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4" r:id="rId3"/>
    <p:sldId id="257" r:id="rId4"/>
    <p:sldId id="258" r:id="rId5"/>
    <p:sldId id="267" r:id="rId6"/>
    <p:sldId id="259" r:id="rId7"/>
    <p:sldId id="260" r:id="rId8"/>
    <p:sldId id="273" r:id="rId9"/>
    <p:sldId id="286" r:id="rId10"/>
    <p:sldId id="269" r:id="rId11"/>
    <p:sldId id="287" r:id="rId12"/>
    <p:sldId id="265" r:id="rId13"/>
    <p:sldId id="266" r:id="rId14"/>
    <p:sldId id="263" r:id="rId15"/>
    <p:sldId id="274" r:id="rId16"/>
    <p:sldId id="298" r:id="rId17"/>
    <p:sldId id="275" r:id="rId18"/>
    <p:sldId id="304" r:id="rId19"/>
    <p:sldId id="270" r:id="rId20"/>
    <p:sldId id="299" r:id="rId21"/>
    <p:sldId id="276" r:id="rId22"/>
    <p:sldId id="277" r:id="rId23"/>
    <p:sldId id="272" r:id="rId24"/>
    <p:sldId id="300" r:id="rId25"/>
    <p:sldId id="278" r:id="rId26"/>
    <p:sldId id="279" r:id="rId27"/>
    <p:sldId id="280" r:id="rId28"/>
    <p:sldId id="301" r:id="rId29"/>
    <p:sldId id="281" r:id="rId30"/>
    <p:sldId id="282" r:id="rId31"/>
    <p:sldId id="302" r:id="rId32"/>
    <p:sldId id="283" r:id="rId33"/>
    <p:sldId id="284" r:id="rId34"/>
    <p:sldId id="303" r:id="rId35"/>
    <p:sldId id="285" r:id="rId36"/>
    <p:sldId id="288" r:id="rId37"/>
    <p:sldId id="289" r:id="rId38"/>
    <p:sldId id="290" r:id="rId39"/>
    <p:sldId id="291" r:id="rId40"/>
    <p:sldId id="295" r:id="rId41"/>
    <p:sldId id="292" r:id="rId42"/>
    <p:sldId id="294" r:id="rId43"/>
    <p:sldId id="296" r:id="rId44"/>
    <p:sldId id="29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FF"/>
    <a:srgbClr val="CCFF99"/>
    <a:srgbClr val="FF9933"/>
    <a:srgbClr val="1EC129"/>
    <a:srgbClr val="FFFFFF"/>
    <a:srgbClr val="352F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1253"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AB19-6A5F-406D-990D-4C6EA2A36D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B566DC-2E32-4D93-8B2C-FA40242524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D18D57-7A93-429A-ACC5-0FADF2803C83}"/>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D75561AD-8C62-4FBB-820C-95B1B54C82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250BF-7CD8-4DA7-AAE9-576323093819}"/>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962581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5C9AA-1CA9-4B5E-86CA-559F61C97E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F59EF7-AC5B-470A-8525-9D343CC0C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C2928-117E-445F-8072-153B20D76FA9}"/>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71726B15-3534-4FA5-90E9-4FE4EE4D07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38130B-456B-479D-8B71-E8D076BC61BC}"/>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1589051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2EB504-CE44-4B33-A58A-527B347101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A7E8FF-1449-4B67-991B-923D23AA9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6E2E34-1615-4250-AD1C-3F6536AE8DAF}"/>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87217C17-9EFF-4DE7-996B-4B60477CD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ACCF93-39D1-4E5E-81B6-2E7952385F60}"/>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2609079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B2FA8-5ADC-4416-AB68-087E6B7877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153E62-DB84-47CB-B65B-48F747202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B1C8DA-1735-431F-A825-581895679EC5}"/>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1A722669-77BB-481E-8D24-51F8CCD9B3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E1BA6-0576-48B7-86A5-C309A4D4670F}"/>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2500646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7DADE-5077-4389-A719-8DDF60FFF9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BC8FD4-0112-4783-875B-B33DA8E1BA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3D7FFE-8F52-4855-AB6E-E1246BF46DFE}"/>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94617A78-562D-475F-A282-89DD657F7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FF1680-E9E0-45CD-9D68-CC1BFFF64859}"/>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956314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B5CE3-72B0-4640-A80A-3294AB8750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50B94D-83E9-424B-AA0F-5F1FF7DA87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F80B4D-E8C8-4FB1-BB53-54A6876799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E6B787-38F0-44D5-A07C-557FEEE62393}"/>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6" name="Footer Placeholder 5">
            <a:extLst>
              <a:ext uri="{FF2B5EF4-FFF2-40B4-BE49-F238E27FC236}">
                <a16:creationId xmlns:a16="http://schemas.microsoft.com/office/drawing/2014/main" id="{B1490AD5-F281-4BFA-A51D-B53CE2B431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A40502-657A-480A-AECE-712906553803}"/>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1383052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4097D-7B5E-4684-AB6C-9D7E573F80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41D9D5-D54C-4361-BC3E-E5252E7934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96F2BB-154D-431D-8107-177DB130A6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D9412B-C136-4049-8949-F7D6DFAA5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77C850-71C2-482E-8D0F-8C83D8CE02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63563-BAF5-493D-B8FD-D3B66CC8D989}"/>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8" name="Footer Placeholder 7">
            <a:extLst>
              <a:ext uri="{FF2B5EF4-FFF2-40B4-BE49-F238E27FC236}">
                <a16:creationId xmlns:a16="http://schemas.microsoft.com/office/drawing/2014/main" id="{11C9A429-9090-43DE-B8C4-63A099C3F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804AD3-753A-420D-A536-C744B04511E5}"/>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3914565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1E699-1943-4785-8684-B9A6E6E365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AC6CBC-821E-4144-BA9D-44B3E287AA09}"/>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4" name="Footer Placeholder 3">
            <a:extLst>
              <a:ext uri="{FF2B5EF4-FFF2-40B4-BE49-F238E27FC236}">
                <a16:creationId xmlns:a16="http://schemas.microsoft.com/office/drawing/2014/main" id="{BCADD2A5-4AA3-4922-9889-6C695E9DCD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C976E0-AD69-4C67-A59B-D0F40DB65531}"/>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1212479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22554B-5499-4025-8729-6049369D70CB}"/>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3" name="Footer Placeholder 2">
            <a:extLst>
              <a:ext uri="{FF2B5EF4-FFF2-40B4-BE49-F238E27FC236}">
                <a16:creationId xmlns:a16="http://schemas.microsoft.com/office/drawing/2014/main" id="{C2B7A21B-5119-4A8B-97ED-A469DC00ED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6EF277-1812-4A11-A800-38FD713C91EF}"/>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1650578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616DE-95E4-4ACB-8147-168B63C73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F02110-5285-4BD3-AF58-E2A3A7FA46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534FF5-DBF9-4277-B3E2-4E1F92146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8F573-7FF8-4316-AB99-E70895DD4856}"/>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6" name="Footer Placeholder 5">
            <a:extLst>
              <a:ext uri="{FF2B5EF4-FFF2-40B4-BE49-F238E27FC236}">
                <a16:creationId xmlns:a16="http://schemas.microsoft.com/office/drawing/2014/main" id="{CACDE279-C658-445A-AEBC-3E6237A2C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3E126-1441-4ACE-AD46-975F983176CA}"/>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2808055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B709-ECEC-4F54-B60A-1DC68B3B14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CD9722-DEF1-4010-9069-8BF48C5313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525A86-7985-4A5C-8034-D048C46F45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49D299-9ADA-4031-BC4A-FDD11E46A23D}"/>
              </a:ext>
            </a:extLst>
          </p:cNvPr>
          <p:cNvSpPr>
            <a:spLocks noGrp="1"/>
          </p:cNvSpPr>
          <p:nvPr>
            <p:ph type="dt" sz="half" idx="10"/>
          </p:nvPr>
        </p:nvSpPr>
        <p:spPr/>
        <p:txBody>
          <a:bodyPr/>
          <a:lstStyle/>
          <a:p>
            <a:fld id="{0D797732-0510-4C37-822F-DC4DE262A54D}" type="datetimeFigureOut">
              <a:rPr lang="en-US" smtClean="0"/>
              <a:t>7/21/2023</a:t>
            </a:fld>
            <a:endParaRPr lang="en-US"/>
          </a:p>
        </p:txBody>
      </p:sp>
      <p:sp>
        <p:nvSpPr>
          <p:cNvPr id="6" name="Footer Placeholder 5">
            <a:extLst>
              <a:ext uri="{FF2B5EF4-FFF2-40B4-BE49-F238E27FC236}">
                <a16:creationId xmlns:a16="http://schemas.microsoft.com/office/drawing/2014/main" id="{DB4303B7-F6CC-4DB7-B4CB-4A520BFFD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9C80B3-0D41-4036-8044-7BBD8153B337}"/>
              </a:ext>
            </a:extLst>
          </p:cNvPr>
          <p:cNvSpPr>
            <a:spLocks noGrp="1"/>
          </p:cNvSpPr>
          <p:nvPr>
            <p:ph type="sldNum" sz="quarter" idx="12"/>
          </p:nvPr>
        </p:nvSpPr>
        <p:spPr/>
        <p:txBody>
          <a:bodyPr/>
          <a:lstStyle/>
          <a:p>
            <a:fld id="{83A165A3-3C4D-48C6-82E4-B9161DC3456E}" type="slidenum">
              <a:rPr lang="en-US" smtClean="0"/>
              <a:t>‹#›</a:t>
            </a:fld>
            <a:endParaRPr lang="en-US"/>
          </a:p>
        </p:txBody>
      </p:sp>
    </p:spTree>
    <p:extLst>
      <p:ext uri="{BB962C8B-B14F-4D97-AF65-F5344CB8AC3E}">
        <p14:creationId xmlns:p14="http://schemas.microsoft.com/office/powerpoint/2010/main" val="39838123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BF1C5-9908-48CF-8FB4-0FCFF0999F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4F7B52-8516-42A7-9C44-E6DDFEC785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E47FEC-AEB1-4128-ACFE-2E4F8C0973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97732-0510-4C37-822F-DC4DE262A54D}" type="datetimeFigureOut">
              <a:rPr lang="en-US" smtClean="0"/>
              <a:t>7/21/2023</a:t>
            </a:fld>
            <a:endParaRPr lang="en-US"/>
          </a:p>
        </p:txBody>
      </p:sp>
      <p:sp>
        <p:nvSpPr>
          <p:cNvPr id="5" name="Footer Placeholder 4">
            <a:extLst>
              <a:ext uri="{FF2B5EF4-FFF2-40B4-BE49-F238E27FC236}">
                <a16:creationId xmlns:a16="http://schemas.microsoft.com/office/drawing/2014/main" id="{D2A9A47E-EAD8-43EC-A8F1-E930BCF981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0843DF-72A6-4F71-A375-98C6AE1677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165A3-3C4D-48C6-82E4-B9161DC3456E}" type="slidenum">
              <a:rPr lang="en-US" smtClean="0"/>
              <a:t>‹#›</a:t>
            </a:fld>
            <a:endParaRPr lang="en-US"/>
          </a:p>
        </p:txBody>
      </p:sp>
    </p:spTree>
    <p:extLst>
      <p:ext uri="{BB962C8B-B14F-4D97-AF65-F5344CB8AC3E}">
        <p14:creationId xmlns:p14="http://schemas.microsoft.com/office/powerpoint/2010/main" val="678423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jpeg"/><Relationship Id="rId5" Type="http://schemas.microsoft.com/office/2007/relationships/hdphoto" Target="../media/hdphoto4.wdp"/><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0.gif"/><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10.gif"/><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10.gif"/><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10.gif"/><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10.gif"/><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gif"/><Relationship Id="rId5" Type="http://schemas.microsoft.com/office/2007/relationships/hdphoto" Target="../media/hdphoto7.wdp"/><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10.gif"/><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9.gif"/><Relationship Id="rId5" Type="http://schemas.microsoft.com/office/2007/relationships/hdphoto" Target="../media/hdphoto1.wdp"/><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10.gif"/><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9.gif"/><Relationship Id="rId5" Type="http://schemas.microsoft.com/office/2007/relationships/hdphoto" Target="../media/hdphoto1.wdp"/><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6ACCC4-2034-449E-89BD-DD0B973A03C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4">
            <a:extLst>
              <a:ext uri="{FF2B5EF4-FFF2-40B4-BE49-F238E27FC236}">
                <a16:creationId xmlns:a16="http://schemas.microsoft.com/office/drawing/2014/main" id="{E1BDA990-20DB-4A09-8493-4D423BC18698}"/>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rcRect/>
          <a:stretch>
            <a:fillRect/>
          </a:stretch>
        </p:blipFill>
        <p:spPr>
          <a:xfrm>
            <a:off x="6416980" y="3808382"/>
            <a:ext cx="2178044" cy="2698772"/>
          </a:xfrm>
          <a:prstGeom prst="rect">
            <a:avLst/>
          </a:prstGeom>
        </p:spPr>
      </p:pic>
      <p:pic>
        <p:nvPicPr>
          <p:cNvPr id="12" name="Picture 5">
            <a:extLst>
              <a:ext uri="{FF2B5EF4-FFF2-40B4-BE49-F238E27FC236}">
                <a16:creationId xmlns:a16="http://schemas.microsoft.com/office/drawing/2014/main" id="{07A6D012-44B5-4E5B-9663-26B05E7CB59C}"/>
              </a:ext>
            </a:extLst>
          </p:cNvPr>
          <p:cNvPicPr>
            <a:picLocks noChangeAspect="1"/>
          </p:cNvPicPr>
          <p:nvPr/>
        </p:nvPicPr>
        <p:blipFill>
          <a:blip r:embed="rId6"/>
          <a:srcRect/>
          <a:stretch>
            <a:fillRect/>
          </a:stretch>
        </p:blipFill>
        <p:spPr>
          <a:xfrm rot="385429" flipH="1">
            <a:off x="3386022" y="2435323"/>
            <a:ext cx="2649249" cy="2638332"/>
          </a:xfrm>
          <a:prstGeom prst="rect">
            <a:avLst/>
          </a:prstGeom>
        </p:spPr>
      </p:pic>
      <p:pic>
        <p:nvPicPr>
          <p:cNvPr id="7" name="Picture 6" descr="Beehive Clipart Beehive Clipart At Getdrawings Free - Beehive Clipart ,  Transparent Cartoon, Free Cliparts &amp;amp; Silhouettes - NetClipart">
            <a:extLst>
              <a:ext uri="{FF2B5EF4-FFF2-40B4-BE49-F238E27FC236}">
                <a16:creationId xmlns:a16="http://schemas.microsoft.com/office/drawing/2014/main" id="{2FF96360-3343-4542-9B7B-47CE817E8C4C}"/>
              </a:ext>
            </a:extLst>
          </p:cNvPr>
          <p:cNvPicPr>
            <a:picLocks noChangeAspect="1" noChangeArrowheads="1"/>
          </p:cNvPicPr>
          <p:nvPr/>
        </p:nvPicPr>
        <p:blipFill>
          <a:blip r:embed="rId7" cstate="hqprint">
            <a:clrChange>
              <a:clrFrom>
                <a:srgbClr val="F7F7F7"/>
              </a:clrFrom>
              <a:clrTo>
                <a:srgbClr val="F7F7F7">
                  <a:alpha val="0"/>
                </a:srgbClr>
              </a:clrTo>
            </a:clrChange>
            <a:extLst>
              <a:ext uri="{BEBA8EAE-BF5A-486C-A8C5-ECC9F3942E4B}">
                <a14:imgProps xmlns:a14="http://schemas.microsoft.com/office/drawing/2010/main">
                  <a14:imgLayer r:embed="rId8">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1891643"/>
            <a:ext cx="2045330" cy="21342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F022180-666F-4E5F-BFCC-0E8DBB03377C}"/>
              </a:ext>
            </a:extLst>
          </p:cNvPr>
          <p:cNvSpPr/>
          <p:nvPr/>
        </p:nvSpPr>
        <p:spPr>
          <a:xfrm>
            <a:off x="571500" y="923330"/>
            <a:ext cx="11277600" cy="1150007"/>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prstMaterial="softEdge"/>
          </a:bodyPr>
          <a:lstStyle/>
          <a:p>
            <a:pPr algn="ctr"/>
            <a:r>
              <a:rPr lang="vi-VN" sz="5400" b="1" cap="none" spc="0">
                <a:ln/>
                <a:solidFill>
                  <a:srgbClr val="FFFFFF"/>
                </a:solidFill>
                <a:effectLst>
                  <a:outerShdw blurRad="38100" dist="38100" dir="2700000" algn="tl">
                    <a:srgbClr val="000000">
                      <a:alpha val="43137"/>
                    </a:srgbClr>
                  </a:outerShdw>
                </a:effectLst>
                <a:latin typeface="UTM Cookies" panose="02040603050506020204" pitchFamily="18" charset="0"/>
              </a:rPr>
              <a:t>HÀNH TRÌNH CỦA BẦY ONG</a:t>
            </a:r>
            <a:endParaRPr lang="en-US" sz="5400" b="1" cap="none" spc="0">
              <a:ln/>
              <a:solidFill>
                <a:srgbClr val="FFFFFF"/>
              </a:solidFill>
              <a:effectLst>
                <a:outerShdw blurRad="38100" dist="38100" dir="2700000" algn="tl">
                  <a:srgbClr val="000000">
                    <a:alpha val="43137"/>
                  </a:srgbClr>
                </a:outerShdw>
              </a:effectLst>
              <a:latin typeface="UTM Cookies" panose="02040603050506020204" pitchFamily="18" charset="0"/>
            </a:endParaRPr>
          </a:p>
        </p:txBody>
      </p:sp>
      <p:sp>
        <p:nvSpPr>
          <p:cNvPr id="3" name="Rectangle 2">
            <a:extLst>
              <a:ext uri="{FF2B5EF4-FFF2-40B4-BE49-F238E27FC236}">
                <a16:creationId xmlns:a16="http://schemas.microsoft.com/office/drawing/2014/main" id="{2EE3C65F-0C45-440E-9B51-57022B08546D}"/>
              </a:ext>
            </a:extLst>
          </p:cNvPr>
          <p:cNvSpPr/>
          <p:nvPr/>
        </p:nvSpPr>
        <p:spPr>
          <a:xfrm>
            <a:off x="4685998" y="0"/>
            <a:ext cx="2820004" cy="923330"/>
          </a:xfrm>
          <a:prstGeom prst="rect">
            <a:avLst/>
          </a:prstGeom>
          <a:noFill/>
        </p:spPr>
        <p:txBody>
          <a:bodyPr wrap="none" lIns="91440" tIns="45720" rIns="91440" bIns="45720">
            <a:spAutoFit/>
          </a:bodyPr>
          <a:lstStyle/>
          <a:p>
            <a:pPr algn="ctr"/>
            <a:r>
              <a:rPr lang="vi-VN"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rPr>
              <a:t>Tập đọc</a:t>
            </a:r>
            <a:endParaRPr lang="en-US"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endParaRPr>
          </a:p>
        </p:txBody>
      </p:sp>
      <p:sp>
        <p:nvSpPr>
          <p:cNvPr id="13" name="Rectangle 12">
            <a:extLst>
              <a:ext uri="{FF2B5EF4-FFF2-40B4-BE49-F238E27FC236}">
                <a16:creationId xmlns:a16="http://schemas.microsoft.com/office/drawing/2014/main" id="{9DA9C85D-855D-47A1-88AC-2A766096BA6C}"/>
              </a:ext>
            </a:extLst>
          </p:cNvPr>
          <p:cNvSpPr/>
          <p:nvPr/>
        </p:nvSpPr>
        <p:spPr>
          <a:xfrm>
            <a:off x="6210300" y="2126289"/>
            <a:ext cx="5545108" cy="923330"/>
          </a:xfrm>
          <a:prstGeom prst="rect">
            <a:avLst/>
          </a:prstGeom>
          <a:noFill/>
        </p:spPr>
        <p:txBody>
          <a:bodyPr wrap="none" lIns="91440" tIns="45720" rIns="91440" bIns="45720">
            <a:spAutoFit/>
          </a:bodyPr>
          <a:lstStyle/>
          <a:p>
            <a:pPr algn="ctr"/>
            <a:r>
              <a:rPr lang="vi-VN"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rPr>
              <a:t>Nguyễn Đức Mậu</a:t>
            </a:r>
            <a:endParaRPr lang="en-US"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endParaRPr>
          </a:p>
        </p:txBody>
      </p:sp>
      <p:pic>
        <p:nvPicPr>
          <p:cNvPr id="9" name="Picture 6">
            <a:extLst>
              <a:ext uri="{FF2B5EF4-FFF2-40B4-BE49-F238E27FC236}">
                <a16:creationId xmlns:a16="http://schemas.microsoft.com/office/drawing/2014/main" id="{0BE45702-6B93-4911-B475-692897CFBB23}"/>
              </a:ext>
            </a:extLst>
          </p:cNvPr>
          <p:cNvPicPr>
            <a:picLocks noChangeAspect="1"/>
          </p:cNvPicPr>
          <p:nvPr/>
        </p:nvPicPr>
        <p:blipFill>
          <a:blip r:embed="rId9"/>
          <a:srcRect/>
          <a:stretch>
            <a:fillRect/>
          </a:stretch>
        </p:blipFill>
        <p:spPr>
          <a:xfrm>
            <a:off x="9408306" y="3609337"/>
            <a:ext cx="2347101" cy="3279262"/>
          </a:xfrm>
          <a:prstGeom prst="rect">
            <a:avLst/>
          </a:prstGeom>
        </p:spPr>
      </p:pic>
      <p:pic>
        <p:nvPicPr>
          <p:cNvPr id="15" name="Picture 3">
            <a:extLst>
              <a:ext uri="{FF2B5EF4-FFF2-40B4-BE49-F238E27FC236}">
                <a16:creationId xmlns:a16="http://schemas.microsoft.com/office/drawing/2014/main" id="{9C87730E-3E40-437C-948C-BBDC34203E5F}"/>
              </a:ext>
            </a:extLst>
          </p:cNvPr>
          <p:cNvPicPr>
            <a:picLocks noChangeAspect="1"/>
          </p:cNvPicPr>
          <p:nvPr/>
        </p:nvPicPr>
        <p:blipFill>
          <a:blip r:embed="rId10"/>
          <a:srcRect/>
          <a:stretch>
            <a:fillRect/>
          </a:stretch>
        </p:blipFill>
        <p:spPr>
          <a:xfrm flipH="1">
            <a:off x="770570" y="3445411"/>
            <a:ext cx="2476177" cy="3279262"/>
          </a:xfrm>
          <a:prstGeom prst="rect">
            <a:avLst/>
          </a:prstGeom>
        </p:spPr>
      </p:pic>
    </p:spTree>
    <p:extLst>
      <p:ext uri="{BB962C8B-B14F-4D97-AF65-F5344CB8AC3E}">
        <p14:creationId xmlns:p14="http://schemas.microsoft.com/office/powerpoint/2010/main" val="3043541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15"/>
                                        </p:tgtEl>
                                        <p:attrNameLst>
                                          <p:attrName>r</p:attrName>
                                        </p:attrNameLst>
                                      </p:cBhvr>
                                    </p:animRot>
                                    <p:animRot by="-240000">
                                      <p:cBhvr>
                                        <p:cTn id="16" dur="200" fill="hold">
                                          <p:stCondLst>
                                            <p:cond delay="200"/>
                                          </p:stCondLst>
                                        </p:cTn>
                                        <p:tgtEl>
                                          <p:spTgt spid="15"/>
                                        </p:tgtEl>
                                        <p:attrNameLst>
                                          <p:attrName>r</p:attrName>
                                        </p:attrNameLst>
                                      </p:cBhvr>
                                    </p:animRot>
                                    <p:animRot by="240000">
                                      <p:cBhvr>
                                        <p:cTn id="17" dur="200" fill="hold">
                                          <p:stCondLst>
                                            <p:cond delay="400"/>
                                          </p:stCondLst>
                                        </p:cTn>
                                        <p:tgtEl>
                                          <p:spTgt spid="15"/>
                                        </p:tgtEl>
                                        <p:attrNameLst>
                                          <p:attrName>r</p:attrName>
                                        </p:attrNameLst>
                                      </p:cBhvr>
                                    </p:animRot>
                                    <p:animRot by="-240000">
                                      <p:cBhvr>
                                        <p:cTn id="18" dur="200" fill="hold">
                                          <p:stCondLst>
                                            <p:cond delay="600"/>
                                          </p:stCondLst>
                                        </p:cTn>
                                        <p:tgtEl>
                                          <p:spTgt spid="15"/>
                                        </p:tgtEl>
                                        <p:attrNameLst>
                                          <p:attrName>r</p:attrName>
                                        </p:attrNameLst>
                                      </p:cBhvr>
                                    </p:animRot>
                                    <p:animRot by="120000">
                                      <p:cBhvr>
                                        <p:cTn id="19" dur="200" fill="hold">
                                          <p:stCondLst>
                                            <p:cond delay="800"/>
                                          </p:stCondLst>
                                        </p:cTn>
                                        <p:tgtEl>
                                          <p:spTgt spid="15"/>
                                        </p:tgtEl>
                                        <p:attrNameLst>
                                          <p:attrName>r</p:attrName>
                                        </p:attrNameLst>
                                      </p:cBhvr>
                                    </p:animRot>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2"/>
                                        </p:tgtEl>
                                        <p:attrNameLst>
                                          <p:attrName>r</p:attrName>
                                        </p:attrNameLst>
                                      </p:cBhvr>
                                    </p:animRot>
                                    <p:animRot by="-240000">
                                      <p:cBhvr>
                                        <p:cTn id="22" dur="200" fill="hold">
                                          <p:stCondLst>
                                            <p:cond delay="200"/>
                                          </p:stCondLst>
                                        </p:cTn>
                                        <p:tgtEl>
                                          <p:spTgt spid="12"/>
                                        </p:tgtEl>
                                        <p:attrNameLst>
                                          <p:attrName>r</p:attrName>
                                        </p:attrNameLst>
                                      </p:cBhvr>
                                    </p:animRot>
                                    <p:animRot by="240000">
                                      <p:cBhvr>
                                        <p:cTn id="23" dur="200" fill="hold">
                                          <p:stCondLst>
                                            <p:cond delay="400"/>
                                          </p:stCondLst>
                                        </p:cTn>
                                        <p:tgtEl>
                                          <p:spTgt spid="12"/>
                                        </p:tgtEl>
                                        <p:attrNameLst>
                                          <p:attrName>r</p:attrName>
                                        </p:attrNameLst>
                                      </p:cBhvr>
                                    </p:animRot>
                                    <p:animRot by="-240000">
                                      <p:cBhvr>
                                        <p:cTn id="24" dur="200" fill="hold">
                                          <p:stCondLst>
                                            <p:cond delay="600"/>
                                          </p:stCondLst>
                                        </p:cTn>
                                        <p:tgtEl>
                                          <p:spTgt spid="12"/>
                                        </p:tgtEl>
                                        <p:attrNameLst>
                                          <p:attrName>r</p:attrName>
                                        </p:attrNameLst>
                                      </p:cBhvr>
                                    </p:animRot>
                                    <p:animRot by="120000">
                                      <p:cBhvr>
                                        <p:cTn id="25" dur="200" fill="hold">
                                          <p:stCondLst>
                                            <p:cond delay="800"/>
                                          </p:stCondLst>
                                        </p:cTn>
                                        <p:tgtEl>
                                          <p:spTgt spid="12"/>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1"/>
                                        </p:tgtEl>
                                        <p:attrNameLst>
                                          <p:attrName>r</p:attrName>
                                        </p:attrNameLst>
                                      </p:cBhvr>
                                    </p:animRot>
                                    <p:animRot by="-240000">
                                      <p:cBhvr>
                                        <p:cTn id="28" dur="200" fill="hold">
                                          <p:stCondLst>
                                            <p:cond delay="200"/>
                                          </p:stCondLst>
                                        </p:cTn>
                                        <p:tgtEl>
                                          <p:spTgt spid="11"/>
                                        </p:tgtEl>
                                        <p:attrNameLst>
                                          <p:attrName>r</p:attrName>
                                        </p:attrNameLst>
                                      </p:cBhvr>
                                    </p:animRot>
                                    <p:animRot by="240000">
                                      <p:cBhvr>
                                        <p:cTn id="29" dur="200" fill="hold">
                                          <p:stCondLst>
                                            <p:cond delay="400"/>
                                          </p:stCondLst>
                                        </p:cTn>
                                        <p:tgtEl>
                                          <p:spTgt spid="11"/>
                                        </p:tgtEl>
                                        <p:attrNameLst>
                                          <p:attrName>r</p:attrName>
                                        </p:attrNameLst>
                                      </p:cBhvr>
                                    </p:animRot>
                                    <p:animRot by="-240000">
                                      <p:cBhvr>
                                        <p:cTn id="30" dur="200" fill="hold">
                                          <p:stCondLst>
                                            <p:cond delay="600"/>
                                          </p:stCondLst>
                                        </p:cTn>
                                        <p:tgtEl>
                                          <p:spTgt spid="11"/>
                                        </p:tgtEl>
                                        <p:attrNameLst>
                                          <p:attrName>r</p:attrName>
                                        </p:attrNameLst>
                                      </p:cBhvr>
                                    </p:animRot>
                                    <p:animRot by="120000">
                                      <p:cBhvr>
                                        <p:cTn id="31" dur="200" fill="hold">
                                          <p:stCondLst>
                                            <p:cond delay="800"/>
                                          </p:stCondLst>
                                        </p:cTn>
                                        <p:tgtEl>
                                          <p:spTgt spid="11"/>
                                        </p:tgtEl>
                                        <p:attrNameLst>
                                          <p:attrName>r</p:attrName>
                                        </p:attrNameLst>
                                      </p:cBhvr>
                                    </p:animRot>
                                  </p:childTnLst>
                                </p:cTn>
                              </p:par>
                              <p:par>
                                <p:cTn id="32" presetID="32" presetClass="emph" presetSubtype="0" repeatCount="indefinite" fill="hold" nodeType="withEffect">
                                  <p:stCondLst>
                                    <p:cond delay="0"/>
                                  </p:stCondLst>
                                  <p:childTnLst>
                                    <p:animRot by="120000">
                                      <p:cBhvr>
                                        <p:cTn id="33" dur="100" fill="hold">
                                          <p:stCondLst>
                                            <p:cond delay="0"/>
                                          </p:stCondLst>
                                        </p:cTn>
                                        <p:tgtEl>
                                          <p:spTgt spid="9"/>
                                        </p:tgtEl>
                                        <p:attrNameLst>
                                          <p:attrName>r</p:attrName>
                                        </p:attrNameLst>
                                      </p:cBhvr>
                                    </p:animRot>
                                    <p:animRot by="-240000">
                                      <p:cBhvr>
                                        <p:cTn id="34" dur="200" fill="hold">
                                          <p:stCondLst>
                                            <p:cond delay="200"/>
                                          </p:stCondLst>
                                        </p:cTn>
                                        <p:tgtEl>
                                          <p:spTgt spid="9"/>
                                        </p:tgtEl>
                                        <p:attrNameLst>
                                          <p:attrName>r</p:attrName>
                                        </p:attrNameLst>
                                      </p:cBhvr>
                                    </p:animRot>
                                    <p:animRot by="240000">
                                      <p:cBhvr>
                                        <p:cTn id="35" dur="200" fill="hold">
                                          <p:stCondLst>
                                            <p:cond delay="400"/>
                                          </p:stCondLst>
                                        </p:cTn>
                                        <p:tgtEl>
                                          <p:spTgt spid="9"/>
                                        </p:tgtEl>
                                        <p:attrNameLst>
                                          <p:attrName>r</p:attrName>
                                        </p:attrNameLst>
                                      </p:cBhvr>
                                    </p:animRot>
                                    <p:animRot by="-240000">
                                      <p:cBhvr>
                                        <p:cTn id="36" dur="200" fill="hold">
                                          <p:stCondLst>
                                            <p:cond delay="600"/>
                                          </p:stCondLst>
                                        </p:cTn>
                                        <p:tgtEl>
                                          <p:spTgt spid="9"/>
                                        </p:tgtEl>
                                        <p:attrNameLst>
                                          <p:attrName>r</p:attrName>
                                        </p:attrNameLst>
                                      </p:cBhvr>
                                    </p:animRot>
                                    <p:animRot by="120000">
                                      <p:cBhvr>
                                        <p:cTn id="37"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8B3FF8-0711-4E68-AAEB-537069C2625C}"/>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3" name="云形 69">
            <a:extLst>
              <a:ext uri="{FF2B5EF4-FFF2-40B4-BE49-F238E27FC236}">
                <a16:creationId xmlns:a16="http://schemas.microsoft.com/office/drawing/2014/main" id="{28231E35-A2A7-4C20-A926-20EF6F0694D9}"/>
              </a:ext>
            </a:extLst>
          </p:cNvPr>
          <p:cNvSpPr/>
          <p:nvPr/>
        </p:nvSpPr>
        <p:spPr>
          <a:xfrm>
            <a:off x="1401883" y="490073"/>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4" name="Rectangle 13">
            <a:extLst>
              <a:ext uri="{FF2B5EF4-FFF2-40B4-BE49-F238E27FC236}">
                <a16:creationId xmlns:a16="http://schemas.microsoft.com/office/drawing/2014/main" id="{3CE11939-5D48-4FD1-99C5-2540EF1A969F}"/>
              </a:ext>
            </a:extLst>
          </p:cNvPr>
          <p:cNvSpPr/>
          <p:nvPr/>
        </p:nvSpPr>
        <p:spPr>
          <a:xfrm>
            <a:off x="2938740" y="1586955"/>
            <a:ext cx="7318030"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LUYỆN ĐỌC</a:t>
            </a:r>
            <a:endParaRPr lang="en-US" sz="12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1618058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3106828" y="450432"/>
            <a:ext cx="8382000" cy="485133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12F404D4-EFBD-4671-B774-B63B258D65C4}"/>
              </a:ext>
            </a:extLst>
          </p:cNvPr>
          <p:cNvSpPr/>
          <p:nvPr/>
        </p:nvSpPr>
        <p:spPr>
          <a:xfrm>
            <a:off x="203200" y="252961"/>
            <a:ext cx="3467100" cy="8833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EF65CA3C-9589-4565-A53F-2761FCBE4679}"/>
              </a:ext>
            </a:extLst>
          </p:cNvPr>
          <p:cNvGrpSpPr/>
          <p:nvPr/>
        </p:nvGrpSpPr>
        <p:grpSpPr>
          <a:xfrm>
            <a:off x="538754" y="437593"/>
            <a:ext cx="2626372" cy="411936"/>
            <a:chOff x="179512" y="777065"/>
            <a:chExt cx="2739355" cy="411936"/>
          </a:xfrm>
        </p:grpSpPr>
        <p:sp>
          <p:nvSpPr>
            <p:cNvPr id="14" name="Google Shape;1383;p32">
              <a:extLst>
                <a:ext uri="{FF2B5EF4-FFF2-40B4-BE49-F238E27FC236}">
                  <a16:creationId xmlns:a16="http://schemas.microsoft.com/office/drawing/2014/main" id="{0D507F83-C618-4BEA-A665-229B1D07A0F4}"/>
                </a:ext>
              </a:extLst>
            </p:cNvPr>
            <p:cNvSpPr txBox="1"/>
            <p:nvPr/>
          </p:nvSpPr>
          <p:spPr>
            <a:xfrm>
              <a:off x="398647" y="777065"/>
              <a:ext cx="25202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a:solidFill>
                    <a:schemeClr val="dk1"/>
                  </a:solidFill>
                  <a:latin typeface="Times New Roman" pitchFamily="18" charset="0"/>
                  <a:ea typeface="Englebert"/>
                  <a:cs typeface="Times New Roman" pitchFamily="18" charset="0"/>
                  <a:sym typeface="Englebert"/>
                </a:rPr>
                <a:t>Giọng đọc</a:t>
              </a:r>
              <a:endParaRPr sz="3000" b="1" dirty="0">
                <a:solidFill>
                  <a:schemeClr val="dk1"/>
                </a:solidFill>
                <a:latin typeface="Times New Roman" pitchFamily="18" charset="0"/>
                <a:ea typeface="Englebert"/>
                <a:cs typeface="Times New Roman" pitchFamily="18" charset="0"/>
                <a:sym typeface="Englebert"/>
              </a:endParaRPr>
            </a:p>
          </p:txBody>
        </p:sp>
        <p:sp>
          <p:nvSpPr>
            <p:cNvPr id="15" name="Google Shape;1240;p27">
              <a:extLst>
                <a:ext uri="{FF2B5EF4-FFF2-40B4-BE49-F238E27FC236}">
                  <a16:creationId xmlns:a16="http://schemas.microsoft.com/office/drawing/2014/main" id="{246AADDB-3EC8-4CBE-A383-A569C5B8BE3D}"/>
                </a:ext>
              </a:extLst>
            </p:cNvPr>
            <p:cNvSpPr/>
            <p:nvPr/>
          </p:nvSpPr>
          <p:spPr>
            <a:xfrm>
              <a:off x="179512" y="789904"/>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1E3CFD8D-D131-4892-8D44-6C94C8693E88}"/>
              </a:ext>
            </a:extLst>
          </p:cNvPr>
          <p:cNvSpPr/>
          <p:nvPr/>
        </p:nvSpPr>
        <p:spPr>
          <a:xfrm>
            <a:off x="3788614" y="1598825"/>
            <a:ext cx="7247028" cy="2554545"/>
          </a:xfrm>
          <a:prstGeom prst="rect">
            <a:avLst/>
          </a:prstGeom>
          <a:noFill/>
        </p:spPr>
        <p:txBody>
          <a:bodyPr wrap="square" lIns="91440" tIns="45720" rIns="91440" bIns="45720">
            <a:spAutoFit/>
          </a:bodyPr>
          <a:lstStyle/>
          <a:p>
            <a:pPr algn="ctr"/>
            <a:r>
              <a:rPr lang="vi-VN" sz="4000" b="1" cap="none" spc="0">
                <a:ln w="0"/>
                <a:solidFill>
                  <a:schemeClr val="tx1"/>
                </a:solidFill>
                <a:latin typeface="Times New Roman" panose="02020603050405020304" pitchFamily="18" charset="0"/>
                <a:cs typeface="Times New Roman" panose="02020603050405020304" pitchFamily="18" charset="0"/>
              </a:rPr>
              <a:t>Đọc với giọng trải dài, tha thiết, nhấn giọng những từ gợi tả, gợi cảm như : đẫm, trọn đời, rong ruổi, giữ hộ, tàn phai</a:t>
            </a:r>
            <a:endParaRPr lang="en-US" sz="4000" b="1" cap="none" spc="0">
              <a:ln w="0"/>
              <a:solidFill>
                <a:schemeClr val="tx1"/>
              </a:solidFill>
              <a:latin typeface="Times New Roman" panose="02020603050405020304" pitchFamily="18" charset="0"/>
              <a:cs typeface="Times New Roman" panose="02020603050405020304" pitchFamily="18" charset="0"/>
            </a:endParaRPr>
          </a:p>
        </p:txBody>
      </p:sp>
      <p:pic>
        <p:nvPicPr>
          <p:cNvPr id="16" name="Picture 4">
            <a:extLst>
              <a:ext uri="{FF2B5EF4-FFF2-40B4-BE49-F238E27FC236}">
                <a16:creationId xmlns:a16="http://schemas.microsoft.com/office/drawing/2014/main" id="{2C806336-D540-43AA-B9BB-57B117BF7B25}"/>
              </a:ext>
            </a:extLst>
          </p:cNvPr>
          <p:cNvPicPr>
            <a:picLocks noChangeAspect="1"/>
          </p:cNvPicPr>
          <p:nvPr/>
        </p:nvPicPr>
        <p:blipFill>
          <a:blip r:embed="rId4"/>
          <a:srcRect/>
          <a:stretch>
            <a:fillRect/>
          </a:stretch>
        </p:blipFill>
        <p:spPr>
          <a:xfrm flipH="1">
            <a:off x="703172" y="2055798"/>
            <a:ext cx="4488561" cy="5031820"/>
          </a:xfrm>
          <a:prstGeom prst="rect">
            <a:avLst/>
          </a:prstGeom>
        </p:spPr>
      </p:pic>
    </p:spTree>
    <p:extLst>
      <p:ext uri="{BB962C8B-B14F-4D97-AF65-F5344CB8AC3E}">
        <p14:creationId xmlns:p14="http://schemas.microsoft.com/office/powerpoint/2010/main" val="1909103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A5D17E7-A55E-4336-A04C-DF3A878EE7C9}"/>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a:extLst>
              <a:ext uri="{FF2B5EF4-FFF2-40B4-BE49-F238E27FC236}">
                <a16:creationId xmlns:a16="http://schemas.microsoft.com/office/drawing/2014/main" id="{B1817EE6-7BC3-4A4A-BE17-C03178F11EC2}"/>
              </a:ext>
            </a:extLst>
          </p:cNvPr>
          <p:cNvPicPr>
            <a:picLocks noChangeAspect="1"/>
          </p:cNvPicPr>
          <p:nvPr/>
        </p:nvPicPr>
        <p:blipFill>
          <a:blip r:embed="rId4"/>
          <a:srcRect/>
          <a:stretch>
            <a:fillRect/>
          </a:stretch>
        </p:blipFill>
        <p:spPr>
          <a:xfrm>
            <a:off x="10118249" y="4366220"/>
            <a:ext cx="1841072" cy="2572261"/>
          </a:xfrm>
          <a:prstGeom prst="rect">
            <a:avLst/>
          </a:prstGeom>
        </p:spPr>
      </p:pic>
      <p:sp>
        <p:nvSpPr>
          <p:cNvPr id="12" name="Google Shape;844;p17">
            <a:extLst>
              <a:ext uri="{FF2B5EF4-FFF2-40B4-BE49-F238E27FC236}">
                <a16:creationId xmlns:a16="http://schemas.microsoft.com/office/drawing/2014/main" id="{6E6FB55C-5CE8-41E9-ABF7-EB1E5D6BBEAC}"/>
              </a:ext>
            </a:extLst>
          </p:cNvPr>
          <p:cNvSpPr txBox="1">
            <a:spLocks noGrp="1"/>
          </p:cNvSpPr>
          <p:nvPr/>
        </p:nvSpPr>
        <p:spPr>
          <a:xfrm>
            <a:off x="3271656" y="953670"/>
            <a:ext cx="5151521" cy="6480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lvl="0"/>
            <a:r>
              <a:rPr lang="vi-VN" sz="3200" b="1" dirty="0">
                <a:ln w="9000" cmpd="sng">
                  <a:noFill/>
                  <a:prstDash val="solid"/>
                </a:ln>
                <a:solidFill>
                  <a:srgbClr val="1EC129"/>
                </a:solidFill>
                <a:effectLst/>
                <a:latin typeface="+mj-lt"/>
              </a:rPr>
              <a:t>Hành trình của bầy ong</a:t>
            </a:r>
          </a:p>
        </p:txBody>
      </p:sp>
      <p:sp>
        <p:nvSpPr>
          <p:cNvPr id="14" name="Google Shape;853;p17">
            <a:extLst>
              <a:ext uri="{FF2B5EF4-FFF2-40B4-BE49-F238E27FC236}">
                <a16:creationId xmlns:a16="http://schemas.microsoft.com/office/drawing/2014/main" id="{990F9B92-9B4F-413B-A726-FEC5C53D0AAF}"/>
              </a:ext>
            </a:extLst>
          </p:cNvPr>
          <p:cNvSpPr txBox="1"/>
          <p:nvPr/>
        </p:nvSpPr>
        <p:spPr>
          <a:xfrm>
            <a:off x="4760747" y="732282"/>
            <a:ext cx="2129269"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b="1" dirty="0">
                <a:solidFill>
                  <a:srgbClr val="1EC129"/>
                </a:solidFill>
                <a:latin typeface="+mj-lt"/>
                <a:ea typeface="Englebert"/>
                <a:cs typeface="Englebert"/>
                <a:sym typeface="Englebert"/>
              </a:rPr>
              <a:t>Tập đọc 5</a:t>
            </a:r>
            <a:endParaRPr sz="2400" b="1" dirty="0">
              <a:solidFill>
                <a:srgbClr val="1EC129"/>
              </a:solidFill>
              <a:latin typeface="+mj-lt"/>
              <a:ea typeface="Englebert"/>
              <a:cs typeface="Englebert"/>
              <a:sym typeface="Englebert"/>
            </a:endParaRPr>
          </a:p>
        </p:txBody>
      </p:sp>
      <p:sp>
        <p:nvSpPr>
          <p:cNvPr id="15" name="Google Shape;869;p17">
            <a:extLst>
              <a:ext uri="{FF2B5EF4-FFF2-40B4-BE49-F238E27FC236}">
                <a16:creationId xmlns:a16="http://schemas.microsoft.com/office/drawing/2014/main" id="{F4056A62-2A55-42CE-8725-97D4473EA746}"/>
              </a:ext>
            </a:extLst>
          </p:cNvPr>
          <p:cNvSpPr txBox="1"/>
          <p:nvPr/>
        </p:nvSpPr>
        <p:spPr>
          <a:xfrm>
            <a:off x="7298266" y="5708341"/>
            <a:ext cx="3405523"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400" b="1" dirty="0">
                <a:solidFill>
                  <a:schemeClr val="dk1"/>
                </a:solidFill>
                <a:latin typeface="+mj-lt"/>
                <a:ea typeface="Englebert"/>
                <a:cs typeface="Englebert"/>
                <a:sym typeface="Englebert"/>
              </a:rPr>
              <a:t>Nguyễn Đức Mậu</a:t>
            </a:r>
            <a:endParaRPr sz="2400" b="1" dirty="0">
              <a:solidFill>
                <a:schemeClr val="dk1"/>
              </a:solidFill>
              <a:latin typeface="+mj-lt"/>
              <a:ea typeface="Englebert"/>
              <a:cs typeface="Englebert"/>
              <a:sym typeface="Englebert"/>
            </a:endParaRPr>
          </a:p>
        </p:txBody>
      </p:sp>
      <p:sp>
        <p:nvSpPr>
          <p:cNvPr id="16" name="Google Shape;869;p17">
            <a:extLst>
              <a:ext uri="{FF2B5EF4-FFF2-40B4-BE49-F238E27FC236}">
                <a16:creationId xmlns:a16="http://schemas.microsoft.com/office/drawing/2014/main" id="{D9463222-16B3-4C37-A9C6-0A87374925DE}"/>
              </a:ext>
            </a:extLst>
          </p:cNvPr>
          <p:cNvSpPr txBox="1"/>
          <p:nvPr/>
        </p:nvSpPr>
        <p:spPr>
          <a:xfrm>
            <a:off x="1295400" y="2012082"/>
            <a:ext cx="4660900" cy="32403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000" dirty="0">
                <a:ln>
                  <a:solidFill>
                    <a:schemeClr val="tx1"/>
                  </a:solidFill>
                </a:ln>
                <a:latin typeface="+mj-lt"/>
              </a:rPr>
              <a:t>    Với đôi cánh đẫm nắng trời</a:t>
            </a:r>
          </a:p>
          <a:p>
            <a:r>
              <a:rPr lang="vi-VN" sz="2000" dirty="0">
                <a:ln>
                  <a:solidFill>
                    <a:schemeClr val="tx1"/>
                  </a:solidFill>
                </a:ln>
                <a:latin typeface="+mj-lt"/>
              </a:rPr>
              <a:t>Bầy ong bay đến trọn đời tìm hoa.</a:t>
            </a:r>
          </a:p>
          <a:p>
            <a:r>
              <a:rPr lang="vi-VN" sz="2000" dirty="0">
                <a:ln>
                  <a:solidFill>
                    <a:schemeClr val="tx1"/>
                  </a:solidFill>
                </a:ln>
                <a:latin typeface="+mj-lt"/>
              </a:rPr>
              <a:t>    Không gian là nẻo đường xa</a:t>
            </a:r>
          </a:p>
          <a:p>
            <a:r>
              <a:rPr lang="vi-VN" sz="2000" dirty="0">
                <a:ln>
                  <a:solidFill>
                    <a:schemeClr val="tx1"/>
                  </a:solidFill>
                </a:ln>
                <a:latin typeface="+mj-lt"/>
              </a:rPr>
              <a:t>Thời gian vô tận mở ra sắc màu.</a:t>
            </a:r>
          </a:p>
          <a:p>
            <a:endParaRPr lang="vi-VN" sz="2000" dirty="0">
              <a:ln>
                <a:solidFill>
                  <a:schemeClr val="tx1"/>
                </a:solidFill>
              </a:ln>
              <a:latin typeface="+mj-lt"/>
            </a:endParaRPr>
          </a:p>
          <a:p>
            <a:r>
              <a:rPr lang="vi-VN" sz="2000" dirty="0">
                <a:ln>
                  <a:solidFill>
                    <a:schemeClr val="tx1"/>
                  </a:solidFill>
                </a:ln>
                <a:latin typeface="+mj-lt"/>
              </a:rPr>
              <a:t>    Tìm nơi thăm thẳm rừng sâu</a:t>
            </a:r>
          </a:p>
          <a:p>
            <a:r>
              <a:rPr lang="vi-VN" sz="2000" dirty="0">
                <a:ln>
                  <a:solidFill>
                    <a:schemeClr val="tx1"/>
                  </a:solidFill>
                </a:ln>
                <a:latin typeface="+mj-lt"/>
              </a:rPr>
              <a:t>Bập bùng hoa chuối, trắng màu hoa ban.</a:t>
            </a:r>
          </a:p>
          <a:p>
            <a:r>
              <a:rPr lang="vi-VN" sz="2000" dirty="0">
                <a:ln>
                  <a:solidFill>
                    <a:schemeClr val="tx1"/>
                  </a:solidFill>
                </a:ln>
                <a:latin typeface="+mj-lt"/>
              </a:rPr>
              <a:t>    Tìm nơi bờ biển sóng tràn</a:t>
            </a:r>
          </a:p>
          <a:p>
            <a:r>
              <a:rPr lang="vi-VN" sz="2000" dirty="0">
                <a:ln>
                  <a:solidFill>
                    <a:schemeClr val="tx1"/>
                  </a:solidFill>
                </a:ln>
                <a:latin typeface="+mj-lt"/>
              </a:rPr>
              <a:t>Hàng cây chắn bão dịu dàng mùa hoa.</a:t>
            </a:r>
          </a:p>
          <a:p>
            <a:r>
              <a:rPr lang="vi-VN" sz="2000" dirty="0">
                <a:ln>
                  <a:solidFill>
                    <a:schemeClr val="tx1"/>
                  </a:solidFill>
                </a:ln>
                <a:latin typeface="+mj-lt"/>
              </a:rPr>
              <a:t>    Tìm nơi quần đảo khơi xa</a:t>
            </a:r>
          </a:p>
          <a:p>
            <a:r>
              <a:rPr lang="vi-VN" sz="2000" dirty="0">
                <a:ln>
                  <a:solidFill>
                    <a:schemeClr val="tx1"/>
                  </a:solidFill>
                </a:ln>
                <a:latin typeface="+mj-lt"/>
              </a:rPr>
              <a:t>Có loài hoa nở như là không tên...</a:t>
            </a:r>
          </a:p>
        </p:txBody>
      </p:sp>
      <p:sp>
        <p:nvSpPr>
          <p:cNvPr id="17" name="Google Shape;869;p17">
            <a:extLst>
              <a:ext uri="{FF2B5EF4-FFF2-40B4-BE49-F238E27FC236}">
                <a16:creationId xmlns:a16="http://schemas.microsoft.com/office/drawing/2014/main" id="{5AA19AB6-D2B9-4266-BF15-8E0C350302D7}"/>
              </a:ext>
            </a:extLst>
          </p:cNvPr>
          <p:cNvSpPr txBox="1"/>
          <p:nvPr/>
        </p:nvSpPr>
        <p:spPr>
          <a:xfrm>
            <a:off x="5956300" y="1860817"/>
            <a:ext cx="4906210" cy="3600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buClrTx/>
            </a:pPr>
            <a:r>
              <a:rPr lang="vi-VN" sz="2000" dirty="0">
                <a:ln>
                  <a:solidFill>
                    <a:schemeClr val="tx1"/>
                  </a:solidFill>
                </a:ln>
                <a:solidFill>
                  <a:prstClr val="black"/>
                </a:solidFill>
                <a:latin typeface="Times New Roman"/>
                <a:ea typeface="+mn-ea"/>
                <a:cs typeface="+mn-cs"/>
              </a:rPr>
              <a:t>    Bầy ong rong ruổi trăm miền</a:t>
            </a:r>
          </a:p>
          <a:p>
            <a:pPr lvl="0">
              <a:buClrTx/>
            </a:pPr>
            <a:r>
              <a:rPr lang="vi-VN" sz="2000" dirty="0">
                <a:ln>
                  <a:solidFill>
                    <a:schemeClr val="tx1"/>
                  </a:solidFill>
                </a:ln>
                <a:solidFill>
                  <a:prstClr val="black"/>
                </a:solidFill>
                <a:latin typeface="Times New Roman"/>
                <a:ea typeface="+mn-ea"/>
                <a:cs typeface="+mn-cs"/>
              </a:rPr>
              <a:t>Rù rì đôi cánh nối liền mùa hoa.</a:t>
            </a:r>
            <a:endParaRPr lang="vi-VN" sz="2000" dirty="0">
              <a:ln>
                <a:solidFill>
                  <a:schemeClr val="tx1"/>
                </a:solidFill>
              </a:ln>
              <a:latin typeface="+mj-lt"/>
            </a:endParaRPr>
          </a:p>
          <a:p>
            <a:r>
              <a:rPr lang="vi-VN" sz="2000" dirty="0">
                <a:ln>
                  <a:solidFill>
                    <a:schemeClr val="tx1"/>
                  </a:solidFill>
                </a:ln>
                <a:latin typeface="+mj-lt"/>
              </a:rPr>
              <a:t>    Nối rừng hoang với biển xa</a:t>
            </a:r>
          </a:p>
          <a:p>
            <a:r>
              <a:rPr lang="vi-VN" sz="2000" dirty="0">
                <a:ln>
                  <a:solidFill>
                    <a:schemeClr val="tx1"/>
                  </a:solidFill>
                </a:ln>
                <a:latin typeface="+mj-lt"/>
              </a:rPr>
              <a:t>Đất nơi đâu cũng tìm ra ngọt ngào.</a:t>
            </a:r>
          </a:p>
          <a:p>
            <a:r>
              <a:rPr lang="vi-VN" sz="2000" dirty="0">
                <a:ln>
                  <a:solidFill>
                    <a:schemeClr val="tx1"/>
                  </a:solidFill>
                </a:ln>
                <a:latin typeface="+mj-lt"/>
              </a:rPr>
              <a:t>    (Nếu hoa có ở trời cao</a:t>
            </a:r>
          </a:p>
          <a:p>
            <a:r>
              <a:rPr lang="vi-VN" sz="2000" dirty="0">
                <a:ln>
                  <a:solidFill>
                    <a:schemeClr val="tx1"/>
                  </a:solidFill>
                </a:ln>
                <a:latin typeface="+mj-lt"/>
              </a:rPr>
              <a:t>Thì bầy ong cũng mang vào mật thơm)</a:t>
            </a:r>
          </a:p>
          <a:p>
            <a:endParaRPr lang="vi-VN" sz="2000" dirty="0">
              <a:ln>
                <a:solidFill>
                  <a:schemeClr val="tx1"/>
                </a:solidFill>
              </a:ln>
              <a:latin typeface="+mj-lt"/>
            </a:endParaRPr>
          </a:p>
          <a:p>
            <a:r>
              <a:rPr lang="vi-VN" sz="2000" dirty="0">
                <a:ln>
                  <a:solidFill>
                    <a:schemeClr val="tx1"/>
                  </a:solidFill>
                </a:ln>
                <a:latin typeface="+mj-lt"/>
              </a:rPr>
              <a:t>    Chắt trong vị ngọt mùi hương</a:t>
            </a:r>
          </a:p>
          <a:p>
            <a:r>
              <a:rPr lang="vi-VN" sz="2000" dirty="0">
                <a:ln>
                  <a:solidFill>
                    <a:schemeClr val="tx1"/>
                  </a:solidFill>
                </a:ln>
                <a:latin typeface="+mj-lt"/>
              </a:rPr>
              <a:t>Lặng thầm thay những con đường ong bay.</a:t>
            </a:r>
          </a:p>
          <a:p>
            <a:r>
              <a:rPr lang="vi-VN" sz="2000" dirty="0">
                <a:ln>
                  <a:solidFill>
                    <a:schemeClr val="tx1"/>
                  </a:solidFill>
                </a:ln>
                <a:latin typeface="+mj-lt"/>
              </a:rPr>
              <a:t>    Trải qua mưa nắng vơi đầy</a:t>
            </a:r>
          </a:p>
          <a:p>
            <a:r>
              <a:rPr lang="vi-VN" sz="2000" dirty="0">
                <a:ln>
                  <a:solidFill>
                    <a:schemeClr val="tx1"/>
                  </a:solidFill>
                </a:ln>
                <a:latin typeface="+mj-lt"/>
              </a:rPr>
              <a:t>Men trời đất đủ làm say đất trời.</a:t>
            </a:r>
          </a:p>
          <a:p>
            <a:r>
              <a:rPr lang="vi-VN" sz="2000" dirty="0">
                <a:ln>
                  <a:solidFill>
                    <a:schemeClr val="tx1"/>
                  </a:solidFill>
                </a:ln>
                <a:latin typeface="+mj-lt"/>
              </a:rPr>
              <a:t>    Bầy ong giữ hộ cho người</a:t>
            </a:r>
          </a:p>
          <a:p>
            <a:r>
              <a:rPr lang="vi-VN" sz="2000" dirty="0">
                <a:ln>
                  <a:solidFill>
                    <a:schemeClr val="tx1"/>
                  </a:solidFill>
                </a:ln>
                <a:latin typeface="+mj-lt"/>
              </a:rPr>
              <a:t>Những mùa hoa đã tàn phai tháng ngày.</a:t>
            </a:r>
          </a:p>
        </p:txBody>
      </p:sp>
      <p:grpSp>
        <p:nvGrpSpPr>
          <p:cNvPr id="18" name="Group 17">
            <a:extLst>
              <a:ext uri="{FF2B5EF4-FFF2-40B4-BE49-F238E27FC236}">
                <a16:creationId xmlns:a16="http://schemas.microsoft.com/office/drawing/2014/main" id="{022833D0-6249-4EA9-BD46-DFA221A7EF46}"/>
              </a:ext>
            </a:extLst>
          </p:cNvPr>
          <p:cNvGrpSpPr/>
          <p:nvPr/>
        </p:nvGrpSpPr>
        <p:grpSpPr>
          <a:xfrm>
            <a:off x="1102571" y="1796058"/>
            <a:ext cx="395768" cy="523220"/>
            <a:chOff x="-972616" y="597917"/>
            <a:chExt cx="348519" cy="523220"/>
          </a:xfrm>
        </p:grpSpPr>
        <p:sp>
          <p:nvSpPr>
            <p:cNvPr id="19" name="Google Shape;1102;p25">
              <a:extLst>
                <a:ext uri="{FF2B5EF4-FFF2-40B4-BE49-F238E27FC236}">
                  <a16:creationId xmlns:a16="http://schemas.microsoft.com/office/drawing/2014/main" id="{AF4F149A-C056-4647-9F89-37CDDEA45982}"/>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B4F0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20" name="TextBox 1">
              <a:extLst>
                <a:ext uri="{FF2B5EF4-FFF2-40B4-BE49-F238E27FC236}">
                  <a16:creationId xmlns:a16="http://schemas.microsoft.com/office/drawing/2014/main" id="{D4C092C9-A235-468D-B219-7F65DB1F314C}"/>
                </a:ext>
              </a:extLst>
            </p:cNvPr>
            <p:cNvSpPr txBox="1"/>
            <p:nvPr/>
          </p:nvSpPr>
          <p:spPr>
            <a:xfrm>
              <a:off x="-972616" y="597917"/>
              <a:ext cx="348519"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000000"/>
                  </a:solidFill>
                  <a:effectLst/>
                  <a:uLnTx/>
                  <a:uFillTx/>
                  <a:latin typeface="Times New Roman"/>
                  <a:cs typeface="Arial"/>
                  <a:sym typeface="Arial"/>
                </a:rPr>
                <a:t>1</a:t>
              </a:r>
            </a:p>
          </p:txBody>
        </p:sp>
      </p:grpSp>
      <p:grpSp>
        <p:nvGrpSpPr>
          <p:cNvPr id="21" name="Group 20">
            <a:extLst>
              <a:ext uri="{FF2B5EF4-FFF2-40B4-BE49-F238E27FC236}">
                <a16:creationId xmlns:a16="http://schemas.microsoft.com/office/drawing/2014/main" id="{D9884A6B-AEA3-455C-BCB5-AAC522A1881A}"/>
              </a:ext>
            </a:extLst>
          </p:cNvPr>
          <p:cNvGrpSpPr/>
          <p:nvPr/>
        </p:nvGrpSpPr>
        <p:grpSpPr>
          <a:xfrm>
            <a:off x="1102571" y="3304788"/>
            <a:ext cx="409546" cy="523220"/>
            <a:chOff x="-972616" y="597917"/>
            <a:chExt cx="360653" cy="523220"/>
          </a:xfrm>
        </p:grpSpPr>
        <p:sp>
          <p:nvSpPr>
            <p:cNvPr id="22" name="Google Shape;1102;p25">
              <a:extLst>
                <a:ext uri="{FF2B5EF4-FFF2-40B4-BE49-F238E27FC236}">
                  <a16:creationId xmlns:a16="http://schemas.microsoft.com/office/drawing/2014/main" id="{A3DC279A-7724-4212-8FD8-21ECACA5B4A0}"/>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5D87"/>
            </a:solidFill>
            <a:ln>
              <a:solidFill>
                <a:srgbClr val="FF4F7D"/>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23" name="TextBox 16">
              <a:extLst>
                <a:ext uri="{FF2B5EF4-FFF2-40B4-BE49-F238E27FC236}">
                  <a16:creationId xmlns:a16="http://schemas.microsoft.com/office/drawing/2014/main" id="{929D7A96-68B1-4543-B470-D90A20E04EE5}"/>
                </a:ext>
              </a:extLst>
            </p:cNvPr>
            <p:cNvSpPr txBox="1"/>
            <p:nvPr/>
          </p:nvSpPr>
          <p:spPr>
            <a:xfrm>
              <a:off x="-960482" y="597917"/>
              <a:ext cx="348519"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000000"/>
                  </a:solidFill>
                  <a:effectLst/>
                  <a:uLnTx/>
                  <a:uFillTx/>
                  <a:latin typeface="Times New Roman"/>
                  <a:cs typeface="Arial"/>
                  <a:sym typeface="Arial"/>
                </a:rPr>
                <a:t>2</a:t>
              </a:r>
            </a:p>
          </p:txBody>
        </p:sp>
      </p:grpSp>
      <p:grpSp>
        <p:nvGrpSpPr>
          <p:cNvPr id="24" name="Group 23">
            <a:extLst>
              <a:ext uri="{FF2B5EF4-FFF2-40B4-BE49-F238E27FC236}">
                <a16:creationId xmlns:a16="http://schemas.microsoft.com/office/drawing/2014/main" id="{93877462-4E7E-4435-B5C1-8930397FA246}"/>
              </a:ext>
            </a:extLst>
          </p:cNvPr>
          <p:cNvGrpSpPr/>
          <p:nvPr/>
        </p:nvGrpSpPr>
        <p:grpSpPr>
          <a:xfrm>
            <a:off x="5821636" y="1518726"/>
            <a:ext cx="421549" cy="523220"/>
            <a:chOff x="-972616" y="595989"/>
            <a:chExt cx="371222" cy="523220"/>
          </a:xfrm>
        </p:grpSpPr>
        <p:sp>
          <p:nvSpPr>
            <p:cNvPr id="25" name="Google Shape;1102;p25">
              <a:extLst>
                <a:ext uri="{FF2B5EF4-FFF2-40B4-BE49-F238E27FC236}">
                  <a16:creationId xmlns:a16="http://schemas.microsoft.com/office/drawing/2014/main" id="{E23E07DB-2455-4D84-9B4F-338B75E05968}"/>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CF8C">
                <a:lumMod val="75000"/>
              </a:srgbClr>
            </a:solidFill>
            <a:ln>
              <a:solidFill>
                <a:srgbClr val="FFCF8C">
                  <a:lumMod val="75000"/>
                </a:srgbClr>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26" name="TextBox 19">
              <a:extLst>
                <a:ext uri="{FF2B5EF4-FFF2-40B4-BE49-F238E27FC236}">
                  <a16:creationId xmlns:a16="http://schemas.microsoft.com/office/drawing/2014/main" id="{5DA2ABDE-E4C0-442C-9ACB-BB4E4DA85D0C}"/>
                </a:ext>
              </a:extLst>
            </p:cNvPr>
            <p:cNvSpPr txBox="1"/>
            <p:nvPr/>
          </p:nvSpPr>
          <p:spPr>
            <a:xfrm>
              <a:off x="-949913" y="595989"/>
              <a:ext cx="348519"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000000"/>
                  </a:solidFill>
                  <a:effectLst/>
                  <a:uLnTx/>
                  <a:uFillTx/>
                  <a:latin typeface="Times New Roman"/>
                  <a:cs typeface="Arial"/>
                  <a:sym typeface="Arial"/>
                </a:rPr>
                <a:t>3</a:t>
              </a:r>
            </a:p>
          </p:txBody>
        </p:sp>
      </p:grpSp>
      <p:grpSp>
        <p:nvGrpSpPr>
          <p:cNvPr id="27" name="Group 26">
            <a:extLst>
              <a:ext uri="{FF2B5EF4-FFF2-40B4-BE49-F238E27FC236}">
                <a16:creationId xmlns:a16="http://schemas.microsoft.com/office/drawing/2014/main" id="{06E8C185-62BC-4A20-A70A-C5E2717AA6CA}"/>
              </a:ext>
            </a:extLst>
          </p:cNvPr>
          <p:cNvGrpSpPr/>
          <p:nvPr/>
        </p:nvGrpSpPr>
        <p:grpSpPr>
          <a:xfrm>
            <a:off x="5847417" y="3624978"/>
            <a:ext cx="395768" cy="523220"/>
            <a:chOff x="-972616" y="569324"/>
            <a:chExt cx="348519" cy="523220"/>
          </a:xfrm>
        </p:grpSpPr>
        <p:sp>
          <p:nvSpPr>
            <p:cNvPr id="28" name="Google Shape;1102;p25">
              <a:extLst>
                <a:ext uri="{FF2B5EF4-FFF2-40B4-BE49-F238E27FC236}">
                  <a16:creationId xmlns:a16="http://schemas.microsoft.com/office/drawing/2014/main" id="{FD77BC17-45C5-4DDC-B956-ED0D274C48AA}"/>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29" name="TextBox 22">
              <a:extLst>
                <a:ext uri="{FF2B5EF4-FFF2-40B4-BE49-F238E27FC236}">
                  <a16:creationId xmlns:a16="http://schemas.microsoft.com/office/drawing/2014/main" id="{D58E1D4C-3668-4CA8-ABD8-DB020AA87372}"/>
                </a:ext>
              </a:extLst>
            </p:cNvPr>
            <p:cNvSpPr txBox="1"/>
            <p:nvPr/>
          </p:nvSpPr>
          <p:spPr>
            <a:xfrm>
              <a:off x="-972616" y="569324"/>
              <a:ext cx="348519"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000000"/>
                  </a:solidFill>
                  <a:effectLst/>
                  <a:uLnTx/>
                  <a:uFillTx/>
                  <a:latin typeface="Times New Roman"/>
                  <a:cs typeface="Arial"/>
                  <a:sym typeface="Arial"/>
                </a:rPr>
                <a:t>4</a:t>
              </a:r>
            </a:p>
          </p:txBody>
        </p:sp>
      </p:grpSp>
    </p:spTree>
    <p:extLst>
      <p:ext uri="{BB962C8B-B14F-4D97-AF65-F5344CB8AC3E}">
        <p14:creationId xmlns:p14="http://schemas.microsoft.com/office/powerpoint/2010/main" val="927137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pic>
        <p:nvPicPr>
          <p:cNvPr id="11" name="Picture 5">
            <a:extLst>
              <a:ext uri="{FF2B5EF4-FFF2-40B4-BE49-F238E27FC236}">
                <a16:creationId xmlns:a16="http://schemas.microsoft.com/office/drawing/2014/main" id="{83EED719-49F8-44C8-B5D3-9D193E9F5056}"/>
              </a:ext>
            </a:extLst>
          </p:cNvPr>
          <p:cNvPicPr>
            <a:picLocks noChangeAspect="1"/>
          </p:cNvPicPr>
          <p:nvPr/>
        </p:nvPicPr>
        <p:blipFill>
          <a:blip r:embed="rId4"/>
          <a:srcRect/>
          <a:stretch>
            <a:fillRect/>
          </a:stretch>
        </p:blipFill>
        <p:spPr>
          <a:xfrm rot="20675692" flipH="1">
            <a:off x="-173627" y="2405163"/>
            <a:ext cx="4186228" cy="4168977"/>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3106828" y="450432"/>
            <a:ext cx="8382000" cy="4457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1382;p32">
            <a:extLst>
              <a:ext uri="{FF2B5EF4-FFF2-40B4-BE49-F238E27FC236}">
                <a16:creationId xmlns:a16="http://schemas.microsoft.com/office/drawing/2014/main" id="{A120377C-1C8B-49E5-9320-51A692B9A81A}"/>
              </a:ext>
            </a:extLst>
          </p:cNvPr>
          <p:cNvSpPr/>
          <p:nvPr/>
        </p:nvSpPr>
        <p:spPr>
          <a:xfrm>
            <a:off x="4322454" y="1136292"/>
            <a:ext cx="3967311" cy="2778160"/>
          </a:xfrm>
          <a:prstGeom prst="rect">
            <a:avLst/>
          </a:prstGeom>
          <a:noFill/>
          <a:ln>
            <a:noFill/>
          </a:ln>
        </p:spPr>
        <p:txBody>
          <a:bodyPr spcFirstLastPara="1" wrap="square" lIns="2743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just">
              <a:lnSpc>
                <a:spcPct val="150000"/>
              </a:lnSpc>
              <a:buSzPts val="1100"/>
            </a:pPr>
            <a:r>
              <a:rPr lang="en-US" sz="4800" dirty="0" err="1">
                <a:solidFill>
                  <a:schemeClr val="tx1"/>
                </a:solidFill>
                <a:latin typeface="Times New Roman" pitchFamily="18" charset="0"/>
                <a:ea typeface="+mn-ea"/>
                <a:cs typeface="Times New Roman" pitchFamily="18" charset="0"/>
              </a:rPr>
              <a:t>đẫm</a:t>
            </a:r>
            <a:endParaRPr lang="en-US" sz="4800" dirty="0">
              <a:solidFill>
                <a:schemeClr val="tx1"/>
              </a:solidFill>
              <a:latin typeface="Times New Roman" pitchFamily="18" charset="0"/>
              <a:ea typeface="+mn-ea"/>
              <a:cs typeface="Times New Roman" pitchFamily="18" charset="0"/>
            </a:endParaRPr>
          </a:p>
          <a:p>
            <a:pPr lvl="0" algn="just">
              <a:lnSpc>
                <a:spcPct val="150000"/>
              </a:lnSpc>
              <a:buSzPts val="1100"/>
            </a:pPr>
            <a:r>
              <a:rPr lang="en-US" sz="4800" b="1" dirty="0" err="1">
                <a:solidFill>
                  <a:schemeClr val="tx1"/>
                </a:solidFill>
                <a:latin typeface="Times New Roman" pitchFamily="18" charset="0"/>
                <a:ea typeface="+mn-ea"/>
                <a:cs typeface="Times New Roman" pitchFamily="18" charset="0"/>
              </a:rPr>
              <a:t>s</a:t>
            </a:r>
            <a:r>
              <a:rPr lang="en-US" sz="4800" dirty="0" err="1">
                <a:solidFill>
                  <a:schemeClr val="tx1"/>
                </a:solidFill>
                <a:latin typeface="Times New Roman" pitchFamily="18" charset="0"/>
                <a:ea typeface="+mn-ea"/>
                <a:cs typeface="Times New Roman" pitchFamily="18" charset="0"/>
              </a:rPr>
              <a:t>óng</a:t>
            </a:r>
            <a:r>
              <a:rPr lang="en-US" sz="4800" dirty="0">
                <a:solidFill>
                  <a:schemeClr val="tx1"/>
                </a:solidFill>
                <a:latin typeface="Times New Roman" pitchFamily="18" charset="0"/>
                <a:ea typeface="+mn-ea"/>
                <a:cs typeface="Times New Roman" pitchFamily="18" charset="0"/>
              </a:rPr>
              <a:t> </a:t>
            </a:r>
            <a:r>
              <a:rPr lang="en-US" sz="4800" b="1" dirty="0" err="1">
                <a:solidFill>
                  <a:schemeClr val="tx1"/>
                </a:solidFill>
                <a:latin typeface="Times New Roman" pitchFamily="18" charset="0"/>
                <a:ea typeface="+mn-ea"/>
                <a:cs typeface="Times New Roman" pitchFamily="18" charset="0"/>
              </a:rPr>
              <a:t>tr</a:t>
            </a:r>
            <a:r>
              <a:rPr lang="en-US" sz="4800" dirty="0" err="1">
                <a:solidFill>
                  <a:schemeClr val="tx1"/>
                </a:solidFill>
                <a:latin typeface="Times New Roman" pitchFamily="18" charset="0"/>
                <a:ea typeface="+mn-ea"/>
                <a:cs typeface="Times New Roman" pitchFamily="18" charset="0"/>
              </a:rPr>
              <a:t>àn</a:t>
            </a:r>
            <a:endParaRPr lang="en-US" sz="4800" dirty="0">
              <a:solidFill>
                <a:schemeClr val="tx1"/>
              </a:solidFill>
              <a:latin typeface="Times New Roman" pitchFamily="18" charset="0"/>
              <a:ea typeface="+mn-ea"/>
              <a:cs typeface="Times New Roman" pitchFamily="18" charset="0"/>
            </a:endParaRPr>
          </a:p>
          <a:p>
            <a:pPr algn="just">
              <a:lnSpc>
                <a:spcPct val="150000"/>
              </a:lnSpc>
              <a:buSzPts val="1100"/>
            </a:pPr>
            <a:r>
              <a:rPr lang="en-US" sz="4800" b="1" err="1">
                <a:solidFill>
                  <a:schemeClr val="tx1"/>
                </a:solidFill>
                <a:latin typeface="Times New Roman" pitchFamily="18" charset="0"/>
                <a:cs typeface="Times New Roman" pitchFamily="18" charset="0"/>
              </a:rPr>
              <a:t>r</a:t>
            </a:r>
            <a:r>
              <a:rPr lang="en-US" sz="4800" err="1">
                <a:solidFill>
                  <a:schemeClr val="tx1"/>
                </a:solidFill>
                <a:latin typeface="Times New Roman" pitchFamily="18" charset="0"/>
                <a:cs typeface="Times New Roman" pitchFamily="18" charset="0"/>
              </a:rPr>
              <a:t>ong</a:t>
            </a:r>
            <a:r>
              <a:rPr lang="en-US" sz="4800">
                <a:solidFill>
                  <a:schemeClr val="tx1"/>
                </a:solidFill>
                <a:latin typeface="Times New Roman" pitchFamily="18" charset="0"/>
                <a:cs typeface="Times New Roman" pitchFamily="18" charset="0"/>
              </a:rPr>
              <a:t> </a:t>
            </a:r>
            <a:r>
              <a:rPr lang="en-US" sz="4800" b="1">
                <a:solidFill>
                  <a:schemeClr val="tx1"/>
                </a:solidFill>
                <a:latin typeface="Times New Roman" pitchFamily="18" charset="0"/>
                <a:cs typeface="Times New Roman" pitchFamily="18" charset="0"/>
              </a:rPr>
              <a:t>r</a:t>
            </a:r>
            <a:r>
              <a:rPr lang="en-US" sz="4800">
                <a:solidFill>
                  <a:schemeClr val="tx1"/>
                </a:solidFill>
                <a:latin typeface="Times New Roman" pitchFamily="18" charset="0"/>
                <a:cs typeface="Times New Roman" pitchFamily="18" charset="0"/>
              </a:rPr>
              <a:t>uổi</a:t>
            </a:r>
            <a:endParaRPr lang="en-US" sz="4800" dirty="0">
              <a:solidFill>
                <a:schemeClr val="tx1"/>
              </a:solidFill>
              <a:latin typeface="Times New Roman" pitchFamily="18" charset="0"/>
              <a:ea typeface="+mn-ea"/>
              <a:cs typeface="Times New Roman" pitchFamily="18" charset="0"/>
            </a:endParaRPr>
          </a:p>
        </p:txBody>
      </p:sp>
      <p:sp>
        <p:nvSpPr>
          <p:cNvPr id="3" name="Rectangle: Rounded Corners 2">
            <a:extLst>
              <a:ext uri="{FF2B5EF4-FFF2-40B4-BE49-F238E27FC236}">
                <a16:creationId xmlns:a16="http://schemas.microsoft.com/office/drawing/2014/main" id="{12F404D4-EFBD-4671-B774-B63B258D65C4}"/>
              </a:ext>
            </a:extLst>
          </p:cNvPr>
          <p:cNvSpPr/>
          <p:nvPr/>
        </p:nvSpPr>
        <p:spPr>
          <a:xfrm>
            <a:off x="203200" y="252961"/>
            <a:ext cx="3467100" cy="8833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EF65CA3C-9589-4565-A53F-2761FCBE4679}"/>
              </a:ext>
            </a:extLst>
          </p:cNvPr>
          <p:cNvGrpSpPr/>
          <p:nvPr/>
        </p:nvGrpSpPr>
        <p:grpSpPr>
          <a:xfrm>
            <a:off x="538754" y="450432"/>
            <a:ext cx="2761465" cy="413694"/>
            <a:chOff x="179512" y="789904"/>
            <a:chExt cx="2880260" cy="413694"/>
          </a:xfrm>
        </p:grpSpPr>
        <p:sp>
          <p:nvSpPr>
            <p:cNvPr id="14" name="Google Shape;1383;p32">
              <a:extLst>
                <a:ext uri="{FF2B5EF4-FFF2-40B4-BE49-F238E27FC236}">
                  <a16:creationId xmlns:a16="http://schemas.microsoft.com/office/drawing/2014/main" id="{0D507F83-C618-4BEA-A665-229B1D07A0F4}"/>
                </a:ext>
              </a:extLst>
            </p:cNvPr>
            <p:cNvSpPr txBox="1"/>
            <p:nvPr/>
          </p:nvSpPr>
          <p:spPr>
            <a:xfrm>
              <a:off x="539552" y="837898"/>
              <a:ext cx="25202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3000" b="1" dirty="0">
                  <a:solidFill>
                    <a:schemeClr val="dk1"/>
                  </a:solidFill>
                  <a:latin typeface="Times New Roman" pitchFamily="18" charset="0"/>
                  <a:ea typeface="Englebert"/>
                  <a:cs typeface="Times New Roman" pitchFamily="18" charset="0"/>
                  <a:sym typeface="Englebert"/>
                </a:rPr>
                <a:t>Luyện đọc từ</a:t>
              </a:r>
              <a:endParaRPr sz="3000" b="1" dirty="0">
                <a:solidFill>
                  <a:schemeClr val="dk1"/>
                </a:solidFill>
                <a:latin typeface="Times New Roman" pitchFamily="18" charset="0"/>
                <a:ea typeface="Englebert"/>
                <a:cs typeface="Times New Roman" pitchFamily="18" charset="0"/>
                <a:sym typeface="Englebert"/>
              </a:endParaRPr>
            </a:p>
          </p:txBody>
        </p:sp>
        <p:sp>
          <p:nvSpPr>
            <p:cNvPr id="15" name="Google Shape;1240;p27">
              <a:extLst>
                <a:ext uri="{FF2B5EF4-FFF2-40B4-BE49-F238E27FC236}">
                  <a16:creationId xmlns:a16="http://schemas.microsoft.com/office/drawing/2014/main" id="{246AADDB-3EC8-4CBE-A383-A569C5B8BE3D}"/>
                </a:ext>
              </a:extLst>
            </p:cNvPr>
            <p:cNvSpPr/>
            <p:nvPr/>
          </p:nvSpPr>
          <p:spPr>
            <a:xfrm>
              <a:off x="179512" y="789904"/>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id="{FC19D7C0-1D87-4A08-88B7-1EAFF2634FDC}"/>
              </a:ext>
            </a:extLst>
          </p:cNvPr>
          <p:cNvSpPr txBox="1"/>
          <p:nvPr/>
        </p:nvSpPr>
        <p:spPr>
          <a:xfrm>
            <a:off x="7988684" y="694626"/>
            <a:ext cx="6426200" cy="2308324"/>
          </a:xfrm>
          <a:prstGeom prst="rect">
            <a:avLst/>
          </a:prstGeom>
          <a:noFill/>
        </p:spPr>
        <p:txBody>
          <a:bodyPr wrap="square">
            <a:spAutoFit/>
          </a:bodyPr>
          <a:lstStyle/>
          <a:p>
            <a:pPr lvl="0" algn="just">
              <a:lnSpc>
                <a:spcPct val="150000"/>
              </a:lnSpc>
              <a:buSzPts val="1100"/>
            </a:pPr>
            <a:r>
              <a:rPr lang="en-US" sz="4800">
                <a:solidFill>
                  <a:schemeClr val="tx1"/>
                </a:solidFill>
                <a:latin typeface="Times New Roman" pitchFamily="18" charset="0"/>
                <a:ea typeface="+mn-ea"/>
                <a:cs typeface="Times New Roman" pitchFamily="18" charset="0"/>
              </a:rPr>
              <a:t>ch</a:t>
            </a:r>
            <a:r>
              <a:rPr lang="en-US" sz="4800" b="1">
                <a:solidFill>
                  <a:schemeClr val="tx1"/>
                </a:solidFill>
                <a:latin typeface="Times New Roman" pitchFamily="18" charset="0"/>
                <a:ea typeface="+mn-ea"/>
                <a:cs typeface="Times New Roman" pitchFamily="18" charset="0"/>
              </a:rPr>
              <a:t>ắt</a:t>
            </a:r>
            <a:endParaRPr lang="vi-VN" sz="4800" b="1">
              <a:solidFill>
                <a:schemeClr val="tx1"/>
              </a:solidFill>
              <a:latin typeface="Times New Roman" pitchFamily="18" charset="0"/>
              <a:ea typeface="+mn-ea"/>
              <a:cs typeface="Times New Roman" pitchFamily="18" charset="0"/>
            </a:endParaRPr>
          </a:p>
          <a:p>
            <a:pPr lvl="0" fontAlgn="base">
              <a:spcBef>
                <a:spcPct val="50000"/>
              </a:spcBef>
              <a:spcAft>
                <a:spcPct val="0"/>
              </a:spcAft>
              <a:buClrTx/>
            </a:pPr>
            <a:r>
              <a:rPr lang="en-US" sz="4800">
                <a:solidFill>
                  <a:schemeClr val="tx1"/>
                </a:solidFill>
                <a:latin typeface="Times New Roman" pitchFamily="18" charset="0"/>
                <a:ea typeface="+mn-ea"/>
                <a:cs typeface="Times New Roman" pitchFamily="18" charset="0"/>
              </a:rPr>
              <a:t>t</a:t>
            </a:r>
            <a:r>
              <a:rPr lang="en-US" sz="4800" b="1">
                <a:solidFill>
                  <a:schemeClr val="tx1"/>
                </a:solidFill>
                <a:latin typeface="Times New Roman" pitchFamily="18" charset="0"/>
                <a:ea typeface="+mn-ea"/>
                <a:cs typeface="Times New Roman" pitchFamily="18" charset="0"/>
              </a:rPr>
              <a:t>àn</a:t>
            </a:r>
            <a:r>
              <a:rPr lang="en-US" sz="4800">
                <a:solidFill>
                  <a:schemeClr val="tx1"/>
                </a:solidFill>
                <a:latin typeface="Times New Roman" pitchFamily="18" charset="0"/>
                <a:ea typeface="+mn-ea"/>
                <a:cs typeface="Times New Roman" pitchFamily="18" charset="0"/>
              </a:rPr>
              <a:t> phai</a:t>
            </a:r>
            <a:endParaRPr lang="en-US" sz="4800" dirty="0">
              <a:solidFill>
                <a:schemeClr val="tx1"/>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07613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4A277A67-7071-4668-90A4-209FF588540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8470282-9D58-4E3C-B05A-3698517241ED}"/>
              </a:ext>
            </a:extLst>
          </p:cNvPr>
          <p:cNvGrpSpPr/>
          <p:nvPr/>
        </p:nvGrpSpPr>
        <p:grpSpPr>
          <a:xfrm>
            <a:off x="1193924" y="898758"/>
            <a:ext cx="2953701" cy="413694"/>
            <a:chOff x="5440286" y="804501"/>
            <a:chExt cx="2953701" cy="413694"/>
          </a:xfrm>
        </p:grpSpPr>
        <p:sp>
          <p:nvSpPr>
            <p:cNvPr id="35" name="Google Shape;1377;p32">
              <a:extLst>
                <a:ext uri="{FF2B5EF4-FFF2-40B4-BE49-F238E27FC236}">
                  <a16:creationId xmlns:a16="http://schemas.microsoft.com/office/drawing/2014/main" id="{19B1B125-5B07-4FAF-A063-B2555FC44546}"/>
                </a:ext>
              </a:extLst>
            </p:cNvPr>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Giải nghĩa từ</a:t>
              </a:r>
              <a:endParaRPr sz="3000" b="1" dirty="0">
                <a:solidFill>
                  <a:schemeClr val="dk1"/>
                </a:solidFill>
                <a:latin typeface="+mj-lt"/>
                <a:ea typeface="Englebert"/>
                <a:cs typeface="Englebert"/>
                <a:sym typeface="Englebert"/>
              </a:endParaRPr>
            </a:p>
          </p:txBody>
        </p:sp>
        <p:sp>
          <p:nvSpPr>
            <p:cNvPr id="36" name="Google Shape;1240;p27">
              <a:extLst>
                <a:ext uri="{FF2B5EF4-FFF2-40B4-BE49-F238E27FC236}">
                  <a16:creationId xmlns:a16="http://schemas.microsoft.com/office/drawing/2014/main" id="{10C62D5C-8360-4D7F-9B75-D3F1C6096F79}"/>
                </a:ext>
              </a:extLst>
            </p:cNvPr>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37" name="Rectangle 36">
            <a:extLst>
              <a:ext uri="{FF2B5EF4-FFF2-40B4-BE49-F238E27FC236}">
                <a16:creationId xmlns:a16="http://schemas.microsoft.com/office/drawing/2014/main" id="{81C28666-3432-499C-8761-E790D41DB8B3}"/>
              </a:ext>
            </a:extLst>
          </p:cNvPr>
          <p:cNvSpPr/>
          <p:nvPr/>
        </p:nvSpPr>
        <p:spPr>
          <a:xfrm>
            <a:off x="2466606" y="1652212"/>
            <a:ext cx="3391098" cy="1569660"/>
          </a:xfrm>
          <a:prstGeom prst="rect">
            <a:avLst/>
          </a:prstGeom>
        </p:spPr>
        <p:txBody>
          <a:bodyPr wrap="square">
            <a:spAutoFit/>
          </a:bodyPr>
          <a:lstStyle/>
          <a:p>
            <a:pPr algn="just"/>
            <a:r>
              <a:rPr lang="vi-VN" sz="2400" b="1" dirty="0">
                <a:latin typeface="+mj-lt"/>
              </a:rPr>
              <a:t>Đẫm</a:t>
            </a:r>
            <a:r>
              <a:rPr lang="vi-VN" sz="2400" dirty="0">
                <a:latin typeface="+mj-lt"/>
              </a:rPr>
              <a:t>: Ướt sũng (đẫm nắng trời: ý nói đôi cánh ong tắm trong ánh nắng như thấm đẫm nắng trời).</a:t>
            </a:r>
          </a:p>
        </p:txBody>
      </p:sp>
      <p:sp>
        <p:nvSpPr>
          <p:cNvPr id="38" name="Rectangle 37">
            <a:extLst>
              <a:ext uri="{FF2B5EF4-FFF2-40B4-BE49-F238E27FC236}">
                <a16:creationId xmlns:a16="http://schemas.microsoft.com/office/drawing/2014/main" id="{37EFDDE5-DDB5-47CA-A983-48A0CC751994}"/>
              </a:ext>
            </a:extLst>
          </p:cNvPr>
          <p:cNvSpPr/>
          <p:nvPr/>
        </p:nvSpPr>
        <p:spPr>
          <a:xfrm>
            <a:off x="7366656" y="3385961"/>
            <a:ext cx="3391097" cy="1200329"/>
          </a:xfrm>
          <a:prstGeom prst="rect">
            <a:avLst/>
          </a:prstGeom>
        </p:spPr>
        <p:txBody>
          <a:bodyPr wrap="square">
            <a:spAutoFit/>
          </a:bodyPr>
          <a:lstStyle/>
          <a:p>
            <a:pPr algn="just"/>
            <a:r>
              <a:rPr lang="vi-VN" sz="2400" b="1" dirty="0">
                <a:latin typeface="+mj-lt"/>
              </a:rPr>
              <a:t>Men:</a:t>
            </a:r>
            <a:r>
              <a:rPr lang="vi-VN" sz="2400" dirty="0">
                <a:latin typeface="+mj-lt"/>
              </a:rPr>
              <a:t> Chất được dùng trong quá trình làm bia, rượu; chất gây say.</a:t>
            </a:r>
          </a:p>
        </p:txBody>
      </p:sp>
      <p:sp>
        <p:nvSpPr>
          <p:cNvPr id="41" name="Rectangle 40">
            <a:extLst>
              <a:ext uri="{FF2B5EF4-FFF2-40B4-BE49-F238E27FC236}">
                <a16:creationId xmlns:a16="http://schemas.microsoft.com/office/drawing/2014/main" id="{A8DF90C0-759E-4577-AA52-24EDF0B87DC9}"/>
              </a:ext>
            </a:extLst>
          </p:cNvPr>
          <p:cNvSpPr/>
          <p:nvPr/>
        </p:nvSpPr>
        <p:spPr>
          <a:xfrm>
            <a:off x="2538516" y="3596428"/>
            <a:ext cx="3193624" cy="2308324"/>
          </a:xfrm>
          <a:prstGeom prst="rect">
            <a:avLst/>
          </a:prstGeom>
        </p:spPr>
        <p:txBody>
          <a:bodyPr wrap="square">
            <a:spAutoFit/>
          </a:bodyPr>
          <a:lstStyle/>
          <a:p>
            <a:pPr algn="just"/>
            <a:r>
              <a:rPr lang="vi-VN" sz="2400" b="1" dirty="0">
                <a:latin typeface="+mj-lt"/>
              </a:rPr>
              <a:t>Nối liền mùa hoa</a:t>
            </a:r>
            <a:r>
              <a:rPr lang="vi-VN" sz="2400" dirty="0">
                <a:latin typeface="+mj-lt"/>
              </a:rPr>
              <a:t>: Bầy ong đi lấy mật từ mùa hoa ở nơi này đến mùa hoa ở nơi khác làm cho các mùa hoa như nối liền lại với nhau.</a:t>
            </a:r>
          </a:p>
        </p:txBody>
      </p:sp>
      <p:sp>
        <p:nvSpPr>
          <p:cNvPr id="42" name="Rectangle 41">
            <a:extLst>
              <a:ext uri="{FF2B5EF4-FFF2-40B4-BE49-F238E27FC236}">
                <a16:creationId xmlns:a16="http://schemas.microsoft.com/office/drawing/2014/main" id="{0C88E3B9-FD0B-4618-B84E-3951105B5AD9}"/>
              </a:ext>
            </a:extLst>
          </p:cNvPr>
          <p:cNvSpPr/>
          <p:nvPr/>
        </p:nvSpPr>
        <p:spPr>
          <a:xfrm>
            <a:off x="7366657" y="710796"/>
            <a:ext cx="3391098" cy="1200329"/>
          </a:xfrm>
          <a:prstGeom prst="rect">
            <a:avLst/>
          </a:prstGeom>
        </p:spPr>
        <p:txBody>
          <a:bodyPr wrap="square">
            <a:spAutoFit/>
          </a:bodyPr>
          <a:lstStyle/>
          <a:p>
            <a:pPr algn="just"/>
            <a:r>
              <a:rPr lang="vi-VN" sz="2400" b="1" dirty="0">
                <a:latin typeface="+mj-lt"/>
              </a:rPr>
              <a:t>Rong ruổi</a:t>
            </a:r>
            <a:r>
              <a:rPr lang="vi-VN" sz="2400" dirty="0">
                <a:latin typeface="+mj-lt"/>
              </a:rPr>
              <a:t>: Đi liên tục trên chặng đường dài, nhằm mục đích nhất định.</a:t>
            </a:r>
          </a:p>
        </p:txBody>
      </p:sp>
      <p:pic>
        <p:nvPicPr>
          <p:cNvPr id="43" name="Picture 5">
            <a:extLst>
              <a:ext uri="{FF2B5EF4-FFF2-40B4-BE49-F238E27FC236}">
                <a16:creationId xmlns:a16="http://schemas.microsoft.com/office/drawing/2014/main" id="{EF5F8EDF-489C-4F14-A677-D8A83CCEB416}"/>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rcRect/>
          <a:stretch>
            <a:fillRect/>
          </a:stretch>
        </p:blipFill>
        <p:spPr>
          <a:xfrm>
            <a:off x="141636" y="3704658"/>
            <a:ext cx="2318487" cy="3077991"/>
          </a:xfrm>
          <a:prstGeom prst="rect">
            <a:avLst/>
          </a:prstGeom>
        </p:spPr>
      </p:pic>
      <p:pic>
        <p:nvPicPr>
          <p:cNvPr id="44" name="Picture 4" descr="Premium Vector | A group of kid going to school illustration">
            <a:extLst>
              <a:ext uri="{FF2B5EF4-FFF2-40B4-BE49-F238E27FC236}">
                <a16:creationId xmlns:a16="http://schemas.microsoft.com/office/drawing/2014/main" id="{03E68C4E-FB6E-4A13-9F05-B6352B12504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43320" y="2010147"/>
            <a:ext cx="1743221" cy="107029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Nguyên liệu cao men bia">
            <a:extLst>
              <a:ext uri="{FF2B5EF4-FFF2-40B4-BE49-F238E27FC236}">
                <a16:creationId xmlns:a16="http://schemas.microsoft.com/office/drawing/2014/main" id="{803F8918-9C34-4CE3-A4C3-40DD1F770E1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43320" y="4655736"/>
            <a:ext cx="1743221" cy="132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800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4A277A67-7071-4668-90A4-209FF588540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8470282-9D58-4E3C-B05A-3698517241ED}"/>
              </a:ext>
            </a:extLst>
          </p:cNvPr>
          <p:cNvGrpSpPr/>
          <p:nvPr/>
        </p:nvGrpSpPr>
        <p:grpSpPr>
          <a:xfrm>
            <a:off x="1193924" y="898758"/>
            <a:ext cx="2953701" cy="413694"/>
            <a:chOff x="5440286" y="804501"/>
            <a:chExt cx="2953701" cy="413694"/>
          </a:xfrm>
        </p:grpSpPr>
        <p:sp>
          <p:nvSpPr>
            <p:cNvPr id="35" name="Google Shape;1377;p32">
              <a:extLst>
                <a:ext uri="{FF2B5EF4-FFF2-40B4-BE49-F238E27FC236}">
                  <a16:creationId xmlns:a16="http://schemas.microsoft.com/office/drawing/2014/main" id="{19B1B125-5B07-4FAF-A063-B2555FC44546}"/>
                </a:ext>
              </a:extLst>
            </p:cNvPr>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Giải nghĩa từ</a:t>
              </a:r>
              <a:endParaRPr sz="3000" b="1" dirty="0">
                <a:solidFill>
                  <a:schemeClr val="dk1"/>
                </a:solidFill>
                <a:latin typeface="+mj-lt"/>
                <a:ea typeface="Englebert"/>
                <a:cs typeface="Englebert"/>
                <a:sym typeface="Englebert"/>
              </a:endParaRPr>
            </a:p>
          </p:txBody>
        </p:sp>
        <p:sp>
          <p:nvSpPr>
            <p:cNvPr id="36" name="Google Shape;1240;p27">
              <a:extLst>
                <a:ext uri="{FF2B5EF4-FFF2-40B4-BE49-F238E27FC236}">
                  <a16:creationId xmlns:a16="http://schemas.microsoft.com/office/drawing/2014/main" id="{10C62D5C-8360-4D7F-9B75-D3F1C6096F79}"/>
                </a:ext>
              </a:extLst>
            </p:cNvPr>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43" name="Picture 5">
            <a:extLst>
              <a:ext uri="{FF2B5EF4-FFF2-40B4-BE49-F238E27FC236}">
                <a16:creationId xmlns:a16="http://schemas.microsoft.com/office/drawing/2014/main" id="{EF5F8EDF-489C-4F14-A677-D8A83CCEB416}"/>
              </a:ext>
            </a:extLst>
          </p:cNvPr>
          <p:cNvPicPr>
            <a:picLocks noChangeAspect="1"/>
          </p:cNvPicPr>
          <p:nvPr/>
        </p:nvPicPr>
        <p:blipFill>
          <a:blip r:embed="rId4"/>
          <a:srcRect/>
          <a:stretch>
            <a:fillRect/>
          </a:stretch>
        </p:blipFill>
        <p:spPr>
          <a:xfrm>
            <a:off x="141636" y="3704658"/>
            <a:ext cx="2318487" cy="3077991"/>
          </a:xfrm>
          <a:prstGeom prst="rect">
            <a:avLst/>
          </a:prstGeom>
        </p:spPr>
      </p:pic>
      <p:sp>
        <p:nvSpPr>
          <p:cNvPr id="15" name="Rectangle 14">
            <a:extLst>
              <a:ext uri="{FF2B5EF4-FFF2-40B4-BE49-F238E27FC236}">
                <a16:creationId xmlns:a16="http://schemas.microsoft.com/office/drawing/2014/main" id="{73575A35-7A7F-4E52-9A25-10EC96B8B1AA}"/>
              </a:ext>
            </a:extLst>
          </p:cNvPr>
          <p:cNvSpPr/>
          <p:nvPr/>
        </p:nvSpPr>
        <p:spPr>
          <a:xfrm>
            <a:off x="4833425" y="5330716"/>
            <a:ext cx="3391098" cy="646331"/>
          </a:xfrm>
          <a:prstGeom prst="rect">
            <a:avLst/>
          </a:prstGeom>
        </p:spPr>
        <p:txBody>
          <a:bodyPr wrap="square">
            <a:spAutoFit/>
          </a:bodyPr>
          <a:lstStyle/>
          <a:p>
            <a:pPr algn="just"/>
            <a:r>
              <a:rPr lang="vi-VN" sz="3600" b="1">
                <a:solidFill>
                  <a:srgbClr val="0070C0"/>
                </a:solidFill>
                <a:latin typeface="+mj-lt"/>
              </a:rPr>
              <a:t>Hoa chuối</a:t>
            </a:r>
            <a:endParaRPr lang="vi-VN" sz="3600" dirty="0">
              <a:solidFill>
                <a:srgbClr val="0070C0"/>
              </a:solidFill>
              <a:latin typeface="+mj-lt"/>
            </a:endParaRPr>
          </a:p>
        </p:txBody>
      </p:sp>
      <p:pic>
        <p:nvPicPr>
          <p:cNvPr id="1028" name="Picture 4" descr="Rừng xanh hoa chuối đỏ tươi... - Du lịch Thái Nguyên">
            <a:extLst>
              <a:ext uri="{FF2B5EF4-FFF2-40B4-BE49-F238E27FC236}">
                <a16:creationId xmlns:a16="http://schemas.microsoft.com/office/drawing/2014/main" id="{538EDF5D-50B3-420C-947C-3B5147FD6E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3723" y="1878067"/>
            <a:ext cx="5514428" cy="31018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985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4A277A67-7071-4668-90A4-209FF588540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8470282-9D58-4E3C-B05A-3698517241ED}"/>
              </a:ext>
            </a:extLst>
          </p:cNvPr>
          <p:cNvGrpSpPr/>
          <p:nvPr/>
        </p:nvGrpSpPr>
        <p:grpSpPr>
          <a:xfrm>
            <a:off x="1193924" y="898758"/>
            <a:ext cx="2953701" cy="413694"/>
            <a:chOff x="5440286" y="804501"/>
            <a:chExt cx="2953701" cy="413694"/>
          </a:xfrm>
        </p:grpSpPr>
        <p:sp>
          <p:nvSpPr>
            <p:cNvPr id="35" name="Google Shape;1377;p32">
              <a:extLst>
                <a:ext uri="{FF2B5EF4-FFF2-40B4-BE49-F238E27FC236}">
                  <a16:creationId xmlns:a16="http://schemas.microsoft.com/office/drawing/2014/main" id="{19B1B125-5B07-4FAF-A063-B2555FC44546}"/>
                </a:ext>
              </a:extLst>
            </p:cNvPr>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Giải nghĩa từ</a:t>
              </a:r>
              <a:endParaRPr sz="3000" b="1" dirty="0">
                <a:solidFill>
                  <a:schemeClr val="dk1"/>
                </a:solidFill>
                <a:latin typeface="+mj-lt"/>
                <a:ea typeface="Englebert"/>
                <a:cs typeface="Englebert"/>
                <a:sym typeface="Englebert"/>
              </a:endParaRPr>
            </a:p>
          </p:txBody>
        </p:sp>
        <p:sp>
          <p:nvSpPr>
            <p:cNvPr id="36" name="Google Shape;1240;p27">
              <a:extLst>
                <a:ext uri="{FF2B5EF4-FFF2-40B4-BE49-F238E27FC236}">
                  <a16:creationId xmlns:a16="http://schemas.microsoft.com/office/drawing/2014/main" id="{10C62D5C-8360-4D7F-9B75-D3F1C6096F79}"/>
                </a:ext>
              </a:extLst>
            </p:cNvPr>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43" name="Picture 5">
            <a:extLst>
              <a:ext uri="{FF2B5EF4-FFF2-40B4-BE49-F238E27FC236}">
                <a16:creationId xmlns:a16="http://schemas.microsoft.com/office/drawing/2014/main" id="{EF5F8EDF-489C-4F14-A677-D8A83CCEB416}"/>
              </a:ext>
            </a:extLst>
          </p:cNvPr>
          <p:cNvPicPr>
            <a:picLocks noChangeAspect="1"/>
          </p:cNvPicPr>
          <p:nvPr/>
        </p:nvPicPr>
        <p:blipFill>
          <a:blip r:embed="rId4"/>
          <a:srcRect/>
          <a:stretch>
            <a:fillRect/>
          </a:stretch>
        </p:blipFill>
        <p:spPr>
          <a:xfrm>
            <a:off x="141636" y="3704658"/>
            <a:ext cx="2318487" cy="3077991"/>
          </a:xfrm>
          <a:prstGeom prst="rect">
            <a:avLst/>
          </a:prstGeom>
        </p:spPr>
      </p:pic>
      <p:sp>
        <p:nvSpPr>
          <p:cNvPr id="15" name="Rectangle 14">
            <a:extLst>
              <a:ext uri="{FF2B5EF4-FFF2-40B4-BE49-F238E27FC236}">
                <a16:creationId xmlns:a16="http://schemas.microsoft.com/office/drawing/2014/main" id="{73575A35-7A7F-4E52-9A25-10EC96B8B1AA}"/>
              </a:ext>
            </a:extLst>
          </p:cNvPr>
          <p:cNvSpPr/>
          <p:nvPr/>
        </p:nvSpPr>
        <p:spPr>
          <a:xfrm>
            <a:off x="4833425" y="5330716"/>
            <a:ext cx="3391098" cy="646331"/>
          </a:xfrm>
          <a:prstGeom prst="rect">
            <a:avLst/>
          </a:prstGeom>
        </p:spPr>
        <p:txBody>
          <a:bodyPr wrap="square">
            <a:spAutoFit/>
          </a:bodyPr>
          <a:lstStyle/>
          <a:p>
            <a:pPr algn="just"/>
            <a:r>
              <a:rPr lang="vi-VN" sz="3600" b="1">
                <a:solidFill>
                  <a:srgbClr val="0070C0"/>
                </a:solidFill>
                <a:latin typeface="+mj-lt"/>
              </a:rPr>
              <a:t>Hoa ban</a:t>
            </a:r>
            <a:endParaRPr lang="vi-VN" sz="3600" dirty="0">
              <a:solidFill>
                <a:srgbClr val="0070C0"/>
              </a:solidFill>
              <a:latin typeface="+mj-lt"/>
            </a:endParaRPr>
          </a:p>
        </p:txBody>
      </p:sp>
      <p:pic>
        <p:nvPicPr>
          <p:cNvPr id="2050" name="Picture 2" descr="Hoa ban - loài hoa của núi rừng Tây Bắc">
            <a:extLst>
              <a:ext uri="{FF2B5EF4-FFF2-40B4-BE49-F238E27FC236}">
                <a16:creationId xmlns:a16="http://schemas.microsoft.com/office/drawing/2014/main" id="{1E5E64AA-CA0D-434A-95D5-013BB545DE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75" y="1433513"/>
            <a:ext cx="4286250" cy="3657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343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4A277A67-7071-4668-90A4-209FF588540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8470282-9D58-4E3C-B05A-3698517241ED}"/>
              </a:ext>
            </a:extLst>
          </p:cNvPr>
          <p:cNvGrpSpPr/>
          <p:nvPr/>
        </p:nvGrpSpPr>
        <p:grpSpPr>
          <a:xfrm>
            <a:off x="1193924" y="898758"/>
            <a:ext cx="2953701" cy="413694"/>
            <a:chOff x="5440286" y="804501"/>
            <a:chExt cx="2953701" cy="413694"/>
          </a:xfrm>
        </p:grpSpPr>
        <p:sp>
          <p:nvSpPr>
            <p:cNvPr id="35" name="Google Shape;1377;p32">
              <a:extLst>
                <a:ext uri="{FF2B5EF4-FFF2-40B4-BE49-F238E27FC236}">
                  <a16:creationId xmlns:a16="http://schemas.microsoft.com/office/drawing/2014/main" id="{19B1B125-5B07-4FAF-A063-B2555FC44546}"/>
                </a:ext>
              </a:extLst>
            </p:cNvPr>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Giải nghĩa từ</a:t>
              </a:r>
              <a:endParaRPr sz="3000" b="1" dirty="0">
                <a:solidFill>
                  <a:schemeClr val="dk1"/>
                </a:solidFill>
                <a:latin typeface="+mj-lt"/>
                <a:ea typeface="Englebert"/>
                <a:cs typeface="Englebert"/>
                <a:sym typeface="Englebert"/>
              </a:endParaRPr>
            </a:p>
          </p:txBody>
        </p:sp>
        <p:sp>
          <p:nvSpPr>
            <p:cNvPr id="36" name="Google Shape;1240;p27">
              <a:extLst>
                <a:ext uri="{FF2B5EF4-FFF2-40B4-BE49-F238E27FC236}">
                  <a16:creationId xmlns:a16="http://schemas.microsoft.com/office/drawing/2014/main" id="{10C62D5C-8360-4D7F-9B75-D3F1C6096F79}"/>
                </a:ext>
              </a:extLst>
            </p:cNvPr>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43" name="Picture 5">
            <a:extLst>
              <a:ext uri="{FF2B5EF4-FFF2-40B4-BE49-F238E27FC236}">
                <a16:creationId xmlns:a16="http://schemas.microsoft.com/office/drawing/2014/main" id="{EF5F8EDF-489C-4F14-A677-D8A83CCEB416}"/>
              </a:ext>
            </a:extLst>
          </p:cNvPr>
          <p:cNvPicPr>
            <a:picLocks noChangeAspect="1"/>
          </p:cNvPicPr>
          <p:nvPr/>
        </p:nvPicPr>
        <p:blipFill>
          <a:blip r:embed="rId4"/>
          <a:srcRect/>
          <a:stretch>
            <a:fillRect/>
          </a:stretch>
        </p:blipFill>
        <p:spPr>
          <a:xfrm>
            <a:off x="141636" y="3704658"/>
            <a:ext cx="2318487" cy="3077991"/>
          </a:xfrm>
          <a:prstGeom prst="rect">
            <a:avLst/>
          </a:prstGeom>
        </p:spPr>
      </p:pic>
      <p:sp>
        <p:nvSpPr>
          <p:cNvPr id="15" name="Rectangle 14">
            <a:extLst>
              <a:ext uri="{FF2B5EF4-FFF2-40B4-BE49-F238E27FC236}">
                <a16:creationId xmlns:a16="http://schemas.microsoft.com/office/drawing/2014/main" id="{73575A35-7A7F-4E52-9A25-10EC96B8B1AA}"/>
              </a:ext>
            </a:extLst>
          </p:cNvPr>
          <p:cNvSpPr/>
          <p:nvPr/>
        </p:nvSpPr>
        <p:spPr>
          <a:xfrm>
            <a:off x="5062187" y="5414059"/>
            <a:ext cx="3391098" cy="646331"/>
          </a:xfrm>
          <a:prstGeom prst="rect">
            <a:avLst/>
          </a:prstGeom>
        </p:spPr>
        <p:txBody>
          <a:bodyPr wrap="square">
            <a:spAutoFit/>
          </a:bodyPr>
          <a:lstStyle/>
          <a:p>
            <a:pPr algn="just"/>
            <a:r>
              <a:rPr lang="vi-VN" sz="3600" b="1">
                <a:solidFill>
                  <a:srgbClr val="0070C0"/>
                </a:solidFill>
                <a:latin typeface="+mj-lt"/>
              </a:rPr>
              <a:t>Quần đảo</a:t>
            </a:r>
            <a:endParaRPr lang="vi-VN" sz="3600" dirty="0">
              <a:solidFill>
                <a:srgbClr val="0070C0"/>
              </a:solidFill>
              <a:latin typeface="+mj-lt"/>
            </a:endParaRPr>
          </a:p>
        </p:txBody>
      </p:sp>
      <p:pic>
        <p:nvPicPr>
          <p:cNvPr id="1026" name="Picture 2">
            <a:extLst>
              <a:ext uri="{FF2B5EF4-FFF2-40B4-BE49-F238E27FC236}">
                <a16:creationId xmlns:a16="http://schemas.microsoft.com/office/drawing/2014/main" id="{D1E9171B-1BDD-4F58-85CC-C8E23F6E2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029" y="1594704"/>
            <a:ext cx="5378952" cy="35823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767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outVertical)">
                                      <p:cBhvr>
                                        <p:cTn id="7" dur="500"/>
                                        <p:tgtEl>
                                          <p:spTgt spid="10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out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4A277A67-7071-4668-90A4-209FF588540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8470282-9D58-4E3C-B05A-3698517241ED}"/>
              </a:ext>
            </a:extLst>
          </p:cNvPr>
          <p:cNvGrpSpPr/>
          <p:nvPr/>
        </p:nvGrpSpPr>
        <p:grpSpPr>
          <a:xfrm>
            <a:off x="1193924" y="898758"/>
            <a:ext cx="2953701" cy="413694"/>
            <a:chOff x="5440286" y="804501"/>
            <a:chExt cx="2953701" cy="413694"/>
          </a:xfrm>
        </p:grpSpPr>
        <p:sp>
          <p:nvSpPr>
            <p:cNvPr id="35" name="Google Shape;1377;p32">
              <a:extLst>
                <a:ext uri="{FF2B5EF4-FFF2-40B4-BE49-F238E27FC236}">
                  <a16:creationId xmlns:a16="http://schemas.microsoft.com/office/drawing/2014/main" id="{19B1B125-5B07-4FAF-A063-B2555FC44546}"/>
                </a:ext>
              </a:extLst>
            </p:cNvPr>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Giải nghĩa từ</a:t>
              </a:r>
              <a:endParaRPr sz="3000" b="1" dirty="0">
                <a:solidFill>
                  <a:schemeClr val="dk1"/>
                </a:solidFill>
                <a:latin typeface="+mj-lt"/>
                <a:ea typeface="Englebert"/>
                <a:cs typeface="Englebert"/>
                <a:sym typeface="Englebert"/>
              </a:endParaRPr>
            </a:p>
          </p:txBody>
        </p:sp>
        <p:sp>
          <p:nvSpPr>
            <p:cNvPr id="36" name="Google Shape;1240;p27">
              <a:extLst>
                <a:ext uri="{FF2B5EF4-FFF2-40B4-BE49-F238E27FC236}">
                  <a16:creationId xmlns:a16="http://schemas.microsoft.com/office/drawing/2014/main" id="{10C62D5C-8360-4D7F-9B75-D3F1C6096F79}"/>
                </a:ext>
              </a:extLst>
            </p:cNvPr>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43" name="Picture 5">
            <a:extLst>
              <a:ext uri="{FF2B5EF4-FFF2-40B4-BE49-F238E27FC236}">
                <a16:creationId xmlns:a16="http://schemas.microsoft.com/office/drawing/2014/main" id="{EF5F8EDF-489C-4F14-A677-D8A83CCEB416}"/>
              </a:ext>
            </a:extLst>
          </p:cNvPr>
          <p:cNvPicPr>
            <a:picLocks noChangeAspect="1"/>
          </p:cNvPicPr>
          <p:nvPr/>
        </p:nvPicPr>
        <p:blipFill>
          <a:blip r:embed="rId4"/>
          <a:srcRect/>
          <a:stretch>
            <a:fillRect/>
          </a:stretch>
        </p:blipFill>
        <p:spPr>
          <a:xfrm>
            <a:off x="141636" y="3704658"/>
            <a:ext cx="2318487" cy="3077991"/>
          </a:xfrm>
          <a:prstGeom prst="rect">
            <a:avLst/>
          </a:prstGeom>
        </p:spPr>
      </p:pic>
      <p:sp>
        <p:nvSpPr>
          <p:cNvPr id="15" name="Rectangle 14">
            <a:extLst>
              <a:ext uri="{FF2B5EF4-FFF2-40B4-BE49-F238E27FC236}">
                <a16:creationId xmlns:a16="http://schemas.microsoft.com/office/drawing/2014/main" id="{73575A35-7A7F-4E52-9A25-10EC96B8B1AA}"/>
              </a:ext>
            </a:extLst>
          </p:cNvPr>
          <p:cNvSpPr/>
          <p:nvPr/>
        </p:nvSpPr>
        <p:spPr>
          <a:xfrm>
            <a:off x="2829710" y="5121263"/>
            <a:ext cx="5328348" cy="584775"/>
          </a:xfrm>
          <a:prstGeom prst="rect">
            <a:avLst/>
          </a:prstGeom>
        </p:spPr>
        <p:txBody>
          <a:bodyPr wrap="square">
            <a:spAutoFit/>
          </a:bodyPr>
          <a:lstStyle/>
          <a:p>
            <a:pPr algn="just"/>
            <a:r>
              <a:rPr lang="vi-VN" sz="3200" b="1">
                <a:solidFill>
                  <a:srgbClr val="0070C0"/>
                </a:solidFill>
                <a:latin typeface="+mj-lt"/>
              </a:rPr>
              <a:t>Quần đảo Hoàng Sa</a:t>
            </a:r>
            <a:endParaRPr lang="vi-VN" sz="3200" dirty="0">
              <a:solidFill>
                <a:srgbClr val="0070C0"/>
              </a:solidFill>
              <a:latin typeface="+mj-lt"/>
            </a:endParaRPr>
          </a:p>
        </p:txBody>
      </p:sp>
      <p:pic>
        <p:nvPicPr>
          <p:cNvPr id="2052" name="Picture 4" descr="Quần đảo Hoàng Sa, Trường Sa và vị trí chiến lược quan trọng về kinh tế |  Thời Đại">
            <a:extLst>
              <a:ext uri="{FF2B5EF4-FFF2-40B4-BE49-F238E27FC236}">
                <a16:creationId xmlns:a16="http://schemas.microsoft.com/office/drawing/2014/main" id="{2CF6B96F-992A-4BC2-A5C9-15CF18756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1883361"/>
            <a:ext cx="4069394" cy="30266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0" name="Picture 2" descr="Trường Sa Lớn – Wikipedia tiếng Việt">
            <a:extLst>
              <a:ext uri="{FF2B5EF4-FFF2-40B4-BE49-F238E27FC236}">
                <a16:creationId xmlns:a16="http://schemas.microsoft.com/office/drawing/2014/main" id="{DDA6CBEE-DEEE-4957-9DDD-DE914A00E5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0996" y="1831982"/>
            <a:ext cx="3694553" cy="30779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4953993-5ABB-4583-A038-60D2DB7ECFA8}"/>
              </a:ext>
            </a:extLst>
          </p:cNvPr>
          <p:cNvSpPr/>
          <p:nvPr/>
        </p:nvSpPr>
        <p:spPr>
          <a:xfrm>
            <a:off x="7190996" y="5121262"/>
            <a:ext cx="5328348" cy="584775"/>
          </a:xfrm>
          <a:prstGeom prst="rect">
            <a:avLst/>
          </a:prstGeom>
        </p:spPr>
        <p:txBody>
          <a:bodyPr wrap="square">
            <a:spAutoFit/>
          </a:bodyPr>
          <a:lstStyle/>
          <a:p>
            <a:pPr algn="just"/>
            <a:r>
              <a:rPr lang="vi-VN" sz="3200" b="1">
                <a:solidFill>
                  <a:srgbClr val="0070C0"/>
                </a:solidFill>
                <a:latin typeface="+mj-lt"/>
              </a:rPr>
              <a:t>Quần đảo Trường Sa</a:t>
            </a:r>
            <a:endParaRPr lang="vi-VN" sz="3200" dirty="0">
              <a:solidFill>
                <a:srgbClr val="0070C0"/>
              </a:solidFill>
              <a:latin typeface="+mj-lt"/>
            </a:endParaRPr>
          </a:p>
        </p:txBody>
      </p:sp>
    </p:spTree>
    <p:extLst>
      <p:ext uri="{BB962C8B-B14F-4D97-AF65-F5344CB8AC3E}">
        <p14:creationId xmlns:p14="http://schemas.microsoft.com/office/powerpoint/2010/main" val="165668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wipe(down)">
                                      <p:cBhvr>
                                        <p:cTn id="7" dur="500"/>
                                        <p:tgtEl>
                                          <p:spTgt spid="2052"/>
                                        </p:tgtEl>
                                      </p:cBhvr>
                                    </p:animEffect>
                                  </p:childTnLst>
                                </p:cTn>
                              </p:par>
                              <p:par>
                                <p:cTn id="8" presetID="22" presetClass="entr" presetSubtype="4"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ipe(down)">
                                      <p:cBhvr>
                                        <p:cTn id="10" dur="500"/>
                                        <p:tgtEl>
                                          <p:spTgt spid="205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20BF31-C2F8-408F-BABA-03E6D36EF12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3" name="云形 69">
            <a:extLst>
              <a:ext uri="{FF2B5EF4-FFF2-40B4-BE49-F238E27FC236}">
                <a16:creationId xmlns:a16="http://schemas.microsoft.com/office/drawing/2014/main" id="{28231E35-A2A7-4C20-A926-20EF6F0694D9}"/>
              </a:ext>
            </a:extLst>
          </p:cNvPr>
          <p:cNvSpPr/>
          <p:nvPr/>
        </p:nvSpPr>
        <p:spPr>
          <a:xfrm>
            <a:off x="1401883" y="490073"/>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4" name="Rectangle 13">
            <a:extLst>
              <a:ext uri="{FF2B5EF4-FFF2-40B4-BE49-F238E27FC236}">
                <a16:creationId xmlns:a16="http://schemas.microsoft.com/office/drawing/2014/main" id="{3CE11939-5D48-4FD1-99C5-2540EF1A969F}"/>
              </a:ext>
            </a:extLst>
          </p:cNvPr>
          <p:cNvSpPr/>
          <p:nvPr/>
        </p:nvSpPr>
        <p:spPr>
          <a:xfrm>
            <a:off x="2178118" y="1586955"/>
            <a:ext cx="8839279"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TÌM HIỂU BÀI</a:t>
            </a:r>
            <a:endParaRPr lang="en-US" sz="12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40895659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A4FD4F1-773A-4981-A671-92A9F361B641}"/>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3" name="云形 69">
            <a:extLst>
              <a:ext uri="{FF2B5EF4-FFF2-40B4-BE49-F238E27FC236}">
                <a16:creationId xmlns:a16="http://schemas.microsoft.com/office/drawing/2014/main" id="{28231E35-A2A7-4C20-A926-20EF6F0694D9}"/>
              </a:ext>
            </a:extLst>
          </p:cNvPr>
          <p:cNvSpPr/>
          <p:nvPr/>
        </p:nvSpPr>
        <p:spPr>
          <a:xfrm>
            <a:off x="1401883" y="490073"/>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4" name="Rectangle 13">
            <a:extLst>
              <a:ext uri="{FF2B5EF4-FFF2-40B4-BE49-F238E27FC236}">
                <a16:creationId xmlns:a16="http://schemas.microsoft.com/office/drawing/2014/main" id="{3CE11939-5D48-4FD1-99C5-2540EF1A969F}"/>
              </a:ext>
            </a:extLst>
          </p:cNvPr>
          <p:cNvSpPr/>
          <p:nvPr/>
        </p:nvSpPr>
        <p:spPr>
          <a:xfrm>
            <a:off x="2966792" y="1586955"/>
            <a:ext cx="7261924"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KHỞI ĐỘNG</a:t>
            </a:r>
            <a:endParaRPr lang="en-US" sz="12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1967794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9FDA17-88DB-4011-A750-EA3CA14D10A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Rectangle: Rounded Corners 5">
            <a:extLst>
              <a:ext uri="{FF2B5EF4-FFF2-40B4-BE49-F238E27FC236}">
                <a16:creationId xmlns:a16="http://schemas.microsoft.com/office/drawing/2014/main" id="{DEF87927-36AA-461A-9029-0C334269613D}"/>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pa games 2d - Pesquisa Google | Game card design, Forest cartoon, Game  background">
            <a:extLst>
              <a:ext uri="{FF2B5EF4-FFF2-40B4-BE49-F238E27FC236}">
                <a16:creationId xmlns:a16="http://schemas.microsoft.com/office/drawing/2014/main" id="{3B57D24C-D782-4A18-BAF2-B712EC7190F6}"/>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0" b="100000" l="0" r="100000">
                        <a14:foregroundMark x1="2556" y1="25161" x2="2556" y2="25161"/>
                        <a14:foregroundMark x1="1438" y1="24194" x2="4952" y2="40968"/>
                        <a14:foregroundMark x1="4313" y1="40968" x2="7348" y2="73548"/>
                        <a14:foregroundMark x1="4313" y1="68710" x2="6869" y2="95484"/>
                        <a14:foregroundMark x1="6869" y1="96452" x2="16933" y2="92581"/>
                        <a14:foregroundMark x1="16933" y1="92581" x2="23323" y2="92581"/>
                        <a14:foregroundMark x1="23323" y1="92581" x2="41693" y2="91613"/>
                        <a14:foregroundMark x1="42492" y1="90645" x2="67732" y2="94516"/>
                        <a14:foregroundMark x1="67732" y1="94516" x2="73323" y2="89032"/>
                        <a14:foregroundMark x1="73163" y1="90323" x2="83387" y2="94194"/>
                        <a14:foregroundMark x1="85623" y1="94839" x2="92173" y2="95161"/>
                        <a14:foregroundMark x1="90415" y1="11290" x2="60863" y2="7419"/>
                        <a14:foregroundMark x1="29553" y1="8710" x2="55751" y2="7742"/>
                        <a14:foregroundMark x1="10543" y1="14194" x2="23642" y2="13226"/>
                        <a14:foregroundMark x1="23482" y1="11290" x2="26837" y2="15161"/>
                        <a14:foregroundMark x1="85942" y1="90323" x2="97444" y2="90323"/>
                        <a14:foregroundMark x1="7348" y1="84839" x2="29712" y2="84194"/>
                      </a14:backgroundRemoval>
                    </a14:imgEffect>
                  </a14:imgLayer>
                </a14:imgProps>
              </a:ext>
              <a:ext uri="{28A0092B-C50C-407E-A947-70E740481C1C}">
                <a14:useLocalDpi xmlns:a14="http://schemas.microsoft.com/office/drawing/2010/main" val="0"/>
              </a:ext>
            </a:extLst>
          </a:blip>
          <a:srcRect/>
          <a:stretch>
            <a:fillRect/>
          </a:stretch>
        </p:blipFill>
        <p:spPr bwMode="auto">
          <a:xfrm>
            <a:off x="1143153" y="976312"/>
            <a:ext cx="9905693" cy="490537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FCB0ED93-5D77-4EA2-9425-0692B69F488D}"/>
              </a:ext>
            </a:extLst>
          </p:cNvPr>
          <p:cNvGrpSpPr/>
          <p:nvPr/>
        </p:nvGrpSpPr>
        <p:grpSpPr>
          <a:xfrm>
            <a:off x="3324225" y="3701846"/>
            <a:ext cx="1022874" cy="1025187"/>
            <a:chOff x="-972616" y="593198"/>
            <a:chExt cx="408084" cy="464456"/>
          </a:xfrm>
        </p:grpSpPr>
        <p:sp>
          <p:nvSpPr>
            <p:cNvPr id="8" name="Google Shape;1102;p25">
              <a:extLst>
                <a:ext uri="{FF2B5EF4-FFF2-40B4-BE49-F238E27FC236}">
                  <a16:creationId xmlns:a16="http://schemas.microsoft.com/office/drawing/2014/main" id="{A2118A81-53D3-406C-B965-D42683340A7C}"/>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B4F0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40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Box 1">
              <a:extLst>
                <a:ext uri="{FF2B5EF4-FFF2-40B4-BE49-F238E27FC236}">
                  <a16:creationId xmlns:a16="http://schemas.microsoft.com/office/drawing/2014/main" id="{78C5FF52-D32E-41CB-B62C-301F1EF562E9}"/>
                </a:ext>
              </a:extLst>
            </p:cNvPr>
            <p:cNvSpPr txBox="1"/>
            <p:nvPr/>
          </p:nvSpPr>
          <p:spPr>
            <a:xfrm>
              <a:off x="-913051" y="593198"/>
              <a:ext cx="348519" cy="46014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1</a:t>
              </a:r>
            </a:p>
          </p:txBody>
        </p:sp>
      </p:grpSp>
      <p:grpSp>
        <p:nvGrpSpPr>
          <p:cNvPr id="10" name="Group 9">
            <a:extLst>
              <a:ext uri="{FF2B5EF4-FFF2-40B4-BE49-F238E27FC236}">
                <a16:creationId xmlns:a16="http://schemas.microsoft.com/office/drawing/2014/main" id="{1EA4AA2A-35BB-4D81-813B-4B77920BC02A}"/>
              </a:ext>
            </a:extLst>
          </p:cNvPr>
          <p:cNvGrpSpPr/>
          <p:nvPr/>
        </p:nvGrpSpPr>
        <p:grpSpPr>
          <a:xfrm>
            <a:off x="4648570" y="2413335"/>
            <a:ext cx="977795" cy="1015664"/>
            <a:chOff x="-972616" y="581493"/>
            <a:chExt cx="403681" cy="476161"/>
          </a:xfrm>
        </p:grpSpPr>
        <p:sp>
          <p:nvSpPr>
            <p:cNvPr id="11" name="Google Shape;1102;p25">
              <a:extLst>
                <a:ext uri="{FF2B5EF4-FFF2-40B4-BE49-F238E27FC236}">
                  <a16:creationId xmlns:a16="http://schemas.microsoft.com/office/drawing/2014/main" id="{C6622EFF-5A46-443D-A519-E3ECB9205D3A}"/>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5D87"/>
            </a:solidFill>
            <a:ln>
              <a:solidFill>
                <a:srgbClr val="FF4F7D"/>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2" name="TextBox 16">
              <a:extLst>
                <a:ext uri="{FF2B5EF4-FFF2-40B4-BE49-F238E27FC236}">
                  <a16:creationId xmlns:a16="http://schemas.microsoft.com/office/drawing/2014/main" id="{00729FEE-69AD-4390-A406-9AD9E98E8AE4}"/>
                </a:ext>
              </a:extLst>
            </p:cNvPr>
            <p:cNvSpPr txBox="1"/>
            <p:nvPr/>
          </p:nvSpPr>
          <p:spPr>
            <a:xfrm>
              <a:off x="-917454" y="581493"/>
              <a:ext cx="348519" cy="47616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2</a:t>
              </a:r>
            </a:p>
          </p:txBody>
        </p:sp>
      </p:grpSp>
      <p:grpSp>
        <p:nvGrpSpPr>
          <p:cNvPr id="13" name="Group 12">
            <a:extLst>
              <a:ext uri="{FF2B5EF4-FFF2-40B4-BE49-F238E27FC236}">
                <a16:creationId xmlns:a16="http://schemas.microsoft.com/office/drawing/2014/main" id="{93F09727-B43E-4862-85AE-1CB4E315B6C9}"/>
              </a:ext>
            </a:extLst>
          </p:cNvPr>
          <p:cNvGrpSpPr/>
          <p:nvPr/>
        </p:nvGrpSpPr>
        <p:grpSpPr>
          <a:xfrm>
            <a:off x="7732454" y="3759730"/>
            <a:ext cx="969449" cy="1048470"/>
            <a:chOff x="-972616" y="551707"/>
            <a:chExt cx="411964" cy="505947"/>
          </a:xfrm>
        </p:grpSpPr>
        <p:sp>
          <p:nvSpPr>
            <p:cNvPr id="14" name="Google Shape;1102;p25">
              <a:extLst>
                <a:ext uri="{FF2B5EF4-FFF2-40B4-BE49-F238E27FC236}">
                  <a16:creationId xmlns:a16="http://schemas.microsoft.com/office/drawing/2014/main" id="{9AC95952-212E-4102-84A1-B2B730C0C7E1}"/>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CF8C">
                <a:lumMod val="75000"/>
              </a:srgbClr>
            </a:solidFill>
            <a:ln>
              <a:solidFill>
                <a:srgbClr val="FFCF8C">
                  <a:lumMod val="75000"/>
                </a:srgbClr>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Box 19">
              <a:extLst>
                <a:ext uri="{FF2B5EF4-FFF2-40B4-BE49-F238E27FC236}">
                  <a16:creationId xmlns:a16="http://schemas.microsoft.com/office/drawing/2014/main" id="{E98F0270-6AA6-4ADB-8B49-7573BAF20034}"/>
                </a:ext>
              </a:extLst>
            </p:cNvPr>
            <p:cNvSpPr txBox="1"/>
            <p:nvPr/>
          </p:nvSpPr>
          <p:spPr>
            <a:xfrm>
              <a:off x="-909171" y="551707"/>
              <a:ext cx="348519" cy="49011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3</a:t>
              </a:r>
            </a:p>
          </p:txBody>
        </p:sp>
      </p:grpSp>
      <p:grpSp>
        <p:nvGrpSpPr>
          <p:cNvPr id="16" name="Group 15">
            <a:extLst>
              <a:ext uri="{FF2B5EF4-FFF2-40B4-BE49-F238E27FC236}">
                <a16:creationId xmlns:a16="http://schemas.microsoft.com/office/drawing/2014/main" id="{C4465C4F-46CE-421A-A452-5C4FDBF947ED}"/>
              </a:ext>
            </a:extLst>
          </p:cNvPr>
          <p:cNvGrpSpPr/>
          <p:nvPr/>
        </p:nvGrpSpPr>
        <p:grpSpPr>
          <a:xfrm>
            <a:off x="6146800" y="1220620"/>
            <a:ext cx="945858" cy="1051146"/>
            <a:chOff x="-972616" y="564857"/>
            <a:chExt cx="390496" cy="492797"/>
          </a:xfrm>
        </p:grpSpPr>
        <p:sp>
          <p:nvSpPr>
            <p:cNvPr id="17" name="Google Shape;1102;p25">
              <a:extLst>
                <a:ext uri="{FF2B5EF4-FFF2-40B4-BE49-F238E27FC236}">
                  <a16:creationId xmlns:a16="http://schemas.microsoft.com/office/drawing/2014/main" id="{8E63EE09-A367-49CB-834F-405CDBC91483}"/>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22">
              <a:extLst>
                <a:ext uri="{FF2B5EF4-FFF2-40B4-BE49-F238E27FC236}">
                  <a16:creationId xmlns:a16="http://schemas.microsoft.com/office/drawing/2014/main" id="{727E5B41-02A1-4E98-B5A8-05009FD27A0F}"/>
                </a:ext>
              </a:extLst>
            </p:cNvPr>
            <p:cNvSpPr txBox="1"/>
            <p:nvPr/>
          </p:nvSpPr>
          <p:spPr>
            <a:xfrm>
              <a:off x="-930639" y="564857"/>
              <a:ext cx="348519" cy="47616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4</a:t>
              </a:r>
            </a:p>
          </p:txBody>
        </p:sp>
      </p:grpSp>
      <p:pic>
        <p:nvPicPr>
          <p:cNvPr id="1028" name="Picture 4" descr="Cartoon bee and honey pot vector free download">
            <a:extLst>
              <a:ext uri="{FF2B5EF4-FFF2-40B4-BE49-F238E27FC236}">
                <a16:creationId xmlns:a16="http://schemas.microsoft.com/office/drawing/2014/main" id="{4347CB98-19AD-4099-B953-60926D43E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033723" y="1769963"/>
            <a:ext cx="1730011" cy="17646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Tiere">
            <a:extLst>
              <a:ext uri="{FF2B5EF4-FFF2-40B4-BE49-F238E27FC236}">
                <a16:creationId xmlns:a16="http://schemas.microsoft.com/office/drawing/2014/main" id="{828ACAC3-5796-42A1-8B95-506474D84565}"/>
              </a:ext>
            </a:extLst>
          </p:cNvPr>
          <p:cNvPicPr>
            <a:picLocks noChangeAspect="1" noChangeArrowheads="1" noCrop="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44580" y="4274506"/>
            <a:ext cx="1531668" cy="23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6062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par>
                                <p:cTn id="14" presetID="22" presetClass="entr" presetSubtype="4"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32" presetClass="emph" presetSubtype="0" repeatCount="indefinite" fill="hold" nodeType="clickEffect">
                                  <p:stCondLst>
                                    <p:cond delay="0"/>
                                  </p:stCondLst>
                                  <p:childTnLst>
                                    <p:animRot by="120000">
                                      <p:cBhvr>
                                        <p:cTn id="20" dur="100" fill="hold">
                                          <p:stCondLst>
                                            <p:cond delay="0"/>
                                          </p:stCondLst>
                                        </p:cTn>
                                        <p:tgtEl>
                                          <p:spTgt spid="7"/>
                                        </p:tgtEl>
                                        <p:attrNameLst>
                                          <p:attrName>r</p:attrName>
                                        </p:attrNameLst>
                                      </p:cBhvr>
                                    </p:animRot>
                                    <p:animRot by="-240000">
                                      <p:cBhvr>
                                        <p:cTn id="21" dur="200" fill="hold">
                                          <p:stCondLst>
                                            <p:cond delay="200"/>
                                          </p:stCondLst>
                                        </p:cTn>
                                        <p:tgtEl>
                                          <p:spTgt spid="7"/>
                                        </p:tgtEl>
                                        <p:attrNameLst>
                                          <p:attrName>r</p:attrName>
                                        </p:attrNameLst>
                                      </p:cBhvr>
                                    </p:animRot>
                                    <p:animRot by="240000">
                                      <p:cBhvr>
                                        <p:cTn id="22" dur="200" fill="hold">
                                          <p:stCondLst>
                                            <p:cond delay="400"/>
                                          </p:stCondLst>
                                        </p:cTn>
                                        <p:tgtEl>
                                          <p:spTgt spid="7"/>
                                        </p:tgtEl>
                                        <p:attrNameLst>
                                          <p:attrName>r</p:attrName>
                                        </p:attrNameLst>
                                      </p:cBhvr>
                                    </p:animRot>
                                    <p:animRot by="-240000">
                                      <p:cBhvr>
                                        <p:cTn id="23" dur="200" fill="hold">
                                          <p:stCondLst>
                                            <p:cond delay="600"/>
                                          </p:stCondLst>
                                        </p:cTn>
                                        <p:tgtEl>
                                          <p:spTgt spid="7"/>
                                        </p:tgtEl>
                                        <p:attrNameLst>
                                          <p:attrName>r</p:attrName>
                                        </p:attrNameLst>
                                      </p:cBhvr>
                                    </p:animRot>
                                    <p:animRot by="120000">
                                      <p:cBhvr>
                                        <p:cTn id="24" dur="200" fill="hold">
                                          <p:stCondLst>
                                            <p:cond delay="800"/>
                                          </p:stCondLst>
                                        </p:cTn>
                                        <p:tgtEl>
                                          <p:spTgt spid="7"/>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0"/>
                                        </p:tgtEl>
                                        <p:attrNameLst>
                                          <p:attrName>r</p:attrName>
                                        </p:attrNameLst>
                                      </p:cBhvr>
                                    </p:animRot>
                                    <p:animRot by="-240000">
                                      <p:cBhvr>
                                        <p:cTn id="27" dur="200" fill="hold">
                                          <p:stCondLst>
                                            <p:cond delay="200"/>
                                          </p:stCondLst>
                                        </p:cTn>
                                        <p:tgtEl>
                                          <p:spTgt spid="10"/>
                                        </p:tgtEl>
                                        <p:attrNameLst>
                                          <p:attrName>r</p:attrName>
                                        </p:attrNameLst>
                                      </p:cBhvr>
                                    </p:animRot>
                                    <p:animRot by="240000">
                                      <p:cBhvr>
                                        <p:cTn id="28" dur="200" fill="hold">
                                          <p:stCondLst>
                                            <p:cond delay="400"/>
                                          </p:stCondLst>
                                        </p:cTn>
                                        <p:tgtEl>
                                          <p:spTgt spid="10"/>
                                        </p:tgtEl>
                                        <p:attrNameLst>
                                          <p:attrName>r</p:attrName>
                                        </p:attrNameLst>
                                      </p:cBhvr>
                                    </p:animRot>
                                    <p:animRot by="-240000">
                                      <p:cBhvr>
                                        <p:cTn id="29" dur="200" fill="hold">
                                          <p:stCondLst>
                                            <p:cond delay="600"/>
                                          </p:stCondLst>
                                        </p:cTn>
                                        <p:tgtEl>
                                          <p:spTgt spid="10"/>
                                        </p:tgtEl>
                                        <p:attrNameLst>
                                          <p:attrName>r</p:attrName>
                                        </p:attrNameLst>
                                      </p:cBhvr>
                                    </p:animRot>
                                    <p:animRot by="120000">
                                      <p:cBhvr>
                                        <p:cTn id="30" dur="200" fill="hold">
                                          <p:stCondLst>
                                            <p:cond delay="800"/>
                                          </p:stCondLst>
                                        </p:cTn>
                                        <p:tgtEl>
                                          <p:spTgt spid="10"/>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100" fill="hold">
                                          <p:stCondLst>
                                            <p:cond delay="0"/>
                                          </p:stCondLst>
                                        </p:cTn>
                                        <p:tgtEl>
                                          <p:spTgt spid="13"/>
                                        </p:tgtEl>
                                        <p:attrNameLst>
                                          <p:attrName>r</p:attrName>
                                        </p:attrNameLst>
                                      </p:cBhvr>
                                    </p:animRot>
                                    <p:animRot by="-240000">
                                      <p:cBhvr>
                                        <p:cTn id="33" dur="200" fill="hold">
                                          <p:stCondLst>
                                            <p:cond delay="200"/>
                                          </p:stCondLst>
                                        </p:cTn>
                                        <p:tgtEl>
                                          <p:spTgt spid="13"/>
                                        </p:tgtEl>
                                        <p:attrNameLst>
                                          <p:attrName>r</p:attrName>
                                        </p:attrNameLst>
                                      </p:cBhvr>
                                    </p:animRot>
                                    <p:animRot by="240000">
                                      <p:cBhvr>
                                        <p:cTn id="34" dur="200" fill="hold">
                                          <p:stCondLst>
                                            <p:cond delay="400"/>
                                          </p:stCondLst>
                                        </p:cTn>
                                        <p:tgtEl>
                                          <p:spTgt spid="13"/>
                                        </p:tgtEl>
                                        <p:attrNameLst>
                                          <p:attrName>r</p:attrName>
                                        </p:attrNameLst>
                                      </p:cBhvr>
                                    </p:animRot>
                                    <p:animRot by="-240000">
                                      <p:cBhvr>
                                        <p:cTn id="35" dur="200" fill="hold">
                                          <p:stCondLst>
                                            <p:cond delay="600"/>
                                          </p:stCondLst>
                                        </p:cTn>
                                        <p:tgtEl>
                                          <p:spTgt spid="13"/>
                                        </p:tgtEl>
                                        <p:attrNameLst>
                                          <p:attrName>r</p:attrName>
                                        </p:attrNameLst>
                                      </p:cBhvr>
                                    </p:animRot>
                                    <p:animRot by="120000">
                                      <p:cBhvr>
                                        <p:cTn id="36" dur="200" fill="hold">
                                          <p:stCondLst>
                                            <p:cond delay="800"/>
                                          </p:stCondLst>
                                        </p:cTn>
                                        <p:tgtEl>
                                          <p:spTgt spid="13"/>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100" fill="hold">
                                          <p:stCondLst>
                                            <p:cond delay="0"/>
                                          </p:stCondLst>
                                        </p:cTn>
                                        <p:tgtEl>
                                          <p:spTgt spid="16"/>
                                        </p:tgtEl>
                                        <p:attrNameLst>
                                          <p:attrName>r</p:attrName>
                                        </p:attrNameLst>
                                      </p:cBhvr>
                                    </p:animRot>
                                    <p:animRot by="-240000">
                                      <p:cBhvr>
                                        <p:cTn id="39" dur="200" fill="hold">
                                          <p:stCondLst>
                                            <p:cond delay="200"/>
                                          </p:stCondLst>
                                        </p:cTn>
                                        <p:tgtEl>
                                          <p:spTgt spid="16"/>
                                        </p:tgtEl>
                                        <p:attrNameLst>
                                          <p:attrName>r</p:attrName>
                                        </p:attrNameLst>
                                      </p:cBhvr>
                                    </p:animRot>
                                    <p:animRot by="240000">
                                      <p:cBhvr>
                                        <p:cTn id="40" dur="200" fill="hold">
                                          <p:stCondLst>
                                            <p:cond delay="400"/>
                                          </p:stCondLst>
                                        </p:cTn>
                                        <p:tgtEl>
                                          <p:spTgt spid="16"/>
                                        </p:tgtEl>
                                        <p:attrNameLst>
                                          <p:attrName>r</p:attrName>
                                        </p:attrNameLst>
                                      </p:cBhvr>
                                    </p:animRot>
                                    <p:animRot by="-240000">
                                      <p:cBhvr>
                                        <p:cTn id="41" dur="200" fill="hold">
                                          <p:stCondLst>
                                            <p:cond delay="600"/>
                                          </p:stCondLst>
                                        </p:cTn>
                                        <p:tgtEl>
                                          <p:spTgt spid="16"/>
                                        </p:tgtEl>
                                        <p:attrNameLst>
                                          <p:attrName>r</p:attrName>
                                        </p:attrNameLst>
                                      </p:cBhvr>
                                    </p:animRot>
                                    <p:animRot by="120000">
                                      <p:cBhvr>
                                        <p:cTn id="42" dur="200" fill="hold">
                                          <p:stCondLst>
                                            <p:cond delay="800"/>
                                          </p:stCondLst>
                                        </p:cTn>
                                        <p:tgtEl>
                                          <p:spTgt spid="16"/>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028"/>
                                        </p:tgtEl>
                                        <p:attrNameLst>
                                          <p:attrName>style.visibility</p:attrName>
                                        </p:attrNameLst>
                                      </p:cBhvr>
                                      <p:to>
                                        <p:strVal val="visible"/>
                                      </p:to>
                                    </p:set>
                                    <p:anim calcmode="lin" valueType="num">
                                      <p:cBhvr>
                                        <p:cTn id="47" dur="500" fill="hold"/>
                                        <p:tgtEl>
                                          <p:spTgt spid="1028"/>
                                        </p:tgtEl>
                                        <p:attrNameLst>
                                          <p:attrName>ppt_w</p:attrName>
                                        </p:attrNameLst>
                                      </p:cBhvr>
                                      <p:tavLst>
                                        <p:tav tm="0">
                                          <p:val>
                                            <p:fltVal val="0"/>
                                          </p:val>
                                        </p:tav>
                                        <p:tav tm="100000">
                                          <p:val>
                                            <p:strVal val="#ppt_w"/>
                                          </p:val>
                                        </p:tav>
                                      </p:tavLst>
                                    </p:anim>
                                    <p:anim calcmode="lin" valueType="num">
                                      <p:cBhvr>
                                        <p:cTn id="48" dur="500" fill="hold"/>
                                        <p:tgtEl>
                                          <p:spTgt spid="1028"/>
                                        </p:tgtEl>
                                        <p:attrNameLst>
                                          <p:attrName>ppt_h</p:attrName>
                                        </p:attrNameLst>
                                      </p:cBhvr>
                                      <p:tavLst>
                                        <p:tav tm="0">
                                          <p:val>
                                            <p:fltVal val="0"/>
                                          </p:val>
                                        </p:tav>
                                        <p:tav tm="100000">
                                          <p:val>
                                            <p:strVal val="#ppt_h"/>
                                          </p:val>
                                        </p:tav>
                                      </p:tavLst>
                                    </p:anim>
                                    <p:animEffect transition="in" filter="fade">
                                      <p:cBhvr>
                                        <p:cTn id="49" dur="500"/>
                                        <p:tgtEl>
                                          <p:spTgt spid="1028"/>
                                        </p:tgtEl>
                                      </p:cBhvr>
                                    </p:animEffect>
                                  </p:childTnLst>
                                </p:cTn>
                              </p:par>
                            </p:childTnLst>
                          </p:cTn>
                        </p:par>
                      </p:childTnLst>
                    </p:cTn>
                  </p:par>
                  <p:par>
                    <p:cTn id="50" fill="hold">
                      <p:stCondLst>
                        <p:cond delay="indefinite"/>
                      </p:stCondLst>
                      <p:childTnLst>
                        <p:par>
                          <p:cTn id="51" fill="hold">
                            <p:stCondLst>
                              <p:cond delay="0"/>
                            </p:stCondLst>
                            <p:childTnLst>
                              <p:par>
                                <p:cTn id="52" presetID="32" presetClass="emph" presetSubtype="0" repeatCount="indefinite" fill="hold" nodeType="clickEffect">
                                  <p:stCondLst>
                                    <p:cond delay="0"/>
                                  </p:stCondLst>
                                  <p:childTnLst>
                                    <p:animRot by="120000">
                                      <p:cBhvr>
                                        <p:cTn id="53" dur="100" fill="hold">
                                          <p:stCondLst>
                                            <p:cond delay="0"/>
                                          </p:stCondLst>
                                        </p:cTn>
                                        <p:tgtEl>
                                          <p:spTgt spid="1028"/>
                                        </p:tgtEl>
                                        <p:attrNameLst>
                                          <p:attrName>r</p:attrName>
                                        </p:attrNameLst>
                                      </p:cBhvr>
                                    </p:animRot>
                                    <p:animRot by="-240000">
                                      <p:cBhvr>
                                        <p:cTn id="54" dur="200" fill="hold">
                                          <p:stCondLst>
                                            <p:cond delay="200"/>
                                          </p:stCondLst>
                                        </p:cTn>
                                        <p:tgtEl>
                                          <p:spTgt spid="1028"/>
                                        </p:tgtEl>
                                        <p:attrNameLst>
                                          <p:attrName>r</p:attrName>
                                        </p:attrNameLst>
                                      </p:cBhvr>
                                    </p:animRot>
                                    <p:animRot by="240000">
                                      <p:cBhvr>
                                        <p:cTn id="55" dur="200" fill="hold">
                                          <p:stCondLst>
                                            <p:cond delay="400"/>
                                          </p:stCondLst>
                                        </p:cTn>
                                        <p:tgtEl>
                                          <p:spTgt spid="1028"/>
                                        </p:tgtEl>
                                        <p:attrNameLst>
                                          <p:attrName>r</p:attrName>
                                        </p:attrNameLst>
                                      </p:cBhvr>
                                    </p:animRot>
                                    <p:animRot by="-240000">
                                      <p:cBhvr>
                                        <p:cTn id="56" dur="200" fill="hold">
                                          <p:stCondLst>
                                            <p:cond delay="600"/>
                                          </p:stCondLst>
                                        </p:cTn>
                                        <p:tgtEl>
                                          <p:spTgt spid="1028"/>
                                        </p:tgtEl>
                                        <p:attrNameLst>
                                          <p:attrName>r</p:attrName>
                                        </p:attrNameLst>
                                      </p:cBhvr>
                                    </p:animRot>
                                    <p:animRot by="120000">
                                      <p:cBhvr>
                                        <p:cTn id="57" dur="200" fill="hold">
                                          <p:stCondLst>
                                            <p:cond delay="800"/>
                                          </p:stCondLst>
                                        </p:cTn>
                                        <p:tgtEl>
                                          <p:spTgt spid="1028"/>
                                        </p:tgtEl>
                                        <p:attrNameLst>
                                          <p:attrName>r</p:attrName>
                                        </p:attrNameLst>
                                      </p:cBhvr>
                                    </p:animRot>
                                  </p:childTnLst>
                                </p:cTn>
                              </p:par>
                            </p:childTnLst>
                          </p:cTn>
                        </p:par>
                      </p:childTnLst>
                    </p:cTn>
                  </p:par>
                  <p:par>
                    <p:cTn id="58" fill="hold">
                      <p:stCondLst>
                        <p:cond delay="indefinite"/>
                      </p:stCondLst>
                      <p:childTnLst>
                        <p:par>
                          <p:cTn id="59" fill="hold">
                            <p:stCondLst>
                              <p:cond delay="0"/>
                            </p:stCondLst>
                            <p:childTnLst>
                              <p:par>
                                <p:cTn id="60" presetID="37" presetClass="path" presetSubtype="0" accel="50000" decel="50000" fill="hold" nodeType="clickEffect">
                                  <p:stCondLst>
                                    <p:cond delay="0"/>
                                  </p:stCondLst>
                                  <p:childTnLst>
                                    <p:animMotion origin="layout" path="M 0 0 L 0.067 0.04 C 0.081 0.049 0.102 0.054 0.124 0.054 C 0.149 0.054 0.169 0.049 0.183 0.04 L 0.25 0 E" pathEditMode="relative" ptsTypes="">
                                      <p:cBhvr>
                                        <p:cTn id="61" dur="20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63800" y="88900"/>
            <a:ext cx="9025028" cy="481923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
        <p:nvSpPr>
          <p:cNvPr id="8" name="Text Box 8">
            <a:extLst>
              <a:ext uri="{FF2B5EF4-FFF2-40B4-BE49-F238E27FC236}">
                <a16:creationId xmlns:a16="http://schemas.microsoft.com/office/drawing/2014/main" id="{32C48B9F-CBE9-4116-85BD-A7F1F00D0C0F}"/>
              </a:ext>
            </a:extLst>
          </p:cNvPr>
          <p:cNvSpPr txBox="1">
            <a:spLocks noChangeArrowheads="1"/>
          </p:cNvSpPr>
          <p:nvPr/>
        </p:nvSpPr>
        <p:spPr bwMode="auto">
          <a:xfrm>
            <a:off x="3856364" y="1296015"/>
            <a:ext cx="711547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i="1" u="sng">
                <a:latin typeface="Times New Roman" panose="02020603050405020304" pitchFamily="18" charset="0"/>
              </a:rPr>
              <a:t>Câu 1</a:t>
            </a:r>
            <a:r>
              <a:rPr lang="en-US" altLang="en-US" sz="4000" b="1" i="1">
                <a:latin typeface="Times New Roman" panose="02020603050405020304" pitchFamily="18" charset="0"/>
              </a:rPr>
              <a:t>:</a:t>
            </a:r>
            <a:r>
              <a:rPr lang="vi-VN" altLang="en-US" sz="4000" b="1" i="1">
                <a:latin typeface="Times New Roman" panose="02020603050405020304" pitchFamily="18" charset="0"/>
              </a:rPr>
              <a:t> </a:t>
            </a:r>
            <a:r>
              <a:rPr lang="en-US" altLang="en-US" sz="4000" b="1">
                <a:latin typeface="Times New Roman" panose="02020603050405020304" pitchFamily="18" charset="0"/>
              </a:rPr>
              <a:t>Những chi tiết nào trong khổ thơ đầu nói lên hành trình vô tận của bầy ong ?</a:t>
            </a:r>
          </a:p>
        </p:txBody>
      </p:sp>
    </p:spTree>
    <p:extLst>
      <p:ext uri="{BB962C8B-B14F-4D97-AF65-F5344CB8AC3E}">
        <p14:creationId xmlns:p14="http://schemas.microsoft.com/office/powerpoint/2010/main" val="1581762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 name="Rectangle 3">
            <a:extLst>
              <a:ext uri="{FF2B5EF4-FFF2-40B4-BE49-F238E27FC236}">
                <a16:creationId xmlns:a16="http://schemas.microsoft.com/office/drawing/2014/main" id="{01709F72-53DF-4B31-BF4A-53204F06C1A3}"/>
              </a:ext>
            </a:extLst>
          </p:cNvPr>
          <p:cNvSpPr txBox="1">
            <a:spLocks noChangeArrowheads="1"/>
          </p:cNvSpPr>
          <p:nvPr/>
        </p:nvSpPr>
        <p:spPr>
          <a:xfrm>
            <a:off x="1727200" y="1828800"/>
            <a:ext cx="8496300" cy="426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vi-VN" altLang="en-US" sz="4000" b="1">
                <a:latin typeface="Times New Roman" panose="02020603050405020304" pitchFamily="18" charset="0"/>
                <a:cs typeface="Times New Roman" panose="02020603050405020304" pitchFamily="18" charset="0"/>
              </a:rPr>
              <a:t>- </a:t>
            </a:r>
            <a:r>
              <a:rPr lang="en-US" altLang="en-US" sz="4000" b="1">
                <a:latin typeface="Times New Roman" panose="02020603050405020304" pitchFamily="18" charset="0"/>
                <a:cs typeface="Times New Roman" panose="02020603050405020304" pitchFamily="18" charset="0"/>
              </a:rPr>
              <a:t>Sự vô tận của không gian: </a:t>
            </a:r>
            <a:r>
              <a:rPr lang="en-US" altLang="en-US" sz="4000" b="1">
                <a:solidFill>
                  <a:srgbClr val="002060"/>
                </a:solidFill>
                <a:latin typeface="Times New Roman" panose="02020603050405020304" pitchFamily="18" charset="0"/>
                <a:cs typeface="Times New Roman" panose="02020603050405020304" pitchFamily="18" charset="0"/>
              </a:rPr>
              <a:t>đôi cánh của bầy ong đẫm nắng trời, không gian là cả nẻo đường xa.</a:t>
            </a:r>
          </a:p>
          <a:p>
            <a:pPr marL="0" indent="0" algn="just">
              <a:lnSpc>
                <a:spcPct val="100000"/>
              </a:lnSpc>
              <a:spcBef>
                <a:spcPts val="0"/>
              </a:spcBef>
              <a:buNone/>
            </a:pPr>
            <a:r>
              <a:rPr lang="vi-VN" altLang="en-US" sz="4000" b="1">
                <a:latin typeface="Times New Roman" panose="02020603050405020304" pitchFamily="18" charset="0"/>
                <a:cs typeface="Times New Roman" panose="02020603050405020304" pitchFamily="18" charset="0"/>
              </a:rPr>
              <a:t>- </a:t>
            </a:r>
            <a:r>
              <a:rPr lang="en-US" altLang="en-US" sz="4000" b="1">
                <a:latin typeface="Times New Roman" panose="02020603050405020304" pitchFamily="18" charset="0"/>
                <a:cs typeface="Times New Roman" panose="02020603050405020304" pitchFamily="18" charset="0"/>
              </a:rPr>
              <a:t>Sự vô tận của thời gian: </a:t>
            </a:r>
            <a:r>
              <a:rPr lang="en-US" altLang="en-US" sz="4000" b="1">
                <a:solidFill>
                  <a:srgbClr val="002060"/>
                </a:solidFill>
                <a:latin typeface="Times New Roman" panose="02020603050405020304" pitchFamily="18" charset="0"/>
                <a:cs typeface="Times New Roman" panose="02020603050405020304" pitchFamily="18" charset="0"/>
              </a:rPr>
              <a:t>bầy ong bay đến trọn đời, thời gian vô tận.</a:t>
            </a:r>
          </a:p>
        </p:txBody>
      </p:sp>
      <p:pic>
        <p:nvPicPr>
          <p:cNvPr id="12" name="Picture 6">
            <a:extLst>
              <a:ext uri="{FF2B5EF4-FFF2-40B4-BE49-F238E27FC236}">
                <a16:creationId xmlns:a16="http://schemas.microsoft.com/office/drawing/2014/main" id="{DA891292-005D-4FA8-9861-5B63F5DBE591}"/>
              </a:ext>
            </a:extLst>
          </p:cNvPr>
          <p:cNvPicPr>
            <a:picLocks noChangeAspect="1"/>
          </p:cNvPicPr>
          <p:nvPr/>
        </p:nvPicPr>
        <p:blipFill>
          <a:blip r:embed="rId4"/>
          <a:srcRect/>
          <a:stretch>
            <a:fillRect/>
          </a:stretch>
        </p:blipFill>
        <p:spPr>
          <a:xfrm>
            <a:off x="10118249" y="4366220"/>
            <a:ext cx="1841072" cy="2572261"/>
          </a:xfrm>
          <a:prstGeom prst="rect">
            <a:avLst/>
          </a:prstGeom>
        </p:spPr>
      </p:pic>
    </p:spTree>
    <p:extLst>
      <p:ext uri="{BB962C8B-B14F-4D97-AF65-F5344CB8AC3E}">
        <p14:creationId xmlns:p14="http://schemas.microsoft.com/office/powerpoint/2010/main" val="577929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0">
                                            <p:txEl>
                                              <p:pRg st="1" end="1"/>
                                            </p:txEl>
                                          </p:spTgt>
                                        </p:tgtEl>
                                        <p:attrNameLst>
                                          <p:attrName>style.visibility</p:attrName>
                                        </p:attrNameLst>
                                      </p:cBhvr>
                                      <p:to>
                                        <p:strVal val="visible"/>
                                      </p:to>
                                    </p:set>
                                    <p:anim calcmode="lin" valueType="num">
                                      <p:cBhvr>
                                        <p:cTn id="15"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0">
                                            <p:txEl>
                                              <p:pRg st="1" end="1"/>
                                            </p:txEl>
                                          </p:spTgt>
                                        </p:tgtEl>
                                        <p:attrNameLst>
                                          <p:attrName>style.rotation</p:attrName>
                                        </p:attrNameLst>
                                      </p:cBhvr>
                                      <p:tavLst>
                                        <p:tav tm="0">
                                          <p:val>
                                            <p:fltVal val="90"/>
                                          </p:val>
                                        </p:tav>
                                        <p:tav tm="100000">
                                          <p:val>
                                            <p:fltVal val="0"/>
                                          </p:val>
                                        </p:tav>
                                      </p:tavLst>
                                    </p:anim>
                                    <p:animEffect transition="in" filter="fade">
                                      <p:cBhvr>
                                        <p:cTn id="18"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5" name="Picture 3">
            <a:extLst>
              <a:ext uri="{FF2B5EF4-FFF2-40B4-BE49-F238E27FC236}">
                <a16:creationId xmlns:a16="http://schemas.microsoft.com/office/drawing/2014/main" id="{97AFBF4C-579E-4CD6-883C-5C3C3FAADA1F}"/>
              </a:ext>
            </a:extLst>
          </p:cNvPr>
          <p:cNvPicPr>
            <a:picLocks noChangeAspect="1"/>
          </p:cNvPicPr>
          <p:nvPr/>
        </p:nvPicPr>
        <p:blipFill>
          <a:blip r:embed="rId4"/>
          <a:srcRect/>
          <a:stretch>
            <a:fillRect/>
          </a:stretch>
        </p:blipFill>
        <p:spPr>
          <a:xfrm>
            <a:off x="9969500" y="3850011"/>
            <a:ext cx="2222500" cy="2943310"/>
          </a:xfrm>
          <a:prstGeom prst="rect">
            <a:avLst/>
          </a:prstGeom>
        </p:spPr>
      </p:pic>
      <p:sp>
        <p:nvSpPr>
          <p:cNvPr id="6" name="TextBox 5">
            <a:extLst>
              <a:ext uri="{FF2B5EF4-FFF2-40B4-BE49-F238E27FC236}">
                <a16:creationId xmlns:a16="http://schemas.microsoft.com/office/drawing/2014/main" id="{6E2A0245-23A3-4F1F-B3BC-9E62431321EC}"/>
              </a:ext>
            </a:extLst>
          </p:cNvPr>
          <p:cNvSpPr txBox="1"/>
          <p:nvPr/>
        </p:nvSpPr>
        <p:spPr>
          <a:xfrm>
            <a:off x="2654300" y="1021427"/>
            <a:ext cx="7537450" cy="2554545"/>
          </a:xfrm>
          <a:prstGeom prst="rect">
            <a:avLst/>
          </a:prstGeom>
          <a:noFill/>
        </p:spPr>
        <p:txBody>
          <a:bodyPr wrap="square">
            <a:spAutoFit/>
          </a:bodyPr>
          <a:lstStyle/>
          <a:p>
            <a:r>
              <a:rPr lang="vi-VN" sz="4000">
                <a:ln>
                  <a:solidFill>
                    <a:schemeClr val="tx1"/>
                  </a:solidFill>
                </a:ln>
                <a:latin typeface="+mj-lt"/>
              </a:rPr>
              <a:t>    Với đôi cánh đẫm nắng trời</a:t>
            </a:r>
          </a:p>
          <a:p>
            <a:r>
              <a:rPr lang="vi-VN" sz="4000">
                <a:ln>
                  <a:solidFill>
                    <a:schemeClr val="tx1"/>
                  </a:solidFill>
                </a:ln>
                <a:latin typeface="+mj-lt"/>
              </a:rPr>
              <a:t>Bầy ong bay đến trọn đời tìm hoa.</a:t>
            </a:r>
          </a:p>
          <a:p>
            <a:r>
              <a:rPr lang="vi-VN" sz="4000">
                <a:ln>
                  <a:solidFill>
                    <a:schemeClr val="tx1"/>
                  </a:solidFill>
                </a:ln>
                <a:latin typeface="+mj-lt"/>
              </a:rPr>
              <a:t>    Không gian là nẻo đường xa</a:t>
            </a:r>
          </a:p>
          <a:p>
            <a:r>
              <a:rPr lang="vi-VN" sz="4000">
                <a:ln>
                  <a:solidFill>
                    <a:schemeClr val="tx1"/>
                  </a:solidFill>
                </a:ln>
                <a:latin typeface="+mj-lt"/>
              </a:rPr>
              <a:t>Thời gian vô tận mở ra sắc màu.</a:t>
            </a:r>
            <a:endParaRPr lang="en-US" sz="4000"/>
          </a:p>
        </p:txBody>
      </p:sp>
      <p:cxnSp>
        <p:nvCxnSpPr>
          <p:cNvPr id="4" name="Straight Connector 3">
            <a:extLst>
              <a:ext uri="{FF2B5EF4-FFF2-40B4-BE49-F238E27FC236}">
                <a16:creationId xmlns:a16="http://schemas.microsoft.com/office/drawing/2014/main" id="{06152475-9CF9-4810-95AB-756C0EB9E640}"/>
              </a:ext>
            </a:extLst>
          </p:cNvPr>
          <p:cNvCxnSpPr/>
          <p:nvPr/>
        </p:nvCxnSpPr>
        <p:spPr>
          <a:xfrm>
            <a:off x="6007100" y="1638300"/>
            <a:ext cx="28067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350B83C-F80A-4C4F-B92D-2E57AEF68A2F}"/>
              </a:ext>
            </a:extLst>
          </p:cNvPr>
          <p:cNvCxnSpPr>
            <a:cxnSpLocks/>
          </p:cNvCxnSpPr>
          <p:nvPr/>
        </p:nvCxnSpPr>
        <p:spPr>
          <a:xfrm>
            <a:off x="6248400" y="2870200"/>
            <a:ext cx="28067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88F0F62-0E41-4CF8-AD0B-D1A9ABCF14A3}"/>
              </a:ext>
            </a:extLst>
          </p:cNvPr>
          <p:cNvCxnSpPr>
            <a:cxnSpLocks/>
          </p:cNvCxnSpPr>
          <p:nvPr/>
        </p:nvCxnSpPr>
        <p:spPr>
          <a:xfrm>
            <a:off x="2755900" y="3454400"/>
            <a:ext cx="33401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6E3679-6408-4E90-AE9F-83C8ABBA7EFD}"/>
              </a:ext>
            </a:extLst>
          </p:cNvPr>
          <p:cNvCxnSpPr>
            <a:cxnSpLocks/>
          </p:cNvCxnSpPr>
          <p:nvPr/>
        </p:nvCxnSpPr>
        <p:spPr>
          <a:xfrm>
            <a:off x="2755900" y="2235200"/>
            <a:ext cx="51054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Google Shape;1240;p56">
            <a:extLst>
              <a:ext uri="{FF2B5EF4-FFF2-40B4-BE49-F238E27FC236}">
                <a16:creationId xmlns:a16="http://schemas.microsoft.com/office/drawing/2014/main" id="{AD1E5832-B0BE-4E31-AF86-E9A448D7F682}"/>
              </a:ext>
            </a:extLst>
          </p:cNvPr>
          <p:cNvSpPr/>
          <p:nvPr/>
        </p:nvSpPr>
        <p:spPr>
          <a:xfrm rot="10800000" flipH="1">
            <a:off x="1719580" y="4210971"/>
            <a:ext cx="7874864" cy="1664046"/>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rgbClr val="FF993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a:extLst>
              <a:ext uri="{FF2B5EF4-FFF2-40B4-BE49-F238E27FC236}">
                <a16:creationId xmlns:a16="http://schemas.microsoft.com/office/drawing/2014/main" id="{1BFDB12B-B1E0-4B1D-A28D-EDCDCE5A1094}"/>
              </a:ext>
            </a:extLst>
          </p:cNvPr>
          <p:cNvSpPr/>
          <p:nvPr/>
        </p:nvSpPr>
        <p:spPr>
          <a:xfrm>
            <a:off x="1879375" y="4655304"/>
            <a:ext cx="7555273" cy="769441"/>
          </a:xfrm>
          <a:prstGeom prst="rect">
            <a:avLst/>
          </a:prstGeom>
          <a:noFill/>
        </p:spPr>
        <p:txBody>
          <a:bodyPr wrap="none" lIns="91440" tIns="45720" rIns="91440" bIns="45720">
            <a:spAutoFit/>
          </a:bodyPr>
          <a:lstStyle/>
          <a:p>
            <a:pPr algn="ctr"/>
            <a:r>
              <a:rPr lang="vi-VN"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Hành trình vô tận của bầy ong</a:t>
            </a:r>
            <a:endParaRPr lang="en-US"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8890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9FDA17-88DB-4011-A750-EA3CA14D10A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Rectangle: Rounded Corners 5">
            <a:extLst>
              <a:ext uri="{FF2B5EF4-FFF2-40B4-BE49-F238E27FC236}">
                <a16:creationId xmlns:a16="http://schemas.microsoft.com/office/drawing/2014/main" id="{DEF87927-36AA-461A-9029-0C334269613D}"/>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pa games 2d - Pesquisa Google | Game card design, Forest cartoon, Game  background">
            <a:extLst>
              <a:ext uri="{FF2B5EF4-FFF2-40B4-BE49-F238E27FC236}">
                <a16:creationId xmlns:a16="http://schemas.microsoft.com/office/drawing/2014/main" id="{3B57D24C-D782-4A18-BAF2-B712EC7190F6}"/>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0" b="100000" l="0" r="100000">
                        <a14:foregroundMark x1="2556" y1="25161" x2="2556" y2="25161"/>
                        <a14:foregroundMark x1="1438" y1="24194" x2="4952" y2="40968"/>
                        <a14:foregroundMark x1="4313" y1="40968" x2="7348" y2="73548"/>
                        <a14:foregroundMark x1="4313" y1="68710" x2="6869" y2="95484"/>
                        <a14:foregroundMark x1="6869" y1="96452" x2="16933" y2="92581"/>
                        <a14:foregroundMark x1="16933" y1="92581" x2="23323" y2="92581"/>
                        <a14:foregroundMark x1="23323" y1="92581" x2="41693" y2="91613"/>
                        <a14:foregroundMark x1="42492" y1="90645" x2="67732" y2="94516"/>
                        <a14:foregroundMark x1="67732" y1="94516" x2="73323" y2="89032"/>
                        <a14:foregroundMark x1="73163" y1="90323" x2="83387" y2="94194"/>
                        <a14:foregroundMark x1="85623" y1="94839" x2="92173" y2="95161"/>
                        <a14:foregroundMark x1="90415" y1="11290" x2="60863" y2="7419"/>
                        <a14:foregroundMark x1="29553" y1="8710" x2="55751" y2="7742"/>
                        <a14:foregroundMark x1="10543" y1="14194" x2="23642" y2="13226"/>
                        <a14:foregroundMark x1="23482" y1="11290" x2="26837" y2="15161"/>
                        <a14:foregroundMark x1="85942" y1="90323" x2="97444" y2="90323"/>
                        <a14:foregroundMark x1="7348" y1="84839" x2="29712" y2="84194"/>
                      </a14:backgroundRemoval>
                    </a14:imgEffect>
                  </a14:imgLayer>
                </a14:imgProps>
              </a:ext>
              <a:ext uri="{28A0092B-C50C-407E-A947-70E740481C1C}">
                <a14:useLocalDpi xmlns:a14="http://schemas.microsoft.com/office/drawing/2010/main" val="0"/>
              </a:ext>
            </a:extLst>
          </a:blip>
          <a:srcRect/>
          <a:stretch>
            <a:fillRect/>
          </a:stretch>
        </p:blipFill>
        <p:spPr bwMode="auto">
          <a:xfrm>
            <a:off x="1143153" y="976312"/>
            <a:ext cx="9905693" cy="490537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FCB0ED93-5D77-4EA2-9425-0692B69F488D}"/>
              </a:ext>
            </a:extLst>
          </p:cNvPr>
          <p:cNvGrpSpPr/>
          <p:nvPr/>
        </p:nvGrpSpPr>
        <p:grpSpPr>
          <a:xfrm>
            <a:off x="3324225" y="3701846"/>
            <a:ext cx="1022874" cy="1025187"/>
            <a:chOff x="-972616" y="593198"/>
            <a:chExt cx="408084" cy="464456"/>
          </a:xfrm>
        </p:grpSpPr>
        <p:sp>
          <p:nvSpPr>
            <p:cNvPr id="8" name="Google Shape;1102;p25">
              <a:extLst>
                <a:ext uri="{FF2B5EF4-FFF2-40B4-BE49-F238E27FC236}">
                  <a16:creationId xmlns:a16="http://schemas.microsoft.com/office/drawing/2014/main" id="{A2118A81-53D3-406C-B965-D42683340A7C}"/>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B4F0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40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Box 1">
              <a:extLst>
                <a:ext uri="{FF2B5EF4-FFF2-40B4-BE49-F238E27FC236}">
                  <a16:creationId xmlns:a16="http://schemas.microsoft.com/office/drawing/2014/main" id="{78C5FF52-D32E-41CB-B62C-301F1EF562E9}"/>
                </a:ext>
              </a:extLst>
            </p:cNvPr>
            <p:cNvSpPr txBox="1"/>
            <p:nvPr/>
          </p:nvSpPr>
          <p:spPr>
            <a:xfrm>
              <a:off x="-913051" y="593198"/>
              <a:ext cx="348519" cy="46014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1</a:t>
              </a:r>
            </a:p>
          </p:txBody>
        </p:sp>
      </p:grpSp>
      <p:grpSp>
        <p:nvGrpSpPr>
          <p:cNvPr id="10" name="Group 9">
            <a:extLst>
              <a:ext uri="{FF2B5EF4-FFF2-40B4-BE49-F238E27FC236}">
                <a16:creationId xmlns:a16="http://schemas.microsoft.com/office/drawing/2014/main" id="{1EA4AA2A-35BB-4D81-813B-4B77920BC02A}"/>
              </a:ext>
            </a:extLst>
          </p:cNvPr>
          <p:cNvGrpSpPr/>
          <p:nvPr/>
        </p:nvGrpSpPr>
        <p:grpSpPr>
          <a:xfrm>
            <a:off x="4648570" y="2413335"/>
            <a:ext cx="977795" cy="1015664"/>
            <a:chOff x="-972616" y="581493"/>
            <a:chExt cx="403681" cy="476161"/>
          </a:xfrm>
        </p:grpSpPr>
        <p:sp>
          <p:nvSpPr>
            <p:cNvPr id="11" name="Google Shape;1102;p25">
              <a:extLst>
                <a:ext uri="{FF2B5EF4-FFF2-40B4-BE49-F238E27FC236}">
                  <a16:creationId xmlns:a16="http://schemas.microsoft.com/office/drawing/2014/main" id="{C6622EFF-5A46-443D-A519-E3ECB9205D3A}"/>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5D87"/>
            </a:solidFill>
            <a:ln>
              <a:solidFill>
                <a:srgbClr val="FF4F7D"/>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2" name="TextBox 16">
              <a:extLst>
                <a:ext uri="{FF2B5EF4-FFF2-40B4-BE49-F238E27FC236}">
                  <a16:creationId xmlns:a16="http://schemas.microsoft.com/office/drawing/2014/main" id="{00729FEE-69AD-4390-A406-9AD9E98E8AE4}"/>
                </a:ext>
              </a:extLst>
            </p:cNvPr>
            <p:cNvSpPr txBox="1"/>
            <p:nvPr/>
          </p:nvSpPr>
          <p:spPr>
            <a:xfrm>
              <a:off x="-917454" y="581493"/>
              <a:ext cx="348519" cy="47616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2</a:t>
              </a:r>
            </a:p>
          </p:txBody>
        </p:sp>
      </p:grpSp>
      <p:grpSp>
        <p:nvGrpSpPr>
          <p:cNvPr id="13" name="Group 12">
            <a:extLst>
              <a:ext uri="{FF2B5EF4-FFF2-40B4-BE49-F238E27FC236}">
                <a16:creationId xmlns:a16="http://schemas.microsoft.com/office/drawing/2014/main" id="{93F09727-B43E-4862-85AE-1CB4E315B6C9}"/>
              </a:ext>
            </a:extLst>
          </p:cNvPr>
          <p:cNvGrpSpPr/>
          <p:nvPr/>
        </p:nvGrpSpPr>
        <p:grpSpPr>
          <a:xfrm>
            <a:off x="7732454" y="3759730"/>
            <a:ext cx="969449" cy="1048470"/>
            <a:chOff x="-972616" y="551707"/>
            <a:chExt cx="411964" cy="505947"/>
          </a:xfrm>
        </p:grpSpPr>
        <p:sp>
          <p:nvSpPr>
            <p:cNvPr id="14" name="Google Shape;1102;p25">
              <a:extLst>
                <a:ext uri="{FF2B5EF4-FFF2-40B4-BE49-F238E27FC236}">
                  <a16:creationId xmlns:a16="http://schemas.microsoft.com/office/drawing/2014/main" id="{9AC95952-212E-4102-84A1-B2B730C0C7E1}"/>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CF8C">
                <a:lumMod val="75000"/>
              </a:srgbClr>
            </a:solidFill>
            <a:ln>
              <a:solidFill>
                <a:srgbClr val="FFCF8C">
                  <a:lumMod val="75000"/>
                </a:srgbClr>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Box 19">
              <a:extLst>
                <a:ext uri="{FF2B5EF4-FFF2-40B4-BE49-F238E27FC236}">
                  <a16:creationId xmlns:a16="http://schemas.microsoft.com/office/drawing/2014/main" id="{E98F0270-6AA6-4ADB-8B49-7573BAF20034}"/>
                </a:ext>
              </a:extLst>
            </p:cNvPr>
            <p:cNvSpPr txBox="1"/>
            <p:nvPr/>
          </p:nvSpPr>
          <p:spPr>
            <a:xfrm>
              <a:off x="-909171" y="551707"/>
              <a:ext cx="348519" cy="49011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3</a:t>
              </a:r>
            </a:p>
          </p:txBody>
        </p:sp>
      </p:grpSp>
      <p:grpSp>
        <p:nvGrpSpPr>
          <p:cNvPr id="16" name="Group 15">
            <a:extLst>
              <a:ext uri="{FF2B5EF4-FFF2-40B4-BE49-F238E27FC236}">
                <a16:creationId xmlns:a16="http://schemas.microsoft.com/office/drawing/2014/main" id="{C4465C4F-46CE-421A-A452-5C4FDBF947ED}"/>
              </a:ext>
            </a:extLst>
          </p:cNvPr>
          <p:cNvGrpSpPr/>
          <p:nvPr/>
        </p:nvGrpSpPr>
        <p:grpSpPr>
          <a:xfrm>
            <a:off x="6146800" y="1220620"/>
            <a:ext cx="945858" cy="1051146"/>
            <a:chOff x="-972616" y="564857"/>
            <a:chExt cx="390496" cy="492797"/>
          </a:xfrm>
        </p:grpSpPr>
        <p:sp>
          <p:nvSpPr>
            <p:cNvPr id="17" name="Google Shape;1102;p25">
              <a:extLst>
                <a:ext uri="{FF2B5EF4-FFF2-40B4-BE49-F238E27FC236}">
                  <a16:creationId xmlns:a16="http://schemas.microsoft.com/office/drawing/2014/main" id="{8E63EE09-A367-49CB-834F-405CDBC91483}"/>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22">
              <a:extLst>
                <a:ext uri="{FF2B5EF4-FFF2-40B4-BE49-F238E27FC236}">
                  <a16:creationId xmlns:a16="http://schemas.microsoft.com/office/drawing/2014/main" id="{727E5B41-02A1-4E98-B5A8-05009FD27A0F}"/>
                </a:ext>
              </a:extLst>
            </p:cNvPr>
            <p:cNvSpPr txBox="1"/>
            <p:nvPr/>
          </p:nvSpPr>
          <p:spPr>
            <a:xfrm>
              <a:off x="-930639" y="564857"/>
              <a:ext cx="348519" cy="47616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4</a:t>
              </a:r>
            </a:p>
          </p:txBody>
        </p:sp>
      </p:grpSp>
      <p:pic>
        <p:nvPicPr>
          <p:cNvPr id="1028" name="Picture 4" descr="Cartoon bee and honey pot vector free download">
            <a:extLst>
              <a:ext uri="{FF2B5EF4-FFF2-40B4-BE49-F238E27FC236}">
                <a16:creationId xmlns:a16="http://schemas.microsoft.com/office/drawing/2014/main" id="{4347CB98-19AD-4099-B953-60926D43E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033723" y="1769963"/>
            <a:ext cx="1730011" cy="17646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Tiere">
            <a:extLst>
              <a:ext uri="{FF2B5EF4-FFF2-40B4-BE49-F238E27FC236}">
                <a16:creationId xmlns:a16="http://schemas.microsoft.com/office/drawing/2014/main" id="{828ACAC3-5796-42A1-8B95-506474D84565}"/>
              </a:ext>
            </a:extLst>
          </p:cNvPr>
          <p:cNvPicPr>
            <a:picLocks noChangeAspect="1" noChangeArrowheads="1" noCrop="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3250515" y="4376829"/>
            <a:ext cx="1531668" cy="23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277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6"/>
                                        </p:tgtEl>
                                        <p:attrNameLst>
                                          <p:attrName>r</p:attrName>
                                        </p:attrNameLst>
                                      </p:cBhvr>
                                    </p:animRot>
                                    <p:animRot by="-240000">
                                      <p:cBhvr>
                                        <p:cTn id="25" dur="200" fill="hold">
                                          <p:stCondLst>
                                            <p:cond delay="200"/>
                                          </p:stCondLst>
                                        </p:cTn>
                                        <p:tgtEl>
                                          <p:spTgt spid="16"/>
                                        </p:tgtEl>
                                        <p:attrNameLst>
                                          <p:attrName>r</p:attrName>
                                        </p:attrNameLst>
                                      </p:cBhvr>
                                    </p:animRot>
                                    <p:animRot by="240000">
                                      <p:cBhvr>
                                        <p:cTn id="26" dur="200" fill="hold">
                                          <p:stCondLst>
                                            <p:cond delay="400"/>
                                          </p:stCondLst>
                                        </p:cTn>
                                        <p:tgtEl>
                                          <p:spTgt spid="16"/>
                                        </p:tgtEl>
                                        <p:attrNameLst>
                                          <p:attrName>r</p:attrName>
                                        </p:attrNameLst>
                                      </p:cBhvr>
                                    </p:animRot>
                                    <p:animRot by="-240000">
                                      <p:cBhvr>
                                        <p:cTn id="27" dur="200" fill="hold">
                                          <p:stCondLst>
                                            <p:cond delay="600"/>
                                          </p:stCondLst>
                                        </p:cTn>
                                        <p:tgtEl>
                                          <p:spTgt spid="16"/>
                                        </p:tgtEl>
                                        <p:attrNameLst>
                                          <p:attrName>r</p:attrName>
                                        </p:attrNameLst>
                                      </p:cBhvr>
                                    </p:animRot>
                                    <p:animRot by="120000">
                                      <p:cBhvr>
                                        <p:cTn id="28" dur="200" fill="hold">
                                          <p:stCondLst>
                                            <p:cond delay="800"/>
                                          </p:stCondLst>
                                        </p:cTn>
                                        <p:tgtEl>
                                          <p:spTgt spid="16"/>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028"/>
                                        </p:tgtEl>
                                        <p:attrNameLst>
                                          <p:attrName>r</p:attrName>
                                        </p:attrNameLst>
                                      </p:cBhvr>
                                    </p:animRot>
                                    <p:animRot by="-240000">
                                      <p:cBhvr>
                                        <p:cTn id="31" dur="200" fill="hold">
                                          <p:stCondLst>
                                            <p:cond delay="200"/>
                                          </p:stCondLst>
                                        </p:cTn>
                                        <p:tgtEl>
                                          <p:spTgt spid="1028"/>
                                        </p:tgtEl>
                                        <p:attrNameLst>
                                          <p:attrName>r</p:attrName>
                                        </p:attrNameLst>
                                      </p:cBhvr>
                                    </p:animRot>
                                    <p:animRot by="240000">
                                      <p:cBhvr>
                                        <p:cTn id="32" dur="200" fill="hold">
                                          <p:stCondLst>
                                            <p:cond delay="400"/>
                                          </p:stCondLst>
                                        </p:cTn>
                                        <p:tgtEl>
                                          <p:spTgt spid="1028"/>
                                        </p:tgtEl>
                                        <p:attrNameLst>
                                          <p:attrName>r</p:attrName>
                                        </p:attrNameLst>
                                      </p:cBhvr>
                                    </p:animRot>
                                    <p:animRot by="-240000">
                                      <p:cBhvr>
                                        <p:cTn id="33" dur="200" fill="hold">
                                          <p:stCondLst>
                                            <p:cond delay="600"/>
                                          </p:stCondLst>
                                        </p:cTn>
                                        <p:tgtEl>
                                          <p:spTgt spid="1028"/>
                                        </p:tgtEl>
                                        <p:attrNameLst>
                                          <p:attrName>r</p:attrName>
                                        </p:attrNameLst>
                                      </p:cBhvr>
                                    </p:animRot>
                                    <p:animRot by="120000">
                                      <p:cBhvr>
                                        <p:cTn id="34" dur="200" fill="hold">
                                          <p:stCondLst>
                                            <p:cond delay="800"/>
                                          </p:stCondLst>
                                        </p:cTn>
                                        <p:tgtEl>
                                          <p:spTgt spid="1028"/>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nodeType="clickEffect">
                                  <p:stCondLst>
                                    <p:cond delay="0"/>
                                  </p:stCondLst>
                                  <p:childTnLst>
                                    <p:animEffect transition="out" filter="randombar(horizontal)">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0" presetClass="path" presetSubtype="0" accel="50000" decel="50000" fill="hold" nodeType="clickEffect">
                                  <p:stCondLst>
                                    <p:cond delay="0"/>
                                  </p:stCondLst>
                                  <p:childTnLst>
                                    <p:animMotion origin="layout" path="M -1.25E-6 -3.7037E-6 L -1.25E-6 0.00024 C 0.00495 0.0044 0.00977 0.00996 0.01498 0.01366 C 0.0306 0.025 0.03542 0.025 0.05117 0.0301 C 0.05833 0.02963 0.06589 0.0338 0.07279 0.02871 C 0.07878 0.02408 0.08307 0.01274 0.08724 0.00278 C 0.09544 -0.01736 0.10221 -0.04838 0.10886 -0.07106 C 0.11094 -0.07801 0.11328 -0.08472 0.1155 -0.09143 C 0.11719 -0.1037 0.11888 -0.1162 0.1207 -0.12847 C 0.12422 -0.15301 0.1224 -0.13796 0.12474 -0.15717 C 0.12396 -0.18356 0.1237 -0.20995 0.12266 -0.23634 C 0.12266 -0.23842 0.11875 -0.24953 0.11875 -0.25 C 0.1181 -0.25185 0.1181 -0.25463 0.11745 -0.25671 C 0.11615 -0.25995 0.11289 -0.26458 0.11289 -0.26458 " pathEditMode="relative" rAng="0" ptsTypes="AAAAAAAAAAAAAA">
                                      <p:cBhvr>
                                        <p:cTn id="43" dur="2000" fill="hold"/>
                                        <p:tgtEl>
                                          <p:spTgt spid="20"/>
                                        </p:tgtEl>
                                        <p:attrNameLst>
                                          <p:attrName>ppt_x</p:attrName>
                                          <p:attrName>ppt_y</p:attrName>
                                        </p:attrNameLst>
                                      </p:cBhvr>
                                      <p:rCtr x="6237" y="-11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38400" y="437139"/>
            <a:ext cx="9410700" cy="54991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
        <p:nvSpPr>
          <p:cNvPr id="8" name="Text Box 8">
            <a:extLst>
              <a:ext uri="{FF2B5EF4-FFF2-40B4-BE49-F238E27FC236}">
                <a16:creationId xmlns:a16="http://schemas.microsoft.com/office/drawing/2014/main" id="{32C48B9F-CBE9-4116-85BD-A7F1F00D0C0F}"/>
              </a:ext>
            </a:extLst>
          </p:cNvPr>
          <p:cNvSpPr txBox="1">
            <a:spLocks noChangeArrowheads="1"/>
          </p:cNvSpPr>
          <p:nvPr/>
        </p:nvSpPr>
        <p:spPr bwMode="auto">
          <a:xfrm>
            <a:off x="3742064" y="1198330"/>
            <a:ext cx="711547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altLang="en-US" sz="4000" b="1" i="1" u="sng">
                <a:latin typeface="Times New Roman" panose="02020603050405020304" pitchFamily="18" charset="0"/>
              </a:rPr>
              <a:t>Câu 2</a:t>
            </a:r>
            <a:r>
              <a:rPr lang="vi-VN" altLang="en-US" sz="4000" b="1">
                <a:latin typeface="Times New Roman" panose="02020603050405020304" pitchFamily="18" charset="0"/>
              </a:rPr>
              <a:t>: </a:t>
            </a:r>
          </a:p>
          <a:p>
            <a:pPr eaLnBrk="1" hangingPunct="1">
              <a:spcBef>
                <a:spcPct val="50000"/>
              </a:spcBef>
              <a:buFontTx/>
              <a:buNone/>
            </a:pPr>
            <a:r>
              <a:rPr lang="vi-VN" altLang="en-US" sz="4000" b="1">
                <a:latin typeface="Times New Roman" panose="02020603050405020304" pitchFamily="18" charset="0"/>
              </a:rPr>
              <a:t>- Bầy ong đến tìm mật ở những nơi nào ? </a:t>
            </a:r>
          </a:p>
          <a:p>
            <a:pPr eaLnBrk="1" hangingPunct="1">
              <a:spcBef>
                <a:spcPct val="50000"/>
              </a:spcBef>
              <a:buFontTx/>
              <a:buNone/>
            </a:pPr>
            <a:r>
              <a:rPr lang="vi-VN" altLang="en-US" sz="4000" b="1">
                <a:latin typeface="Times New Roman" panose="02020603050405020304" pitchFamily="18" charset="0"/>
              </a:rPr>
              <a:t>- Nơi đó có vẻ đẹp gì đặc biệt ?</a:t>
            </a:r>
            <a:endParaRPr lang="en-US" altLang="en-US" sz="4000" b="1">
              <a:latin typeface="Times New Roman" panose="02020603050405020304" pitchFamily="18" charset="0"/>
            </a:endParaRPr>
          </a:p>
        </p:txBody>
      </p:sp>
    </p:spTree>
    <p:extLst>
      <p:ext uri="{BB962C8B-B14F-4D97-AF65-F5344CB8AC3E}">
        <p14:creationId xmlns:p14="http://schemas.microsoft.com/office/powerpoint/2010/main" val="1977634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5891212" y="1346200"/>
            <a:ext cx="5810250" cy="1171575"/>
          </a:xfrm>
          <a:prstGeom prst="roundRect">
            <a:avLst>
              <a:gd name="adj" fmla="val 50000"/>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2060"/>
                </a:solidFill>
                <a:latin typeface="Times New Roman" panose="02020603050405020304" pitchFamily="18" charset="0"/>
                <a:cs typeface="Times New Roman" panose="02020603050405020304" pitchFamily="18" charset="0"/>
              </a:rPr>
              <a:t>Thăm thẳm rừng sâu</a:t>
            </a:r>
            <a:endParaRPr lang="en-US" sz="3200" b="1">
              <a:solidFill>
                <a:srgbClr val="002060"/>
              </a:solidFill>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a16="http://schemas.microsoft.com/office/drawing/2014/main" id="{94096BF3-B397-445E-851E-D1A25FE2528A}"/>
              </a:ext>
            </a:extLst>
          </p:cNvPr>
          <p:cNvSpPr/>
          <p:nvPr/>
        </p:nvSpPr>
        <p:spPr>
          <a:xfrm>
            <a:off x="203200" y="1346200"/>
            <a:ext cx="4610895" cy="4711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D1EE0F9-3765-4763-A539-D8715ADE8855}"/>
              </a:ext>
            </a:extLst>
          </p:cNvPr>
          <p:cNvSpPr txBox="1"/>
          <p:nvPr/>
        </p:nvSpPr>
        <p:spPr>
          <a:xfrm>
            <a:off x="550070" y="2517775"/>
            <a:ext cx="4264025" cy="2308324"/>
          </a:xfrm>
          <a:prstGeom prst="rect">
            <a:avLst/>
          </a:prstGeom>
          <a:noFill/>
        </p:spPr>
        <p:txBody>
          <a:bodyPr wrap="square">
            <a:spAutoFit/>
          </a:bodyPr>
          <a:lstStyle/>
          <a:p>
            <a:pPr algn="ctr" eaLnBrk="1" hangingPunct="1">
              <a:spcBef>
                <a:spcPct val="50000"/>
              </a:spcBef>
              <a:buFontTx/>
              <a:buNone/>
            </a:pPr>
            <a:r>
              <a:rPr lang="vi-VN" altLang="en-US" sz="4800" b="1">
                <a:latin typeface="Times New Roman" panose="02020603050405020304" pitchFamily="18" charset="0"/>
              </a:rPr>
              <a:t>Những nơi bầy ong bay đến tìm mật là:</a:t>
            </a:r>
          </a:p>
        </p:txBody>
      </p:sp>
      <p:sp>
        <p:nvSpPr>
          <p:cNvPr id="18" name="Rectangle: Rounded Corners 17">
            <a:extLst>
              <a:ext uri="{FF2B5EF4-FFF2-40B4-BE49-F238E27FC236}">
                <a16:creationId xmlns:a16="http://schemas.microsoft.com/office/drawing/2014/main" id="{24AC09FA-BE85-4F78-BD0B-C74C45C7FA46}"/>
              </a:ext>
            </a:extLst>
          </p:cNvPr>
          <p:cNvSpPr/>
          <p:nvPr/>
        </p:nvSpPr>
        <p:spPr>
          <a:xfrm>
            <a:off x="5891212" y="3070225"/>
            <a:ext cx="5810250" cy="1171575"/>
          </a:xfrm>
          <a:prstGeom prst="roundRect">
            <a:avLst>
              <a:gd name="adj" fmla="val 50000"/>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rgbClr val="002060"/>
                </a:solidFill>
                <a:latin typeface="Times New Roman" panose="02020603050405020304" pitchFamily="18" charset="0"/>
                <a:cs typeface="Times New Roman" panose="02020603050405020304" pitchFamily="18" charset="0"/>
              </a:rPr>
              <a:t>Bờ biển sóng tràn</a:t>
            </a:r>
            <a:endParaRPr lang="en-US" sz="2800" b="1">
              <a:solidFill>
                <a:srgbClr val="002060"/>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74B3F3D6-026E-41BD-BDB4-BC95BF15EA2D}"/>
              </a:ext>
            </a:extLst>
          </p:cNvPr>
          <p:cNvSpPr/>
          <p:nvPr/>
        </p:nvSpPr>
        <p:spPr>
          <a:xfrm>
            <a:off x="5891212" y="4794250"/>
            <a:ext cx="5810250" cy="1171575"/>
          </a:xfrm>
          <a:prstGeom prst="roundRect">
            <a:avLst>
              <a:gd name="adj" fmla="val 50000"/>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rgbClr val="002060"/>
                </a:solidFill>
                <a:latin typeface="Times New Roman" panose="02020603050405020304" pitchFamily="18" charset="0"/>
                <a:cs typeface="Times New Roman" panose="02020603050405020304" pitchFamily="18" charset="0"/>
              </a:rPr>
              <a:t>Quần đảo khơi xa</a:t>
            </a:r>
            <a:endParaRPr lang="en-US" sz="2800" b="1">
              <a:solidFill>
                <a:srgbClr val="002060"/>
              </a:solidFill>
              <a:latin typeface="Times New Roman" panose="02020603050405020304" pitchFamily="18" charset="0"/>
              <a:cs typeface="Times New Roman" panose="02020603050405020304" pitchFamily="18" charset="0"/>
            </a:endParaRPr>
          </a:p>
        </p:txBody>
      </p:sp>
      <p:pic>
        <p:nvPicPr>
          <p:cNvPr id="3074" name="Picture 2" descr="Linh Ha (linhh9838) - Hồ sơ | Pinterest">
            <a:extLst>
              <a:ext uri="{FF2B5EF4-FFF2-40B4-BE49-F238E27FC236}">
                <a16:creationId xmlns:a16="http://schemas.microsoft.com/office/drawing/2014/main" id="{DBD89F8B-C58C-47F0-9284-252C4492029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530" b="89862" l="0" r="98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0958340">
            <a:off x="3731539" y="4406020"/>
            <a:ext cx="2415613" cy="241933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Linh Ha (linhh9838) - Hồ sơ | Pinterest">
            <a:extLst>
              <a:ext uri="{FF2B5EF4-FFF2-40B4-BE49-F238E27FC236}">
                <a16:creationId xmlns:a16="http://schemas.microsoft.com/office/drawing/2014/main" id="{667649EA-609A-4962-ABC6-EE3C598C99EC}"/>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5530" b="89862" l="0" r="98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0958340">
            <a:off x="4718251" y="3200833"/>
            <a:ext cx="1774635" cy="177736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inh Ha (linhh9838) - Hồ sơ | Pinterest">
            <a:extLst>
              <a:ext uri="{FF2B5EF4-FFF2-40B4-BE49-F238E27FC236}">
                <a16:creationId xmlns:a16="http://schemas.microsoft.com/office/drawing/2014/main" id="{0EAD2027-3A38-4871-9CF6-DDD9EA6367A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530" b="89862" l="0" r="98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0958340">
            <a:off x="4407303" y="1361964"/>
            <a:ext cx="1926082" cy="192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34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wipe(left)">
                                      <p:cBhvr>
                                        <p:cTn id="31" dur="500"/>
                                        <p:tgtEl>
                                          <p:spTgt spid="307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17" grpId="0"/>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5" name="Picture 3">
            <a:extLst>
              <a:ext uri="{FF2B5EF4-FFF2-40B4-BE49-F238E27FC236}">
                <a16:creationId xmlns:a16="http://schemas.microsoft.com/office/drawing/2014/main" id="{97AFBF4C-579E-4CD6-883C-5C3C3FAADA1F}"/>
              </a:ext>
            </a:extLst>
          </p:cNvPr>
          <p:cNvPicPr>
            <a:picLocks noChangeAspect="1"/>
          </p:cNvPicPr>
          <p:nvPr/>
        </p:nvPicPr>
        <p:blipFill>
          <a:blip r:embed="rId4"/>
          <a:srcRect/>
          <a:stretch>
            <a:fillRect/>
          </a:stretch>
        </p:blipFill>
        <p:spPr>
          <a:xfrm>
            <a:off x="9969500" y="3850011"/>
            <a:ext cx="2222500" cy="2943310"/>
          </a:xfrm>
          <a:prstGeom prst="rect">
            <a:avLst/>
          </a:prstGeom>
        </p:spPr>
      </p:pic>
      <p:sp>
        <p:nvSpPr>
          <p:cNvPr id="16" name="Google Shape;1240;p56">
            <a:extLst>
              <a:ext uri="{FF2B5EF4-FFF2-40B4-BE49-F238E27FC236}">
                <a16:creationId xmlns:a16="http://schemas.microsoft.com/office/drawing/2014/main" id="{AD1E5832-B0BE-4E31-AF86-E9A448D7F682}"/>
              </a:ext>
            </a:extLst>
          </p:cNvPr>
          <p:cNvSpPr/>
          <p:nvPr/>
        </p:nvSpPr>
        <p:spPr>
          <a:xfrm rot="10800000" flipH="1">
            <a:off x="1719580" y="4210971"/>
            <a:ext cx="7874864" cy="1664046"/>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rgbClr val="FF993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a:extLst>
              <a:ext uri="{FF2B5EF4-FFF2-40B4-BE49-F238E27FC236}">
                <a16:creationId xmlns:a16="http://schemas.microsoft.com/office/drawing/2014/main" id="{1BFDB12B-B1E0-4B1D-A28D-EDCDCE5A1094}"/>
              </a:ext>
            </a:extLst>
          </p:cNvPr>
          <p:cNvSpPr/>
          <p:nvPr/>
        </p:nvSpPr>
        <p:spPr>
          <a:xfrm>
            <a:off x="1769569" y="4655304"/>
            <a:ext cx="7774885" cy="769441"/>
          </a:xfrm>
          <a:prstGeom prst="rect">
            <a:avLst/>
          </a:prstGeom>
          <a:noFill/>
        </p:spPr>
        <p:txBody>
          <a:bodyPr wrap="none" lIns="91440" tIns="45720" rIns="91440" bIns="45720">
            <a:spAutoFit/>
          </a:bodyPr>
          <a:lstStyle/>
          <a:p>
            <a:pPr algn="ctr"/>
            <a:r>
              <a:rPr lang="vi-VN"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Hành trình bất tận của bầy ong</a:t>
            </a:r>
            <a:endParaRPr lang="en-US"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Text Box 12">
            <a:extLst>
              <a:ext uri="{FF2B5EF4-FFF2-40B4-BE49-F238E27FC236}">
                <a16:creationId xmlns:a16="http://schemas.microsoft.com/office/drawing/2014/main" id="{A5222441-66DA-4376-9B86-5DEE26645403}"/>
              </a:ext>
            </a:extLst>
          </p:cNvPr>
          <p:cNvSpPr txBox="1">
            <a:spLocks noChangeArrowheads="1"/>
          </p:cNvSpPr>
          <p:nvPr/>
        </p:nvSpPr>
        <p:spPr bwMode="auto">
          <a:xfrm>
            <a:off x="619125" y="1073455"/>
            <a:ext cx="1095375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i="1">
                <a:solidFill>
                  <a:srgbClr val="FFFF00"/>
                </a:solidFill>
                <a:latin typeface="Times New Roman" panose="02020603050405020304" pitchFamily="18" charset="0"/>
              </a:rPr>
              <a:t>   </a:t>
            </a:r>
            <a:r>
              <a:rPr lang="en-US" altLang="en-US" b="1" i="1">
                <a:solidFill>
                  <a:srgbClr val="FFFF00"/>
                </a:solidFill>
                <a:latin typeface="Times New Roman" panose="02020603050405020304" pitchFamily="18" charset="0"/>
              </a:rPr>
              <a:t>-</a:t>
            </a:r>
            <a:r>
              <a:rPr lang="en-US" altLang="en-US" b="1">
                <a:latin typeface="Times New Roman" panose="02020603050405020304" pitchFamily="18" charset="0"/>
              </a:rPr>
              <a:t>Những nơi ong đến đều có vẻ đẹp đặc biệt của các loài hoa.</a:t>
            </a:r>
          </a:p>
          <a:p>
            <a:pPr eaLnBrk="1" hangingPunct="1">
              <a:spcBef>
                <a:spcPct val="50000"/>
              </a:spcBef>
              <a:buFontTx/>
              <a:buNone/>
            </a:pPr>
            <a:r>
              <a:rPr lang="en-US" altLang="en-US" b="1">
                <a:latin typeface="Times New Roman" panose="02020603050405020304" pitchFamily="18" charset="0"/>
              </a:rPr>
              <a:t>    +Nơi rừng sâu: bập bùng hoa chuối, trắng màu hoa ban.</a:t>
            </a:r>
          </a:p>
          <a:p>
            <a:pPr eaLnBrk="1" hangingPunct="1">
              <a:spcBef>
                <a:spcPct val="50000"/>
              </a:spcBef>
              <a:buFontTx/>
              <a:buNone/>
            </a:pPr>
            <a:r>
              <a:rPr lang="en-US" altLang="en-US" b="1">
                <a:latin typeface="Times New Roman" panose="02020603050405020304" pitchFamily="18" charset="0"/>
              </a:rPr>
              <a:t>    +Nơi biển xa : hàng cây chắn bão dịu dàng mùa hoa.</a:t>
            </a:r>
          </a:p>
          <a:p>
            <a:pPr eaLnBrk="1" hangingPunct="1">
              <a:spcBef>
                <a:spcPct val="50000"/>
              </a:spcBef>
              <a:buFontTx/>
              <a:buNone/>
            </a:pPr>
            <a:r>
              <a:rPr lang="en-US" altLang="en-US" b="1">
                <a:latin typeface="Times New Roman" panose="02020603050405020304" pitchFamily="18" charset="0"/>
              </a:rPr>
              <a:t>    +Nơi quần đảo: loài hoa nở như là không tên.</a:t>
            </a:r>
          </a:p>
        </p:txBody>
      </p:sp>
    </p:spTree>
    <p:extLst>
      <p:ext uri="{BB962C8B-B14F-4D97-AF65-F5344CB8AC3E}">
        <p14:creationId xmlns:p14="http://schemas.microsoft.com/office/powerpoint/2010/main" val="1353040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9FDA17-88DB-4011-A750-EA3CA14D10A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Rectangle: Rounded Corners 5">
            <a:extLst>
              <a:ext uri="{FF2B5EF4-FFF2-40B4-BE49-F238E27FC236}">
                <a16:creationId xmlns:a16="http://schemas.microsoft.com/office/drawing/2014/main" id="{DEF87927-36AA-461A-9029-0C334269613D}"/>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pa games 2d - Pesquisa Google | Game card design, Forest cartoon, Game  background">
            <a:extLst>
              <a:ext uri="{FF2B5EF4-FFF2-40B4-BE49-F238E27FC236}">
                <a16:creationId xmlns:a16="http://schemas.microsoft.com/office/drawing/2014/main" id="{3B57D24C-D782-4A18-BAF2-B712EC7190F6}"/>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0" b="100000" l="0" r="100000">
                        <a14:foregroundMark x1="2556" y1="25161" x2="2556" y2="25161"/>
                        <a14:foregroundMark x1="1438" y1="24194" x2="4952" y2="40968"/>
                        <a14:foregroundMark x1="4313" y1="40968" x2="7348" y2="73548"/>
                        <a14:foregroundMark x1="4313" y1="68710" x2="6869" y2="95484"/>
                        <a14:foregroundMark x1="6869" y1="96452" x2="16933" y2="92581"/>
                        <a14:foregroundMark x1="16933" y1="92581" x2="23323" y2="92581"/>
                        <a14:foregroundMark x1="23323" y1="92581" x2="41693" y2="91613"/>
                        <a14:foregroundMark x1="42492" y1="90645" x2="67732" y2="94516"/>
                        <a14:foregroundMark x1="67732" y1="94516" x2="73323" y2="89032"/>
                        <a14:foregroundMark x1="73163" y1="90323" x2="83387" y2="94194"/>
                        <a14:foregroundMark x1="85623" y1="94839" x2="92173" y2="95161"/>
                        <a14:foregroundMark x1="90415" y1="11290" x2="60863" y2="7419"/>
                        <a14:foregroundMark x1="29553" y1="8710" x2="55751" y2="7742"/>
                        <a14:foregroundMark x1="10543" y1="14194" x2="23642" y2="13226"/>
                        <a14:foregroundMark x1="23482" y1="11290" x2="26837" y2="15161"/>
                        <a14:foregroundMark x1="85942" y1="90323" x2="97444" y2="90323"/>
                        <a14:foregroundMark x1="7348" y1="84839" x2="29712" y2="84194"/>
                      </a14:backgroundRemoval>
                    </a14:imgEffect>
                  </a14:imgLayer>
                </a14:imgProps>
              </a:ext>
              <a:ext uri="{28A0092B-C50C-407E-A947-70E740481C1C}">
                <a14:useLocalDpi xmlns:a14="http://schemas.microsoft.com/office/drawing/2010/main" val="0"/>
              </a:ext>
            </a:extLst>
          </a:blip>
          <a:srcRect/>
          <a:stretch>
            <a:fillRect/>
          </a:stretch>
        </p:blipFill>
        <p:spPr bwMode="auto">
          <a:xfrm>
            <a:off x="1143153" y="976312"/>
            <a:ext cx="9905693" cy="490537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1EA4AA2A-35BB-4D81-813B-4B77920BC02A}"/>
              </a:ext>
            </a:extLst>
          </p:cNvPr>
          <p:cNvGrpSpPr/>
          <p:nvPr/>
        </p:nvGrpSpPr>
        <p:grpSpPr>
          <a:xfrm>
            <a:off x="4648570" y="2413335"/>
            <a:ext cx="977795" cy="1015664"/>
            <a:chOff x="-972616" y="581493"/>
            <a:chExt cx="403681" cy="476161"/>
          </a:xfrm>
        </p:grpSpPr>
        <p:sp>
          <p:nvSpPr>
            <p:cNvPr id="11" name="Google Shape;1102;p25">
              <a:extLst>
                <a:ext uri="{FF2B5EF4-FFF2-40B4-BE49-F238E27FC236}">
                  <a16:creationId xmlns:a16="http://schemas.microsoft.com/office/drawing/2014/main" id="{C6622EFF-5A46-443D-A519-E3ECB9205D3A}"/>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5D87"/>
            </a:solidFill>
            <a:ln>
              <a:solidFill>
                <a:srgbClr val="FF4F7D"/>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2" name="TextBox 16">
              <a:extLst>
                <a:ext uri="{FF2B5EF4-FFF2-40B4-BE49-F238E27FC236}">
                  <a16:creationId xmlns:a16="http://schemas.microsoft.com/office/drawing/2014/main" id="{00729FEE-69AD-4390-A406-9AD9E98E8AE4}"/>
                </a:ext>
              </a:extLst>
            </p:cNvPr>
            <p:cNvSpPr txBox="1"/>
            <p:nvPr/>
          </p:nvSpPr>
          <p:spPr>
            <a:xfrm>
              <a:off x="-917454" y="581493"/>
              <a:ext cx="348519" cy="47616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2</a:t>
              </a:r>
            </a:p>
          </p:txBody>
        </p:sp>
      </p:grpSp>
      <p:grpSp>
        <p:nvGrpSpPr>
          <p:cNvPr id="13" name="Group 12">
            <a:extLst>
              <a:ext uri="{FF2B5EF4-FFF2-40B4-BE49-F238E27FC236}">
                <a16:creationId xmlns:a16="http://schemas.microsoft.com/office/drawing/2014/main" id="{93F09727-B43E-4862-85AE-1CB4E315B6C9}"/>
              </a:ext>
            </a:extLst>
          </p:cNvPr>
          <p:cNvGrpSpPr/>
          <p:nvPr/>
        </p:nvGrpSpPr>
        <p:grpSpPr>
          <a:xfrm>
            <a:off x="7732454" y="3759730"/>
            <a:ext cx="969449" cy="1048470"/>
            <a:chOff x="-972616" y="551707"/>
            <a:chExt cx="411964" cy="505947"/>
          </a:xfrm>
        </p:grpSpPr>
        <p:sp>
          <p:nvSpPr>
            <p:cNvPr id="14" name="Google Shape;1102;p25">
              <a:extLst>
                <a:ext uri="{FF2B5EF4-FFF2-40B4-BE49-F238E27FC236}">
                  <a16:creationId xmlns:a16="http://schemas.microsoft.com/office/drawing/2014/main" id="{9AC95952-212E-4102-84A1-B2B730C0C7E1}"/>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CF8C">
                <a:lumMod val="75000"/>
              </a:srgbClr>
            </a:solidFill>
            <a:ln>
              <a:solidFill>
                <a:srgbClr val="FFCF8C">
                  <a:lumMod val="75000"/>
                </a:srgbClr>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Box 19">
              <a:extLst>
                <a:ext uri="{FF2B5EF4-FFF2-40B4-BE49-F238E27FC236}">
                  <a16:creationId xmlns:a16="http://schemas.microsoft.com/office/drawing/2014/main" id="{E98F0270-6AA6-4ADB-8B49-7573BAF20034}"/>
                </a:ext>
              </a:extLst>
            </p:cNvPr>
            <p:cNvSpPr txBox="1"/>
            <p:nvPr/>
          </p:nvSpPr>
          <p:spPr>
            <a:xfrm>
              <a:off x="-909171" y="551707"/>
              <a:ext cx="348519" cy="49011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3</a:t>
              </a:r>
            </a:p>
          </p:txBody>
        </p:sp>
      </p:grpSp>
      <p:grpSp>
        <p:nvGrpSpPr>
          <p:cNvPr id="16" name="Group 15">
            <a:extLst>
              <a:ext uri="{FF2B5EF4-FFF2-40B4-BE49-F238E27FC236}">
                <a16:creationId xmlns:a16="http://schemas.microsoft.com/office/drawing/2014/main" id="{C4465C4F-46CE-421A-A452-5C4FDBF947ED}"/>
              </a:ext>
            </a:extLst>
          </p:cNvPr>
          <p:cNvGrpSpPr/>
          <p:nvPr/>
        </p:nvGrpSpPr>
        <p:grpSpPr>
          <a:xfrm>
            <a:off x="6146800" y="1220620"/>
            <a:ext cx="945858" cy="1051146"/>
            <a:chOff x="-972616" y="564857"/>
            <a:chExt cx="390496" cy="492797"/>
          </a:xfrm>
        </p:grpSpPr>
        <p:sp>
          <p:nvSpPr>
            <p:cNvPr id="17" name="Google Shape;1102;p25">
              <a:extLst>
                <a:ext uri="{FF2B5EF4-FFF2-40B4-BE49-F238E27FC236}">
                  <a16:creationId xmlns:a16="http://schemas.microsoft.com/office/drawing/2014/main" id="{8E63EE09-A367-49CB-834F-405CDBC91483}"/>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22">
              <a:extLst>
                <a:ext uri="{FF2B5EF4-FFF2-40B4-BE49-F238E27FC236}">
                  <a16:creationId xmlns:a16="http://schemas.microsoft.com/office/drawing/2014/main" id="{727E5B41-02A1-4E98-B5A8-05009FD27A0F}"/>
                </a:ext>
              </a:extLst>
            </p:cNvPr>
            <p:cNvSpPr txBox="1"/>
            <p:nvPr/>
          </p:nvSpPr>
          <p:spPr>
            <a:xfrm>
              <a:off x="-930639" y="564857"/>
              <a:ext cx="348519" cy="47616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4</a:t>
              </a:r>
            </a:p>
          </p:txBody>
        </p:sp>
      </p:grpSp>
      <p:pic>
        <p:nvPicPr>
          <p:cNvPr id="1028" name="Picture 4" descr="Cartoon bee and honey pot vector free download">
            <a:extLst>
              <a:ext uri="{FF2B5EF4-FFF2-40B4-BE49-F238E27FC236}">
                <a16:creationId xmlns:a16="http://schemas.microsoft.com/office/drawing/2014/main" id="{4347CB98-19AD-4099-B953-60926D43E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033723" y="1769963"/>
            <a:ext cx="1730011" cy="17646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Tiere">
            <a:extLst>
              <a:ext uri="{FF2B5EF4-FFF2-40B4-BE49-F238E27FC236}">
                <a16:creationId xmlns:a16="http://schemas.microsoft.com/office/drawing/2014/main" id="{828ACAC3-5796-42A1-8B95-506474D84565}"/>
              </a:ext>
            </a:extLst>
          </p:cNvPr>
          <p:cNvPicPr>
            <a:picLocks noChangeAspect="1" noChangeArrowheads="1" noCrop="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4304421" y="3075774"/>
            <a:ext cx="1531668" cy="23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638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6"/>
                                        </p:tgtEl>
                                        <p:attrNameLst>
                                          <p:attrName>r</p:attrName>
                                        </p:attrNameLst>
                                      </p:cBhvr>
                                    </p:animRot>
                                    <p:animRot by="-240000">
                                      <p:cBhvr>
                                        <p:cTn id="19" dur="200" fill="hold">
                                          <p:stCondLst>
                                            <p:cond delay="200"/>
                                          </p:stCondLst>
                                        </p:cTn>
                                        <p:tgtEl>
                                          <p:spTgt spid="16"/>
                                        </p:tgtEl>
                                        <p:attrNameLst>
                                          <p:attrName>r</p:attrName>
                                        </p:attrNameLst>
                                      </p:cBhvr>
                                    </p:animRot>
                                    <p:animRot by="240000">
                                      <p:cBhvr>
                                        <p:cTn id="20" dur="200" fill="hold">
                                          <p:stCondLst>
                                            <p:cond delay="400"/>
                                          </p:stCondLst>
                                        </p:cTn>
                                        <p:tgtEl>
                                          <p:spTgt spid="16"/>
                                        </p:tgtEl>
                                        <p:attrNameLst>
                                          <p:attrName>r</p:attrName>
                                        </p:attrNameLst>
                                      </p:cBhvr>
                                    </p:animRot>
                                    <p:animRot by="-240000">
                                      <p:cBhvr>
                                        <p:cTn id="21" dur="200" fill="hold">
                                          <p:stCondLst>
                                            <p:cond delay="600"/>
                                          </p:stCondLst>
                                        </p:cTn>
                                        <p:tgtEl>
                                          <p:spTgt spid="16"/>
                                        </p:tgtEl>
                                        <p:attrNameLst>
                                          <p:attrName>r</p:attrName>
                                        </p:attrNameLst>
                                      </p:cBhvr>
                                    </p:animRot>
                                    <p:animRot by="120000">
                                      <p:cBhvr>
                                        <p:cTn id="22" dur="200" fill="hold">
                                          <p:stCondLst>
                                            <p:cond delay="800"/>
                                          </p:stCondLst>
                                        </p:cTn>
                                        <p:tgtEl>
                                          <p:spTgt spid="1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28"/>
                                        </p:tgtEl>
                                        <p:attrNameLst>
                                          <p:attrName>r</p:attrName>
                                        </p:attrNameLst>
                                      </p:cBhvr>
                                    </p:animRot>
                                    <p:animRot by="-240000">
                                      <p:cBhvr>
                                        <p:cTn id="25" dur="200" fill="hold">
                                          <p:stCondLst>
                                            <p:cond delay="200"/>
                                          </p:stCondLst>
                                        </p:cTn>
                                        <p:tgtEl>
                                          <p:spTgt spid="1028"/>
                                        </p:tgtEl>
                                        <p:attrNameLst>
                                          <p:attrName>r</p:attrName>
                                        </p:attrNameLst>
                                      </p:cBhvr>
                                    </p:animRot>
                                    <p:animRot by="240000">
                                      <p:cBhvr>
                                        <p:cTn id="26" dur="200" fill="hold">
                                          <p:stCondLst>
                                            <p:cond delay="400"/>
                                          </p:stCondLst>
                                        </p:cTn>
                                        <p:tgtEl>
                                          <p:spTgt spid="1028"/>
                                        </p:tgtEl>
                                        <p:attrNameLst>
                                          <p:attrName>r</p:attrName>
                                        </p:attrNameLst>
                                      </p:cBhvr>
                                    </p:animRot>
                                    <p:animRot by="-240000">
                                      <p:cBhvr>
                                        <p:cTn id="27" dur="200" fill="hold">
                                          <p:stCondLst>
                                            <p:cond delay="600"/>
                                          </p:stCondLst>
                                        </p:cTn>
                                        <p:tgtEl>
                                          <p:spTgt spid="1028"/>
                                        </p:tgtEl>
                                        <p:attrNameLst>
                                          <p:attrName>r</p:attrName>
                                        </p:attrNameLst>
                                      </p:cBhvr>
                                    </p:animRot>
                                    <p:animRot by="120000">
                                      <p:cBhvr>
                                        <p:cTn id="28" dur="200" fill="hold">
                                          <p:stCondLst>
                                            <p:cond delay="800"/>
                                          </p:stCondLst>
                                        </p:cTn>
                                        <p:tgtEl>
                                          <p:spTgt spid="1028"/>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nodeType="clickEffect">
                                  <p:stCondLst>
                                    <p:cond delay="0"/>
                                  </p:stCondLst>
                                  <p:childTnLst>
                                    <p:animEffect transition="out" filter="wipe(down)">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0" presetClass="path" presetSubtype="0" accel="50000" decel="50000" fill="hold" nodeType="clickEffect">
                                  <p:stCondLst>
                                    <p:cond delay="0"/>
                                  </p:stCondLst>
                                  <p:childTnLst>
                                    <p:animMotion origin="layout" path="M 0.02174 -0.03472 L 0.02174 -0.03472 C 0.02317 0.00949 0.02213 0.02014 0.03033 0.06528 C 0.03203 0.075 0.03502 0.08426 0.03815 0.09306 C 0.04309 0.10695 0.047 0.12338 0.05455 0.13334 C 0.0763 0.16227 0.06028 0.1419 0.09283 0.17917 C 0.09596 0.18264 0.09908 0.18611 0.10221 0.19028 C 0.10807 0.19815 0.11119 0.20371 0.11783 0.20834 C 0.12265 0.21158 0.13372 0.2169 0.13893 0.21806 C 0.14609 0.21945 0.15351 0.21991 0.1608 0.22084 C 0.18268 0.21806 0.20468 0.21806 0.22643 0.2125 C 0.23177 0.21088 0.23606 0.20347 0.24127 0.2 C 0.2427 0.19884 0.2444 0.19908 0.24596 0.19861 C 0.25351 0.1831 0.25065 0.19074 0.25533 0.17639 " pathEditMode="relative" ptsTypes="AAAAAAAAAAAAAA">
                                      <p:cBhvr>
                                        <p:cTn id="37" dur="20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63800" y="88900"/>
            <a:ext cx="9025028" cy="481923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
        <p:nvSpPr>
          <p:cNvPr id="8" name="Text Box 8">
            <a:extLst>
              <a:ext uri="{FF2B5EF4-FFF2-40B4-BE49-F238E27FC236}">
                <a16:creationId xmlns:a16="http://schemas.microsoft.com/office/drawing/2014/main" id="{32C48B9F-CBE9-4116-85BD-A7F1F00D0C0F}"/>
              </a:ext>
            </a:extLst>
          </p:cNvPr>
          <p:cNvSpPr txBox="1">
            <a:spLocks noChangeArrowheads="1"/>
          </p:cNvSpPr>
          <p:nvPr/>
        </p:nvSpPr>
        <p:spPr bwMode="auto">
          <a:xfrm>
            <a:off x="2956342" y="1022717"/>
            <a:ext cx="853248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vi-VN" altLang="en-US" sz="4000" b="1" i="1" u="sng">
                <a:latin typeface="Times New Roman" panose="02020603050405020304" pitchFamily="18" charset="0"/>
              </a:rPr>
              <a:t>Câu 3</a:t>
            </a:r>
            <a:r>
              <a:rPr lang="vi-VN" altLang="en-US" sz="4000" b="1">
                <a:latin typeface="Times New Roman" panose="02020603050405020304" pitchFamily="18" charset="0"/>
              </a:rPr>
              <a:t>: Em hiểu nghĩa câu thơ </a:t>
            </a:r>
          </a:p>
          <a:p>
            <a:pPr algn="ctr" eaLnBrk="1" hangingPunct="1">
              <a:spcBef>
                <a:spcPct val="50000"/>
              </a:spcBef>
              <a:buFontTx/>
              <a:buNone/>
            </a:pPr>
            <a:r>
              <a:rPr lang="vi-VN" altLang="en-US" sz="4000" b="1">
                <a:latin typeface="Times New Roman" panose="02020603050405020304" pitchFamily="18" charset="0"/>
              </a:rPr>
              <a:t>“Đất nơi đâu cũng tìm ra ngọt ngào” </a:t>
            </a:r>
          </a:p>
          <a:p>
            <a:pPr algn="ctr" eaLnBrk="1" hangingPunct="1">
              <a:spcBef>
                <a:spcPct val="50000"/>
              </a:spcBef>
              <a:buFontTx/>
              <a:buNone/>
            </a:pPr>
            <a:r>
              <a:rPr lang="vi-VN" altLang="en-US" sz="4000" b="1">
                <a:latin typeface="Times New Roman" panose="02020603050405020304" pitchFamily="18" charset="0"/>
              </a:rPr>
              <a:t>  thế nào?</a:t>
            </a:r>
          </a:p>
        </p:txBody>
      </p:sp>
    </p:spTree>
    <p:extLst>
      <p:ext uri="{BB962C8B-B14F-4D97-AF65-F5344CB8AC3E}">
        <p14:creationId xmlns:p14="http://schemas.microsoft.com/office/powerpoint/2010/main" val="33822578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0DD96DC-C5CB-4745-AA27-4765D46CC521}"/>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Hexagon 5">
            <a:extLst>
              <a:ext uri="{FF2B5EF4-FFF2-40B4-BE49-F238E27FC236}">
                <a16:creationId xmlns:a16="http://schemas.microsoft.com/office/drawing/2014/main" id="{825EB0EB-2CA2-4F40-A610-D9828327E36E}"/>
              </a:ext>
            </a:extLst>
          </p:cNvPr>
          <p:cNvSpPr/>
          <p:nvPr/>
        </p:nvSpPr>
        <p:spPr>
          <a:xfrm>
            <a:off x="1422010" y="2524800"/>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CHÚ</a:t>
            </a:r>
            <a:endParaRPr lang="en-US" sz="5400">
              <a:ln w="28575">
                <a:solidFill>
                  <a:sysClr val="windowText" lastClr="000000"/>
                </a:solidFill>
                <a:prstDash val="solid"/>
              </a:ln>
              <a:latin typeface="UTM Alberta Heavy" panose="02040603050506020204" pitchFamily="18" charset="0"/>
            </a:endParaRPr>
          </a:p>
        </p:txBody>
      </p:sp>
      <p:sp>
        <p:nvSpPr>
          <p:cNvPr id="7" name="Hexagon 6">
            <a:extLst>
              <a:ext uri="{FF2B5EF4-FFF2-40B4-BE49-F238E27FC236}">
                <a16:creationId xmlns:a16="http://schemas.microsoft.com/office/drawing/2014/main" id="{7957E4FD-D4B2-4A9C-B25D-5FBB364E4171}"/>
              </a:ext>
            </a:extLst>
          </p:cNvPr>
          <p:cNvSpPr/>
          <p:nvPr/>
        </p:nvSpPr>
        <p:spPr>
          <a:xfrm>
            <a:off x="3910434" y="1153874"/>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ONG</a:t>
            </a:r>
            <a:endParaRPr lang="en-US" sz="5400">
              <a:ln w="28575">
                <a:solidFill>
                  <a:sysClr val="windowText" lastClr="000000"/>
                </a:solidFill>
                <a:prstDash val="solid"/>
              </a:ln>
              <a:latin typeface="UTM Alberta Heavy" panose="02040603050506020204" pitchFamily="18" charset="0"/>
            </a:endParaRPr>
          </a:p>
        </p:txBody>
      </p:sp>
      <p:sp>
        <p:nvSpPr>
          <p:cNvPr id="8" name="Hexagon 7">
            <a:extLst>
              <a:ext uri="{FF2B5EF4-FFF2-40B4-BE49-F238E27FC236}">
                <a16:creationId xmlns:a16="http://schemas.microsoft.com/office/drawing/2014/main" id="{8B24FC45-D987-412C-9367-D51235FF45E8}"/>
              </a:ext>
            </a:extLst>
          </p:cNvPr>
          <p:cNvSpPr/>
          <p:nvPr/>
        </p:nvSpPr>
        <p:spPr>
          <a:xfrm>
            <a:off x="8887282" y="3895726"/>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CHỈ</a:t>
            </a:r>
          </a:p>
        </p:txBody>
      </p:sp>
      <p:sp>
        <p:nvSpPr>
          <p:cNvPr id="9" name="Hexagon 8">
            <a:extLst>
              <a:ext uri="{FF2B5EF4-FFF2-40B4-BE49-F238E27FC236}">
                <a16:creationId xmlns:a16="http://schemas.microsoft.com/office/drawing/2014/main" id="{827C40E9-0DB4-46AE-95AE-008DC5767D6A}"/>
              </a:ext>
            </a:extLst>
          </p:cNvPr>
          <p:cNvSpPr/>
          <p:nvPr/>
        </p:nvSpPr>
        <p:spPr>
          <a:xfrm>
            <a:off x="6398858" y="2524800"/>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CHĂM</a:t>
            </a:r>
            <a:endParaRPr lang="en-US" sz="5400">
              <a:ln w="28575">
                <a:solidFill>
                  <a:sysClr val="windowText" lastClr="000000"/>
                </a:solidFill>
                <a:prstDash val="solid"/>
              </a:ln>
              <a:latin typeface="UTM Alberta Heavy" panose="02040603050506020204" pitchFamily="18" charset="0"/>
            </a:endParaRPr>
          </a:p>
        </p:txBody>
      </p:sp>
      <p:pic>
        <p:nvPicPr>
          <p:cNvPr id="10" name="Picture 6" descr="Beehive Clipart Beehive Clipart At Getdrawings Free - Beehive Clipart ,  Transparent Cartoon, Free Cliparts &amp;amp; Silhouettes - NetClipart">
            <a:extLst>
              <a:ext uri="{FF2B5EF4-FFF2-40B4-BE49-F238E27FC236}">
                <a16:creationId xmlns:a16="http://schemas.microsoft.com/office/drawing/2014/main" id="{ADDFA2AA-5920-4D9B-869A-89002FAB8941}"/>
              </a:ext>
            </a:extLst>
          </p:cNvPr>
          <p:cNvPicPr>
            <a:picLocks noChangeAspect="1" noChangeArrowheads="1"/>
          </p:cNvPicPr>
          <p:nvPr/>
        </p:nvPicPr>
        <p:blipFill>
          <a:blip r:embed="rId5">
            <a:clrChange>
              <a:clrFrom>
                <a:srgbClr val="F7F7F7"/>
              </a:clrFrom>
              <a:clrTo>
                <a:srgbClr val="F7F7F7">
                  <a:alpha val="0"/>
                </a:srgbClr>
              </a:clrTo>
            </a:clrChange>
            <a:extLst>
              <a:ext uri="{BEBA8EAE-BF5A-486C-A8C5-ECC9F3942E4B}">
                <a14:imgProps xmlns:a14="http://schemas.microsoft.com/office/drawing/2010/main">
                  <a14:imgLayer r:embed="rId6">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56049" y="-186146"/>
            <a:ext cx="4042315" cy="42180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a:extLst>
              <a:ext uri="{FF2B5EF4-FFF2-40B4-BE49-F238E27FC236}">
                <a16:creationId xmlns:a16="http://schemas.microsoft.com/office/drawing/2014/main" id="{73FC514C-18B8-40D0-B147-79CE3F38B0A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Lst>
          </a:blip>
          <a:srcRect/>
          <a:stretch>
            <a:fillRect/>
          </a:stretch>
        </p:blipFill>
        <p:spPr>
          <a:xfrm>
            <a:off x="8919405" y="437586"/>
            <a:ext cx="2780496" cy="3691347"/>
          </a:xfrm>
          <a:prstGeom prst="rect">
            <a:avLst/>
          </a:prstGeom>
        </p:spPr>
      </p:pic>
    </p:spTree>
    <p:extLst>
      <p:ext uri="{BB962C8B-B14F-4D97-AF65-F5344CB8AC3E}">
        <p14:creationId xmlns:p14="http://schemas.microsoft.com/office/powerpoint/2010/main" val="30155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iterate type="lt">
                                    <p:tmPct val="0"/>
                                  </p:iterate>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iterate type="lt">
                                    <p:tmPct val="0"/>
                                  </p:iterate>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iterate type="lt">
                                    <p:tmPct val="0"/>
                                  </p:iterate>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34" presetClass="emph" presetSubtype="0" fill="hold" grpId="1" nodeType="afterEffect">
                                  <p:stCondLst>
                                    <p:cond delay="0"/>
                                  </p:stCondLst>
                                  <p:iterate type="lt">
                                    <p:tmPct val="10000"/>
                                  </p:iterate>
                                  <p:childTnLst>
                                    <p:animMotion origin="layout" path="M -4.44444E-6 -1.23457E-7 L -4.44444E-6 -0.07222 " pathEditMode="relative" rAng="0" ptsTypes="AA">
                                      <p:cBhvr>
                                        <p:cTn id="26" dur="250" accel="50000" decel="50000" autoRev="1" fill="hold">
                                          <p:stCondLst>
                                            <p:cond delay="0"/>
                                          </p:stCondLst>
                                        </p:cTn>
                                        <p:tgtEl>
                                          <p:spTgt spid="6"/>
                                        </p:tgtEl>
                                        <p:attrNameLst>
                                          <p:attrName>ppt_x</p:attrName>
                                          <p:attrName>ppt_y</p:attrName>
                                        </p:attrNameLst>
                                      </p:cBhvr>
                                      <p:rCtr x="0" y="-3611"/>
                                    </p:animMotion>
                                    <p:animRot by="1500000">
                                      <p:cBhvr>
                                        <p:cTn id="27" dur="125" fill="hold">
                                          <p:stCondLst>
                                            <p:cond delay="0"/>
                                          </p:stCondLst>
                                        </p:cTn>
                                        <p:tgtEl>
                                          <p:spTgt spid="6"/>
                                        </p:tgtEl>
                                        <p:attrNameLst>
                                          <p:attrName>r</p:attrName>
                                        </p:attrNameLst>
                                      </p:cBhvr>
                                    </p:animRot>
                                    <p:animRot by="-1500000">
                                      <p:cBhvr>
                                        <p:cTn id="28" dur="125" fill="hold">
                                          <p:stCondLst>
                                            <p:cond delay="125"/>
                                          </p:stCondLst>
                                        </p:cTn>
                                        <p:tgtEl>
                                          <p:spTgt spid="6"/>
                                        </p:tgtEl>
                                        <p:attrNameLst>
                                          <p:attrName>r</p:attrName>
                                        </p:attrNameLst>
                                      </p:cBhvr>
                                    </p:animRot>
                                    <p:animRot by="-1500000">
                                      <p:cBhvr>
                                        <p:cTn id="29" dur="125" fill="hold">
                                          <p:stCondLst>
                                            <p:cond delay="250"/>
                                          </p:stCondLst>
                                        </p:cTn>
                                        <p:tgtEl>
                                          <p:spTgt spid="6"/>
                                        </p:tgtEl>
                                        <p:attrNameLst>
                                          <p:attrName>r</p:attrName>
                                        </p:attrNameLst>
                                      </p:cBhvr>
                                    </p:animRot>
                                    <p:animRot by="1500000">
                                      <p:cBhvr>
                                        <p:cTn id="30" dur="125" fill="hold">
                                          <p:stCondLst>
                                            <p:cond delay="375"/>
                                          </p:stCondLst>
                                        </p:cTn>
                                        <p:tgtEl>
                                          <p:spTgt spid="6"/>
                                        </p:tgtEl>
                                        <p:attrNameLst>
                                          <p:attrName>r</p:attrName>
                                        </p:attrNameLst>
                                      </p:cBhvr>
                                    </p:animRot>
                                  </p:childTnLst>
                                </p:cTn>
                              </p:par>
                              <p:par>
                                <p:cTn id="31" presetID="34" presetClass="emph" presetSubtype="0" fill="hold" grpId="1" nodeType="withEffect">
                                  <p:stCondLst>
                                    <p:cond delay="0"/>
                                  </p:stCondLst>
                                  <p:iterate type="lt">
                                    <p:tmPct val="10000"/>
                                  </p:iterate>
                                  <p:childTnLst>
                                    <p:animMotion origin="layout" path="M -5.55556E-7 2.09877E-6 L -5.55556E-7 -0.07222 " pathEditMode="relative" rAng="0" ptsTypes="AA">
                                      <p:cBhvr>
                                        <p:cTn id="32" dur="250" accel="50000" decel="50000" autoRev="1" fill="hold">
                                          <p:stCondLst>
                                            <p:cond delay="0"/>
                                          </p:stCondLst>
                                        </p:cTn>
                                        <p:tgtEl>
                                          <p:spTgt spid="7"/>
                                        </p:tgtEl>
                                        <p:attrNameLst>
                                          <p:attrName>ppt_x</p:attrName>
                                          <p:attrName>ppt_y</p:attrName>
                                        </p:attrNameLst>
                                      </p:cBhvr>
                                      <p:rCtr x="0" y="-3611"/>
                                    </p:animMotion>
                                    <p:animRot by="1500000">
                                      <p:cBhvr>
                                        <p:cTn id="33" dur="125" fill="hold">
                                          <p:stCondLst>
                                            <p:cond delay="0"/>
                                          </p:stCondLst>
                                        </p:cTn>
                                        <p:tgtEl>
                                          <p:spTgt spid="7"/>
                                        </p:tgtEl>
                                        <p:attrNameLst>
                                          <p:attrName>r</p:attrName>
                                        </p:attrNameLst>
                                      </p:cBhvr>
                                    </p:animRot>
                                    <p:animRot by="-1500000">
                                      <p:cBhvr>
                                        <p:cTn id="34" dur="125" fill="hold">
                                          <p:stCondLst>
                                            <p:cond delay="125"/>
                                          </p:stCondLst>
                                        </p:cTn>
                                        <p:tgtEl>
                                          <p:spTgt spid="7"/>
                                        </p:tgtEl>
                                        <p:attrNameLst>
                                          <p:attrName>r</p:attrName>
                                        </p:attrNameLst>
                                      </p:cBhvr>
                                    </p:animRot>
                                    <p:animRot by="-1500000">
                                      <p:cBhvr>
                                        <p:cTn id="35" dur="125" fill="hold">
                                          <p:stCondLst>
                                            <p:cond delay="250"/>
                                          </p:stCondLst>
                                        </p:cTn>
                                        <p:tgtEl>
                                          <p:spTgt spid="7"/>
                                        </p:tgtEl>
                                        <p:attrNameLst>
                                          <p:attrName>r</p:attrName>
                                        </p:attrNameLst>
                                      </p:cBhvr>
                                    </p:animRot>
                                    <p:animRot by="1500000">
                                      <p:cBhvr>
                                        <p:cTn id="36" dur="125" fill="hold">
                                          <p:stCondLst>
                                            <p:cond delay="375"/>
                                          </p:stCondLst>
                                        </p:cTn>
                                        <p:tgtEl>
                                          <p:spTgt spid="7"/>
                                        </p:tgtEl>
                                        <p:attrNameLst>
                                          <p:attrName>r</p:attrName>
                                        </p:attrNameLst>
                                      </p:cBhvr>
                                    </p:animRot>
                                  </p:childTnLst>
                                </p:cTn>
                              </p:par>
                              <p:par>
                                <p:cTn id="37" presetID="34" presetClass="emph" presetSubtype="0" fill="hold" grpId="1" nodeType="withEffect">
                                  <p:stCondLst>
                                    <p:cond delay="0"/>
                                  </p:stCondLst>
                                  <p:iterate type="lt">
                                    <p:tmPct val="10000"/>
                                  </p:iterate>
                                  <p:childTnLst>
                                    <p:animMotion origin="layout" path="M -2.77778E-7 -1.23457E-7 L -2.77778E-7 -0.07222 " pathEditMode="relative" rAng="0" ptsTypes="AA">
                                      <p:cBhvr>
                                        <p:cTn id="38" dur="250" accel="50000" decel="50000" autoRev="1" fill="hold">
                                          <p:stCondLst>
                                            <p:cond delay="0"/>
                                          </p:stCondLst>
                                        </p:cTn>
                                        <p:tgtEl>
                                          <p:spTgt spid="9"/>
                                        </p:tgtEl>
                                        <p:attrNameLst>
                                          <p:attrName>ppt_x</p:attrName>
                                          <p:attrName>ppt_y</p:attrName>
                                        </p:attrNameLst>
                                      </p:cBhvr>
                                      <p:rCtr x="0" y="-3611"/>
                                    </p:animMotion>
                                    <p:animRot by="1500000">
                                      <p:cBhvr>
                                        <p:cTn id="39" dur="125" fill="hold">
                                          <p:stCondLst>
                                            <p:cond delay="0"/>
                                          </p:stCondLst>
                                        </p:cTn>
                                        <p:tgtEl>
                                          <p:spTgt spid="9"/>
                                        </p:tgtEl>
                                        <p:attrNameLst>
                                          <p:attrName>r</p:attrName>
                                        </p:attrNameLst>
                                      </p:cBhvr>
                                    </p:animRot>
                                    <p:animRot by="-1500000">
                                      <p:cBhvr>
                                        <p:cTn id="40" dur="125" fill="hold">
                                          <p:stCondLst>
                                            <p:cond delay="125"/>
                                          </p:stCondLst>
                                        </p:cTn>
                                        <p:tgtEl>
                                          <p:spTgt spid="9"/>
                                        </p:tgtEl>
                                        <p:attrNameLst>
                                          <p:attrName>r</p:attrName>
                                        </p:attrNameLst>
                                      </p:cBhvr>
                                    </p:animRot>
                                    <p:animRot by="-1500000">
                                      <p:cBhvr>
                                        <p:cTn id="41" dur="125" fill="hold">
                                          <p:stCondLst>
                                            <p:cond delay="250"/>
                                          </p:stCondLst>
                                        </p:cTn>
                                        <p:tgtEl>
                                          <p:spTgt spid="9"/>
                                        </p:tgtEl>
                                        <p:attrNameLst>
                                          <p:attrName>r</p:attrName>
                                        </p:attrNameLst>
                                      </p:cBhvr>
                                    </p:animRot>
                                    <p:animRot by="1500000">
                                      <p:cBhvr>
                                        <p:cTn id="42" dur="125" fill="hold">
                                          <p:stCondLst>
                                            <p:cond delay="375"/>
                                          </p:stCondLst>
                                        </p:cTn>
                                        <p:tgtEl>
                                          <p:spTgt spid="9"/>
                                        </p:tgtEl>
                                        <p:attrNameLst>
                                          <p:attrName>r</p:attrName>
                                        </p:attrNameLst>
                                      </p:cBhvr>
                                    </p:animRot>
                                  </p:childTnLst>
                                </p:cTn>
                              </p:par>
                              <p:par>
                                <p:cTn id="43" presetID="34" presetClass="emph" presetSubtype="0" fill="hold" grpId="1" nodeType="withEffect">
                                  <p:stCondLst>
                                    <p:cond delay="0"/>
                                  </p:stCondLst>
                                  <p:iterate type="lt">
                                    <p:tmPct val="10000"/>
                                  </p:iterate>
                                  <p:childTnLst>
                                    <p:animMotion origin="layout" path="M 1.11022E-16 -2.34568E-6 L 1.11022E-16 -0.07222 " pathEditMode="relative" rAng="0" ptsTypes="AA">
                                      <p:cBhvr>
                                        <p:cTn id="44" dur="250" accel="50000" decel="50000" autoRev="1" fill="hold">
                                          <p:stCondLst>
                                            <p:cond delay="0"/>
                                          </p:stCondLst>
                                        </p:cTn>
                                        <p:tgtEl>
                                          <p:spTgt spid="8"/>
                                        </p:tgtEl>
                                        <p:attrNameLst>
                                          <p:attrName>ppt_x</p:attrName>
                                          <p:attrName>ppt_y</p:attrName>
                                        </p:attrNameLst>
                                      </p:cBhvr>
                                      <p:rCtr x="0" y="-3611"/>
                                    </p:animMotion>
                                    <p:animRot by="1500000">
                                      <p:cBhvr>
                                        <p:cTn id="45" dur="125" fill="hold">
                                          <p:stCondLst>
                                            <p:cond delay="0"/>
                                          </p:stCondLst>
                                        </p:cTn>
                                        <p:tgtEl>
                                          <p:spTgt spid="8"/>
                                        </p:tgtEl>
                                        <p:attrNameLst>
                                          <p:attrName>r</p:attrName>
                                        </p:attrNameLst>
                                      </p:cBhvr>
                                    </p:animRot>
                                    <p:animRot by="-1500000">
                                      <p:cBhvr>
                                        <p:cTn id="46" dur="125" fill="hold">
                                          <p:stCondLst>
                                            <p:cond delay="125"/>
                                          </p:stCondLst>
                                        </p:cTn>
                                        <p:tgtEl>
                                          <p:spTgt spid="8"/>
                                        </p:tgtEl>
                                        <p:attrNameLst>
                                          <p:attrName>r</p:attrName>
                                        </p:attrNameLst>
                                      </p:cBhvr>
                                    </p:animRot>
                                    <p:animRot by="-1500000">
                                      <p:cBhvr>
                                        <p:cTn id="47" dur="125" fill="hold">
                                          <p:stCondLst>
                                            <p:cond delay="250"/>
                                          </p:stCondLst>
                                        </p:cTn>
                                        <p:tgtEl>
                                          <p:spTgt spid="8"/>
                                        </p:tgtEl>
                                        <p:attrNameLst>
                                          <p:attrName>r</p:attrName>
                                        </p:attrNameLst>
                                      </p:cBhvr>
                                    </p:animRot>
                                    <p:animRot by="1500000">
                                      <p:cBhvr>
                                        <p:cTn id="48" dur="125" fill="hold">
                                          <p:stCondLst>
                                            <p:cond delay="375"/>
                                          </p:stCondLst>
                                        </p:cTn>
                                        <p:tgtEl>
                                          <p:spTgt spid="8"/>
                                        </p:tgtEl>
                                        <p:attrNameLst>
                                          <p:attrName>r</p:attrName>
                                        </p:attrNameLst>
                                      </p:cBhvr>
                                    </p:animRot>
                                  </p:childTnLst>
                                </p:cTn>
                              </p:par>
                            </p:childTnLst>
                          </p:cTn>
                        </p:par>
                        <p:par>
                          <p:cTn id="49" fill="hold">
                            <p:stCondLst>
                              <p:cond delay="2650"/>
                            </p:stCondLst>
                            <p:childTnLst>
                              <p:par>
                                <p:cTn id="50" presetID="2" presetClass="entr" presetSubtype="8"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2000" fill="hold"/>
                                        <p:tgtEl>
                                          <p:spTgt spid="11"/>
                                        </p:tgtEl>
                                        <p:attrNameLst>
                                          <p:attrName>ppt_x</p:attrName>
                                        </p:attrNameLst>
                                      </p:cBhvr>
                                      <p:tavLst>
                                        <p:tav tm="0">
                                          <p:val>
                                            <p:strVal val="0-#ppt_w/2"/>
                                          </p:val>
                                        </p:tav>
                                        <p:tav tm="100000">
                                          <p:val>
                                            <p:strVal val="#ppt_x"/>
                                          </p:val>
                                        </p:tav>
                                      </p:tavLst>
                                    </p:anim>
                                    <p:anim calcmode="lin" valueType="num">
                                      <p:cBhvr additive="base">
                                        <p:cTn id="53" dur="2000" fill="hold"/>
                                        <p:tgtEl>
                                          <p:spTgt spid="11"/>
                                        </p:tgtEl>
                                        <p:attrNameLst>
                                          <p:attrName>ppt_y</p:attrName>
                                        </p:attrNameLst>
                                      </p:cBhvr>
                                      <p:tavLst>
                                        <p:tav tm="0">
                                          <p:val>
                                            <p:strVal val="#ppt_y"/>
                                          </p:val>
                                        </p:tav>
                                        <p:tav tm="100000">
                                          <p:val>
                                            <p:strVal val="#ppt_y"/>
                                          </p:val>
                                        </p:tav>
                                      </p:tavLst>
                                    </p:anim>
                                  </p:childTnLst>
                                </p:cTn>
                              </p:par>
                            </p:childTnLst>
                          </p:cTn>
                        </p:par>
                        <p:par>
                          <p:cTn id="54" fill="hold">
                            <p:stCondLst>
                              <p:cond delay="4650"/>
                            </p:stCondLst>
                            <p:childTnLst>
                              <p:par>
                                <p:cTn id="55" presetID="32" presetClass="emph" presetSubtype="0" repeatCount="indefinite" fill="hold" nodeType="afterEffect">
                                  <p:stCondLst>
                                    <p:cond delay="0"/>
                                  </p:stCondLst>
                                  <p:childTnLst>
                                    <p:animRot by="120000">
                                      <p:cBhvr>
                                        <p:cTn id="56" dur="100" fill="hold">
                                          <p:stCondLst>
                                            <p:cond delay="0"/>
                                          </p:stCondLst>
                                        </p:cTn>
                                        <p:tgtEl>
                                          <p:spTgt spid="11"/>
                                        </p:tgtEl>
                                        <p:attrNameLst>
                                          <p:attrName>r</p:attrName>
                                        </p:attrNameLst>
                                      </p:cBhvr>
                                    </p:animRot>
                                    <p:animRot by="-240000">
                                      <p:cBhvr>
                                        <p:cTn id="57" dur="200" fill="hold">
                                          <p:stCondLst>
                                            <p:cond delay="200"/>
                                          </p:stCondLst>
                                        </p:cTn>
                                        <p:tgtEl>
                                          <p:spTgt spid="11"/>
                                        </p:tgtEl>
                                        <p:attrNameLst>
                                          <p:attrName>r</p:attrName>
                                        </p:attrNameLst>
                                      </p:cBhvr>
                                    </p:animRot>
                                    <p:animRot by="240000">
                                      <p:cBhvr>
                                        <p:cTn id="58" dur="200" fill="hold">
                                          <p:stCondLst>
                                            <p:cond delay="400"/>
                                          </p:stCondLst>
                                        </p:cTn>
                                        <p:tgtEl>
                                          <p:spTgt spid="11"/>
                                        </p:tgtEl>
                                        <p:attrNameLst>
                                          <p:attrName>r</p:attrName>
                                        </p:attrNameLst>
                                      </p:cBhvr>
                                    </p:animRot>
                                    <p:animRot by="-240000">
                                      <p:cBhvr>
                                        <p:cTn id="59" dur="200" fill="hold">
                                          <p:stCondLst>
                                            <p:cond delay="600"/>
                                          </p:stCondLst>
                                        </p:cTn>
                                        <p:tgtEl>
                                          <p:spTgt spid="11"/>
                                        </p:tgtEl>
                                        <p:attrNameLst>
                                          <p:attrName>r</p:attrName>
                                        </p:attrNameLst>
                                      </p:cBhvr>
                                    </p:animRot>
                                    <p:animRot by="120000">
                                      <p:cBhvr>
                                        <p:cTn id="6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5" name="Picture 3">
            <a:extLst>
              <a:ext uri="{FF2B5EF4-FFF2-40B4-BE49-F238E27FC236}">
                <a16:creationId xmlns:a16="http://schemas.microsoft.com/office/drawing/2014/main" id="{97AFBF4C-579E-4CD6-883C-5C3C3FAADA1F}"/>
              </a:ext>
            </a:extLst>
          </p:cNvPr>
          <p:cNvPicPr>
            <a:picLocks noChangeAspect="1"/>
          </p:cNvPicPr>
          <p:nvPr/>
        </p:nvPicPr>
        <p:blipFill>
          <a:blip r:embed="rId4"/>
          <a:srcRect/>
          <a:stretch>
            <a:fillRect/>
          </a:stretch>
        </p:blipFill>
        <p:spPr>
          <a:xfrm>
            <a:off x="9969500" y="3850011"/>
            <a:ext cx="2222500" cy="2943310"/>
          </a:xfrm>
          <a:prstGeom prst="rect">
            <a:avLst/>
          </a:prstGeom>
        </p:spPr>
      </p:pic>
      <p:sp>
        <p:nvSpPr>
          <p:cNvPr id="16" name="Google Shape;1240;p56">
            <a:extLst>
              <a:ext uri="{FF2B5EF4-FFF2-40B4-BE49-F238E27FC236}">
                <a16:creationId xmlns:a16="http://schemas.microsoft.com/office/drawing/2014/main" id="{AD1E5832-B0BE-4E31-AF86-E9A448D7F682}"/>
              </a:ext>
            </a:extLst>
          </p:cNvPr>
          <p:cNvSpPr/>
          <p:nvPr/>
        </p:nvSpPr>
        <p:spPr>
          <a:xfrm rot="10800000" flipH="1">
            <a:off x="1719580" y="4210971"/>
            <a:ext cx="7874864" cy="1664046"/>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rgbClr val="FF993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a:extLst>
              <a:ext uri="{FF2B5EF4-FFF2-40B4-BE49-F238E27FC236}">
                <a16:creationId xmlns:a16="http://schemas.microsoft.com/office/drawing/2014/main" id="{1BFDB12B-B1E0-4B1D-A28D-EDCDCE5A1094}"/>
              </a:ext>
            </a:extLst>
          </p:cNvPr>
          <p:cNvSpPr/>
          <p:nvPr/>
        </p:nvSpPr>
        <p:spPr>
          <a:xfrm>
            <a:off x="2437220" y="4380603"/>
            <a:ext cx="6439583" cy="1446550"/>
          </a:xfrm>
          <a:prstGeom prst="rect">
            <a:avLst/>
          </a:prstGeom>
          <a:noFill/>
        </p:spPr>
        <p:txBody>
          <a:bodyPr wrap="none" lIns="91440" tIns="45720" rIns="91440" bIns="45720">
            <a:spAutoFit/>
          </a:bodyPr>
          <a:lstStyle/>
          <a:p>
            <a:pPr algn="ctr"/>
            <a:r>
              <a:rPr lang="vi-VN"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 ngợi bầy ong chăm chỉ</a:t>
            </a:r>
          </a:p>
          <a:p>
            <a:pPr algn="ctr"/>
            <a:r>
              <a:rPr lang="vi-VN"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tìm hoa làm mật</a:t>
            </a:r>
            <a:endParaRPr lang="en-US"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Text Box 12">
            <a:extLst>
              <a:ext uri="{FF2B5EF4-FFF2-40B4-BE49-F238E27FC236}">
                <a16:creationId xmlns:a16="http://schemas.microsoft.com/office/drawing/2014/main" id="{A5222441-66DA-4376-9B86-5DEE26645403}"/>
              </a:ext>
            </a:extLst>
          </p:cNvPr>
          <p:cNvSpPr txBox="1">
            <a:spLocks noChangeArrowheads="1"/>
          </p:cNvSpPr>
          <p:nvPr/>
        </p:nvSpPr>
        <p:spPr bwMode="auto">
          <a:xfrm>
            <a:off x="1346199" y="988870"/>
            <a:ext cx="9499601"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vi-VN" altLang="en-US" sz="3600" b="1" i="1">
                <a:solidFill>
                  <a:srgbClr val="FFFF00"/>
                </a:solidFill>
                <a:latin typeface="Times New Roman" panose="02020603050405020304" pitchFamily="18" charset="0"/>
              </a:rPr>
              <a:t>	</a:t>
            </a:r>
            <a:r>
              <a:rPr lang="vi-VN" altLang="en-US" sz="4000" b="1">
                <a:latin typeface="Times New Roman" panose="02020603050405020304" pitchFamily="18" charset="0"/>
              </a:rPr>
              <a:t>Câu thơ muốn nói đến bầy ong rất chăm chỉ, giỏi giang, đến nơi nào cũng tìm ra được hoa để làm mật, đem lại hương vị ngọt ngào cho cuộc đời.</a:t>
            </a:r>
          </a:p>
        </p:txBody>
      </p:sp>
    </p:spTree>
    <p:extLst>
      <p:ext uri="{BB962C8B-B14F-4D97-AF65-F5344CB8AC3E}">
        <p14:creationId xmlns:p14="http://schemas.microsoft.com/office/powerpoint/2010/main" val="17984759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9FDA17-88DB-4011-A750-EA3CA14D10A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Rectangle: Rounded Corners 5">
            <a:extLst>
              <a:ext uri="{FF2B5EF4-FFF2-40B4-BE49-F238E27FC236}">
                <a16:creationId xmlns:a16="http://schemas.microsoft.com/office/drawing/2014/main" id="{DEF87927-36AA-461A-9029-0C334269613D}"/>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pa games 2d - Pesquisa Google | Game card design, Forest cartoon, Game  background">
            <a:extLst>
              <a:ext uri="{FF2B5EF4-FFF2-40B4-BE49-F238E27FC236}">
                <a16:creationId xmlns:a16="http://schemas.microsoft.com/office/drawing/2014/main" id="{3B57D24C-D782-4A18-BAF2-B712EC7190F6}"/>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0" b="100000" l="0" r="100000">
                        <a14:foregroundMark x1="2556" y1="25161" x2="2556" y2="25161"/>
                        <a14:foregroundMark x1="1438" y1="24194" x2="4952" y2="40968"/>
                        <a14:foregroundMark x1="4313" y1="40968" x2="7348" y2="73548"/>
                        <a14:foregroundMark x1="4313" y1="68710" x2="6869" y2="95484"/>
                        <a14:foregroundMark x1="6869" y1="96452" x2="16933" y2="92581"/>
                        <a14:foregroundMark x1="16933" y1="92581" x2="23323" y2="92581"/>
                        <a14:foregroundMark x1="23323" y1="92581" x2="41693" y2="91613"/>
                        <a14:foregroundMark x1="42492" y1="90645" x2="67732" y2="94516"/>
                        <a14:foregroundMark x1="67732" y1="94516" x2="73323" y2="89032"/>
                        <a14:foregroundMark x1="73163" y1="90323" x2="83387" y2="94194"/>
                        <a14:foregroundMark x1="85623" y1="94839" x2="92173" y2="95161"/>
                        <a14:foregroundMark x1="90415" y1="11290" x2="60863" y2="7419"/>
                        <a14:foregroundMark x1="29553" y1="8710" x2="55751" y2="7742"/>
                        <a14:foregroundMark x1="10543" y1="14194" x2="23642" y2="13226"/>
                        <a14:foregroundMark x1="23482" y1="11290" x2="26837" y2="15161"/>
                        <a14:foregroundMark x1="85942" y1="90323" x2="97444" y2="90323"/>
                        <a14:foregroundMark x1="7348" y1="84839" x2="29712" y2="84194"/>
                      </a14:backgroundRemoval>
                    </a14:imgEffect>
                  </a14:imgLayer>
                </a14:imgProps>
              </a:ext>
              <a:ext uri="{28A0092B-C50C-407E-A947-70E740481C1C}">
                <a14:useLocalDpi xmlns:a14="http://schemas.microsoft.com/office/drawing/2010/main" val="0"/>
              </a:ext>
            </a:extLst>
          </a:blip>
          <a:srcRect/>
          <a:stretch>
            <a:fillRect/>
          </a:stretch>
        </p:blipFill>
        <p:spPr bwMode="auto">
          <a:xfrm>
            <a:off x="1143153" y="976312"/>
            <a:ext cx="9905693" cy="490537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93F09727-B43E-4862-85AE-1CB4E315B6C9}"/>
              </a:ext>
            </a:extLst>
          </p:cNvPr>
          <p:cNvGrpSpPr/>
          <p:nvPr/>
        </p:nvGrpSpPr>
        <p:grpSpPr>
          <a:xfrm>
            <a:off x="7732454" y="3759730"/>
            <a:ext cx="969449" cy="1048470"/>
            <a:chOff x="-972616" y="551707"/>
            <a:chExt cx="411964" cy="505947"/>
          </a:xfrm>
        </p:grpSpPr>
        <p:sp>
          <p:nvSpPr>
            <p:cNvPr id="14" name="Google Shape;1102;p25">
              <a:extLst>
                <a:ext uri="{FF2B5EF4-FFF2-40B4-BE49-F238E27FC236}">
                  <a16:creationId xmlns:a16="http://schemas.microsoft.com/office/drawing/2014/main" id="{9AC95952-212E-4102-84A1-B2B730C0C7E1}"/>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CF8C">
                <a:lumMod val="75000"/>
              </a:srgbClr>
            </a:solidFill>
            <a:ln>
              <a:solidFill>
                <a:srgbClr val="FFCF8C">
                  <a:lumMod val="75000"/>
                </a:srgbClr>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Box 19">
              <a:extLst>
                <a:ext uri="{FF2B5EF4-FFF2-40B4-BE49-F238E27FC236}">
                  <a16:creationId xmlns:a16="http://schemas.microsoft.com/office/drawing/2014/main" id="{E98F0270-6AA6-4ADB-8B49-7573BAF20034}"/>
                </a:ext>
              </a:extLst>
            </p:cNvPr>
            <p:cNvSpPr txBox="1"/>
            <p:nvPr/>
          </p:nvSpPr>
          <p:spPr>
            <a:xfrm>
              <a:off x="-909171" y="551707"/>
              <a:ext cx="348519" cy="49011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3</a:t>
              </a:r>
            </a:p>
          </p:txBody>
        </p:sp>
      </p:grpSp>
      <p:grpSp>
        <p:nvGrpSpPr>
          <p:cNvPr id="16" name="Group 15">
            <a:extLst>
              <a:ext uri="{FF2B5EF4-FFF2-40B4-BE49-F238E27FC236}">
                <a16:creationId xmlns:a16="http://schemas.microsoft.com/office/drawing/2014/main" id="{C4465C4F-46CE-421A-A452-5C4FDBF947ED}"/>
              </a:ext>
            </a:extLst>
          </p:cNvPr>
          <p:cNvGrpSpPr/>
          <p:nvPr/>
        </p:nvGrpSpPr>
        <p:grpSpPr>
          <a:xfrm>
            <a:off x="6146800" y="1220620"/>
            <a:ext cx="945858" cy="1051146"/>
            <a:chOff x="-972616" y="564857"/>
            <a:chExt cx="390496" cy="492797"/>
          </a:xfrm>
        </p:grpSpPr>
        <p:sp>
          <p:nvSpPr>
            <p:cNvPr id="17" name="Google Shape;1102;p25">
              <a:extLst>
                <a:ext uri="{FF2B5EF4-FFF2-40B4-BE49-F238E27FC236}">
                  <a16:creationId xmlns:a16="http://schemas.microsoft.com/office/drawing/2014/main" id="{8E63EE09-A367-49CB-834F-405CDBC91483}"/>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22">
              <a:extLst>
                <a:ext uri="{FF2B5EF4-FFF2-40B4-BE49-F238E27FC236}">
                  <a16:creationId xmlns:a16="http://schemas.microsoft.com/office/drawing/2014/main" id="{727E5B41-02A1-4E98-B5A8-05009FD27A0F}"/>
                </a:ext>
              </a:extLst>
            </p:cNvPr>
            <p:cNvSpPr txBox="1"/>
            <p:nvPr/>
          </p:nvSpPr>
          <p:spPr>
            <a:xfrm>
              <a:off x="-930639" y="564857"/>
              <a:ext cx="348519" cy="47616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4</a:t>
              </a:r>
            </a:p>
          </p:txBody>
        </p:sp>
      </p:grpSp>
      <p:pic>
        <p:nvPicPr>
          <p:cNvPr id="1028" name="Picture 4" descr="Cartoon bee and honey pot vector free download">
            <a:extLst>
              <a:ext uri="{FF2B5EF4-FFF2-40B4-BE49-F238E27FC236}">
                <a16:creationId xmlns:a16="http://schemas.microsoft.com/office/drawing/2014/main" id="{4347CB98-19AD-4099-B953-60926D43E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033723" y="1769963"/>
            <a:ext cx="1730011" cy="17646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Tiere">
            <a:extLst>
              <a:ext uri="{FF2B5EF4-FFF2-40B4-BE49-F238E27FC236}">
                <a16:creationId xmlns:a16="http://schemas.microsoft.com/office/drawing/2014/main" id="{828ACAC3-5796-42A1-8B95-506474D84565}"/>
              </a:ext>
            </a:extLst>
          </p:cNvPr>
          <p:cNvPicPr>
            <a:picLocks noChangeAspect="1" noChangeArrowheads="1" noCrop="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609596" y="4310953"/>
            <a:ext cx="1531668" cy="23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307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028"/>
                                        </p:tgtEl>
                                        <p:attrNameLst>
                                          <p:attrName>r</p:attrName>
                                        </p:attrNameLst>
                                      </p:cBhvr>
                                    </p:animRot>
                                    <p:animRot by="-240000">
                                      <p:cBhvr>
                                        <p:cTn id="19" dur="200" fill="hold">
                                          <p:stCondLst>
                                            <p:cond delay="200"/>
                                          </p:stCondLst>
                                        </p:cTn>
                                        <p:tgtEl>
                                          <p:spTgt spid="1028"/>
                                        </p:tgtEl>
                                        <p:attrNameLst>
                                          <p:attrName>r</p:attrName>
                                        </p:attrNameLst>
                                      </p:cBhvr>
                                    </p:animRot>
                                    <p:animRot by="240000">
                                      <p:cBhvr>
                                        <p:cTn id="20" dur="200" fill="hold">
                                          <p:stCondLst>
                                            <p:cond delay="400"/>
                                          </p:stCondLst>
                                        </p:cTn>
                                        <p:tgtEl>
                                          <p:spTgt spid="1028"/>
                                        </p:tgtEl>
                                        <p:attrNameLst>
                                          <p:attrName>r</p:attrName>
                                        </p:attrNameLst>
                                      </p:cBhvr>
                                    </p:animRot>
                                    <p:animRot by="-240000">
                                      <p:cBhvr>
                                        <p:cTn id="21" dur="200" fill="hold">
                                          <p:stCondLst>
                                            <p:cond delay="600"/>
                                          </p:stCondLst>
                                        </p:cTn>
                                        <p:tgtEl>
                                          <p:spTgt spid="1028"/>
                                        </p:tgtEl>
                                        <p:attrNameLst>
                                          <p:attrName>r</p:attrName>
                                        </p:attrNameLst>
                                      </p:cBhvr>
                                    </p:animRot>
                                    <p:animRot by="120000">
                                      <p:cBhvr>
                                        <p:cTn id="22" dur="200" fill="hold">
                                          <p:stCondLst>
                                            <p:cond delay="800"/>
                                          </p:stCondLst>
                                        </p:cTn>
                                        <p:tgtEl>
                                          <p:spTgt spid="1028"/>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0.06237 0.01829 L 0.06237 0.01829 C 0.07812 0.02315 0.08255 0.0294 0.09753 0.01551 C 0.09974 0.01343 0.10091 0.00857 0.10221 0.0044 C 0.1056 -0.00671 0.10911 -0.01805 0.11159 -0.03032 C 0.11341 -0.03958 0.11575 -0.04837 0.11706 -0.0581 C 0.1181 -0.06597 0.11875 -0.07384 0.12018 -0.08171 C 0.12669 -0.11828 0.12187 -0.075 0.12643 -0.11365 C 0.12917 -0.13773 0.12682 -0.12569 0.12956 -0.15532 L 0.13268 -0.19004 C 0.13164 -0.24375 0.13138 -0.29745 0.12956 -0.35115 C 0.12904 -0.36273 0.12513 -0.36805 0.12253 -0.37754 C 0.12096 -0.38287 0.11992 -0.38865 0.11862 -0.39421 C 0.11706 -0.39976 0.11549 -0.40532 0.11393 -0.41087 C 0.11341 -0.41597 0.11328 -0.42129 0.11237 -0.42615 C 0.11068 -0.43472 0.10807 -0.43703 0.10534 -0.44421 C 0.10325 -0.44907 0.10195 -0.45462 0.09987 -0.45949 C 0.09818 -0.46296 0.09596 -0.4655 0.0944 -0.46921 C 0.09075 -0.47708 0.0875 -0.48587 0.08424 -0.49421 C 0.08372 -0.49513 0.07669 -0.51435 0.07565 -0.51643 C 0.07409 -0.51921 0.07239 -0.52175 0.07096 -0.52476 C 0.06953 -0.52731 0.06836 -0.53055 0.06706 -0.5331 L 0.04909 -0.56504 C 0.0457 -0.57083 0.04167 -0.57847 0.03815 -0.5831 C 0.03463 -0.58773 0.03125 -0.59305 0.02721 -0.5956 C 0.02305 -0.59791 0.02096 -0.59907 0.01706 -0.60254 C 0.01211 -0.60694 0.01133 -0.60925 0.00612 -0.61226 C 0.00456 -0.61296 0.00299 -0.61319 0.00143 -0.61365 C -0.01576 -0.625 0.00547 -0.61018 -0.01029 -0.62337 C -0.0194 -0.63101 -0.01354 -0.62523 -0.01966 -0.62893 C -0.02188 -0.63009 -0.02383 -0.63171 -0.02591 -0.6331 C -0.02774 -0.63425 -0.02969 -0.63472 -0.03138 -0.63587 C -0.03281 -0.63657 -0.03412 -0.6375 -0.03529 -0.63865 C -0.0362 -0.63935 -0.03685 -0.64097 -0.03763 -0.64143 C -0.03971 -0.64236 -0.04193 -0.64212 -0.04388 -0.64282 C -0.04609 -0.64351 -0.04805 -0.64537 -0.05013 -0.6456 C -0.06836 -0.64629 -0.08659 -0.6456 -0.10482 -0.6456 " pathEditMode="relative" ptsTypes="AAAAAAAAAAAAAAAAAAAAAAAAAAAAAAAAAAAAA">
                                      <p:cBhvr>
                                        <p:cTn id="31" dur="20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63800" y="88899"/>
            <a:ext cx="9626600" cy="582258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
        <p:nvSpPr>
          <p:cNvPr id="8" name="Text Box 8">
            <a:extLst>
              <a:ext uri="{FF2B5EF4-FFF2-40B4-BE49-F238E27FC236}">
                <a16:creationId xmlns:a16="http://schemas.microsoft.com/office/drawing/2014/main" id="{32C48B9F-CBE9-4116-85BD-A7F1F00D0C0F}"/>
              </a:ext>
            </a:extLst>
          </p:cNvPr>
          <p:cNvSpPr txBox="1">
            <a:spLocks noChangeArrowheads="1"/>
          </p:cNvSpPr>
          <p:nvPr/>
        </p:nvSpPr>
        <p:spPr bwMode="auto">
          <a:xfrm>
            <a:off x="3835400" y="812894"/>
            <a:ext cx="77550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altLang="en-US" sz="4000" b="1" i="1" u="sng">
                <a:latin typeface="Times New Roman" panose="02020603050405020304" pitchFamily="18" charset="0"/>
              </a:rPr>
              <a:t>Câu 4: </a:t>
            </a:r>
            <a:r>
              <a:rPr lang="vi-VN" altLang="en-US" sz="4000" b="1">
                <a:latin typeface="Times New Roman" panose="02020603050405020304" pitchFamily="18" charset="0"/>
              </a:rPr>
              <a:t>Qua hai dòng thơ cuối bài, tác giả muốn nói điều gì về công việc của loài ong ?</a:t>
            </a:r>
          </a:p>
        </p:txBody>
      </p:sp>
      <p:sp>
        <p:nvSpPr>
          <p:cNvPr id="9" name="TextBox 8">
            <a:extLst>
              <a:ext uri="{FF2B5EF4-FFF2-40B4-BE49-F238E27FC236}">
                <a16:creationId xmlns:a16="http://schemas.microsoft.com/office/drawing/2014/main" id="{41B8544F-5DEE-4B2B-BFEA-FD27365AC4BC}"/>
              </a:ext>
            </a:extLst>
          </p:cNvPr>
          <p:cNvSpPr txBox="1"/>
          <p:nvPr/>
        </p:nvSpPr>
        <p:spPr>
          <a:xfrm>
            <a:off x="2877528" y="2751886"/>
            <a:ext cx="9450997" cy="1200329"/>
          </a:xfrm>
          <a:prstGeom prst="rect">
            <a:avLst/>
          </a:prstGeom>
          <a:noFill/>
        </p:spPr>
        <p:txBody>
          <a:bodyPr wrap="square">
            <a:spAutoFit/>
          </a:bodyPr>
          <a:lstStyle/>
          <a:p>
            <a:pPr algn="ctr"/>
            <a:r>
              <a:rPr lang="vi-VN" sz="3600" b="1">
                <a:ln>
                  <a:solidFill>
                    <a:srgbClr val="0070C0"/>
                  </a:solidFill>
                </a:ln>
                <a:solidFill>
                  <a:srgbClr val="0070C0"/>
                </a:solidFill>
                <a:latin typeface="+mj-lt"/>
              </a:rPr>
              <a:t>Bầy ong giữ hộ cho người</a:t>
            </a:r>
          </a:p>
          <a:p>
            <a:pPr algn="ctr"/>
            <a:r>
              <a:rPr lang="vi-VN" sz="3600" b="1">
                <a:ln>
                  <a:solidFill>
                    <a:srgbClr val="0070C0"/>
                  </a:solidFill>
                </a:ln>
                <a:solidFill>
                  <a:srgbClr val="0070C0"/>
                </a:solidFill>
                <a:latin typeface="+mj-lt"/>
              </a:rPr>
              <a:t>Những mùa hoa đã tàn phai tháng ngày.</a:t>
            </a:r>
            <a:endParaRPr lang="en-US" sz="3600" b="1">
              <a:ln>
                <a:solidFill>
                  <a:srgbClr val="0070C0"/>
                </a:solidFill>
              </a:ln>
              <a:solidFill>
                <a:srgbClr val="0070C0"/>
              </a:solidFill>
            </a:endParaRPr>
          </a:p>
        </p:txBody>
      </p:sp>
    </p:spTree>
    <p:extLst>
      <p:ext uri="{BB962C8B-B14F-4D97-AF65-F5344CB8AC3E}">
        <p14:creationId xmlns:p14="http://schemas.microsoft.com/office/powerpoint/2010/main" val="4008316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5" name="Picture 3">
            <a:extLst>
              <a:ext uri="{FF2B5EF4-FFF2-40B4-BE49-F238E27FC236}">
                <a16:creationId xmlns:a16="http://schemas.microsoft.com/office/drawing/2014/main" id="{97AFBF4C-579E-4CD6-883C-5C3C3FAADA1F}"/>
              </a:ext>
            </a:extLst>
          </p:cNvPr>
          <p:cNvPicPr>
            <a:picLocks noChangeAspect="1"/>
          </p:cNvPicPr>
          <p:nvPr/>
        </p:nvPicPr>
        <p:blipFill>
          <a:blip r:embed="rId4"/>
          <a:srcRect/>
          <a:stretch>
            <a:fillRect/>
          </a:stretch>
        </p:blipFill>
        <p:spPr>
          <a:xfrm>
            <a:off x="9969500" y="3850011"/>
            <a:ext cx="2222500" cy="2943310"/>
          </a:xfrm>
          <a:prstGeom prst="rect">
            <a:avLst/>
          </a:prstGeom>
        </p:spPr>
      </p:pic>
      <p:sp>
        <p:nvSpPr>
          <p:cNvPr id="16" name="Google Shape;1240;p56">
            <a:extLst>
              <a:ext uri="{FF2B5EF4-FFF2-40B4-BE49-F238E27FC236}">
                <a16:creationId xmlns:a16="http://schemas.microsoft.com/office/drawing/2014/main" id="{AD1E5832-B0BE-4E31-AF86-E9A448D7F682}"/>
              </a:ext>
            </a:extLst>
          </p:cNvPr>
          <p:cNvSpPr/>
          <p:nvPr/>
        </p:nvSpPr>
        <p:spPr>
          <a:xfrm rot="10800000" flipH="1">
            <a:off x="1719580" y="4210971"/>
            <a:ext cx="7874864" cy="1664046"/>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rgbClr val="FF993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a:extLst>
              <a:ext uri="{FF2B5EF4-FFF2-40B4-BE49-F238E27FC236}">
                <a16:creationId xmlns:a16="http://schemas.microsoft.com/office/drawing/2014/main" id="{1BFDB12B-B1E0-4B1D-A28D-EDCDCE5A1094}"/>
              </a:ext>
            </a:extLst>
          </p:cNvPr>
          <p:cNvSpPr/>
          <p:nvPr/>
        </p:nvSpPr>
        <p:spPr>
          <a:xfrm>
            <a:off x="1928266" y="4658273"/>
            <a:ext cx="7457491" cy="769441"/>
          </a:xfrm>
          <a:prstGeom prst="rect">
            <a:avLst/>
          </a:prstGeom>
          <a:noFill/>
        </p:spPr>
        <p:txBody>
          <a:bodyPr wrap="none" lIns="91440" tIns="45720" rIns="91440" bIns="45720">
            <a:spAutoFit/>
          </a:bodyPr>
          <a:lstStyle/>
          <a:p>
            <a:pPr algn="ctr"/>
            <a:r>
              <a:rPr lang="vi-VN"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 ngợi công việc của bầy ong</a:t>
            </a:r>
            <a:endParaRPr lang="en-US" sz="4400"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Text Box 12">
            <a:extLst>
              <a:ext uri="{FF2B5EF4-FFF2-40B4-BE49-F238E27FC236}">
                <a16:creationId xmlns:a16="http://schemas.microsoft.com/office/drawing/2014/main" id="{A5222441-66DA-4376-9B86-5DEE26645403}"/>
              </a:ext>
            </a:extLst>
          </p:cNvPr>
          <p:cNvSpPr txBox="1">
            <a:spLocks noChangeArrowheads="1"/>
          </p:cNvSpPr>
          <p:nvPr/>
        </p:nvSpPr>
        <p:spPr bwMode="auto">
          <a:xfrm>
            <a:off x="1346199" y="1175705"/>
            <a:ext cx="9499601"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vi-VN" altLang="en-US" sz="3400" b="1" i="1">
                <a:latin typeface="Times New Roman" panose="02020603050405020304" pitchFamily="18" charset="0"/>
              </a:rPr>
              <a:t>Công việc của loài ong thật đẹp đẽ: Ong giữ hộ cho người những mùa hoa đã tàn nhờ đã chắt được vị ngọt, mùi hương của hoa những giọt mật tinh túy. Thưởng thức mật ong, con người như thấy những mùa hoa sống lại, không phai tàn.</a:t>
            </a:r>
          </a:p>
        </p:txBody>
      </p:sp>
    </p:spTree>
    <p:extLst>
      <p:ext uri="{BB962C8B-B14F-4D97-AF65-F5344CB8AC3E}">
        <p14:creationId xmlns:p14="http://schemas.microsoft.com/office/powerpoint/2010/main" val="4239039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9FDA17-88DB-4011-A750-EA3CA14D10A3}"/>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Rectangle: Rounded Corners 5">
            <a:extLst>
              <a:ext uri="{FF2B5EF4-FFF2-40B4-BE49-F238E27FC236}">
                <a16:creationId xmlns:a16="http://schemas.microsoft.com/office/drawing/2014/main" id="{DEF87927-36AA-461A-9029-0C334269613D}"/>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pa games 2d - Pesquisa Google | Game card design, Forest cartoon, Game  background">
            <a:extLst>
              <a:ext uri="{FF2B5EF4-FFF2-40B4-BE49-F238E27FC236}">
                <a16:creationId xmlns:a16="http://schemas.microsoft.com/office/drawing/2014/main" id="{3B57D24C-D782-4A18-BAF2-B712EC7190F6}"/>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0" b="100000" l="0" r="100000">
                        <a14:foregroundMark x1="2556" y1="25161" x2="2556" y2="25161"/>
                        <a14:foregroundMark x1="1438" y1="24194" x2="4952" y2="40968"/>
                        <a14:foregroundMark x1="4313" y1="40968" x2="7348" y2="73548"/>
                        <a14:foregroundMark x1="4313" y1="68710" x2="6869" y2="95484"/>
                        <a14:foregroundMark x1="6869" y1="96452" x2="16933" y2="92581"/>
                        <a14:foregroundMark x1="16933" y1="92581" x2="23323" y2="92581"/>
                        <a14:foregroundMark x1="23323" y1="92581" x2="41693" y2="91613"/>
                        <a14:foregroundMark x1="42492" y1="90645" x2="67732" y2="94516"/>
                        <a14:foregroundMark x1="67732" y1="94516" x2="73323" y2="89032"/>
                        <a14:foregroundMark x1="73163" y1="90323" x2="83387" y2="94194"/>
                        <a14:foregroundMark x1="85623" y1="94839" x2="92173" y2="95161"/>
                        <a14:foregroundMark x1="90415" y1="11290" x2="60863" y2="7419"/>
                        <a14:foregroundMark x1="29553" y1="8710" x2="55751" y2="7742"/>
                        <a14:foregroundMark x1="10543" y1="14194" x2="23642" y2="13226"/>
                        <a14:foregroundMark x1="23482" y1="11290" x2="26837" y2="15161"/>
                        <a14:foregroundMark x1="85942" y1="90323" x2="97444" y2="90323"/>
                        <a14:foregroundMark x1="7348" y1="84839" x2="29712" y2="84194"/>
                      </a14:backgroundRemoval>
                    </a14:imgEffect>
                  </a14:imgLayer>
                </a14:imgProps>
              </a:ext>
              <a:ext uri="{28A0092B-C50C-407E-A947-70E740481C1C}">
                <a14:useLocalDpi xmlns:a14="http://schemas.microsoft.com/office/drawing/2010/main" val="0"/>
              </a:ext>
            </a:extLst>
          </a:blip>
          <a:srcRect/>
          <a:stretch>
            <a:fillRect/>
          </a:stretch>
        </p:blipFill>
        <p:spPr bwMode="auto">
          <a:xfrm>
            <a:off x="1143153" y="976312"/>
            <a:ext cx="9905693" cy="490537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C4465C4F-46CE-421A-A452-5C4FDBF947ED}"/>
              </a:ext>
            </a:extLst>
          </p:cNvPr>
          <p:cNvGrpSpPr/>
          <p:nvPr/>
        </p:nvGrpSpPr>
        <p:grpSpPr>
          <a:xfrm>
            <a:off x="6146800" y="1220620"/>
            <a:ext cx="945858" cy="1051146"/>
            <a:chOff x="-972616" y="564857"/>
            <a:chExt cx="390496" cy="492797"/>
          </a:xfrm>
        </p:grpSpPr>
        <p:sp>
          <p:nvSpPr>
            <p:cNvPr id="17" name="Google Shape;1102;p25">
              <a:extLst>
                <a:ext uri="{FF2B5EF4-FFF2-40B4-BE49-F238E27FC236}">
                  <a16:creationId xmlns:a16="http://schemas.microsoft.com/office/drawing/2014/main" id="{8E63EE09-A367-49CB-834F-405CDBC91483}"/>
                </a:ext>
              </a:extLst>
            </p:cNvPr>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22">
              <a:extLst>
                <a:ext uri="{FF2B5EF4-FFF2-40B4-BE49-F238E27FC236}">
                  <a16:creationId xmlns:a16="http://schemas.microsoft.com/office/drawing/2014/main" id="{727E5B41-02A1-4E98-B5A8-05009FD27A0F}"/>
                </a:ext>
              </a:extLst>
            </p:cNvPr>
            <p:cNvSpPr txBox="1"/>
            <p:nvPr/>
          </p:nvSpPr>
          <p:spPr>
            <a:xfrm>
              <a:off x="-930639" y="564857"/>
              <a:ext cx="348519" cy="47616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1" i="0" u="none" strike="noStrike" kern="0" cap="none" spc="0" normalizeH="0" baseline="0" noProof="0" dirty="0">
                  <a:ln>
                    <a:noFill/>
                  </a:ln>
                  <a:solidFill>
                    <a:srgbClr val="000000"/>
                  </a:solidFill>
                  <a:effectLst/>
                  <a:uLnTx/>
                  <a:uFillTx/>
                  <a:latin typeface="Times New Roman"/>
                  <a:cs typeface="Arial"/>
                  <a:sym typeface="Arial"/>
                </a:rPr>
                <a:t>4</a:t>
              </a:r>
            </a:p>
          </p:txBody>
        </p:sp>
      </p:grpSp>
      <p:pic>
        <p:nvPicPr>
          <p:cNvPr id="1028" name="Picture 4" descr="Cartoon bee and honey pot vector free download">
            <a:extLst>
              <a:ext uri="{FF2B5EF4-FFF2-40B4-BE49-F238E27FC236}">
                <a16:creationId xmlns:a16="http://schemas.microsoft.com/office/drawing/2014/main" id="{4347CB98-19AD-4099-B953-60926D43E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033723" y="1769963"/>
            <a:ext cx="1730011" cy="17646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Tiere">
            <a:extLst>
              <a:ext uri="{FF2B5EF4-FFF2-40B4-BE49-F238E27FC236}">
                <a16:creationId xmlns:a16="http://schemas.microsoft.com/office/drawing/2014/main" id="{828ACAC3-5796-42A1-8B95-506474D84565}"/>
              </a:ext>
            </a:extLst>
          </p:cNvPr>
          <p:cNvPicPr>
            <a:picLocks noChangeAspect="1" noChangeArrowheads="1" noCrop="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393499" y="-253941"/>
            <a:ext cx="1531668" cy="23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675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28"/>
                                        </p:tgtEl>
                                        <p:attrNameLst>
                                          <p:attrName>r</p:attrName>
                                        </p:attrNameLst>
                                      </p:cBhvr>
                                    </p:animRot>
                                    <p:animRot by="-240000">
                                      <p:cBhvr>
                                        <p:cTn id="13" dur="200" fill="hold">
                                          <p:stCondLst>
                                            <p:cond delay="200"/>
                                          </p:stCondLst>
                                        </p:cTn>
                                        <p:tgtEl>
                                          <p:spTgt spid="1028"/>
                                        </p:tgtEl>
                                        <p:attrNameLst>
                                          <p:attrName>r</p:attrName>
                                        </p:attrNameLst>
                                      </p:cBhvr>
                                    </p:animRot>
                                    <p:animRot by="240000">
                                      <p:cBhvr>
                                        <p:cTn id="14" dur="200" fill="hold">
                                          <p:stCondLst>
                                            <p:cond delay="400"/>
                                          </p:stCondLst>
                                        </p:cTn>
                                        <p:tgtEl>
                                          <p:spTgt spid="1028"/>
                                        </p:tgtEl>
                                        <p:attrNameLst>
                                          <p:attrName>r</p:attrName>
                                        </p:attrNameLst>
                                      </p:cBhvr>
                                    </p:animRot>
                                    <p:animRot by="-240000">
                                      <p:cBhvr>
                                        <p:cTn id="15" dur="200" fill="hold">
                                          <p:stCondLst>
                                            <p:cond delay="600"/>
                                          </p:stCondLst>
                                        </p:cTn>
                                        <p:tgtEl>
                                          <p:spTgt spid="1028"/>
                                        </p:tgtEl>
                                        <p:attrNameLst>
                                          <p:attrName>r</p:attrName>
                                        </p:attrNameLst>
                                      </p:cBhvr>
                                    </p:animRot>
                                    <p:animRot by="120000">
                                      <p:cBhvr>
                                        <p:cTn id="16" dur="200" fill="hold">
                                          <p:stCondLst>
                                            <p:cond delay="800"/>
                                          </p:stCondLst>
                                        </p:cTn>
                                        <p:tgtEl>
                                          <p:spTgt spid="102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nodeType="clickEffect">
                                  <p:stCondLst>
                                    <p:cond delay="0"/>
                                  </p:stCondLst>
                                  <p:childTnLst>
                                    <p:animEffect transition="out" filter="wipe(down)">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0" presetClass="path" presetSubtype="0" accel="50000" decel="50000" fill="hold" nodeType="clickEffect">
                                  <p:stCondLst>
                                    <p:cond delay="0"/>
                                  </p:stCondLst>
                                  <p:childTnLst>
                                    <p:animMotion origin="layout" path="M -0.06211 -0.01737 L -0.06211 -0.01737 C -0.06966 -0.01575 -0.0776 -0.01551 -0.08503 -0.01204 C -0.09258 -0.00857 -0.09987 -0.00348 -0.10664 0.00231 C -0.11914 0.01273 -0.14375 0.03657 -0.15638 0.05324 C -0.16107 0.05949 -0.16523 0.06643 -0.16927 0.07314 C -0.17201 0.07754 -0.17435 0.08194 -0.17656 0.08657 C -0.17747 0.08842 -0.17813 0.09097 -0.17865 0.09305 C -0.1806 0.10115 -0.18242 0.10949 -0.18372 0.11759 C -0.18568 0.12893 -0.18867 0.15185 -0.18867 0.15208 C -0.18776 0.17615 -0.18828 0.20092 -0.18581 0.225 C -0.18516 0.23333 -0.17904 0.24351 -0.17435 0.24814 C -0.17214 0.25069 -0.1694 0.25162 -0.16719 0.2537 C -0.16419 0.25671 -0.16146 0.26064 -0.15846 0.26365 C -0.15521 0.26736 -0.15065 0.27037 -0.14701 0.27268 C -0.14518 0.27384 -0.1431 0.27453 -0.14128 0.27592 C -0.1405 0.27638 -0.13997 0.27754 -0.13906 0.27824 C -0.1332 0.28194 -0.13294 0.28148 -0.12682 0.28263 C -0.11719 0.28912 -0.12135 0.28726 -0.10456 0.28819 C -0.07643 0.28981 -0.03776 0.28935 -0.01016 0.28935 " pathEditMode="relative" rAng="0" ptsTypes="AAAAAAAAAAAAAAAAAAAA">
                                      <p:cBhvr>
                                        <p:cTn id="25" dur="2000" fill="hold"/>
                                        <p:tgtEl>
                                          <p:spTgt spid="20"/>
                                        </p:tgtEl>
                                        <p:attrNameLst>
                                          <p:attrName>ppt_x</p:attrName>
                                          <p:attrName>ppt_y</p:attrName>
                                        </p:attrNameLst>
                                      </p:cBhvr>
                                      <p:rCtr x="-3737" y="15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63800" y="88899"/>
            <a:ext cx="9626600" cy="582258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3BDFC6-D236-4E43-887F-B3E38E940464}"/>
              </a:ext>
            </a:extLst>
          </p:cNvPr>
          <p:cNvSpPr/>
          <p:nvPr/>
        </p:nvSpPr>
        <p:spPr>
          <a:xfrm>
            <a:off x="4394131" y="628868"/>
            <a:ext cx="6051657" cy="1323439"/>
          </a:xfrm>
          <a:prstGeom prst="rect">
            <a:avLst/>
          </a:prstGeom>
          <a:noFill/>
        </p:spPr>
        <p:txBody>
          <a:bodyPr wrap="none" lIns="91440" tIns="45720" rIns="91440" bIns="45720">
            <a:spAutoFit/>
          </a:bodyPr>
          <a:lstStyle/>
          <a:p>
            <a:pPr algn="ctr"/>
            <a:r>
              <a:rPr lang="vi-VN" sz="8000" b="1">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Nội dung bài</a:t>
            </a:r>
            <a:endParaRPr lang="en-US" sz="8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sp>
        <p:nvSpPr>
          <p:cNvPr id="11" name="Rectangle 32">
            <a:extLst>
              <a:ext uri="{FF2B5EF4-FFF2-40B4-BE49-F238E27FC236}">
                <a16:creationId xmlns:a16="http://schemas.microsoft.com/office/drawing/2014/main" id="{BA6EDD8B-EF10-4F85-9028-BB876BA0F362}"/>
              </a:ext>
            </a:extLst>
          </p:cNvPr>
          <p:cNvSpPr>
            <a:spLocks noChangeArrowheads="1"/>
          </p:cNvSpPr>
          <p:nvPr/>
        </p:nvSpPr>
        <p:spPr bwMode="auto">
          <a:xfrm>
            <a:off x="3034512" y="1864627"/>
            <a:ext cx="8047026" cy="127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400" b="1">
                <a:latin typeface="Times New Roman" panose="02020603050405020304" pitchFamily="18" charset="0"/>
              </a:rPr>
              <a:t>Ca ngợi những phẩm chất đáng quý của bầy ong: </a:t>
            </a:r>
            <a:r>
              <a:rPr lang="vi-VN" altLang="en-US" sz="4400" b="1">
                <a:latin typeface="Times New Roman" panose="02020603050405020304" pitchFamily="18" charset="0"/>
              </a:rPr>
              <a:t>C</a:t>
            </a:r>
            <a:r>
              <a:rPr lang="en-US" altLang="en-US" sz="4400" b="1">
                <a:latin typeface="Times New Roman" panose="02020603050405020304" pitchFamily="18" charset="0"/>
              </a:rPr>
              <a:t>ần cù làm việc để giúp ích cho </a:t>
            </a:r>
            <a:r>
              <a:rPr lang="vi-VN" altLang="en-US" sz="4400" b="1">
                <a:latin typeface="Times New Roman" panose="02020603050405020304" pitchFamily="18" charset="0"/>
              </a:rPr>
              <a:t>đời.</a:t>
            </a:r>
            <a:endParaRPr lang="en-US" altLang="en-US" sz="4400" b="1">
              <a:latin typeface="Times New Roman" panose="02020603050405020304" pitchFamily="18" charset="0"/>
            </a:endParaRPr>
          </a:p>
        </p:txBody>
      </p:sp>
      <p:pic>
        <p:nvPicPr>
          <p:cNvPr id="8" name="Picture 4" descr="Cartoon bee and honey pot vector free download">
            <a:extLst>
              <a:ext uri="{FF2B5EF4-FFF2-40B4-BE49-F238E27FC236}">
                <a16:creationId xmlns:a16="http://schemas.microsoft.com/office/drawing/2014/main" id="{1B37372C-FA0C-4CDD-936B-B3F2CA06740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569" b="99804" l="10000" r="96000">
                        <a14:foregroundMark x1="64000" y1="12353" x2="64200" y2="19216"/>
                        <a14:foregroundMark x1="69200" y1="12941" x2="71800" y2="18431"/>
                        <a14:foregroundMark x1="63800" y1="13922" x2="62400" y2="20000"/>
                      </a14:backgroundRemoval>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679716" y="3136215"/>
            <a:ext cx="3648809" cy="37217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in on Tiere">
            <a:extLst>
              <a:ext uri="{FF2B5EF4-FFF2-40B4-BE49-F238E27FC236}">
                <a16:creationId xmlns:a16="http://schemas.microsoft.com/office/drawing/2014/main" id="{89A38512-1064-4DB0-B815-E4914DBD745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174" y="1719555"/>
            <a:ext cx="3244800" cy="5049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059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8"/>
                                        </p:tgtEl>
                                        <p:attrNameLst>
                                          <p:attrName>r</p:attrName>
                                        </p:attrNameLst>
                                      </p:cBhvr>
                                    </p:animRot>
                                    <p:animRot by="-240000">
                                      <p:cBhvr>
                                        <p:cTn id="15" dur="200" fill="hold">
                                          <p:stCondLst>
                                            <p:cond delay="200"/>
                                          </p:stCondLst>
                                        </p:cTn>
                                        <p:tgtEl>
                                          <p:spTgt spid="8"/>
                                        </p:tgtEl>
                                        <p:attrNameLst>
                                          <p:attrName>r</p:attrName>
                                        </p:attrNameLst>
                                      </p:cBhvr>
                                    </p:animRot>
                                    <p:animRot by="240000">
                                      <p:cBhvr>
                                        <p:cTn id="16" dur="200" fill="hold">
                                          <p:stCondLst>
                                            <p:cond delay="400"/>
                                          </p:stCondLst>
                                        </p:cTn>
                                        <p:tgtEl>
                                          <p:spTgt spid="8"/>
                                        </p:tgtEl>
                                        <p:attrNameLst>
                                          <p:attrName>r</p:attrName>
                                        </p:attrNameLst>
                                      </p:cBhvr>
                                    </p:animRot>
                                    <p:animRot by="-240000">
                                      <p:cBhvr>
                                        <p:cTn id="17" dur="200" fill="hold">
                                          <p:stCondLst>
                                            <p:cond delay="600"/>
                                          </p:stCondLst>
                                        </p:cTn>
                                        <p:tgtEl>
                                          <p:spTgt spid="8"/>
                                        </p:tgtEl>
                                        <p:attrNameLst>
                                          <p:attrName>r</p:attrName>
                                        </p:attrNameLst>
                                      </p:cBhvr>
                                    </p:animRot>
                                    <p:animRot by="120000">
                                      <p:cBhvr>
                                        <p:cTn id="18"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20BF31-C2F8-408F-BABA-03E6D36EF12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3" name="云形 69">
            <a:extLst>
              <a:ext uri="{FF2B5EF4-FFF2-40B4-BE49-F238E27FC236}">
                <a16:creationId xmlns:a16="http://schemas.microsoft.com/office/drawing/2014/main" id="{28231E35-A2A7-4C20-A926-20EF6F0694D9}"/>
              </a:ext>
            </a:extLst>
          </p:cNvPr>
          <p:cNvSpPr/>
          <p:nvPr/>
        </p:nvSpPr>
        <p:spPr>
          <a:xfrm>
            <a:off x="1401883" y="490073"/>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4" name="Rectangle 13">
            <a:extLst>
              <a:ext uri="{FF2B5EF4-FFF2-40B4-BE49-F238E27FC236}">
                <a16:creationId xmlns:a16="http://schemas.microsoft.com/office/drawing/2014/main" id="{3CE11939-5D48-4FD1-99C5-2540EF1A969F}"/>
              </a:ext>
            </a:extLst>
          </p:cNvPr>
          <p:cNvSpPr/>
          <p:nvPr/>
        </p:nvSpPr>
        <p:spPr>
          <a:xfrm>
            <a:off x="2144398" y="1626976"/>
            <a:ext cx="8736687" cy="1631216"/>
          </a:xfrm>
          <a:prstGeom prst="rect">
            <a:avLst/>
          </a:prstGeom>
          <a:noFill/>
        </p:spPr>
        <p:txBody>
          <a:bodyPr wrap="none" lIns="91440" tIns="45720" rIns="91440" bIns="45720">
            <a:spAutoFit/>
          </a:bodyPr>
          <a:lstStyle/>
          <a:p>
            <a:pPr algn="ctr"/>
            <a:r>
              <a:rPr lang="vi-VN" sz="10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LUYỆN ĐỌC HAY</a:t>
            </a:r>
            <a:endParaRPr lang="en-US" sz="10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845755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1C78E21-7DCF-4A4B-A3F8-8B8184CD538D}"/>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F6D6C215-CD90-4542-8D56-8A24EA146020}"/>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5" name="Picture 3">
            <a:extLst>
              <a:ext uri="{FF2B5EF4-FFF2-40B4-BE49-F238E27FC236}">
                <a16:creationId xmlns:a16="http://schemas.microsoft.com/office/drawing/2014/main" id="{97AFBF4C-579E-4CD6-883C-5C3C3FAADA1F}"/>
              </a:ext>
            </a:extLst>
          </p:cNvPr>
          <p:cNvPicPr>
            <a:picLocks noChangeAspect="1"/>
          </p:cNvPicPr>
          <p:nvPr/>
        </p:nvPicPr>
        <p:blipFill>
          <a:blip r:embed="rId4"/>
          <a:srcRect/>
          <a:stretch>
            <a:fillRect/>
          </a:stretch>
        </p:blipFill>
        <p:spPr>
          <a:xfrm>
            <a:off x="9969500" y="3850011"/>
            <a:ext cx="2222500" cy="2943310"/>
          </a:xfrm>
          <a:prstGeom prst="rect">
            <a:avLst/>
          </a:prstGeom>
        </p:spPr>
      </p:pic>
      <p:sp>
        <p:nvSpPr>
          <p:cNvPr id="8" name="Rectangle 3">
            <a:extLst>
              <a:ext uri="{FF2B5EF4-FFF2-40B4-BE49-F238E27FC236}">
                <a16:creationId xmlns:a16="http://schemas.microsoft.com/office/drawing/2014/main" id="{8342EA02-A89A-49D2-81C0-44E5522866C9}"/>
              </a:ext>
            </a:extLst>
          </p:cNvPr>
          <p:cNvSpPr txBox="1">
            <a:spLocks noChangeArrowheads="1"/>
          </p:cNvSpPr>
          <p:nvPr/>
        </p:nvSpPr>
        <p:spPr>
          <a:xfrm>
            <a:off x="342900" y="1305248"/>
            <a:ext cx="10699750" cy="45307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Chắt trong vị ngọt  mùi hương</a:t>
            </a:r>
          </a:p>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Lặng thầm thay  những con đường ong bay.</a:t>
            </a:r>
          </a:p>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Trải qua mưa nắng vơi đầy   </a:t>
            </a:r>
          </a:p>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Men trời đất  đủ làm say đất trời.</a:t>
            </a:r>
          </a:p>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Bầy ong giữ hộ cho người</a:t>
            </a:r>
          </a:p>
          <a:p>
            <a:pPr>
              <a:buFont typeface="Wingdings" panose="05000000000000000000" pitchFamily="2" charset="2"/>
              <a:buNone/>
              <a:defRPr/>
            </a:pPr>
            <a:r>
              <a:rPr lang="en-US" sz="4000" b="1">
                <a:latin typeface="Times New Roman" panose="02020603050405020304" pitchFamily="18" charset="0"/>
                <a:cs typeface="Times New Roman" panose="02020603050405020304" pitchFamily="18" charset="0"/>
              </a:rPr>
              <a:t>	      Những mùa hoa  đã tàn phai tháng ngày.</a:t>
            </a:r>
          </a:p>
        </p:txBody>
      </p:sp>
      <p:sp>
        <p:nvSpPr>
          <p:cNvPr id="9" name="Line 4">
            <a:extLst>
              <a:ext uri="{FF2B5EF4-FFF2-40B4-BE49-F238E27FC236}">
                <a16:creationId xmlns:a16="http://schemas.microsoft.com/office/drawing/2014/main" id="{3E634A91-8687-4798-9475-F1D4272D182B}"/>
              </a:ext>
            </a:extLst>
          </p:cNvPr>
          <p:cNvSpPr>
            <a:spLocks noChangeShapeType="1"/>
          </p:cNvSpPr>
          <p:nvPr/>
        </p:nvSpPr>
        <p:spPr bwMode="auto">
          <a:xfrm flipH="1">
            <a:off x="6316133" y="1305247"/>
            <a:ext cx="160866" cy="608219"/>
          </a:xfrm>
          <a:prstGeom prst="line">
            <a:avLst/>
          </a:prstGeom>
          <a:noFill/>
          <a:ln w="762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4000" b="1">
              <a:latin typeface="Times New Roman" panose="02020603050405020304" pitchFamily="18" charset="0"/>
              <a:cs typeface="Times New Roman" panose="02020603050405020304" pitchFamily="18" charset="0"/>
            </a:endParaRPr>
          </a:p>
        </p:txBody>
      </p:sp>
      <p:sp>
        <p:nvSpPr>
          <p:cNvPr id="10" name="Line 5">
            <a:extLst>
              <a:ext uri="{FF2B5EF4-FFF2-40B4-BE49-F238E27FC236}">
                <a16:creationId xmlns:a16="http://schemas.microsoft.com/office/drawing/2014/main" id="{57DA5089-76DE-4707-8FA6-2C8A5CCEA9CD}"/>
              </a:ext>
            </a:extLst>
          </p:cNvPr>
          <p:cNvSpPr>
            <a:spLocks noChangeShapeType="1"/>
          </p:cNvSpPr>
          <p:nvPr/>
        </p:nvSpPr>
        <p:spPr bwMode="auto">
          <a:xfrm flipH="1">
            <a:off x="5013417" y="1992429"/>
            <a:ext cx="134202" cy="608219"/>
          </a:xfrm>
          <a:prstGeom prst="line">
            <a:avLst/>
          </a:prstGeom>
          <a:noFill/>
          <a:ln w="762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4000" b="1">
              <a:latin typeface="Times New Roman" panose="02020603050405020304" pitchFamily="18" charset="0"/>
              <a:cs typeface="Times New Roman" panose="02020603050405020304" pitchFamily="18" charset="0"/>
            </a:endParaRPr>
          </a:p>
        </p:txBody>
      </p:sp>
      <p:sp>
        <p:nvSpPr>
          <p:cNvPr id="11" name="Line 6">
            <a:extLst>
              <a:ext uri="{FF2B5EF4-FFF2-40B4-BE49-F238E27FC236}">
                <a16:creationId xmlns:a16="http://schemas.microsoft.com/office/drawing/2014/main" id="{3052AED4-6EF2-4D21-93A3-B6A7E5F1556B}"/>
              </a:ext>
            </a:extLst>
          </p:cNvPr>
          <p:cNvSpPr>
            <a:spLocks noChangeShapeType="1"/>
          </p:cNvSpPr>
          <p:nvPr/>
        </p:nvSpPr>
        <p:spPr bwMode="auto">
          <a:xfrm flipH="1">
            <a:off x="4271562" y="3308350"/>
            <a:ext cx="173437" cy="578603"/>
          </a:xfrm>
          <a:prstGeom prst="line">
            <a:avLst/>
          </a:prstGeom>
          <a:noFill/>
          <a:ln w="762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4000" b="1">
              <a:latin typeface="Times New Roman" panose="02020603050405020304" pitchFamily="18" charset="0"/>
              <a:cs typeface="Times New Roman" panose="02020603050405020304" pitchFamily="18" charset="0"/>
            </a:endParaRPr>
          </a:p>
        </p:txBody>
      </p:sp>
      <p:sp>
        <p:nvSpPr>
          <p:cNvPr id="13" name="Line 7">
            <a:extLst>
              <a:ext uri="{FF2B5EF4-FFF2-40B4-BE49-F238E27FC236}">
                <a16:creationId xmlns:a16="http://schemas.microsoft.com/office/drawing/2014/main" id="{3C4F7C29-22B8-4875-A1D1-90FA87CA3750}"/>
              </a:ext>
            </a:extLst>
          </p:cNvPr>
          <p:cNvSpPr>
            <a:spLocks noChangeShapeType="1"/>
          </p:cNvSpPr>
          <p:nvPr/>
        </p:nvSpPr>
        <p:spPr bwMode="auto">
          <a:xfrm flipH="1">
            <a:off x="4974183" y="4671722"/>
            <a:ext cx="173436" cy="607554"/>
          </a:xfrm>
          <a:prstGeom prst="line">
            <a:avLst/>
          </a:prstGeom>
          <a:noFill/>
          <a:ln w="762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4000" b="1">
              <a:latin typeface="Times New Roman" panose="02020603050405020304" pitchFamily="18" charset="0"/>
              <a:cs typeface="Times New Roman" panose="02020603050405020304" pitchFamily="18" charset="0"/>
            </a:endParaRPr>
          </a:p>
        </p:txBody>
      </p:sp>
      <p:sp>
        <p:nvSpPr>
          <p:cNvPr id="18" name="Line 8">
            <a:extLst>
              <a:ext uri="{FF2B5EF4-FFF2-40B4-BE49-F238E27FC236}">
                <a16:creationId xmlns:a16="http://schemas.microsoft.com/office/drawing/2014/main" id="{1F01725C-94E1-44D6-94A2-B828476F3F5A}"/>
              </a:ext>
            </a:extLst>
          </p:cNvPr>
          <p:cNvSpPr>
            <a:spLocks noChangeShapeType="1"/>
          </p:cNvSpPr>
          <p:nvPr/>
        </p:nvSpPr>
        <p:spPr bwMode="auto">
          <a:xfrm>
            <a:off x="5366544" y="1838648"/>
            <a:ext cx="797190" cy="0"/>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
        <p:nvSpPr>
          <p:cNvPr id="19" name="Line 9">
            <a:extLst>
              <a:ext uri="{FF2B5EF4-FFF2-40B4-BE49-F238E27FC236}">
                <a16:creationId xmlns:a16="http://schemas.microsoft.com/office/drawing/2014/main" id="{ED9055B6-319A-4627-A1F6-5B374923CF31}"/>
              </a:ext>
            </a:extLst>
          </p:cNvPr>
          <p:cNvSpPr>
            <a:spLocks noChangeShapeType="1"/>
          </p:cNvSpPr>
          <p:nvPr/>
        </p:nvSpPr>
        <p:spPr bwMode="auto">
          <a:xfrm>
            <a:off x="6530276" y="1838648"/>
            <a:ext cx="2197270" cy="0"/>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
        <p:nvSpPr>
          <p:cNvPr id="20" name="Line 10">
            <a:extLst>
              <a:ext uri="{FF2B5EF4-FFF2-40B4-BE49-F238E27FC236}">
                <a16:creationId xmlns:a16="http://schemas.microsoft.com/office/drawing/2014/main" id="{1F48BBC7-DAA9-4064-B9E1-319E0B79B67A}"/>
              </a:ext>
            </a:extLst>
          </p:cNvPr>
          <p:cNvSpPr>
            <a:spLocks noChangeShapeType="1"/>
          </p:cNvSpPr>
          <p:nvPr/>
        </p:nvSpPr>
        <p:spPr bwMode="auto">
          <a:xfrm flipV="1">
            <a:off x="1453354" y="2508574"/>
            <a:ext cx="3379789" cy="15875"/>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
        <p:nvSpPr>
          <p:cNvPr id="21" name="Line 12">
            <a:extLst>
              <a:ext uri="{FF2B5EF4-FFF2-40B4-BE49-F238E27FC236}">
                <a16:creationId xmlns:a16="http://schemas.microsoft.com/office/drawing/2014/main" id="{125EB007-1522-42F3-9E5A-3385D78C8512}"/>
              </a:ext>
            </a:extLst>
          </p:cNvPr>
          <p:cNvSpPr>
            <a:spLocks noChangeShapeType="1"/>
          </p:cNvSpPr>
          <p:nvPr/>
        </p:nvSpPr>
        <p:spPr bwMode="auto">
          <a:xfrm>
            <a:off x="6136102" y="3868326"/>
            <a:ext cx="2388337" cy="0"/>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
        <p:nvSpPr>
          <p:cNvPr id="22" name="Line 13">
            <a:extLst>
              <a:ext uri="{FF2B5EF4-FFF2-40B4-BE49-F238E27FC236}">
                <a16:creationId xmlns:a16="http://schemas.microsoft.com/office/drawing/2014/main" id="{62E26FCC-CEF6-48AA-A996-32ABB56D1012}"/>
              </a:ext>
            </a:extLst>
          </p:cNvPr>
          <p:cNvSpPr>
            <a:spLocks noChangeShapeType="1"/>
          </p:cNvSpPr>
          <p:nvPr/>
        </p:nvSpPr>
        <p:spPr bwMode="auto">
          <a:xfrm>
            <a:off x="5818717" y="5216848"/>
            <a:ext cx="1815136" cy="0"/>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
        <p:nvSpPr>
          <p:cNvPr id="23" name="Line 14">
            <a:extLst>
              <a:ext uri="{FF2B5EF4-FFF2-40B4-BE49-F238E27FC236}">
                <a16:creationId xmlns:a16="http://schemas.microsoft.com/office/drawing/2014/main" id="{BFFCA462-5B9A-49BE-879F-0D0D29B01DF9}"/>
              </a:ext>
            </a:extLst>
          </p:cNvPr>
          <p:cNvSpPr>
            <a:spLocks noChangeShapeType="1"/>
          </p:cNvSpPr>
          <p:nvPr/>
        </p:nvSpPr>
        <p:spPr bwMode="auto">
          <a:xfrm>
            <a:off x="4116641" y="4561740"/>
            <a:ext cx="1433003" cy="0"/>
          </a:xfrm>
          <a:prstGeom prst="line">
            <a:avLst/>
          </a:prstGeom>
          <a:ln w="76200">
            <a:solidFill>
              <a:srgbClr val="FF0000"/>
            </a:solidFill>
            <a:headEnd/>
            <a:tailEn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a:lstStyle/>
          <a:p>
            <a:endParaRPr lang="en-US" sz="4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6040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par>
                                <p:cTn id="8" presetID="8"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amond(in)">
                                      <p:cBhvr>
                                        <p:cTn id="10" dur="2000"/>
                                        <p:tgtEl>
                                          <p:spTgt spid="10"/>
                                        </p:tgtEl>
                                      </p:cBhvr>
                                    </p:animEffect>
                                  </p:childTnLst>
                                </p:cTn>
                              </p:par>
                              <p:par>
                                <p:cTn id="11" presetID="8" presetClass="entr" presetSubtype="16"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par>
                                <p:cTn id="14" presetID="8"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amond(in)">
                                      <p:cBhvr>
                                        <p:cTn id="16" dur="2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diamond(in)">
                                      <p:cBhvr>
                                        <p:cTn id="21" dur="2000"/>
                                        <p:tgtEl>
                                          <p:spTgt spid="18"/>
                                        </p:tgtEl>
                                      </p:cBhvr>
                                    </p:animEffect>
                                  </p:childTnLst>
                                </p:cTn>
                              </p:par>
                              <p:par>
                                <p:cTn id="22" presetID="8" presetClass="entr" presetSubtype="16"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diamond(in)">
                                      <p:cBhvr>
                                        <p:cTn id="24" dur="2000"/>
                                        <p:tgtEl>
                                          <p:spTgt spid="19"/>
                                        </p:tgtEl>
                                      </p:cBhvr>
                                    </p:animEffect>
                                  </p:childTnLst>
                                </p:cTn>
                              </p:par>
                              <p:par>
                                <p:cTn id="25" presetID="8" presetClass="entr" presetSubtype="16"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amond(in)">
                                      <p:cBhvr>
                                        <p:cTn id="27" dur="2000"/>
                                        <p:tgtEl>
                                          <p:spTgt spid="20"/>
                                        </p:tgtEl>
                                      </p:cBhvr>
                                    </p:animEffect>
                                  </p:childTnLst>
                                </p:cTn>
                              </p:par>
                              <p:par>
                                <p:cTn id="28" presetID="8" presetClass="entr" presetSubtype="16"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diamond(in)">
                                      <p:cBhvr>
                                        <p:cTn id="30" dur="2000"/>
                                        <p:tgtEl>
                                          <p:spTgt spid="21"/>
                                        </p:tgtEl>
                                      </p:cBhvr>
                                    </p:animEffect>
                                  </p:childTnLst>
                                </p:cTn>
                              </p:par>
                              <p:par>
                                <p:cTn id="31" presetID="8" presetClass="entr" presetSubtype="16"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diamond(in)">
                                      <p:cBhvr>
                                        <p:cTn id="33" dur="2000"/>
                                        <p:tgtEl>
                                          <p:spTgt spid="23"/>
                                        </p:tgtEl>
                                      </p:cBhvr>
                                    </p:animEffect>
                                  </p:childTnLst>
                                </p:cTn>
                              </p:par>
                              <p:par>
                                <p:cTn id="34" presetID="8" presetClass="entr" presetSubtype="16"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diamond(in)">
                                      <p:cBhvr>
                                        <p:cTn id="3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0DD96DC-C5CB-4745-AA27-4765D46CC521}"/>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6" name="Hexagon 5">
            <a:extLst>
              <a:ext uri="{FF2B5EF4-FFF2-40B4-BE49-F238E27FC236}">
                <a16:creationId xmlns:a16="http://schemas.microsoft.com/office/drawing/2014/main" id="{825EB0EB-2CA2-4F40-A610-D9828327E36E}"/>
              </a:ext>
            </a:extLst>
          </p:cNvPr>
          <p:cNvSpPr/>
          <p:nvPr/>
        </p:nvSpPr>
        <p:spPr>
          <a:xfrm>
            <a:off x="1422010" y="2524800"/>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CHÚ</a:t>
            </a:r>
            <a:endParaRPr lang="en-US" sz="4400">
              <a:ln w="28575">
                <a:solidFill>
                  <a:sysClr val="windowText" lastClr="000000"/>
                </a:solidFill>
                <a:prstDash val="solid"/>
              </a:ln>
              <a:latin typeface="UTM Alberta Heavy" panose="02040603050506020204" pitchFamily="18" charset="0"/>
            </a:endParaRPr>
          </a:p>
        </p:txBody>
      </p:sp>
      <p:sp>
        <p:nvSpPr>
          <p:cNvPr id="7" name="Hexagon 6">
            <a:extLst>
              <a:ext uri="{FF2B5EF4-FFF2-40B4-BE49-F238E27FC236}">
                <a16:creationId xmlns:a16="http://schemas.microsoft.com/office/drawing/2014/main" id="{7957E4FD-D4B2-4A9C-B25D-5FBB364E4171}"/>
              </a:ext>
            </a:extLst>
          </p:cNvPr>
          <p:cNvSpPr/>
          <p:nvPr/>
        </p:nvSpPr>
        <p:spPr>
          <a:xfrm>
            <a:off x="3910434" y="1153874"/>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ONG</a:t>
            </a:r>
            <a:endParaRPr lang="en-US" sz="4400">
              <a:ln w="28575">
                <a:solidFill>
                  <a:sysClr val="windowText" lastClr="000000"/>
                </a:solidFill>
                <a:prstDash val="solid"/>
              </a:ln>
              <a:latin typeface="UTM Alberta Heavy" panose="02040603050506020204" pitchFamily="18" charset="0"/>
            </a:endParaRPr>
          </a:p>
        </p:txBody>
      </p:sp>
      <p:sp>
        <p:nvSpPr>
          <p:cNvPr id="8" name="Hexagon 7">
            <a:extLst>
              <a:ext uri="{FF2B5EF4-FFF2-40B4-BE49-F238E27FC236}">
                <a16:creationId xmlns:a16="http://schemas.microsoft.com/office/drawing/2014/main" id="{8B24FC45-D987-412C-9367-D51235FF45E8}"/>
              </a:ext>
            </a:extLst>
          </p:cNvPr>
          <p:cNvSpPr/>
          <p:nvPr/>
        </p:nvSpPr>
        <p:spPr>
          <a:xfrm>
            <a:off x="8887282" y="3895726"/>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MINH</a:t>
            </a:r>
            <a:endParaRPr lang="en-US" sz="4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endParaRPr>
          </a:p>
        </p:txBody>
      </p:sp>
      <p:sp>
        <p:nvSpPr>
          <p:cNvPr id="9" name="Hexagon 8">
            <a:extLst>
              <a:ext uri="{FF2B5EF4-FFF2-40B4-BE49-F238E27FC236}">
                <a16:creationId xmlns:a16="http://schemas.microsoft.com/office/drawing/2014/main" id="{827C40E9-0DB4-46AE-95AE-008DC5767D6A}"/>
              </a:ext>
            </a:extLst>
          </p:cNvPr>
          <p:cNvSpPr/>
          <p:nvPr/>
        </p:nvSpPr>
        <p:spPr>
          <a:xfrm>
            <a:off x="6398858" y="2524800"/>
            <a:ext cx="3180550" cy="2741852"/>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THÔNG</a:t>
            </a:r>
            <a:endParaRPr lang="en-US" sz="4400">
              <a:ln w="28575">
                <a:solidFill>
                  <a:sysClr val="windowText" lastClr="000000"/>
                </a:solidFill>
                <a:prstDash val="solid"/>
              </a:ln>
              <a:latin typeface="UTM Alberta Heavy" panose="02040603050506020204" pitchFamily="18" charset="0"/>
            </a:endParaRPr>
          </a:p>
        </p:txBody>
      </p:sp>
      <p:pic>
        <p:nvPicPr>
          <p:cNvPr id="10" name="Picture 6" descr="Beehive Clipart Beehive Clipart At Getdrawings Free - Beehive Clipart ,  Transparent Cartoon, Free Cliparts &amp;amp; Silhouettes - NetClipart">
            <a:extLst>
              <a:ext uri="{FF2B5EF4-FFF2-40B4-BE49-F238E27FC236}">
                <a16:creationId xmlns:a16="http://schemas.microsoft.com/office/drawing/2014/main" id="{ADDFA2AA-5920-4D9B-869A-89002FAB8941}"/>
              </a:ext>
            </a:extLst>
          </p:cNvPr>
          <p:cNvPicPr>
            <a:picLocks noChangeAspect="1" noChangeArrowheads="1"/>
          </p:cNvPicPr>
          <p:nvPr/>
        </p:nvPicPr>
        <p:blipFill>
          <a:blip r:embed="rId5">
            <a:clrChange>
              <a:clrFrom>
                <a:srgbClr val="F7F7F7"/>
              </a:clrFrom>
              <a:clrTo>
                <a:srgbClr val="F7F7F7">
                  <a:alpha val="0"/>
                </a:srgbClr>
              </a:clrTo>
            </a:clrChange>
            <a:extLst>
              <a:ext uri="{BEBA8EAE-BF5A-486C-A8C5-ECC9F3942E4B}">
                <a14:imgProps xmlns:a14="http://schemas.microsoft.com/office/drawing/2010/main">
                  <a14:imgLayer r:embed="rId6">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56049" y="-186146"/>
            <a:ext cx="4042315" cy="42180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a:extLst>
              <a:ext uri="{FF2B5EF4-FFF2-40B4-BE49-F238E27FC236}">
                <a16:creationId xmlns:a16="http://schemas.microsoft.com/office/drawing/2014/main" id="{73FC514C-18B8-40D0-B147-79CE3F38B0A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Lst>
          </a:blip>
          <a:srcRect/>
          <a:stretch>
            <a:fillRect/>
          </a:stretch>
        </p:blipFill>
        <p:spPr>
          <a:xfrm>
            <a:off x="8919405" y="437586"/>
            <a:ext cx="2780496" cy="3691347"/>
          </a:xfrm>
          <a:prstGeom prst="rect">
            <a:avLst/>
          </a:prstGeom>
        </p:spPr>
      </p:pic>
    </p:spTree>
    <p:extLst>
      <p:ext uri="{BB962C8B-B14F-4D97-AF65-F5344CB8AC3E}">
        <p14:creationId xmlns:p14="http://schemas.microsoft.com/office/powerpoint/2010/main" val="3360168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iterate type="lt">
                                    <p:tmPct val="0"/>
                                  </p:iterate>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iterate type="lt">
                                    <p:tmPct val="0"/>
                                  </p:iterate>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iterate type="lt">
                                    <p:tmPct val="0"/>
                                  </p:iterate>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34" presetClass="emph" presetSubtype="0" fill="hold" grpId="1" nodeType="afterEffect">
                                  <p:stCondLst>
                                    <p:cond delay="0"/>
                                  </p:stCondLst>
                                  <p:iterate type="lt">
                                    <p:tmPct val="10000"/>
                                  </p:iterate>
                                  <p:childTnLst>
                                    <p:animMotion origin="layout" path="M -4.44444E-6 -1.23457E-7 L -4.44444E-6 -0.07222 " pathEditMode="relative" rAng="0" ptsTypes="AA">
                                      <p:cBhvr>
                                        <p:cTn id="26" dur="250" accel="50000" decel="50000" autoRev="1" fill="hold">
                                          <p:stCondLst>
                                            <p:cond delay="0"/>
                                          </p:stCondLst>
                                        </p:cTn>
                                        <p:tgtEl>
                                          <p:spTgt spid="6"/>
                                        </p:tgtEl>
                                        <p:attrNameLst>
                                          <p:attrName>ppt_x</p:attrName>
                                          <p:attrName>ppt_y</p:attrName>
                                        </p:attrNameLst>
                                      </p:cBhvr>
                                      <p:rCtr x="0" y="-3611"/>
                                    </p:animMotion>
                                    <p:animRot by="1500000">
                                      <p:cBhvr>
                                        <p:cTn id="27" dur="125" fill="hold">
                                          <p:stCondLst>
                                            <p:cond delay="0"/>
                                          </p:stCondLst>
                                        </p:cTn>
                                        <p:tgtEl>
                                          <p:spTgt spid="6"/>
                                        </p:tgtEl>
                                        <p:attrNameLst>
                                          <p:attrName>r</p:attrName>
                                        </p:attrNameLst>
                                      </p:cBhvr>
                                    </p:animRot>
                                    <p:animRot by="-1500000">
                                      <p:cBhvr>
                                        <p:cTn id="28" dur="125" fill="hold">
                                          <p:stCondLst>
                                            <p:cond delay="125"/>
                                          </p:stCondLst>
                                        </p:cTn>
                                        <p:tgtEl>
                                          <p:spTgt spid="6"/>
                                        </p:tgtEl>
                                        <p:attrNameLst>
                                          <p:attrName>r</p:attrName>
                                        </p:attrNameLst>
                                      </p:cBhvr>
                                    </p:animRot>
                                    <p:animRot by="-1500000">
                                      <p:cBhvr>
                                        <p:cTn id="29" dur="125" fill="hold">
                                          <p:stCondLst>
                                            <p:cond delay="250"/>
                                          </p:stCondLst>
                                        </p:cTn>
                                        <p:tgtEl>
                                          <p:spTgt spid="6"/>
                                        </p:tgtEl>
                                        <p:attrNameLst>
                                          <p:attrName>r</p:attrName>
                                        </p:attrNameLst>
                                      </p:cBhvr>
                                    </p:animRot>
                                    <p:animRot by="1500000">
                                      <p:cBhvr>
                                        <p:cTn id="30" dur="125" fill="hold">
                                          <p:stCondLst>
                                            <p:cond delay="375"/>
                                          </p:stCondLst>
                                        </p:cTn>
                                        <p:tgtEl>
                                          <p:spTgt spid="6"/>
                                        </p:tgtEl>
                                        <p:attrNameLst>
                                          <p:attrName>r</p:attrName>
                                        </p:attrNameLst>
                                      </p:cBhvr>
                                    </p:animRot>
                                  </p:childTnLst>
                                </p:cTn>
                              </p:par>
                              <p:par>
                                <p:cTn id="31" presetID="34" presetClass="emph" presetSubtype="0" fill="hold" grpId="1" nodeType="withEffect">
                                  <p:stCondLst>
                                    <p:cond delay="0"/>
                                  </p:stCondLst>
                                  <p:iterate type="lt">
                                    <p:tmPct val="10000"/>
                                  </p:iterate>
                                  <p:childTnLst>
                                    <p:animMotion origin="layout" path="M -5.55556E-7 2.09877E-6 L -5.55556E-7 -0.07222 " pathEditMode="relative" rAng="0" ptsTypes="AA">
                                      <p:cBhvr>
                                        <p:cTn id="32" dur="250" accel="50000" decel="50000" autoRev="1" fill="hold">
                                          <p:stCondLst>
                                            <p:cond delay="0"/>
                                          </p:stCondLst>
                                        </p:cTn>
                                        <p:tgtEl>
                                          <p:spTgt spid="7"/>
                                        </p:tgtEl>
                                        <p:attrNameLst>
                                          <p:attrName>ppt_x</p:attrName>
                                          <p:attrName>ppt_y</p:attrName>
                                        </p:attrNameLst>
                                      </p:cBhvr>
                                      <p:rCtr x="0" y="-3611"/>
                                    </p:animMotion>
                                    <p:animRot by="1500000">
                                      <p:cBhvr>
                                        <p:cTn id="33" dur="125" fill="hold">
                                          <p:stCondLst>
                                            <p:cond delay="0"/>
                                          </p:stCondLst>
                                        </p:cTn>
                                        <p:tgtEl>
                                          <p:spTgt spid="7"/>
                                        </p:tgtEl>
                                        <p:attrNameLst>
                                          <p:attrName>r</p:attrName>
                                        </p:attrNameLst>
                                      </p:cBhvr>
                                    </p:animRot>
                                    <p:animRot by="-1500000">
                                      <p:cBhvr>
                                        <p:cTn id="34" dur="125" fill="hold">
                                          <p:stCondLst>
                                            <p:cond delay="125"/>
                                          </p:stCondLst>
                                        </p:cTn>
                                        <p:tgtEl>
                                          <p:spTgt spid="7"/>
                                        </p:tgtEl>
                                        <p:attrNameLst>
                                          <p:attrName>r</p:attrName>
                                        </p:attrNameLst>
                                      </p:cBhvr>
                                    </p:animRot>
                                    <p:animRot by="-1500000">
                                      <p:cBhvr>
                                        <p:cTn id="35" dur="125" fill="hold">
                                          <p:stCondLst>
                                            <p:cond delay="250"/>
                                          </p:stCondLst>
                                        </p:cTn>
                                        <p:tgtEl>
                                          <p:spTgt spid="7"/>
                                        </p:tgtEl>
                                        <p:attrNameLst>
                                          <p:attrName>r</p:attrName>
                                        </p:attrNameLst>
                                      </p:cBhvr>
                                    </p:animRot>
                                    <p:animRot by="1500000">
                                      <p:cBhvr>
                                        <p:cTn id="36" dur="125" fill="hold">
                                          <p:stCondLst>
                                            <p:cond delay="375"/>
                                          </p:stCondLst>
                                        </p:cTn>
                                        <p:tgtEl>
                                          <p:spTgt spid="7"/>
                                        </p:tgtEl>
                                        <p:attrNameLst>
                                          <p:attrName>r</p:attrName>
                                        </p:attrNameLst>
                                      </p:cBhvr>
                                    </p:animRot>
                                  </p:childTnLst>
                                </p:cTn>
                              </p:par>
                              <p:par>
                                <p:cTn id="37" presetID="34" presetClass="emph" presetSubtype="0" fill="hold" grpId="1" nodeType="withEffect">
                                  <p:stCondLst>
                                    <p:cond delay="0"/>
                                  </p:stCondLst>
                                  <p:iterate type="lt">
                                    <p:tmPct val="10000"/>
                                  </p:iterate>
                                  <p:childTnLst>
                                    <p:animMotion origin="layout" path="M -2.77778E-7 -1.23457E-7 L -2.77778E-7 -0.07222 " pathEditMode="relative" rAng="0" ptsTypes="AA">
                                      <p:cBhvr>
                                        <p:cTn id="38" dur="250" accel="50000" decel="50000" autoRev="1" fill="hold">
                                          <p:stCondLst>
                                            <p:cond delay="0"/>
                                          </p:stCondLst>
                                        </p:cTn>
                                        <p:tgtEl>
                                          <p:spTgt spid="9"/>
                                        </p:tgtEl>
                                        <p:attrNameLst>
                                          <p:attrName>ppt_x</p:attrName>
                                          <p:attrName>ppt_y</p:attrName>
                                        </p:attrNameLst>
                                      </p:cBhvr>
                                      <p:rCtr x="0" y="-3611"/>
                                    </p:animMotion>
                                    <p:animRot by="1500000">
                                      <p:cBhvr>
                                        <p:cTn id="39" dur="125" fill="hold">
                                          <p:stCondLst>
                                            <p:cond delay="0"/>
                                          </p:stCondLst>
                                        </p:cTn>
                                        <p:tgtEl>
                                          <p:spTgt spid="9"/>
                                        </p:tgtEl>
                                        <p:attrNameLst>
                                          <p:attrName>r</p:attrName>
                                        </p:attrNameLst>
                                      </p:cBhvr>
                                    </p:animRot>
                                    <p:animRot by="-1500000">
                                      <p:cBhvr>
                                        <p:cTn id="40" dur="125" fill="hold">
                                          <p:stCondLst>
                                            <p:cond delay="125"/>
                                          </p:stCondLst>
                                        </p:cTn>
                                        <p:tgtEl>
                                          <p:spTgt spid="9"/>
                                        </p:tgtEl>
                                        <p:attrNameLst>
                                          <p:attrName>r</p:attrName>
                                        </p:attrNameLst>
                                      </p:cBhvr>
                                    </p:animRot>
                                    <p:animRot by="-1500000">
                                      <p:cBhvr>
                                        <p:cTn id="41" dur="125" fill="hold">
                                          <p:stCondLst>
                                            <p:cond delay="250"/>
                                          </p:stCondLst>
                                        </p:cTn>
                                        <p:tgtEl>
                                          <p:spTgt spid="9"/>
                                        </p:tgtEl>
                                        <p:attrNameLst>
                                          <p:attrName>r</p:attrName>
                                        </p:attrNameLst>
                                      </p:cBhvr>
                                    </p:animRot>
                                    <p:animRot by="1500000">
                                      <p:cBhvr>
                                        <p:cTn id="42" dur="125" fill="hold">
                                          <p:stCondLst>
                                            <p:cond delay="375"/>
                                          </p:stCondLst>
                                        </p:cTn>
                                        <p:tgtEl>
                                          <p:spTgt spid="9"/>
                                        </p:tgtEl>
                                        <p:attrNameLst>
                                          <p:attrName>r</p:attrName>
                                        </p:attrNameLst>
                                      </p:cBhvr>
                                    </p:animRot>
                                  </p:childTnLst>
                                </p:cTn>
                              </p:par>
                              <p:par>
                                <p:cTn id="43" presetID="34" presetClass="emph" presetSubtype="0" fill="hold" grpId="1" nodeType="withEffect">
                                  <p:stCondLst>
                                    <p:cond delay="0"/>
                                  </p:stCondLst>
                                  <p:iterate type="lt">
                                    <p:tmPct val="10000"/>
                                  </p:iterate>
                                  <p:childTnLst>
                                    <p:animMotion origin="layout" path="M 1.11022E-16 -2.34568E-6 L 1.11022E-16 -0.07222 " pathEditMode="relative" rAng="0" ptsTypes="AA">
                                      <p:cBhvr>
                                        <p:cTn id="44" dur="250" accel="50000" decel="50000" autoRev="1" fill="hold">
                                          <p:stCondLst>
                                            <p:cond delay="0"/>
                                          </p:stCondLst>
                                        </p:cTn>
                                        <p:tgtEl>
                                          <p:spTgt spid="8"/>
                                        </p:tgtEl>
                                        <p:attrNameLst>
                                          <p:attrName>ppt_x</p:attrName>
                                          <p:attrName>ppt_y</p:attrName>
                                        </p:attrNameLst>
                                      </p:cBhvr>
                                      <p:rCtr x="0" y="-3611"/>
                                    </p:animMotion>
                                    <p:animRot by="1500000">
                                      <p:cBhvr>
                                        <p:cTn id="45" dur="125" fill="hold">
                                          <p:stCondLst>
                                            <p:cond delay="0"/>
                                          </p:stCondLst>
                                        </p:cTn>
                                        <p:tgtEl>
                                          <p:spTgt spid="8"/>
                                        </p:tgtEl>
                                        <p:attrNameLst>
                                          <p:attrName>r</p:attrName>
                                        </p:attrNameLst>
                                      </p:cBhvr>
                                    </p:animRot>
                                    <p:animRot by="-1500000">
                                      <p:cBhvr>
                                        <p:cTn id="46" dur="125" fill="hold">
                                          <p:stCondLst>
                                            <p:cond delay="125"/>
                                          </p:stCondLst>
                                        </p:cTn>
                                        <p:tgtEl>
                                          <p:spTgt spid="8"/>
                                        </p:tgtEl>
                                        <p:attrNameLst>
                                          <p:attrName>r</p:attrName>
                                        </p:attrNameLst>
                                      </p:cBhvr>
                                    </p:animRot>
                                    <p:animRot by="-1500000">
                                      <p:cBhvr>
                                        <p:cTn id="47" dur="125" fill="hold">
                                          <p:stCondLst>
                                            <p:cond delay="250"/>
                                          </p:stCondLst>
                                        </p:cTn>
                                        <p:tgtEl>
                                          <p:spTgt spid="8"/>
                                        </p:tgtEl>
                                        <p:attrNameLst>
                                          <p:attrName>r</p:attrName>
                                        </p:attrNameLst>
                                      </p:cBhvr>
                                    </p:animRot>
                                    <p:animRot by="1500000">
                                      <p:cBhvr>
                                        <p:cTn id="48" dur="125" fill="hold">
                                          <p:stCondLst>
                                            <p:cond delay="375"/>
                                          </p:stCondLst>
                                        </p:cTn>
                                        <p:tgtEl>
                                          <p:spTgt spid="8"/>
                                        </p:tgtEl>
                                        <p:attrNameLst>
                                          <p:attrName>r</p:attrName>
                                        </p:attrNameLst>
                                      </p:cBhvr>
                                    </p:animRot>
                                  </p:childTnLst>
                                </p:cTn>
                              </p:par>
                            </p:childTnLst>
                          </p:cTn>
                        </p:par>
                        <p:par>
                          <p:cTn id="49" fill="hold">
                            <p:stCondLst>
                              <p:cond delay="2700"/>
                            </p:stCondLst>
                            <p:childTnLst>
                              <p:par>
                                <p:cTn id="50" presetID="2" presetClass="entr" presetSubtype="8"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2000" fill="hold"/>
                                        <p:tgtEl>
                                          <p:spTgt spid="11"/>
                                        </p:tgtEl>
                                        <p:attrNameLst>
                                          <p:attrName>ppt_x</p:attrName>
                                        </p:attrNameLst>
                                      </p:cBhvr>
                                      <p:tavLst>
                                        <p:tav tm="0">
                                          <p:val>
                                            <p:strVal val="0-#ppt_w/2"/>
                                          </p:val>
                                        </p:tav>
                                        <p:tav tm="100000">
                                          <p:val>
                                            <p:strVal val="#ppt_x"/>
                                          </p:val>
                                        </p:tav>
                                      </p:tavLst>
                                    </p:anim>
                                    <p:anim calcmode="lin" valueType="num">
                                      <p:cBhvr additive="base">
                                        <p:cTn id="53" dur="2000" fill="hold"/>
                                        <p:tgtEl>
                                          <p:spTgt spid="11"/>
                                        </p:tgtEl>
                                        <p:attrNameLst>
                                          <p:attrName>ppt_y</p:attrName>
                                        </p:attrNameLst>
                                      </p:cBhvr>
                                      <p:tavLst>
                                        <p:tav tm="0">
                                          <p:val>
                                            <p:strVal val="#ppt_y"/>
                                          </p:val>
                                        </p:tav>
                                        <p:tav tm="100000">
                                          <p:val>
                                            <p:strVal val="#ppt_y"/>
                                          </p:val>
                                        </p:tav>
                                      </p:tavLst>
                                    </p:anim>
                                  </p:childTnLst>
                                </p:cTn>
                              </p:par>
                            </p:childTnLst>
                          </p:cTn>
                        </p:par>
                        <p:par>
                          <p:cTn id="54" fill="hold">
                            <p:stCondLst>
                              <p:cond delay="4700"/>
                            </p:stCondLst>
                            <p:childTnLst>
                              <p:par>
                                <p:cTn id="55" presetID="32" presetClass="emph" presetSubtype="0" repeatCount="indefinite" fill="hold" nodeType="afterEffect">
                                  <p:stCondLst>
                                    <p:cond delay="0"/>
                                  </p:stCondLst>
                                  <p:childTnLst>
                                    <p:animRot by="120000">
                                      <p:cBhvr>
                                        <p:cTn id="56" dur="100" fill="hold">
                                          <p:stCondLst>
                                            <p:cond delay="0"/>
                                          </p:stCondLst>
                                        </p:cTn>
                                        <p:tgtEl>
                                          <p:spTgt spid="11"/>
                                        </p:tgtEl>
                                        <p:attrNameLst>
                                          <p:attrName>r</p:attrName>
                                        </p:attrNameLst>
                                      </p:cBhvr>
                                    </p:animRot>
                                    <p:animRot by="-240000">
                                      <p:cBhvr>
                                        <p:cTn id="57" dur="200" fill="hold">
                                          <p:stCondLst>
                                            <p:cond delay="200"/>
                                          </p:stCondLst>
                                        </p:cTn>
                                        <p:tgtEl>
                                          <p:spTgt spid="11"/>
                                        </p:tgtEl>
                                        <p:attrNameLst>
                                          <p:attrName>r</p:attrName>
                                        </p:attrNameLst>
                                      </p:cBhvr>
                                    </p:animRot>
                                    <p:animRot by="240000">
                                      <p:cBhvr>
                                        <p:cTn id="58" dur="200" fill="hold">
                                          <p:stCondLst>
                                            <p:cond delay="400"/>
                                          </p:stCondLst>
                                        </p:cTn>
                                        <p:tgtEl>
                                          <p:spTgt spid="11"/>
                                        </p:tgtEl>
                                        <p:attrNameLst>
                                          <p:attrName>r</p:attrName>
                                        </p:attrNameLst>
                                      </p:cBhvr>
                                    </p:animRot>
                                    <p:animRot by="-240000">
                                      <p:cBhvr>
                                        <p:cTn id="59" dur="200" fill="hold">
                                          <p:stCondLst>
                                            <p:cond delay="600"/>
                                          </p:stCondLst>
                                        </p:cTn>
                                        <p:tgtEl>
                                          <p:spTgt spid="11"/>
                                        </p:tgtEl>
                                        <p:attrNameLst>
                                          <p:attrName>r</p:attrName>
                                        </p:attrNameLst>
                                      </p:cBhvr>
                                    </p:animRot>
                                    <p:animRot by="120000">
                                      <p:cBhvr>
                                        <p:cTn id="6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CF8475-47C0-4E05-85D8-BB6025BFDD7F}"/>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8161480F-D32F-41E0-B9F0-63A54133CB6B}"/>
              </a:ext>
            </a:extLst>
          </p:cNvPr>
          <p:cNvSpPr/>
          <p:nvPr/>
        </p:nvSpPr>
        <p:spPr>
          <a:xfrm>
            <a:off x="5322770" y="641350"/>
            <a:ext cx="6062779"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 name="Google Shape;844;p17">
            <a:extLst>
              <a:ext uri="{FF2B5EF4-FFF2-40B4-BE49-F238E27FC236}">
                <a16:creationId xmlns:a16="http://schemas.microsoft.com/office/drawing/2014/main" id="{E7C47F86-6EF7-4E58-9ED7-2897ED9F1D05}"/>
              </a:ext>
            </a:extLst>
          </p:cNvPr>
          <p:cNvSpPr txBox="1">
            <a:spLocks noGrp="1"/>
          </p:cNvSpPr>
          <p:nvPr/>
        </p:nvSpPr>
        <p:spPr>
          <a:xfrm>
            <a:off x="5809175" y="1005347"/>
            <a:ext cx="5151521" cy="6480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lvl="0"/>
            <a:r>
              <a:rPr lang="vi-VN" sz="3200" b="1" dirty="0">
                <a:ln w="9000" cmpd="sng">
                  <a:noFill/>
                  <a:prstDash val="solid"/>
                </a:ln>
                <a:solidFill>
                  <a:srgbClr val="1EC129"/>
                </a:solidFill>
                <a:effectLst/>
                <a:latin typeface="+mj-lt"/>
              </a:rPr>
              <a:t>Hành trình của bầy ong</a:t>
            </a:r>
          </a:p>
        </p:txBody>
      </p:sp>
      <p:sp>
        <p:nvSpPr>
          <p:cNvPr id="7" name="Google Shape;853;p17">
            <a:extLst>
              <a:ext uri="{FF2B5EF4-FFF2-40B4-BE49-F238E27FC236}">
                <a16:creationId xmlns:a16="http://schemas.microsoft.com/office/drawing/2014/main" id="{1D62BA05-1D24-49AB-9985-6EA3E4CAE19D}"/>
              </a:ext>
            </a:extLst>
          </p:cNvPr>
          <p:cNvSpPr txBox="1"/>
          <p:nvPr/>
        </p:nvSpPr>
        <p:spPr>
          <a:xfrm>
            <a:off x="7298266" y="783959"/>
            <a:ext cx="2129269"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b="1" dirty="0">
                <a:solidFill>
                  <a:srgbClr val="1EC129"/>
                </a:solidFill>
                <a:latin typeface="+mj-lt"/>
                <a:ea typeface="Englebert"/>
                <a:cs typeface="Englebert"/>
                <a:sym typeface="Englebert"/>
              </a:rPr>
              <a:t>Tập đọc 5</a:t>
            </a:r>
            <a:endParaRPr sz="2400" b="1" dirty="0">
              <a:solidFill>
                <a:srgbClr val="1EC129"/>
              </a:solidFill>
              <a:latin typeface="+mj-lt"/>
              <a:ea typeface="Englebert"/>
              <a:cs typeface="Englebert"/>
              <a:sym typeface="Englebert"/>
            </a:endParaRPr>
          </a:p>
        </p:txBody>
      </p:sp>
      <p:sp>
        <p:nvSpPr>
          <p:cNvPr id="8" name="Google Shape;869;p17">
            <a:extLst>
              <a:ext uri="{FF2B5EF4-FFF2-40B4-BE49-F238E27FC236}">
                <a16:creationId xmlns:a16="http://schemas.microsoft.com/office/drawing/2014/main" id="{7DDA01DD-F240-4451-8619-58DB64624883}"/>
              </a:ext>
            </a:extLst>
          </p:cNvPr>
          <p:cNvSpPr txBox="1"/>
          <p:nvPr/>
        </p:nvSpPr>
        <p:spPr>
          <a:xfrm>
            <a:off x="7904659" y="5708341"/>
            <a:ext cx="3405523"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400" b="1" dirty="0">
                <a:solidFill>
                  <a:schemeClr val="dk1"/>
                </a:solidFill>
                <a:latin typeface="+mj-lt"/>
                <a:ea typeface="Englebert"/>
                <a:cs typeface="Englebert"/>
                <a:sym typeface="Englebert"/>
              </a:rPr>
              <a:t>Nguyễn Đức Mậu</a:t>
            </a:r>
            <a:endParaRPr sz="2400" b="1" dirty="0">
              <a:solidFill>
                <a:schemeClr val="dk1"/>
              </a:solidFill>
              <a:latin typeface="+mj-lt"/>
              <a:ea typeface="Englebert"/>
              <a:cs typeface="Englebert"/>
              <a:sym typeface="Englebert"/>
            </a:endParaRPr>
          </a:p>
        </p:txBody>
      </p:sp>
      <p:sp>
        <p:nvSpPr>
          <p:cNvPr id="9" name="Google Shape;869;p17">
            <a:extLst>
              <a:ext uri="{FF2B5EF4-FFF2-40B4-BE49-F238E27FC236}">
                <a16:creationId xmlns:a16="http://schemas.microsoft.com/office/drawing/2014/main" id="{EA64F845-310E-478B-9873-3BC636EBA70D}"/>
              </a:ext>
            </a:extLst>
          </p:cNvPr>
          <p:cNvSpPr txBox="1"/>
          <p:nvPr/>
        </p:nvSpPr>
        <p:spPr>
          <a:xfrm>
            <a:off x="6562693" y="1860817"/>
            <a:ext cx="4906210" cy="3600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buClrTx/>
            </a:pPr>
            <a:r>
              <a:rPr lang="vi-VN" sz="2000" dirty="0">
                <a:ln>
                  <a:solidFill>
                    <a:schemeClr val="tx1"/>
                  </a:solidFill>
                </a:ln>
                <a:solidFill>
                  <a:prstClr val="black"/>
                </a:solidFill>
                <a:latin typeface="Times New Roman"/>
                <a:ea typeface="+mn-ea"/>
                <a:cs typeface="+mn-cs"/>
              </a:rPr>
              <a:t>    Bầy ong rong ruổi trăm miền</a:t>
            </a:r>
          </a:p>
          <a:p>
            <a:pPr lvl="0">
              <a:buClrTx/>
            </a:pPr>
            <a:r>
              <a:rPr lang="vi-VN" sz="2000" dirty="0">
                <a:ln>
                  <a:solidFill>
                    <a:schemeClr val="tx1"/>
                  </a:solidFill>
                </a:ln>
                <a:solidFill>
                  <a:prstClr val="black"/>
                </a:solidFill>
                <a:latin typeface="Times New Roman"/>
                <a:ea typeface="+mn-ea"/>
                <a:cs typeface="+mn-cs"/>
              </a:rPr>
              <a:t>Rù rì đôi cánh nối liền mùa hoa.</a:t>
            </a:r>
            <a:endParaRPr lang="vi-VN" sz="2000" dirty="0">
              <a:ln>
                <a:solidFill>
                  <a:schemeClr val="tx1"/>
                </a:solidFill>
              </a:ln>
              <a:latin typeface="+mj-lt"/>
            </a:endParaRPr>
          </a:p>
          <a:p>
            <a:r>
              <a:rPr lang="vi-VN" sz="2000" dirty="0">
                <a:ln>
                  <a:solidFill>
                    <a:schemeClr val="tx1"/>
                  </a:solidFill>
                </a:ln>
                <a:latin typeface="+mj-lt"/>
              </a:rPr>
              <a:t>    Nối rừng hoang với biển xa</a:t>
            </a:r>
          </a:p>
          <a:p>
            <a:r>
              <a:rPr lang="vi-VN" sz="2000" dirty="0">
                <a:ln>
                  <a:solidFill>
                    <a:schemeClr val="tx1"/>
                  </a:solidFill>
                </a:ln>
                <a:latin typeface="+mj-lt"/>
              </a:rPr>
              <a:t>Đất nơi đâu cũng tìm ra ngọt ngào.</a:t>
            </a:r>
          </a:p>
          <a:p>
            <a:r>
              <a:rPr lang="vi-VN" sz="2000" dirty="0">
                <a:ln>
                  <a:solidFill>
                    <a:schemeClr val="tx1"/>
                  </a:solidFill>
                </a:ln>
                <a:latin typeface="+mj-lt"/>
              </a:rPr>
              <a:t>    (Nếu hoa có ở trời cao</a:t>
            </a:r>
          </a:p>
          <a:p>
            <a:r>
              <a:rPr lang="vi-VN" sz="2000" dirty="0">
                <a:ln>
                  <a:solidFill>
                    <a:schemeClr val="tx1"/>
                  </a:solidFill>
                </a:ln>
                <a:latin typeface="+mj-lt"/>
              </a:rPr>
              <a:t>Thì bầy ong cũng mang vào mật thơm)</a:t>
            </a:r>
          </a:p>
          <a:p>
            <a:endParaRPr lang="vi-VN" sz="2000" dirty="0">
              <a:ln>
                <a:solidFill>
                  <a:schemeClr val="tx1"/>
                </a:solidFill>
              </a:ln>
              <a:latin typeface="+mj-lt"/>
            </a:endParaRPr>
          </a:p>
          <a:p>
            <a:r>
              <a:rPr lang="vi-VN" sz="2000" dirty="0">
                <a:ln>
                  <a:solidFill>
                    <a:schemeClr val="tx1"/>
                  </a:solidFill>
                </a:ln>
                <a:latin typeface="+mj-lt"/>
              </a:rPr>
              <a:t>    Chắt trong vị ngọt mùi hương</a:t>
            </a:r>
          </a:p>
          <a:p>
            <a:r>
              <a:rPr lang="vi-VN" sz="2000" dirty="0">
                <a:ln>
                  <a:solidFill>
                    <a:schemeClr val="tx1"/>
                  </a:solidFill>
                </a:ln>
                <a:latin typeface="+mj-lt"/>
              </a:rPr>
              <a:t>Lặng thầm thay những con đường ong bay.</a:t>
            </a:r>
          </a:p>
          <a:p>
            <a:r>
              <a:rPr lang="vi-VN" sz="2000" dirty="0">
                <a:ln>
                  <a:solidFill>
                    <a:schemeClr val="tx1"/>
                  </a:solidFill>
                </a:ln>
                <a:latin typeface="+mj-lt"/>
              </a:rPr>
              <a:t>    Trải qua mưa nắng vơi đầy</a:t>
            </a:r>
          </a:p>
          <a:p>
            <a:r>
              <a:rPr lang="vi-VN" sz="2000" dirty="0">
                <a:ln>
                  <a:solidFill>
                    <a:schemeClr val="tx1"/>
                  </a:solidFill>
                </a:ln>
                <a:latin typeface="+mj-lt"/>
              </a:rPr>
              <a:t>Men trời đất đủ làm say đất trời.</a:t>
            </a:r>
          </a:p>
          <a:p>
            <a:r>
              <a:rPr lang="vi-VN" sz="2000" dirty="0">
                <a:ln>
                  <a:solidFill>
                    <a:schemeClr val="tx1"/>
                  </a:solidFill>
                </a:ln>
                <a:latin typeface="+mj-lt"/>
              </a:rPr>
              <a:t>    Bầy ong giữ hộ cho người</a:t>
            </a:r>
          </a:p>
          <a:p>
            <a:r>
              <a:rPr lang="vi-VN" sz="2000" dirty="0">
                <a:ln>
                  <a:solidFill>
                    <a:schemeClr val="tx1"/>
                  </a:solidFill>
                </a:ln>
                <a:latin typeface="+mj-lt"/>
              </a:rPr>
              <a:t>Những mùa hoa đã tàn phai tháng ngày.</a:t>
            </a:r>
          </a:p>
        </p:txBody>
      </p:sp>
      <p:pic>
        <p:nvPicPr>
          <p:cNvPr id="10" name="Picture 3">
            <a:extLst>
              <a:ext uri="{FF2B5EF4-FFF2-40B4-BE49-F238E27FC236}">
                <a16:creationId xmlns:a16="http://schemas.microsoft.com/office/drawing/2014/main" id="{1A2CAA5A-93A2-4598-9B1E-22A1A0CD243D}"/>
              </a:ext>
            </a:extLst>
          </p:cNvPr>
          <p:cNvPicPr>
            <a:picLocks noChangeAspect="1"/>
          </p:cNvPicPr>
          <p:nvPr/>
        </p:nvPicPr>
        <p:blipFill>
          <a:blip r:embed="rId4"/>
          <a:srcRect/>
          <a:stretch>
            <a:fillRect/>
          </a:stretch>
        </p:blipFill>
        <p:spPr>
          <a:xfrm>
            <a:off x="273217" y="2348543"/>
            <a:ext cx="3336415" cy="4418496"/>
          </a:xfrm>
          <a:prstGeom prst="rect">
            <a:avLst/>
          </a:prstGeom>
        </p:spPr>
      </p:pic>
      <p:sp>
        <p:nvSpPr>
          <p:cNvPr id="11" name="Speech Bubble: Oval 10">
            <a:extLst>
              <a:ext uri="{FF2B5EF4-FFF2-40B4-BE49-F238E27FC236}">
                <a16:creationId xmlns:a16="http://schemas.microsoft.com/office/drawing/2014/main" id="{1B4B788B-662F-4776-A56D-420E9BDF1834}"/>
              </a:ext>
            </a:extLst>
          </p:cNvPr>
          <p:cNvSpPr/>
          <p:nvPr/>
        </p:nvSpPr>
        <p:spPr>
          <a:xfrm>
            <a:off x="2192603" y="90961"/>
            <a:ext cx="3696101" cy="2717867"/>
          </a:xfrm>
          <a:prstGeom prst="wedgeEllipseCallout">
            <a:avLst>
              <a:gd name="adj1" fmla="val -35416"/>
              <a:gd name="adj2" fmla="val 66396"/>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a:solidFill>
                  <a:schemeClr val="tx1"/>
                </a:solidFill>
                <a:effectLst>
                  <a:outerShdw blurRad="38100" dist="38100" dir="2700000" algn="tl">
                    <a:srgbClr val="000000">
                      <a:alpha val="43137"/>
                    </a:srgbClr>
                  </a:outerShdw>
                </a:effectLst>
                <a:latin typeface="+mj-lt"/>
              </a:rPr>
              <a:t>Luyện học thuộc lòng</a:t>
            </a:r>
            <a:endParaRPr lang="en-US" sz="4400" b="1">
              <a:solidFill>
                <a:schemeClr val="tx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053110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8D278E1-D511-47EB-BE16-115E83C68AE4}"/>
              </a:ext>
            </a:extLst>
          </p:cNvPr>
          <p:cNvPicPr>
            <a:picLocks noChangeAspect="1"/>
          </p:cNvPicPr>
          <p:nvPr/>
        </p:nvPicPr>
        <p:blipFill>
          <a:blip r:embed="rId4" cstate="hqprint">
            <a:extLst>
              <a:ext uri="{BEBA8EAE-BF5A-486C-A8C5-ECC9F3942E4B}">
                <a14:imgProps xmlns:a14="http://schemas.microsoft.com/office/drawing/2010/main">
                  <a14:imgLayer r:embed="rId5">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pic>
        <p:nvPicPr>
          <p:cNvPr id="4" name="Picture 3">
            <a:extLst>
              <a:ext uri="{FF2B5EF4-FFF2-40B4-BE49-F238E27FC236}">
                <a16:creationId xmlns:a16="http://schemas.microsoft.com/office/drawing/2014/main" id="{CDD06928-2CC0-4A79-9140-4F0F0E531E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702" y="3183687"/>
            <a:ext cx="2800625" cy="2800625"/>
          </a:xfrm>
          <a:prstGeom prst="rect">
            <a:avLst/>
          </a:prstGeom>
        </p:spPr>
      </p:pic>
      <p:sp>
        <p:nvSpPr>
          <p:cNvPr id="5" name="Rectangle: Rounded Corners 4">
            <a:extLst>
              <a:ext uri="{FF2B5EF4-FFF2-40B4-BE49-F238E27FC236}">
                <a16:creationId xmlns:a16="http://schemas.microsoft.com/office/drawing/2014/main" id="{15038CFF-95E2-4DF8-8D4D-26FEA4F9CFB1}"/>
              </a:ext>
            </a:extLst>
          </p:cNvPr>
          <p:cNvSpPr/>
          <p:nvPr/>
        </p:nvSpPr>
        <p:spPr>
          <a:xfrm>
            <a:off x="599861" y="57949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rgbClr val="002060"/>
                </a:solidFill>
                <a:latin typeface="Times New Roman" panose="02020603050405020304" pitchFamily="18" charset="0"/>
                <a:cs typeface="Times New Roman" panose="02020603050405020304" pitchFamily="18" charset="0"/>
              </a:rPr>
              <a:t>A. Hương thơm</a:t>
            </a:r>
            <a:endParaRPr lang="en-US" sz="2400" b="1">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37D42BF1-B418-45B0-888B-59E4EA1A0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0866" y="3183687"/>
            <a:ext cx="2800625" cy="2800625"/>
          </a:xfrm>
          <a:prstGeom prst="rect">
            <a:avLst/>
          </a:prstGeom>
        </p:spPr>
      </p:pic>
      <p:sp>
        <p:nvSpPr>
          <p:cNvPr id="7" name="Rectangle: Rounded Corners 6">
            <a:extLst>
              <a:ext uri="{FF2B5EF4-FFF2-40B4-BE49-F238E27FC236}">
                <a16:creationId xmlns:a16="http://schemas.microsoft.com/office/drawing/2014/main" id="{0141E690-3FB9-44A0-A3DE-11F30843C617}"/>
              </a:ext>
            </a:extLst>
          </p:cNvPr>
          <p:cNvSpPr/>
          <p:nvPr/>
        </p:nvSpPr>
        <p:spPr>
          <a:xfrm>
            <a:off x="3366025" y="57949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rgbClr val="002060"/>
                </a:solidFill>
                <a:latin typeface="Times New Roman" panose="02020603050405020304" pitchFamily="18" charset="0"/>
                <a:cs typeface="Times New Roman" panose="02020603050405020304" pitchFamily="18" charset="0"/>
              </a:rPr>
              <a:t>B. Kích thước</a:t>
            </a:r>
            <a:endParaRPr lang="en-US" altLang="en-US" sz="800" b="1">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8BF6D072-93CA-4B53-9199-93551955DC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6332" y="3183687"/>
            <a:ext cx="2800625" cy="2800625"/>
          </a:xfrm>
          <a:prstGeom prst="rect">
            <a:avLst/>
          </a:prstGeom>
        </p:spPr>
      </p:pic>
      <p:sp>
        <p:nvSpPr>
          <p:cNvPr id="9" name="Rectangle: Rounded Corners 8">
            <a:extLst>
              <a:ext uri="{FF2B5EF4-FFF2-40B4-BE49-F238E27FC236}">
                <a16:creationId xmlns:a16="http://schemas.microsoft.com/office/drawing/2014/main" id="{D7124CCD-F4AD-4332-806E-EB417358F096}"/>
              </a:ext>
            </a:extLst>
          </p:cNvPr>
          <p:cNvSpPr/>
          <p:nvPr/>
        </p:nvSpPr>
        <p:spPr>
          <a:xfrm>
            <a:off x="6141491" y="57949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C. </a:t>
            </a:r>
            <a:r>
              <a:rPr lang="vi-VN" sz="2400" b="1">
                <a:solidFill>
                  <a:srgbClr val="002060"/>
                </a:solidFill>
                <a:latin typeface="Times New Roman" panose="02020603050405020304" pitchFamily="18" charset="0"/>
                <a:cs typeface="Times New Roman" panose="02020603050405020304" pitchFamily="18" charset="0"/>
              </a:rPr>
              <a:t>M</a:t>
            </a:r>
            <a:r>
              <a:rPr lang="en-US" sz="2400" b="1">
                <a:solidFill>
                  <a:srgbClr val="002060"/>
                </a:solidFill>
                <a:latin typeface="Times New Roman" panose="02020603050405020304" pitchFamily="18" charset="0"/>
                <a:cs typeface="Times New Roman" panose="02020603050405020304" pitchFamily="18" charset="0"/>
              </a:rPr>
              <a:t>àu sắc</a:t>
            </a:r>
            <a:endParaRPr lang="en-US" altLang="en-US" sz="2400" b="1">
              <a:solidFill>
                <a:schemeClr val="tx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9665184-9EEA-4C64-9E46-82639D00A1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4378" y="3183687"/>
            <a:ext cx="2800625" cy="2800625"/>
          </a:xfrm>
          <a:prstGeom prst="rect">
            <a:avLst/>
          </a:prstGeom>
        </p:spPr>
      </p:pic>
      <p:sp>
        <p:nvSpPr>
          <p:cNvPr id="11" name="Rectangle: Rounded Corners 10">
            <a:extLst>
              <a:ext uri="{FF2B5EF4-FFF2-40B4-BE49-F238E27FC236}">
                <a16:creationId xmlns:a16="http://schemas.microsoft.com/office/drawing/2014/main" id="{66EEBA6D-C3D2-4B48-AAB3-3F8677554373}"/>
              </a:ext>
            </a:extLst>
          </p:cNvPr>
          <p:cNvSpPr/>
          <p:nvPr/>
        </p:nvSpPr>
        <p:spPr>
          <a:xfrm>
            <a:off x="8929537" y="57949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rgbClr val="002060"/>
                </a:solidFill>
                <a:latin typeface="Times New Roman" panose="02020603050405020304" pitchFamily="18" charset="0"/>
                <a:cs typeface="Times New Roman" panose="02020603050405020304" pitchFamily="18" charset="0"/>
              </a:rPr>
              <a:t>D. Không có</a:t>
            </a:r>
          </a:p>
          <a:p>
            <a:pPr algn="ctr"/>
            <a:r>
              <a:rPr lang="vi-VN" sz="2400" b="1">
                <a:solidFill>
                  <a:srgbClr val="002060"/>
                </a:solidFill>
                <a:latin typeface="Times New Roman" panose="02020603050405020304" pitchFamily="18" charset="0"/>
                <a:cs typeface="Times New Roman" panose="02020603050405020304" pitchFamily="18" charset="0"/>
              </a:rPr>
              <a:t>dấu hiệu</a:t>
            </a:r>
            <a:endParaRPr lang="en-US" altLang="en-US" sz="2400" b="1">
              <a:solidFill>
                <a:schemeClr val="tx1"/>
              </a:solidFill>
              <a:latin typeface="Times New Roman" panose="02020603050405020304" pitchFamily="18" charset="0"/>
              <a:cs typeface="Times New Roman" panose="02020603050405020304" pitchFamily="18" charset="0"/>
            </a:endParaRPr>
          </a:p>
        </p:txBody>
      </p:sp>
      <p:sp>
        <p:nvSpPr>
          <p:cNvPr id="13" name="Speech Bubble: Rectangle with Corners Rounded 12">
            <a:extLst>
              <a:ext uri="{FF2B5EF4-FFF2-40B4-BE49-F238E27FC236}">
                <a16:creationId xmlns:a16="http://schemas.microsoft.com/office/drawing/2014/main" id="{FC387054-7E97-47D5-84BB-7D153F1F5D03}"/>
              </a:ext>
            </a:extLst>
          </p:cNvPr>
          <p:cNvSpPr/>
          <p:nvPr/>
        </p:nvSpPr>
        <p:spPr>
          <a:xfrm>
            <a:off x="1943100" y="445063"/>
            <a:ext cx="5148723" cy="1695880"/>
          </a:xfrm>
          <a:prstGeom prst="wedgeRoundRectCallout">
            <a:avLst>
              <a:gd name="adj1" fmla="val 50733"/>
              <a:gd name="adj2" fmla="val 72506"/>
              <a:gd name="adj3" fmla="val 16667"/>
            </a:avLst>
          </a:prstGeom>
          <a:solidFill>
            <a:schemeClr val="bg1"/>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ln>
                  <a:solidFill>
                    <a:sysClr val="windowText" lastClr="000000"/>
                  </a:solidFill>
                </a:ln>
                <a:solidFill>
                  <a:schemeClr val="tx1"/>
                </a:solidFill>
                <a:latin typeface="Times New Roman" panose="02020603050405020304" pitchFamily="18" charset="0"/>
                <a:cs typeface="Times New Roman" panose="02020603050405020304" pitchFamily="18" charset="0"/>
              </a:rPr>
              <a:t>Thảo quả báo hiệu vào mùa bằng dấu hiệu nào</a:t>
            </a:r>
            <a:r>
              <a:rPr lang="en-US" sz="3200" b="1">
                <a:ln>
                  <a:solidFill>
                    <a:sysClr val="windowText" lastClr="000000"/>
                  </a:solidFill>
                </a:ln>
                <a:solidFill>
                  <a:schemeClr val="tx1"/>
                </a:solidFill>
                <a:latin typeface="Times New Roman" panose="02020603050405020304" pitchFamily="18" charset="0"/>
                <a:cs typeface="Times New Roman" panose="02020603050405020304" pitchFamily="18" charset="0"/>
              </a:rPr>
              <a:t>?</a:t>
            </a:r>
          </a:p>
        </p:txBody>
      </p:sp>
      <p:pic>
        <p:nvPicPr>
          <p:cNvPr id="1026" name="Picture 2" descr="Pin on Tiere">
            <a:extLst>
              <a:ext uri="{FF2B5EF4-FFF2-40B4-BE49-F238E27FC236}">
                <a16:creationId xmlns:a16="http://schemas.microsoft.com/office/drawing/2014/main" id="{83A12282-AD0B-494F-9EE3-1C465B22FB33}"/>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7322446" y="21132"/>
            <a:ext cx="2189870" cy="3407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125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strVal val="#ppt_w+.3"/>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animEffect transition="in" filter="fade">
                                      <p:cBhvr>
                                        <p:cTn id="9" dur="500"/>
                                        <p:tgtEl>
                                          <p:spTgt spid="11"/>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strVal val="#ppt_w+.3"/>
                                          </p:val>
                                        </p:tav>
                                        <p:tav tm="100000">
                                          <p:val>
                                            <p:strVal val="#ppt_w"/>
                                          </p:val>
                                        </p:tav>
                                      </p:tavLst>
                                    </p:anim>
                                    <p:anim calcmode="lin" valueType="num">
                                      <p:cBhvr>
                                        <p:cTn id="13" dur="500" fill="hold"/>
                                        <p:tgtEl>
                                          <p:spTgt spid="13"/>
                                        </p:tgtEl>
                                        <p:attrNameLst>
                                          <p:attrName>ppt_h</p:attrName>
                                        </p:attrNameLst>
                                      </p:cBhvr>
                                      <p:tavLst>
                                        <p:tav tm="0">
                                          <p:val>
                                            <p:strVal val="#ppt_h"/>
                                          </p:val>
                                        </p:tav>
                                        <p:tav tm="100000">
                                          <p:val>
                                            <p:strVal val="#ppt_h"/>
                                          </p:val>
                                        </p:tav>
                                      </p:tavLst>
                                    </p:anim>
                                    <p:animEffect transition="in" filter="fade">
                                      <p:cBhvr>
                                        <p:cTn id="14" dur="500"/>
                                        <p:tgtEl>
                                          <p:spTgt spid="13"/>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strVal val="#ppt_w+.3"/>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animEffect transition="in" filter="fade">
                                      <p:cBhvr>
                                        <p:cTn id="19" dur="500"/>
                                        <p:tgtEl>
                                          <p:spTgt spid="5"/>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strVal val="#ppt_w+.3"/>
                                          </p:val>
                                        </p:tav>
                                        <p:tav tm="100000">
                                          <p:val>
                                            <p:strVal val="#ppt_w"/>
                                          </p:val>
                                        </p:tav>
                                      </p:tavLst>
                                    </p:anim>
                                    <p:anim calcmode="lin" valueType="num">
                                      <p:cBhvr>
                                        <p:cTn id="23" dur="500" fill="hold"/>
                                        <p:tgtEl>
                                          <p:spTgt spid="7"/>
                                        </p:tgtEl>
                                        <p:attrNameLst>
                                          <p:attrName>ppt_h</p:attrName>
                                        </p:attrNameLst>
                                      </p:cBhvr>
                                      <p:tavLst>
                                        <p:tav tm="0">
                                          <p:val>
                                            <p:strVal val="#ppt_h"/>
                                          </p:val>
                                        </p:tav>
                                        <p:tav tm="100000">
                                          <p:val>
                                            <p:strVal val="#ppt_h"/>
                                          </p:val>
                                        </p:tav>
                                      </p:tavLst>
                                    </p:anim>
                                    <p:animEffect transition="in" filter="fade">
                                      <p:cBhvr>
                                        <p:cTn id="24" dur="500"/>
                                        <p:tgtEl>
                                          <p:spTgt spid="7"/>
                                        </p:tgtEl>
                                      </p:cBhvr>
                                    </p:animEffect>
                                  </p:childTnLst>
                                </p:cTn>
                              </p:par>
                              <p:par>
                                <p:cTn id="25" presetID="50" presetClass="entr" presetSubtype="0" decel="10000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strVal val="#ppt_w+.3"/>
                                          </p:val>
                                        </p:tav>
                                        <p:tav tm="100000">
                                          <p:val>
                                            <p:strVal val="#ppt_w"/>
                                          </p:val>
                                        </p:tav>
                                      </p:tavLst>
                                    </p:anim>
                                    <p:anim calcmode="lin" valueType="num">
                                      <p:cBhvr>
                                        <p:cTn id="28" dur="500" fill="hold"/>
                                        <p:tgtEl>
                                          <p:spTgt spid="9"/>
                                        </p:tgtEl>
                                        <p:attrNameLst>
                                          <p:attrName>ppt_h</p:attrName>
                                        </p:attrNameLst>
                                      </p:cBhvr>
                                      <p:tavLst>
                                        <p:tav tm="0">
                                          <p:val>
                                            <p:strVal val="#ppt_h"/>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nodeType="clickEffect">
                                  <p:stCondLst>
                                    <p:cond delay="0"/>
                                  </p:stCondLst>
                                  <p:childTnLst>
                                    <p:animEffect transition="out" filter="fade">
                                      <p:cBhvr>
                                        <p:cTn id="34" dur="500" tmFilter="0, 0; .2, .5; .8, .5; 1, 0"/>
                                        <p:tgtEl>
                                          <p:spTgt spid="4"/>
                                        </p:tgtEl>
                                      </p:cBhvr>
                                    </p:animEffect>
                                    <p:animScale>
                                      <p:cBhvr>
                                        <p:cTn id="35" dur="250" autoRev="1" fill="hold"/>
                                        <p:tgtEl>
                                          <p:spTgt spid="4"/>
                                        </p:tgtEl>
                                      </p:cBhvr>
                                      <p:by x="105000" y="105000"/>
                                    </p:animScale>
                                  </p:childTnLst>
                                </p:cTn>
                              </p:par>
                            </p:childTnLst>
                          </p:cTn>
                        </p:par>
                        <p:par>
                          <p:cTn id="36" fill="hold">
                            <p:stCondLst>
                              <p:cond delay="500"/>
                            </p:stCondLst>
                            <p:childTnLst>
                              <p:par>
                                <p:cTn id="37" presetID="1" presetClass="emph" presetSubtype="2" fill="hold" nodeType="afterEffect">
                                  <p:stCondLst>
                                    <p:cond delay="0"/>
                                  </p:stCondLst>
                                  <p:childTnLst>
                                    <p:animClr clrSpc="rgb" dir="cw">
                                      <p:cBhvr>
                                        <p:cTn id="38" dur="500" fill="hold"/>
                                        <p:tgtEl>
                                          <p:spTgt spid="5"/>
                                        </p:tgtEl>
                                        <p:attrNameLst>
                                          <p:attrName>fillcolor</p:attrName>
                                        </p:attrNameLst>
                                      </p:cBhvr>
                                      <p:to>
                                        <a:srgbClr val="FF0000"/>
                                      </p:to>
                                    </p:animClr>
                                    <p:set>
                                      <p:cBhvr>
                                        <p:cTn id="39" dur="500" fill="hold"/>
                                        <p:tgtEl>
                                          <p:spTgt spid="5"/>
                                        </p:tgtEl>
                                        <p:attrNameLst>
                                          <p:attrName>fill.type</p:attrName>
                                        </p:attrNameLst>
                                      </p:cBhvr>
                                      <p:to>
                                        <p:strVal val="solid"/>
                                      </p:to>
                                    </p:set>
                                    <p:set>
                                      <p:cBhvr>
                                        <p:cTn id="40" dur="500" fill="hold"/>
                                        <p:tgtEl>
                                          <p:spTgt spid="5"/>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6"/>
                                        </p:tgtEl>
                                      </p:cBhvr>
                                    </p:animEffect>
                                    <p:animScale>
                                      <p:cBhvr>
                                        <p:cTn id="46" dur="250" autoRev="1" fill="hold"/>
                                        <p:tgtEl>
                                          <p:spTgt spid="6"/>
                                        </p:tgtEl>
                                      </p:cBhvr>
                                      <p:by x="105000" y="105000"/>
                                    </p:animScale>
                                  </p:childTnLst>
                                </p:cTn>
                              </p:par>
                            </p:childTnLst>
                          </p:cTn>
                        </p:par>
                        <p:par>
                          <p:cTn id="47" fill="hold">
                            <p:stCondLst>
                              <p:cond delay="500"/>
                            </p:stCondLst>
                            <p:childTnLst>
                              <p:par>
                                <p:cTn id="48" presetID="1" presetClass="emph" presetSubtype="2" fill="hold" nodeType="afterEffect">
                                  <p:stCondLst>
                                    <p:cond delay="0"/>
                                  </p:stCondLst>
                                  <p:childTnLst>
                                    <p:animClr clrSpc="rgb" dir="cw">
                                      <p:cBhvr>
                                        <p:cTn id="49" dur="500" fill="hold"/>
                                        <p:tgtEl>
                                          <p:spTgt spid="7"/>
                                        </p:tgtEl>
                                        <p:attrNameLst>
                                          <p:attrName>fillcolor</p:attrName>
                                        </p:attrNameLst>
                                      </p:cBhvr>
                                      <p:to>
                                        <a:srgbClr val="FFFF00"/>
                                      </p:to>
                                    </p:animClr>
                                    <p:set>
                                      <p:cBhvr>
                                        <p:cTn id="50" dur="500" fill="hold"/>
                                        <p:tgtEl>
                                          <p:spTgt spid="7"/>
                                        </p:tgtEl>
                                        <p:attrNameLst>
                                          <p:attrName>fill.type</p:attrName>
                                        </p:attrNameLst>
                                      </p:cBhvr>
                                      <p:to>
                                        <p:strVal val="solid"/>
                                      </p:to>
                                    </p:set>
                                    <p:set>
                                      <p:cBhvr>
                                        <p:cTn id="51" dur="50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8"/>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8"/>
                                        </p:tgtEl>
                                      </p:cBhvr>
                                    </p:animEffect>
                                    <p:animScale>
                                      <p:cBhvr>
                                        <p:cTn id="57" dur="250" autoRev="1" fill="hold"/>
                                        <p:tgtEl>
                                          <p:spTgt spid="8"/>
                                        </p:tgtEl>
                                      </p:cBhvr>
                                      <p:by x="105000" y="105000"/>
                                    </p:animScale>
                                  </p:childTnLst>
                                </p:cTn>
                              </p:par>
                            </p:childTnLst>
                          </p:cTn>
                        </p:par>
                        <p:par>
                          <p:cTn id="58" fill="hold">
                            <p:stCondLst>
                              <p:cond delay="500"/>
                            </p:stCondLst>
                            <p:childTnLst>
                              <p:par>
                                <p:cTn id="59" presetID="1" presetClass="emph" presetSubtype="2" fill="hold" nodeType="afterEffect">
                                  <p:stCondLst>
                                    <p:cond delay="0"/>
                                  </p:stCondLst>
                                  <p:childTnLst>
                                    <p:animClr clrSpc="rgb" dir="cw">
                                      <p:cBhvr>
                                        <p:cTn id="60" dur="500" fill="hold"/>
                                        <p:tgtEl>
                                          <p:spTgt spid="9"/>
                                        </p:tgtEl>
                                        <p:attrNameLst>
                                          <p:attrName>fillcolor</p:attrName>
                                        </p:attrNameLst>
                                      </p:cBhvr>
                                      <p:to>
                                        <a:srgbClr val="FFFF00"/>
                                      </p:to>
                                    </p:animClr>
                                    <p:set>
                                      <p:cBhvr>
                                        <p:cTn id="61" dur="500" fill="hold"/>
                                        <p:tgtEl>
                                          <p:spTgt spid="9"/>
                                        </p:tgtEl>
                                        <p:attrNameLst>
                                          <p:attrName>fill.type</p:attrName>
                                        </p:attrNameLst>
                                      </p:cBhvr>
                                      <p:to>
                                        <p:strVal val="solid"/>
                                      </p:to>
                                    </p:set>
                                    <p:set>
                                      <p:cBhvr>
                                        <p:cTn id="62" dur="500" fill="hold"/>
                                        <p:tgtEl>
                                          <p:spTgt spid="9"/>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10"/>
                    </p:tgtEl>
                  </p:cond>
                </p:stCondLst>
                <p:endSync evt="end" delay="0">
                  <p:rtn val="all"/>
                </p:endSync>
                <p:childTnLst>
                  <p:par>
                    <p:cTn id="64" fill="hold">
                      <p:stCondLst>
                        <p:cond delay="0"/>
                      </p:stCondLst>
                      <p:childTnLst>
                        <p:par>
                          <p:cTn id="65" fill="hold">
                            <p:stCondLst>
                              <p:cond delay="0"/>
                            </p:stCondLst>
                            <p:childTnLst>
                              <p:par>
                                <p:cTn id="66" presetID="26" presetClass="emph" presetSubtype="0" fill="hold" nodeType="click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childTnLst>
                          </p:cTn>
                        </p:par>
                        <p:par>
                          <p:cTn id="69" fill="hold">
                            <p:stCondLst>
                              <p:cond delay="500"/>
                            </p:stCondLst>
                            <p:childTnLst>
                              <p:par>
                                <p:cTn id="70" presetID="1" presetClass="emph" presetSubtype="2" fill="hold" nodeType="afterEffect">
                                  <p:stCondLst>
                                    <p:cond delay="0"/>
                                  </p:stCondLst>
                                  <p:childTnLst>
                                    <p:animClr clrSpc="rgb" dir="cw">
                                      <p:cBhvr>
                                        <p:cTn id="71" dur="500" fill="hold"/>
                                        <p:tgtEl>
                                          <p:spTgt spid="11"/>
                                        </p:tgtEl>
                                        <p:attrNameLst>
                                          <p:attrName>fillcolor</p:attrName>
                                        </p:attrNameLst>
                                      </p:cBhvr>
                                      <p:to>
                                        <a:srgbClr val="FFFF00"/>
                                      </p:to>
                                    </p:animClr>
                                    <p:set>
                                      <p:cBhvr>
                                        <p:cTn id="72" dur="500" fill="hold"/>
                                        <p:tgtEl>
                                          <p:spTgt spid="11"/>
                                        </p:tgtEl>
                                        <p:attrNameLst>
                                          <p:attrName>fill.type</p:attrName>
                                        </p:attrNameLst>
                                      </p:cBhvr>
                                      <p:to>
                                        <p:strVal val="solid"/>
                                      </p:to>
                                    </p:set>
                                    <p:set>
                                      <p:cBhvr>
                                        <p:cTn id="73" dur="500" fill="hold"/>
                                        <p:tgtEl>
                                          <p:spTgt spid="11"/>
                                        </p:tgtEl>
                                        <p:attrNameLst>
                                          <p:attrName>fill.on</p:attrName>
                                        </p:attrNameLst>
                                      </p:cBhvr>
                                      <p:to>
                                        <p:strVal val="true"/>
                                      </p:to>
                                    </p:set>
                                  </p:childTnLst>
                                  <p:subTnLst>
                                    <p:audio>
                                      <p:cMediaNode>
                                        <p:cTn display="0" masterRel="sameClick">
                                          <p:stCondLst>
                                            <p:cond evt="begin" delay="0">
                                              <p:tn val="70"/>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10"/>
                  </p:tgtEl>
                </p:cond>
              </p:nextCondLst>
            </p:seq>
          </p:childTnLst>
        </p:cTn>
      </p:par>
    </p:tnLst>
    <p:bldLst>
      <p:bldP spid="5" grpId="0" animBg="1"/>
      <p:bldP spid="7" grpId="0" animBg="1"/>
      <p:bldP spid="9" grpId="0" animBg="1"/>
      <p:bldP spid="11"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CF8475-47C0-4E05-85D8-BB6025BFDD7F}"/>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5" name="Rectangle: Rounded Corners 4">
            <a:extLst>
              <a:ext uri="{FF2B5EF4-FFF2-40B4-BE49-F238E27FC236}">
                <a16:creationId xmlns:a16="http://schemas.microsoft.com/office/drawing/2014/main" id="{8161480F-D32F-41E0-B9F0-63A54133CB6B}"/>
              </a:ext>
            </a:extLst>
          </p:cNvPr>
          <p:cNvSpPr/>
          <p:nvPr/>
        </p:nvSpPr>
        <p:spPr>
          <a:xfrm>
            <a:off x="5322770" y="641350"/>
            <a:ext cx="6062779"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 name="Google Shape;844;p17">
            <a:extLst>
              <a:ext uri="{FF2B5EF4-FFF2-40B4-BE49-F238E27FC236}">
                <a16:creationId xmlns:a16="http://schemas.microsoft.com/office/drawing/2014/main" id="{E7C47F86-6EF7-4E58-9ED7-2897ED9F1D05}"/>
              </a:ext>
            </a:extLst>
          </p:cNvPr>
          <p:cNvSpPr txBox="1">
            <a:spLocks noGrp="1"/>
          </p:cNvSpPr>
          <p:nvPr/>
        </p:nvSpPr>
        <p:spPr>
          <a:xfrm>
            <a:off x="5809175" y="1005347"/>
            <a:ext cx="5151521" cy="6480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lvl="0"/>
            <a:r>
              <a:rPr lang="vi-VN" sz="3200" b="1" dirty="0">
                <a:ln w="9000" cmpd="sng">
                  <a:noFill/>
                  <a:prstDash val="solid"/>
                </a:ln>
                <a:solidFill>
                  <a:srgbClr val="1EC129"/>
                </a:solidFill>
                <a:effectLst/>
                <a:latin typeface="+mj-lt"/>
              </a:rPr>
              <a:t>Hành trình của bầy ong</a:t>
            </a:r>
          </a:p>
        </p:txBody>
      </p:sp>
      <p:sp>
        <p:nvSpPr>
          <p:cNvPr id="7" name="Google Shape;853;p17">
            <a:extLst>
              <a:ext uri="{FF2B5EF4-FFF2-40B4-BE49-F238E27FC236}">
                <a16:creationId xmlns:a16="http://schemas.microsoft.com/office/drawing/2014/main" id="{1D62BA05-1D24-49AB-9985-6EA3E4CAE19D}"/>
              </a:ext>
            </a:extLst>
          </p:cNvPr>
          <p:cNvSpPr txBox="1"/>
          <p:nvPr/>
        </p:nvSpPr>
        <p:spPr>
          <a:xfrm>
            <a:off x="7298266" y="783959"/>
            <a:ext cx="2129269"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b="1" dirty="0">
                <a:solidFill>
                  <a:srgbClr val="1EC129"/>
                </a:solidFill>
                <a:latin typeface="+mj-lt"/>
                <a:ea typeface="Englebert"/>
                <a:cs typeface="Englebert"/>
                <a:sym typeface="Englebert"/>
              </a:rPr>
              <a:t>Tập đọc 5</a:t>
            </a:r>
            <a:endParaRPr sz="2400" b="1" dirty="0">
              <a:solidFill>
                <a:srgbClr val="1EC129"/>
              </a:solidFill>
              <a:latin typeface="+mj-lt"/>
              <a:ea typeface="Englebert"/>
              <a:cs typeface="Englebert"/>
              <a:sym typeface="Englebert"/>
            </a:endParaRPr>
          </a:p>
        </p:txBody>
      </p:sp>
      <p:sp>
        <p:nvSpPr>
          <p:cNvPr id="8" name="Google Shape;869;p17">
            <a:extLst>
              <a:ext uri="{FF2B5EF4-FFF2-40B4-BE49-F238E27FC236}">
                <a16:creationId xmlns:a16="http://schemas.microsoft.com/office/drawing/2014/main" id="{7DDA01DD-F240-4451-8619-58DB64624883}"/>
              </a:ext>
            </a:extLst>
          </p:cNvPr>
          <p:cNvSpPr txBox="1"/>
          <p:nvPr/>
        </p:nvSpPr>
        <p:spPr>
          <a:xfrm>
            <a:off x="7904659" y="5708341"/>
            <a:ext cx="3405523"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400" b="1" dirty="0">
                <a:solidFill>
                  <a:schemeClr val="dk1"/>
                </a:solidFill>
                <a:latin typeface="+mj-lt"/>
                <a:ea typeface="Englebert"/>
                <a:cs typeface="Englebert"/>
                <a:sym typeface="Englebert"/>
              </a:rPr>
              <a:t>Nguyễn Đức Mậu</a:t>
            </a:r>
            <a:endParaRPr sz="2400" b="1" dirty="0">
              <a:solidFill>
                <a:schemeClr val="dk1"/>
              </a:solidFill>
              <a:latin typeface="+mj-lt"/>
              <a:ea typeface="Englebert"/>
              <a:cs typeface="Englebert"/>
              <a:sym typeface="Englebert"/>
            </a:endParaRPr>
          </a:p>
        </p:txBody>
      </p:sp>
      <p:sp>
        <p:nvSpPr>
          <p:cNvPr id="9" name="Google Shape;869;p17">
            <a:extLst>
              <a:ext uri="{FF2B5EF4-FFF2-40B4-BE49-F238E27FC236}">
                <a16:creationId xmlns:a16="http://schemas.microsoft.com/office/drawing/2014/main" id="{EA64F845-310E-478B-9873-3BC636EBA70D}"/>
              </a:ext>
            </a:extLst>
          </p:cNvPr>
          <p:cNvSpPr txBox="1"/>
          <p:nvPr/>
        </p:nvSpPr>
        <p:spPr>
          <a:xfrm>
            <a:off x="6565766" y="1712564"/>
            <a:ext cx="4906210" cy="38475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buClrTx/>
            </a:pPr>
            <a:r>
              <a:rPr lang="vi-VN" sz="2000" dirty="0">
                <a:ln>
                  <a:solidFill>
                    <a:schemeClr val="tx1"/>
                  </a:solidFill>
                </a:ln>
                <a:solidFill>
                  <a:prstClr val="black"/>
                </a:solidFill>
                <a:latin typeface="+mj-lt"/>
                <a:ea typeface="+mn-ea"/>
                <a:cs typeface="+mn-cs"/>
              </a:rPr>
              <a:t>    </a:t>
            </a:r>
            <a:r>
              <a:rPr lang="vi-VN" sz="2000">
                <a:ln>
                  <a:solidFill>
                    <a:schemeClr val="tx1"/>
                  </a:solidFill>
                </a:ln>
                <a:solidFill>
                  <a:prstClr val="black"/>
                </a:solidFill>
                <a:latin typeface="+mj-lt"/>
                <a:ea typeface="+mn-ea"/>
                <a:cs typeface="+mn-cs"/>
              </a:rPr>
              <a:t>Bầy ______________</a:t>
            </a:r>
          </a:p>
          <a:p>
            <a:pPr>
              <a:buClrTx/>
            </a:pPr>
            <a:r>
              <a:rPr lang="vi-VN" sz="2000">
                <a:ln>
                  <a:solidFill>
                    <a:schemeClr val="tx1"/>
                  </a:solidFill>
                </a:ln>
                <a:solidFill>
                  <a:prstClr val="black"/>
                </a:solidFill>
                <a:latin typeface="+mj-lt"/>
                <a:ea typeface="+mn-ea"/>
                <a:cs typeface="+mn-cs"/>
              </a:rPr>
              <a:t>Rù rì ____________________.</a:t>
            </a:r>
            <a:endParaRPr lang="vi-VN" sz="2000" dirty="0">
              <a:ln>
                <a:solidFill>
                  <a:schemeClr val="tx1"/>
                </a:solidFill>
              </a:ln>
              <a:latin typeface="+mj-lt"/>
            </a:endParaRPr>
          </a:p>
          <a:p>
            <a:r>
              <a:rPr lang="vi-VN" sz="2000" dirty="0">
                <a:ln>
                  <a:solidFill>
                    <a:schemeClr val="tx1"/>
                  </a:solidFill>
                </a:ln>
                <a:latin typeface="+mj-lt"/>
              </a:rPr>
              <a:t>    </a:t>
            </a:r>
            <a:r>
              <a:rPr lang="vi-VN" sz="2000">
                <a:ln>
                  <a:solidFill>
                    <a:schemeClr val="tx1"/>
                  </a:solidFill>
                </a:ln>
                <a:latin typeface="+mj-lt"/>
              </a:rPr>
              <a:t>Nối  ______________</a:t>
            </a:r>
          </a:p>
          <a:p>
            <a:pPr>
              <a:buClrTx/>
            </a:pPr>
            <a:r>
              <a:rPr lang="vi-VN" sz="2000">
                <a:ln>
                  <a:solidFill>
                    <a:schemeClr val="tx1"/>
                  </a:solidFill>
                </a:ln>
                <a:latin typeface="+mj-lt"/>
              </a:rPr>
              <a:t>Đất </a:t>
            </a:r>
            <a:r>
              <a:rPr lang="vi-VN" sz="2000">
                <a:ln>
                  <a:solidFill>
                    <a:schemeClr val="tx1"/>
                  </a:solidFill>
                </a:ln>
                <a:solidFill>
                  <a:prstClr val="black"/>
                </a:solidFill>
                <a:latin typeface="+mj-lt"/>
                <a:ea typeface="+mn-ea"/>
                <a:cs typeface="+mn-cs"/>
              </a:rPr>
              <a:t>____________________.</a:t>
            </a:r>
            <a:endParaRPr lang="vi-VN" sz="2000">
              <a:ln>
                <a:solidFill>
                  <a:schemeClr val="tx1"/>
                </a:solidFill>
              </a:ln>
              <a:latin typeface="+mj-lt"/>
            </a:endParaRPr>
          </a:p>
          <a:p>
            <a:r>
              <a:rPr lang="vi-VN" sz="2000">
                <a:ln>
                  <a:solidFill>
                    <a:schemeClr val="tx1"/>
                  </a:solidFill>
                </a:ln>
                <a:latin typeface="+mj-lt"/>
              </a:rPr>
              <a:t>    </a:t>
            </a:r>
            <a:r>
              <a:rPr lang="vi-VN" sz="2000" dirty="0">
                <a:ln>
                  <a:solidFill>
                    <a:schemeClr val="tx1"/>
                  </a:solidFill>
                </a:ln>
                <a:latin typeface="+mj-lt"/>
              </a:rPr>
              <a:t>(Nếu hoa có ở trời cao</a:t>
            </a:r>
          </a:p>
          <a:p>
            <a:r>
              <a:rPr lang="vi-VN" sz="2000">
                <a:ln>
                  <a:solidFill>
                    <a:schemeClr val="tx1"/>
                  </a:solidFill>
                </a:ln>
                <a:latin typeface="+mj-lt"/>
              </a:rPr>
              <a:t>Thì </a:t>
            </a:r>
            <a:r>
              <a:rPr lang="vi-VN" sz="2000">
                <a:ln>
                  <a:solidFill>
                    <a:schemeClr val="tx1"/>
                  </a:solidFill>
                </a:ln>
                <a:solidFill>
                  <a:prstClr val="black"/>
                </a:solidFill>
                <a:latin typeface="+mj-lt"/>
                <a:ea typeface="+mn-ea"/>
                <a:cs typeface="+mn-cs"/>
              </a:rPr>
              <a:t>____________________ </a:t>
            </a:r>
            <a:r>
              <a:rPr lang="vi-VN" sz="2000">
                <a:ln>
                  <a:solidFill>
                    <a:schemeClr val="tx1"/>
                  </a:solidFill>
                </a:ln>
                <a:latin typeface="+mj-lt"/>
              </a:rPr>
              <a:t>).</a:t>
            </a:r>
            <a:endParaRPr lang="vi-VN" sz="2000" dirty="0">
              <a:ln>
                <a:solidFill>
                  <a:schemeClr val="tx1"/>
                </a:solidFill>
              </a:ln>
              <a:latin typeface="+mj-lt"/>
            </a:endParaRPr>
          </a:p>
          <a:p>
            <a:endParaRPr lang="vi-VN" sz="2000" dirty="0">
              <a:ln>
                <a:solidFill>
                  <a:schemeClr val="tx1"/>
                </a:solidFill>
              </a:ln>
              <a:latin typeface="+mj-lt"/>
            </a:endParaRPr>
          </a:p>
          <a:p>
            <a:pPr lvl="0">
              <a:buClrTx/>
            </a:pPr>
            <a:r>
              <a:rPr lang="vi-VN" sz="2000" dirty="0">
                <a:ln>
                  <a:solidFill>
                    <a:schemeClr val="tx1"/>
                  </a:solidFill>
                </a:ln>
                <a:latin typeface="+mj-lt"/>
              </a:rPr>
              <a:t>    </a:t>
            </a:r>
            <a:r>
              <a:rPr lang="vi-VN" sz="2000">
                <a:ln>
                  <a:solidFill>
                    <a:schemeClr val="tx1"/>
                  </a:solidFill>
                </a:ln>
                <a:latin typeface="+mj-lt"/>
              </a:rPr>
              <a:t>Chắt </a:t>
            </a:r>
            <a:r>
              <a:rPr lang="vi-VN" sz="2000">
                <a:ln>
                  <a:solidFill>
                    <a:schemeClr val="tx1"/>
                  </a:solidFill>
                </a:ln>
                <a:solidFill>
                  <a:prstClr val="black"/>
                </a:solidFill>
                <a:latin typeface="+mj-lt"/>
                <a:ea typeface="+mn-ea"/>
                <a:cs typeface="+mn-cs"/>
              </a:rPr>
              <a:t>______________</a:t>
            </a:r>
          </a:p>
          <a:p>
            <a:r>
              <a:rPr lang="vi-VN" sz="2000">
                <a:ln>
                  <a:solidFill>
                    <a:schemeClr val="tx1"/>
                  </a:solidFill>
                </a:ln>
                <a:latin typeface="+mj-lt"/>
              </a:rPr>
              <a:t>Lặng </a:t>
            </a:r>
            <a:r>
              <a:rPr lang="vi-VN" sz="2000">
                <a:ln>
                  <a:solidFill>
                    <a:schemeClr val="tx1"/>
                  </a:solidFill>
                </a:ln>
                <a:solidFill>
                  <a:prstClr val="black"/>
                </a:solidFill>
                <a:latin typeface="+mj-lt"/>
                <a:ea typeface="+mn-ea"/>
                <a:cs typeface="+mn-cs"/>
              </a:rPr>
              <a:t>____________________</a:t>
            </a:r>
            <a:r>
              <a:rPr lang="vi-VN" sz="2000">
                <a:ln>
                  <a:solidFill>
                    <a:schemeClr val="tx1"/>
                  </a:solidFill>
                </a:ln>
                <a:latin typeface="+mj-lt"/>
              </a:rPr>
              <a:t>.</a:t>
            </a:r>
            <a:endParaRPr lang="vi-VN" sz="2000" dirty="0">
              <a:ln>
                <a:solidFill>
                  <a:schemeClr val="tx1"/>
                </a:solidFill>
              </a:ln>
              <a:latin typeface="+mj-lt"/>
            </a:endParaRPr>
          </a:p>
          <a:p>
            <a:pPr lvl="0">
              <a:buClrTx/>
            </a:pPr>
            <a:r>
              <a:rPr lang="vi-VN" sz="2000" dirty="0">
                <a:ln>
                  <a:solidFill>
                    <a:schemeClr val="tx1"/>
                  </a:solidFill>
                </a:ln>
                <a:latin typeface="+mj-lt"/>
              </a:rPr>
              <a:t>    </a:t>
            </a:r>
            <a:r>
              <a:rPr lang="vi-VN" sz="2000">
                <a:ln>
                  <a:solidFill>
                    <a:schemeClr val="tx1"/>
                  </a:solidFill>
                </a:ln>
                <a:latin typeface="+mj-lt"/>
              </a:rPr>
              <a:t>Trải </a:t>
            </a:r>
            <a:r>
              <a:rPr lang="vi-VN" sz="2000">
                <a:ln>
                  <a:solidFill>
                    <a:schemeClr val="tx1"/>
                  </a:solidFill>
                </a:ln>
                <a:solidFill>
                  <a:prstClr val="black"/>
                </a:solidFill>
                <a:latin typeface="+mj-lt"/>
                <a:ea typeface="+mn-ea"/>
                <a:cs typeface="+mn-cs"/>
              </a:rPr>
              <a:t>______________</a:t>
            </a:r>
          </a:p>
          <a:p>
            <a:pPr>
              <a:buClrTx/>
            </a:pPr>
            <a:r>
              <a:rPr lang="vi-VN" sz="2000">
                <a:ln>
                  <a:solidFill>
                    <a:schemeClr val="tx1"/>
                  </a:solidFill>
                </a:ln>
                <a:latin typeface="+mj-lt"/>
              </a:rPr>
              <a:t>Men </a:t>
            </a:r>
            <a:r>
              <a:rPr lang="vi-VN" sz="2000">
                <a:ln>
                  <a:solidFill>
                    <a:schemeClr val="tx1"/>
                  </a:solidFill>
                </a:ln>
                <a:solidFill>
                  <a:prstClr val="black"/>
                </a:solidFill>
                <a:latin typeface="+mj-lt"/>
                <a:ea typeface="+mn-ea"/>
                <a:cs typeface="+mn-cs"/>
              </a:rPr>
              <a:t>____________________.</a:t>
            </a:r>
            <a:endParaRPr lang="vi-VN" sz="2000">
              <a:ln>
                <a:solidFill>
                  <a:schemeClr val="tx1"/>
                </a:solidFill>
              </a:ln>
              <a:latin typeface="+mj-lt"/>
            </a:endParaRPr>
          </a:p>
          <a:p>
            <a:pPr lvl="0">
              <a:buClrTx/>
            </a:pPr>
            <a:r>
              <a:rPr lang="vi-VN" sz="2000">
                <a:ln>
                  <a:solidFill>
                    <a:schemeClr val="tx1"/>
                  </a:solidFill>
                </a:ln>
                <a:latin typeface="+mj-lt"/>
              </a:rPr>
              <a:t>    Bầy </a:t>
            </a:r>
            <a:r>
              <a:rPr lang="vi-VN" sz="2000">
                <a:ln>
                  <a:solidFill>
                    <a:schemeClr val="tx1"/>
                  </a:solidFill>
                </a:ln>
                <a:solidFill>
                  <a:prstClr val="black"/>
                </a:solidFill>
                <a:latin typeface="+mj-lt"/>
                <a:ea typeface="+mn-ea"/>
                <a:cs typeface="+mn-cs"/>
              </a:rPr>
              <a:t>______________</a:t>
            </a:r>
          </a:p>
          <a:p>
            <a:r>
              <a:rPr lang="vi-VN" sz="2000">
                <a:ln>
                  <a:solidFill>
                    <a:schemeClr val="tx1"/>
                  </a:solidFill>
                </a:ln>
                <a:latin typeface="+mj-lt"/>
              </a:rPr>
              <a:t>Những </a:t>
            </a:r>
            <a:r>
              <a:rPr lang="vi-VN" sz="2000">
                <a:ln>
                  <a:solidFill>
                    <a:schemeClr val="tx1"/>
                  </a:solidFill>
                </a:ln>
                <a:solidFill>
                  <a:prstClr val="black"/>
                </a:solidFill>
                <a:latin typeface="+mj-lt"/>
                <a:ea typeface="+mn-ea"/>
                <a:cs typeface="+mn-cs"/>
              </a:rPr>
              <a:t>____________________</a:t>
            </a:r>
            <a:r>
              <a:rPr lang="vi-VN" sz="2000">
                <a:ln>
                  <a:solidFill>
                    <a:schemeClr val="tx1"/>
                  </a:solidFill>
                </a:ln>
                <a:latin typeface="+mj-lt"/>
              </a:rPr>
              <a:t>.</a:t>
            </a:r>
          </a:p>
        </p:txBody>
      </p:sp>
      <p:pic>
        <p:nvPicPr>
          <p:cNvPr id="10" name="Picture 3">
            <a:extLst>
              <a:ext uri="{FF2B5EF4-FFF2-40B4-BE49-F238E27FC236}">
                <a16:creationId xmlns:a16="http://schemas.microsoft.com/office/drawing/2014/main" id="{1A2CAA5A-93A2-4598-9B1E-22A1A0CD243D}"/>
              </a:ext>
            </a:extLst>
          </p:cNvPr>
          <p:cNvPicPr>
            <a:picLocks noChangeAspect="1"/>
          </p:cNvPicPr>
          <p:nvPr/>
        </p:nvPicPr>
        <p:blipFill>
          <a:blip r:embed="rId4"/>
          <a:srcRect/>
          <a:stretch>
            <a:fillRect/>
          </a:stretch>
        </p:blipFill>
        <p:spPr>
          <a:xfrm>
            <a:off x="273217" y="2348543"/>
            <a:ext cx="3336415" cy="4418496"/>
          </a:xfrm>
          <a:prstGeom prst="rect">
            <a:avLst/>
          </a:prstGeom>
        </p:spPr>
      </p:pic>
      <p:sp>
        <p:nvSpPr>
          <p:cNvPr id="11" name="Speech Bubble: Oval 10">
            <a:extLst>
              <a:ext uri="{FF2B5EF4-FFF2-40B4-BE49-F238E27FC236}">
                <a16:creationId xmlns:a16="http://schemas.microsoft.com/office/drawing/2014/main" id="{1B4B788B-662F-4776-A56D-420E9BDF1834}"/>
              </a:ext>
            </a:extLst>
          </p:cNvPr>
          <p:cNvSpPr/>
          <p:nvPr/>
        </p:nvSpPr>
        <p:spPr>
          <a:xfrm>
            <a:off x="2192603" y="90961"/>
            <a:ext cx="3696101" cy="2717867"/>
          </a:xfrm>
          <a:prstGeom prst="wedgeEllipseCallout">
            <a:avLst>
              <a:gd name="adj1" fmla="val -35416"/>
              <a:gd name="adj2" fmla="val 66396"/>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a:solidFill>
                  <a:schemeClr val="tx1"/>
                </a:solidFill>
                <a:effectLst>
                  <a:outerShdw blurRad="38100" dist="38100" dir="2700000" algn="tl">
                    <a:srgbClr val="000000">
                      <a:alpha val="43137"/>
                    </a:srgbClr>
                  </a:outerShdw>
                </a:effectLst>
                <a:latin typeface="+mj-lt"/>
              </a:rPr>
              <a:t>Luyện học thuộc lòng</a:t>
            </a:r>
            <a:endParaRPr lang="en-US" sz="4400" b="1">
              <a:solidFill>
                <a:schemeClr val="tx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925820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20BF31-C2F8-408F-BABA-03E6D36EF12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3" name="云形 69">
            <a:extLst>
              <a:ext uri="{FF2B5EF4-FFF2-40B4-BE49-F238E27FC236}">
                <a16:creationId xmlns:a16="http://schemas.microsoft.com/office/drawing/2014/main" id="{28231E35-A2A7-4C20-A926-20EF6F0694D9}"/>
              </a:ext>
            </a:extLst>
          </p:cNvPr>
          <p:cNvSpPr/>
          <p:nvPr/>
        </p:nvSpPr>
        <p:spPr>
          <a:xfrm>
            <a:off x="1401883" y="490073"/>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4" name="Rectangle 13">
            <a:extLst>
              <a:ext uri="{FF2B5EF4-FFF2-40B4-BE49-F238E27FC236}">
                <a16:creationId xmlns:a16="http://schemas.microsoft.com/office/drawing/2014/main" id="{3CE11939-5D48-4FD1-99C5-2540EF1A969F}"/>
              </a:ext>
            </a:extLst>
          </p:cNvPr>
          <p:cNvSpPr/>
          <p:nvPr/>
        </p:nvSpPr>
        <p:spPr>
          <a:xfrm>
            <a:off x="4395818" y="1626976"/>
            <a:ext cx="4233851" cy="1631216"/>
          </a:xfrm>
          <a:prstGeom prst="rect">
            <a:avLst/>
          </a:prstGeom>
          <a:noFill/>
        </p:spPr>
        <p:txBody>
          <a:bodyPr wrap="none" lIns="91440" tIns="45720" rIns="91440" bIns="45720">
            <a:spAutoFit/>
          </a:bodyPr>
          <a:lstStyle/>
          <a:p>
            <a:pPr algn="ctr"/>
            <a:r>
              <a:rPr lang="vi-VN" sz="10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LIÊN HỆ</a:t>
            </a:r>
            <a:endParaRPr lang="en-US" sz="100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1945894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2463800" y="88899"/>
            <a:ext cx="9626600" cy="582258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
        <p:nvSpPr>
          <p:cNvPr id="11" name="Rectangle 32">
            <a:extLst>
              <a:ext uri="{FF2B5EF4-FFF2-40B4-BE49-F238E27FC236}">
                <a16:creationId xmlns:a16="http://schemas.microsoft.com/office/drawing/2014/main" id="{BA6EDD8B-EF10-4F85-9028-BB876BA0F362}"/>
              </a:ext>
            </a:extLst>
          </p:cNvPr>
          <p:cNvSpPr>
            <a:spLocks noChangeArrowheads="1"/>
          </p:cNvSpPr>
          <p:nvPr/>
        </p:nvSpPr>
        <p:spPr bwMode="auto">
          <a:xfrm>
            <a:off x="3598639" y="1942467"/>
            <a:ext cx="8047026" cy="127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vi-VN" altLang="en-US" sz="4400" b="1">
                <a:latin typeface="Times New Roman" panose="02020603050405020304" pitchFamily="18" charset="0"/>
              </a:rPr>
              <a:t>Qua bài thơ, em học tập bầy ong những phẩm chất gì ?</a:t>
            </a:r>
            <a:endParaRPr lang="en-US" altLang="en-US" sz="4400" b="1">
              <a:latin typeface="Times New Roman" panose="02020603050405020304" pitchFamily="18" charset="0"/>
            </a:endParaRPr>
          </a:p>
        </p:txBody>
      </p:sp>
    </p:spTree>
    <p:extLst>
      <p:ext uri="{BB962C8B-B14F-4D97-AF65-F5344CB8AC3E}">
        <p14:creationId xmlns:p14="http://schemas.microsoft.com/office/powerpoint/2010/main" val="3918806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20BF31-C2F8-408F-BABA-03E6D36EF12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8" name="云形 18">
            <a:extLst>
              <a:ext uri="{FF2B5EF4-FFF2-40B4-BE49-F238E27FC236}">
                <a16:creationId xmlns:a16="http://schemas.microsoft.com/office/drawing/2014/main" id="{85596490-CEF4-4246-B8E4-A2186ED20337}"/>
              </a:ext>
            </a:extLst>
          </p:cNvPr>
          <p:cNvSpPr/>
          <p:nvPr/>
        </p:nvSpPr>
        <p:spPr>
          <a:xfrm>
            <a:off x="1241270" y="7392"/>
            <a:ext cx="10189211" cy="4642560"/>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8">
            <a:extLst>
              <a:ext uri="{FF2B5EF4-FFF2-40B4-BE49-F238E27FC236}">
                <a16:creationId xmlns:a16="http://schemas.microsoft.com/office/drawing/2014/main" id="{2A56B05C-1E9D-40DE-BE74-6F8DB7C51188}"/>
              </a:ext>
            </a:extLst>
          </p:cNvPr>
          <p:cNvSpPr/>
          <p:nvPr/>
        </p:nvSpPr>
        <p:spPr>
          <a:xfrm>
            <a:off x="4210148" y="388946"/>
            <a:ext cx="4838142" cy="1446550"/>
          </a:xfrm>
          <a:prstGeom prst="rect">
            <a:avLst/>
          </a:prstGeom>
          <a:noFill/>
        </p:spPr>
        <p:txBody>
          <a:bodyPr wrap="square" lIns="91440" tIns="45720" rIns="91440" bIns="45720">
            <a:spAutoFit/>
          </a:bodyPr>
          <a:lstStyle/>
          <a:p>
            <a:pPr algn="ctr"/>
            <a:r>
              <a:rPr lang="vi-VN" sz="88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DẶN DÒ</a:t>
            </a:r>
            <a:endParaRPr lang="en-US" sz="88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
        <p:nvSpPr>
          <p:cNvPr id="10" name="TextBox 9">
            <a:extLst>
              <a:ext uri="{FF2B5EF4-FFF2-40B4-BE49-F238E27FC236}">
                <a16:creationId xmlns:a16="http://schemas.microsoft.com/office/drawing/2014/main" id="{612B15B4-D6D2-4CF1-8691-7A4D7C1ECC6E}"/>
              </a:ext>
            </a:extLst>
          </p:cNvPr>
          <p:cNvSpPr txBox="1"/>
          <p:nvPr/>
        </p:nvSpPr>
        <p:spPr>
          <a:xfrm>
            <a:off x="2497819" y="1608489"/>
            <a:ext cx="9879703" cy="2123658"/>
          </a:xfrm>
          <a:prstGeom prst="rect">
            <a:avLst/>
          </a:prstGeom>
          <a:noFill/>
        </p:spPr>
        <p:txBody>
          <a:bodyPr wrap="square">
            <a:spAutoFit/>
          </a:bodyPr>
          <a:lstStyle/>
          <a:p>
            <a:pPr marL="285750" indent="-285750">
              <a:buFontTx/>
              <a:buChar char="-"/>
            </a:pPr>
            <a:r>
              <a:rPr lang="en-US" altLang="en-US" sz="4400">
                <a:latin typeface="Times New Roman" panose="02020603050405020304" pitchFamily="18" charset="0"/>
                <a:cs typeface="Times New Roman" panose="02020603050405020304" pitchFamily="18" charset="0"/>
              </a:rPr>
              <a:t>Về nhà đọc lại bài. </a:t>
            </a:r>
            <a:endParaRPr lang="vi-VN" altLang="en-US" sz="4400">
              <a:latin typeface="Times New Roman" panose="02020603050405020304" pitchFamily="18" charset="0"/>
              <a:cs typeface="Times New Roman" panose="02020603050405020304" pitchFamily="18" charset="0"/>
            </a:endParaRPr>
          </a:p>
          <a:p>
            <a:pPr marL="285750" indent="-285750">
              <a:buFontTx/>
              <a:buChar char="-"/>
            </a:pPr>
            <a:r>
              <a:rPr lang="en-US" altLang="en-US" sz="4400">
                <a:latin typeface="Times New Roman" panose="02020603050405020304" pitchFamily="18" charset="0"/>
                <a:cs typeface="Times New Roman" panose="02020603050405020304" pitchFamily="18" charset="0"/>
              </a:rPr>
              <a:t>Chuẩn bị bài sau: </a:t>
            </a:r>
            <a:endParaRPr lang="vi-VN" altLang="en-US" sz="4400">
              <a:solidFill>
                <a:srgbClr val="C00000"/>
              </a:solidFill>
              <a:latin typeface="Times New Roman" panose="02020603050405020304" pitchFamily="18" charset="0"/>
              <a:cs typeface="Times New Roman" panose="02020603050405020304" pitchFamily="18" charset="0"/>
            </a:endParaRPr>
          </a:p>
          <a:p>
            <a:r>
              <a:rPr lang="vi-VN" sz="4400">
                <a:solidFill>
                  <a:srgbClr val="C00000"/>
                </a:solidFill>
                <a:latin typeface="Times New Roman" panose="02020603050405020304" pitchFamily="18" charset="0"/>
                <a:cs typeface="Times New Roman" panose="02020603050405020304" pitchFamily="18" charset="0"/>
              </a:rPr>
              <a:t>        Người gác rừng tí hon.</a:t>
            </a:r>
            <a:endParaRPr lang="en-US" sz="4400">
              <a:latin typeface="Times New Roman" panose="02020603050405020304" pitchFamily="18" charset="0"/>
              <a:cs typeface="Times New Roman" panose="02020603050405020304" pitchFamily="18" charset="0"/>
            </a:endParaRPr>
          </a:p>
        </p:txBody>
      </p:sp>
      <p:pic>
        <p:nvPicPr>
          <p:cNvPr id="15" name="Picture 5">
            <a:extLst>
              <a:ext uri="{FF2B5EF4-FFF2-40B4-BE49-F238E27FC236}">
                <a16:creationId xmlns:a16="http://schemas.microsoft.com/office/drawing/2014/main" id="{2507C139-F338-4D73-B482-B906CEA23BD8}"/>
              </a:ext>
            </a:extLst>
          </p:cNvPr>
          <p:cNvPicPr>
            <a:picLocks noChangeAspect="1"/>
          </p:cNvPicPr>
          <p:nvPr/>
        </p:nvPicPr>
        <p:blipFill>
          <a:blip r:embed="rId4"/>
          <a:srcRect/>
          <a:stretch>
            <a:fillRect/>
          </a:stretch>
        </p:blipFill>
        <p:spPr>
          <a:xfrm flipH="1">
            <a:off x="-539756" y="2670318"/>
            <a:ext cx="4149857" cy="4132756"/>
          </a:xfrm>
          <a:prstGeom prst="rect">
            <a:avLst/>
          </a:prstGeom>
        </p:spPr>
      </p:pic>
      <p:pic>
        <p:nvPicPr>
          <p:cNvPr id="18" name="Picture 4">
            <a:extLst>
              <a:ext uri="{FF2B5EF4-FFF2-40B4-BE49-F238E27FC236}">
                <a16:creationId xmlns:a16="http://schemas.microsoft.com/office/drawing/2014/main" id="{D9077E6F-05BE-45E8-8FE1-9DD5BB4918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rcRect/>
          <a:stretch>
            <a:fillRect/>
          </a:stretch>
        </p:blipFill>
        <p:spPr>
          <a:xfrm>
            <a:off x="8672867" y="2442584"/>
            <a:ext cx="3519133" cy="4360490"/>
          </a:xfrm>
          <a:prstGeom prst="rect">
            <a:avLst/>
          </a:prstGeom>
        </p:spPr>
      </p:pic>
    </p:spTree>
    <p:extLst>
      <p:ext uri="{BB962C8B-B14F-4D97-AF65-F5344CB8AC3E}">
        <p14:creationId xmlns:p14="http://schemas.microsoft.com/office/powerpoint/2010/main" val="663368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C007867-6954-47D8-9E4F-7F467B15117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pic>
        <p:nvPicPr>
          <p:cNvPr id="11" name="Picture 4">
            <a:extLst>
              <a:ext uri="{FF2B5EF4-FFF2-40B4-BE49-F238E27FC236}">
                <a16:creationId xmlns:a16="http://schemas.microsoft.com/office/drawing/2014/main" id="{E1BDA990-20DB-4A09-8493-4D423BC18698}"/>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rcRect/>
          <a:stretch>
            <a:fillRect/>
          </a:stretch>
        </p:blipFill>
        <p:spPr>
          <a:xfrm>
            <a:off x="6416980" y="3808382"/>
            <a:ext cx="2178044" cy="2698772"/>
          </a:xfrm>
          <a:prstGeom prst="rect">
            <a:avLst/>
          </a:prstGeom>
        </p:spPr>
      </p:pic>
      <p:pic>
        <p:nvPicPr>
          <p:cNvPr id="12" name="Picture 5">
            <a:extLst>
              <a:ext uri="{FF2B5EF4-FFF2-40B4-BE49-F238E27FC236}">
                <a16:creationId xmlns:a16="http://schemas.microsoft.com/office/drawing/2014/main" id="{07A6D012-44B5-4E5B-9663-26B05E7CB59C}"/>
              </a:ext>
            </a:extLst>
          </p:cNvPr>
          <p:cNvPicPr>
            <a:picLocks noChangeAspect="1"/>
          </p:cNvPicPr>
          <p:nvPr/>
        </p:nvPicPr>
        <p:blipFill>
          <a:blip r:embed="rId6"/>
          <a:srcRect/>
          <a:stretch>
            <a:fillRect/>
          </a:stretch>
        </p:blipFill>
        <p:spPr>
          <a:xfrm rot="385429" flipH="1">
            <a:off x="3386022" y="2435323"/>
            <a:ext cx="2649249" cy="2638332"/>
          </a:xfrm>
          <a:prstGeom prst="rect">
            <a:avLst/>
          </a:prstGeom>
        </p:spPr>
      </p:pic>
      <p:pic>
        <p:nvPicPr>
          <p:cNvPr id="7" name="Picture 6" descr="Beehive Clipart Beehive Clipart At Getdrawings Free - Beehive Clipart ,  Transparent Cartoon, Free Cliparts &amp;amp; Silhouettes - NetClipart">
            <a:extLst>
              <a:ext uri="{FF2B5EF4-FFF2-40B4-BE49-F238E27FC236}">
                <a16:creationId xmlns:a16="http://schemas.microsoft.com/office/drawing/2014/main" id="{2FF96360-3343-4542-9B7B-47CE817E8C4C}"/>
              </a:ext>
            </a:extLst>
          </p:cNvPr>
          <p:cNvPicPr>
            <a:picLocks noChangeAspect="1" noChangeArrowheads="1"/>
          </p:cNvPicPr>
          <p:nvPr/>
        </p:nvPicPr>
        <p:blipFill>
          <a:blip r:embed="rId7" cstate="hqprint">
            <a:clrChange>
              <a:clrFrom>
                <a:srgbClr val="F7F7F7"/>
              </a:clrFrom>
              <a:clrTo>
                <a:srgbClr val="F7F7F7">
                  <a:alpha val="0"/>
                </a:srgbClr>
              </a:clrTo>
            </a:clrChange>
            <a:extLst>
              <a:ext uri="{BEBA8EAE-BF5A-486C-A8C5-ECC9F3942E4B}">
                <a14:imgProps xmlns:a14="http://schemas.microsoft.com/office/drawing/2010/main">
                  <a14:imgLayer r:embed="rId8">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1891643"/>
            <a:ext cx="2045330" cy="21342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F022180-666F-4E5F-BFCC-0E8DBB03377C}"/>
              </a:ext>
            </a:extLst>
          </p:cNvPr>
          <p:cNvSpPr/>
          <p:nvPr/>
        </p:nvSpPr>
        <p:spPr>
          <a:xfrm>
            <a:off x="1950657" y="350847"/>
            <a:ext cx="8932645" cy="1544252"/>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prstMaterial="softEdge"/>
          </a:bodyPr>
          <a:lstStyle/>
          <a:p>
            <a:pPr algn="ctr"/>
            <a:r>
              <a:rPr lang="vi-VN" sz="5400" b="1" cap="none" spc="0">
                <a:ln/>
                <a:solidFill>
                  <a:srgbClr val="FFFFFF"/>
                </a:solidFill>
                <a:effectLst>
                  <a:outerShdw blurRad="38100" dist="38100" dir="2700000" algn="tl">
                    <a:srgbClr val="000000">
                      <a:alpha val="43137"/>
                    </a:srgbClr>
                  </a:outerShdw>
                </a:effectLst>
                <a:latin typeface="UTM Cookies" panose="02040603050506020204" pitchFamily="18" charset="0"/>
              </a:rPr>
              <a:t>TẠM BIỆT</a:t>
            </a:r>
            <a:endParaRPr lang="en-US" sz="5400" b="1" cap="none" spc="0">
              <a:ln/>
              <a:solidFill>
                <a:srgbClr val="FFFFFF"/>
              </a:solidFill>
              <a:effectLst>
                <a:outerShdw blurRad="38100" dist="38100" dir="2700000" algn="tl">
                  <a:srgbClr val="000000">
                    <a:alpha val="43137"/>
                  </a:srgbClr>
                </a:outerShdw>
              </a:effectLst>
              <a:latin typeface="UTM Cookies" panose="02040603050506020204" pitchFamily="18" charset="0"/>
            </a:endParaRPr>
          </a:p>
        </p:txBody>
      </p:sp>
      <p:pic>
        <p:nvPicPr>
          <p:cNvPr id="9" name="Picture 6">
            <a:extLst>
              <a:ext uri="{FF2B5EF4-FFF2-40B4-BE49-F238E27FC236}">
                <a16:creationId xmlns:a16="http://schemas.microsoft.com/office/drawing/2014/main" id="{0BE45702-6B93-4911-B475-692897CFBB23}"/>
              </a:ext>
            </a:extLst>
          </p:cNvPr>
          <p:cNvPicPr>
            <a:picLocks noChangeAspect="1"/>
          </p:cNvPicPr>
          <p:nvPr/>
        </p:nvPicPr>
        <p:blipFill>
          <a:blip r:embed="rId9"/>
          <a:srcRect/>
          <a:stretch>
            <a:fillRect/>
          </a:stretch>
        </p:blipFill>
        <p:spPr>
          <a:xfrm>
            <a:off x="9408306" y="3609337"/>
            <a:ext cx="2347101" cy="3279262"/>
          </a:xfrm>
          <a:prstGeom prst="rect">
            <a:avLst/>
          </a:prstGeom>
        </p:spPr>
      </p:pic>
      <p:pic>
        <p:nvPicPr>
          <p:cNvPr id="15" name="Picture 3">
            <a:extLst>
              <a:ext uri="{FF2B5EF4-FFF2-40B4-BE49-F238E27FC236}">
                <a16:creationId xmlns:a16="http://schemas.microsoft.com/office/drawing/2014/main" id="{9C87730E-3E40-437C-948C-BBDC34203E5F}"/>
              </a:ext>
            </a:extLst>
          </p:cNvPr>
          <p:cNvPicPr>
            <a:picLocks noChangeAspect="1"/>
          </p:cNvPicPr>
          <p:nvPr/>
        </p:nvPicPr>
        <p:blipFill>
          <a:blip r:embed="rId10"/>
          <a:srcRect/>
          <a:stretch>
            <a:fillRect/>
          </a:stretch>
        </p:blipFill>
        <p:spPr>
          <a:xfrm flipH="1">
            <a:off x="770570" y="3445411"/>
            <a:ext cx="2476177" cy="3279262"/>
          </a:xfrm>
          <a:prstGeom prst="rect">
            <a:avLst/>
          </a:prstGeom>
        </p:spPr>
      </p:pic>
    </p:spTree>
    <p:extLst>
      <p:ext uri="{BB962C8B-B14F-4D97-AF65-F5344CB8AC3E}">
        <p14:creationId xmlns:p14="http://schemas.microsoft.com/office/powerpoint/2010/main" val="920267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68364BD-BE22-42BE-B288-90468DB9878B}"/>
              </a:ext>
            </a:extLst>
          </p:cNvPr>
          <p:cNvPicPr>
            <a:picLocks noChangeAspect="1"/>
          </p:cNvPicPr>
          <p:nvPr/>
        </p:nvPicPr>
        <p:blipFill>
          <a:blip r:embed="rId4" cstate="hqprint">
            <a:extLst>
              <a:ext uri="{BEBA8EAE-BF5A-486C-A8C5-ECC9F3942E4B}">
                <a14:imgProps xmlns:a14="http://schemas.microsoft.com/office/drawing/2010/main">
                  <a14:imgLayer r:embed="rId5">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pic>
        <p:nvPicPr>
          <p:cNvPr id="4" name="Picture 3">
            <a:extLst>
              <a:ext uri="{FF2B5EF4-FFF2-40B4-BE49-F238E27FC236}">
                <a16:creationId xmlns:a16="http://schemas.microsoft.com/office/drawing/2014/main" id="{CDD06928-2CC0-4A79-9140-4F0F0E531E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0762" y="3247187"/>
            <a:ext cx="2800625" cy="2800625"/>
          </a:xfrm>
          <a:prstGeom prst="rect">
            <a:avLst/>
          </a:prstGeom>
        </p:spPr>
      </p:pic>
      <p:sp>
        <p:nvSpPr>
          <p:cNvPr id="5" name="Rectangle: Rounded Corners 4">
            <a:extLst>
              <a:ext uri="{FF2B5EF4-FFF2-40B4-BE49-F238E27FC236}">
                <a16:creationId xmlns:a16="http://schemas.microsoft.com/office/drawing/2014/main" id="{15038CFF-95E2-4DF8-8D4D-26FEA4F9CFB1}"/>
              </a:ext>
            </a:extLst>
          </p:cNvPr>
          <p:cNvSpPr/>
          <p:nvPr/>
        </p:nvSpPr>
        <p:spPr>
          <a:xfrm>
            <a:off x="8935921" y="58584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a:solidFill>
                  <a:srgbClr val="002060"/>
                </a:solidFill>
                <a:latin typeface="Times New Roman" panose="02020603050405020304" pitchFamily="18" charset="0"/>
                <a:cs typeface="Times New Roman" panose="02020603050405020304" pitchFamily="18" charset="0"/>
              </a:rPr>
              <a:t>D. Đỏ</a:t>
            </a:r>
            <a:endParaRPr lang="en-US" sz="2100" b="1">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37D42BF1-B418-45B0-888B-59E4EA1A0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466" y="3247187"/>
            <a:ext cx="2800625" cy="2800625"/>
          </a:xfrm>
          <a:prstGeom prst="rect">
            <a:avLst/>
          </a:prstGeom>
        </p:spPr>
      </p:pic>
      <p:sp>
        <p:nvSpPr>
          <p:cNvPr id="7" name="Rectangle: Rounded Corners 6">
            <a:extLst>
              <a:ext uri="{FF2B5EF4-FFF2-40B4-BE49-F238E27FC236}">
                <a16:creationId xmlns:a16="http://schemas.microsoft.com/office/drawing/2014/main" id="{0141E690-3FB9-44A0-A3DE-11F30843C617}"/>
              </a:ext>
            </a:extLst>
          </p:cNvPr>
          <p:cNvSpPr/>
          <p:nvPr/>
        </p:nvSpPr>
        <p:spPr>
          <a:xfrm>
            <a:off x="546625" y="58584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A. </a:t>
            </a:r>
            <a:r>
              <a:rPr lang="vi-VN" sz="2400" b="1">
                <a:solidFill>
                  <a:srgbClr val="002060"/>
                </a:solidFill>
                <a:latin typeface="Times New Roman" panose="02020603050405020304" pitchFamily="18" charset="0"/>
                <a:cs typeface="Times New Roman" panose="02020603050405020304" pitchFamily="18" charset="0"/>
              </a:rPr>
              <a:t>H</a:t>
            </a:r>
            <a:r>
              <a:rPr lang="en-US" sz="2400" b="1">
                <a:solidFill>
                  <a:srgbClr val="002060"/>
                </a:solidFill>
                <a:latin typeface="Times New Roman" panose="02020603050405020304" pitchFamily="18" charset="0"/>
                <a:cs typeface="Times New Roman" panose="02020603050405020304" pitchFamily="18" charset="0"/>
              </a:rPr>
              <a:t>ồng</a:t>
            </a:r>
            <a:endParaRPr lang="en-US" altLang="en-US" sz="800" b="1">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8BF6D072-93CA-4B53-9199-93551955DC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6932" y="3247187"/>
            <a:ext cx="2800625" cy="2800625"/>
          </a:xfrm>
          <a:prstGeom prst="rect">
            <a:avLst/>
          </a:prstGeom>
        </p:spPr>
      </p:pic>
      <p:sp>
        <p:nvSpPr>
          <p:cNvPr id="9" name="Rectangle: Rounded Corners 8">
            <a:extLst>
              <a:ext uri="{FF2B5EF4-FFF2-40B4-BE49-F238E27FC236}">
                <a16:creationId xmlns:a16="http://schemas.microsoft.com/office/drawing/2014/main" id="{D7124CCD-F4AD-4332-806E-EB417358F096}"/>
              </a:ext>
            </a:extLst>
          </p:cNvPr>
          <p:cNvSpPr/>
          <p:nvPr/>
        </p:nvSpPr>
        <p:spPr>
          <a:xfrm>
            <a:off x="3322091" y="58584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a:solidFill>
                  <a:srgbClr val="002060"/>
                </a:solidFill>
                <a:latin typeface="Times New Roman" panose="02020603050405020304" pitchFamily="18" charset="0"/>
                <a:cs typeface="Times New Roman" panose="02020603050405020304" pitchFamily="18" charset="0"/>
              </a:rPr>
              <a:t>B. Xanh</a:t>
            </a:r>
            <a:endParaRPr lang="en-US" altLang="en-US" sz="2100" b="1">
              <a:solidFill>
                <a:schemeClr val="tx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9665184-9EEA-4C64-9E46-82639D00A1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4978" y="3247187"/>
            <a:ext cx="2800625" cy="2800625"/>
          </a:xfrm>
          <a:prstGeom prst="rect">
            <a:avLst/>
          </a:prstGeom>
        </p:spPr>
      </p:pic>
      <p:sp>
        <p:nvSpPr>
          <p:cNvPr id="11" name="Rectangle: Rounded Corners 10">
            <a:extLst>
              <a:ext uri="{FF2B5EF4-FFF2-40B4-BE49-F238E27FC236}">
                <a16:creationId xmlns:a16="http://schemas.microsoft.com/office/drawing/2014/main" id="{66EEBA6D-C3D2-4B48-AAB3-3F8677554373}"/>
              </a:ext>
            </a:extLst>
          </p:cNvPr>
          <p:cNvSpPr/>
          <p:nvPr/>
        </p:nvSpPr>
        <p:spPr>
          <a:xfrm>
            <a:off x="6110137" y="5858462"/>
            <a:ext cx="2647765" cy="80346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a:solidFill>
                  <a:srgbClr val="002060"/>
                </a:solidFill>
                <a:latin typeface="Times New Roman" panose="02020603050405020304" pitchFamily="18" charset="0"/>
                <a:cs typeface="Times New Roman" panose="02020603050405020304" pitchFamily="18" charset="0"/>
              </a:rPr>
              <a:t>C. Tím</a:t>
            </a:r>
            <a:endParaRPr lang="en-US" altLang="en-US" sz="2100" b="1">
              <a:solidFill>
                <a:schemeClr val="tx1"/>
              </a:solidFill>
              <a:latin typeface="Times New Roman" panose="02020603050405020304" pitchFamily="18" charset="0"/>
              <a:cs typeface="Times New Roman" panose="02020603050405020304" pitchFamily="18" charset="0"/>
            </a:endParaRPr>
          </a:p>
        </p:txBody>
      </p:sp>
      <p:sp>
        <p:nvSpPr>
          <p:cNvPr id="13" name="Speech Bubble: Rectangle with Corners Rounded 12">
            <a:extLst>
              <a:ext uri="{FF2B5EF4-FFF2-40B4-BE49-F238E27FC236}">
                <a16:creationId xmlns:a16="http://schemas.microsoft.com/office/drawing/2014/main" id="{FC387054-7E97-47D5-84BB-7D153F1F5D03}"/>
              </a:ext>
            </a:extLst>
          </p:cNvPr>
          <p:cNvSpPr/>
          <p:nvPr/>
        </p:nvSpPr>
        <p:spPr>
          <a:xfrm>
            <a:off x="2880532" y="445063"/>
            <a:ext cx="4211291" cy="1695880"/>
          </a:xfrm>
          <a:prstGeom prst="wedgeRoundRectCallout">
            <a:avLst>
              <a:gd name="adj1" fmla="val 50733"/>
              <a:gd name="adj2" fmla="val 72506"/>
              <a:gd name="adj3" fmla="val 16667"/>
            </a:avLst>
          </a:prstGeom>
          <a:solidFill>
            <a:schemeClr val="bg1"/>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a:solidFill>
                    <a:sysClr val="windowText" lastClr="000000"/>
                  </a:solidFill>
                </a:ln>
                <a:solidFill>
                  <a:schemeClr val="tx1"/>
                </a:solidFill>
                <a:latin typeface="Times New Roman" panose="02020603050405020304" pitchFamily="18" charset="0"/>
                <a:cs typeface="Times New Roman" panose="02020603050405020304" pitchFamily="18" charset="0"/>
              </a:rPr>
              <a:t>Khi thảo quả chín, quả mang màu gì?</a:t>
            </a:r>
          </a:p>
        </p:txBody>
      </p:sp>
      <p:pic>
        <p:nvPicPr>
          <p:cNvPr id="1026" name="Picture 2" descr="Pin on Tiere">
            <a:extLst>
              <a:ext uri="{FF2B5EF4-FFF2-40B4-BE49-F238E27FC236}">
                <a16:creationId xmlns:a16="http://schemas.microsoft.com/office/drawing/2014/main" id="{83A12282-AD0B-494F-9EE3-1C465B22FB33}"/>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7322446" y="21132"/>
            <a:ext cx="2189870" cy="3407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426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strVal val="#ppt_w+.3"/>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animEffect transition="in" filter="fade">
                                      <p:cBhvr>
                                        <p:cTn id="9" dur="500"/>
                                        <p:tgtEl>
                                          <p:spTgt spid="11"/>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strVal val="#ppt_w+.3"/>
                                          </p:val>
                                        </p:tav>
                                        <p:tav tm="100000">
                                          <p:val>
                                            <p:strVal val="#ppt_w"/>
                                          </p:val>
                                        </p:tav>
                                      </p:tavLst>
                                    </p:anim>
                                    <p:anim calcmode="lin" valueType="num">
                                      <p:cBhvr>
                                        <p:cTn id="13" dur="500" fill="hold"/>
                                        <p:tgtEl>
                                          <p:spTgt spid="13"/>
                                        </p:tgtEl>
                                        <p:attrNameLst>
                                          <p:attrName>ppt_h</p:attrName>
                                        </p:attrNameLst>
                                      </p:cBhvr>
                                      <p:tavLst>
                                        <p:tav tm="0">
                                          <p:val>
                                            <p:strVal val="#ppt_h"/>
                                          </p:val>
                                        </p:tav>
                                        <p:tav tm="100000">
                                          <p:val>
                                            <p:strVal val="#ppt_h"/>
                                          </p:val>
                                        </p:tav>
                                      </p:tavLst>
                                    </p:anim>
                                    <p:animEffect transition="in" filter="fade">
                                      <p:cBhvr>
                                        <p:cTn id="14" dur="500"/>
                                        <p:tgtEl>
                                          <p:spTgt spid="13"/>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strVal val="#ppt_w+.3"/>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animEffect transition="in" filter="fade">
                                      <p:cBhvr>
                                        <p:cTn id="19" dur="500"/>
                                        <p:tgtEl>
                                          <p:spTgt spid="5"/>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strVal val="#ppt_w+.3"/>
                                          </p:val>
                                        </p:tav>
                                        <p:tav tm="100000">
                                          <p:val>
                                            <p:strVal val="#ppt_w"/>
                                          </p:val>
                                        </p:tav>
                                      </p:tavLst>
                                    </p:anim>
                                    <p:anim calcmode="lin" valueType="num">
                                      <p:cBhvr>
                                        <p:cTn id="23" dur="500" fill="hold"/>
                                        <p:tgtEl>
                                          <p:spTgt spid="7"/>
                                        </p:tgtEl>
                                        <p:attrNameLst>
                                          <p:attrName>ppt_h</p:attrName>
                                        </p:attrNameLst>
                                      </p:cBhvr>
                                      <p:tavLst>
                                        <p:tav tm="0">
                                          <p:val>
                                            <p:strVal val="#ppt_h"/>
                                          </p:val>
                                        </p:tav>
                                        <p:tav tm="100000">
                                          <p:val>
                                            <p:strVal val="#ppt_h"/>
                                          </p:val>
                                        </p:tav>
                                      </p:tavLst>
                                    </p:anim>
                                    <p:animEffect transition="in" filter="fade">
                                      <p:cBhvr>
                                        <p:cTn id="24" dur="500"/>
                                        <p:tgtEl>
                                          <p:spTgt spid="7"/>
                                        </p:tgtEl>
                                      </p:cBhvr>
                                    </p:animEffect>
                                  </p:childTnLst>
                                </p:cTn>
                              </p:par>
                              <p:par>
                                <p:cTn id="25" presetID="50" presetClass="entr" presetSubtype="0" decel="10000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strVal val="#ppt_w+.3"/>
                                          </p:val>
                                        </p:tav>
                                        <p:tav tm="100000">
                                          <p:val>
                                            <p:strVal val="#ppt_w"/>
                                          </p:val>
                                        </p:tav>
                                      </p:tavLst>
                                    </p:anim>
                                    <p:anim calcmode="lin" valueType="num">
                                      <p:cBhvr>
                                        <p:cTn id="28" dur="500" fill="hold"/>
                                        <p:tgtEl>
                                          <p:spTgt spid="9"/>
                                        </p:tgtEl>
                                        <p:attrNameLst>
                                          <p:attrName>ppt_h</p:attrName>
                                        </p:attrNameLst>
                                      </p:cBhvr>
                                      <p:tavLst>
                                        <p:tav tm="0">
                                          <p:val>
                                            <p:strVal val="#ppt_h"/>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nodeType="clickEffect">
                                  <p:stCondLst>
                                    <p:cond delay="0"/>
                                  </p:stCondLst>
                                  <p:childTnLst>
                                    <p:animEffect transition="out" filter="fade">
                                      <p:cBhvr>
                                        <p:cTn id="34" dur="500" tmFilter="0, 0; .2, .5; .8, .5; 1, 0"/>
                                        <p:tgtEl>
                                          <p:spTgt spid="4"/>
                                        </p:tgtEl>
                                      </p:cBhvr>
                                    </p:animEffect>
                                    <p:animScale>
                                      <p:cBhvr>
                                        <p:cTn id="35" dur="250" autoRev="1" fill="hold"/>
                                        <p:tgtEl>
                                          <p:spTgt spid="4"/>
                                        </p:tgtEl>
                                      </p:cBhvr>
                                      <p:by x="105000" y="105000"/>
                                    </p:animScale>
                                  </p:childTnLst>
                                </p:cTn>
                              </p:par>
                            </p:childTnLst>
                          </p:cTn>
                        </p:par>
                        <p:par>
                          <p:cTn id="36" fill="hold">
                            <p:stCondLst>
                              <p:cond delay="500"/>
                            </p:stCondLst>
                            <p:childTnLst>
                              <p:par>
                                <p:cTn id="37" presetID="1" presetClass="emph" presetSubtype="2" fill="hold" nodeType="afterEffect">
                                  <p:stCondLst>
                                    <p:cond delay="0"/>
                                  </p:stCondLst>
                                  <p:childTnLst>
                                    <p:animClr clrSpc="rgb" dir="cw">
                                      <p:cBhvr>
                                        <p:cTn id="38" dur="500" fill="hold"/>
                                        <p:tgtEl>
                                          <p:spTgt spid="5"/>
                                        </p:tgtEl>
                                        <p:attrNameLst>
                                          <p:attrName>fillcolor</p:attrName>
                                        </p:attrNameLst>
                                      </p:cBhvr>
                                      <p:to>
                                        <a:srgbClr val="00B0F0"/>
                                      </p:to>
                                    </p:animClr>
                                    <p:set>
                                      <p:cBhvr>
                                        <p:cTn id="39" dur="500" fill="hold"/>
                                        <p:tgtEl>
                                          <p:spTgt spid="5"/>
                                        </p:tgtEl>
                                        <p:attrNameLst>
                                          <p:attrName>fill.type</p:attrName>
                                        </p:attrNameLst>
                                      </p:cBhvr>
                                      <p:to>
                                        <p:strVal val="solid"/>
                                      </p:to>
                                    </p:set>
                                    <p:set>
                                      <p:cBhvr>
                                        <p:cTn id="40" dur="500" fill="hold"/>
                                        <p:tgtEl>
                                          <p:spTgt spid="5"/>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6"/>
                                        </p:tgtEl>
                                      </p:cBhvr>
                                    </p:animEffect>
                                    <p:animScale>
                                      <p:cBhvr>
                                        <p:cTn id="46" dur="250" autoRev="1" fill="hold"/>
                                        <p:tgtEl>
                                          <p:spTgt spid="6"/>
                                        </p:tgtEl>
                                      </p:cBhvr>
                                      <p:by x="105000" y="105000"/>
                                    </p:animScale>
                                  </p:childTnLst>
                                </p:cTn>
                              </p:par>
                            </p:childTnLst>
                          </p:cTn>
                        </p:par>
                        <p:par>
                          <p:cTn id="47" fill="hold">
                            <p:stCondLst>
                              <p:cond delay="500"/>
                            </p:stCondLst>
                            <p:childTnLst>
                              <p:par>
                                <p:cTn id="48" presetID="1" presetClass="emph" presetSubtype="2" fill="hold" nodeType="afterEffect">
                                  <p:stCondLst>
                                    <p:cond delay="0"/>
                                  </p:stCondLst>
                                  <p:childTnLst>
                                    <p:animClr clrSpc="rgb" dir="cw">
                                      <p:cBhvr>
                                        <p:cTn id="49" dur="500" fill="hold"/>
                                        <p:tgtEl>
                                          <p:spTgt spid="7"/>
                                        </p:tgtEl>
                                        <p:attrNameLst>
                                          <p:attrName>fillcolor</p:attrName>
                                        </p:attrNameLst>
                                      </p:cBhvr>
                                      <p:to>
                                        <a:srgbClr val="FFFF00"/>
                                      </p:to>
                                    </p:animClr>
                                    <p:set>
                                      <p:cBhvr>
                                        <p:cTn id="50" dur="500" fill="hold"/>
                                        <p:tgtEl>
                                          <p:spTgt spid="7"/>
                                        </p:tgtEl>
                                        <p:attrNameLst>
                                          <p:attrName>fill.type</p:attrName>
                                        </p:attrNameLst>
                                      </p:cBhvr>
                                      <p:to>
                                        <p:strVal val="solid"/>
                                      </p:to>
                                    </p:set>
                                    <p:set>
                                      <p:cBhvr>
                                        <p:cTn id="51" dur="50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8"/>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8"/>
                                        </p:tgtEl>
                                      </p:cBhvr>
                                    </p:animEffect>
                                    <p:animScale>
                                      <p:cBhvr>
                                        <p:cTn id="57" dur="250" autoRev="1" fill="hold"/>
                                        <p:tgtEl>
                                          <p:spTgt spid="8"/>
                                        </p:tgtEl>
                                      </p:cBhvr>
                                      <p:by x="105000" y="105000"/>
                                    </p:animScale>
                                  </p:childTnLst>
                                </p:cTn>
                              </p:par>
                            </p:childTnLst>
                          </p:cTn>
                        </p:par>
                        <p:par>
                          <p:cTn id="58" fill="hold">
                            <p:stCondLst>
                              <p:cond delay="500"/>
                            </p:stCondLst>
                            <p:childTnLst>
                              <p:par>
                                <p:cTn id="59" presetID="1" presetClass="emph" presetSubtype="2" fill="hold" nodeType="afterEffect">
                                  <p:stCondLst>
                                    <p:cond delay="0"/>
                                  </p:stCondLst>
                                  <p:childTnLst>
                                    <p:animClr clrSpc="rgb" dir="cw">
                                      <p:cBhvr>
                                        <p:cTn id="60" dur="500" fill="hold"/>
                                        <p:tgtEl>
                                          <p:spTgt spid="9"/>
                                        </p:tgtEl>
                                        <p:attrNameLst>
                                          <p:attrName>fillcolor</p:attrName>
                                        </p:attrNameLst>
                                      </p:cBhvr>
                                      <p:to>
                                        <a:srgbClr val="FFFF00"/>
                                      </p:to>
                                    </p:animClr>
                                    <p:set>
                                      <p:cBhvr>
                                        <p:cTn id="61" dur="500" fill="hold"/>
                                        <p:tgtEl>
                                          <p:spTgt spid="9"/>
                                        </p:tgtEl>
                                        <p:attrNameLst>
                                          <p:attrName>fill.type</p:attrName>
                                        </p:attrNameLst>
                                      </p:cBhvr>
                                      <p:to>
                                        <p:strVal val="solid"/>
                                      </p:to>
                                    </p:set>
                                    <p:set>
                                      <p:cBhvr>
                                        <p:cTn id="62" dur="500" fill="hold"/>
                                        <p:tgtEl>
                                          <p:spTgt spid="9"/>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10"/>
                    </p:tgtEl>
                  </p:cond>
                </p:stCondLst>
                <p:endSync evt="end" delay="0">
                  <p:rtn val="all"/>
                </p:endSync>
                <p:childTnLst>
                  <p:par>
                    <p:cTn id="64" fill="hold">
                      <p:stCondLst>
                        <p:cond delay="0"/>
                      </p:stCondLst>
                      <p:childTnLst>
                        <p:par>
                          <p:cTn id="65" fill="hold">
                            <p:stCondLst>
                              <p:cond delay="0"/>
                            </p:stCondLst>
                            <p:childTnLst>
                              <p:par>
                                <p:cTn id="66" presetID="26" presetClass="emph" presetSubtype="0" fill="hold" nodeType="click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childTnLst>
                          </p:cTn>
                        </p:par>
                        <p:par>
                          <p:cTn id="69" fill="hold">
                            <p:stCondLst>
                              <p:cond delay="500"/>
                            </p:stCondLst>
                            <p:childTnLst>
                              <p:par>
                                <p:cTn id="70" presetID="1" presetClass="emph" presetSubtype="2" fill="hold" nodeType="afterEffect">
                                  <p:stCondLst>
                                    <p:cond delay="0"/>
                                  </p:stCondLst>
                                  <p:childTnLst>
                                    <p:animClr clrSpc="rgb" dir="cw">
                                      <p:cBhvr>
                                        <p:cTn id="71" dur="500" fill="hold"/>
                                        <p:tgtEl>
                                          <p:spTgt spid="11"/>
                                        </p:tgtEl>
                                        <p:attrNameLst>
                                          <p:attrName>fillcolor</p:attrName>
                                        </p:attrNameLst>
                                      </p:cBhvr>
                                      <p:to>
                                        <a:srgbClr val="FFFF00"/>
                                      </p:to>
                                    </p:animClr>
                                    <p:set>
                                      <p:cBhvr>
                                        <p:cTn id="72" dur="500" fill="hold"/>
                                        <p:tgtEl>
                                          <p:spTgt spid="11"/>
                                        </p:tgtEl>
                                        <p:attrNameLst>
                                          <p:attrName>fill.type</p:attrName>
                                        </p:attrNameLst>
                                      </p:cBhvr>
                                      <p:to>
                                        <p:strVal val="solid"/>
                                      </p:to>
                                    </p:set>
                                    <p:set>
                                      <p:cBhvr>
                                        <p:cTn id="73" dur="500" fill="hold"/>
                                        <p:tgtEl>
                                          <p:spTgt spid="11"/>
                                        </p:tgtEl>
                                        <p:attrNameLst>
                                          <p:attrName>fill.on</p:attrName>
                                        </p:attrNameLst>
                                      </p:cBhvr>
                                      <p:to>
                                        <p:strVal val="true"/>
                                      </p:to>
                                    </p:set>
                                  </p:childTnLst>
                                  <p:subTnLst>
                                    <p:audio>
                                      <p:cMediaNode>
                                        <p:cTn display="0" masterRel="sameClick">
                                          <p:stCondLst>
                                            <p:cond evt="begin" delay="0">
                                              <p:tn val="70"/>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10"/>
                  </p:tgtEl>
                </p:cond>
              </p:nextCondLst>
            </p:seq>
          </p:childTnLst>
        </p:cTn>
      </p:par>
    </p:tnLst>
    <p:bldLst>
      <p:bldP spid="5" grpId="0" animBg="1"/>
      <p:bldP spid="7" grpId="0" animBg="1"/>
      <p:bldP spid="9" grpId="0" animBg="1"/>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13DD25A-9FDB-44E5-A8CB-F8EAD5D0B917}"/>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14" name="Rectangle: Rounded Corners 13">
            <a:extLst>
              <a:ext uri="{FF2B5EF4-FFF2-40B4-BE49-F238E27FC236}">
                <a16:creationId xmlns:a16="http://schemas.microsoft.com/office/drawing/2014/main" id="{F9B03776-5811-4D8C-968B-E583C1CC6708}"/>
              </a:ext>
            </a:extLst>
          </p:cNvPr>
          <p:cNvSpPr/>
          <p:nvPr/>
        </p:nvSpPr>
        <p:spPr>
          <a:xfrm>
            <a:off x="806450" y="641350"/>
            <a:ext cx="10579100" cy="5575300"/>
          </a:xfrm>
          <a:prstGeom prst="roundRect">
            <a:avLst>
              <a:gd name="adj" fmla="val 82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4">
            <a:extLst>
              <a:ext uri="{FF2B5EF4-FFF2-40B4-BE49-F238E27FC236}">
                <a16:creationId xmlns:a16="http://schemas.microsoft.com/office/drawing/2014/main" id="{E1BDA990-20DB-4A09-8493-4D423BC18698}"/>
              </a:ext>
            </a:extLst>
          </p:cNvPr>
          <p:cNvPicPr>
            <a:picLocks noChangeAspect="1"/>
          </p:cNvPicPr>
          <p:nvPr/>
        </p:nvPicPr>
        <p:blipFill>
          <a:blip r:embed="rId4"/>
          <a:srcRect/>
          <a:stretch>
            <a:fillRect/>
          </a:stretch>
        </p:blipFill>
        <p:spPr>
          <a:xfrm>
            <a:off x="9854127" y="4064000"/>
            <a:ext cx="2217223" cy="2747318"/>
          </a:xfrm>
          <a:prstGeom prst="rect">
            <a:avLst/>
          </a:prstGeom>
        </p:spPr>
      </p:pic>
      <p:sp>
        <p:nvSpPr>
          <p:cNvPr id="6" name="Google Shape;853;p17">
            <a:extLst>
              <a:ext uri="{FF2B5EF4-FFF2-40B4-BE49-F238E27FC236}">
                <a16:creationId xmlns:a16="http://schemas.microsoft.com/office/drawing/2014/main" id="{A712798F-0CA6-4C97-AAD7-2E60E7484BEB}"/>
              </a:ext>
            </a:extLst>
          </p:cNvPr>
          <p:cNvSpPr txBox="1"/>
          <p:nvPr/>
        </p:nvSpPr>
        <p:spPr>
          <a:xfrm>
            <a:off x="5720016" y="1049671"/>
            <a:ext cx="4737658" cy="5035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4400" b="1" dirty="0">
                <a:solidFill>
                  <a:srgbClr val="0070C0"/>
                </a:solidFill>
                <a:latin typeface="+mj-lt"/>
                <a:ea typeface="Englebert"/>
                <a:cs typeface="Englebert"/>
                <a:sym typeface="Englebert"/>
              </a:rPr>
              <a:t>Tập đọc 5</a:t>
            </a:r>
            <a:endParaRPr sz="4400" b="1" dirty="0">
              <a:solidFill>
                <a:srgbClr val="0070C0"/>
              </a:solidFill>
              <a:latin typeface="UTM Cookies" panose="02040603050506020204" pitchFamily="18" charset="0"/>
              <a:ea typeface="Englebert"/>
              <a:cs typeface="Englebert"/>
              <a:sym typeface="Englebert"/>
            </a:endParaRPr>
          </a:p>
        </p:txBody>
      </p:sp>
      <p:sp>
        <p:nvSpPr>
          <p:cNvPr id="7" name="Rectangle 6">
            <a:extLst>
              <a:ext uri="{FF2B5EF4-FFF2-40B4-BE49-F238E27FC236}">
                <a16:creationId xmlns:a16="http://schemas.microsoft.com/office/drawing/2014/main" id="{D4329117-979D-4C4F-8392-EFEC258DF801}"/>
              </a:ext>
            </a:extLst>
          </p:cNvPr>
          <p:cNvSpPr/>
          <p:nvPr/>
        </p:nvSpPr>
        <p:spPr>
          <a:xfrm>
            <a:off x="5015166" y="1928072"/>
            <a:ext cx="7826850" cy="707886"/>
          </a:xfrm>
          <a:prstGeom prst="rect">
            <a:avLst/>
          </a:prstGeom>
          <a:noFill/>
          <a:ln>
            <a:noFill/>
          </a:ln>
        </p:spPr>
        <p:txBody>
          <a:bodyPr wrap="square" lIns="91440" tIns="45720" rIns="91440" bIns="4572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sng" strike="noStrike" kern="0" cap="none" spc="0" normalizeH="0" baseline="0" noProof="0" dirty="0">
                <a:ln w="9000" cmpd="sng">
                  <a:solidFill>
                    <a:srgbClr val="B4F0E2">
                      <a:lumMod val="50000"/>
                    </a:srgbClr>
                  </a:solidFill>
                  <a:prstDash val="solid"/>
                </a:ln>
                <a:solidFill>
                  <a:srgbClr val="1EC129"/>
                </a:solidFill>
                <a:effectLst/>
                <a:uLnTx/>
                <a:uFillTx/>
                <a:latin typeface="Times New Roman" pitchFamily="18" charset="0"/>
                <a:cs typeface="Times New Roman" pitchFamily="18" charset="0"/>
                <a:sym typeface="Arial"/>
              </a:rPr>
              <a:t>Chủ điểm</a:t>
            </a:r>
            <a:r>
              <a:rPr kumimoji="0" lang="vi-VN" sz="4000" b="1" i="0" u="sng" strike="noStrike" kern="0" cap="none" spc="0" normalizeH="0" baseline="0" noProof="0">
                <a:ln w="9000" cmpd="sng">
                  <a:solidFill>
                    <a:srgbClr val="B4F0E2">
                      <a:lumMod val="50000"/>
                    </a:srgbClr>
                  </a:solidFill>
                  <a:prstDash val="solid"/>
                </a:ln>
                <a:solidFill>
                  <a:srgbClr val="1EC129"/>
                </a:solidFill>
                <a:effectLst/>
                <a:uLnTx/>
                <a:uFillTx/>
                <a:latin typeface="Times New Roman" pitchFamily="18" charset="0"/>
                <a:cs typeface="Times New Roman" pitchFamily="18" charset="0"/>
                <a:sym typeface="Arial"/>
              </a:rPr>
              <a:t>:</a:t>
            </a:r>
            <a:r>
              <a:rPr kumimoji="0" lang="vi-VN" sz="4000" b="1" i="0" u="none" strike="noStrike" kern="0" cap="none" spc="0" normalizeH="0" baseline="0" noProof="0">
                <a:ln w="9000" cmpd="sng">
                  <a:solidFill>
                    <a:srgbClr val="B4F0E2">
                      <a:lumMod val="50000"/>
                    </a:srgbClr>
                  </a:solidFill>
                  <a:prstDash val="solid"/>
                </a:ln>
                <a:solidFill>
                  <a:srgbClr val="1EC129"/>
                </a:solidFill>
                <a:effectLst/>
                <a:uLnTx/>
                <a:uFillTx/>
                <a:latin typeface="Times New Roman" pitchFamily="18" charset="0"/>
                <a:cs typeface="Times New Roman" pitchFamily="18" charset="0"/>
                <a:sym typeface="Arial"/>
              </a:rPr>
              <a:t> </a:t>
            </a:r>
          </a:p>
        </p:txBody>
      </p:sp>
      <p:pic>
        <p:nvPicPr>
          <p:cNvPr id="8" name="Picture 2" descr="Chủ điểm Giữ lấy màu xanh - Tranh chủ đề - Trần Đức Nam - ĐÔI BỜ HIỀN LƯƠNG">
            <a:extLst>
              <a:ext uri="{FF2B5EF4-FFF2-40B4-BE49-F238E27FC236}">
                <a16:creationId xmlns:a16="http://schemas.microsoft.com/office/drawing/2014/main" id="{D0246805-635D-48E9-A3D8-56CE058FD85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t="8433"/>
          <a:stretch/>
        </p:blipFill>
        <p:spPr bwMode="auto">
          <a:xfrm>
            <a:off x="941326" y="725876"/>
            <a:ext cx="4073840" cy="5406247"/>
          </a:xfrm>
          <a:prstGeom prst="roundRect">
            <a:avLst>
              <a:gd name="adj" fmla="val 9185"/>
            </a:avLst>
          </a:prstGeom>
          <a:ln>
            <a:noFill/>
          </a:ln>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942A828-637C-4D08-9842-4A437B2D2729}"/>
              </a:ext>
            </a:extLst>
          </p:cNvPr>
          <p:cNvSpPr txBox="1"/>
          <p:nvPr/>
        </p:nvSpPr>
        <p:spPr>
          <a:xfrm>
            <a:off x="5150042" y="2758268"/>
            <a:ext cx="6100632" cy="920042"/>
          </a:xfrm>
          <a:prstGeom prst="rect">
            <a:avLst/>
          </a:prstGeom>
          <a:noFill/>
        </p:spPr>
        <p:txBody>
          <a:bodyPr wrap="square">
            <a:prstTxWarp prst="textPlain">
              <a:avLst/>
            </a:prstTxWarp>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all" spc="0" normalizeH="0" baseline="0" noProof="0">
                <a:ln w="9000" cmpd="sng">
                  <a:solidFill>
                    <a:srgbClr val="B4F0E2">
                      <a:lumMod val="50000"/>
                    </a:srgbClr>
                  </a:solidFill>
                  <a:prstDash val="solid"/>
                </a:ln>
                <a:solidFill>
                  <a:srgbClr val="1EC129"/>
                </a:solidFill>
                <a:effectLst/>
                <a:uLnTx/>
                <a:uFillTx/>
                <a:latin typeface="Times New Roman" pitchFamily="18" charset="0"/>
                <a:cs typeface="Times New Roman" pitchFamily="18" charset="0"/>
                <a:sym typeface="Arial"/>
              </a:rPr>
              <a:t>giữ</a:t>
            </a:r>
            <a:r>
              <a:rPr kumimoji="0" lang="vi-VN" sz="1800" b="1" i="0" u="none" strike="noStrike" kern="0" cap="all" spc="0" normalizeH="0" noProof="0">
                <a:ln w="9000" cmpd="sng">
                  <a:solidFill>
                    <a:srgbClr val="B4F0E2">
                      <a:lumMod val="50000"/>
                    </a:srgbClr>
                  </a:solidFill>
                  <a:prstDash val="solid"/>
                </a:ln>
                <a:solidFill>
                  <a:srgbClr val="1EC129"/>
                </a:solidFill>
                <a:effectLst/>
                <a:uLnTx/>
                <a:uFillTx/>
                <a:latin typeface="Times New Roman" pitchFamily="18" charset="0"/>
                <a:cs typeface="Times New Roman" pitchFamily="18" charset="0"/>
                <a:sym typeface="Arial"/>
              </a:rPr>
              <a:t> lấy màu xanh</a:t>
            </a:r>
            <a:endParaRPr kumimoji="0" lang="vi-VN" sz="1800" b="1" i="0" u="none" strike="noStrike" kern="0" cap="all" spc="0" normalizeH="0" baseline="0" noProof="0" dirty="0">
              <a:ln w="9000" cmpd="sng">
                <a:solidFill>
                  <a:srgbClr val="B4F0E2">
                    <a:lumMod val="50000"/>
                  </a:srgbClr>
                </a:solidFill>
                <a:prstDash val="solid"/>
              </a:ln>
              <a:solidFill>
                <a:srgbClr val="1EC129"/>
              </a:solidFill>
              <a:effectLst/>
              <a:uLnTx/>
              <a:uFillTx/>
              <a:sym typeface="Arial"/>
            </a:endParaRPr>
          </a:p>
        </p:txBody>
      </p:sp>
    </p:spTree>
    <p:extLst>
      <p:ext uri="{BB962C8B-B14F-4D97-AF65-F5344CB8AC3E}">
        <p14:creationId xmlns:p14="http://schemas.microsoft.com/office/powerpoint/2010/main" val="3662736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C007867-6954-47D8-9E4F-7F467B151176}"/>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pic>
        <p:nvPicPr>
          <p:cNvPr id="11" name="Picture 4">
            <a:extLst>
              <a:ext uri="{FF2B5EF4-FFF2-40B4-BE49-F238E27FC236}">
                <a16:creationId xmlns:a16="http://schemas.microsoft.com/office/drawing/2014/main" id="{E1BDA990-20DB-4A09-8493-4D423BC18698}"/>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rcRect/>
          <a:stretch>
            <a:fillRect/>
          </a:stretch>
        </p:blipFill>
        <p:spPr>
          <a:xfrm>
            <a:off x="6416980" y="3808382"/>
            <a:ext cx="2178044" cy="2698772"/>
          </a:xfrm>
          <a:prstGeom prst="rect">
            <a:avLst/>
          </a:prstGeom>
        </p:spPr>
      </p:pic>
      <p:pic>
        <p:nvPicPr>
          <p:cNvPr id="12" name="Picture 5">
            <a:extLst>
              <a:ext uri="{FF2B5EF4-FFF2-40B4-BE49-F238E27FC236}">
                <a16:creationId xmlns:a16="http://schemas.microsoft.com/office/drawing/2014/main" id="{07A6D012-44B5-4E5B-9663-26B05E7CB59C}"/>
              </a:ext>
            </a:extLst>
          </p:cNvPr>
          <p:cNvPicPr>
            <a:picLocks noChangeAspect="1"/>
          </p:cNvPicPr>
          <p:nvPr/>
        </p:nvPicPr>
        <p:blipFill>
          <a:blip r:embed="rId6"/>
          <a:srcRect/>
          <a:stretch>
            <a:fillRect/>
          </a:stretch>
        </p:blipFill>
        <p:spPr>
          <a:xfrm rot="385429" flipH="1">
            <a:off x="3386022" y="2435323"/>
            <a:ext cx="2649249" cy="2638332"/>
          </a:xfrm>
          <a:prstGeom prst="rect">
            <a:avLst/>
          </a:prstGeom>
        </p:spPr>
      </p:pic>
      <p:pic>
        <p:nvPicPr>
          <p:cNvPr id="7" name="Picture 6" descr="Beehive Clipart Beehive Clipart At Getdrawings Free - Beehive Clipart ,  Transparent Cartoon, Free Cliparts &amp;amp; Silhouettes - NetClipart">
            <a:extLst>
              <a:ext uri="{FF2B5EF4-FFF2-40B4-BE49-F238E27FC236}">
                <a16:creationId xmlns:a16="http://schemas.microsoft.com/office/drawing/2014/main" id="{2FF96360-3343-4542-9B7B-47CE817E8C4C}"/>
              </a:ext>
            </a:extLst>
          </p:cNvPr>
          <p:cNvPicPr>
            <a:picLocks noChangeAspect="1" noChangeArrowheads="1"/>
          </p:cNvPicPr>
          <p:nvPr/>
        </p:nvPicPr>
        <p:blipFill>
          <a:blip r:embed="rId7" cstate="hqprint">
            <a:clrChange>
              <a:clrFrom>
                <a:srgbClr val="F7F7F7"/>
              </a:clrFrom>
              <a:clrTo>
                <a:srgbClr val="F7F7F7">
                  <a:alpha val="0"/>
                </a:srgbClr>
              </a:clrTo>
            </a:clrChange>
            <a:extLst>
              <a:ext uri="{BEBA8EAE-BF5A-486C-A8C5-ECC9F3942E4B}">
                <a14:imgProps xmlns:a14="http://schemas.microsoft.com/office/drawing/2010/main">
                  <a14:imgLayer r:embed="rId8">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1891643"/>
            <a:ext cx="2045330" cy="21342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F022180-666F-4E5F-BFCC-0E8DBB03377C}"/>
              </a:ext>
            </a:extLst>
          </p:cNvPr>
          <p:cNvSpPr/>
          <p:nvPr/>
        </p:nvSpPr>
        <p:spPr>
          <a:xfrm>
            <a:off x="571500" y="923330"/>
            <a:ext cx="11277600" cy="1150007"/>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prstMaterial="softEdge"/>
          </a:bodyPr>
          <a:lstStyle/>
          <a:p>
            <a:pPr algn="ctr"/>
            <a:r>
              <a:rPr lang="vi-VN" sz="5400" b="1" cap="none" spc="0">
                <a:ln/>
                <a:solidFill>
                  <a:srgbClr val="FFFFFF"/>
                </a:solidFill>
                <a:effectLst>
                  <a:outerShdw blurRad="38100" dist="38100" dir="2700000" algn="tl">
                    <a:srgbClr val="000000">
                      <a:alpha val="43137"/>
                    </a:srgbClr>
                  </a:outerShdw>
                </a:effectLst>
                <a:latin typeface="UTM Cookies" panose="02040603050506020204" pitchFamily="18" charset="0"/>
              </a:rPr>
              <a:t>HÀNH TRÌNH CỦA BẦY ONG</a:t>
            </a:r>
            <a:endParaRPr lang="en-US" sz="5400" b="1" cap="none" spc="0">
              <a:ln/>
              <a:solidFill>
                <a:srgbClr val="FFFFFF"/>
              </a:solidFill>
              <a:effectLst>
                <a:outerShdw blurRad="38100" dist="38100" dir="2700000" algn="tl">
                  <a:srgbClr val="000000">
                    <a:alpha val="43137"/>
                  </a:srgbClr>
                </a:outerShdw>
              </a:effectLst>
              <a:latin typeface="UTM Cookies" panose="02040603050506020204" pitchFamily="18" charset="0"/>
            </a:endParaRPr>
          </a:p>
        </p:txBody>
      </p:sp>
      <p:sp>
        <p:nvSpPr>
          <p:cNvPr id="3" name="Rectangle 2">
            <a:extLst>
              <a:ext uri="{FF2B5EF4-FFF2-40B4-BE49-F238E27FC236}">
                <a16:creationId xmlns:a16="http://schemas.microsoft.com/office/drawing/2014/main" id="{2EE3C65F-0C45-440E-9B51-57022B08546D}"/>
              </a:ext>
            </a:extLst>
          </p:cNvPr>
          <p:cNvSpPr/>
          <p:nvPr/>
        </p:nvSpPr>
        <p:spPr>
          <a:xfrm>
            <a:off x="4685998" y="0"/>
            <a:ext cx="2820004" cy="923330"/>
          </a:xfrm>
          <a:prstGeom prst="rect">
            <a:avLst/>
          </a:prstGeom>
          <a:noFill/>
        </p:spPr>
        <p:txBody>
          <a:bodyPr wrap="none" lIns="91440" tIns="45720" rIns="91440" bIns="45720">
            <a:spAutoFit/>
          </a:bodyPr>
          <a:lstStyle/>
          <a:p>
            <a:pPr algn="ctr"/>
            <a:r>
              <a:rPr lang="vi-VN"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rPr>
              <a:t>Tập đọc</a:t>
            </a:r>
            <a:endParaRPr lang="en-US"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endParaRPr>
          </a:p>
        </p:txBody>
      </p:sp>
      <p:sp>
        <p:nvSpPr>
          <p:cNvPr id="13" name="Rectangle 12">
            <a:extLst>
              <a:ext uri="{FF2B5EF4-FFF2-40B4-BE49-F238E27FC236}">
                <a16:creationId xmlns:a16="http://schemas.microsoft.com/office/drawing/2014/main" id="{9DA9C85D-855D-47A1-88AC-2A766096BA6C}"/>
              </a:ext>
            </a:extLst>
          </p:cNvPr>
          <p:cNvSpPr/>
          <p:nvPr/>
        </p:nvSpPr>
        <p:spPr>
          <a:xfrm>
            <a:off x="6210300" y="2126289"/>
            <a:ext cx="5545108" cy="923330"/>
          </a:xfrm>
          <a:prstGeom prst="rect">
            <a:avLst/>
          </a:prstGeom>
          <a:noFill/>
        </p:spPr>
        <p:txBody>
          <a:bodyPr wrap="none" lIns="91440" tIns="45720" rIns="91440" bIns="45720">
            <a:spAutoFit/>
          </a:bodyPr>
          <a:lstStyle/>
          <a:p>
            <a:pPr algn="ctr"/>
            <a:r>
              <a:rPr lang="vi-VN"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rPr>
              <a:t>Nguyễn Đức Mậu</a:t>
            </a:r>
            <a:endParaRPr lang="en-US"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endParaRPr>
          </a:p>
        </p:txBody>
      </p:sp>
      <p:pic>
        <p:nvPicPr>
          <p:cNvPr id="9" name="Picture 6">
            <a:extLst>
              <a:ext uri="{FF2B5EF4-FFF2-40B4-BE49-F238E27FC236}">
                <a16:creationId xmlns:a16="http://schemas.microsoft.com/office/drawing/2014/main" id="{0BE45702-6B93-4911-B475-692897CFBB23}"/>
              </a:ext>
            </a:extLst>
          </p:cNvPr>
          <p:cNvPicPr>
            <a:picLocks noChangeAspect="1"/>
          </p:cNvPicPr>
          <p:nvPr/>
        </p:nvPicPr>
        <p:blipFill>
          <a:blip r:embed="rId9"/>
          <a:srcRect/>
          <a:stretch>
            <a:fillRect/>
          </a:stretch>
        </p:blipFill>
        <p:spPr>
          <a:xfrm>
            <a:off x="9408306" y="3609337"/>
            <a:ext cx="2347101" cy="3279262"/>
          </a:xfrm>
          <a:prstGeom prst="rect">
            <a:avLst/>
          </a:prstGeom>
        </p:spPr>
      </p:pic>
      <p:pic>
        <p:nvPicPr>
          <p:cNvPr id="15" name="Picture 3">
            <a:extLst>
              <a:ext uri="{FF2B5EF4-FFF2-40B4-BE49-F238E27FC236}">
                <a16:creationId xmlns:a16="http://schemas.microsoft.com/office/drawing/2014/main" id="{9C87730E-3E40-437C-948C-BBDC34203E5F}"/>
              </a:ext>
            </a:extLst>
          </p:cNvPr>
          <p:cNvPicPr>
            <a:picLocks noChangeAspect="1"/>
          </p:cNvPicPr>
          <p:nvPr/>
        </p:nvPicPr>
        <p:blipFill>
          <a:blip r:embed="rId10"/>
          <a:srcRect/>
          <a:stretch>
            <a:fillRect/>
          </a:stretch>
        </p:blipFill>
        <p:spPr>
          <a:xfrm flipH="1">
            <a:off x="770570" y="3445411"/>
            <a:ext cx="2476177" cy="3279262"/>
          </a:xfrm>
          <a:prstGeom prst="rect">
            <a:avLst/>
          </a:prstGeom>
        </p:spPr>
      </p:pic>
    </p:spTree>
    <p:extLst>
      <p:ext uri="{BB962C8B-B14F-4D97-AF65-F5344CB8AC3E}">
        <p14:creationId xmlns:p14="http://schemas.microsoft.com/office/powerpoint/2010/main" val="2231611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15"/>
                                        </p:tgtEl>
                                        <p:attrNameLst>
                                          <p:attrName>r</p:attrName>
                                        </p:attrNameLst>
                                      </p:cBhvr>
                                    </p:animRot>
                                    <p:animRot by="-240000">
                                      <p:cBhvr>
                                        <p:cTn id="16" dur="200" fill="hold">
                                          <p:stCondLst>
                                            <p:cond delay="200"/>
                                          </p:stCondLst>
                                        </p:cTn>
                                        <p:tgtEl>
                                          <p:spTgt spid="15"/>
                                        </p:tgtEl>
                                        <p:attrNameLst>
                                          <p:attrName>r</p:attrName>
                                        </p:attrNameLst>
                                      </p:cBhvr>
                                    </p:animRot>
                                    <p:animRot by="240000">
                                      <p:cBhvr>
                                        <p:cTn id="17" dur="200" fill="hold">
                                          <p:stCondLst>
                                            <p:cond delay="400"/>
                                          </p:stCondLst>
                                        </p:cTn>
                                        <p:tgtEl>
                                          <p:spTgt spid="15"/>
                                        </p:tgtEl>
                                        <p:attrNameLst>
                                          <p:attrName>r</p:attrName>
                                        </p:attrNameLst>
                                      </p:cBhvr>
                                    </p:animRot>
                                    <p:animRot by="-240000">
                                      <p:cBhvr>
                                        <p:cTn id="18" dur="200" fill="hold">
                                          <p:stCondLst>
                                            <p:cond delay="600"/>
                                          </p:stCondLst>
                                        </p:cTn>
                                        <p:tgtEl>
                                          <p:spTgt spid="15"/>
                                        </p:tgtEl>
                                        <p:attrNameLst>
                                          <p:attrName>r</p:attrName>
                                        </p:attrNameLst>
                                      </p:cBhvr>
                                    </p:animRot>
                                    <p:animRot by="120000">
                                      <p:cBhvr>
                                        <p:cTn id="19" dur="200" fill="hold">
                                          <p:stCondLst>
                                            <p:cond delay="800"/>
                                          </p:stCondLst>
                                        </p:cTn>
                                        <p:tgtEl>
                                          <p:spTgt spid="15"/>
                                        </p:tgtEl>
                                        <p:attrNameLst>
                                          <p:attrName>r</p:attrName>
                                        </p:attrNameLst>
                                      </p:cBhvr>
                                    </p:animRot>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2"/>
                                        </p:tgtEl>
                                        <p:attrNameLst>
                                          <p:attrName>r</p:attrName>
                                        </p:attrNameLst>
                                      </p:cBhvr>
                                    </p:animRot>
                                    <p:animRot by="-240000">
                                      <p:cBhvr>
                                        <p:cTn id="22" dur="200" fill="hold">
                                          <p:stCondLst>
                                            <p:cond delay="200"/>
                                          </p:stCondLst>
                                        </p:cTn>
                                        <p:tgtEl>
                                          <p:spTgt spid="12"/>
                                        </p:tgtEl>
                                        <p:attrNameLst>
                                          <p:attrName>r</p:attrName>
                                        </p:attrNameLst>
                                      </p:cBhvr>
                                    </p:animRot>
                                    <p:animRot by="240000">
                                      <p:cBhvr>
                                        <p:cTn id="23" dur="200" fill="hold">
                                          <p:stCondLst>
                                            <p:cond delay="400"/>
                                          </p:stCondLst>
                                        </p:cTn>
                                        <p:tgtEl>
                                          <p:spTgt spid="12"/>
                                        </p:tgtEl>
                                        <p:attrNameLst>
                                          <p:attrName>r</p:attrName>
                                        </p:attrNameLst>
                                      </p:cBhvr>
                                    </p:animRot>
                                    <p:animRot by="-240000">
                                      <p:cBhvr>
                                        <p:cTn id="24" dur="200" fill="hold">
                                          <p:stCondLst>
                                            <p:cond delay="600"/>
                                          </p:stCondLst>
                                        </p:cTn>
                                        <p:tgtEl>
                                          <p:spTgt spid="12"/>
                                        </p:tgtEl>
                                        <p:attrNameLst>
                                          <p:attrName>r</p:attrName>
                                        </p:attrNameLst>
                                      </p:cBhvr>
                                    </p:animRot>
                                    <p:animRot by="120000">
                                      <p:cBhvr>
                                        <p:cTn id="25" dur="200" fill="hold">
                                          <p:stCondLst>
                                            <p:cond delay="800"/>
                                          </p:stCondLst>
                                        </p:cTn>
                                        <p:tgtEl>
                                          <p:spTgt spid="12"/>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1"/>
                                        </p:tgtEl>
                                        <p:attrNameLst>
                                          <p:attrName>r</p:attrName>
                                        </p:attrNameLst>
                                      </p:cBhvr>
                                    </p:animRot>
                                    <p:animRot by="-240000">
                                      <p:cBhvr>
                                        <p:cTn id="28" dur="200" fill="hold">
                                          <p:stCondLst>
                                            <p:cond delay="200"/>
                                          </p:stCondLst>
                                        </p:cTn>
                                        <p:tgtEl>
                                          <p:spTgt spid="11"/>
                                        </p:tgtEl>
                                        <p:attrNameLst>
                                          <p:attrName>r</p:attrName>
                                        </p:attrNameLst>
                                      </p:cBhvr>
                                    </p:animRot>
                                    <p:animRot by="240000">
                                      <p:cBhvr>
                                        <p:cTn id="29" dur="200" fill="hold">
                                          <p:stCondLst>
                                            <p:cond delay="400"/>
                                          </p:stCondLst>
                                        </p:cTn>
                                        <p:tgtEl>
                                          <p:spTgt spid="11"/>
                                        </p:tgtEl>
                                        <p:attrNameLst>
                                          <p:attrName>r</p:attrName>
                                        </p:attrNameLst>
                                      </p:cBhvr>
                                    </p:animRot>
                                    <p:animRot by="-240000">
                                      <p:cBhvr>
                                        <p:cTn id="30" dur="200" fill="hold">
                                          <p:stCondLst>
                                            <p:cond delay="600"/>
                                          </p:stCondLst>
                                        </p:cTn>
                                        <p:tgtEl>
                                          <p:spTgt spid="11"/>
                                        </p:tgtEl>
                                        <p:attrNameLst>
                                          <p:attrName>r</p:attrName>
                                        </p:attrNameLst>
                                      </p:cBhvr>
                                    </p:animRot>
                                    <p:animRot by="120000">
                                      <p:cBhvr>
                                        <p:cTn id="31" dur="200" fill="hold">
                                          <p:stCondLst>
                                            <p:cond delay="800"/>
                                          </p:stCondLst>
                                        </p:cTn>
                                        <p:tgtEl>
                                          <p:spTgt spid="11"/>
                                        </p:tgtEl>
                                        <p:attrNameLst>
                                          <p:attrName>r</p:attrName>
                                        </p:attrNameLst>
                                      </p:cBhvr>
                                    </p:animRot>
                                  </p:childTnLst>
                                </p:cTn>
                              </p:par>
                              <p:par>
                                <p:cTn id="32" presetID="32" presetClass="emph" presetSubtype="0" repeatCount="indefinite" fill="hold" nodeType="withEffect">
                                  <p:stCondLst>
                                    <p:cond delay="0"/>
                                  </p:stCondLst>
                                  <p:childTnLst>
                                    <p:animRot by="120000">
                                      <p:cBhvr>
                                        <p:cTn id="33" dur="100" fill="hold">
                                          <p:stCondLst>
                                            <p:cond delay="0"/>
                                          </p:stCondLst>
                                        </p:cTn>
                                        <p:tgtEl>
                                          <p:spTgt spid="9"/>
                                        </p:tgtEl>
                                        <p:attrNameLst>
                                          <p:attrName>r</p:attrName>
                                        </p:attrNameLst>
                                      </p:cBhvr>
                                    </p:animRot>
                                    <p:animRot by="-240000">
                                      <p:cBhvr>
                                        <p:cTn id="34" dur="200" fill="hold">
                                          <p:stCondLst>
                                            <p:cond delay="200"/>
                                          </p:stCondLst>
                                        </p:cTn>
                                        <p:tgtEl>
                                          <p:spTgt spid="9"/>
                                        </p:tgtEl>
                                        <p:attrNameLst>
                                          <p:attrName>r</p:attrName>
                                        </p:attrNameLst>
                                      </p:cBhvr>
                                    </p:animRot>
                                    <p:animRot by="240000">
                                      <p:cBhvr>
                                        <p:cTn id="35" dur="200" fill="hold">
                                          <p:stCondLst>
                                            <p:cond delay="400"/>
                                          </p:stCondLst>
                                        </p:cTn>
                                        <p:tgtEl>
                                          <p:spTgt spid="9"/>
                                        </p:tgtEl>
                                        <p:attrNameLst>
                                          <p:attrName>r</p:attrName>
                                        </p:attrNameLst>
                                      </p:cBhvr>
                                    </p:animRot>
                                    <p:animRot by="-240000">
                                      <p:cBhvr>
                                        <p:cTn id="36" dur="200" fill="hold">
                                          <p:stCondLst>
                                            <p:cond delay="600"/>
                                          </p:stCondLst>
                                        </p:cTn>
                                        <p:tgtEl>
                                          <p:spTgt spid="9"/>
                                        </p:tgtEl>
                                        <p:attrNameLst>
                                          <p:attrName>r</p:attrName>
                                        </p:attrNameLst>
                                      </p:cBhvr>
                                    </p:animRot>
                                    <p:animRot by="120000">
                                      <p:cBhvr>
                                        <p:cTn id="37"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5526B1-7421-49C5-9298-90C11BF639EB}"/>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sp>
        <p:nvSpPr>
          <p:cNvPr id="2" name="Cloud 1">
            <a:extLst>
              <a:ext uri="{FF2B5EF4-FFF2-40B4-BE49-F238E27FC236}">
                <a16:creationId xmlns:a16="http://schemas.microsoft.com/office/drawing/2014/main" id="{E26E00C9-943C-4156-B524-1B11D54947C6}"/>
              </a:ext>
            </a:extLst>
          </p:cNvPr>
          <p:cNvSpPr/>
          <p:nvPr/>
        </p:nvSpPr>
        <p:spPr>
          <a:xfrm>
            <a:off x="3106828" y="450432"/>
            <a:ext cx="8382000" cy="4457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392B243-754C-4450-90C6-1D6AF9717156}"/>
              </a:ext>
            </a:extLst>
          </p:cNvPr>
          <p:cNvSpPr/>
          <p:nvPr/>
        </p:nvSpPr>
        <p:spPr>
          <a:xfrm>
            <a:off x="3796228" y="1376660"/>
            <a:ext cx="7359707" cy="923330"/>
          </a:xfrm>
          <a:prstGeom prst="rect">
            <a:avLst/>
          </a:prstGeom>
          <a:noFill/>
        </p:spPr>
        <p:txBody>
          <a:bodyPr wrap="none" lIns="91440" tIns="45720" rIns="91440" bIns="45720">
            <a:spAutoFit/>
          </a:bodyPr>
          <a:lstStyle/>
          <a:p>
            <a:pPr algn="ctr"/>
            <a:r>
              <a:rPr lang="vi-VN" sz="5400" b="0" cap="none" spc="0">
                <a:ln w="0"/>
                <a:solidFill>
                  <a:schemeClr val="tx1"/>
                </a:solidFill>
                <a:effectLst>
                  <a:outerShdw blurRad="38100" dist="19050" dir="2700000" algn="tl" rotWithShape="0">
                    <a:schemeClr val="dk1">
                      <a:alpha val="40000"/>
                    </a:schemeClr>
                  </a:outerShdw>
                </a:effectLst>
                <a:latin typeface="+mj-lt"/>
              </a:rPr>
              <a:t>“Hành trình” nghĩa là gì ?</a:t>
            </a:r>
            <a:endParaRPr lang="en-US" sz="5400" b="0" cap="none" spc="0">
              <a:ln w="0"/>
              <a:solidFill>
                <a:schemeClr val="tx1"/>
              </a:solidFill>
              <a:effectLst>
                <a:outerShdw blurRad="38100" dist="19050" dir="2700000" algn="tl" rotWithShape="0">
                  <a:schemeClr val="dk1">
                    <a:alpha val="40000"/>
                  </a:schemeClr>
                </a:outerShdw>
              </a:effectLst>
              <a:latin typeface="+mj-lt"/>
            </a:endParaRPr>
          </a:p>
        </p:txBody>
      </p:sp>
      <p:sp>
        <p:nvSpPr>
          <p:cNvPr id="6" name="Rectangle 5">
            <a:extLst>
              <a:ext uri="{FF2B5EF4-FFF2-40B4-BE49-F238E27FC236}">
                <a16:creationId xmlns:a16="http://schemas.microsoft.com/office/drawing/2014/main" id="{90D17193-E7F6-4F36-ACED-3EF505CC7BE7}"/>
              </a:ext>
            </a:extLst>
          </p:cNvPr>
          <p:cNvSpPr/>
          <p:nvPr/>
        </p:nvSpPr>
        <p:spPr>
          <a:xfrm>
            <a:off x="3152149" y="2157511"/>
            <a:ext cx="7923964" cy="1446550"/>
          </a:xfrm>
          <a:prstGeom prst="rect">
            <a:avLst/>
          </a:prstGeom>
          <a:noFill/>
        </p:spPr>
        <p:txBody>
          <a:bodyPr wrap="none" lIns="91440" tIns="45720" rIns="91440" bIns="45720">
            <a:spAutoFit/>
          </a:bodyPr>
          <a:lstStyle/>
          <a:p>
            <a:pPr algn="ctr"/>
            <a:r>
              <a:rPr lang="vi-VN" sz="4400" b="0" cap="none" spc="0">
                <a:ln w="0"/>
                <a:solidFill>
                  <a:srgbClr val="0070C0"/>
                </a:solidFill>
                <a:effectLst>
                  <a:outerShdw blurRad="38100" dist="19050" dir="2700000" algn="tl" rotWithShape="0">
                    <a:schemeClr val="dk1">
                      <a:alpha val="40000"/>
                    </a:schemeClr>
                  </a:outerShdw>
                </a:effectLst>
                <a:latin typeface="+mj-lt"/>
              </a:rPr>
              <a:t>- Là chuyến đi xa và thời gian lâu,</a:t>
            </a:r>
          </a:p>
          <a:p>
            <a:pPr algn="ctr"/>
            <a:r>
              <a:rPr lang="vi-VN" sz="4400">
                <a:ln w="0"/>
                <a:solidFill>
                  <a:srgbClr val="0070C0"/>
                </a:solidFill>
                <a:effectLst>
                  <a:outerShdw blurRad="38100" dist="19050" dir="2700000" algn="tl" rotWithShape="0">
                    <a:schemeClr val="dk1">
                      <a:alpha val="40000"/>
                    </a:schemeClr>
                  </a:outerShdw>
                </a:effectLst>
                <a:latin typeface="+mj-lt"/>
              </a:rPr>
              <a:t>rất nhiều gian nan và vất vả.</a:t>
            </a:r>
            <a:endParaRPr lang="en-US" sz="4400" b="0" cap="none" spc="0">
              <a:ln w="0"/>
              <a:solidFill>
                <a:srgbClr val="0070C0"/>
              </a:solidFill>
              <a:effectLst>
                <a:outerShdw blurRad="38100" dist="19050" dir="2700000" algn="tl" rotWithShape="0">
                  <a:schemeClr val="dk1">
                    <a:alpha val="40000"/>
                  </a:schemeClr>
                </a:outerShdw>
              </a:effectLst>
              <a:latin typeface="+mj-lt"/>
            </a:endParaRPr>
          </a:p>
        </p:txBody>
      </p:sp>
      <p:pic>
        <p:nvPicPr>
          <p:cNvPr id="7" name="Picture 5">
            <a:extLst>
              <a:ext uri="{FF2B5EF4-FFF2-40B4-BE49-F238E27FC236}">
                <a16:creationId xmlns:a16="http://schemas.microsoft.com/office/drawing/2014/main" id="{E2FFC63E-11E0-4373-B14D-60306F3EDC0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saturation sat="400000"/>
                    </a14:imgEffect>
                  </a14:imgLayer>
                </a14:imgProps>
              </a:ext>
            </a:extLst>
          </a:blip>
          <a:srcRect/>
          <a:stretch>
            <a:fillRect/>
          </a:stretch>
        </p:blipFill>
        <p:spPr>
          <a:xfrm>
            <a:off x="498464" y="2299990"/>
            <a:ext cx="3431550" cy="4555678"/>
          </a:xfrm>
          <a:prstGeom prst="rect">
            <a:avLst/>
          </a:prstGeom>
        </p:spPr>
      </p:pic>
    </p:spTree>
    <p:extLst>
      <p:ext uri="{BB962C8B-B14F-4D97-AF65-F5344CB8AC3E}">
        <p14:creationId xmlns:p14="http://schemas.microsoft.com/office/powerpoint/2010/main" val="2572197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F8F150C-57B7-40E3-8066-436B10B7AFA8}"/>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150" y="-32147"/>
            <a:ext cx="12306300" cy="6922294"/>
          </a:xfrm>
          <a:prstGeom prst="rect">
            <a:avLst/>
          </a:prstGeom>
        </p:spPr>
      </p:pic>
      <p:grpSp>
        <p:nvGrpSpPr>
          <p:cNvPr id="13" name="Group 12">
            <a:extLst>
              <a:ext uri="{FF2B5EF4-FFF2-40B4-BE49-F238E27FC236}">
                <a16:creationId xmlns:a16="http://schemas.microsoft.com/office/drawing/2014/main" id="{1AFA12A5-3601-453D-B65E-C1CE814C34B0}"/>
              </a:ext>
            </a:extLst>
          </p:cNvPr>
          <p:cNvGrpSpPr/>
          <p:nvPr/>
        </p:nvGrpSpPr>
        <p:grpSpPr>
          <a:xfrm>
            <a:off x="172496" y="2904531"/>
            <a:ext cx="3263059" cy="3783760"/>
            <a:chOff x="238648" y="1294742"/>
            <a:chExt cx="3263059" cy="3783760"/>
          </a:xfrm>
        </p:grpSpPr>
        <p:sp>
          <p:nvSpPr>
            <p:cNvPr id="12" name="Oval 11">
              <a:extLst>
                <a:ext uri="{FF2B5EF4-FFF2-40B4-BE49-F238E27FC236}">
                  <a16:creationId xmlns:a16="http://schemas.microsoft.com/office/drawing/2014/main" id="{83118033-3E5C-4DDE-B0F6-5D38FA1C6F0D}"/>
                </a:ext>
              </a:extLst>
            </p:cNvPr>
            <p:cNvSpPr/>
            <p:nvPr/>
          </p:nvSpPr>
          <p:spPr>
            <a:xfrm>
              <a:off x="238648" y="1395502"/>
              <a:ext cx="3263059" cy="3683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Beehive Clipart Beehive Clipart At Getdrawings Free - Beehive Clipart ,  Transparent Cartoon, Free Cliparts &amp;amp; Silhouettes - NetClipart">
              <a:extLst>
                <a:ext uri="{FF2B5EF4-FFF2-40B4-BE49-F238E27FC236}">
                  <a16:creationId xmlns:a16="http://schemas.microsoft.com/office/drawing/2014/main" id="{0B804697-9F90-438E-8F43-70F24A299EF3}"/>
                </a:ext>
              </a:extLst>
            </p:cNvPr>
            <p:cNvPicPr>
              <a:picLocks noChangeAspect="1" noChangeArrowheads="1"/>
            </p:cNvPicPr>
            <p:nvPr/>
          </p:nvPicPr>
          <p:blipFill>
            <a:blip r:embed="rId4" cstate="hqprint">
              <a:clrChange>
                <a:clrFrom>
                  <a:srgbClr val="F7F7F7"/>
                </a:clrFrom>
                <a:clrTo>
                  <a:srgbClr val="F7F7F7">
                    <a:alpha val="0"/>
                  </a:srgbClr>
                </a:clrTo>
              </a:clrChange>
              <a:extLst>
                <a:ext uri="{BEBA8EAE-BF5A-486C-A8C5-ECC9F3942E4B}">
                  <a14:imgProps xmlns:a14="http://schemas.microsoft.com/office/drawing/2010/main">
                    <a14:imgLayer r:embed="rId5">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67353" y="1294742"/>
              <a:ext cx="2045330" cy="213425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Google Shape;869;p17">
            <a:extLst>
              <a:ext uri="{FF2B5EF4-FFF2-40B4-BE49-F238E27FC236}">
                <a16:creationId xmlns:a16="http://schemas.microsoft.com/office/drawing/2014/main" id="{B9910210-4758-4043-9E28-3482882D6FF0}"/>
              </a:ext>
            </a:extLst>
          </p:cNvPr>
          <p:cNvSpPr txBox="1"/>
          <p:nvPr/>
        </p:nvSpPr>
        <p:spPr>
          <a:xfrm>
            <a:off x="684128" y="5924598"/>
            <a:ext cx="240801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800" b="1" dirty="0">
                <a:solidFill>
                  <a:schemeClr val="dk1"/>
                </a:solidFill>
                <a:latin typeface="+mj-lt"/>
                <a:ea typeface="Englebert"/>
                <a:cs typeface="Englebert"/>
                <a:sym typeface="Englebert"/>
              </a:rPr>
              <a:t>Luyện đọc</a:t>
            </a:r>
            <a:endParaRPr sz="2800" b="1" dirty="0">
              <a:solidFill>
                <a:schemeClr val="dk1"/>
              </a:solidFill>
              <a:latin typeface="+mj-lt"/>
              <a:ea typeface="Englebert"/>
              <a:cs typeface="Englebert"/>
              <a:sym typeface="Englebert"/>
            </a:endParaRPr>
          </a:p>
        </p:txBody>
      </p:sp>
      <p:sp>
        <p:nvSpPr>
          <p:cNvPr id="7" name="Google Shape;852;p17">
            <a:extLst>
              <a:ext uri="{FF2B5EF4-FFF2-40B4-BE49-F238E27FC236}">
                <a16:creationId xmlns:a16="http://schemas.microsoft.com/office/drawing/2014/main" id="{581545BC-34D2-4BF9-A2A7-C2C27C95DFE8}"/>
              </a:ext>
            </a:extLst>
          </p:cNvPr>
          <p:cNvSpPr/>
          <p:nvPr/>
        </p:nvSpPr>
        <p:spPr>
          <a:xfrm>
            <a:off x="1217565" y="4933773"/>
            <a:ext cx="1172919"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8000" b="1" dirty="0">
                <a:solidFill>
                  <a:schemeClr val="dk1"/>
                </a:solidFill>
                <a:latin typeface="Times New Roman" pitchFamily="18" charset="0"/>
                <a:ea typeface="Tahoma" pitchFamily="34" charset="0"/>
                <a:cs typeface="Times New Roman" pitchFamily="18" charset="0"/>
                <a:sym typeface="Fira Sans Condensed"/>
              </a:rPr>
              <a:t>1</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grpSp>
        <p:nvGrpSpPr>
          <p:cNvPr id="14" name="Group 13">
            <a:extLst>
              <a:ext uri="{FF2B5EF4-FFF2-40B4-BE49-F238E27FC236}">
                <a16:creationId xmlns:a16="http://schemas.microsoft.com/office/drawing/2014/main" id="{849B6BBE-B719-466C-8011-013D8A76662D}"/>
              </a:ext>
            </a:extLst>
          </p:cNvPr>
          <p:cNvGrpSpPr/>
          <p:nvPr/>
        </p:nvGrpSpPr>
        <p:grpSpPr>
          <a:xfrm>
            <a:off x="4556802" y="2954911"/>
            <a:ext cx="3263059" cy="3783760"/>
            <a:chOff x="238648" y="1294742"/>
            <a:chExt cx="3263059" cy="3783760"/>
          </a:xfrm>
        </p:grpSpPr>
        <p:sp>
          <p:nvSpPr>
            <p:cNvPr id="15" name="Oval 14">
              <a:extLst>
                <a:ext uri="{FF2B5EF4-FFF2-40B4-BE49-F238E27FC236}">
                  <a16:creationId xmlns:a16="http://schemas.microsoft.com/office/drawing/2014/main" id="{17D1CDFD-CBB9-49B5-98F2-6BD60A920EDE}"/>
                </a:ext>
              </a:extLst>
            </p:cNvPr>
            <p:cNvSpPr/>
            <p:nvPr/>
          </p:nvSpPr>
          <p:spPr>
            <a:xfrm>
              <a:off x="238648" y="1395502"/>
              <a:ext cx="3263059" cy="3683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eehive Clipart Beehive Clipart At Getdrawings Free - Beehive Clipart ,  Transparent Cartoon, Free Cliparts &amp;amp; Silhouettes - NetClipart">
              <a:extLst>
                <a:ext uri="{FF2B5EF4-FFF2-40B4-BE49-F238E27FC236}">
                  <a16:creationId xmlns:a16="http://schemas.microsoft.com/office/drawing/2014/main" id="{813B16E4-CCEF-46AD-B6E2-BCB3556B54CF}"/>
                </a:ext>
              </a:extLst>
            </p:cNvPr>
            <p:cNvPicPr>
              <a:picLocks noChangeAspect="1" noChangeArrowheads="1"/>
            </p:cNvPicPr>
            <p:nvPr/>
          </p:nvPicPr>
          <p:blipFill>
            <a:blip r:embed="rId4" cstate="hqprint">
              <a:clrChange>
                <a:clrFrom>
                  <a:srgbClr val="F7F7F7"/>
                </a:clrFrom>
                <a:clrTo>
                  <a:srgbClr val="F7F7F7">
                    <a:alpha val="0"/>
                  </a:srgbClr>
                </a:clrTo>
              </a:clrChange>
              <a:extLst>
                <a:ext uri="{BEBA8EAE-BF5A-486C-A8C5-ECC9F3942E4B}">
                  <a14:imgProps xmlns:a14="http://schemas.microsoft.com/office/drawing/2010/main">
                    <a14:imgLayer r:embed="rId5">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67353" y="1294742"/>
              <a:ext cx="2045330" cy="21342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8E3FFFB6-0B97-4E61-B1F0-793CA7C87360}"/>
              </a:ext>
            </a:extLst>
          </p:cNvPr>
          <p:cNvGrpSpPr/>
          <p:nvPr/>
        </p:nvGrpSpPr>
        <p:grpSpPr>
          <a:xfrm>
            <a:off x="8624141" y="2904531"/>
            <a:ext cx="3263059" cy="3783760"/>
            <a:chOff x="238648" y="1294742"/>
            <a:chExt cx="3263059" cy="3783760"/>
          </a:xfrm>
        </p:grpSpPr>
        <p:sp>
          <p:nvSpPr>
            <p:cNvPr id="18" name="Oval 17">
              <a:extLst>
                <a:ext uri="{FF2B5EF4-FFF2-40B4-BE49-F238E27FC236}">
                  <a16:creationId xmlns:a16="http://schemas.microsoft.com/office/drawing/2014/main" id="{B739F9A7-7D51-42FB-B3C9-45B042B62C14}"/>
                </a:ext>
              </a:extLst>
            </p:cNvPr>
            <p:cNvSpPr/>
            <p:nvPr/>
          </p:nvSpPr>
          <p:spPr>
            <a:xfrm>
              <a:off x="238648" y="1395502"/>
              <a:ext cx="3263059" cy="3683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Beehive Clipart Beehive Clipart At Getdrawings Free - Beehive Clipart ,  Transparent Cartoon, Free Cliparts &amp;amp; Silhouettes - NetClipart">
              <a:extLst>
                <a:ext uri="{FF2B5EF4-FFF2-40B4-BE49-F238E27FC236}">
                  <a16:creationId xmlns:a16="http://schemas.microsoft.com/office/drawing/2014/main" id="{60D73C27-FEEB-48D1-921C-C30DE3CC4AF6}"/>
                </a:ext>
              </a:extLst>
            </p:cNvPr>
            <p:cNvPicPr>
              <a:picLocks noChangeAspect="1" noChangeArrowheads="1"/>
            </p:cNvPicPr>
            <p:nvPr/>
          </p:nvPicPr>
          <p:blipFill>
            <a:blip r:embed="rId4" cstate="hqprint">
              <a:clrChange>
                <a:clrFrom>
                  <a:srgbClr val="F7F7F7"/>
                </a:clrFrom>
                <a:clrTo>
                  <a:srgbClr val="F7F7F7">
                    <a:alpha val="0"/>
                  </a:srgbClr>
                </a:clrTo>
              </a:clrChange>
              <a:extLst>
                <a:ext uri="{BEBA8EAE-BF5A-486C-A8C5-ECC9F3942E4B}">
                  <a14:imgProps xmlns:a14="http://schemas.microsoft.com/office/drawing/2010/main">
                    <a14:imgLayer r:embed="rId5">
                      <a14:imgEffect>
                        <a14:backgroundRemoval t="0" b="96563" l="1522" r="100000">
                          <a14:foregroundMark x1="82826" y1="22083" x2="82826" y2="22083"/>
                          <a14:foregroundMark x1="84783" y1="20521" x2="84783" y2="20521"/>
                          <a14:foregroundMark x1="81630" y1="19167" x2="81630" y2="19167"/>
                          <a14:foregroundMark x1="84239" y1="45833" x2="84239" y2="45833"/>
                          <a14:foregroundMark x1="86413" y1="47188" x2="86413" y2="47188"/>
                          <a14:foregroundMark x1="88370" y1="49271" x2="88370" y2="49271"/>
                          <a14:foregroundMark x1="90000" y1="51563" x2="90000" y2="51563"/>
                          <a14:foregroundMark x1="90978" y1="53646" x2="90978" y2="53646"/>
                          <a14:foregroundMark x1="91630" y1="56667" x2="91630" y2="56667"/>
                          <a14:foregroundMark x1="91522" y1="58750" x2="91522" y2="58750"/>
                          <a14:foregroundMark x1="90435" y1="61875" x2="90435" y2="61875"/>
                          <a14:foregroundMark x1="88804" y1="64271" x2="88804" y2="64271"/>
                          <a14:foregroundMark x1="86957" y1="65521" x2="86957" y2="65521"/>
                          <a14:foregroundMark x1="84565" y1="67083" x2="84565" y2="67083"/>
                          <a14:foregroundMark x1="82283" y1="67708" x2="82283" y2="67708"/>
                          <a14:foregroundMark x1="14783" y1="56875" x2="14783" y2="56875"/>
                          <a14:foregroundMark x1="12283" y1="58125" x2="12283" y2="58125"/>
                          <a14:foregroundMark x1="10217" y1="61354" x2="10217" y2="61354"/>
                          <a14:foregroundMark x1="9239" y1="62396" x2="9239" y2="62396"/>
                          <a14:foregroundMark x1="10978" y1="60313" x2="10978" y2="60313"/>
                          <a14:foregroundMark x1="8587" y1="66042" x2="8587" y2="66042"/>
                          <a14:foregroundMark x1="8478" y1="67083" x2="8478" y2="67083"/>
                          <a14:foregroundMark x1="9891" y1="70833" x2="9891" y2="70833"/>
                          <a14:foregroundMark x1="10761" y1="71667" x2="10761" y2="71667"/>
                          <a14:foregroundMark x1="22283" y1="75521" x2="22283" y2="75521"/>
                          <a14:foregroundMark x1="20217" y1="76771" x2="20217" y2="76771"/>
                          <a14:foregroundMark x1="19457" y1="78333" x2="19457" y2="78333"/>
                          <a14:foregroundMark x1="16630" y1="76771" x2="16630" y2="76771"/>
                          <a14:foregroundMark x1="14783" y1="75208" x2="14783" y2="75208"/>
                          <a14:foregroundMark x1="12500" y1="74167" x2="12500" y2="74167"/>
                          <a14:foregroundMark x1="27391" y1="79583" x2="27391" y2="79583"/>
                          <a14:foregroundMark x1="24457" y1="79375" x2="24457" y2="79375"/>
                          <a14:foregroundMark x1="21413" y1="78958" x2="21413" y2="78958"/>
                          <a14:foregroundMark x1="20652" y1="81146" x2="20652" y2="81146"/>
                          <a14:foregroundMark x1="22826" y1="82188" x2="22826" y2="82188"/>
                          <a14:foregroundMark x1="25761" y1="83229" x2="25761" y2="83229"/>
                          <a14:foregroundMark x1="27826" y1="83958" x2="27826" y2="83958"/>
                          <a14:foregroundMark x1="30978" y1="83750" x2="30978" y2="83750"/>
                          <a14:foregroundMark x1="34130" y1="84271" x2="34130" y2="84271"/>
                          <a14:foregroundMark x1="36413" y1="84271" x2="36413" y2="84271"/>
                          <a14:foregroundMark x1="39674" y1="83542" x2="39674" y2="83542"/>
                          <a14:foregroundMark x1="44783" y1="84479" x2="44783" y2="84479"/>
                          <a14:foregroundMark x1="47609" y1="85938" x2="47609" y2="85938"/>
                          <a14:foregroundMark x1="48696" y1="87083" x2="48696" y2="87083"/>
                          <a14:backgroundMark x1="95217" y1="10417" x2="9783" y2="1437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67353" y="1294742"/>
              <a:ext cx="2045330" cy="213425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852;p17">
            <a:extLst>
              <a:ext uri="{FF2B5EF4-FFF2-40B4-BE49-F238E27FC236}">
                <a16:creationId xmlns:a16="http://schemas.microsoft.com/office/drawing/2014/main" id="{CF3AB065-144D-43A4-8CD3-799719CECF5A}"/>
              </a:ext>
            </a:extLst>
          </p:cNvPr>
          <p:cNvSpPr/>
          <p:nvPr/>
        </p:nvSpPr>
        <p:spPr>
          <a:xfrm>
            <a:off x="5642584" y="4933773"/>
            <a:ext cx="1131175" cy="810257"/>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8000" b="1" dirty="0">
                <a:solidFill>
                  <a:schemeClr val="dk1"/>
                </a:solidFill>
                <a:latin typeface="Times New Roman" pitchFamily="18" charset="0"/>
                <a:ea typeface="Tahoma" pitchFamily="34" charset="0"/>
                <a:cs typeface="Times New Roman" pitchFamily="18" charset="0"/>
                <a:sym typeface="Fira Sans Condensed"/>
              </a:rPr>
              <a:t>2</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sp>
        <p:nvSpPr>
          <p:cNvPr id="5" name="Google Shape;853;p17">
            <a:extLst>
              <a:ext uri="{FF2B5EF4-FFF2-40B4-BE49-F238E27FC236}">
                <a16:creationId xmlns:a16="http://schemas.microsoft.com/office/drawing/2014/main" id="{602C38D4-085B-4CE2-90E9-E1AA6C61149B}"/>
              </a:ext>
            </a:extLst>
          </p:cNvPr>
          <p:cNvSpPr txBox="1"/>
          <p:nvPr/>
        </p:nvSpPr>
        <p:spPr>
          <a:xfrm>
            <a:off x="5185507" y="5864629"/>
            <a:ext cx="2123294" cy="49308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800" b="1" dirty="0">
                <a:solidFill>
                  <a:schemeClr val="dk1"/>
                </a:solidFill>
                <a:latin typeface="+mj-lt"/>
                <a:ea typeface="Englebert"/>
                <a:cs typeface="Englebert"/>
                <a:sym typeface="Englebert"/>
              </a:rPr>
              <a:t>Tìm hiểu bài</a:t>
            </a:r>
            <a:endParaRPr sz="2800" b="1" dirty="0">
              <a:solidFill>
                <a:schemeClr val="dk1"/>
              </a:solidFill>
              <a:latin typeface="+mj-lt"/>
              <a:ea typeface="Englebert"/>
              <a:cs typeface="Englebert"/>
              <a:sym typeface="Englebert"/>
            </a:endParaRPr>
          </a:p>
        </p:txBody>
      </p:sp>
      <p:sp>
        <p:nvSpPr>
          <p:cNvPr id="8" name="Google Shape;882;p17">
            <a:extLst>
              <a:ext uri="{FF2B5EF4-FFF2-40B4-BE49-F238E27FC236}">
                <a16:creationId xmlns:a16="http://schemas.microsoft.com/office/drawing/2014/main" id="{19D3BB63-62C1-4699-BE1C-2FFABC52B60B}"/>
              </a:ext>
            </a:extLst>
          </p:cNvPr>
          <p:cNvSpPr txBox="1"/>
          <p:nvPr/>
        </p:nvSpPr>
        <p:spPr>
          <a:xfrm>
            <a:off x="9021547" y="5741748"/>
            <a:ext cx="252735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800" b="1" dirty="0">
                <a:solidFill>
                  <a:schemeClr val="dk1"/>
                </a:solidFill>
                <a:latin typeface="+mj-lt"/>
                <a:ea typeface="Englebert"/>
                <a:cs typeface="Englebert"/>
                <a:sym typeface="Englebert"/>
              </a:rPr>
              <a:t>Luyện đọc hay</a:t>
            </a:r>
            <a:endParaRPr sz="2800" b="1" dirty="0">
              <a:solidFill>
                <a:schemeClr val="dk1"/>
              </a:solidFill>
              <a:latin typeface="+mj-lt"/>
              <a:ea typeface="Englebert"/>
              <a:cs typeface="Englebert"/>
              <a:sym typeface="Englebert"/>
            </a:endParaRPr>
          </a:p>
        </p:txBody>
      </p:sp>
      <p:sp>
        <p:nvSpPr>
          <p:cNvPr id="9" name="Google Shape;852;p17">
            <a:extLst>
              <a:ext uri="{FF2B5EF4-FFF2-40B4-BE49-F238E27FC236}">
                <a16:creationId xmlns:a16="http://schemas.microsoft.com/office/drawing/2014/main" id="{E50EA98D-BF98-4415-AA16-FD48F95EB547}"/>
              </a:ext>
            </a:extLst>
          </p:cNvPr>
          <p:cNvSpPr/>
          <p:nvPr/>
        </p:nvSpPr>
        <p:spPr>
          <a:xfrm>
            <a:off x="9749313" y="4846791"/>
            <a:ext cx="1131175" cy="810257"/>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en" sz="8000" b="1" dirty="0">
                <a:solidFill>
                  <a:schemeClr val="dk1"/>
                </a:solidFill>
                <a:latin typeface="Times New Roman" pitchFamily="18" charset="0"/>
                <a:ea typeface="Tahoma" pitchFamily="34" charset="0"/>
                <a:cs typeface="Times New Roman" pitchFamily="18" charset="0"/>
                <a:sym typeface="Fira Sans Condensed"/>
              </a:rPr>
              <a:t>3</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sp>
        <p:nvSpPr>
          <p:cNvPr id="21" name="Rectangle 20">
            <a:extLst>
              <a:ext uri="{FF2B5EF4-FFF2-40B4-BE49-F238E27FC236}">
                <a16:creationId xmlns:a16="http://schemas.microsoft.com/office/drawing/2014/main" id="{584DCB59-3B5E-43E7-80D4-B777C89A3AFA}"/>
              </a:ext>
            </a:extLst>
          </p:cNvPr>
          <p:cNvSpPr/>
          <p:nvPr/>
        </p:nvSpPr>
        <p:spPr>
          <a:xfrm>
            <a:off x="571500" y="847130"/>
            <a:ext cx="11277600" cy="1150007"/>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prstMaterial="softEdge"/>
          </a:bodyPr>
          <a:lstStyle/>
          <a:p>
            <a:pPr algn="ctr"/>
            <a:r>
              <a:rPr lang="vi-VN" sz="5400" b="1" cap="none" spc="0">
                <a:ln/>
                <a:solidFill>
                  <a:srgbClr val="FFFFFF"/>
                </a:solidFill>
                <a:effectLst>
                  <a:outerShdw blurRad="38100" dist="38100" dir="2700000" algn="tl">
                    <a:srgbClr val="000000">
                      <a:alpha val="43137"/>
                    </a:srgbClr>
                  </a:outerShdw>
                </a:effectLst>
                <a:latin typeface="UTM Cookies" panose="02040603050506020204" pitchFamily="18" charset="0"/>
              </a:rPr>
              <a:t>HÀNH TRÌNH CỦA BẦY ONG</a:t>
            </a:r>
            <a:endParaRPr lang="en-US" sz="5400" b="1" cap="none" spc="0">
              <a:ln/>
              <a:solidFill>
                <a:srgbClr val="FFFFFF"/>
              </a:solidFill>
              <a:effectLst>
                <a:outerShdw blurRad="38100" dist="38100" dir="2700000" algn="tl">
                  <a:srgbClr val="000000">
                    <a:alpha val="43137"/>
                  </a:srgbClr>
                </a:outerShdw>
              </a:effectLst>
              <a:latin typeface="UTM Cookies" panose="02040603050506020204" pitchFamily="18" charset="0"/>
            </a:endParaRPr>
          </a:p>
        </p:txBody>
      </p:sp>
      <p:sp>
        <p:nvSpPr>
          <p:cNvPr id="22" name="Rectangle 21">
            <a:extLst>
              <a:ext uri="{FF2B5EF4-FFF2-40B4-BE49-F238E27FC236}">
                <a16:creationId xmlns:a16="http://schemas.microsoft.com/office/drawing/2014/main" id="{4B8D61B3-03A2-4064-9161-F5F2FEEA9755}"/>
              </a:ext>
            </a:extLst>
          </p:cNvPr>
          <p:cNvSpPr/>
          <p:nvPr/>
        </p:nvSpPr>
        <p:spPr>
          <a:xfrm>
            <a:off x="4685998" y="0"/>
            <a:ext cx="2820004" cy="923330"/>
          </a:xfrm>
          <a:prstGeom prst="rect">
            <a:avLst/>
          </a:prstGeom>
          <a:noFill/>
        </p:spPr>
        <p:txBody>
          <a:bodyPr wrap="none" lIns="91440" tIns="45720" rIns="91440" bIns="45720">
            <a:spAutoFit/>
          </a:bodyPr>
          <a:lstStyle/>
          <a:p>
            <a:pPr algn="ctr"/>
            <a:r>
              <a:rPr lang="vi-VN"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rPr>
              <a:t>Tập đọc</a:t>
            </a:r>
            <a:endParaRPr lang="en-US" sz="5400" b="0" cap="none" spc="0">
              <a:ln w="0"/>
              <a:solidFill>
                <a:schemeClr val="bg1"/>
              </a:solidFill>
              <a:effectLst>
                <a:outerShdw blurRad="38100" dist="19050" dir="2700000" algn="tl" rotWithShape="0">
                  <a:schemeClr val="dk1">
                    <a:alpha val="40000"/>
                  </a:schemeClr>
                </a:outerShdw>
              </a:effectLst>
              <a:latin typeface="UTM Cookies" panose="02040603050506020204" pitchFamily="18" charset="0"/>
            </a:endParaRPr>
          </a:p>
        </p:txBody>
      </p:sp>
      <p:sp>
        <p:nvSpPr>
          <p:cNvPr id="23" name="Rectangle 22">
            <a:extLst>
              <a:ext uri="{FF2B5EF4-FFF2-40B4-BE49-F238E27FC236}">
                <a16:creationId xmlns:a16="http://schemas.microsoft.com/office/drawing/2014/main" id="{AC1D4FEB-079B-4B82-84C3-AEA13B2537C1}"/>
              </a:ext>
            </a:extLst>
          </p:cNvPr>
          <p:cNvSpPr/>
          <p:nvPr/>
        </p:nvSpPr>
        <p:spPr>
          <a:xfrm>
            <a:off x="6210300" y="2050089"/>
            <a:ext cx="5545108" cy="923330"/>
          </a:xfrm>
          <a:prstGeom prst="rect">
            <a:avLst/>
          </a:prstGeom>
          <a:noFill/>
        </p:spPr>
        <p:txBody>
          <a:bodyPr wrap="none" lIns="91440" tIns="45720" rIns="91440" bIns="45720">
            <a:spAutoFit/>
          </a:bodyPr>
          <a:lstStyle/>
          <a:p>
            <a:pPr algn="ctr"/>
            <a:r>
              <a:rPr lang="vi-VN"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rPr>
              <a:t>Nguyễn Đức Mậu</a:t>
            </a:r>
            <a:endParaRPr lang="en-US" sz="5400" b="0" cap="none" spc="0">
              <a:ln w="38100">
                <a:solidFill>
                  <a:srgbClr val="FFFFFF"/>
                </a:solidFill>
              </a:ln>
              <a:solidFill>
                <a:srgbClr val="00B050"/>
              </a:solidFill>
              <a:effectLst>
                <a:outerShdw blurRad="38100" dist="19050" dir="2700000" algn="tl" rotWithShape="0">
                  <a:schemeClr val="dk1">
                    <a:alpha val="40000"/>
                  </a:schemeClr>
                </a:outerShdw>
              </a:effectLst>
              <a:latin typeface="UTM Cookies" panose="02040603050506020204" pitchFamily="18" charset="0"/>
            </a:endParaRPr>
          </a:p>
        </p:txBody>
      </p:sp>
    </p:spTree>
    <p:extLst>
      <p:ext uri="{BB962C8B-B14F-4D97-AF65-F5344CB8AC3E}">
        <p14:creationId xmlns:p14="http://schemas.microsoft.com/office/powerpoint/2010/main" val="1429558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P spid="5"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1091</Words>
  <Application>Microsoft Office PowerPoint</Application>
  <PresentationFormat>Widescreen</PresentationFormat>
  <Paragraphs>196</Paragraphs>
  <Slides>44</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44</vt:i4>
      </vt:variant>
    </vt:vector>
  </HeadingPairs>
  <TitlesOfParts>
    <vt:vector size="58" baseType="lpstr">
      <vt:lpstr>Arial</vt:lpstr>
      <vt:lpstr>Calibri</vt:lpstr>
      <vt:lpstr>Calibri Light</vt:lpstr>
      <vt:lpstr>等线</vt:lpstr>
      <vt:lpstr>Englebert</vt:lpstr>
      <vt:lpstr>Fira Sans Condensed</vt:lpstr>
      <vt:lpstr>iCiel Pequena</vt:lpstr>
      <vt:lpstr>Jua</vt:lpstr>
      <vt:lpstr>Tahoma</vt:lpstr>
      <vt:lpstr>Times New Roman</vt:lpstr>
      <vt:lpstr>UTM Alberta Heavy</vt:lpstr>
      <vt:lpstr>UTM Cookies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Ngọc Ánh Nhung</dc:creator>
  <cp:lastModifiedBy>Techsi.vn</cp:lastModifiedBy>
  <cp:revision>31</cp:revision>
  <dcterms:created xsi:type="dcterms:W3CDTF">2021-10-27T06:23:45Z</dcterms:created>
  <dcterms:modified xsi:type="dcterms:W3CDTF">2023-07-21T09:10:28Z</dcterms:modified>
</cp:coreProperties>
</file>