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6" r:id="rId4"/>
    <p:sldMasterId id="2147483698" r:id="rId5"/>
    <p:sldMasterId id="2147483712" r:id="rId6"/>
    <p:sldMasterId id="2147483714" r:id="rId7"/>
    <p:sldMasterId id="2147483751" r:id="rId8"/>
    <p:sldMasterId id="2147483781" r:id="rId9"/>
  </p:sldMasterIdLst>
  <p:notesMasterIdLst>
    <p:notesMasterId r:id="rId34"/>
  </p:notesMasterIdLst>
  <p:sldIdLst>
    <p:sldId id="257" r:id="rId10"/>
    <p:sldId id="355" r:id="rId11"/>
    <p:sldId id="258" r:id="rId12"/>
    <p:sldId id="259" r:id="rId13"/>
    <p:sldId id="308" r:id="rId14"/>
    <p:sldId id="320" r:id="rId15"/>
    <p:sldId id="261" r:id="rId16"/>
    <p:sldId id="262" r:id="rId17"/>
    <p:sldId id="290" r:id="rId18"/>
    <p:sldId id="309" r:id="rId19"/>
    <p:sldId id="310" r:id="rId20"/>
    <p:sldId id="311" r:id="rId21"/>
    <p:sldId id="312" r:id="rId22"/>
    <p:sldId id="314" r:id="rId23"/>
    <p:sldId id="315" r:id="rId24"/>
    <p:sldId id="316" r:id="rId25"/>
    <p:sldId id="317" r:id="rId26"/>
    <p:sldId id="318" r:id="rId27"/>
    <p:sldId id="364" r:id="rId28"/>
    <p:sldId id="313" r:id="rId29"/>
    <p:sldId id="360" r:id="rId30"/>
    <p:sldId id="361" r:id="rId31"/>
    <p:sldId id="363" r:id="rId32"/>
    <p:sldId id="30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FA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4" autoAdjust="0"/>
    <p:restoredTop sz="94699"/>
  </p:normalViewPr>
  <p:slideViewPr>
    <p:cSldViewPr snapToGrid="0">
      <p:cViewPr varScale="1">
        <p:scale>
          <a:sx n="90" d="100"/>
          <a:sy n="90" d="100"/>
        </p:scale>
        <p:origin x="208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59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2030DC-C178-46E5-9288-4D4F640FC47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62252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6439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285750"/>
            <a:r>
              <a:rPr lang="vi-VN" dirty="0"/>
              <a:t>Second level</a:t>
            </a:r>
          </a:p>
          <a:p>
            <a:pPr lvl="2" indent="-228600"/>
            <a:r>
              <a:rPr lang="vi-VN" dirty="0"/>
              <a:t>Third level</a:t>
            </a:r>
          </a:p>
          <a:p>
            <a:pPr lvl="3" indent="-228600"/>
            <a:r>
              <a:rPr lang="vi-VN" dirty="0"/>
              <a:t>Fourth level</a:t>
            </a:r>
          </a:p>
          <a:p>
            <a:pPr lvl="4" indent="-228600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10/4/21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93" r:id="rId2"/>
    <p:sldLayoutId id="2147483794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microsoft.com/office/2007/relationships/hdphoto" Target="../media/hdphoto2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2.xml"/><Relationship Id="rId6" Type="http://schemas.microsoft.com/office/2007/relationships/hdphoto" Target="../media/hdphoto4.wdp"/><Relationship Id="rId11" Type="http://schemas.openxmlformats.org/officeDocument/2006/relationships/image" Target="../media/image31.jpeg"/><Relationship Id="rId5" Type="http://schemas.openxmlformats.org/officeDocument/2006/relationships/image" Target="../media/image29.png"/><Relationship Id="rId10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5.jpg"/><Relationship Id="rId5" Type="http://schemas.openxmlformats.org/officeDocument/2006/relationships/image" Target="../media/image34.png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6.pn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33056" y="668765"/>
            <a:ext cx="502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                 (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Nguyễn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Xuân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Sanh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5699125" y="2155825"/>
            <a:ext cx="6091555" cy="3382010"/>
          </a:xfrm>
          <a:prstGeom prst="rect">
            <a:avLst/>
          </a:prstGeom>
        </p:spPr>
      </p:pic>
      <p:sp>
        <p:nvSpPr>
          <p:cNvPr id="33" name="TextBox 20"/>
          <p:cNvSpPr txBox="1"/>
          <p:nvPr/>
        </p:nvSpPr>
        <p:spPr>
          <a:xfrm>
            <a:off x="6659698" y="5902082"/>
            <a:ext cx="4615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lang="en-US" sz="36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189018" y="1080653"/>
            <a:ext cx="5403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038424" y="1094506"/>
            <a:ext cx="4643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621467" y="2951015"/>
            <a:ext cx="3892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13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33056" y="668765"/>
            <a:ext cx="502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                 (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Nguyễn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Xuân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Sanh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5699125" y="2155825"/>
            <a:ext cx="6091555" cy="3382010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15" y="362060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05" y="2177810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95" y="4043320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Oval 15"/>
          <p:cNvSpPr/>
          <p:nvPr/>
        </p:nvSpPr>
        <p:spPr>
          <a:xfrm>
            <a:off x="623565" y="74623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Oval 18"/>
          <p:cNvSpPr/>
          <p:nvPr/>
        </p:nvSpPr>
        <p:spPr>
          <a:xfrm>
            <a:off x="614095" y="2621040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614148" y="4473450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6262255" y="5873054"/>
            <a:ext cx="5933050" cy="653032"/>
            <a:chOff x="1819521" y="5913001"/>
            <a:chExt cx="6643034" cy="653032"/>
          </a:xfrm>
        </p:grpSpPr>
        <p:sp>
          <p:nvSpPr>
            <p:cNvPr id="22" name="TextBox 19"/>
            <p:cNvSpPr txBox="1"/>
            <p:nvPr/>
          </p:nvSpPr>
          <p:spPr>
            <a:xfrm>
              <a:off x="1819521" y="5916896"/>
              <a:ext cx="66393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0"/>
            <p:cNvSpPr txBox="1"/>
            <p:nvPr/>
          </p:nvSpPr>
          <p:spPr>
            <a:xfrm>
              <a:off x="2004510" y="5913001"/>
              <a:ext cx="645804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từng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khổ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thơ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30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bldLvl="0" animBg="1"/>
      <p:bldP spid="19" grpId="0" bldLvl="0" animBg="1"/>
      <p:bldP spid="2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33056" y="668765"/>
            <a:ext cx="502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                 (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Nguyễn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Xuân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Sanh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5699125" y="2155825"/>
            <a:ext cx="6091555" cy="338201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262255" y="5873054"/>
            <a:ext cx="5933050" cy="653032"/>
            <a:chOff x="1819521" y="5913001"/>
            <a:chExt cx="6643034" cy="653032"/>
          </a:xfrm>
        </p:grpSpPr>
        <p:sp>
          <p:nvSpPr>
            <p:cNvPr id="22" name="TextBox 19"/>
            <p:cNvSpPr txBox="1"/>
            <p:nvPr/>
          </p:nvSpPr>
          <p:spPr>
            <a:xfrm>
              <a:off x="1819521" y="5916896"/>
              <a:ext cx="66393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0"/>
            <p:cNvSpPr txBox="1"/>
            <p:nvPr/>
          </p:nvSpPr>
          <p:spPr>
            <a:xfrm>
              <a:off x="2004510" y="5913001"/>
              <a:ext cx="645804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076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0959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066145" y="30673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677640" y="999635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396526" y="3667661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1. </a:t>
            </a:r>
            <a:r>
              <a:rPr lang="en-US" sz="3200" dirty="0" err="1">
                <a:solidFill>
                  <a:srgbClr val="0418AC"/>
                </a:solidFill>
              </a:rPr>
              <a:t>Cô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giáo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đáp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lời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chào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của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học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sinh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như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thế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nào</a:t>
            </a:r>
            <a:r>
              <a:rPr lang="en-US" sz="3200" dirty="0">
                <a:solidFill>
                  <a:srgbClr val="0418AC"/>
                </a:solidFill>
              </a:rPr>
              <a:t>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823854" y="3197119"/>
            <a:ext cx="4405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79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101871" y="3639951"/>
            <a:ext cx="10588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2. </a:t>
            </a:r>
            <a:r>
              <a:rPr lang="en-US" sz="3200" dirty="0" err="1">
                <a:solidFill>
                  <a:srgbClr val="0418AC"/>
                </a:solidFill>
              </a:rPr>
              <a:t>Tìm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những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câu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thơ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tả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cảnh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vật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khi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cô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dạy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em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học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bài</a:t>
            </a:r>
            <a:r>
              <a:rPr lang="en-US" sz="3200" dirty="0">
                <a:solidFill>
                  <a:srgbClr val="0418AC"/>
                </a:solidFill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3391580" y="116628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519054" y="2320451"/>
            <a:ext cx="55418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519053" y="2833067"/>
            <a:ext cx="44334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19053" y="3377628"/>
            <a:ext cx="46274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6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5" name="Text Box 4"/>
          <p:cNvSpPr txBox="1"/>
          <p:nvPr/>
        </p:nvSpPr>
        <p:spPr>
          <a:xfrm>
            <a:off x="884572" y="320740"/>
            <a:ext cx="107717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            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   </a:t>
            </a:r>
          </a:p>
          <a:p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             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32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ạ!”               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32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.           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2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32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174851" y="2900310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3. </a:t>
            </a:r>
            <a:r>
              <a:rPr lang="en-US" sz="3200" dirty="0" err="1">
                <a:solidFill>
                  <a:srgbClr val="0418AC"/>
                </a:solidFill>
              </a:rPr>
              <a:t>Bạn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nhỏ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đã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kể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những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gì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về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cô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giáo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của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mình</a:t>
            </a:r>
            <a:r>
              <a:rPr lang="en-US" sz="3200" dirty="0">
                <a:solidFill>
                  <a:srgbClr val="0418AC"/>
                </a:solidFill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04519" y="3601926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đến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lớp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rất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sớm</a:t>
            </a:r>
            <a:r>
              <a:rPr lang="en-US" sz="3200" dirty="0">
                <a:solidFill>
                  <a:srgbClr val="FF0000"/>
                </a:solidFill>
              </a:rPr>
              <a:t>. </a:t>
            </a:r>
            <a:endParaRPr lang="en-US" sz="3200" dirty="0">
              <a:solidFill>
                <a:srgbClr val="0418A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04518" y="4221516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mỉm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cười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thật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tươi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đáp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lời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chào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của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sinh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0418A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04518" y="4867911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dạy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tập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viết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0418AC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04517" y="5525256"/>
            <a:ext cx="100861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giảng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bài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0418A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101871" y="3583622"/>
            <a:ext cx="10588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4. </a:t>
            </a:r>
            <a:r>
              <a:rPr lang="en-US" sz="3200" dirty="0" err="1">
                <a:solidFill>
                  <a:srgbClr val="0418AC"/>
                </a:solidFill>
              </a:rPr>
              <a:t>Em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thấy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tình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cảm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bạn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nhỏ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dành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cho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cô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giáo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thế</a:t>
            </a:r>
            <a:r>
              <a:rPr lang="en-US" sz="3200" dirty="0">
                <a:solidFill>
                  <a:srgbClr val="0418AC"/>
                </a:solidFill>
              </a:rPr>
              <a:t> </a:t>
            </a:r>
            <a:r>
              <a:rPr lang="en-US" sz="3200" dirty="0" err="1">
                <a:solidFill>
                  <a:srgbClr val="0418AC"/>
                </a:solidFill>
              </a:rPr>
              <a:t>nào</a:t>
            </a:r>
            <a:r>
              <a:rPr lang="en-US" sz="3200" dirty="0">
                <a:solidFill>
                  <a:srgbClr val="0418AC"/>
                </a:solidFill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94461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3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3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3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91667" y="4274903"/>
            <a:ext cx="10588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- </a:t>
            </a:r>
            <a:r>
              <a:rPr lang="en-US" sz="3200" dirty="0" err="1">
                <a:solidFill>
                  <a:srgbClr val="FF0000"/>
                </a:solidFill>
              </a:rPr>
              <a:t>Bạn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nhỏ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yêu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quý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yêu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thương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cô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giáo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1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871610" y="793460"/>
            <a:ext cx="502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                 (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Nguyễn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Xuân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Sanh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)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41082" y="2452267"/>
            <a:ext cx="3630528" cy="1639155"/>
          </a:xfrm>
          <a:prstGeom prst="wedgeEllipseCallout">
            <a:avLst>
              <a:gd name="adj1" fmla="val -20070"/>
              <a:gd name="adj2" fmla="val 64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thuộc</a:t>
            </a:r>
            <a:r>
              <a:rPr lang="en-US" sz="2800" dirty="0"/>
              <a:t> </a:t>
            </a:r>
            <a:r>
              <a:rPr lang="en-US" sz="2800" dirty="0" err="1"/>
              <a:t>lòng</a:t>
            </a:r>
            <a:r>
              <a:rPr lang="en-US" sz="2800" dirty="0"/>
              <a:t> 2 </a:t>
            </a:r>
            <a:r>
              <a:rPr lang="en-US" sz="2800" dirty="0" err="1"/>
              <a:t>khổ</a:t>
            </a:r>
            <a:r>
              <a:rPr lang="en-US" sz="2800" dirty="0"/>
              <a:t> </a:t>
            </a:r>
            <a:r>
              <a:rPr lang="en-US" sz="2800" dirty="0" err="1"/>
              <a:t>thơ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4821382" y="876590"/>
            <a:ext cx="2355273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41273" y="1676403"/>
            <a:ext cx="253538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227" y="2088304"/>
            <a:ext cx="2944100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481201" y="2743204"/>
            <a:ext cx="253538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526967" y="3149030"/>
            <a:ext cx="357794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821382" y="1290353"/>
            <a:ext cx="253538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62946" y="3552958"/>
            <a:ext cx="253538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059910" y="4629150"/>
            <a:ext cx="2944100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526968" y="5011862"/>
            <a:ext cx="2944100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632149" y="5401039"/>
            <a:ext cx="3577941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032201" y="5778472"/>
            <a:ext cx="2944100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658586" y="3927043"/>
            <a:ext cx="2944100" cy="32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2" grpId="0" animBg="1"/>
      <p:bldP spid="24" grpId="0" animBg="1"/>
      <p:bldP spid="25" grpId="0" animBg="1"/>
      <p:bldP spid="2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241082" y="2452267"/>
            <a:ext cx="3630528" cy="1639155"/>
          </a:xfrm>
          <a:prstGeom prst="wedgeEllipseCallout">
            <a:avLst>
              <a:gd name="adj1" fmla="val -20070"/>
              <a:gd name="adj2" fmla="val 644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thuộc</a:t>
            </a:r>
            <a:r>
              <a:rPr lang="en-US" sz="2800" dirty="0"/>
              <a:t> </a:t>
            </a:r>
            <a:r>
              <a:rPr lang="en-US" sz="2800" dirty="0" err="1"/>
              <a:t>lòng</a:t>
            </a:r>
            <a:r>
              <a:rPr lang="en-US" sz="2800" dirty="0"/>
              <a:t> 2 </a:t>
            </a:r>
            <a:r>
              <a:rPr lang="en-US" sz="2800" dirty="0" err="1"/>
              <a:t>khổ</a:t>
            </a:r>
            <a:r>
              <a:rPr lang="en-US" sz="2800" dirty="0"/>
              <a:t> </a:t>
            </a:r>
            <a:r>
              <a:rPr lang="en-US" sz="2800" dirty="0" err="1"/>
              <a:t>thơ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610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9B6B7B-F366-B542-BF0A-735BCC74A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593F0C-1C80-1849-B206-074C343EDADB}"/>
              </a:ext>
            </a:extLst>
          </p:cNvPr>
          <p:cNvSpPr txBox="1"/>
          <p:nvPr/>
        </p:nvSpPr>
        <p:spPr>
          <a:xfrm>
            <a:off x="1363018" y="2255902"/>
            <a:ext cx="1715388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dirty="0">
                <a:solidFill>
                  <a:srgbClr val="FB5B53"/>
                </a:solidFill>
                <a:latin typeface="UTM Cookies" panose="02040603050506020204" pitchFamily="18" charset="0"/>
              </a:rPr>
              <a:t>ĐI HỌC VUI SAO</a:t>
            </a:r>
          </a:p>
        </p:txBody>
      </p:sp>
    </p:spTree>
    <p:extLst>
      <p:ext uri="{BB962C8B-B14F-4D97-AF65-F5344CB8AC3E}">
        <p14:creationId xmlns:p14="http://schemas.microsoft.com/office/powerpoint/2010/main" val="304256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303068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>
                  <a:solidFill>
                    <a:srgbClr val="0418AC"/>
                  </a:solidFill>
                </a:rPr>
                <a:t>Luyện tập theo văn bản đọc</a:t>
              </a: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450823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663575" y="450850"/>
            <a:ext cx="110070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  <a:cs typeface="Arial-Rounded" panose="020B0500000000000000" charset="0"/>
                <a:sym typeface="+mn-ea"/>
              </a:rPr>
              <a:t>2. </a:t>
            </a:r>
            <a:r>
              <a:rPr lang="en-US" sz="3200" dirty="0">
                <a:cs typeface="Arial-Rounded" panose="020B0500000000000000" charset="0"/>
                <a:sym typeface="+mn-ea"/>
              </a:rPr>
              <a:t>Nói câu thể hiện sự ngạc nhiên của em khi:</a:t>
            </a:r>
            <a:endParaRPr lang="en-US" sz="3200" dirty="0">
              <a:cs typeface="Arial-Rounded" panose="020B0500000000000000" charset="0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2" name="Text Box 1"/>
          <p:cNvSpPr txBox="1"/>
          <p:nvPr/>
        </p:nvSpPr>
        <p:spPr>
          <a:xfrm>
            <a:off x="922020" y="1165225"/>
            <a:ext cx="616458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  <a:sym typeface="+mn-ea"/>
              </a:rPr>
              <a:t>a. Lần đầu thấy bạn hát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  <a:sym typeface="+mn-ea"/>
              </a:rPr>
              <a:t>rất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  <a:sym typeface="+mn-ea"/>
              </a:rPr>
              <a:t> hay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55956" y="3769475"/>
            <a:ext cx="4265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Ôi</a:t>
            </a:r>
            <a:r>
              <a:rPr lang="en-US" sz="3200" i="1" dirty="0">
                <a:solidFill>
                  <a:srgbClr val="FF0000"/>
                </a:solidFill>
              </a:rPr>
              <a:t>! Bạn hát hay quá!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7A8E1C-798A-DA43-837F-642E92718F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3" r="38322"/>
          <a:stretch/>
        </p:blipFill>
        <p:spPr>
          <a:xfrm>
            <a:off x="7272337" y="1035625"/>
            <a:ext cx="2171700" cy="21719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F1C3C9-33C1-C142-8AE7-8218AF1E9CD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13" y="3499802"/>
            <a:ext cx="2728910" cy="212248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loud Callout 14">
            <a:extLst>
              <a:ext uri="{FF2B5EF4-FFF2-40B4-BE49-F238E27FC236}">
                <a16:creationId xmlns:a16="http://schemas.microsoft.com/office/drawing/2014/main" id="{0CB21807-6CC0-7547-8DDB-5CD605B2751F}"/>
              </a:ext>
            </a:extLst>
          </p:cNvPr>
          <p:cNvSpPr/>
          <p:nvPr/>
        </p:nvSpPr>
        <p:spPr>
          <a:xfrm>
            <a:off x="5022533" y="3214838"/>
            <a:ext cx="6164580" cy="1797217"/>
          </a:xfrm>
          <a:prstGeom prst="cloudCallout">
            <a:avLst>
              <a:gd name="adj1" fmla="val -72554"/>
              <a:gd name="adj2" fmla="val -206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5338E-FF9D-1745-B134-44D3AB463EFD}"/>
              </a:ext>
            </a:extLst>
          </p:cNvPr>
          <p:cNvSpPr txBox="1"/>
          <p:nvPr/>
        </p:nvSpPr>
        <p:spPr>
          <a:xfrm>
            <a:off x="5474291" y="3627563"/>
            <a:ext cx="5456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Chao </a:t>
            </a:r>
            <a:r>
              <a:rPr lang="en-US" sz="3200" i="1" dirty="0" err="1">
                <a:solidFill>
                  <a:srgbClr val="FF0000"/>
                </a:solidFill>
              </a:rPr>
              <a:t>ôi</a:t>
            </a:r>
            <a:r>
              <a:rPr lang="en-US" sz="3200" i="1" dirty="0">
                <a:solidFill>
                  <a:srgbClr val="FF0000"/>
                </a:solidFill>
              </a:rPr>
              <a:t>! </a:t>
            </a:r>
            <a:r>
              <a:rPr lang="en-US" sz="3200" i="1" dirty="0" err="1">
                <a:solidFill>
                  <a:srgbClr val="FF0000"/>
                </a:solidFill>
              </a:rPr>
              <a:t>Mình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không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ngờ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bạn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hát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đến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vậy</a:t>
            </a:r>
            <a:r>
              <a:rPr lang="en-US" sz="3200" i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CA7C54-15E7-FE4F-9029-F788A47B3366}"/>
              </a:ext>
            </a:extLst>
          </p:cNvPr>
          <p:cNvSpPr txBox="1"/>
          <p:nvPr/>
        </p:nvSpPr>
        <p:spPr>
          <a:xfrm>
            <a:off x="5523208" y="3595239"/>
            <a:ext cx="5456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Tuyệt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vời</a:t>
            </a:r>
            <a:r>
              <a:rPr lang="en-US" sz="3200" i="1" dirty="0">
                <a:solidFill>
                  <a:srgbClr val="FF0000"/>
                </a:solidFill>
              </a:rPr>
              <a:t>! </a:t>
            </a:r>
            <a:r>
              <a:rPr lang="en-US" sz="3200" i="1" dirty="0" err="1">
                <a:solidFill>
                  <a:srgbClr val="FF0000"/>
                </a:solidFill>
              </a:rPr>
              <a:t>Bạn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hát</a:t>
            </a:r>
            <a:r>
              <a:rPr lang="en-US" sz="3200" i="1" dirty="0">
                <a:solidFill>
                  <a:srgbClr val="FF0000"/>
                </a:solidFill>
              </a:rPr>
              <a:t> hay </a:t>
            </a:r>
            <a:r>
              <a:rPr lang="en-US" sz="3200" i="1" dirty="0" err="1">
                <a:solidFill>
                  <a:srgbClr val="FF0000"/>
                </a:solidFill>
              </a:rPr>
              <a:t>như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một</a:t>
            </a:r>
            <a:r>
              <a:rPr lang="en-US" sz="3200" i="1" dirty="0">
                <a:solidFill>
                  <a:srgbClr val="FF0000"/>
                </a:solidFill>
              </a:rPr>
              <a:t> ca </a:t>
            </a:r>
            <a:r>
              <a:rPr lang="en-US" sz="3200" i="1" dirty="0" err="1">
                <a:solidFill>
                  <a:srgbClr val="FF0000"/>
                </a:solidFill>
              </a:rPr>
              <a:t>sĩ</a:t>
            </a:r>
            <a:r>
              <a:rPr lang="en-US" sz="3200" i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9389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  <p:bldP spid="13" grpId="0"/>
      <p:bldP spid="13" grpId="1"/>
      <p:bldP spid="15" grpId="0" animBg="1"/>
      <p:bldP spid="15" grpId="1" animBg="1"/>
      <p:bldP spid="16" grpId="0"/>
      <p:bldP spid="16" grpId="1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663575" y="450850"/>
            <a:ext cx="1100709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  <a:cs typeface="Arial-Rounded" panose="020B0500000000000000" charset="0"/>
                <a:sym typeface="+mn-ea"/>
              </a:rPr>
              <a:t>2. </a:t>
            </a:r>
            <a:r>
              <a:rPr lang="en-US" sz="3200" dirty="0">
                <a:cs typeface="Arial-Rounded" panose="020B0500000000000000" charset="0"/>
                <a:sym typeface="+mn-ea"/>
              </a:rPr>
              <a:t>Nói câu thể hiện sự ngạc nhiên của em khi:</a:t>
            </a:r>
            <a:endParaRPr lang="en-US" sz="3200" dirty="0">
              <a:cs typeface="Arial-Rounded" panose="020B0500000000000000" charset="0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2" name="Text Box 1"/>
          <p:cNvSpPr txBox="1"/>
          <p:nvPr/>
        </p:nvSpPr>
        <p:spPr>
          <a:xfrm>
            <a:off x="922020" y="1165225"/>
            <a:ext cx="7893368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b.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bố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mẹ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tặng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món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quà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bất</a:t>
            </a:r>
            <a:r>
              <a:rPr lang="en-US" sz="3200" dirty="0">
                <a:solidFill>
                  <a:srgbClr val="0070C0"/>
                </a:solidFill>
                <a:cs typeface="Arial-Rounded" panose="020B0500000000000000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cs typeface="Arial-Rounded" panose="020B0500000000000000" charset="0"/>
              </a:rPr>
              <a:t>ngờ</a:t>
            </a:r>
            <a:endParaRPr lang="en-US" sz="3200" dirty="0">
              <a:solidFill>
                <a:srgbClr val="0070C0"/>
              </a:solidFill>
              <a:cs typeface="Arial-Rounded" panose="020B050000000000000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6126" y="4558697"/>
            <a:ext cx="67426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Ôi</a:t>
            </a:r>
            <a:r>
              <a:rPr lang="en-US" sz="3200" i="1" dirty="0">
                <a:solidFill>
                  <a:srgbClr val="FF0000"/>
                </a:solidFill>
              </a:rPr>
              <a:t>! </a:t>
            </a:r>
            <a:r>
              <a:rPr lang="en-US" sz="3200" i="1" dirty="0" err="1">
                <a:solidFill>
                  <a:srgbClr val="FF0000"/>
                </a:solidFill>
              </a:rPr>
              <a:t>Bất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ngờ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quá</a:t>
            </a:r>
            <a:r>
              <a:rPr lang="en-US" sz="3200" i="1" dirty="0">
                <a:solidFill>
                  <a:srgbClr val="FF0000"/>
                </a:solidFill>
              </a:rPr>
              <a:t>, </a:t>
            </a:r>
            <a:r>
              <a:rPr lang="en-US" sz="3200" i="1" dirty="0" err="1">
                <a:solidFill>
                  <a:srgbClr val="FF0000"/>
                </a:solidFill>
              </a:rPr>
              <a:t>đúng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đồ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chơi</a:t>
            </a:r>
            <a:r>
              <a:rPr lang="en-US" sz="3200" i="1" dirty="0">
                <a:solidFill>
                  <a:srgbClr val="FF0000"/>
                </a:solidFill>
              </a:rPr>
              <a:t> con </a:t>
            </a:r>
            <a:r>
              <a:rPr lang="en-US" sz="3200" i="1" dirty="0" err="1">
                <a:solidFill>
                  <a:srgbClr val="FF0000"/>
                </a:solidFill>
              </a:rPr>
              <a:t>thích</a:t>
            </a:r>
            <a:r>
              <a:rPr lang="en-US" sz="3200" i="1" dirty="0">
                <a:solidFill>
                  <a:srgbClr val="FF0000"/>
                </a:solidFill>
              </a:rPr>
              <a:t>. Con </a:t>
            </a:r>
            <a:r>
              <a:rPr lang="en-US" sz="3200" i="1" dirty="0" err="1">
                <a:solidFill>
                  <a:srgbClr val="FF0000"/>
                </a:solidFill>
              </a:rPr>
              <a:t>cảm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ơn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bố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mẹ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ạ</a:t>
            </a:r>
            <a:r>
              <a:rPr lang="en-US" sz="32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1C3C9-33C1-C142-8AE7-8218AF1E9CD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23" y="3719269"/>
            <a:ext cx="2728910" cy="212248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loud Callout 14">
            <a:extLst>
              <a:ext uri="{FF2B5EF4-FFF2-40B4-BE49-F238E27FC236}">
                <a16:creationId xmlns:a16="http://schemas.microsoft.com/office/drawing/2014/main" id="{0CB21807-6CC0-7547-8DDB-5CD605B2751F}"/>
              </a:ext>
            </a:extLst>
          </p:cNvPr>
          <p:cNvSpPr/>
          <p:nvPr/>
        </p:nvSpPr>
        <p:spPr>
          <a:xfrm>
            <a:off x="3800475" y="4153254"/>
            <a:ext cx="7370286" cy="1797217"/>
          </a:xfrm>
          <a:prstGeom prst="cloudCallout">
            <a:avLst>
              <a:gd name="adj1" fmla="val -72554"/>
              <a:gd name="adj2" fmla="val -206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5338E-FF9D-1745-B134-44D3AB463EFD}"/>
              </a:ext>
            </a:extLst>
          </p:cNvPr>
          <p:cNvSpPr txBox="1"/>
          <p:nvPr/>
        </p:nvSpPr>
        <p:spPr>
          <a:xfrm>
            <a:off x="4457535" y="4501652"/>
            <a:ext cx="6839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A! </a:t>
            </a:r>
            <a:r>
              <a:rPr lang="en-US" sz="3200" i="1" dirty="0" err="1">
                <a:solidFill>
                  <a:srgbClr val="FF0000"/>
                </a:solidFill>
              </a:rPr>
              <a:t>Cái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áo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đẹp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quá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đi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mất</a:t>
            </a:r>
            <a:r>
              <a:rPr lang="en-US" sz="3200" i="1" dirty="0">
                <a:solidFill>
                  <a:srgbClr val="FF0000"/>
                </a:solidFill>
              </a:rPr>
              <a:t>, con </a:t>
            </a:r>
            <a:r>
              <a:rPr lang="en-US" sz="3200" i="1" dirty="0" err="1">
                <a:solidFill>
                  <a:srgbClr val="FF0000"/>
                </a:solidFill>
              </a:rPr>
              <a:t>thích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vô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cùng</a:t>
            </a:r>
            <a:r>
              <a:rPr lang="en-US" sz="3200" i="1" dirty="0">
                <a:solidFill>
                  <a:srgbClr val="FF0000"/>
                </a:solidFill>
              </a:rPr>
              <a:t>. Con </a:t>
            </a:r>
            <a:r>
              <a:rPr lang="en-US" sz="3200" i="1" dirty="0" err="1">
                <a:solidFill>
                  <a:srgbClr val="FF0000"/>
                </a:solidFill>
              </a:rPr>
              <a:t>cảm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ơn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bố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mẹ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ạ</a:t>
            </a:r>
            <a:r>
              <a:rPr lang="en-US" sz="3200" i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CA7C54-15E7-FE4F-9029-F788A47B3366}"/>
              </a:ext>
            </a:extLst>
          </p:cNvPr>
          <p:cNvSpPr txBox="1"/>
          <p:nvPr/>
        </p:nvSpPr>
        <p:spPr>
          <a:xfrm>
            <a:off x="4706293" y="4520445"/>
            <a:ext cx="54567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Chao </a:t>
            </a:r>
            <a:r>
              <a:rPr lang="en-US" sz="3200" i="1" dirty="0" err="1">
                <a:solidFill>
                  <a:srgbClr val="FF0000"/>
                </a:solidFill>
              </a:rPr>
              <a:t>ôi</a:t>
            </a:r>
            <a:r>
              <a:rPr lang="en-US" sz="3200" i="1" dirty="0">
                <a:solidFill>
                  <a:srgbClr val="FF0000"/>
                </a:solidFill>
              </a:rPr>
              <a:t>! </a:t>
            </a:r>
            <a:r>
              <a:rPr lang="en-US" sz="3200" i="1" dirty="0" err="1">
                <a:solidFill>
                  <a:srgbClr val="FF0000"/>
                </a:solidFill>
              </a:rPr>
              <a:t>Bộ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đồ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chơi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rất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hấp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dẫn</a:t>
            </a:r>
            <a:r>
              <a:rPr lang="en-US" sz="3200" i="1" dirty="0">
                <a:solidFill>
                  <a:srgbClr val="FF0000"/>
                </a:solidFill>
              </a:rPr>
              <a:t>. Con </a:t>
            </a:r>
            <a:r>
              <a:rPr lang="en-US" sz="3200" i="1" dirty="0" err="1">
                <a:solidFill>
                  <a:srgbClr val="FF0000"/>
                </a:solidFill>
              </a:rPr>
              <a:t>vui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sướng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vô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cùng</a:t>
            </a:r>
            <a:r>
              <a:rPr lang="en-US" sz="32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A94AD-D59E-CD4E-9F8F-C4D663D95C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097" y="668649"/>
            <a:ext cx="2957250" cy="2957250"/>
          </a:xfrm>
          <a:prstGeom prst="ellipse">
            <a:avLst/>
          </a:prstGeom>
          <a:ln w="127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5379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2" grpId="1"/>
      <p:bldP spid="13" grpId="0"/>
      <p:bldP spid="13" grpId="1"/>
      <p:bldP spid="15" grpId="0" animBg="1"/>
      <p:bldP spid="15" grpId="1" animBg="1"/>
      <p:bldP spid="16" grpId="0"/>
      <p:bldP spid="16" grpId="1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3602874" y="4233897"/>
            <a:ext cx="535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Em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rất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yêu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quý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cô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giáo</a:t>
            </a:r>
            <a:r>
              <a:rPr lang="en-US" sz="3200" i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0CB21807-6CC0-7547-8DDB-5CD605B2751F}"/>
              </a:ext>
            </a:extLst>
          </p:cNvPr>
          <p:cNvSpPr/>
          <p:nvPr/>
        </p:nvSpPr>
        <p:spPr>
          <a:xfrm>
            <a:off x="3067050" y="3683040"/>
            <a:ext cx="6057900" cy="1797217"/>
          </a:xfrm>
          <a:prstGeom prst="cloudCallout">
            <a:avLst>
              <a:gd name="adj1" fmla="val -72554"/>
              <a:gd name="adj2" fmla="val -206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5338E-FF9D-1745-B134-44D3AB463EFD}"/>
              </a:ext>
            </a:extLst>
          </p:cNvPr>
          <p:cNvSpPr txBox="1"/>
          <p:nvPr/>
        </p:nvSpPr>
        <p:spPr>
          <a:xfrm>
            <a:off x="4768402" y="4468110"/>
            <a:ext cx="378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Em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rất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nhớ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cô</a:t>
            </a:r>
            <a:r>
              <a:rPr lang="en-US" sz="3200" i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CA7C54-15E7-FE4F-9029-F788A47B3366}"/>
              </a:ext>
            </a:extLst>
          </p:cNvPr>
          <p:cNvSpPr txBox="1"/>
          <p:nvPr/>
        </p:nvSpPr>
        <p:spPr>
          <a:xfrm>
            <a:off x="3683812" y="4062348"/>
            <a:ext cx="49780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</a:rPr>
              <a:t>Em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luôn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biết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ơn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cô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đã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dạy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em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nên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người</a:t>
            </a:r>
            <a:r>
              <a:rPr lang="en-US" sz="3200" i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6B99C02-542E-AA42-B467-D5BD2C898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" y="146050"/>
            <a:ext cx="115824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2. </a:t>
            </a:r>
            <a:r>
              <a:rPr lang="en-US" sz="3200" dirty="0">
                <a:latin typeface="+mn-lt"/>
                <a:cs typeface="Arial-Rounded" panose="020B0500000000000000" charset="0"/>
                <a:sym typeface="+mn-ea"/>
              </a:rPr>
              <a:t>Nói câu thể hiện tình cảm của em với thầy cô giáo của mình.</a:t>
            </a:r>
            <a:endParaRPr lang="en-US" sz="3200" dirty="0">
              <a:latin typeface="+mn-lt"/>
              <a:cs typeface="Arial-Rounded" panose="020B050000000000000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A258CC1-E782-AF45-AE62-429886DE087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75959" y="1152048"/>
            <a:ext cx="4806079" cy="24945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9D6797-21E5-E248-853F-00544E76EA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191" r="24804"/>
          <a:stretch/>
        </p:blipFill>
        <p:spPr>
          <a:xfrm>
            <a:off x="519891" y="3033648"/>
            <a:ext cx="2047875" cy="205740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9855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5" grpId="0" animBg="1"/>
      <p:bldP spid="15" grpId="1" animBg="1"/>
      <p:bldP spid="16" grpId="0"/>
      <p:bldP spid="16" grpId="1"/>
      <p:bldP spid="19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550728-B442-9A43-A5B3-372F2DE00F55}"/>
              </a:ext>
            </a:extLst>
          </p:cNvPr>
          <p:cNvSpPr/>
          <p:nvPr/>
        </p:nvSpPr>
        <p:spPr>
          <a:xfrm>
            <a:off x="10367319" y="0"/>
            <a:ext cx="1824681" cy="1606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-bai 9">
            <a:hlinkClick r:id="" action="ppaction://media"/>
            <a:extLst>
              <a:ext uri="{FF2B5EF4-FFF2-40B4-BE49-F238E27FC236}">
                <a16:creationId xmlns:a16="http://schemas.microsoft.com/office/drawing/2014/main" id="{55F741BF-E306-4467-81DC-DAD5A211483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50520" y="152400"/>
            <a:ext cx="11582400" cy="661416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" y="1492250"/>
            <a:ext cx="11689080" cy="51523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48064" y="50885"/>
            <a:ext cx="6252033" cy="1210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4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Bài 9:</a:t>
            </a:r>
            <a:r>
              <a:rPr lang="en-US" sz="54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 </a:t>
            </a:r>
            <a:r>
              <a:rPr lang="en-US" sz="5400" b="1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Cô giáo lớp em</a:t>
            </a:r>
            <a:endParaRPr lang="en-US" sz="5400" dirty="0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 Rounded MT Bold" panose="020F07040305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391E1A-D6D1-5E44-9D24-1908AAE51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41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em</a:t>
            </a:r>
            <a:endParaRPr lang="en-US" sz="4000" dirty="0">
              <a:solidFill>
                <a:srgbClr val="FF0000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233056" y="668765"/>
            <a:ext cx="50292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Cũng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thấy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đến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rồi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Đáp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“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ạ!”</a:t>
            </a: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mỉm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thật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tươi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dạy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tập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viết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Gió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đưa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thoảng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nhài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ghé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vào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lớp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chúng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học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bài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lời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giáo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giảng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Ấm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trang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vở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thơm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tho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Yêu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thương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ngắm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mãi</a:t>
            </a:r>
            <a:endParaRPr lang="en-US" sz="2600" dirty="0">
              <a:latin typeface="Arial-Rounded" panose="020B0500000000000000" charset="0"/>
              <a:cs typeface="Arial-Rounded" panose="020B0500000000000000" charset="0"/>
            </a:endParaRPr>
          </a:p>
          <a:p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điểm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mười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cô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cho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                 (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Nguyễn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Xuân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600" dirty="0" err="1">
                <a:latin typeface="Arial-Rounded" panose="020B0500000000000000" charset="0"/>
                <a:cs typeface="Arial-Rounded" panose="020B0500000000000000" charset="0"/>
              </a:rPr>
              <a:t>Sanh</a:t>
            </a:r>
            <a:r>
              <a:rPr lang="en-US" sz="2600" dirty="0">
                <a:latin typeface="Arial-Rounded" panose="020B0500000000000000" charset="0"/>
                <a:cs typeface="Arial-Rounded" panose="020B0500000000000000" charset="0"/>
              </a:rPr>
              <a:t>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5699125" y="2155825"/>
            <a:ext cx="6091555" cy="338201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4521790" y="792159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448196" y="1195443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268088" y="1555030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697578" y="1970037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139074" y="2635055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510674" y="3066291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706665" y="3440558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4817498" y="3832168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918802" y="4495208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614888" y="4884235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196779" y="5306945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196779" y="5666869"/>
            <a:ext cx="73594" cy="331877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6364918" y="5876949"/>
            <a:ext cx="5203188" cy="671464"/>
            <a:chOff x="1934469" y="5916896"/>
            <a:chExt cx="5825835" cy="671464"/>
          </a:xfrm>
        </p:grpSpPr>
        <p:sp>
          <p:nvSpPr>
            <p:cNvPr id="32" name="TextBox 19"/>
            <p:cNvSpPr txBox="1"/>
            <p:nvPr/>
          </p:nvSpPr>
          <p:spPr>
            <a:xfrm>
              <a:off x="1934469" y="5916896"/>
              <a:ext cx="5825835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2264524" y="5942029"/>
              <a:ext cx="51673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1000</Words>
  <Application>Microsoft Macintosh PowerPoint</Application>
  <PresentationFormat>Widescreen</PresentationFormat>
  <Paragraphs>162</Paragraphs>
  <Slides>24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等线</vt:lpstr>
      <vt:lpstr>Microsoft YaHei</vt:lpstr>
      <vt:lpstr>Arial</vt:lpstr>
      <vt:lpstr>Arial-Rounded</vt:lpstr>
      <vt:lpstr>Calibri</vt:lpstr>
      <vt:lpstr>Calibri Light</vt:lpstr>
      <vt:lpstr>Times New Roman</vt:lpstr>
      <vt:lpstr>UTM Cookies</vt:lpstr>
      <vt:lpstr>1_Office Theme</vt:lpstr>
      <vt:lpstr>1_Office 主题​​</vt:lpstr>
      <vt:lpstr>Default Design</vt:lpstr>
      <vt:lpstr>3_Office Theme</vt:lpstr>
      <vt:lpstr>6_Office Theme</vt:lpstr>
      <vt:lpstr>4_Office Theme</vt:lpstr>
      <vt:lpstr>2_Office 主题​​</vt:lpstr>
      <vt:lpstr>7_Office Theme</vt:lpstr>
      <vt:lpstr>2_Office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Nói câu thể hiện tình cảm của em với thầy cô giáo của mình.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85</cp:revision>
  <dcterms:created xsi:type="dcterms:W3CDTF">2021-05-24T04:43:32Z</dcterms:created>
  <dcterms:modified xsi:type="dcterms:W3CDTF">2021-10-04T02:21:18Z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