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6"/>
  </p:notesMasterIdLst>
  <p:sldIdLst>
    <p:sldId id="257" r:id="rId2"/>
    <p:sldId id="474" r:id="rId3"/>
    <p:sldId id="258" r:id="rId4"/>
    <p:sldId id="475" r:id="rId5"/>
    <p:sldId id="476" r:id="rId6"/>
    <p:sldId id="477" r:id="rId7"/>
    <p:sldId id="320" r:id="rId8"/>
    <p:sldId id="337" r:id="rId9"/>
    <p:sldId id="494" r:id="rId10"/>
    <p:sldId id="359" r:id="rId11"/>
    <p:sldId id="362" r:id="rId12"/>
    <p:sldId id="375" r:id="rId13"/>
    <p:sldId id="360" r:id="rId14"/>
    <p:sldId id="491" r:id="rId15"/>
    <p:sldId id="492" r:id="rId16"/>
    <p:sldId id="378" r:id="rId17"/>
    <p:sldId id="479" r:id="rId18"/>
    <p:sldId id="480" r:id="rId19"/>
    <p:sldId id="380" r:id="rId20"/>
    <p:sldId id="486" r:id="rId21"/>
    <p:sldId id="365" r:id="rId22"/>
    <p:sldId id="330" r:id="rId23"/>
    <p:sldId id="493" r:id="rId24"/>
    <p:sldId id="495" r:id="rId25"/>
  </p:sldIdLst>
  <p:sldSz cx="6858000" cy="5143500"/>
  <p:notesSz cx="6858000" cy="9144000"/>
  <p:embeddedFontLst>
    <p:embeddedFont>
      <p:font typeface="Kalam" panose="020B0604020202020204" charset="0"/>
      <p:regular r:id="rId27"/>
      <p:bold r:id="rId28"/>
    </p:embeddedFont>
    <p:embeddedFont>
      <p:font typeface="UTM Avo" panose="02040603050506020204" pitchFamily="18" charset="0"/>
      <p:regular r:id="rId29"/>
      <p:bold r:id="rId30"/>
      <p:italic r:id="rId31"/>
      <p:boldItalic r:id="rId32"/>
    </p:embeddedFont>
    <p:embeddedFont>
      <p:font typeface="宋体" panose="02010600030101010101" pitchFamily="2" charset="-122"/>
      <p:regular r:id="rId33"/>
    </p:embeddedFont>
    <p:embeddedFont>
      <p:font typeface="Montserrat" panose="00000500000000000000" pitchFamily="50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UTM Cookies" panose="02040603050506020204" pitchFamily="18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EE7FB"/>
    <a:srgbClr val="B7D574"/>
    <a:srgbClr val="7EA131"/>
    <a:srgbClr val="8AB036"/>
    <a:srgbClr val="F95D51"/>
    <a:srgbClr val="FB4C43"/>
    <a:srgbClr val="96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91" autoAdjust="0"/>
    <p:restoredTop sz="94315" autoAdjust="0"/>
  </p:normalViewPr>
  <p:slideViewPr>
    <p:cSldViewPr snapToGrid="0">
      <p:cViewPr varScale="1">
        <p:scale>
          <a:sx n="92" d="100"/>
          <a:sy n="92" d="100"/>
        </p:scale>
        <p:origin x="1044" y="72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872247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C5E67-BFD5-44C2-934C-60921BA258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14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6858001" cy="51435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3458213"/>
            <a:ext cx="6858008" cy="16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4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89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6599F5-8F26-4D0A-B085-845895CE4A51}"/>
              </a:ext>
            </a:extLst>
          </p:cNvPr>
          <p:cNvSpPr/>
          <p:nvPr userDrawn="1"/>
        </p:nvSpPr>
        <p:spPr>
          <a:xfrm>
            <a:off x="4710102" y="4888300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  <p:sldLayoutId id="2147483695" r:id="rId11"/>
    <p:sldLayoutId id="214748369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microsoft.com/office/2007/relationships/hdphoto" Target="../media/hdphoto3.wdp"/><Relationship Id="rId5" Type="http://schemas.openxmlformats.org/officeDocument/2006/relationships/image" Target="../media/image35.png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7.png"/><Relationship Id="rId18" Type="http://schemas.openxmlformats.org/officeDocument/2006/relationships/image" Target="../media/image30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slide" Target="slide7.xml"/><Relationship Id="rId17" Type="http://schemas.openxmlformats.org/officeDocument/2006/relationships/slide" Target="slide6.xml"/><Relationship Id="rId2" Type="http://schemas.openxmlformats.org/officeDocument/2006/relationships/audio" Target="../media/audio1.wav"/><Relationship Id="rId16" Type="http://schemas.openxmlformats.org/officeDocument/2006/relationships/image" Target="../media/image29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../media/image26.gif"/><Relationship Id="rId5" Type="http://schemas.openxmlformats.org/officeDocument/2006/relationships/image" Target="../media/image20.png"/><Relationship Id="rId15" Type="http://schemas.openxmlformats.org/officeDocument/2006/relationships/slide" Target="slide5.xml"/><Relationship Id="rId10" Type="http://schemas.openxmlformats.org/officeDocument/2006/relationships/image" Target="../media/image25.gif"/><Relationship Id="rId19" Type="http://schemas.openxmlformats.org/officeDocument/2006/relationships/image" Target="../media/image31.png"/><Relationship Id="rId4" Type="http://schemas.openxmlformats.org/officeDocument/2006/relationships/image" Target="../media/image19.png"/><Relationship Id="rId9" Type="http://schemas.openxmlformats.org/officeDocument/2006/relationships/image" Target="../media/image24.gif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3.wdp"/><Relationship Id="rId5" Type="http://schemas.openxmlformats.org/officeDocument/2006/relationships/image" Target="../media/image35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812" y="2430927"/>
            <a:ext cx="6867812" cy="2069636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3" y="2029504"/>
            <a:ext cx="2759837" cy="223921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805902" y="3022868"/>
            <a:ext cx="2122554" cy="1521664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46" y="502114"/>
            <a:ext cx="5514311" cy="2069636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3800711" y="2425906"/>
            <a:ext cx="452351" cy="21068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51435" tIns="25718" rIns="51435" bIns="25718" numCol="1" anchor="t" anchorCtr="0" compatLnSpc="1">
                <a:prstTxWarp prst="textNoShape">
                  <a:avLst/>
                </a:prstTxWarp>
              </a:bodyPr>
              <a:lstStyle/>
              <a:p>
                <a:pPr defTabSz="514350">
                  <a:buClrTx/>
                  <a:defRPr/>
                </a:pPr>
                <a:endParaRPr lang="zh-CN" altLang="en-US" sz="1013" kern="1200"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49" y="896422"/>
            <a:ext cx="2511748" cy="13098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1444764" y="1146570"/>
            <a:ext cx="4088941" cy="882935"/>
          </a:xfrm>
          <a:prstGeom prst="rect">
            <a:avLst/>
          </a:prstGeom>
          <a:noFill/>
        </p:spPr>
        <p:txBody>
          <a:bodyPr wrap="none" lIns="51435" tIns="25718" rIns="51435" bIns="25718">
            <a:spAutoFit/>
          </a:bodyPr>
          <a:lstStyle/>
          <a:p>
            <a:pPr algn="ctr" defTabSz="514350">
              <a:buClrTx/>
              <a:defRPr/>
            </a:pP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algn="ctr" defTabSz="514350">
              <a:buClrTx/>
              <a:defRPr/>
            </a:pP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2700" b="1" i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lang="en-US" altLang="zh-CN" sz="2700" b="1" i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686" y="2217159"/>
            <a:ext cx="3643313" cy="221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EA5AD3-C367-44D1-B699-5B86991ADEE0}"/>
              </a:ext>
            </a:extLst>
          </p:cNvPr>
          <p:cNvSpPr txBox="1"/>
          <p:nvPr/>
        </p:nvSpPr>
        <p:spPr>
          <a:xfrm>
            <a:off x="1218102" y="298568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0655B7-D13A-4B5D-86C9-E8D053D93F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BD02AF-8B24-4D36-8F50-BDF44D7C2D8A}"/>
              </a:ext>
            </a:extLst>
          </p:cNvPr>
          <p:cNvSpPr txBox="1"/>
          <p:nvPr/>
        </p:nvSpPr>
        <p:spPr>
          <a:xfrm>
            <a:off x="746084" y="363596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Niềm vui của Bi và Bống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7C2F1-DDD3-4C5E-80C8-5B1CD2B28DC3}"/>
              </a:ext>
            </a:extLst>
          </p:cNvPr>
          <p:cNvSpPr txBox="1"/>
          <p:nvPr/>
        </p:nvSpPr>
        <p:spPr>
          <a:xfrm>
            <a:off x="437944" y="938774"/>
            <a:ext cx="59614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Khi cơn mưa vừa dứt, hai anh em Bi và Bống chợt thấy cầu vồng: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Cầu vồng kìa! Em nhìn xem. Đẹp quá!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Bi chỉ lên bầu trời và nói tiếp: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Anh nghe nói dưới chân cầu vồng có bảy hũ vàng đấy.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Bống hưởng ứng: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Lát nữa, mình sẽ đi lấy về nhé! Có vàng rồi, em sẽ mua nhiều búp bê và quần áo đẹp.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Còn anh sẽ mua một con ngựa hồng và một cái ô tô.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Bỗng nhiên, cầu vồng biến mất. Bi cười: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Em ơi! Anh đùa đấy! Ở đó không có vàng đâu.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Bống vui vẻ: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Thế ạ? Nếu vậy, em sẽ lấy bút màu để vẽ tặng anh ngựa hồng và ô tô.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Còn anh sẽ vẽ tặng em nhiều búp bê và quần áo đủ các màu sắc.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Không có bảy hũ vàng dưới chân cầu vồng, hai anh em vẫn cười vui vẻ.</a:t>
            </a:r>
          </a:p>
          <a:p>
            <a:pPr algn="r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(Theo </a:t>
            </a:r>
            <a:r>
              <a:rPr lang="vi-VN" sz="1200" i="1" dirty="0">
                <a:latin typeface="UTM Avo" panose="02040603050506020204" pitchFamily="18" charset="0"/>
              </a:rPr>
              <a:t>108 truyện mẹ kể con nghe</a:t>
            </a:r>
            <a:r>
              <a:rPr lang="vi-VN" sz="1200" dirty="0">
                <a:latin typeface="UTM Avo" panose="02040603050506020204" pitchFamily="18" charset="0"/>
              </a:rPr>
              <a:t>)</a:t>
            </a:r>
            <a:endParaRPr lang="en-US" sz="1200" dirty="0">
              <a:latin typeface="UTM Avo" panose="02040603050506020204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6E87267-0441-D048-89B8-F14A785F13AB}"/>
              </a:ext>
            </a:extLst>
          </p:cNvPr>
          <p:cNvGrpSpPr/>
          <p:nvPr/>
        </p:nvGrpSpPr>
        <p:grpSpPr>
          <a:xfrm>
            <a:off x="641265" y="4457699"/>
            <a:ext cx="3619336" cy="356787"/>
            <a:chOff x="708943" y="6110866"/>
            <a:chExt cx="5825836" cy="649137"/>
          </a:xfrm>
        </p:grpSpPr>
        <p:sp>
          <p:nvSpPr>
            <p:cNvPr id="27" name="TextBox 19">
              <a:extLst>
                <a:ext uri="{FF2B5EF4-FFF2-40B4-BE49-F238E27FC236}">
                  <a16:creationId xmlns:a16="http://schemas.microsoft.com/office/drawing/2014/main" id="{36D76BD5-0A85-F446-9695-EDDC0113EF0D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8" name="TextBox 20">
              <a:extLst>
                <a:ext uri="{FF2B5EF4-FFF2-40B4-BE49-F238E27FC236}">
                  <a16:creationId xmlns:a16="http://schemas.microsoft.com/office/drawing/2014/main" id="{F7AFA03F-4015-954A-B66F-7168137B4E1E}"/>
                </a:ext>
              </a:extLst>
            </p:cNvPr>
            <p:cNvSpPr txBox="1"/>
            <p:nvPr/>
          </p:nvSpPr>
          <p:spPr>
            <a:xfrm>
              <a:off x="1038166" y="6177418"/>
              <a:ext cx="5167387" cy="5349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20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20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20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20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3155829" y="1222712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4772412" y="975350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2594616" y="1451271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4171194" y="1678518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1839855" y="1932606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6087666" y="2189740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4122704" y="2441103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3209803" y="2663913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3695927" y="2875813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1576061" y="3132947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5113927" y="3389657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4820902" y="3646791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2F78B9E-7B94-2046-83A9-09B4979FC218}"/>
              </a:ext>
            </a:extLst>
          </p:cNvPr>
          <p:cNvCxnSpPr>
            <a:cxnSpLocks/>
          </p:cNvCxnSpPr>
          <p:nvPr/>
        </p:nvCxnSpPr>
        <p:spPr>
          <a:xfrm flipH="1">
            <a:off x="2675189" y="2627031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28BEB63-DFED-B742-81C8-571001C85ECC}"/>
              </a:ext>
            </a:extLst>
          </p:cNvPr>
          <p:cNvCxnSpPr>
            <a:cxnSpLocks/>
          </p:cNvCxnSpPr>
          <p:nvPr/>
        </p:nvCxnSpPr>
        <p:spPr>
          <a:xfrm flipH="1">
            <a:off x="5138172" y="3837893"/>
            <a:ext cx="48490" cy="2571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05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E6C4AA-D24A-4838-8957-143074A26767}"/>
              </a:ext>
            </a:extLst>
          </p:cNvPr>
          <p:cNvSpPr txBox="1"/>
          <p:nvPr/>
        </p:nvSpPr>
        <p:spPr>
          <a:xfrm>
            <a:off x="1218102" y="460493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BCC596-6E21-4FA3-AFA3-8D93D2FFB2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F2542F-31BB-42E4-9236-4FB0EC5B5EEE}"/>
              </a:ext>
            </a:extLst>
          </p:cNvPr>
          <p:cNvSpPr txBox="1"/>
          <p:nvPr/>
        </p:nvSpPr>
        <p:spPr>
          <a:xfrm>
            <a:off x="746084" y="941167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Một số câu văn dài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62185C-7415-4416-8E7F-C06A25A20C17}"/>
              </a:ext>
            </a:extLst>
          </p:cNvPr>
          <p:cNvSpPr/>
          <p:nvPr/>
        </p:nvSpPr>
        <p:spPr>
          <a:xfrm>
            <a:off x="354747" y="1698229"/>
            <a:ext cx="6313907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 Nếu vậy, em sẽ lấy bút màu để vẽ tặng anh ngựa hồng và ô tô.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F9A6964-F04A-4EEE-AB4B-B28AE8477F57}"/>
              </a:ext>
            </a:extLst>
          </p:cNvPr>
          <p:cNvSpPr/>
          <p:nvPr/>
        </p:nvSpPr>
        <p:spPr>
          <a:xfrm>
            <a:off x="354747" y="1835658"/>
            <a:ext cx="185135" cy="233287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4A1888-AD68-4A58-A081-3660E096F3B5}"/>
              </a:ext>
            </a:extLst>
          </p:cNvPr>
          <p:cNvSpPr/>
          <p:nvPr/>
        </p:nvSpPr>
        <p:spPr>
          <a:xfrm>
            <a:off x="271620" y="2777959"/>
            <a:ext cx="6397034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Còn anh sẽ vẽ tặng em nhiều búp bê và quần áo đủ các màu sắc.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BE2C75-39F3-4245-87AE-D7E4510ABA8F}"/>
              </a:ext>
            </a:extLst>
          </p:cNvPr>
          <p:cNvSpPr/>
          <p:nvPr/>
        </p:nvSpPr>
        <p:spPr>
          <a:xfrm>
            <a:off x="327040" y="2963943"/>
            <a:ext cx="171724" cy="194893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6578F3-E32E-4526-B6C8-386D76814BB0}"/>
              </a:ext>
            </a:extLst>
          </p:cNvPr>
          <p:cNvCxnSpPr>
            <a:cxnSpLocks/>
          </p:cNvCxnSpPr>
          <p:nvPr/>
        </p:nvCxnSpPr>
        <p:spPr>
          <a:xfrm flipH="1">
            <a:off x="4022980" y="1829716"/>
            <a:ext cx="95911" cy="333384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4EE53FF-327B-8545-A710-85ED7D62C194}"/>
              </a:ext>
            </a:extLst>
          </p:cNvPr>
          <p:cNvCxnSpPr>
            <a:cxnSpLocks/>
          </p:cNvCxnSpPr>
          <p:nvPr/>
        </p:nvCxnSpPr>
        <p:spPr>
          <a:xfrm flipH="1">
            <a:off x="3244161" y="2899925"/>
            <a:ext cx="95044" cy="322928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9FA468-DBB5-8644-8073-7F5211EEAA3C}"/>
              </a:ext>
            </a:extLst>
          </p:cNvPr>
          <p:cNvCxnSpPr>
            <a:cxnSpLocks/>
          </p:cNvCxnSpPr>
          <p:nvPr/>
        </p:nvCxnSpPr>
        <p:spPr>
          <a:xfrm flipH="1">
            <a:off x="4830184" y="2872114"/>
            <a:ext cx="105655" cy="34047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7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EA5AD3-C367-44D1-B699-5B86991ADEE0}"/>
              </a:ext>
            </a:extLst>
          </p:cNvPr>
          <p:cNvSpPr txBox="1"/>
          <p:nvPr/>
        </p:nvSpPr>
        <p:spPr>
          <a:xfrm>
            <a:off x="1218102" y="460493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0655B7-D13A-4B5D-86C9-E8D053D93F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BD02AF-8B24-4D36-8F50-BDF44D7C2D8A}"/>
              </a:ext>
            </a:extLst>
          </p:cNvPr>
          <p:cNvSpPr txBox="1"/>
          <p:nvPr/>
        </p:nvSpPr>
        <p:spPr>
          <a:xfrm>
            <a:off x="746084" y="687446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Niềm vui của Bi và Bống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7C2F1-DDD3-4C5E-80C8-5B1CD2B28DC3}"/>
              </a:ext>
            </a:extLst>
          </p:cNvPr>
          <p:cNvSpPr txBox="1"/>
          <p:nvPr/>
        </p:nvSpPr>
        <p:spPr>
          <a:xfrm>
            <a:off x="437944" y="1034024"/>
            <a:ext cx="5961431" cy="3663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Khi cơn mưa vừa dứt, hai anh em Bi và Bống chợt thấy cầu vồng: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Cầu vồng kìa! Em nhìn xem. Đẹp quá!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Bi chỉ lên bầu trời và nói tiếp: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Anh nghe nói dưới chân cầu vồng có bảy hũ vàng đấy.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Bống hưởng ứng: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Lát nữa, mình sẽ đi lấy về nhé! Có vàng rồi, em sẽ mua nhiều búp bê và quần áo đẹp.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Còn anh sẽ mua một con ngựa hồng và một cái ô tô.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Bỗng nhiên, cầu vồng biến mất. Bi cười: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Em ơi! Anh đùa đấy! Ở đó không có vàng đâu.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Bống vui vẻ: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Thế ạ? Nếu vậy, em sẽ lấy bút màu để vẽ tặng anh ngựa hồng và ô tô.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Còn anh sẽ vẽ tặng em nhiều búp bê và quần áo đủ các màu sắc.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Không có bảy hũ vàng dưới chân cầu vồng, hai anh em vẫn cười vui vẻ.</a:t>
            </a:r>
          </a:p>
          <a:p>
            <a:pPr algn="r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(Theo </a:t>
            </a:r>
            <a:r>
              <a:rPr lang="vi-VN" sz="1200" i="1" dirty="0">
                <a:latin typeface="UTM Avo" panose="02040603050506020204" pitchFamily="18" charset="0"/>
              </a:rPr>
              <a:t>108 truyện mẹ kể con nghe</a:t>
            </a:r>
            <a:r>
              <a:rPr lang="vi-VN" sz="1200" dirty="0">
                <a:latin typeface="UTM Avo" panose="02040603050506020204" pitchFamily="18" charset="0"/>
              </a:rPr>
              <a:t>)</a:t>
            </a:r>
            <a:endParaRPr lang="en-US" sz="1200" dirty="0"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33373-DA16-4749-9D75-D4B88F0BB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42" y="1055816"/>
            <a:ext cx="304770" cy="28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072E2E-5D10-4DC6-841C-61B1F882A3D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27" y="2755242"/>
            <a:ext cx="288000" cy="28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9DD203-3F47-4E76-AAE9-452CD4BBB7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40" y="4158388"/>
            <a:ext cx="288000" cy="288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53051685-FB00-F04B-8278-5959FC65BF0C}"/>
              </a:ext>
            </a:extLst>
          </p:cNvPr>
          <p:cNvGrpSpPr/>
          <p:nvPr/>
        </p:nvGrpSpPr>
        <p:grpSpPr>
          <a:xfrm>
            <a:off x="930853" y="4476304"/>
            <a:ext cx="3012497" cy="485282"/>
            <a:chOff x="708943" y="6110866"/>
            <a:chExt cx="6177739" cy="702323"/>
          </a:xfrm>
        </p:grpSpPr>
        <p:sp>
          <p:nvSpPr>
            <p:cNvPr id="32" name="TextBox 19">
              <a:extLst>
                <a:ext uri="{FF2B5EF4-FFF2-40B4-BE49-F238E27FC236}">
                  <a16:creationId xmlns:a16="http://schemas.microsoft.com/office/drawing/2014/main" id="{ED1B4639-CCA2-F544-BC4E-F46A9BF8F9A6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id="{EF10D305-E40F-EB43-9C70-606BDA5FD143}"/>
                </a:ext>
              </a:extLst>
            </p:cNvPr>
            <p:cNvSpPr txBox="1"/>
            <p:nvPr/>
          </p:nvSpPr>
          <p:spPr>
            <a:xfrm>
              <a:off x="1038167" y="6145046"/>
              <a:ext cx="5848515" cy="6681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2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2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2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đoạn</a:t>
              </a:r>
              <a:endParaRPr lang="en-US" sz="20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064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C7FE83-BF93-4694-B917-9330EF96A976}"/>
              </a:ext>
            </a:extLst>
          </p:cNvPr>
          <p:cNvSpPr txBox="1"/>
          <p:nvPr/>
        </p:nvSpPr>
        <p:spPr>
          <a:xfrm>
            <a:off x="1218102" y="460493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14E7DA-5661-42DC-9977-CFB76EBF82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BEB0A4-DC24-4D7D-9506-6DAA7DAC1326}"/>
              </a:ext>
            </a:extLst>
          </p:cNvPr>
          <p:cNvSpPr txBox="1"/>
          <p:nvPr/>
        </p:nvSpPr>
        <p:spPr>
          <a:xfrm>
            <a:off x="746084" y="687446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Niềm vui của Bi và Bống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5C21A-C876-4213-8032-F8AADF175404}"/>
              </a:ext>
            </a:extLst>
          </p:cNvPr>
          <p:cNvSpPr txBox="1"/>
          <p:nvPr/>
        </p:nvSpPr>
        <p:spPr>
          <a:xfrm>
            <a:off x="437944" y="1034024"/>
            <a:ext cx="5961431" cy="343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Khi cơn mưa vừa dứt, hai anh em Bi và Bống chợt thấy cầu vồng: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Cầu vồng kìa! Em nhìn xem. Đẹp quá!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Bi chỉ lên bầu trời và nói tiếp: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Anh nghe nói dưới chân cầu vồng có </a:t>
            </a:r>
            <a:r>
              <a:rPr lang="vi-VN" sz="1200" dirty="0">
                <a:solidFill>
                  <a:schemeClr val="tx1"/>
                </a:solidFill>
                <a:latin typeface="UTM Avo" panose="02040603050506020204" pitchFamily="18" charset="0"/>
              </a:rPr>
              <a:t>bảy hũ vàng </a:t>
            </a:r>
            <a:r>
              <a:rPr lang="vi-VN" sz="1200" dirty="0">
                <a:latin typeface="UTM Avo" panose="02040603050506020204" pitchFamily="18" charset="0"/>
              </a:rPr>
              <a:t>đấy.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Bống </a:t>
            </a:r>
            <a:r>
              <a:rPr lang="vi-VN" sz="1200" dirty="0">
                <a:solidFill>
                  <a:schemeClr val="tx1"/>
                </a:solidFill>
                <a:latin typeface="UTM Avo" panose="02040603050506020204" pitchFamily="18" charset="0"/>
              </a:rPr>
              <a:t>hưởng ứng</a:t>
            </a:r>
            <a:r>
              <a:rPr lang="vi-VN" sz="12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Lát nữa, mình sẽ đi lấy về nhé! Có vàng rồi, em sẽ mua nhiều búp bê và quần áo đẹp.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Còn anh sẽ mua một con ngựa hồng và một cái ô tô.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Bỗng nhiên, cầu vồng biến mất. Bi cười: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Em ơi! Anh đùa đấy! Ở đó không có vàng đâu.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Bống vui vẻ: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Thế ạ? Nếu vậy, em sẽ lấy bút màu để vẽ tặng anh ngựa hồng và ô tô.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Còn anh sẽ vẽ tặng em nhiều búp bê và quần áo đủ các </a:t>
            </a:r>
            <a:r>
              <a:rPr lang="vi-VN" sz="1200" dirty="0">
                <a:solidFill>
                  <a:schemeClr val="tx1"/>
                </a:solidFill>
                <a:latin typeface="UTM Avo" panose="02040603050506020204" pitchFamily="18" charset="0"/>
              </a:rPr>
              <a:t>màu sắc</a:t>
            </a:r>
            <a:r>
              <a:rPr lang="vi-VN" sz="12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Không có </a:t>
            </a:r>
            <a:r>
              <a:rPr lang="vi-VN" sz="1200" dirty="0">
                <a:solidFill>
                  <a:schemeClr val="tx1"/>
                </a:solidFill>
                <a:latin typeface="UTM Avo" panose="02040603050506020204" pitchFamily="18" charset="0"/>
              </a:rPr>
              <a:t>bảy hũ vàng</a:t>
            </a:r>
            <a:r>
              <a:rPr lang="vi-VN" sz="1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1200" dirty="0">
                <a:latin typeface="UTM Avo" panose="02040603050506020204" pitchFamily="18" charset="0"/>
              </a:rPr>
              <a:t>dưới chân cầu vồng, hai anh em vẫn cười vui vẻ.</a:t>
            </a:r>
          </a:p>
          <a:p>
            <a:pPr algn="r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(Theo </a:t>
            </a:r>
            <a:r>
              <a:rPr lang="vi-VN" sz="1200" i="1" dirty="0">
                <a:latin typeface="UTM Avo" panose="02040603050506020204" pitchFamily="18" charset="0"/>
              </a:rPr>
              <a:t>108 truyện mẹ kể con nghe</a:t>
            </a:r>
            <a:r>
              <a:rPr lang="vi-VN" sz="1200" dirty="0">
                <a:latin typeface="UTM Avo" panose="02040603050506020204" pitchFamily="18" charset="0"/>
              </a:rPr>
              <a:t>)</a:t>
            </a:r>
            <a:endParaRPr lang="en-US" sz="1200" dirty="0">
              <a:latin typeface="UTM Avo" panose="020406030505060202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3051685-FB00-F04B-8278-5959FC65BF0C}"/>
              </a:ext>
            </a:extLst>
          </p:cNvPr>
          <p:cNvGrpSpPr/>
          <p:nvPr/>
        </p:nvGrpSpPr>
        <p:grpSpPr>
          <a:xfrm>
            <a:off x="930853" y="4476302"/>
            <a:ext cx="3012497" cy="448532"/>
            <a:chOff x="708943" y="6110866"/>
            <a:chExt cx="6177739" cy="649137"/>
          </a:xfrm>
        </p:grpSpPr>
        <p:sp>
          <p:nvSpPr>
            <p:cNvPr id="7" name="TextBox 19">
              <a:extLst>
                <a:ext uri="{FF2B5EF4-FFF2-40B4-BE49-F238E27FC236}">
                  <a16:creationId xmlns:a16="http://schemas.microsoft.com/office/drawing/2014/main" id="{ED1B4639-CCA2-F544-BC4E-F46A9BF8F9A6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8" name="TextBox 20">
              <a:extLst>
                <a:ext uri="{FF2B5EF4-FFF2-40B4-BE49-F238E27FC236}">
                  <a16:creationId xmlns:a16="http://schemas.microsoft.com/office/drawing/2014/main" id="{EF10D305-E40F-EB43-9C70-606BDA5FD143}"/>
                </a:ext>
              </a:extLst>
            </p:cNvPr>
            <p:cNvSpPr txBox="1"/>
            <p:nvPr/>
          </p:nvSpPr>
          <p:spPr>
            <a:xfrm>
              <a:off x="1038167" y="6145046"/>
              <a:ext cx="5848515" cy="5345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18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18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cả</a:t>
              </a:r>
              <a:r>
                <a:rPr lang="en-US" sz="18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18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bài</a:t>
              </a:r>
              <a:endParaRPr lang="en-US" sz="1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48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BEB0A4-DC24-4D7D-9506-6DAA7DAC1326}"/>
              </a:ext>
            </a:extLst>
          </p:cNvPr>
          <p:cNvSpPr txBox="1"/>
          <p:nvPr/>
        </p:nvSpPr>
        <p:spPr>
          <a:xfrm>
            <a:off x="746085" y="320909"/>
            <a:ext cx="536582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Niềm vui của Bi và Bống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5C21A-C876-4213-8032-F8AADF175404}"/>
              </a:ext>
            </a:extLst>
          </p:cNvPr>
          <p:cNvSpPr txBox="1"/>
          <p:nvPr/>
        </p:nvSpPr>
        <p:spPr>
          <a:xfrm>
            <a:off x="448284" y="753124"/>
            <a:ext cx="59614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200" dirty="0">
                <a:latin typeface="UTM Avo" panose="02040603050506020204" pitchFamily="18" charset="0"/>
              </a:rPr>
              <a:t>                    </a:t>
            </a:r>
            <a:r>
              <a:rPr lang="vi-VN" sz="2000" dirty="0">
                <a:latin typeface="UTM Avo" panose="02040603050506020204" pitchFamily="18" charset="0"/>
              </a:rPr>
              <a:t>Khi cơn mưa vừa dứt, hai anh em Bi và Bống chợt thấy cầu vồng: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- Cầu vồng kìa! Em nhìn xem. Đẹp quá!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Bi chỉ lên bầu trời và nói tiếp: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- Anh nghe nói dưới chân cầu vồng có </a:t>
            </a:r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bảy hũ vàng </a:t>
            </a:r>
            <a:r>
              <a:rPr lang="vi-VN" sz="2000" dirty="0">
                <a:latin typeface="UTM Avo" panose="02040603050506020204" pitchFamily="18" charset="0"/>
              </a:rPr>
              <a:t>đấy.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Bống </a:t>
            </a:r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hưởng ứng</a:t>
            </a:r>
            <a:r>
              <a:rPr lang="vi-VN" sz="2000" dirty="0">
                <a:latin typeface="UTM Avo" panose="02040603050506020204" pitchFamily="18" charset="0"/>
              </a:rPr>
              <a:t>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- Lát nữa, mình sẽ đi lấy về nhé! Có vàng rồi, em sẽ mua nhiều búp bê và quần áo đẹp.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0AFAC7-6897-294D-AAAC-F7ACC662D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96" y="836437"/>
            <a:ext cx="304770" cy="288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4558645" y="2298863"/>
            <a:ext cx="344596" cy="95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51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776B3D-57CA-4114-8FDE-6100B70B3896}"/>
              </a:ext>
            </a:extLst>
          </p:cNvPr>
          <p:cNvSpPr/>
          <p:nvPr/>
        </p:nvSpPr>
        <p:spPr>
          <a:xfrm>
            <a:off x="430616" y="438966"/>
            <a:ext cx="5996762" cy="586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 </a:t>
            </a:r>
            <a:r>
              <a:rPr lang="vi-VN" sz="2400" dirty="0">
                <a:latin typeface="UTM Avo" panose="02040603050506020204" pitchFamily="18" charset="0"/>
              </a:rPr>
              <a:t>Hũ</a:t>
            </a:r>
            <a:endParaRPr lang="vi-VN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07B0-C3D7-471F-96AA-BA3F8DBE362C}"/>
              </a:ext>
            </a:extLst>
          </p:cNvPr>
          <p:cNvSpPr/>
          <p:nvPr/>
        </p:nvSpPr>
        <p:spPr>
          <a:xfrm>
            <a:off x="473485" y="695368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060E8D-FE69-4071-A241-D610A64EA27F}"/>
              </a:ext>
            </a:extLst>
          </p:cNvPr>
          <p:cNvSpPr txBox="1"/>
          <p:nvPr/>
        </p:nvSpPr>
        <p:spPr>
          <a:xfrm>
            <a:off x="1218102" y="424936"/>
            <a:ext cx="4995270" cy="100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vi-VN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bình sành sứ (thủy tinh,...) loại nhỏ, ở giữa phình ra, nhỏ dần về đáy, dùng để đựng.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9" name="Picture 4" descr="Hũ thủy tinh nắp vặn đa năng mà bạn nên lựa chọn – Chai Lọ Thủy Tinh Sài Gòn">
            <a:extLst>
              <a:ext uri="{FF2B5EF4-FFF2-40B4-BE49-F238E27FC236}">
                <a16:creationId xmlns:a16="http://schemas.microsoft.com/office/drawing/2014/main" id="{A524483F-E994-417F-AD25-0BEBA4A1F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737" y="1545623"/>
            <a:ext cx="1215849" cy="1215849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8EE422-4563-F942-9DAB-663BAD5348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492" t="7794" r="14277" b="14366"/>
          <a:stretch/>
        </p:blipFill>
        <p:spPr>
          <a:xfrm>
            <a:off x="1910296" y="1545623"/>
            <a:ext cx="1254627" cy="1183807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>
                  <ask:type>
                    <ask:lineSketchNone/>
                  </ask:type>
                </ask:lineSketchStyleProps>
              </a:ext>
            </a:extLst>
          </a:ln>
        </p:spPr>
      </p:pic>
      <p:pic>
        <p:nvPicPr>
          <p:cNvPr id="10" name="Picture 2" descr="Bánh kem Hũ vàng Thần Tài">
            <a:extLst>
              <a:ext uri="{FF2B5EF4-FFF2-40B4-BE49-F238E27FC236}">
                <a16:creationId xmlns:a16="http://schemas.microsoft.com/office/drawing/2014/main" id="{1DCE1E68-1FCB-7546-B251-884EC51D2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656" y="2916287"/>
            <a:ext cx="1681304" cy="1421612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04B96B-BAEA-AC45-9E41-3973CCB4D6BE}"/>
              </a:ext>
            </a:extLst>
          </p:cNvPr>
          <p:cNvSpPr txBox="1"/>
          <p:nvPr/>
        </p:nvSpPr>
        <p:spPr>
          <a:xfrm>
            <a:off x="2891159" y="4395049"/>
            <a:ext cx="1403927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</a:rPr>
              <a:t>H</a:t>
            </a:r>
            <a:r>
              <a:rPr lang="x-none" sz="2000" b="1" dirty="0">
                <a:solidFill>
                  <a:srgbClr val="FFC000"/>
                </a:solidFill>
              </a:rPr>
              <a:t>ũ vàng</a:t>
            </a:r>
          </a:p>
        </p:txBody>
      </p:sp>
    </p:spTree>
    <p:extLst>
      <p:ext uri="{BB962C8B-B14F-4D97-AF65-F5344CB8AC3E}">
        <p14:creationId xmlns:p14="http://schemas.microsoft.com/office/powerpoint/2010/main" val="340893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BEB0A4-DC24-4D7D-9506-6DAA7DAC1326}"/>
              </a:ext>
            </a:extLst>
          </p:cNvPr>
          <p:cNvSpPr txBox="1"/>
          <p:nvPr/>
        </p:nvSpPr>
        <p:spPr>
          <a:xfrm>
            <a:off x="746085" y="320909"/>
            <a:ext cx="536582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Niềm vui của Bi và Bống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5C21A-C876-4213-8032-F8AADF175404}"/>
              </a:ext>
            </a:extLst>
          </p:cNvPr>
          <p:cNvSpPr txBox="1"/>
          <p:nvPr/>
        </p:nvSpPr>
        <p:spPr>
          <a:xfrm>
            <a:off x="448284" y="753124"/>
            <a:ext cx="59614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200" dirty="0">
                <a:latin typeface="UTM Avo" panose="02040603050506020204" pitchFamily="18" charset="0"/>
              </a:rPr>
              <a:t>                    </a:t>
            </a:r>
            <a:r>
              <a:rPr lang="vi-VN" sz="2000" dirty="0">
                <a:latin typeface="UTM Avo" panose="02040603050506020204" pitchFamily="18" charset="0"/>
              </a:rPr>
              <a:t>Khi cơn mưa vừa dứt, hai anh em Bi và Bống chợt thấy cầu vồng: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- Cầu vồng kìa! Em nhìn xem. Đẹp quá!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Bi chỉ lên bầu trời và nói tiếp: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- Anh nghe nói dưới chân cầu vồng có </a:t>
            </a:r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bảy hũ vàng </a:t>
            </a:r>
            <a:r>
              <a:rPr lang="vi-VN" sz="2000" dirty="0">
                <a:latin typeface="UTM Avo" panose="02040603050506020204" pitchFamily="18" charset="0"/>
              </a:rPr>
              <a:t>đấy.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Bống </a:t>
            </a:r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hưởng ứng</a:t>
            </a:r>
            <a:r>
              <a:rPr lang="vi-VN" sz="2000" dirty="0">
                <a:latin typeface="UTM Avo" panose="02040603050506020204" pitchFamily="18" charset="0"/>
              </a:rPr>
              <a:t>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- Lát nữa, mình sẽ đi lấy về nhé! Có vàng rồi, em sẽ mua nhiều búp bê và quần áo đẹp.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DA175-84CA-3943-9AC7-81657CFF6F93}"/>
              </a:ext>
            </a:extLst>
          </p:cNvPr>
          <p:cNvSpPr txBox="1"/>
          <p:nvPr/>
        </p:nvSpPr>
        <p:spPr>
          <a:xfrm>
            <a:off x="552667" y="3687127"/>
            <a:ext cx="6119826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rgbClr val="FF0000"/>
                </a:solidFill>
                <a:latin typeface="UTM Avo" panose="02040603050506020204" pitchFamily="18" charset="0"/>
              </a:rPr>
              <a:t>1. Nếu có bảy hũ vàng, Bi và Bống sẽ làm gì?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0AFAC7-6897-294D-AAAC-F7ACC662D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96" y="836437"/>
            <a:ext cx="30477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7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334DFF-33C0-B346-B88A-46BDAE69C24D}"/>
              </a:ext>
            </a:extLst>
          </p:cNvPr>
          <p:cNvSpPr/>
          <p:nvPr/>
        </p:nvSpPr>
        <p:spPr>
          <a:xfrm>
            <a:off x="1736436" y="3805382"/>
            <a:ext cx="3592946" cy="84974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8DD2E0-454A-EA42-A8C6-30EE225A4D01}"/>
              </a:ext>
            </a:extLst>
          </p:cNvPr>
          <p:cNvSpPr/>
          <p:nvPr/>
        </p:nvSpPr>
        <p:spPr>
          <a:xfrm flipH="1" flipV="1">
            <a:off x="1403364" y="923324"/>
            <a:ext cx="485471" cy="30510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DC1B4D-396F-3640-B197-967DFE868E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0355" b="49768"/>
          <a:stretch/>
        </p:blipFill>
        <p:spPr>
          <a:xfrm>
            <a:off x="3600232" y="979405"/>
            <a:ext cx="1946613" cy="12637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2DF2B0-1BB7-D847-B86C-FC80131EA2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8886" t="49007" r="1469" b="761"/>
          <a:stretch/>
        </p:blipFill>
        <p:spPr>
          <a:xfrm>
            <a:off x="1334077" y="979405"/>
            <a:ext cx="1946613" cy="13056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0B4D1F-390B-134E-A686-43E72A83C6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375" t="49007" r="47980" b="761"/>
          <a:stretch/>
        </p:blipFill>
        <p:spPr>
          <a:xfrm>
            <a:off x="1200727" y="3145015"/>
            <a:ext cx="1946613" cy="10852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63C440-A0FB-DA43-A2E4-ED1AA209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8644" t="993" r="1711" b="48775"/>
          <a:stretch/>
        </p:blipFill>
        <p:spPr>
          <a:xfrm>
            <a:off x="3600232" y="2983127"/>
            <a:ext cx="1946613" cy="10852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E1ADB0-1194-3F4E-93F7-0F71BDCE7CD0}"/>
              </a:ext>
            </a:extLst>
          </p:cNvPr>
          <p:cNvSpPr txBox="1"/>
          <p:nvPr/>
        </p:nvSpPr>
        <p:spPr>
          <a:xfrm>
            <a:off x="618836" y="425407"/>
            <a:ext cx="61198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vi-VN" sz="2000" dirty="0">
                <a:solidFill>
                  <a:srgbClr val="FF0000"/>
                </a:solidFill>
                <a:latin typeface="UTM Avo" panose="02040603050506020204" pitchFamily="18" charset="0"/>
              </a:rPr>
              <a:t>Bi 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 pitchFamily="18" charset="0"/>
              </a:rPr>
              <a:t>sẽ</a:t>
            </a:r>
            <a:endParaRPr lang="vi-VN" sz="2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E1ADB0-1194-3F4E-93F7-0F71BDCE7CD0}"/>
              </a:ext>
            </a:extLst>
          </p:cNvPr>
          <p:cNvSpPr txBox="1"/>
          <p:nvPr/>
        </p:nvSpPr>
        <p:spPr>
          <a:xfrm>
            <a:off x="618836" y="2372013"/>
            <a:ext cx="61198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vi-VN" sz="2000" dirty="0">
                <a:solidFill>
                  <a:srgbClr val="FF0000"/>
                </a:solidFill>
                <a:latin typeface="UTM Avo" panose="02040603050506020204" pitchFamily="18" charset="0"/>
              </a:rPr>
              <a:t>B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 pitchFamily="18" charset="0"/>
              </a:rPr>
              <a:t>ống</a:t>
            </a:r>
            <a:r>
              <a:rPr lang="vi-VN" sz="2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 pitchFamily="18" charset="0"/>
              </a:rPr>
              <a:t>sẽ</a:t>
            </a:r>
            <a:endParaRPr lang="vi-VN" sz="2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7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5B5B2C-F516-B742-9DC8-E7744F8821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8744"/>
          <a:stretch/>
        </p:blipFill>
        <p:spPr>
          <a:xfrm>
            <a:off x="1403364" y="488373"/>
            <a:ext cx="4051270" cy="27065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9334DFF-33C0-B346-B88A-46BDAE69C24D}"/>
              </a:ext>
            </a:extLst>
          </p:cNvPr>
          <p:cNvSpPr/>
          <p:nvPr/>
        </p:nvSpPr>
        <p:spPr>
          <a:xfrm>
            <a:off x="1623339" y="2571750"/>
            <a:ext cx="3592946" cy="84974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8DD2E0-454A-EA42-A8C6-30EE225A4D01}"/>
              </a:ext>
            </a:extLst>
          </p:cNvPr>
          <p:cNvSpPr/>
          <p:nvPr/>
        </p:nvSpPr>
        <p:spPr>
          <a:xfrm flipH="1" flipV="1">
            <a:off x="1403364" y="923324"/>
            <a:ext cx="485471" cy="30510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954B73-F918-DB46-A819-281A3D246A52}"/>
              </a:ext>
            </a:extLst>
          </p:cNvPr>
          <p:cNvSpPr/>
          <p:nvPr/>
        </p:nvSpPr>
        <p:spPr>
          <a:xfrm>
            <a:off x="298437" y="2983050"/>
            <a:ext cx="6261123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 </a:t>
            </a:r>
            <a:r>
              <a:rPr lang="vi-VN" sz="1800" dirty="0">
                <a:solidFill>
                  <a:srgbClr val="FF0000"/>
                </a:solidFill>
                <a:latin typeface="UTM Avo" panose="02040603050506020204" pitchFamily="18" charset="0"/>
              </a:rPr>
              <a:t>Vì sao Bi nói số hũ vàng dưới chân cầu vồng là 7?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DE8755-18E8-364A-BBC6-78DDC2513AF9}"/>
              </a:ext>
            </a:extLst>
          </p:cNvPr>
          <p:cNvSpPr/>
          <p:nvPr/>
        </p:nvSpPr>
        <p:spPr>
          <a:xfrm>
            <a:off x="298437" y="3472279"/>
            <a:ext cx="6261123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 </a:t>
            </a:r>
            <a:r>
              <a:rPr lang="vi-VN" sz="1800" dirty="0">
                <a:solidFill>
                  <a:schemeClr val="tx1"/>
                </a:solidFill>
                <a:latin typeface="UTM Avo" panose="02040603050506020204" pitchFamily="18" charset="0"/>
              </a:rPr>
              <a:t>Vì cầu vồng có 7 màu nên Bi tưởng tượng như vậy.</a:t>
            </a:r>
            <a:endParaRPr lang="vi-VN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48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BEB0A4-DC24-4D7D-9506-6DAA7DAC1326}"/>
              </a:ext>
            </a:extLst>
          </p:cNvPr>
          <p:cNvSpPr txBox="1"/>
          <p:nvPr/>
        </p:nvSpPr>
        <p:spPr>
          <a:xfrm>
            <a:off x="668330" y="279137"/>
            <a:ext cx="536582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Niềm vui của Bi và Bống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5C21A-C876-4213-8032-F8AADF175404}"/>
              </a:ext>
            </a:extLst>
          </p:cNvPr>
          <p:cNvSpPr txBox="1"/>
          <p:nvPr/>
        </p:nvSpPr>
        <p:spPr>
          <a:xfrm>
            <a:off x="448284" y="532283"/>
            <a:ext cx="5961431" cy="3187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</a:t>
            </a:r>
            <a:r>
              <a:rPr lang="vi-VN" sz="1600" dirty="0">
                <a:latin typeface="UTM Avo" panose="02040603050506020204" pitchFamily="18" charset="0"/>
              </a:rPr>
              <a:t>- Còn anh sẽ mua một con ngựa hồng và một cái ô tô.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Bỗng nhiên, cầu vồng biến mất. Bi cười: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- Em ơi! Anh đùa đấy! Ở đó không có vàng đâu.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Bống vui vẻ: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- Thế ạ? Nếu vậy, em sẽ lấy bút màu để vẽ tặng anh ngựa hồng và ô tô.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- Còn anh sẽ vẽ tặng em nhiều búp bê và quần áo đủ các </a:t>
            </a:r>
            <a:r>
              <a:rPr lang="vi-VN" sz="1600" dirty="0">
                <a:solidFill>
                  <a:schemeClr val="tx1"/>
                </a:solidFill>
                <a:latin typeface="UTM Avo" panose="02040603050506020204" pitchFamily="18" charset="0"/>
              </a:rPr>
              <a:t>màu sắc</a:t>
            </a:r>
            <a:r>
              <a:rPr lang="vi-VN" sz="16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Không có </a:t>
            </a:r>
            <a:r>
              <a:rPr lang="vi-VN" sz="1600" dirty="0">
                <a:solidFill>
                  <a:schemeClr val="tx1"/>
                </a:solidFill>
                <a:latin typeface="UTM Avo" panose="02040603050506020204" pitchFamily="18" charset="0"/>
              </a:rPr>
              <a:t>bảy hũ vàng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1600" dirty="0">
                <a:latin typeface="UTM Avo" panose="02040603050506020204" pitchFamily="18" charset="0"/>
              </a:rPr>
              <a:t>dưới chân cầu vồng, hai anh em vẫn cười vui vẻ.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123AE7-C5AB-594E-8BE7-39C2459040F2}"/>
              </a:ext>
            </a:extLst>
          </p:cNvPr>
          <p:cNvSpPr txBox="1"/>
          <p:nvPr/>
        </p:nvSpPr>
        <p:spPr>
          <a:xfrm>
            <a:off x="953287" y="3999243"/>
            <a:ext cx="61198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2000" dirty="0">
                <a:solidFill>
                  <a:srgbClr val="FF0000"/>
                </a:solidFill>
                <a:latin typeface="UTM Avo" panose="02040603050506020204" pitchFamily="18" charset="0"/>
              </a:rPr>
              <a:t>Không có bảy hũ vàng, B</a:t>
            </a:r>
            <a:r>
              <a:rPr lang="en-US" sz="2000" dirty="0" err="1">
                <a:solidFill>
                  <a:srgbClr val="FF0000"/>
                </a:solidFill>
                <a:latin typeface="UTM Avo" panose="02040603050506020204" pitchFamily="18" charset="0"/>
              </a:rPr>
              <a:t>ống</a:t>
            </a:r>
            <a:r>
              <a:rPr lang="vi-VN" sz="2000" dirty="0">
                <a:solidFill>
                  <a:srgbClr val="FF0000"/>
                </a:solidFill>
                <a:latin typeface="UTM Avo" panose="02040603050506020204" pitchFamily="18" charset="0"/>
              </a:rPr>
              <a:t> làm gì?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BD1BDC-6A13-F04E-8F11-0EBEF05D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0" y="894575"/>
            <a:ext cx="288000" cy="28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47E92D-9676-E949-BF52-B5500D4B8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05" y="3086207"/>
            <a:ext cx="288000" cy="28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A1F95E6-116A-B240-A365-E77D1D29F75E}"/>
              </a:ext>
            </a:extLst>
          </p:cNvPr>
          <p:cNvCxnSpPr>
            <a:cxnSpLocks/>
          </p:cNvCxnSpPr>
          <p:nvPr/>
        </p:nvCxnSpPr>
        <p:spPr>
          <a:xfrm>
            <a:off x="1874982" y="3001818"/>
            <a:ext cx="4337282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54E762-4274-A146-BCC9-801A18F0650A}"/>
              </a:ext>
            </a:extLst>
          </p:cNvPr>
          <p:cNvCxnSpPr>
            <a:cxnSpLocks/>
          </p:cNvCxnSpPr>
          <p:nvPr/>
        </p:nvCxnSpPr>
        <p:spPr>
          <a:xfrm>
            <a:off x="510005" y="2672772"/>
            <a:ext cx="443282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0F9232F-54A0-2D49-B139-B903718F6A5C}"/>
              </a:ext>
            </a:extLst>
          </p:cNvPr>
          <p:cNvSpPr txBox="1"/>
          <p:nvPr/>
        </p:nvSpPr>
        <p:spPr>
          <a:xfrm>
            <a:off x="738174" y="3999243"/>
            <a:ext cx="61198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     </a:t>
            </a:r>
            <a:r>
              <a:rPr lang="vi-VN" sz="20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- </a:t>
            </a:r>
            <a:r>
              <a:rPr lang="vi-VN" sz="2000" dirty="0">
                <a:solidFill>
                  <a:srgbClr val="FF0000"/>
                </a:solidFill>
                <a:latin typeface="UTM Avo" panose="02040603050506020204" pitchFamily="18" charset="0"/>
              </a:rPr>
              <a:t>Không có bảy hũ vàng, B</a:t>
            </a:r>
            <a:r>
              <a:rPr lang="en-US" sz="2000" dirty="0">
                <a:solidFill>
                  <a:srgbClr val="FF0000"/>
                </a:solidFill>
                <a:latin typeface="UTM Avo" panose="02040603050506020204" pitchFamily="18" charset="0"/>
              </a:rPr>
              <a:t>i</a:t>
            </a:r>
            <a:r>
              <a:rPr lang="vi-VN" sz="2000" dirty="0">
                <a:solidFill>
                  <a:srgbClr val="FF0000"/>
                </a:solidFill>
                <a:latin typeface="UTM Avo" panose="02040603050506020204" pitchFamily="18" charset="0"/>
              </a:rPr>
              <a:t> làm gì?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06CEB0-F43C-574B-BC69-16F6EC3F89F8}"/>
              </a:ext>
            </a:extLst>
          </p:cNvPr>
          <p:cNvCxnSpPr>
            <a:cxnSpLocks/>
          </p:cNvCxnSpPr>
          <p:nvPr/>
        </p:nvCxnSpPr>
        <p:spPr>
          <a:xfrm>
            <a:off x="2769177" y="2367972"/>
            <a:ext cx="3526848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933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2248486" y="2866973"/>
            <a:ext cx="965273" cy="965273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36">
              <a:buClrTx/>
              <a:defRPr/>
            </a:pPr>
            <a:endParaRPr lang="zh-CN" altLang="en-US" sz="802" kern="12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885420" y="2944364"/>
            <a:ext cx="887882" cy="887882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36">
              <a:buClrTx/>
              <a:defRPr/>
            </a:pPr>
            <a:endParaRPr lang="zh-CN" altLang="en-US" sz="802" kern="12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5262255" y="2262812"/>
            <a:ext cx="681528" cy="681528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36">
              <a:buClrTx/>
              <a:defRPr/>
            </a:pPr>
            <a:endParaRPr lang="zh-CN" altLang="en-US" sz="802" kern="12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022930" y="919585"/>
            <a:ext cx="2899876" cy="2754523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5084728" y="2476302"/>
            <a:ext cx="697138" cy="697138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36">
              <a:buClrTx/>
              <a:defRPr/>
            </a:pPr>
            <a:endParaRPr lang="zh-CN" altLang="en-US" sz="802" kern="12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4830550" y="1099040"/>
            <a:ext cx="989998" cy="413116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684347" y="979373"/>
            <a:ext cx="499302" cy="499302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36">
              <a:buClrTx/>
              <a:defRPr/>
            </a:pPr>
            <a:endParaRPr lang="zh-CN" altLang="en-US" sz="802" kern="12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933998" y="1327324"/>
            <a:ext cx="302705" cy="302705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29" tIns="19275" rIns="38529" bIns="19275" rtlCol="0" anchor="ctr"/>
          <a:lstStyle/>
          <a:p>
            <a:pPr algn="ctr" defTabSz="513636">
              <a:buClrTx/>
              <a:defRPr/>
            </a:pPr>
            <a:endParaRPr lang="zh-CN" altLang="en-US" sz="802" kern="1200">
              <a:solidFill>
                <a:srgbClr val="FFFFFF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14435" y="2334072"/>
            <a:ext cx="2477506" cy="610301"/>
          </a:xfrm>
          <a:prstGeom prst="rect">
            <a:avLst/>
          </a:prstGeom>
          <a:noFill/>
        </p:spPr>
        <p:txBody>
          <a:bodyPr wrap="none" lIns="38529" tIns="19275" rIns="38529" bIns="19275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513636">
              <a:buClrTx/>
              <a:defRPr/>
            </a:pPr>
            <a:r>
              <a:rPr lang="en-US" sz="3713" b="1" kern="1200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lang="en-US" sz="3713" b="1" kern="1200" dirty="0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713" b="1" kern="1200" dirty="0" err="1">
                <a:solidFill>
                  <a:srgbClr val="FF0000"/>
                </a:solidFill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lang="en-US" sz="3713" b="1" kern="1200" dirty="0">
              <a:solidFill>
                <a:srgbClr val="FF0000"/>
              </a:solidFill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90" y="2177587"/>
            <a:ext cx="4397937" cy="247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BEB0A4-DC24-4D7D-9506-6DAA7DAC1326}"/>
              </a:ext>
            </a:extLst>
          </p:cNvPr>
          <p:cNvSpPr txBox="1"/>
          <p:nvPr/>
        </p:nvSpPr>
        <p:spPr>
          <a:xfrm>
            <a:off x="668330" y="279137"/>
            <a:ext cx="5365827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Niềm vui của Bi và Bống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5C21A-C876-4213-8032-F8AADF175404}"/>
              </a:ext>
            </a:extLst>
          </p:cNvPr>
          <p:cNvSpPr txBox="1"/>
          <p:nvPr/>
        </p:nvSpPr>
        <p:spPr>
          <a:xfrm>
            <a:off x="448284" y="532283"/>
            <a:ext cx="5961431" cy="3187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</a:t>
            </a:r>
            <a:r>
              <a:rPr lang="vi-VN" sz="1600" dirty="0">
                <a:latin typeface="UTM Avo" panose="02040603050506020204" pitchFamily="18" charset="0"/>
              </a:rPr>
              <a:t>- Còn anh sẽ mua một con ngựa hồng và một cái ô tô.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Bỗng nhiên, cầu vồng biến mất. Bi cười: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- Em ơi! Anh đùa đấy! Ở đó không có vàng đâu.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Bống vui vẻ: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- Thế ạ? Nếu vậy, em sẽ lấy bút màu để vẽ tặng anh ngựa hồng và ô tô.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- Còn anh sẽ vẽ tặng em nhiều búp bê và quần áo đủ các </a:t>
            </a:r>
            <a:r>
              <a:rPr lang="vi-VN" sz="1600" dirty="0">
                <a:solidFill>
                  <a:schemeClr val="tx1"/>
                </a:solidFill>
                <a:latin typeface="UTM Avo" panose="02040603050506020204" pitchFamily="18" charset="0"/>
              </a:rPr>
              <a:t>màu sắc</a:t>
            </a:r>
            <a:r>
              <a:rPr lang="vi-VN" sz="16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vi-VN" sz="1600" dirty="0">
                <a:latin typeface="UTM Avo" panose="02040603050506020204" pitchFamily="18" charset="0"/>
              </a:rPr>
              <a:t>      Không có </a:t>
            </a:r>
            <a:r>
              <a:rPr lang="vi-VN" sz="1600" dirty="0">
                <a:solidFill>
                  <a:schemeClr val="tx1"/>
                </a:solidFill>
                <a:latin typeface="UTM Avo" panose="02040603050506020204" pitchFamily="18" charset="0"/>
              </a:rPr>
              <a:t>bảy hũ vàng</a:t>
            </a:r>
            <a:r>
              <a:rPr lang="vi-VN" sz="1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1600" dirty="0">
                <a:latin typeface="UTM Avo" panose="02040603050506020204" pitchFamily="18" charset="0"/>
              </a:rPr>
              <a:t>dưới chân cầu vồng, hai anh em vẫn cười vui vẻ.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BD1BDC-6A13-F04E-8F11-0EBEF05D5B3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0" y="894575"/>
            <a:ext cx="288000" cy="28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47E92D-9676-E949-BF52-B5500D4B8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14" y="3076778"/>
            <a:ext cx="288000" cy="28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A1F95E6-116A-B240-A365-E77D1D29F75E}"/>
              </a:ext>
            </a:extLst>
          </p:cNvPr>
          <p:cNvCxnSpPr>
            <a:cxnSpLocks/>
          </p:cNvCxnSpPr>
          <p:nvPr/>
        </p:nvCxnSpPr>
        <p:spPr>
          <a:xfrm>
            <a:off x="1874982" y="3001818"/>
            <a:ext cx="4276436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54E762-4274-A146-BCC9-801A18F0650A}"/>
              </a:ext>
            </a:extLst>
          </p:cNvPr>
          <p:cNvCxnSpPr>
            <a:cxnSpLocks/>
          </p:cNvCxnSpPr>
          <p:nvPr/>
        </p:nvCxnSpPr>
        <p:spPr>
          <a:xfrm>
            <a:off x="510005" y="2710872"/>
            <a:ext cx="422868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06CEB0-F43C-574B-BC69-16F6EC3F89F8}"/>
              </a:ext>
            </a:extLst>
          </p:cNvPr>
          <p:cNvCxnSpPr>
            <a:cxnSpLocks/>
          </p:cNvCxnSpPr>
          <p:nvPr/>
        </p:nvCxnSpPr>
        <p:spPr>
          <a:xfrm>
            <a:off x="2826327" y="2406072"/>
            <a:ext cx="3435928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8A7C4AF-D9E7-2446-BEC9-37BCCDBBF838}"/>
              </a:ext>
            </a:extLst>
          </p:cNvPr>
          <p:cNvCxnSpPr>
            <a:cxnSpLocks/>
          </p:cNvCxnSpPr>
          <p:nvPr/>
        </p:nvCxnSpPr>
        <p:spPr>
          <a:xfrm>
            <a:off x="1874982" y="3001818"/>
            <a:ext cx="4276436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14A450F-131A-2C4D-B6ED-F211BB6FA768}"/>
              </a:ext>
            </a:extLst>
          </p:cNvPr>
          <p:cNvSpPr txBox="1"/>
          <p:nvPr/>
        </p:nvSpPr>
        <p:spPr>
          <a:xfrm>
            <a:off x="552905" y="4020851"/>
            <a:ext cx="5885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800" dirty="0">
                <a:solidFill>
                  <a:srgbClr val="FF0000"/>
                </a:solidFill>
                <a:latin typeface="UTM Avo" panose="02040603050506020204" pitchFamily="18" charset="0"/>
              </a:rPr>
              <a:t>3. Những câu nói cho thấy hai anh em rất quan tâm và yêu quý nhau.</a:t>
            </a:r>
          </a:p>
        </p:txBody>
      </p:sp>
    </p:spTree>
    <p:extLst>
      <p:ext uri="{BB962C8B-B14F-4D97-AF65-F5344CB8AC3E}">
        <p14:creationId xmlns:p14="http://schemas.microsoft.com/office/powerpoint/2010/main" val="194339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02AC53-DDDD-4440-8569-08134E617834}"/>
              </a:ext>
            </a:extLst>
          </p:cNvPr>
          <p:cNvSpPr txBox="1"/>
          <p:nvPr/>
        </p:nvSpPr>
        <p:spPr>
          <a:xfrm>
            <a:off x="1218102" y="460493"/>
            <a:ext cx="2782398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LUYỆN ĐỌC LẠI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69DF3C-5780-4554-AA71-6349F9B503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663394-F9ED-479A-AD47-BA05AF69194A}"/>
              </a:ext>
            </a:extLst>
          </p:cNvPr>
          <p:cNvSpPr txBox="1"/>
          <p:nvPr/>
        </p:nvSpPr>
        <p:spPr>
          <a:xfrm>
            <a:off x="746084" y="783143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Niềm vui của Bi và Bống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5B139B-3029-49A5-9AB3-F2B47751BC10}"/>
              </a:ext>
            </a:extLst>
          </p:cNvPr>
          <p:cNvSpPr txBox="1"/>
          <p:nvPr/>
        </p:nvSpPr>
        <p:spPr>
          <a:xfrm>
            <a:off x="437944" y="1097822"/>
            <a:ext cx="5961431" cy="3663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Khi cơn mưa vừa dứt, hai anh em Bi và Bống chợt thấy cầu vồng: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Cầu vồng kìa! Em nhìn xem. Đẹp quá!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Bi chỉ lên bầu trời và nói tiếp: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Anh nghe nói dưới chân cầu vồng có bảy hũ vàng đấy.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Bống hưởng ứng: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Lát nữa, mình sẽ đi lấy về nhé! Có vàng rồi, em sẽ mua nhiều búp bê và quần áo đẹp.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Còn anh sẽ mua một con ngựa hồng và một cái ô tô.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Bỗng nhiên, cầu vồng biến mất. Bi cười: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Em ơi! Anh đùa đấy! Ở đó không có vàng đâu.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Bống vui vẻ: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Thế ạ? Nếu vậy, em sẽ lấy bút màu để vẽ tặng anh ngựa hồng và ô tô.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- Còn anh sẽ vẽ tặng em nhiều búp bê và quần áo đủ các màu sắc.</a:t>
            </a:r>
          </a:p>
          <a:p>
            <a:pPr algn="just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      Không có bảy hũ vàng dưới chân cầu vồng, hai anh em vẫn cười vui vẻ.</a:t>
            </a:r>
          </a:p>
          <a:p>
            <a:pPr algn="r">
              <a:lnSpc>
                <a:spcPct val="130000"/>
              </a:lnSpc>
            </a:pPr>
            <a:r>
              <a:rPr lang="vi-VN" sz="1200" dirty="0">
                <a:latin typeface="UTM Avo" panose="02040603050506020204" pitchFamily="18" charset="0"/>
              </a:rPr>
              <a:t>(Theo </a:t>
            </a:r>
            <a:r>
              <a:rPr lang="vi-VN" sz="1200" i="1" dirty="0">
                <a:latin typeface="UTM Avo" panose="02040603050506020204" pitchFamily="18" charset="0"/>
              </a:rPr>
              <a:t>108 truyện mẹ kể con nghe</a:t>
            </a:r>
            <a:r>
              <a:rPr lang="vi-VN" sz="1200" dirty="0">
                <a:latin typeface="UTM Avo" panose="02040603050506020204" pitchFamily="18" charset="0"/>
              </a:rPr>
              <a:t>)</a:t>
            </a:r>
            <a:endParaRPr lang="en-US" sz="1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1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1619150" y="1334622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1500" dirty="0">
                <a:latin typeface="UTM Avo" panose="02040603050506020204" pitchFamily="18" charset="0"/>
              </a:rPr>
              <a:t>Xếp các từ ngữ vào nhóm thích hợp.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+mj-lt"/>
              </a:rPr>
              <a:t>LUYỆN TẬP</a:t>
            </a:r>
            <a:endParaRPr lang="en-US" sz="3600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B72690-228B-4565-8F12-7B1A24C28E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78277" b="53771"/>
          <a:stretch/>
        </p:blipFill>
        <p:spPr>
          <a:xfrm>
            <a:off x="459317" y="1802510"/>
            <a:ext cx="1290208" cy="6323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CFA340-EDC9-4F2B-9FFE-C8692E2F7A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372023" y="333691"/>
            <a:ext cx="1290208" cy="1282459"/>
          </a:xfrm>
          <a:prstGeom prst="ellipse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6327594-B338-4185-A991-24512FD69855}"/>
              </a:ext>
            </a:extLst>
          </p:cNvPr>
          <p:cNvSpPr txBox="1"/>
          <p:nvPr/>
        </p:nvSpPr>
        <p:spPr>
          <a:xfrm>
            <a:off x="459317" y="3237085"/>
            <a:ext cx="1988905" cy="575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vi-VN" sz="1500" dirty="0">
                <a:latin typeface="UTM Avo" panose="02040603050506020204" pitchFamily="18" charset="0"/>
              </a:rPr>
              <a:t>a. Từ ngữ chỉ người: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2680DAA-0E2F-4A7C-AA18-513D121CFE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9503" r="52595" b="46831"/>
          <a:stretch/>
        </p:blipFill>
        <p:spPr>
          <a:xfrm>
            <a:off x="2270051" y="1869229"/>
            <a:ext cx="1063256" cy="7272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075B2A-F7AF-4528-A72B-B199FBFB0A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5183" t="1" r="26915" b="53770"/>
          <a:stretch/>
        </p:blipFill>
        <p:spPr>
          <a:xfrm>
            <a:off x="3736875" y="1802511"/>
            <a:ext cx="1063256" cy="6323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DD0504-88C0-496D-A9A6-99B6557AB4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7121" r="4977" b="46832"/>
          <a:stretch/>
        </p:blipFill>
        <p:spPr>
          <a:xfrm>
            <a:off x="5039833" y="1802510"/>
            <a:ext cx="1063256" cy="7272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03ECD4E-A6BA-4C41-AE19-C97573C033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644" t="46831" r="67633"/>
          <a:stretch/>
        </p:blipFill>
        <p:spPr>
          <a:xfrm>
            <a:off x="1091485" y="2443094"/>
            <a:ext cx="1290208" cy="72726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C8DF68-4C53-48B3-B28F-37D36D2FA8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5947" t="51107" r="47404"/>
          <a:stretch/>
        </p:blipFill>
        <p:spPr>
          <a:xfrm>
            <a:off x="2594343" y="2501578"/>
            <a:ext cx="988831" cy="6687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F2479D0-1125-4F70-895B-645683EDB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7966" t="46831" r="17687"/>
          <a:stretch/>
        </p:blipFill>
        <p:spPr>
          <a:xfrm>
            <a:off x="3902149" y="2443094"/>
            <a:ext cx="1446030" cy="7272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CA5E9E0-2F94-4252-83D8-2D4E8DA17A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4282" t="58046"/>
          <a:stretch/>
        </p:blipFill>
        <p:spPr>
          <a:xfrm>
            <a:off x="5465135" y="2596498"/>
            <a:ext cx="933548" cy="5738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19AD672-6A19-1148-BAD6-401BC520A001}"/>
              </a:ext>
            </a:extLst>
          </p:cNvPr>
          <p:cNvSpPr txBox="1"/>
          <p:nvPr/>
        </p:nvSpPr>
        <p:spPr>
          <a:xfrm>
            <a:off x="459317" y="3879733"/>
            <a:ext cx="2009670" cy="575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vi-VN" sz="1500" dirty="0">
                <a:latin typeface="UTM Avo" panose="02040603050506020204" pitchFamily="18" charset="0"/>
              </a:rPr>
              <a:t>b. Từ ngữ chỉ vật: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086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1481E-6 -6.17284E-7 L 0.01575 0.2675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7" y="13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037E-6 1.60494E-6 L -0.0493 0.2888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7" y="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4105 L -0.10463 0.2864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68" y="12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7 0.0071 L -0.00857 0.13797 " pathEditMode="relative" ptsTypes="AA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2 0.04444 L 0.22963 0.4142 " pathEditMode="relative" ptsTypes="AA">
                                      <p:cBhvr>
                                        <p:cTn id="5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99 0.01111 L 0.33704 0.27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91" y="13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3 -0.00586 L 0.28472 0.2728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1" y="139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07 0.01265 L 0.2155 0.2787 " pathEditMode="relative" ptsTypes="AA">
                                      <p:cBhvr>
                                        <p:cTn id="6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BEB0A4-DC24-4D7D-9506-6DAA7DAC1326}"/>
              </a:ext>
            </a:extLst>
          </p:cNvPr>
          <p:cNvSpPr txBox="1"/>
          <p:nvPr/>
        </p:nvSpPr>
        <p:spPr>
          <a:xfrm>
            <a:off x="746085" y="320909"/>
            <a:ext cx="536582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Niềm vui của Bi và Bống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5C21A-C876-4213-8032-F8AADF175404}"/>
              </a:ext>
            </a:extLst>
          </p:cNvPr>
          <p:cNvSpPr txBox="1"/>
          <p:nvPr/>
        </p:nvSpPr>
        <p:spPr>
          <a:xfrm>
            <a:off x="448284" y="753124"/>
            <a:ext cx="59614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200" dirty="0">
                <a:latin typeface="UTM Avo" panose="02040603050506020204" pitchFamily="18" charset="0"/>
              </a:rPr>
              <a:t>                    </a:t>
            </a:r>
            <a:r>
              <a:rPr lang="vi-VN" sz="2000" dirty="0">
                <a:latin typeface="UTM Avo" panose="02040603050506020204" pitchFamily="18" charset="0"/>
              </a:rPr>
              <a:t>Khi cơn mưa vừa dứt, hai anh em Bi và Bống chợt thấy cầu vồng: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- Cầu vồng kìa! Em nhìn xem. Đẹp quá!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Bi chỉ lên bầu trời và nói tiếp: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- Anh nghe nói dưới chân cầu vồng có </a:t>
            </a:r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bảy hũ vàng </a:t>
            </a:r>
            <a:r>
              <a:rPr lang="vi-VN" sz="2000" dirty="0">
                <a:latin typeface="UTM Avo" panose="02040603050506020204" pitchFamily="18" charset="0"/>
              </a:rPr>
              <a:t>đấy.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Bống </a:t>
            </a:r>
            <a:r>
              <a:rPr lang="vi-VN" sz="2000" dirty="0">
                <a:solidFill>
                  <a:schemeClr val="tx1"/>
                </a:solidFill>
                <a:latin typeface="UTM Avo" panose="02040603050506020204" pitchFamily="18" charset="0"/>
              </a:rPr>
              <a:t>hưởng ứng</a:t>
            </a:r>
            <a:r>
              <a:rPr lang="vi-VN" sz="2000" dirty="0">
                <a:latin typeface="UTM Avo" panose="02040603050506020204" pitchFamily="18" charset="0"/>
              </a:rPr>
              <a:t>:</a:t>
            </a:r>
          </a:p>
          <a:p>
            <a:pPr algn="just"/>
            <a:r>
              <a:rPr lang="vi-VN" sz="2000" dirty="0">
                <a:latin typeface="UTM Avo" panose="02040603050506020204" pitchFamily="18" charset="0"/>
              </a:rPr>
              <a:t>      - Lát nữa, mình sẽ đi lấy về nhé! Có vàng rồi, em sẽ mua nhiều búp bê và quần áo đẹp.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0AFAC7-6897-294D-AAAC-F7ACC662D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96" y="836437"/>
            <a:ext cx="304770" cy="28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141C05-674B-4C62-A099-C7CCCA9598FF}"/>
              </a:ext>
            </a:extLst>
          </p:cNvPr>
          <p:cNvSpPr txBox="1"/>
          <p:nvPr/>
        </p:nvSpPr>
        <p:spPr>
          <a:xfrm>
            <a:off x="671452" y="3630920"/>
            <a:ext cx="5814463" cy="864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vi-VN" sz="1800" dirty="0">
                <a:solidFill>
                  <a:srgbClr val="FF0000"/>
                </a:solidFill>
                <a:latin typeface="UTM Avo" panose="02040603050506020204" pitchFamily="18" charset="0"/>
              </a:rPr>
              <a:t> Tìm trong bài những câu cho thấy sự ngạc nhiên của Bi khi nhìn thấy cầu vồng.</a:t>
            </a:r>
          </a:p>
        </p:txBody>
      </p:sp>
      <p:cxnSp>
        <p:nvCxnSpPr>
          <p:cNvPr id="3" name="Straight Connector 2"/>
          <p:cNvCxnSpPr>
            <a:cxnSpLocks/>
          </p:cNvCxnSpPr>
          <p:nvPr/>
        </p:nvCxnSpPr>
        <p:spPr>
          <a:xfrm>
            <a:off x="746085" y="1704975"/>
            <a:ext cx="38259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74F801-780E-9345-923C-92A92F42C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28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3276"/>
            <a:ext cx="6857997" cy="3856946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47" y="1261312"/>
            <a:ext cx="1810669" cy="1261981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156" y="1261312"/>
            <a:ext cx="1807239" cy="1268840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223" y="2565106"/>
            <a:ext cx="1796952" cy="1251694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586" y="2576942"/>
            <a:ext cx="1786664" cy="1251694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6513656" y="2250081"/>
            <a:ext cx="136038" cy="110360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032402" y="2045546"/>
            <a:ext cx="542202" cy="5194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7" y="3418833"/>
            <a:ext cx="284788" cy="2847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54" y="724284"/>
            <a:ext cx="488612" cy="362387"/>
          </a:xfrm>
          <a:prstGeom prst="rect">
            <a:avLst/>
          </a:prstGeom>
        </p:spPr>
      </p:pic>
      <p:pic>
        <p:nvPicPr>
          <p:cNvPr id="4" name="Picture 3">
            <a:hlinkClick r:id="rId12" action="ppaction://hlinksldjump"/>
            <a:extLst>
              <a:ext uri="{FF2B5EF4-FFF2-40B4-BE49-F238E27FC236}">
                <a16:creationId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4188738" y="4141589"/>
            <a:ext cx="847264" cy="3139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20647" y="1175879"/>
            <a:ext cx="3723602" cy="2620762"/>
          </a:xfrm>
          <a:prstGeom prst="rect">
            <a:avLst/>
          </a:prstGeom>
        </p:spPr>
      </p:pic>
      <p:pic>
        <p:nvPicPr>
          <p:cNvPr id="20" name="1a">
            <a:hlinkClick r:id="rId15" action="ppaction://hlinksldjump"/>
            <a:extLst>
              <a:ext uri="{FF2B5EF4-FFF2-40B4-BE49-F238E27FC236}">
                <a16:creationId xmlns:a16="http://schemas.microsoft.com/office/drawing/2014/main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11" y="1086670"/>
            <a:ext cx="1940281" cy="1341383"/>
          </a:xfrm>
          <a:prstGeom prst="rect">
            <a:avLst/>
          </a:prstGeom>
        </p:spPr>
      </p:pic>
      <p:pic>
        <p:nvPicPr>
          <p:cNvPr id="22" name="2a">
            <a:hlinkClick r:id="rId17" action="ppaction://hlinksldjump"/>
            <a:extLst>
              <a:ext uri="{FF2B5EF4-FFF2-40B4-BE49-F238E27FC236}">
                <a16:creationId xmlns:a16="http://schemas.microsoft.com/office/drawing/2014/main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392" y="1057060"/>
            <a:ext cx="1820073" cy="1370993"/>
          </a:xfrm>
          <a:prstGeom prst="rect">
            <a:avLst/>
          </a:prstGeom>
        </p:spPr>
      </p:pic>
      <p:pic>
        <p:nvPicPr>
          <p:cNvPr id="23" name="3a">
            <a:hlinkClick r:id="rId12" action="ppaction://hlinksldjump"/>
            <a:extLst>
              <a:ext uri="{FF2B5EF4-FFF2-40B4-BE49-F238E27FC236}">
                <a16:creationId xmlns:a16="http://schemas.microsoft.com/office/drawing/2014/main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47" y="2333534"/>
            <a:ext cx="1896745" cy="1463107"/>
          </a:xfrm>
          <a:prstGeom prst="rect">
            <a:avLst/>
          </a:prstGeom>
        </p:spPr>
      </p:pic>
      <p:pic>
        <p:nvPicPr>
          <p:cNvPr id="24" name="4a">
            <a:hlinkClick r:id="rId12" action="ppaction://hlinksldjump"/>
            <a:extLst>
              <a:ext uri="{FF2B5EF4-FFF2-40B4-BE49-F238E27FC236}">
                <a16:creationId xmlns:a16="http://schemas.microsoft.com/office/drawing/2014/main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391" y="2322426"/>
            <a:ext cx="1853434" cy="150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D12A7E-A1AE-4F41-A1BA-9CFA1C9E5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1434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E429CA-88FC-FD43-9E6F-1414009F22C3}"/>
              </a:ext>
            </a:extLst>
          </p:cNvPr>
          <p:cNvSpPr txBox="1"/>
          <p:nvPr/>
        </p:nvSpPr>
        <p:spPr>
          <a:xfrm>
            <a:off x="352425" y="914400"/>
            <a:ext cx="60579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ClrTx/>
              <a:buAutoNum type="arabicPeriod"/>
              <a:defRPr/>
            </a:pP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>
              <a:buClrTx/>
              <a:defRPr/>
            </a:pP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0" algn="ctr">
              <a:buClrTx/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Tx/>
              <a:defRPr/>
            </a:pPr>
            <a:r>
              <a:rPr lang="en-US" sz="2400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2400" kern="1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400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ở </a:t>
            </a:r>
            <a:r>
              <a:rPr lang="en-US" sz="2400" kern="1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Tx/>
              <a:defRPr/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B76951-3D0D-7046-9C06-28866AA512B0}"/>
              </a:ext>
            </a:extLst>
          </p:cNvPr>
          <p:cNvSpPr txBox="1"/>
          <p:nvPr/>
        </p:nvSpPr>
        <p:spPr>
          <a:xfrm>
            <a:off x="2065193" y="3038058"/>
            <a:ext cx="26323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sz="2400" kern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96966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E7A786-6B85-8B4F-8168-DE2E540F8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3928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597EC9-7F21-2F4E-9141-9E32D629A687}"/>
              </a:ext>
            </a:extLst>
          </p:cNvPr>
          <p:cNvSpPr txBox="1"/>
          <p:nvPr/>
        </p:nvSpPr>
        <p:spPr>
          <a:xfrm>
            <a:off x="729673" y="914400"/>
            <a:ext cx="544021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0">
              <a:defRPr/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ở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  <a:p>
            <a:endParaRPr lang="x-non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D6C88A-A0B9-9C4C-BDC1-81ECD1D62A3C}"/>
              </a:ext>
            </a:extLst>
          </p:cNvPr>
          <p:cNvSpPr txBox="1"/>
          <p:nvPr/>
        </p:nvSpPr>
        <p:spPr>
          <a:xfrm>
            <a:off x="1960419" y="2601191"/>
            <a:ext cx="26323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Tx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sz="2400" kern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37815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E7A786-6B85-8B4F-8168-DE2E540F8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3928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597EC9-7F21-2F4E-9141-9E32D629A687}"/>
              </a:ext>
            </a:extLst>
          </p:cNvPr>
          <p:cNvSpPr txBox="1"/>
          <p:nvPr/>
        </p:nvSpPr>
        <p:spPr>
          <a:xfrm>
            <a:off x="729673" y="914400"/>
            <a:ext cx="544021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/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truồng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-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kern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D6C88A-A0B9-9C4C-BDC1-81ECD1D62A3C}"/>
              </a:ext>
            </a:extLst>
          </p:cNvPr>
          <p:cNvSpPr txBox="1"/>
          <p:nvPr/>
        </p:nvSpPr>
        <p:spPr>
          <a:xfrm>
            <a:off x="2112818" y="2187063"/>
            <a:ext cx="26323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Tx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endParaRPr lang="en-US" sz="2400" kern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97875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340524" y="617893"/>
            <a:ext cx="1642466" cy="653384"/>
            <a:chOff x="340524" y="617893"/>
            <a:chExt cx="1642466" cy="65338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3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40524" y="624946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3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5FE461F-E49E-4C41-98B4-152CC73E746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753" y="1409698"/>
            <a:ext cx="695814" cy="366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1688168" y="1341391"/>
            <a:ext cx="536582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500" dirty="0">
                <a:latin typeface="UTM Avo" panose="02040603050506020204" pitchFamily="18" charset="0"/>
              </a:rPr>
              <a:t>Đoán xem hai bạn nhỏ nói gì với nhau.</a:t>
            </a:r>
            <a:endParaRPr lang="en-US" sz="15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5B728C-6E08-431C-95CB-497657ACF5B5}"/>
              </a:ext>
            </a:extLst>
          </p:cNvPr>
          <p:cNvSpPr txBox="1"/>
          <p:nvPr/>
        </p:nvSpPr>
        <p:spPr>
          <a:xfrm>
            <a:off x="1688168" y="540726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NIỀM VUI CỦA BI VÀ BỐNG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809857-1CCB-4D2F-A2CD-6785761D2E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065" y="2056637"/>
            <a:ext cx="5443870" cy="27161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756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052" name="Picture 4">
            <a:extLst>
              <a:ext uri="{FF2B5EF4-FFF2-40B4-BE49-F238E27FC236}">
                <a16:creationId xmlns:a16="http://schemas.microsoft.com/office/drawing/2014/main" id="{52354FA0-88C8-4F5C-A6E1-0274A536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4" y="3268600"/>
            <a:ext cx="1563093" cy="15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893E6E9-FEE4-402E-8784-DBAC091360CB}"/>
              </a:ext>
            </a:extLst>
          </p:cNvPr>
          <p:cNvGrpSpPr/>
          <p:nvPr/>
        </p:nvGrpSpPr>
        <p:grpSpPr>
          <a:xfrm>
            <a:off x="340524" y="617893"/>
            <a:ext cx="1642466" cy="653384"/>
            <a:chOff x="340524" y="617893"/>
            <a:chExt cx="1642466" cy="6533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0D9FF2-F066-4A89-A8C4-DF9010C4BEB3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 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7F5FEB-EF01-43E5-B850-3D0937F5D7FC}"/>
                </a:ext>
              </a:extLst>
            </p:cNvPr>
            <p:cNvSpPr txBox="1"/>
            <p:nvPr/>
          </p:nvSpPr>
          <p:spPr>
            <a:xfrm>
              <a:off x="340524" y="624946"/>
              <a:ext cx="16136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 3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7EE2E91-E282-4291-B2B6-F66E5943938C}"/>
              </a:ext>
            </a:extLst>
          </p:cNvPr>
          <p:cNvSpPr txBox="1"/>
          <p:nvPr/>
        </p:nvSpPr>
        <p:spPr>
          <a:xfrm>
            <a:off x="1688168" y="540726"/>
            <a:ext cx="569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2"/>
                </a:solidFill>
                <a:latin typeface="UTM Cookies" panose="02040603050506020204" pitchFamily="18" charset="0"/>
              </a:rPr>
              <a:t>NIỀM VUI CỦA BI VÀ BỐNG</a:t>
            </a:r>
            <a:endParaRPr lang="en-US" sz="32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849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3E69CA-D7F7-024E-95CA-812705473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1748</Words>
  <Application>Microsoft Office PowerPoint</Application>
  <PresentationFormat>Custom</PresentationFormat>
  <Paragraphs>155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Kalam</vt:lpstr>
      <vt:lpstr>UTM Avo</vt:lpstr>
      <vt:lpstr>Times New Roman</vt:lpstr>
      <vt:lpstr>宋体</vt:lpstr>
      <vt:lpstr>Montserrat</vt:lpstr>
      <vt:lpstr>Calibri</vt:lpstr>
      <vt:lpstr>Arial-Rounded</vt:lpstr>
      <vt:lpstr>等线</vt:lpstr>
      <vt:lpstr>UTM Cookies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admin</cp:lastModifiedBy>
  <cp:revision>94</cp:revision>
  <dcterms:modified xsi:type="dcterms:W3CDTF">2022-09-12T07:40:09Z</dcterms:modified>
</cp:coreProperties>
</file>