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2" r:id="rId3"/>
  </p:sldMasterIdLst>
  <p:sldIdLst>
    <p:sldId id="256" r:id="rId4"/>
    <p:sldId id="257" r:id="rId5"/>
    <p:sldId id="258" r:id="rId6"/>
    <p:sldId id="259" r:id="rId7"/>
    <p:sldId id="260" r:id="rId8"/>
    <p:sldId id="261" r:id="rId9"/>
    <p:sldId id="265" r:id="rId10"/>
    <p:sldId id="262" r:id="rId11"/>
    <p:sldId id="263" r:id="rId12"/>
    <p:sldId id="266" r:id="rId13"/>
    <p:sldId id="264" r:id="rId14"/>
    <p:sldId id="268" r:id="rId15"/>
    <p:sldId id="267" r:id="rId16"/>
    <p:sldId id="270" r:id="rId17"/>
    <p:sldId id="271" r:id="rId18"/>
    <p:sldId id="272" r:id="rId19"/>
    <p:sldId id="273" r:id="rId20"/>
    <p:sldId id="274" r:id="rId21"/>
    <p:sldId id="269" r:id="rId22"/>
    <p:sldId id="275" r:id="rId23"/>
    <p:sldId id="277" r:id="rId24"/>
    <p:sldId id="278" r:id="rId25"/>
    <p:sldId id="279" r:id="rId26"/>
    <p:sldId id="280" r:id="rId27"/>
  </p:sldIdLst>
  <p:sldSz cx="12192000" cy="6858000"/>
  <p:notesSz cx="6858000" cy="9144000"/>
  <p:embeddedFontLst>
    <p:embeddedFont>
      <p:font typeface="UTM Cookies" panose="02040603050506020204" pitchFamily="18" charset="0"/>
      <p:regular r:id="rId28"/>
    </p:embeddedFont>
    <p:embeddedFont>
      <p:font typeface="Calibri Light" panose="020F0302020204030204" pitchFamily="34" charset="0"/>
      <p:regular r:id="rId29"/>
      <p:italic r:id="rId30"/>
    </p:embeddedFont>
    <p:embeddedFont>
      <p:font typeface="UTM Flamenco" panose="02040603050506020204" pitchFamily="18" charset="0"/>
      <p:regular r:id="rId31"/>
    </p:embeddedFont>
    <p:embeddedFont>
      <p:font typeface="UTM Androgyne" panose="02040603050506020204" pitchFamily="18" charset="0"/>
      <p:regular r:id="rId32"/>
    </p:embeddedFont>
    <p:embeddedFont>
      <p:font typeface="Amazone" panose="03020702060507090A04" pitchFamily="66" charset="0"/>
      <p:regular r:id="rId33"/>
    </p:embeddedFont>
    <p:embeddedFont>
      <p:font typeface="Tahoma" panose="020B0604030504040204" pitchFamily="34" charset="0"/>
      <p:regular r:id="rId34"/>
      <p:bold r:id="rId35"/>
    </p:embeddedFont>
    <p:embeddedFont>
      <p:font typeface="Calibri" panose="020F0502020204030204" pitchFamily="34" charset="0"/>
      <p:regular r:id="rId36"/>
      <p:bold r:id="rId37"/>
      <p:italic r:id="rId38"/>
      <p:boldItalic r:id="rId39"/>
    </p:embeddedFont>
    <p:embeddedFont>
      <p:font typeface="UTM Showcard" panose="02040603050506020204" pitchFamily="18" charset="0"/>
      <p:regular r:id="rId40"/>
    </p:embeddedFont>
    <p:embeddedFont>
      <p:font typeface="UTM Colossalis" panose="02040603050506020204" pitchFamily="18" charset="0"/>
      <p:regular r:id="rId41"/>
    </p:embeddedFont>
    <p:embeddedFont>
      <p:font typeface="UTM Flavour" panose="02040603050506020204" pitchFamily="18"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6" d="100"/>
          <a:sy n="66" d="100"/>
        </p:scale>
        <p:origin x="67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1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B9496F-BCD5-426A-B66B-D310976D146D}"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4500041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496F-BCD5-426A-B66B-D310976D146D}"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755896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496F-BCD5-426A-B66B-D310976D146D}"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299093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5078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200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8774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489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649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767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904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613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B9496F-BCD5-426A-B66B-D310976D146D}"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400235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78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254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0036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586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6BA7024E-15DD-4E3D-AC4B-CF704DD326D3}"/>
              </a:ext>
            </a:extLst>
          </p:cNvPr>
          <p:cNvSpPr txBox="1"/>
          <p:nvPr userDrawn="1"/>
        </p:nvSpPr>
        <p:spPr>
          <a:xfrm>
            <a:off x="10853057" y="365125"/>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5" name="TextBox 4">
            <a:extLst>
              <a:ext uri="{FF2B5EF4-FFF2-40B4-BE49-F238E27FC236}">
                <a16:creationId xmlns:a16="http://schemas.microsoft.com/office/drawing/2014/main" id="{475146AE-0458-45AB-BBA9-2E2058DF680C}"/>
              </a:ext>
            </a:extLst>
          </p:cNvPr>
          <p:cNvSpPr txBox="1"/>
          <p:nvPr userDrawn="1"/>
        </p:nvSpPr>
        <p:spPr>
          <a:xfrm>
            <a:off x="10853057" y="6806767"/>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Tree>
    <p:extLst>
      <p:ext uri="{BB962C8B-B14F-4D97-AF65-F5344CB8AC3E}">
        <p14:creationId xmlns:p14="http://schemas.microsoft.com/office/powerpoint/2010/main" val="2006203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B9496F-BCD5-426A-B66B-D310976D146D}"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4683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B9496F-BCD5-426A-B66B-D310976D146D}"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2181367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B9496F-BCD5-426A-B66B-D310976D146D}" type="datetimeFigureOut">
              <a:rPr lang="en-US" smtClean="0"/>
              <a:t>12/4/2021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428185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B9496F-BCD5-426A-B66B-D310976D146D}" type="datetimeFigureOut">
              <a:rPr lang="en-US" smtClean="0"/>
              <a:t>12/4/2021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1403195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B9496F-BCD5-426A-B66B-D310976D146D}" type="datetimeFigureOut">
              <a:rPr lang="en-US" smtClean="0"/>
              <a:t>12/4/2021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339852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B9496F-BCD5-426A-B66B-D310976D146D}"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1040022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B9496F-BCD5-426A-B66B-D310976D146D}"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7AF5B-14E7-48E8-9F2F-815368C08C2E}" type="slidenum">
              <a:rPr lang="en-US" smtClean="0"/>
              <a:t>‹#›</a:t>
            </a:fld>
            <a:endParaRPr lang="en-US"/>
          </a:p>
        </p:txBody>
      </p:sp>
    </p:spTree>
    <p:extLst>
      <p:ext uri="{BB962C8B-B14F-4D97-AF65-F5344CB8AC3E}">
        <p14:creationId xmlns:p14="http://schemas.microsoft.com/office/powerpoint/2010/main" val="2254103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9496F-BCD5-426A-B66B-D310976D146D}" type="datetimeFigureOut">
              <a:rPr lang="en-US" smtClean="0"/>
              <a:t>12/4/2021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7AF5B-14E7-48E8-9F2F-815368C08C2E}" type="slidenum">
              <a:rPr lang="en-US" smtClean="0"/>
              <a:t>‹#›</a:t>
            </a:fld>
            <a:endParaRPr lang="en-US"/>
          </a:p>
        </p:txBody>
      </p:sp>
      <p:sp>
        <p:nvSpPr>
          <p:cNvPr id="7" name="TextBox 6"/>
          <p:cNvSpPr txBox="1"/>
          <p:nvPr userDrawn="1"/>
        </p:nvSpPr>
        <p:spPr>
          <a:xfrm>
            <a:off x="10825018" y="1072"/>
            <a:ext cx="1459346" cy="369332"/>
          </a:xfrm>
          <a:prstGeom prst="rect">
            <a:avLst/>
          </a:prstGeom>
          <a:noFill/>
        </p:spPr>
        <p:txBody>
          <a:bodyPr wrap="square" rtlCol="0">
            <a:spAutoFit/>
          </a:bodyPr>
          <a:lstStyle/>
          <a:p>
            <a:r>
              <a:rPr lang="en-US" dirty="0" smtClean="0">
                <a:solidFill>
                  <a:schemeClr val="bg2">
                    <a:lumMod val="90000"/>
                  </a:schemeClr>
                </a:solidFill>
              </a:rPr>
              <a:t>MĂNG NON</a:t>
            </a:r>
            <a:endParaRPr lang="en-US" dirty="0">
              <a:solidFill>
                <a:schemeClr val="bg2">
                  <a:lumMod val="90000"/>
                </a:schemeClr>
              </a:solidFill>
            </a:endParaRP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5106" y="1027906"/>
            <a:ext cx="1713961" cy="2768101"/>
          </a:xfrm>
          <a:prstGeom prst="rect">
            <a:avLst/>
          </a:prstGeom>
        </p:spPr>
      </p:pic>
    </p:spTree>
    <p:extLst>
      <p:ext uri="{BB962C8B-B14F-4D97-AF65-F5344CB8AC3E}">
        <p14:creationId xmlns:p14="http://schemas.microsoft.com/office/powerpoint/2010/main" val="678183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856829"/>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12/4/2021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2869035" y="21633322"/>
            <a:ext cx="2374178" cy="4040772"/>
          </a:xfrm>
          <a:prstGeom prst="rect">
            <a:avLst/>
          </a:prstGeom>
        </p:spPr>
      </p:pic>
      <p:sp>
        <p:nvSpPr>
          <p:cNvPr id="8" name="TextBox 7">
            <a:extLst>
              <a:ext uri="{FF2B5EF4-FFF2-40B4-BE49-F238E27FC236}">
                <a16:creationId xmlns:a16="http://schemas.microsoft.com/office/drawing/2014/main" id="{941092D3-6568-4D14-BD4D-E3627684DDAE}"/>
              </a:ext>
            </a:extLst>
          </p:cNvPr>
          <p:cNvSpPr txBox="1"/>
          <p:nvPr userDrawn="1"/>
        </p:nvSpPr>
        <p:spPr>
          <a:xfrm>
            <a:off x="0" y="47026"/>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9" name="TextBox 8">
            <a:extLst>
              <a:ext uri="{FF2B5EF4-FFF2-40B4-BE49-F238E27FC236}">
                <a16:creationId xmlns:a16="http://schemas.microsoft.com/office/drawing/2014/main" id="{D9446DB1-A1F0-490E-B110-8F3E9661E029}"/>
              </a:ext>
            </a:extLst>
          </p:cNvPr>
          <p:cNvSpPr txBox="1"/>
          <p:nvPr userDrawn="1"/>
        </p:nvSpPr>
        <p:spPr>
          <a:xfrm>
            <a:off x="0" y="6488668"/>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Tree>
    <p:extLst>
      <p:ext uri="{BB962C8B-B14F-4D97-AF65-F5344CB8AC3E}">
        <p14:creationId xmlns:p14="http://schemas.microsoft.com/office/powerpoint/2010/main" val="135295663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4" Type="http://schemas.microsoft.com/office/2007/relationships/hdphoto" Target="../media/hdphoto8.wdp"/></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5.png"/><Relationship Id="rId5" Type="http://schemas.openxmlformats.org/officeDocument/2006/relationships/image" Target="../media/image28.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3.pn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7.wdp"/></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BEBA8EAE-BF5A-486C-A8C5-ECC9F3942E4B}">
                <a14:imgProps xmlns:a14="http://schemas.microsoft.com/office/drawing/2010/main">
                  <a14:imgLayer r:embed="rId3">
                    <a14:imgEffect>
                      <a14:backgroundRemoval t="10000" b="90000" l="1563" r="90000"/>
                    </a14:imgEffect>
                  </a14:imgLayer>
                </a14:imgProps>
              </a:ext>
              <a:ext uri="{28A0092B-C50C-407E-A947-70E740481C1C}">
                <a14:useLocalDpi xmlns:a14="http://schemas.microsoft.com/office/drawing/2010/main" val="0"/>
              </a:ext>
            </a:extLst>
          </a:blip>
          <a:stretch>
            <a:fillRect/>
          </a:stretch>
        </p:blipFill>
        <p:spPr>
          <a:xfrm>
            <a:off x="1457700" y="-1417782"/>
            <a:ext cx="12965575" cy="8275782"/>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1586344"/>
            <a:ext cx="3679007" cy="4985184"/>
          </a:xfrm>
          <a:prstGeom prst="rect">
            <a:avLst/>
          </a:prstGeom>
        </p:spPr>
      </p:pic>
      <p:pic>
        <p:nvPicPr>
          <p:cNvPr id="6"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t="3562" b="12058"/>
          <a:stretch/>
        </p:blipFill>
        <p:spPr>
          <a:xfrm>
            <a:off x="3180124" y="1911927"/>
            <a:ext cx="9011876" cy="4946073"/>
          </a:xfrm>
          <a:prstGeom prst="rect">
            <a:avLst/>
          </a:prstGeom>
        </p:spPr>
      </p:pic>
      <p:sp>
        <p:nvSpPr>
          <p:cNvPr id="8" name="TextBox 7"/>
          <p:cNvSpPr txBox="1"/>
          <p:nvPr/>
        </p:nvSpPr>
        <p:spPr>
          <a:xfrm>
            <a:off x="4384226" y="1225961"/>
            <a:ext cx="4282738" cy="129266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lvl="0"/>
            <a:r>
              <a:rPr lang="en-US" sz="6000" dirty="0" err="1" smtClean="0">
                <a:solidFill>
                  <a:srgbClr val="FFFF00"/>
                </a:solidFill>
                <a:effectLst>
                  <a:glow rad="101600">
                    <a:srgbClr val="8064A2">
                      <a:lumMod val="50000"/>
                      <a:alpha val="60000"/>
                    </a:srgbClr>
                  </a:glow>
                </a:effectLst>
                <a:latin typeface="UTM Flavour" panose="02040603050506020204" pitchFamily="18" charset="0"/>
                <a:cs typeface="milk tea Med" pitchFamily="2" charset="-34"/>
              </a:rPr>
              <a:t>Tập</a:t>
            </a:r>
            <a:r>
              <a:rPr lang="en-US" sz="6000" dirty="0" smtClean="0">
                <a:solidFill>
                  <a:srgbClr val="FFFF00"/>
                </a:solidFill>
                <a:effectLst>
                  <a:glow rad="101600">
                    <a:srgbClr val="8064A2">
                      <a:lumMod val="50000"/>
                      <a:alpha val="60000"/>
                    </a:srgbClr>
                  </a:glow>
                </a:effectLst>
                <a:latin typeface="UTM Flavour" panose="02040603050506020204" pitchFamily="18" charset="0"/>
                <a:cs typeface="milk tea Med" pitchFamily="2" charset="-34"/>
              </a:rPr>
              <a:t> </a:t>
            </a:r>
            <a:r>
              <a:rPr lang="en-US" sz="6000" dirty="0" err="1" smtClean="0">
                <a:solidFill>
                  <a:srgbClr val="FFFF00"/>
                </a:solidFill>
                <a:effectLst>
                  <a:glow rad="101600">
                    <a:srgbClr val="8064A2">
                      <a:lumMod val="50000"/>
                      <a:alpha val="60000"/>
                    </a:srgbClr>
                  </a:glow>
                </a:effectLst>
                <a:latin typeface="UTM Flavour" panose="02040603050506020204" pitchFamily="18" charset="0"/>
                <a:cs typeface="milk tea Med" pitchFamily="2" charset="-34"/>
              </a:rPr>
              <a:t>đọc</a:t>
            </a:r>
            <a:endParaRPr lang="en-US" sz="6000" dirty="0">
              <a:solidFill>
                <a:srgbClr val="FFFF00"/>
              </a:solidFill>
              <a:effectLst>
                <a:glow rad="101600">
                  <a:srgbClr val="8064A2">
                    <a:lumMod val="50000"/>
                    <a:alpha val="60000"/>
                  </a:srgbClr>
                </a:glow>
              </a:effectLst>
              <a:latin typeface="UTM Flavour" panose="02040603050506020204" pitchFamily="18" charset="0"/>
              <a:cs typeface="milk tea Med" pitchFamily="2" charset="-34"/>
            </a:endParaRPr>
          </a:p>
          <a:p>
            <a:endParaRPr lang="en-US" dirty="0">
              <a:solidFill>
                <a:srgbClr val="0070C0"/>
              </a:solidFill>
              <a:latin typeface="UTM Colossalis" panose="02040603050506020204" pitchFamily="18" charset="0"/>
            </a:endParaRPr>
          </a:p>
        </p:txBody>
      </p:sp>
      <p:sp>
        <p:nvSpPr>
          <p:cNvPr id="9" name="TextBox 8"/>
          <p:cNvSpPr txBox="1"/>
          <p:nvPr/>
        </p:nvSpPr>
        <p:spPr>
          <a:xfrm>
            <a:off x="2819816" y="2224192"/>
            <a:ext cx="6552367" cy="1015663"/>
          </a:xfrm>
          <a:prstGeom prst="rect">
            <a:avLst/>
          </a:prstGeom>
          <a:noFill/>
        </p:spPr>
        <p:txBody>
          <a:bodyPr wrap="square" rtlCol="0">
            <a:spAutoFit/>
          </a:bodyPr>
          <a:lstStyle/>
          <a:p>
            <a:r>
              <a:rPr lang="en-US" sz="6000" dirty="0" smtClean="0">
                <a:solidFill>
                  <a:srgbClr val="FF0000"/>
                </a:solidFill>
                <a:latin typeface="UTM Showcard" panose="02040603050506020204" pitchFamily="18" charset="0"/>
              </a:rPr>
              <a:t>CHÚ ĐẤT NUNG </a:t>
            </a:r>
          </a:p>
        </p:txBody>
      </p:sp>
      <p:sp>
        <p:nvSpPr>
          <p:cNvPr id="11" name="TextBox 10"/>
          <p:cNvSpPr txBox="1"/>
          <p:nvPr/>
        </p:nvSpPr>
        <p:spPr>
          <a:xfrm>
            <a:off x="4517694" y="3188539"/>
            <a:ext cx="1767474" cy="553998"/>
          </a:xfrm>
          <a:prstGeom prst="rect">
            <a:avLst/>
          </a:prstGeom>
          <a:noFill/>
        </p:spPr>
        <p:txBody>
          <a:bodyPr wrap="square" rtlCol="0">
            <a:spAutoFit/>
          </a:bodyPr>
          <a:lstStyle/>
          <a:p>
            <a:r>
              <a:rPr lang="en-US" sz="3000" b="1" dirty="0" smtClean="0">
                <a:latin typeface="Amazone" panose="03020702060507090A04" pitchFamily="66" charset="0"/>
              </a:rPr>
              <a:t>(</a:t>
            </a:r>
            <a:r>
              <a:rPr lang="en-US" sz="3000" b="1" dirty="0" err="1" smtClean="0">
                <a:latin typeface="Amazone" panose="03020702060507090A04" pitchFamily="66" charset="0"/>
              </a:rPr>
              <a:t>Tiếp</a:t>
            </a:r>
            <a:r>
              <a:rPr lang="en-US" sz="3000" b="1" dirty="0" smtClean="0">
                <a:latin typeface="Amazone" panose="03020702060507090A04" pitchFamily="66" charset="0"/>
              </a:rPr>
              <a:t> </a:t>
            </a:r>
            <a:r>
              <a:rPr lang="en-US" sz="3000" b="1" dirty="0" err="1" smtClean="0">
                <a:latin typeface="Amazone" panose="03020702060507090A04" pitchFamily="66" charset="0"/>
              </a:rPr>
              <a:t>theo</a:t>
            </a:r>
            <a:r>
              <a:rPr lang="en-US" sz="3000" b="1" dirty="0" smtClean="0">
                <a:latin typeface="Amazone" panose="03020702060507090A04" pitchFamily="66" charset="0"/>
              </a:rPr>
              <a:t>)</a:t>
            </a:r>
            <a:endParaRPr lang="en-US" sz="3000" b="1" dirty="0">
              <a:latin typeface="Amazone" panose="03020702060507090A04" pitchFamily="66" charset="0"/>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706" y="-1089393"/>
            <a:ext cx="1713961" cy="2768101"/>
          </a:xfrm>
          <a:prstGeom prst="rect">
            <a:avLst/>
          </a:prstGeom>
        </p:spPr>
      </p:pic>
    </p:spTree>
    <p:extLst>
      <p:ext uri="{BB962C8B-B14F-4D97-AF65-F5344CB8AC3E}">
        <p14:creationId xmlns:p14="http://schemas.microsoft.com/office/powerpoint/2010/main" val="319753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80">
                                          <p:stCondLst>
                                            <p:cond delay="0"/>
                                          </p:stCondLst>
                                        </p:cTn>
                                        <p:tgtEl>
                                          <p:spTgt spid="9"/>
                                        </p:tgtEl>
                                      </p:cBhvr>
                                    </p:animEffect>
                                    <p:anim calcmode="lin" valueType="num">
                                      <p:cBhvr>
                                        <p:cTn id="1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4" dur="26">
                                          <p:stCondLst>
                                            <p:cond delay="650"/>
                                          </p:stCondLst>
                                        </p:cTn>
                                        <p:tgtEl>
                                          <p:spTgt spid="9"/>
                                        </p:tgtEl>
                                      </p:cBhvr>
                                      <p:to x="100000" y="60000"/>
                                    </p:animScale>
                                    <p:animScale>
                                      <p:cBhvr>
                                        <p:cTn id="25" dur="166" decel="50000">
                                          <p:stCondLst>
                                            <p:cond delay="676"/>
                                          </p:stCondLst>
                                        </p:cTn>
                                        <p:tgtEl>
                                          <p:spTgt spid="9"/>
                                        </p:tgtEl>
                                      </p:cBhvr>
                                      <p:to x="100000" y="100000"/>
                                    </p:animScale>
                                    <p:animScale>
                                      <p:cBhvr>
                                        <p:cTn id="26" dur="26">
                                          <p:stCondLst>
                                            <p:cond delay="1312"/>
                                          </p:stCondLst>
                                        </p:cTn>
                                        <p:tgtEl>
                                          <p:spTgt spid="9"/>
                                        </p:tgtEl>
                                      </p:cBhvr>
                                      <p:to x="100000" y="80000"/>
                                    </p:animScale>
                                    <p:animScale>
                                      <p:cBhvr>
                                        <p:cTn id="27" dur="166" decel="50000">
                                          <p:stCondLst>
                                            <p:cond delay="1338"/>
                                          </p:stCondLst>
                                        </p:cTn>
                                        <p:tgtEl>
                                          <p:spTgt spid="9"/>
                                        </p:tgtEl>
                                      </p:cBhvr>
                                      <p:to x="100000" y="100000"/>
                                    </p:animScale>
                                    <p:animScale>
                                      <p:cBhvr>
                                        <p:cTn id="28" dur="26">
                                          <p:stCondLst>
                                            <p:cond delay="1642"/>
                                          </p:stCondLst>
                                        </p:cTn>
                                        <p:tgtEl>
                                          <p:spTgt spid="9"/>
                                        </p:tgtEl>
                                      </p:cBhvr>
                                      <p:to x="100000" y="90000"/>
                                    </p:animScale>
                                    <p:animScale>
                                      <p:cBhvr>
                                        <p:cTn id="29" dur="166" decel="50000">
                                          <p:stCondLst>
                                            <p:cond delay="1668"/>
                                          </p:stCondLst>
                                        </p:cTn>
                                        <p:tgtEl>
                                          <p:spTgt spid="9"/>
                                        </p:tgtEl>
                                      </p:cBhvr>
                                      <p:to x="100000" y="100000"/>
                                    </p:animScale>
                                    <p:animScale>
                                      <p:cBhvr>
                                        <p:cTn id="30" dur="26">
                                          <p:stCondLst>
                                            <p:cond delay="1808"/>
                                          </p:stCondLst>
                                        </p:cTn>
                                        <p:tgtEl>
                                          <p:spTgt spid="9"/>
                                        </p:tgtEl>
                                      </p:cBhvr>
                                      <p:to x="100000" y="95000"/>
                                    </p:animScale>
                                    <p:animScale>
                                      <p:cBhvr>
                                        <p:cTn id="31" dur="166" decel="50000">
                                          <p:stCondLst>
                                            <p:cond delay="1834"/>
                                          </p:stCondLst>
                                        </p:cTn>
                                        <p:tgtEl>
                                          <p:spTgt spid="9"/>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
            <a:extLst>
              <a:ext uri="{FF2B5EF4-FFF2-40B4-BE49-F238E27FC236}">
                <a16:creationId xmlns:a16="http://schemas.microsoft.com/office/drawing/2014/main" id="{4B5914AF-9BF8-44F4-BFC3-C49632A37A8B}"/>
              </a:ext>
            </a:extLst>
          </p:cNvPr>
          <p:cNvSpPr/>
          <p:nvPr/>
        </p:nvSpPr>
        <p:spPr>
          <a:xfrm>
            <a:off x="189221" y="158903"/>
            <a:ext cx="11813558" cy="6540194"/>
          </a:xfrm>
          <a:prstGeom prst="roundRect">
            <a:avLst/>
          </a:prstGeom>
          <a:solidFill>
            <a:schemeClr val="accent2">
              <a:lumMod val="20000"/>
              <a:lumOff val="80000"/>
              <a:alpha val="89000"/>
            </a:schemeClr>
          </a:solidFill>
          <a:ln>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a:t>
            </a:r>
            <a:endParaRPr kumimoji="0" lang="en-US" sz="1800" b="1" i="0" u="none" strike="noStrike" kern="1200" cap="none" spc="0" normalizeH="0" baseline="0" noProof="0" dirty="0" smtClean="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Chú </a:t>
            </a:r>
            <a:r>
              <a:rPr kumimoji="0" lang="vi-VN" sz="2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Đất Nung</a:t>
            </a:r>
            <a:endParaRPr kumimoji="0" lang="vi-VN" sz="24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(tiếp theo)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Hai </a:t>
            </a:r>
            <a:r>
              <a:rPr kumimoji="0" lang="vi-VN" sz="18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người bột trong lọ buồn tênh. Bỗng một đêm, có con chuột cạy nắp lọ, tha nàng công chúa và cái lầu đi mất. Chàng kị sĩ sợ quá, thúc ngựa chạy vọt ra, chạy đến miệng cống. Một con chuột già phục sẵn. Nó bảo chàng để ngựa lại, xuống thuyền vào cống tìm công chúa</a:t>
            </a:r>
            <a:r>
              <a:rPr kumimoji="0" lang="vi-VN" sz="18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a:t>
            </a:r>
            <a:r>
              <a:rPr kumimoji="0" lang="en-US" sz="1800" b="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a:t>
            </a:r>
            <a:r>
              <a:rPr kumimoji="0" lang="vi-VN" sz="18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Gặp công chúa trong cái hang tối, chàng hỏi: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Kẻ nào đã bắt nàng tới đây?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Chuột.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Lầu son của nàng đâu?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Chuột ăn rồi!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Chàng kị sĩ hoảng hốt, biết mình bị lừa, vội dìu công chúa chạy trốn</a:t>
            </a:r>
            <a:r>
              <a:rPr kumimoji="0" lang="vi-VN" sz="1800" b="0" i="0" u="none" strike="noStrike" kern="1200" cap="none" spc="0" normalizeH="0" baseline="0" noProof="0" dirty="0" smtClean="0">
                <a:ln>
                  <a:noFill/>
                </a:ln>
                <a:solidFill>
                  <a:srgbClr val="C00000"/>
                </a:solidFill>
                <a:effectLst/>
                <a:uLnTx/>
                <a:uFillTx/>
                <a:latin typeface="Arial" panose="020B0604020202020204" pitchFamily="34" charset="0"/>
                <a:ea typeface="+mn-ea"/>
                <a:cs typeface="+mn-cs"/>
              </a:rPr>
              <a:t>.</a:t>
            </a:r>
            <a:r>
              <a:rPr kumimoji="0" lang="en-US" sz="1800" b="0" i="0" u="none" strike="noStrike" kern="1200" cap="none" spc="0" normalizeH="0" baseline="0" noProof="0" dirty="0" smtClean="0">
                <a:ln>
                  <a:noFill/>
                </a:ln>
                <a:solidFill>
                  <a:srgbClr val="C00000"/>
                </a:solidFill>
                <a:effectLst/>
                <a:uLnTx/>
                <a:uFillTx/>
                <a:latin typeface="Arial" panose="020B0604020202020204" pitchFamily="34" charset="0"/>
                <a:ea typeface="+mn-ea"/>
                <a:cs typeface="+mn-cs"/>
              </a:rPr>
              <a:t>/</a:t>
            </a:r>
            <a:endParaRPr kumimoji="0" lang="vi-VN" sz="18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vi-VN"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Chiếc thuyền mảnh trôi qua cống ra con ngòi. Gặp nước xoáy, thuyền lật, cả hai bị ngấm nước, nhũn cả chân tay.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Lúc ấy, Đất Nung đang đi dọc bờ con ngòi. Thấy hai người bị nạn, chú liền nhảy xuống, vớt lên bờ phơi nắng cho se bột lại</a:t>
            </a:r>
            <a:r>
              <a:rPr kumimoji="0" lang="vi-VN" sz="1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mn-cs"/>
              </a:rPr>
              <a:t>.</a:t>
            </a:r>
            <a:r>
              <a:rPr kumimoji="0" lang="en-US" sz="1800" b="0" i="0"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a:t>
            </a:r>
            <a:endParaRPr kumimoji="0" lang="vi-VN"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Hai người bột tỉnh dần, nhận ra bạn cũ thì lạ quá, kêu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Ôi, chính anh đã cứu chúng tôi đấy ư? Sao trông anh khác thế?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Có gì đâu, tại tớ nung trong lửa. Bây giờ có thể phơi nắng, phơi mưa hàng đời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Nàng công chúa phục quá, thì thào với chàng kị sĩ: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Thế mà chúng mình mới chìm xuống nước đã vữa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   Đất Nung đánh một câu cộc tuếch:</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vi-VN" sz="1800" b="0" i="0" u="none" strike="noStrike" kern="1200" cap="none" spc="0" normalizeH="0" baseline="0" noProof="0" dirty="0" smtClean="0">
                <a:ln>
                  <a:noFill/>
                </a:ln>
                <a:solidFill>
                  <a:schemeClr val="accent2">
                    <a:lumMod val="50000"/>
                  </a:schemeClr>
                </a:solidFill>
                <a:effectLst/>
                <a:uLnTx/>
                <a:uFillTx/>
                <a:latin typeface="Arial" panose="020B0604020202020204" pitchFamily="34" charset="0"/>
                <a:ea typeface="+mn-ea"/>
                <a:cs typeface="+mn-cs"/>
              </a:rPr>
              <a:t>Vì </a:t>
            </a:r>
            <a:r>
              <a:rPr kumimoji="0" lang="vi-VN" sz="1800" b="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rPr>
              <a:t>các đằng ấy đựng trong lọ thủy tinh mà</a:t>
            </a:r>
            <a:r>
              <a:rPr kumimoji="0" lang="vi-VN" sz="1800" b="0" i="0" u="none" strike="noStrike" kern="1200" cap="none" spc="0" normalizeH="0" baseline="0" noProof="0" dirty="0" smtClean="0">
                <a:ln>
                  <a:noFill/>
                </a:ln>
                <a:solidFill>
                  <a:schemeClr val="accent2">
                    <a:lumMod val="50000"/>
                  </a:schemeClr>
                </a:solidFill>
                <a:effectLst/>
                <a:uLnTx/>
                <a:uFillTx/>
                <a:latin typeface="Arial" panose="020B0604020202020204" pitchFamily="34" charset="0"/>
                <a:ea typeface="+mn-ea"/>
                <a:cs typeface="+mn-cs"/>
              </a:rPr>
              <a:t>.</a:t>
            </a:r>
            <a:r>
              <a:rPr kumimoji="0" lang="en-US" sz="1800" b="0" i="0" u="none" strike="noStrike" kern="1200" cap="none" spc="0" normalizeH="0" baseline="0" noProof="0" dirty="0" smtClean="0">
                <a:ln>
                  <a:noFill/>
                </a:ln>
                <a:solidFill>
                  <a:schemeClr val="accent2">
                    <a:lumMod val="50000"/>
                  </a:schemeClr>
                </a:solidFill>
                <a:effectLst/>
                <a:uLnTx/>
                <a:uFillTx/>
                <a:latin typeface="Arial" panose="020B0604020202020204" pitchFamily="34" charset="0"/>
                <a:ea typeface="+mn-ea"/>
                <a:cs typeface="+mn-cs"/>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vi-VN"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a:t>
            </a: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Theo </a:t>
            </a: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NGUYỄN KIÊN</a:t>
            </a: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r>
            <a:b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833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him Hoạt Hình Vẽ Tay Búp Bê Dễ Thương Psd Hình ảnh | Định dạng hình ảnh  PSD 611648994|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33" b="99535" l="7442" r="94767">
                        <a14:foregroundMark x1="40581" y1="32907" x2="58372" y2="36977"/>
                        <a14:foregroundMark x1="39535" y1="31744" x2="39535" y2="34767"/>
                        <a14:foregroundMark x1="37907" y1="48372" x2="48605" y2="74535"/>
                        <a14:foregroundMark x1="54535" y1="51744" x2="43488" y2="51047"/>
                        <a14:foregroundMark x1="37326" y1="65465" x2="65698" y2="83372"/>
                        <a14:foregroundMark x1="61977" y1="52907" x2="51163" y2="59419"/>
                        <a14:foregroundMark x1="39884" y1="48488" x2="43605" y2="55000"/>
                        <a14:foregroundMark x1="55349" y1="48953" x2="55698" y2="54070"/>
                        <a14:foregroundMark x1="43488" y1="48488" x2="35814" y2="5046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597235" y="-92364"/>
            <a:ext cx="7407565" cy="70427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6618" y="554181"/>
            <a:ext cx="6456218" cy="1015663"/>
          </a:xfrm>
          <a:prstGeom prst="rect">
            <a:avLst/>
          </a:prstGeom>
          <a:noFill/>
        </p:spPr>
        <p:txBody>
          <a:bodyPr wrap="square" rtlCol="0">
            <a:spAutoFit/>
          </a:bodyPr>
          <a:lstStyle/>
          <a:p>
            <a:r>
              <a:rPr lang="en-US" sz="6000" dirty="0" smtClean="0">
                <a:solidFill>
                  <a:srgbClr val="002060"/>
                </a:solidFill>
                <a:latin typeface="UTM Flamenco" panose="02040603050506020204" pitchFamily="18" charset="0"/>
              </a:rPr>
              <a:t>LUYỆN ĐỌC TỪ KHÓ</a:t>
            </a:r>
            <a:endParaRPr lang="en-US" sz="6000" dirty="0">
              <a:solidFill>
                <a:srgbClr val="002060"/>
              </a:solidFill>
              <a:latin typeface="UTM Flamenco" panose="02040603050506020204" pitchFamily="18" charset="0"/>
            </a:endParaRPr>
          </a:p>
        </p:txBody>
      </p:sp>
      <p:sp>
        <p:nvSpPr>
          <p:cNvPr id="9" name="Text Box 13"/>
          <p:cNvSpPr txBox="1">
            <a:spLocks noChangeArrowheads="1"/>
          </p:cNvSpPr>
          <p:nvPr/>
        </p:nvSpPr>
        <p:spPr bwMode="auto">
          <a:xfrm>
            <a:off x="1704398" y="3025848"/>
            <a:ext cx="2651415"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spcBef>
                <a:spcPct val="50000"/>
              </a:spcBef>
            </a:pPr>
            <a:r>
              <a:rPr lang="en-US" sz="2400" b="1" dirty="0" err="1">
                <a:solidFill>
                  <a:prstClr val="black"/>
                </a:solidFill>
                <a:latin typeface="Arial" panose="020B0604020202020204" pitchFamily="34" charset="0"/>
                <a:cs typeface="Arial" panose="020B0604020202020204" pitchFamily="34" charset="0"/>
              </a:rPr>
              <a:t>h</a:t>
            </a:r>
            <a:r>
              <a:rPr lang="en-US" sz="2400" b="1" dirty="0" err="1" smtClean="0">
                <a:solidFill>
                  <a:prstClr val="black"/>
                </a:solidFill>
                <a:latin typeface="Arial" panose="020B0604020202020204" pitchFamily="34" charset="0"/>
                <a:cs typeface="Arial" panose="020B0604020202020204" pitchFamily="34" charset="0"/>
              </a:rPr>
              <a:t>oảng</a:t>
            </a:r>
            <a:r>
              <a:rPr lang="en-US" sz="2400" b="1" dirty="0" smtClean="0">
                <a:solidFill>
                  <a:prstClr val="black"/>
                </a:solidFill>
                <a:latin typeface="Arial" panose="020B0604020202020204" pitchFamily="34" charset="0"/>
                <a:cs typeface="Arial" panose="020B0604020202020204" pitchFamily="34" charset="0"/>
              </a:rPr>
              <a:t> </a:t>
            </a:r>
            <a:r>
              <a:rPr lang="en-US" sz="2400" b="1" dirty="0" err="1" smtClean="0">
                <a:solidFill>
                  <a:prstClr val="black"/>
                </a:solidFill>
                <a:latin typeface="Arial" panose="020B0604020202020204" pitchFamily="34" charset="0"/>
                <a:cs typeface="Arial" panose="020B0604020202020204" pitchFamily="34" charset="0"/>
              </a:rPr>
              <a:t>hốt</a:t>
            </a:r>
            <a:endParaRPr lang="en-US" sz="2700" b="1" dirty="0">
              <a:solidFill>
                <a:prstClr val="black"/>
              </a:solidFill>
              <a:latin typeface="Arial" panose="020B0604020202020204" pitchFamily="34" charset="0"/>
              <a:cs typeface="Arial" panose="020B0604020202020204" pitchFamily="34" charset="0"/>
            </a:endParaRPr>
          </a:p>
        </p:txBody>
      </p:sp>
      <p:sp>
        <p:nvSpPr>
          <p:cNvPr id="10" name="Text Box 14"/>
          <p:cNvSpPr txBox="1">
            <a:spLocks noChangeArrowheads="1"/>
          </p:cNvSpPr>
          <p:nvPr/>
        </p:nvSpPr>
        <p:spPr bwMode="auto">
          <a:xfrm>
            <a:off x="3994727" y="2383452"/>
            <a:ext cx="898815"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spcBef>
                <a:spcPct val="50000"/>
              </a:spcBef>
            </a:pPr>
            <a:r>
              <a:rPr lang="en-US" sz="2400" b="1" dirty="0" err="1" smtClean="0">
                <a:solidFill>
                  <a:prstClr val="black"/>
                </a:solidFill>
                <a:latin typeface="Arial" panose="020B0604020202020204" pitchFamily="34" charset="0"/>
                <a:cs typeface="Arial" panose="020B0604020202020204" pitchFamily="34" charset="0"/>
              </a:rPr>
              <a:t>xoáy</a:t>
            </a:r>
            <a:endParaRPr lang="en-US" sz="2700" b="1" dirty="0">
              <a:solidFill>
                <a:prstClr val="black"/>
              </a:solidFill>
              <a:latin typeface="Arial" panose="020B0604020202020204" pitchFamily="34" charset="0"/>
              <a:cs typeface="Arial" panose="020B0604020202020204" pitchFamily="34" charset="0"/>
            </a:endParaRPr>
          </a:p>
        </p:txBody>
      </p:sp>
      <p:sp>
        <p:nvSpPr>
          <p:cNvPr id="11" name="Text Box 15"/>
          <p:cNvSpPr txBox="1">
            <a:spLocks noChangeArrowheads="1"/>
          </p:cNvSpPr>
          <p:nvPr/>
        </p:nvSpPr>
        <p:spPr bwMode="auto">
          <a:xfrm>
            <a:off x="3817938" y="3029363"/>
            <a:ext cx="1158586"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spcBef>
                <a:spcPct val="50000"/>
              </a:spcBef>
            </a:pPr>
            <a:r>
              <a:rPr lang="en-US" sz="2400" b="1" dirty="0" err="1" smtClean="0">
                <a:solidFill>
                  <a:prstClr val="black"/>
                </a:solidFill>
                <a:latin typeface="Arial" panose="020B0604020202020204" pitchFamily="34" charset="0"/>
                <a:cs typeface="Arial" panose="020B0604020202020204" pitchFamily="34" charset="0"/>
              </a:rPr>
              <a:t>nhũn</a:t>
            </a:r>
            <a:endParaRPr lang="en-US" sz="2700" b="1" dirty="0">
              <a:solidFill>
                <a:prstClr val="black"/>
              </a:solidFill>
              <a:latin typeface="Arial" panose="020B0604020202020204" pitchFamily="34" charset="0"/>
              <a:cs typeface="Arial" panose="020B0604020202020204" pitchFamily="34" charset="0"/>
            </a:endParaRPr>
          </a:p>
        </p:txBody>
      </p:sp>
      <p:sp>
        <p:nvSpPr>
          <p:cNvPr id="12" name="Text Box 16"/>
          <p:cNvSpPr txBox="1">
            <a:spLocks noChangeArrowheads="1"/>
          </p:cNvSpPr>
          <p:nvPr/>
        </p:nvSpPr>
        <p:spPr bwMode="auto">
          <a:xfrm>
            <a:off x="2679820" y="3700481"/>
            <a:ext cx="1674479"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spcBef>
                <a:spcPct val="50000"/>
              </a:spcBef>
            </a:pPr>
            <a:r>
              <a:rPr lang="en-US" sz="2400" b="1" dirty="0" err="1">
                <a:solidFill>
                  <a:prstClr val="black"/>
                </a:solidFill>
                <a:latin typeface="Arial" panose="020B0604020202020204" pitchFamily="34" charset="0"/>
                <a:cs typeface="Arial" panose="020B0604020202020204" pitchFamily="34" charset="0"/>
              </a:rPr>
              <a:t>cộc</a:t>
            </a:r>
            <a:r>
              <a:rPr lang="en-US" sz="2400" b="1" dirty="0">
                <a:solidFill>
                  <a:prstClr val="black"/>
                </a:solidFill>
                <a:latin typeface="Arial" panose="020B0604020202020204" pitchFamily="34" charset="0"/>
                <a:cs typeface="Arial" panose="020B0604020202020204" pitchFamily="34" charset="0"/>
              </a:rPr>
              <a:t> </a:t>
            </a:r>
            <a:r>
              <a:rPr lang="en-US" sz="2400" b="1" dirty="0" err="1" smtClean="0">
                <a:solidFill>
                  <a:prstClr val="black"/>
                </a:solidFill>
                <a:latin typeface="Arial" panose="020B0604020202020204" pitchFamily="34" charset="0"/>
                <a:cs typeface="Arial" panose="020B0604020202020204" pitchFamily="34" charset="0"/>
              </a:rPr>
              <a:t>tuếch</a:t>
            </a:r>
            <a:endParaRPr lang="en-US" sz="2400" b="1" dirty="0">
              <a:solidFill>
                <a:prstClr val="black"/>
              </a:solidFill>
              <a:latin typeface="Arial" panose="020B0604020202020204" pitchFamily="34" charset="0"/>
              <a:cs typeface="Arial" panose="020B0604020202020204" pitchFamily="34" charset="0"/>
            </a:endParaRPr>
          </a:p>
        </p:txBody>
      </p:sp>
      <p:sp>
        <p:nvSpPr>
          <p:cNvPr id="14" name="Rectangle 13"/>
          <p:cNvSpPr/>
          <p:nvPr/>
        </p:nvSpPr>
        <p:spPr>
          <a:xfrm>
            <a:off x="4874653" y="2454851"/>
            <a:ext cx="3066245" cy="1015663"/>
          </a:xfrm>
          <a:prstGeom prst="rect">
            <a:avLst/>
          </a:prstGeom>
        </p:spPr>
        <p:txBody>
          <a:bodyPr wrap="square">
            <a:spAutoFit/>
          </a:bodyPr>
          <a:lstStyle/>
          <a:p>
            <a:pPr>
              <a:spcBef>
                <a:spcPct val="50000"/>
              </a:spcBef>
            </a:pPr>
            <a:endParaRPr lang="en-US" sz="2400" b="1" dirty="0">
              <a:solidFill>
                <a:prstClr val="black"/>
              </a:solidFill>
              <a:latin typeface="Times New Roman" pitchFamily="18" charset="0"/>
              <a:cs typeface="Times New Roman" pitchFamily="18" charset="0"/>
            </a:endParaRPr>
          </a:p>
          <a:p>
            <a:pPr>
              <a:spcBef>
                <a:spcPct val="50000"/>
              </a:spcBef>
            </a:pPr>
            <a:endParaRPr lang="en-US" sz="2400" b="1" dirty="0">
              <a:solidFill>
                <a:prstClr val="black"/>
              </a:solidFill>
              <a:latin typeface="Times New Roman" pitchFamily="18" charset="0"/>
              <a:cs typeface="Times New Roman" pitchFamily="18" charset="0"/>
            </a:endParaRPr>
          </a:p>
        </p:txBody>
      </p:sp>
      <p:sp>
        <p:nvSpPr>
          <p:cNvPr id="7" name="TextBox 6"/>
          <p:cNvSpPr txBox="1"/>
          <p:nvPr/>
        </p:nvSpPr>
        <p:spPr>
          <a:xfrm>
            <a:off x="1675439" y="2350739"/>
            <a:ext cx="2360852" cy="461665"/>
          </a:xfrm>
          <a:prstGeom prst="rect">
            <a:avLst/>
          </a:prstGeom>
          <a:noFill/>
        </p:spPr>
        <p:txBody>
          <a:bodyPr wrap="square" rtlCol="0">
            <a:spAutoFit/>
          </a:bodyPr>
          <a:lstStyle/>
          <a:p>
            <a:r>
              <a:rPr lang="en-US" sz="2400" b="1" dirty="0" err="1">
                <a:latin typeface="Arial" panose="020B0604020202020204" pitchFamily="34" charset="0"/>
                <a:cs typeface="Arial" panose="020B0604020202020204" pitchFamily="34" charset="0"/>
              </a:rPr>
              <a:t>b</a:t>
            </a:r>
            <a:r>
              <a:rPr lang="en-US" sz="2400" b="1" dirty="0" err="1" smtClean="0">
                <a:latin typeface="Arial" panose="020B0604020202020204" pitchFamily="34" charset="0"/>
                <a:cs typeface="Arial" panose="020B0604020202020204" pitchFamily="34" charset="0"/>
              </a:rPr>
              <a:t>uồn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tênh</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96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9"/>
                                        </p:tgtEl>
                                        <p:attrNameLst>
                                          <p:attrName>style.visibility</p:attrName>
                                        </p:attrNameLst>
                                      </p:cBhvr>
                                      <p:to>
                                        <p:strVal val="visible"/>
                                      </p:to>
                                    </p:set>
                                    <p:anim calcmode="discrete" valueType="clr">
                                      <p:cBhvr override="childStyle">
                                        <p:cTn id="12"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
                                        </p:tgtEl>
                                        <p:attrNameLst>
                                          <p:attrName>fillcolor</p:attrName>
                                        </p:attrNameLst>
                                      </p:cBhvr>
                                      <p:tavLst>
                                        <p:tav tm="0">
                                          <p:val>
                                            <p:clrVal>
                                              <a:schemeClr val="accent2"/>
                                            </p:clrVal>
                                          </p:val>
                                        </p:tav>
                                        <p:tav tm="50000">
                                          <p:val>
                                            <p:clrVal>
                                              <a:schemeClr val="hlink"/>
                                            </p:clrVal>
                                          </p:val>
                                        </p:tav>
                                      </p:tavLst>
                                    </p:anim>
                                    <p:set>
                                      <p:cBhvr>
                                        <p:cTn id="14" dur="80"/>
                                        <p:tgtEl>
                                          <p:spTgt spid="9"/>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0"/>
                                        </p:tgtEl>
                                        <p:attrNameLst>
                                          <p:attrName>style.visibility</p:attrName>
                                        </p:attrNameLst>
                                      </p:cBhvr>
                                      <p:to>
                                        <p:strVal val="visible"/>
                                      </p:to>
                                    </p:set>
                                    <p:anim calcmode="discrete" valueType="clr">
                                      <p:cBhvr override="childStyle">
                                        <p:cTn id="1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0"/>
                                        </p:tgtEl>
                                        <p:attrNameLst>
                                          <p:attrName>fillcolor</p:attrName>
                                        </p:attrNameLst>
                                      </p:cBhvr>
                                      <p:tavLst>
                                        <p:tav tm="0">
                                          <p:val>
                                            <p:clrVal>
                                              <a:schemeClr val="accent2"/>
                                            </p:clrVal>
                                          </p:val>
                                        </p:tav>
                                        <p:tav tm="50000">
                                          <p:val>
                                            <p:clrVal>
                                              <a:schemeClr val="hlink"/>
                                            </p:clrVal>
                                          </p:val>
                                        </p:tav>
                                      </p:tavLst>
                                    </p:anim>
                                    <p:set>
                                      <p:cBhvr>
                                        <p:cTn id="21" dur="80"/>
                                        <p:tgtEl>
                                          <p:spTgt spid="10"/>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11"/>
                                        </p:tgtEl>
                                        <p:attrNameLst>
                                          <p:attrName>style.visibility</p:attrName>
                                        </p:attrNameLst>
                                      </p:cBhvr>
                                      <p:to>
                                        <p:strVal val="visible"/>
                                      </p:to>
                                    </p:set>
                                    <p:anim calcmode="discrete" valueType="clr">
                                      <p:cBhvr override="childStyle">
                                        <p:cTn id="26"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1"/>
                                        </p:tgtEl>
                                        <p:attrNameLst>
                                          <p:attrName>fillcolor</p:attrName>
                                        </p:attrNameLst>
                                      </p:cBhvr>
                                      <p:tavLst>
                                        <p:tav tm="0">
                                          <p:val>
                                            <p:clrVal>
                                              <a:schemeClr val="accent2"/>
                                            </p:clrVal>
                                          </p:val>
                                        </p:tav>
                                        <p:tav tm="50000">
                                          <p:val>
                                            <p:clrVal>
                                              <a:schemeClr val="hlink"/>
                                            </p:clrVal>
                                          </p:val>
                                        </p:tav>
                                      </p:tavLst>
                                    </p:anim>
                                    <p:set>
                                      <p:cBhvr>
                                        <p:cTn id="28" dur="80"/>
                                        <p:tgtEl>
                                          <p:spTgt spid="11"/>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12"/>
                                        </p:tgtEl>
                                        <p:attrNameLst>
                                          <p:attrName>style.visibility</p:attrName>
                                        </p:attrNameLst>
                                      </p:cBhvr>
                                      <p:to>
                                        <p:strVal val="visible"/>
                                      </p:to>
                                    </p:set>
                                    <p:anim calcmode="discrete" valueType="clr">
                                      <p:cBhvr override="childStyle">
                                        <p:cTn id="33"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12"/>
                                        </p:tgtEl>
                                        <p:attrNameLst>
                                          <p:attrName>fillcolor</p:attrName>
                                        </p:attrNameLst>
                                      </p:cBhvr>
                                      <p:tavLst>
                                        <p:tav tm="0">
                                          <p:val>
                                            <p:clrVal>
                                              <a:schemeClr val="accent2"/>
                                            </p:clrVal>
                                          </p:val>
                                        </p:tav>
                                        <p:tav tm="50000">
                                          <p:val>
                                            <p:clrVal>
                                              <a:schemeClr val="hlink"/>
                                            </p:clrVal>
                                          </p:val>
                                        </p:tav>
                                      </p:tavLst>
                                    </p:anim>
                                    <p:set>
                                      <p:cBhvr>
                                        <p:cTn id="35"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
            <a:extLst>
              <a:ext uri="{FF2B5EF4-FFF2-40B4-BE49-F238E27FC236}">
                <a16:creationId xmlns:a16="http://schemas.microsoft.com/office/drawing/2014/main" id="{A9CA94D0-3ECF-46DD-AD64-C6C0ACF6BD46}"/>
              </a:ext>
            </a:extLst>
          </p:cNvPr>
          <p:cNvPicPr>
            <a:picLocks noChangeAspect="1"/>
          </p:cNvPicPr>
          <p:nvPr/>
        </p:nvPicPr>
        <p:blipFill>
          <a:blip r:embed="rId2"/>
          <a:stretch>
            <a:fillRect/>
          </a:stretch>
        </p:blipFill>
        <p:spPr>
          <a:xfrm flipH="1">
            <a:off x="3144091" y="101410"/>
            <a:ext cx="4970006" cy="3327590"/>
          </a:xfrm>
          <a:prstGeom prst="rect">
            <a:avLst/>
          </a:prstGeom>
        </p:spPr>
      </p:pic>
      <p:pic>
        <p:nvPicPr>
          <p:cNvPr id="6"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62" b="12058"/>
          <a:stretch/>
        </p:blipFill>
        <p:spPr>
          <a:xfrm>
            <a:off x="0" y="433137"/>
            <a:ext cx="12192000" cy="6858000"/>
          </a:xfrm>
          <a:prstGeom prst="rect">
            <a:avLst/>
          </a:prstGeom>
        </p:spPr>
      </p:pic>
      <p:sp>
        <p:nvSpPr>
          <p:cNvPr id="7" name="TextBox 6"/>
          <p:cNvSpPr txBox="1"/>
          <p:nvPr/>
        </p:nvSpPr>
        <p:spPr>
          <a:xfrm>
            <a:off x="3482660" y="1174282"/>
            <a:ext cx="4292867" cy="86177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5000" dirty="0" smtClean="0">
                <a:solidFill>
                  <a:srgbClr val="FF0000"/>
                </a:solidFill>
                <a:latin typeface="UTM Cookies" panose="02040603050506020204" pitchFamily="18" charset="0"/>
              </a:rPr>
              <a:t>GIẢI NGHĨA TỪ</a:t>
            </a:r>
            <a:endParaRPr lang="en-US" sz="5000" dirty="0">
              <a:solidFill>
                <a:srgbClr val="FF0000"/>
              </a:solidFill>
              <a:latin typeface="UTM Cookies" panose="02040603050506020204" pitchFamily="18" charset="0"/>
            </a:endParaRPr>
          </a:p>
        </p:txBody>
      </p:sp>
    </p:spTree>
    <p:extLst>
      <p:ext uri="{BB962C8B-B14F-4D97-AF65-F5344CB8AC3E}">
        <p14:creationId xmlns:p14="http://schemas.microsoft.com/office/powerpoint/2010/main" val="202772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1+#ppt_w/2"/>
                                          </p:val>
                                        </p:tav>
                                        <p:tav tm="100000">
                                          <p:val>
                                            <p:strVal val="#ppt_x"/>
                                          </p:val>
                                        </p:tav>
                                      </p:tavLst>
                                    </p:anim>
                                    <p:anim calcmode="lin" valueType="num">
                                      <p:cBhvr additive="base">
                                        <p:cTn id="15"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4B5914AF-9BF8-44F4-BFC3-C49632A37A8B}"/>
              </a:ext>
            </a:extLst>
          </p:cNvPr>
          <p:cNvSpPr/>
          <p:nvPr/>
        </p:nvSpPr>
        <p:spPr>
          <a:xfrm>
            <a:off x="4728475" y="904875"/>
            <a:ext cx="7274544" cy="5953125"/>
          </a:xfrm>
          <a:prstGeom prst="roundRect">
            <a:avLst/>
          </a:prstGeom>
          <a:solidFill>
            <a:schemeClr val="bg1">
              <a:alpha val="89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smtClean="0">
                <a:ln>
                  <a:noFill/>
                </a:ln>
                <a:solidFill>
                  <a:srgbClr val="FF0000"/>
                </a:solidFill>
                <a:effectLst/>
                <a:uLnTx/>
                <a:uFillTx/>
              </a:rPr>
              <a:t>​</a:t>
            </a:r>
            <a:endParaRPr kumimoji="0" lang="en-US" sz="2600" b="1" i="0" u="none" strike="noStrike" kern="1200" cap="none" spc="0" normalizeH="0" baseline="0" noProof="0" dirty="0" smtClean="0">
              <a:ln>
                <a:noFill/>
              </a:ln>
              <a:solidFill>
                <a:srgbClr val="FF0000"/>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srgbClr val="FF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rPr>
              <a:t/>
            </a:r>
            <a:br>
              <a:rPr kumimoji="0" lang="vi-VN" sz="2600" b="1" i="0" u="none" strike="noStrike" kern="1200" cap="none" spc="0" normalizeH="0" baseline="0" noProof="0" dirty="0">
                <a:ln>
                  <a:noFill/>
                </a:ln>
                <a:solidFill>
                  <a:prstClr val="black"/>
                </a:solidFill>
                <a:effectLst/>
                <a:uLnTx/>
                <a:uFillTx/>
              </a:rPr>
            </a:br>
            <a:endParaRPr kumimoji="0" lang="en-US" sz="2600" b="1" i="0" u="none" strike="noStrike" kern="1200" cap="none" spc="0" normalizeH="0" baseline="0" noProof="0" dirty="0">
              <a:ln>
                <a:noFill/>
              </a:ln>
              <a:solidFill>
                <a:prstClr val="black"/>
              </a:solidFill>
              <a:effectLst/>
              <a:uLnTx/>
              <a:uFillTx/>
            </a:endParaRPr>
          </a:p>
        </p:txBody>
      </p:sp>
      <p:sp>
        <p:nvSpPr>
          <p:cNvPr id="4" name="Google Shape;117;p2"/>
          <p:cNvSpPr/>
          <p:nvPr/>
        </p:nvSpPr>
        <p:spPr>
          <a:xfrm>
            <a:off x="4830529" y="930680"/>
            <a:ext cx="7274544" cy="5754893"/>
          </a:xfrm>
          <a:prstGeom prst="roundRect">
            <a:avLst>
              <a:gd name="adj" fmla="val 16667"/>
            </a:avLst>
          </a:prstGeom>
          <a:noFill/>
          <a:ln w="38100" cap="flat" cmpd="sng">
            <a:noFill/>
            <a:prstDash val="dash"/>
            <a:miter lim="800000"/>
            <a:headEnd type="none" w="sm" len="sm"/>
            <a:tailEnd type="none" w="sm" len="sm"/>
          </a:ln>
          <a:effectLst/>
          <a:scene3d>
            <a:camera prst="orthographicFront">
              <a:rot lat="0" lon="0" rev="0"/>
            </a:camera>
            <a:lightRig rig="contrasting" dir="t">
              <a:rot lat="0" lon="0" rev="7800000"/>
            </a:lightRig>
          </a:scene3d>
          <a:sp3d>
            <a:bevelT w="139700" h="139700"/>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600" b="1" i="0" u="none" strike="noStrike" cap="none" dirty="0">
              <a:solidFill>
                <a:schemeClr val="accent1"/>
              </a:solidFill>
              <a:ea typeface="Tahoma"/>
              <a:cs typeface="Tahoma"/>
              <a:sym typeface="Tahoma"/>
            </a:endParaRPr>
          </a:p>
        </p:txBody>
      </p:sp>
      <p:pic>
        <p:nvPicPr>
          <p:cNvPr id="6" name="图片 2">
            <a:extLst>
              <a:ext uri="{FF2B5EF4-FFF2-40B4-BE49-F238E27FC236}">
                <a16:creationId xmlns:a16="http://schemas.microsoft.com/office/drawing/2014/main" id="{F4F05641-4A96-4EDD-8E5B-25B18DEFD7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909005"/>
            <a:ext cx="6858000" cy="7226816"/>
          </a:xfrm>
          <a:prstGeom prst="rect">
            <a:avLst/>
          </a:prstGeom>
          <a:ln>
            <a:noFill/>
          </a:ln>
          <a:effectLst/>
          <a:scene3d>
            <a:camera prst="orthographicFront">
              <a:rot lat="0" lon="0" rev="0"/>
            </a:camera>
            <a:lightRig rig="contrasting" dir="t">
              <a:rot lat="0" lon="0" rev="7800000"/>
            </a:lightRig>
          </a:scene3d>
          <a:sp3d>
            <a:bevelT w="139700" h="139700"/>
          </a:sp3d>
        </p:spPr>
      </p:pic>
      <p:sp>
        <p:nvSpPr>
          <p:cNvPr id="7" name="TextBox 6"/>
          <p:cNvSpPr txBox="1"/>
          <p:nvPr/>
        </p:nvSpPr>
        <p:spPr>
          <a:xfrm>
            <a:off x="4994474" y="1400360"/>
            <a:ext cx="3371273" cy="492443"/>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r>
              <a:rPr lang="en-US" sz="2600" b="1" dirty="0" err="1" smtClean="0">
                <a:solidFill>
                  <a:srgbClr val="0070C0"/>
                </a:solidFill>
              </a:rPr>
              <a:t>Buồn</a:t>
            </a:r>
            <a:r>
              <a:rPr lang="en-US" sz="2600" b="1" dirty="0" smtClean="0"/>
              <a:t> </a:t>
            </a:r>
            <a:r>
              <a:rPr lang="en-US" sz="2600" b="1" dirty="0" err="1" smtClean="0">
                <a:solidFill>
                  <a:srgbClr val="0070C0"/>
                </a:solidFill>
              </a:rPr>
              <a:t>tênh</a:t>
            </a:r>
            <a:r>
              <a:rPr lang="en-US" sz="2600" b="1" dirty="0" smtClean="0">
                <a:solidFill>
                  <a:srgbClr val="0070C0"/>
                </a:solidFill>
              </a:rPr>
              <a:t>:</a:t>
            </a:r>
            <a:endParaRPr lang="en-US" sz="2600" b="1" dirty="0">
              <a:solidFill>
                <a:srgbClr val="0070C0"/>
              </a:solidFill>
            </a:endParaRPr>
          </a:p>
        </p:txBody>
      </p:sp>
      <p:sp>
        <p:nvSpPr>
          <p:cNvPr id="8" name="TextBox 7"/>
          <p:cNvSpPr txBox="1"/>
          <p:nvPr/>
        </p:nvSpPr>
        <p:spPr>
          <a:xfrm>
            <a:off x="6338271" y="1398041"/>
            <a:ext cx="5766802" cy="89255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US" sz="2600" b="1" dirty="0" err="1" smtClean="0"/>
              <a:t>Buồn</a:t>
            </a:r>
            <a:r>
              <a:rPr lang="en-US" sz="2600" b="1" dirty="0" smtClean="0"/>
              <a:t> </a:t>
            </a:r>
            <a:r>
              <a:rPr lang="en-US" sz="2600" b="1" dirty="0" err="1" smtClean="0"/>
              <a:t>vì</a:t>
            </a:r>
            <a:r>
              <a:rPr lang="en-US" sz="2600" b="1" dirty="0" smtClean="0"/>
              <a:t> </a:t>
            </a:r>
            <a:r>
              <a:rPr lang="en-US" sz="2600" b="1" dirty="0" err="1" smtClean="0"/>
              <a:t>có</a:t>
            </a:r>
            <a:r>
              <a:rPr lang="en-US" sz="2600" b="1" dirty="0" smtClean="0"/>
              <a:t> </a:t>
            </a:r>
            <a:r>
              <a:rPr lang="en-US" sz="2600" b="1" dirty="0" err="1" smtClean="0"/>
              <a:t>cảm</a:t>
            </a:r>
            <a:r>
              <a:rPr lang="en-US" sz="2600" b="1" dirty="0" smtClean="0"/>
              <a:t> </a:t>
            </a:r>
            <a:r>
              <a:rPr lang="en-US" sz="2600" b="1" dirty="0" err="1" smtClean="0"/>
              <a:t>giác</a:t>
            </a:r>
            <a:r>
              <a:rPr lang="en-US" sz="2600" b="1" dirty="0" smtClean="0"/>
              <a:t> </a:t>
            </a:r>
            <a:r>
              <a:rPr lang="en-US" sz="2600" b="1" dirty="0" err="1" smtClean="0"/>
              <a:t>thiếu</a:t>
            </a:r>
            <a:r>
              <a:rPr lang="en-US" sz="2600" b="1" dirty="0" smtClean="0"/>
              <a:t> </a:t>
            </a:r>
            <a:r>
              <a:rPr lang="en-US" sz="2600" b="1" dirty="0" err="1" smtClean="0"/>
              <a:t>vắng</a:t>
            </a:r>
            <a:endParaRPr lang="en-US" sz="2600" b="1" dirty="0" smtClean="0"/>
          </a:p>
          <a:p>
            <a:pPr algn="ctr"/>
            <a:r>
              <a:rPr lang="en-US" sz="2600" b="1" dirty="0" smtClean="0"/>
              <a:t> </a:t>
            </a:r>
            <a:r>
              <a:rPr lang="en-US" sz="2600" b="1" dirty="0" err="1" smtClean="0"/>
              <a:t>một</a:t>
            </a:r>
            <a:r>
              <a:rPr lang="en-US" sz="2600" b="1" dirty="0" smtClean="0"/>
              <a:t> </a:t>
            </a:r>
            <a:r>
              <a:rPr lang="en-US" sz="2600" b="1" dirty="0" err="1" smtClean="0"/>
              <a:t>cái</a:t>
            </a:r>
            <a:r>
              <a:rPr lang="en-US" sz="2600" b="1" dirty="0" smtClean="0"/>
              <a:t> </a:t>
            </a:r>
            <a:r>
              <a:rPr lang="en-US" sz="2600" b="1" dirty="0" err="1" smtClean="0"/>
              <a:t>gì</a:t>
            </a:r>
            <a:r>
              <a:rPr lang="en-US" sz="2600" b="1" dirty="0" smtClean="0"/>
              <a:t> </a:t>
            </a:r>
            <a:r>
              <a:rPr lang="en-US" sz="2600" b="1" dirty="0" err="1" smtClean="0"/>
              <a:t>đó</a:t>
            </a:r>
            <a:r>
              <a:rPr lang="en-US" sz="2600" b="1" dirty="0" smtClean="0"/>
              <a:t>.</a:t>
            </a:r>
            <a:endParaRPr lang="en-US" sz="2600" b="1" dirty="0"/>
          </a:p>
        </p:txBody>
      </p:sp>
      <p:sp>
        <p:nvSpPr>
          <p:cNvPr id="9" name="TextBox 8"/>
          <p:cNvSpPr txBox="1"/>
          <p:nvPr/>
        </p:nvSpPr>
        <p:spPr>
          <a:xfrm>
            <a:off x="4994474" y="2520084"/>
            <a:ext cx="1976582" cy="492443"/>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r>
              <a:rPr lang="en-US" sz="2600" b="1" dirty="0" err="1" smtClean="0">
                <a:solidFill>
                  <a:srgbClr val="0070C0"/>
                </a:solidFill>
              </a:rPr>
              <a:t>Hoảng</a:t>
            </a:r>
            <a:r>
              <a:rPr lang="en-US" sz="2600" b="1" dirty="0" smtClean="0">
                <a:solidFill>
                  <a:srgbClr val="0070C0"/>
                </a:solidFill>
              </a:rPr>
              <a:t> </a:t>
            </a:r>
            <a:r>
              <a:rPr lang="en-US" sz="2600" b="1" dirty="0" err="1" smtClean="0">
                <a:solidFill>
                  <a:srgbClr val="0070C0"/>
                </a:solidFill>
              </a:rPr>
              <a:t>hốt</a:t>
            </a:r>
            <a:r>
              <a:rPr lang="en-US" sz="2600" b="1" dirty="0" smtClean="0">
                <a:solidFill>
                  <a:srgbClr val="0070C0"/>
                </a:solidFill>
              </a:rPr>
              <a:t>:</a:t>
            </a:r>
            <a:endParaRPr lang="en-US" sz="2600" b="1" dirty="0">
              <a:solidFill>
                <a:srgbClr val="0070C0"/>
              </a:solidFill>
            </a:endParaRPr>
          </a:p>
        </p:txBody>
      </p:sp>
      <p:sp>
        <p:nvSpPr>
          <p:cNvPr id="10" name="TextBox 9"/>
          <p:cNvSpPr txBox="1"/>
          <p:nvPr/>
        </p:nvSpPr>
        <p:spPr>
          <a:xfrm>
            <a:off x="6860427" y="2520084"/>
            <a:ext cx="4525818" cy="89255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US" sz="2600" b="1" dirty="0" err="1" smtClean="0"/>
              <a:t>Đột</a:t>
            </a:r>
            <a:r>
              <a:rPr lang="en-US" sz="2600" b="1" dirty="0" smtClean="0"/>
              <a:t> </a:t>
            </a:r>
            <a:r>
              <a:rPr lang="en-US" sz="2600" b="1" dirty="0" err="1" smtClean="0"/>
              <a:t>ngột</a:t>
            </a:r>
            <a:r>
              <a:rPr lang="en-US" sz="2600" b="1" dirty="0" smtClean="0"/>
              <a:t> </a:t>
            </a:r>
            <a:r>
              <a:rPr lang="en-US" sz="2600" b="1" dirty="0" err="1" smtClean="0"/>
              <a:t>mất</a:t>
            </a:r>
            <a:r>
              <a:rPr lang="en-US" sz="2600" b="1" dirty="0" smtClean="0"/>
              <a:t> </a:t>
            </a:r>
            <a:r>
              <a:rPr lang="en-US" sz="2600" b="1" dirty="0" err="1" smtClean="0"/>
              <a:t>tự</a:t>
            </a:r>
            <a:r>
              <a:rPr lang="en-US" sz="2600" b="1" dirty="0" smtClean="0"/>
              <a:t> </a:t>
            </a:r>
            <a:r>
              <a:rPr lang="en-US" sz="2600" b="1" dirty="0" err="1" smtClean="0"/>
              <a:t>chủ</a:t>
            </a:r>
            <a:r>
              <a:rPr lang="en-US" sz="2600" b="1" dirty="0" smtClean="0"/>
              <a:t> do </a:t>
            </a:r>
            <a:r>
              <a:rPr lang="en-US" sz="2600" b="1" dirty="0" err="1" smtClean="0"/>
              <a:t>bị</a:t>
            </a:r>
            <a:r>
              <a:rPr lang="en-US" sz="2600" b="1" dirty="0" smtClean="0"/>
              <a:t> </a:t>
            </a:r>
            <a:r>
              <a:rPr lang="en-US" sz="2600" b="1" dirty="0" err="1" smtClean="0"/>
              <a:t>đe</a:t>
            </a:r>
            <a:r>
              <a:rPr lang="en-US" sz="2600" b="1" dirty="0" smtClean="0"/>
              <a:t> </a:t>
            </a:r>
            <a:r>
              <a:rPr lang="en-US" sz="2600" b="1" dirty="0" err="1" smtClean="0"/>
              <a:t>dọa</a:t>
            </a:r>
            <a:r>
              <a:rPr lang="en-US" sz="2600" b="1" dirty="0" smtClean="0"/>
              <a:t> </a:t>
            </a:r>
            <a:r>
              <a:rPr lang="en-US" sz="2600" b="1" dirty="0" err="1" smtClean="0"/>
              <a:t>bất</a:t>
            </a:r>
            <a:r>
              <a:rPr lang="en-US" sz="2600" b="1" dirty="0" smtClean="0"/>
              <a:t> </a:t>
            </a:r>
            <a:r>
              <a:rPr lang="en-US" sz="2600" b="1" dirty="0" err="1" smtClean="0"/>
              <a:t>ngờ</a:t>
            </a:r>
            <a:endParaRPr lang="en-US" sz="2600" b="1" dirty="0"/>
          </a:p>
        </p:txBody>
      </p:sp>
      <p:sp>
        <p:nvSpPr>
          <p:cNvPr id="11" name="TextBox 10"/>
          <p:cNvSpPr txBox="1"/>
          <p:nvPr/>
        </p:nvSpPr>
        <p:spPr>
          <a:xfrm>
            <a:off x="5197577" y="3538532"/>
            <a:ext cx="1727200" cy="492443"/>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r>
              <a:rPr lang="en-US" sz="2600" b="1" dirty="0" err="1" smtClean="0">
                <a:solidFill>
                  <a:srgbClr val="0070C0"/>
                </a:solidFill>
              </a:rPr>
              <a:t>Nhũn</a:t>
            </a:r>
            <a:r>
              <a:rPr lang="en-US" sz="2600" b="1" dirty="0" smtClean="0">
                <a:solidFill>
                  <a:srgbClr val="0070C0"/>
                </a:solidFill>
              </a:rPr>
              <a:t>:</a:t>
            </a:r>
            <a:endParaRPr lang="en-US" sz="2600" b="1" dirty="0">
              <a:solidFill>
                <a:srgbClr val="0070C0"/>
              </a:solidFill>
            </a:endParaRPr>
          </a:p>
        </p:txBody>
      </p:sp>
      <p:sp>
        <p:nvSpPr>
          <p:cNvPr id="12" name="TextBox 11"/>
          <p:cNvSpPr txBox="1"/>
          <p:nvPr/>
        </p:nvSpPr>
        <p:spPr>
          <a:xfrm>
            <a:off x="6924777" y="3522677"/>
            <a:ext cx="4812889" cy="492443"/>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r>
              <a:rPr lang="en-US" sz="2600" b="1" dirty="0" err="1" smtClean="0"/>
              <a:t>Quá</a:t>
            </a:r>
            <a:r>
              <a:rPr lang="en-US" sz="2600" b="1" dirty="0" smtClean="0"/>
              <a:t> </a:t>
            </a:r>
            <a:r>
              <a:rPr lang="en-US" sz="2600" b="1" dirty="0" err="1" smtClean="0"/>
              <a:t>mềm</a:t>
            </a:r>
            <a:r>
              <a:rPr lang="en-US" sz="2600" b="1" dirty="0" smtClean="0"/>
              <a:t>, </a:t>
            </a:r>
            <a:r>
              <a:rPr lang="en-US" sz="2600" b="1" dirty="0" err="1" smtClean="0"/>
              <a:t>gần</a:t>
            </a:r>
            <a:r>
              <a:rPr lang="en-US" sz="2600" b="1" dirty="0" smtClean="0"/>
              <a:t> </a:t>
            </a:r>
            <a:r>
              <a:rPr lang="en-US" sz="2600" b="1" dirty="0" err="1" smtClean="0"/>
              <a:t>như</a:t>
            </a:r>
            <a:r>
              <a:rPr lang="en-US" sz="2600" b="1" dirty="0" smtClean="0"/>
              <a:t> </a:t>
            </a:r>
            <a:r>
              <a:rPr lang="en-US" sz="2600" b="1" dirty="0" err="1" smtClean="0"/>
              <a:t>bị</a:t>
            </a:r>
            <a:r>
              <a:rPr lang="en-US" sz="2600" b="1" dirty="0" smtClean="0"/>
              <a:t> </a:t>
            </a:r>
            <a:r>
              <a:rPr lang="en-US" sz="2600" b="1" dirty="0" err="1" smtClean="0"/>
              <a:t>nhão</a:t>
            </a:r>
            <a:r>
              <a:rPr lang="en-US" sz="2600" b="1" dirty="0" smtClean="0"/>
              <a:t> </a:t>
            </a:r>
            <a:r>
              <a:rPr lang="en-US" sz="2600" b="1" dirty="0" err="1" smtClean="0"/>
              <a:t>ra</a:t>
            </a:r>
            <a:endParaRPr lang="en-US" sz="2600" b="1"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2334" y="4178804"/>
            <a:ext cx="3583348" cy="2373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rot lat="0" lon="0" rev="0"/>
            </a:camera>
            <a:lightRig rig="contrasting" dir="t">
              <a:rot lat="0" lon="0" rev="7800000"/>
            </a:lightRig>
          </a:scene3d>
          <a:sp3d>
            <a:bevelT w="139700" h="139700"/>
          </a:sp3d>
        </p:spPr>
      </p:pic>
      <p:sp>
        <p:nvSpPr>
          <p:cNvPr id="14" name="TextBox 13"/>
          <p:cNvSpPr txBox="1"/>
          <p:nvPr/>
        </p:nvSpPr>
        <p:spPr>
          <a:xfrm>
            <a:off x="5336713" y="4276192"/>
            <a:ext cx="1501542" cy="492443"/>
          </a:xfrm>
          <a:prstGeom prst="rect">
            <a:avLst/>
          </a:prstGeom>
          <a:noFill/>
        </p:spPr>
        <p:txBody>
          <a:bodyPr wrap="square" rtlCol="0">
            <a:spAutoFit/>
          </a:bodyPr>
          <a:lstStyle/>
          <a:p>
            <a:r>
              <a:rPr lang="en-US" sz="2600" b="1" dirty="0" smtClean="0">
                <a:solidFill>
                  <a:srgbClr val="0070C0"/>
                </a:solidFill>
              </a:rPr>
              <a:t>Se</a:t>
            </a:r>
            <a:endParaRPr lang="en-US" sz="2600" b="1" dirty="0">
              <a:solidFill>
                <a:srgbClr val="0070C0"/>
              </a:solidFill>
            </a:endParaRPr>
          </a:p>
        </p:txBody>
      </p:sp>
      <p:sp>
        <p:nvSpPr>
          <p:cNvPr id="15" name="TextBox 14"/>
          <p:cNvSpPr txBox="1"/>
          <p:nvPr/>
        </p:nvSpPr>
        <p:spPr>
          <a:xfrm>
            <a:off x="6750910" y="4223364"/>
            <a:ext cx="4486195" cy="892552"/>
          </a:xfrm>
          <a:prstGeom prst="rect">
            <a:avLst/>
          </a:prstGeom>
          <a:noFill/>
        </p:spPr>
        <p:txBody>
          <a:bodyPr wrap="square" rtlCol="0">
            <a:spAutoFit/>
          </a:bodyPr>
          <a:lstStyle/>
          <a:p>
            <a:pPr algn="ctr"/>
            <a:r>
              <a:rPr lang="en-US" sz="2600" b="1" dirty="0" err="1" smtClean="0"/>
              <a:t>Không</a:t>
            </a:r>
            <a:r>
              <a:rPr lang="en-US" sz="2600" b="1" dirty="0" smtClean="0"/>
              <a:t> </a:t>
            </a:r>
            <a:r>
              <a:rPr lang="en-US" sz="2600" b="1" dirty="0" err="1" smtClean="0"/>
              <a:t>còn</a:t>
            </a:r>
            <a:r>
              <a:rPr lang="en-US" sz="2600" b="1" dirty="0" smtClean="0"/>
              <a:t> </a:t>
            </a:r>
            <a:r>
              <a:rPr lang="en-US" sz="2600" b="1" dirty="0" err="1" smtClean="0"/>
              <a:t>thấm</a:t>
            </a:r>
            <a:r>
              <a:rPr lang="en-US" sz="2600" b="1" dirty="0" smtClean="0"/>
              <a:t> </a:t>
            </a:r>
            <a:r>
              <a:rPr lang="en-US" sz="2600" b="1" dirty="0" err="1" smtClean="0"/>
              <a:t>nhiều</a:t>
            </a:r>
            <a:r>
              <a:rPr lang="en-US" sz="2600" b="1" dirty="0" smtClean="0"/>
              <a:t> </a:t>
            </a:r>
            <a:r>
              <a:rPr lang="en-US" sz="2600" b="1" dirty="0" err="1" smtClean="0"/>
              <a:t>nước</a:t>
            </a:r>
            <a:r>
              <a:rPr lang="en-US" sz="2600" b="1" dirty="0" smtClean="0"/>
              <a:t>, </a:t>
            </a:r>
            <a:r>
              <a:rPr lang="en-US" sz="2600" b="1" dirty="0" err="1" smtClean="0"/>
              <a:t>hơi</a:t>
            </a:r>
            <a:r>
              <a:rPr lang="en-US" sz="2600" b="1" dirty="0" smtClean="0"/>
              <a:t> </a:t>
            </a:r>
            <a:r>
              <a:rPr lang="en-US" sz="2600" b="1" dirty="0" err="1" smtClean="0"/>
              <a:t>khô</a:t>
            </a:r>
            <a:r>
              <a:rPr lang="en-US" sz="2600" b="1" dirty="0" smtClean="0"/>
              <a:t> </a:t>
            </a:r>
            <a:r>
              <a:rPr lang="en-US" sz="2600" b="1" dirty="0" err="1" smtClean="0"/>
              <a:t>đi</a:t>
            </a:r>
            <a:endParaRPr lang="en-US" sz="2600" b="1" dirty="0"/>
          </a:p>
        </p:txBody>
      </p:sp>
      <p:sp>
        <p:nvSpPr>
          <p:cNvPr id="16" name="TextBox 15"/>
          <p:cNvSpPr txBox="1"/>
          <p:nvPr/>
        </p:nvSpPr>
        <p:spPr>
          <a:xfrm>
            <a:off x="5266809" y="5168744"/>
            <a:ext cx="1876927" cy="492443"/>
          </a:xfrm>
          <a:prstGeom prst="rect">
            <a:avLst/>
          </a:prstGeom>
          <a:noFill/>
        </p:spPr>
        <p:txBody>
          <a:bodyPr wrap="square" rtlCol="0">
            <a:spAutoFit/>
          </a:bodyPr>
          <a:lstStyle/>
          <a:p>
            <a:r>
              <a:rPr lang="en-US" sz="2600" b="1" dirty="0" err="1" smtClean="0">
                <a:solidFill>
                  <a:srgbClr val="0070C0"/>
                </a:solidFill>
              </a:rPr>
              <a:t>Cộc</a:t>
            </a:r>
            <a:r>
              <a:rPr lang="en-US" sz="2600" b="1" dirty="0" smtClean="0">
                <a:solidFill>
                  <a:srgbClr val="0070C0"/>
                </a:solidFill>
              </a:rPr>
              <a:t> </a:t>
            </a:r>
            <a:r>
              <a:rPr lang="en-US" sz="2600" b="1" dirty="0" err="1" smtClean="0">
                <a:solidFill>
                  <a:srgbClr val="0070C0"/>
                </a:solidFill>
              </a:rPr>
              <a:t>tuếch</a:t>
            </a:r>
            <a:endParaRPr lang="en-US" sz="2600" b="1" dirty="0">
              <a:solidFill>
                <a:srgbClr val="0070C0"/>
              </a:solidFill>
            </a:endParaRPr>
          </a:p>
        </p:txBody>
      </p:sp>
      <p:sp>
        <p:nvSpPr>
          <p:cNvPr id="17" name="TextBox 16"/>
          <p:cNvSpPr txBox="1"/>
          <p:nvPr/>
        </p:nvSpPr>
        <p:spPr>
          <a:xfrm>
            <a:off x="6971056" y="5115916"/>
            <a:ext cx="4101692" cy="892552"/>
          </a:xfrm>
          <a:prstGeom prst="rect">
            <a:avLst/>
          </a:prstGeom>
          <a:noFill/>
        </p:spPr>
        <p:txBody>
          <a:bodyPr wrap="square" rtlCol="0">
            <a:spAutoFit/>
          </a:bodyPr>
          <a:lstStyle/>
          <a:p>
            <a:pPr algn="ctr"/>
            <a:r>
              <a:rPr lang="en-US" sz="2600" b="1" dirty="0" err="1" smtClean="0"/>
              <a:t>Ngắn</a:t>
            </a:r>
            <a:r>
              <a:rPr lang="en-US" sz="2600" b="1" dirty="0" smtClean="0"/>
              <a:t> </a:t>
            </a:r>
            <a:r>
              <a:rPr lang="en-US" sz="2600" b="1" dirty="0" err="1" smtClean="0"/>
              <a:t>gọn</a:t>
            </a:r>
            <a:r>
              <a:rPr lang="en-US" sz="2600" b="1" dirty="0" smtClean="0"/>
              <a:t>, </a:t>
            </a:r>
            <a:r>
              <a:rPr lang="en-US" sz="2600" b="1" dirty="0" err="1" smtClean="0"/>
              <a:t>không</a:t>
            </a:r>
            <a:r>
              <a:rPr lang="en-US" sz="2600" b="1" dirty="0" smtClean="0"/>
              <a:t> </a:t>
            </a:r>
            <a:r>
              <a:rPr lang="en-US" sz="2600" b="1" dirty="0" err="1" smtClean="0"/>
              <a:t>đưa</a:t>
            </a:r>
            <a:r>
              <a:rPr lang="en-US" sz="2600" b="1" dirty="0" smtClean="0"/>
              <a:t> </a:t>
            </a:r>
            <a:r>
              <a:rPr lang="en-US" sz="2600" b="1" dirty="0" err="1" smtClean="0"/>
              <a:t>đẩy</a:t>
            </a:r>
            <a:r>
              <a:rPr lang="en-US" sz="2600" b="1" dirty="0" smtClean="0"/>
              <a:t>, </a:t>
            </a:r>
            <a:r>
              <a:rPr lang="en-US" sz="2600" b="1" dirty="0" err="1" smtClean="0"/>
              <a:t>màu</a:t>
            </a:r>
            <a:r>
              <a:rPr lang="en-US" sz="2600" b="1" dirty="0" smtClean="0"/>
              <a:t> </a:t>
            </a:r>
            <a:r>
              <a:rPr lang="en-US" sz="2600" b="1" dirty="0" err="1" smtClean="0"/>
              <a:t>mè</a:t>
            </a:r>
            <a:endParaRPr lang="en-US" sz="2600" b="1" dirty="0"/>
          </a:p>
        </p:txBody>
      </p:sp>
    </p:spTree>
    <p:extLst>
      <p:ext uri="{BB962C8B-B14F-4D97-AF65-F5344CB8AC3E}">
        <p14:creationId xmlns:p14="http://schemas.microsoft.com/office/powerpoint/2010/main" val="19395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ppt_w</p:attrName>
                                        </p:attrNameLst>
                                      </p:cBhvr>
                                      <p:tavLst>
                                        <p:tav tm="0">
                                          <p:val>
                                            <p:strVal val="0"/>
                                          </p:val>
                                        </p:tav>
                                        <p:tav tm="100000">
                                          <p:val>
                                            <p:strVal val="#ppt_w"/>
                                          </p:val>
                                        </p:tav>
                                      </p:tavLst>
                                    </p:anim>
                                    <p:anim calcmode="lin" valueType="num">
                                      <p:cBhvr additive="base">
                                        <p:cTn id="8" dur="500"/>
                                        <p:tgtEl>
                                          <p:spTgt spid="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4" fill="hold" nodeType="clickEffect">
                                  <p:stCondLst>
                                    <p:cond delay="0"/>
                                  </p:stCondLst>
                                  <p:childTnLst>
                                    <p:animEffect transition="out" filter="wipe(down)">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down)">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down)">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circle(in)">
                                      <p:cBhvr>
                                        <p:cTn id="7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2">
            <a:extLst>
              <a:ext uri="{28A0092B-C50C-407E-A947-70E740481C1C}">
                <a14:useLocalDpi xmlns:a14="http://schemas.microsoft.com/office/drawing/2010/main" val="0"/>
              </a:ext>
            </a:extLst>
          </a:blip>
          <a:srcRect l="7879" t="69185" r="65573" b="4296"/>
          <a:stretch/>
        </p:blipFill>
        <p:spPr>
          <a:xfrm>
            <a:off x="1921165" y="-817417"/>
            <a:ext cx="11480800" cy="7467599"/>
          </a:xfrm>
          <a:prstGeom prst="rect">
            <a:avLst/>
          </a:prstGeom>
        </p:spPr>
      </p:pic>
      <p:pic>
        <p:nvPicPr>
          <p:cNvPr id="5" name="图片 2">
            <a:extLst>
              <a:ext uri="{FF2B5EF4-FFF2-40B4-BE49-F238E27FC236}">
                <a16:creationId xmlns:a16="http://schemas.microsoft.com/office/drawing/2014/main" id="{7A30C8DB-1A05-4B63-AAC7-123993B35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962" y="2096654"/>
            <a:ext cx="6068293" cy="6132623"/>
          </a:xfrm>
          <a:prstGeom prst="rect">
            <a:avLst/>
          </a:prstGeom>
        </p:spPr>
      </p:pic>
      <p:sp>
        <p:nvSpPr>
          <p:cNvPr id="6" name="TextBox 5"/>
          <p:cNvSpPr txBox="1"/>
          <p:nvPr/>
        </p:nvSpPr>
        <p:spPr>
          <a:xfrm>
            <a:off x="5698836" y="2371604"/>
            <a:ext cx="6142182" cy="160043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smtClean="0">
                <a:solidFill>
                  <a:srgbClr val="00B050"/>
                </a:solidFill>
                <a:latin typeface="UTM Cookies" panose="02040603050506020204" pitchFamily="18" charset="0"/>
                <a:ea typeface="inpin heiti" charset="-122"/>
                <a:cs typeface="Mali SemiBold" panose="00000700000000000000" pitchFamily="2" charset="-34"/>
              </a:rPr>
              <a:t>TÌM </a:t>
            </a:r>
            <a:r>
              <a:rPr lang="en-US" altLang="zh-CN" sz="8000" b="1" dirty="0" smtClean="0">
                <a:solidFill>
                  <a:srgbClr val="C00000"/>
                </a:solidFill>
                <a:latin typeface="UTM Cookies" panose="02040603050506020204" pitchFamily="18" charset="0"/>
                <a:ea typeface="inpin heiti" charset="-122"/>
                <a:cs typeface="Mali SemiBold" panose="00000700000000000000" pitchFamily="2" charset="-34"/>
              </a:rPr>
              <a:t>HIỂU</a:t>
            </a:r>
            <a:r>
              <a:rPr lang="en-US" altLang="zh-CN" sz="8000" b="1" dirty="0" smtClean="0">
                <a:solidFill>
                  <a:srgbClr val="00B050"/>
                </a:solidFill>
                <a:latin typeface="UTM Cookies" panose="02040603050506020204" pitchFamily="18" charset="0"/>
                <a:ea typeface="inpin heiti" charset="-122"/>
                <a:cs typeface="Mali SemiBold" panose="00000700000000000000" pitchFamily="2" charset="-34"/>
              </a:rPr>
              <a:t> </a:t>
            </a:r>
            <a:r>
              <a:rPr lang="en-US" altLang="zh-CN" sz="8000" b="1" dirty="0" smtClean="0">
                <a:solidFill>
                  <a:srgbClr val="0070C0"/>
                </a:solidFill>
                <a:latin typeface="UTM Cookies" panose="02040603050506020204" pitchFamily="18" charset="0"/>
                <a:ea typeface="inpin heiti" charset="-122"/>
                <a:cs typeface="Mali SemiBold" panose="00000700000000000000" pitchFamily="2" charset="-34"/>
              </a:rPr>
              <a:t>BÀI</a:t>
            </a:r>
            <a:endParaRPr kumimoji="0" lang="zh-CN" altLang="en-US" sz="8000" b="1" i="0" u="none" strike="noStrike" kern="1200" cap="none" spc="0" normalizeH="0" baseline="0" noProof="0" dirty="0" smtClean="0">
              <a:ln>
                <a:noFill/>
              </a:ln>
              <a:solidFill>
                <a:srgbClr val="0070C0"/>
              </a:solidFill>
              <a:effectLst/>
              <a:uLnTx/>
              <a:uFillTx/>
              <a:latin typeface="UTM Cookies" panose="02040603050506020204" pitchFamily="18" charset="0"/>
              <a:ea typeface="inpin heiti" charset="-122"/>
              <a:cs typeface="Mali SemiBold" panose="00000700000000000000" pitchFamily="2" charset="-3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UTM Cookies" panose="02040603050506020204" pitchFamily="18" charset="0"/>
              <a:ea typeface="+mn-ea"/>
              <a:cs typeface="+mn-cs"/>
            </a:endParaRPr>
          </a:p>
        </p:txBody>
      </p:sp>
    </p:spTree>
    <p:extLst>
      <p:ext uri="{BB962C8B-B14F-4D97-AF65-F5344CB8AC3E}">
        <p14:creationId xmlns:p14="http://schemas.microsoft.com/office/powerpoint/2010/main" val="2440357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circle(in)">
                                      <p:cBhvr>
                                        <p:cTn id="1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
            <a:extLst>
              <a:ext uri="{FF2B5EF4-FFF2-40B4-BE49-F238E27FC236}">
                <a16:creationId xmlns:a16="http://schemas.microsoft.com/office/drawing/2014/main" id="{8DC996C4-EE89-4B09-943D-A670F18746FA}"/>
              </a:ext>
            </a:extLst>
          </p:cNvPr>
          <p:cNvPicPr>
            <a:picLocks noChangeAspect="1"/>
          </p:cNvPicPr>
          <p:nvPr/>
        </p:nvPicPr>
        <p:blipFill rotWithShape="1">
          <a:blip r:embed="rId2">
            <a:extLst>
              <a:ext uri="{28A0092B-C50C-407E-A947-70E740481C1C}">
                <a14:useLocalDpi xmlns:a14="http://schemas.microsoft.com/office/drawing/2010/main" val="0"/>
              </a:ext>
            </a:extLst>
          </a:blip>
          <a:srcRect l="8950" t="38944" r="67343" b="35365"/>
          <a:stretch/>
        </p:blipFill>
        <p:spPr>
          <a:xfrm>
            <a:off x="-835891" y="147782"/>
            <a:ext cx="13863782" cy="7104069"/>
          </a:xfrm>
          <a:prstGeom prst="rect">
            <a:avLst/>
          </a:prstGeom>
        </p:spPr>
      </p:pic>
      <p:sp>
        <p:nvSpPr>
          <p:cNvPr id="2" name="Rectangle 1"/>
          <p:cNvSpPr/>
          <p:nvPr/>
        </p:nvSpPr>
        <p:spPr>
          <a:xfrm>
            <a:off x="1624352" y="2500747"/>
            <a:ext cx="9097362" cy="707886"/>
          </a:xfrm>
          <a:prstGeom prst="rect">
            <a:avLst/>
          </a:prstGeom>
        </p:spPr>
        <p:txBody>
          <a:bodyPr wrap="none" lIns="91440" tIns="45720" rIns="91440" bIns="45720">
            <a:spAutoFit/>
          </a:bodyPr>
          <a:lstStyle/>
          <a:p>
            <a:pPr algn="ctr"/>
            <a:r>
              <a:rPr lang="en-US" sz="4000" b="1" dirty="0">
                <a:solidFill>
                  <a:srgbClr val="0000CC"/>
                </a:solidFill>
                <a:latin typeface="UTM Cookies" panose="02040603050506020204" pitchFamily="18" charset="0"/>
                <a:cs typeface="Times New Roman" pitchFamily="18" charset="0"/>
              </a:rPr>
              <a:t>1. </a:t>
            </a:r>
            <a:r>
              <a:rPr lang="en-US" sz="4000" b="1" dirty="0" err="1">
                <a:solidFill>
                  <a:srgbClr val="0000CC"/>
                </a:solidFill>
                <a:latin typeface="UTM Cookies" panose="02040603050506020204" pitchFamily="18" charset="0"/>
                <a:cs typeface="Times New Roman" pitchFamily="18" charset="0"/>
              </a:rPr>
              <a:t>Kể</a:t>
            </a:r>
            <a:r>
              <a:rPr lang="en-US" sz="4000" b="1" dirty="0">
                <a:solidFill>
                  <a:srgbClr val="0000CC"/>
                </a:solidFill>
                <a:latin typeface="UTM Cookies" panose="02040603050506020204" pitchFamily="18" charset="0"/>
                <a:cs typeface="Times New Roman" pitchFamily="18" charset="0"/>
              </a:rPr>
              <a:t> </a:t>
            </a:r>
            <a:r>
              <a:rPr lang="en-US" sz="4000" b="1" dirty="0" err="1">
                <a:solidFill>
                  <a:srgbClr val="0000CC"/>
                </a:solidFill>
                <a:latin typeface="UTM Cookies" panose="02040603050506020204" pitchFamily="18" charset="0"/>
                <a:cs typeface="Times New Roman" pitchFamily="18" charset="0"/>
              </a:rPr>
              <a:t>lại</a:t>
            </a:r>
            <a:r>
              <a:rPr lang="en-US" sz="4000" b="1" dirty="0">
                <a:solidFill>
                  <a:srgbClr val="0000CC"/>
                </a:solidFill>
                <a:latin typeface="UTM Cookies" panose="02040603050506020204" pitchFamily="18" charset="0"/>
                <a:cs typeface="Times New Roman" pitchFamily="18" charset="0"/>
              </a:rPr>
              <a:t> tai </a:t>
            </a:r>
            <a:r>
              <a:rPr lang="en-US" sz="4000" b="1" dirty="0" err="1">
                <a:solidFill>
                  <a:srgbClr val="0000CC"/>
                </a:solidFill>
                <a:latin typeface="UTM Cookies" panose="02040603050506020204" pitchFamily="18" charset="0"/>
                <a:cs typeface="Times New Roman" pitchFamily="18" charset="0"/>
              </a:rPr>
              <a:t>nạn</a:t>
            </a:r>
            <a:r>
              <a:rPr lang="en-US" sz="4000" b="1" dirty="0">
                <a:solidFill>
                  <a:srgbClr val="0000CC"/>
                </a:solidFill>
                <a:latin typeface="UTM Cookies" panose="02040603050506020204" pitchFamily="18" charset="0"/>
                <a:cs typeface="Times New Roman" pitchFamily="18" charset="0"/>
              </a:rPr>
              <a:t> </a:t>
            </a:r>
            <a:r>
              <a:rPr lang="en-US" sz="4000" b="1" dirty="0" err="1">
                <a:solidFill>
                  <a:srgbClr val="0000CC"/>
                </a:solidFill>
                <a:latin typeface="UTM Cookies" panose="02040603050506020204" pitchFamily="18" charset="0"/>
                <a:cs typeface="Times New Roman" pitchFamily="18" charset="0"/>
              </a:rPr>
              <a:t>của</a:t>
            </a:r>
            <a:r>
              <a:rPr lang="en-US" sz="4000" b="1" dirty="0">
                <a:solidFill>
                  <a:srgbClr val="0000CC"/>
                </a:solidFill>
                <a:latin typeface="UTM Cookies" panose="02040603050506020204" pitchFamily="18" charset="0"/>
                <a:cs typeface="Times New Roman" pitchFamily="18" charset="0"/>
              </a:rPr>
              <a:t> </a:t>
            </a:r>
            <a:r>
              <a:rPr lang="en-US" sz="4000" b="1" dirty="0" err="1">
                <a:solidFill>
                  <a:srgbClr val="0000CC"/>
                </a:solidFill>
                <a:latin typeface="UTM Cookies" panose="02040603050506020204" pitchFamily="18" charset="0"/>
                <a:cs typeface="Times New Roman" pitchFamily="18" charset="0"/>
              </a:rPr>
              <a:t>hai</a:t>
            </a:r>
            <a:r>
              <a:rPr lang="en-US" sz="4000" b="1" dirty="0">
                <a:solidFill>
                  <a:srgbClr val="0000CC"/>
                </a:solidFill>
                <a:latin typeface="UTM Cookies" panose="02040603050506020204" pitchFamily="18" charset="0"/>
                <a:cs typeface="Times New Roman" pitchFamily="18" charset="0"/>
              </a:rPr>
              <a:t> </a:t>
            </a:r>
            <a:r>
              <a:rPr lang="en-US" sz="4000" b="1" dirty="0" err="1">
                <a:solidFill>
                  <a:srgbClr val="0000CC"/>
                </a:solidFill>
                <a:latin typeface="UTM Cookies" panose="02040603050506020204" pitchFamily="18" charset="0"/>
                <a:cs typeface="Times New Roman" pitchFamily="18" charset="0"/>
              </a:rPr>
              <a:t>người</a:t>
            </a:r>
            <a:r>
              <a:rPr lang="en-US" sz="4000" b="1" dirty="0">
                <a:solidFill>
                  <a:srgbClr val="0000CC"/>
                </a:solidFill>
                <a:latin typeface="UTM Cookies" panose="02040603050506020204" pitchFamily="18" charset="0"/>
                <a:cs typeface="Times New Roman" pitchFamily="18" charset="0"/>
              </a:rPr>
              <a:t> </a:t>
            </a:r>
            <a:r>
              <a:rPr lang="en-US" sz="4000" b="1" dirty="0" err="1">
                <a:solidFill>
                  <a:srgbClr val="0000CC"/>
                </a:solidFill>
                <a:latin typeface="UTM Cookies" panose="02040603050506020204" pitchFamily="18" charset="0"/>
                <a:cs typeface="Times New Roman" pitchFamily="18" charset="0"/>
              </a:rPr>
              <a:t>bột</a:t>
            </a:r>
            <a:r>
              <a:rPr lang="en-US" sz="4000" b="1" dirty="0">
                <a:solidFill>
                  <a:srgbClr val="0000CC"/>
                </a:solidFill>
                <a:latin typeface="UTM Cookies" panose="02040603050506020204" pitchFamily="18" charset="0"/>
                <a:cs typeface="Times New Roman" pitchFamily="18" charset="0"/>
              </a:rPr>
              <a:t>?</a:t>
            </a:r>
          </a:p>
        </p:txBody>
      </p:sp>
      <p:sp>
        <p:nvSpPr>
          <p:cNvPr id="4" name="Rectangle 3"/>
          <p:cNvSpPr/>
          <p:nvPr/>
        </p:nvSpPr>
        <p:spPr>
          <a:xfrm>
            <a:off x="2990454" y="3208633"/>
            <a:ext cx="8416456" cy="2554545"/>
          </a:xfrm>
          <a:prstGeom prst="rect">
            <a:avLst/>
          </a:prstGeom>
          <a:solidFill>
            <a:schemeClr val="bg1"/>
          </a:solidFill>
        </p:spPr>
        <p:txBody>
          <a:bodyPr wrap="square" lIns="91440" tIns="45720" rIns="91440" bIns="45720">
            <a:spAutoFit/>
          </a:bodyPr>
          <a:lstStyle/>
          <a:p>
            <a:r>
              <a:rPr lang="en-US" sz="3200" b="1" dirty="0" smtClean="0">
                <a:latin typeface="Times New Roman" pitchFamily="18" charset="0"/>
                <a:cs typeface="Times New Roman" pitchFamily="18" charset="0"/>
              </a:rPr>
              <a:t>Hai </a:t>
            </a:r>
            <a:r>
              <a:rPr lang="en-US" sz="3200" b="1" dirty="0" err="1" smtClean="0">
                <a:latin typeface="Times New Roman" pitchFamily="18" charset="0"/>
                <a:cs typeface="Times New Roman" pitchFamily="18" charset="0"/>
              </a:rPr>
              <a:t>người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bột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sống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trong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lọ</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thủy</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tinh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chuột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cạy</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nắp</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lọ</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tha</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nàng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chúa</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vào</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cống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Chàng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sĩ</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tìm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nàng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chúa</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chuột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lừa</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vào</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cống</a:t>
            </a:r>
            <a:r>
              <a:rPr lang="en-US" sz="3200" b="1" dirty="0" smtClean="0">
                <a:latin typeface="Times New Roman" pitchFamily="18" charset="0"/>
                <a:cs typeface="Times New Roman" pitchFamily="18" charset="0"/>
              </a:rPr>
              <a:t>. Hai </a:t>
            </a:r>
            <a:r>
              <a:rPr lang="en-US" sz="3200" b="1" dirty="0" err="1" smtClean="0">
                <a:latin typeface="Times New Roman" pitchFamily="18" charset="0"/>
                <a:cs typeface="Times New Roman" pitchFamily="18" charset="0"/>
              </a:rPr>
              <a:t>người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chạy</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trốn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thuyền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lật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cả</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hai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ngấm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nước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nhũn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cả</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chân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tay</a:t>
            </a:r>
            <a:r>
              <a:rPr lang="en-US" sz="3200" b="1" dirty="0" smtClean="0">
                <a:latin typeface="Times New Roman" pitchFamily="18" charset="0"/>
                <a:cs typeface="Times New Roman" pitchFamily="18" charset="0"/>
              </a:rPr>
              <a:t>.</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085710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a:extLst>
              <a:ext uri="{FF2B5EF4-FFF2-40B4-BE49-F238E27FC236}">
                <a16:creationId xmlns:a16="http://schemas.microsoft.com/office/drawing/2014/main" id="{777FE2E7-4B32-4D91-903C-4C2D24185A11}"/>
              </a:ext>
            </a:extLst>
          </p:cNvPr>
          <p:cNvPicPr>
            <a:picLocks noChangeAspect="1"/>
          </p:cNvPicPr>
          <p:nvPr/>
        </p:nvPicPr>
        <p:blipFill rotWithShape="1">
          <a:blip r:embed="rId2">
            <a:extLst>
              <a:ext uri="{28A0092B-C50C-407E-A947-70E740481C1C}">
                <a14:useLocalDpi xmlns:a14="http://schemas.microsoft.com/office/drawing/2010/main" val="0"/>
              </a:ext>
            </a:extLst>
          </a:blip>
          <a:srcRect l="37360" t="68532" r="36092" b="4949"/>
          <a:stretch/>
        </p:blipFill>
        <p:spPr>
          <a:xfrm>
            <a:off x="-1439415" y="-794331"/>
            <a:ext cx="12173527" cy="7851011"/>
          </a:xfrm>
          <a:prstGeom prst="rect">
            <a:avLst/>
          </a:prstGeom>
        </p:spPr>
      </p:pic>
      <p:sp>
        <p:nvSpPr>
          <p:cNvPr id="5" name="Rectangle 4"/>
          <p:cNvSpPr/>
          <p:nvPr/>
        </p:nvSpPr>
        <p:spPr>
          <a:xfrm>
            <a:off x="559920" y="1157903"/>
            <a:ext cx="7121235" cy="1577355"/>
          </a:xfrm>
          <a:prstGeom prst="rect">
            <a:avLst/>
          </a:prstGeom>
        </p:spPr>
        <p:txBody>
          <a:bodyPr wrap="square" lIns="68580" tIns="34290" rIns="68580" bIns="34290">
            <a:spAutoFit/>
          </a:bodyPr>
          <a:lstStyle/>
          <a:p>
            <a:pPr algn="ctr"/>
            <a:r>
              <a:rPr lang="en-US" sz="3400" b="1" dirty="0">
                <a:solidFill>
                  <a:srgbClr val="0000CC"/>
                </a:solidFill>
                <a:latin typeface="UTM Cookies" panose="02040603050506020204" pitchFamily="18" charset="0"/>
                <a:cs typeface="Times New Roman" pitchFamily="18" charset="0"/>
              </a:rPr>
              <a:t>2. </a:t>
            </a:r>
            <a:r>
              <a:rPr lang="en-US" sz="3400" b="1" dirty="0" err="1">
                <a:solidFill>
                  <a:srgbClr val="0000CC"/>
                </a:solidFill>
                <a:latin typeface="UTM Cookies" panose="02040603050506020204" pitchFamily="18" charset="0"/>
                <a:cs typeface="Times New Roman" pitchFamily="18" charset="0"/>
              </a:rPr>
              <a:t>Đất</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Nung</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đã</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làm</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gì</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khi</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thấy</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hai</a:t>
            </a:r>
            <a:r>
              <a:rPr lang="en-US" sz="3400" b="1" dirty="0">
                <a:solidFill>
                  <a:srgbClr val="0000CC"/>
                </a:solidFill>
                <a:latin typeface="UTM Cookies" panose="02040603050506020204" pitchFamily="18" charset="0"/>
                <a:cs typeface="Times New Roman" pitchFamily="18" charset="0"/>
              </a:rPr>
              <a:t> </a:t>
            </a:r>
            <a:r>
              <a:rPr lang="en-US" sz="3400" b="1" dirty="0" err="1" smtClean="0">
                <a:solidFill>
                  <a:srgbClr val="0000CC"/>
                </a:solidFill>
                <a:latin typeface="UTM Cookies" panose="02040603050506020204" pitchFamily="18" charset="0"/>
                <a:cs typeface="Times New Roman" pitchFamily="18" charset="0"/>
              </a:rPr>
              <a:t>người</a:t>
            </a:r>
            <a:r>
              <a:rPr lang="en-US" sz="3400" b="1" dirty="0" smtClean="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bột</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gặp</a:t>
            </a:r>
            <a:r>
              <a:rPr lang="en-US" sz="3400" b="1" dirty="0">
                <a:solidFill>
                  <a:srgbClr val="0000CC"/>
                </a:solidFill>
                <a:latin typeface="UTM Cookies" panose="02040603050506020204" pitchFamily="18" charset="0"/>
                <a:cs typeface="Times New Roman" pitchFamily="18" charset="0"/>
              </a:rPr>
              <a:t> </a:t>
            </a:r>
            <a:r>
              <a:rPr lang="en-US" sz="3400" b="1" dirty="0" err="1">
                <a:solidFill>
                  <a:srgbClr val="0000CC"/>
                </a:solidFill>
                <a:latin typeface="UTM Cookies" panose="02040603050506020204" pitchFamily="18" charset="0"/>
                <a:cs typeface="Times New Roman" pitchFamily="18" charset="0"/>
              </a:rPr>
              <a:t>nạn</a:t>
            </a:r>
            <a:r>
              <a:rPr lang="en-US" sz="3400" b="1" dirty="0">
                <a:solidFill>
                  <a:srgbClr val="0000CC"/>
                </a:solidFill>
                <a:latin typeface="UTM Cookies" panose="02040603050506020204" pitchFamily="18" charset="0"/>
                <a:cs typeface="Times New Roman" pitchFamily="18" charset="0"/>
              </a:rPr>
              <a:t>?</a:t>
            </a:r>
          </a:p>
          <a:p>
            <a:pPr algn="ctr"/>
            <a:endParaRPr lang="en-US" sz="3000" b="1" dirty="0">
              <a:solidFill>
                <a:srgbClr val="0000CC"/>
              </a:solidFill>
              <a:latin typeface="UTM Cookies" panose="02040603050506020204" pitchFamily="18" charset="0"/>
              <a:cs typeface="Times New Roman" pitchFamily="18" charset="0"/>
            </a:endParaRPr>
          </a:p>
        </p:txBody>
      </p:sp>
      <p:sp>
        <p:nvSpPr>
          <p:cNvPr id="6" name="Rectangle 5"/>
          <p:cNvSpPr/>
          <p:nvPr/>
        </p:nvSpPr>
        <p:spPr>
          <a:xfrm>
            <a:off x="348553" y="2604106"/>
            <a:ext cx="7543968" cy="1054135"/>
          </a:xfrm>
          <a:prstGeom prst="rect">
            <a:avLst/>
          </a:prstGeom>
          <a:solidFill>
            <a:schemeClr val="bg1"/>
          </a:solidFill>
        </p:spPr>
        <p:txBody>
          <a:bodyPr wrap="square" lIns="68580" tIns="34290" rIns="68580" bIns="34290">
            <a:spAutoFit/>
          </a:bodyPr>
          <a:lstStyle/>
          <a:p>
            <a:pPr algn="ctr"/>
            <a:r>
              <a:rPr lang="fr-FR" sz="3200" b="1" dirty="0" err="1" smtClean="0">
                <a:solidFill>
                  <a:schemeClr val="tx2">
                    <a:lumMod val="50000"/>
                  </a:schemeClr>
                </a:solidFill>
                <a:latin typeface="Arial" panose="020B0604020202020204" pitchFamily="34" charset="0"/>
                <a:cs typeface="Arial" panose="020B0604020202020204" pitchFamily="34" charset="0"/>
              </a:rPr>
              <a:t>Chú</a:t>
            </a:r>
            <a:r>
              <a:rPr lang="fr-FR" sz="3200" b="1" dirty="0" smtClean="0">
                <a:solidFill>
                  <a:schemeClr val="tx2">
                    <a:lumMod val="50000"/>
                  </a:schemeClr>
                </a:solidFill>
                <a:latin typeface="Arial" panose="020B0604020202020204" pitchFamily="34" charset="0"/>
                <a:cs typeface="Arial" panose="020B0604020202020204" pitchFamily="34" charset="0"/>
              </a:rPr>
              <a:t> </a:t>
            </a:r>
            <a:r>
              <a:rPr lang="fr-FR" sz="3200" b="1" dirty="0" err="1">
                <a:solidFill>
                  <a:schemeClr val="tx2">
                    <a:lumMod val="50000"/>
                  </a:schemeClr>
                </a:solidFill>
                <a:latin typeface="Arial" panose="020B0604020202020204" pitchFamily="34" charset="0"/>
                <a:cs typeface="Arial" panose="020B0604020202020204" pitchFamily="34" charset="0"/>
              </a:rPr>
              <a:t>nhảy</a:t>
            </a:r>
            <a:r>
              <a:rPr lang="fr-FR" sz="3200" b="1" dirty="0">
                <a:solidFill>
                  <a:schemeClr val="tx2">
                    <a:lumMod val="50000"/>
                  </a:schemeClr>
                </a:solidFill>
                <a:latin typeface="Arial" panose="020B0604020202020204" pitchFamily="34" charset="0"/>
                <a:cs typeface="Arial" panose="020B0604020202020204" pitchFamily="34" charset="0"/>
              </a:rPr>
              <a:t> </a:t>
            </a:r>
            <a:r>
              <a:rPr lang="fr-FR" sz="3200" b="1" dirty="0" err="1">
                <a:solidFill>
                  <a:schemeClr val="tx2">
                    <a:lumMod val="50000"/>
                  </a:schemeClr>
                </a:solidFill>
                <a:latin typeface="Arial" panose="020B0604020202020204" pitchFamily="34" charset="0"/>
                <a:cs typeface="Arial" panose="020B0604020202020204" pitchFamily="34" charset="0"/>
              </a:rPr>
              <a:t>xuống</a:t>
            </a:r>
            <a:r>
              <a:rPr lang="fr-FR" sz="3200" b="1" dirty="0">
                <a:solidFill>
                  <a:schemeClr val="tx2">
                    <a:lumMod val="50000"/>
                  </a:schemeClr>
                </a:solidFill>
                <a:latin typeface="Arial" panose="020B0604020202020204" pitchFamily="34" charset="0"/>
                <a:cs typeface="Arial" panose="020B0604020202020204" pitchFamily="34" charset="0"/>
              </a:rPr>
              <a:t> </a:t>
            </a:r>
            <a:r>
              <a:rPr lang="fr-FR" sz="3200" b="1" dirty="0" err="1" smtClean="0">
                <a:solidFill>
                  <a:schemeClr val="tx2">
                    <a:lumMod val="50000"/>
                  </a:schemeClr>
                </a:solidFill>
                <a:latin typeface="Arial" panose="020B0604020202020204" pitchFamily="34" charset="0"/>
                <a:cs typeface="Arial" panose="020B0604020202020204" pitchFamily="34" charset="0"/>
              </a:rPr>
              <a:t>nước</a:t>
            </a:r>
            <a:r>
              <a:rPr lang="fr-FR" sz="3200" b="1" dirty="0" smtClean="0">
                <a:solidFill>
                  <a:schemeClr val="tx2">
                    <a:lumMod val="50000"/>
                  </a:schemeClr>
                </a:solidFill>
                <a:latin typeface="Arial" panose="020B0604020202020204" pitchFamily="34" charset="0"/>
                <a:cs typeface="Arial" panose="020B0604020202020204" pitchFamily="34" charset="0"/>
              </a:rPr>
              <a:t>, </a:t>
            </a:r>
            <a:r>
              <a:rPr lang="fr-FR" sz="3200" b="1" dirty="0" err="1" smtClean="0">
                <a:solidFill>
                  <a:schemeClr val="tx2">
                    <a:lumMod val="50000"/>
                  </a:schemeClr>
                </a:solidFill>
                <a:latin typeface="Arial" panose="020B0604020202020204" pitchFamily="34" charset="0"/>
                <a:cs typeface="Arial" panose="020B0604020202020204" pitchFamily="34" charset="0"/>
              </a:rPr>
              <a:t>vớt</a:t>
            </a:r>
            <a:r>
              <a:rPr lang="fr-FR" sz="3200" b="1" dirty="0" smtClean="0">
                <a:solidFill>
                  <a:schemeClr val="tx2">
                    <a:lumMod val="50000"/>
                  </a:schemeClr>
                </a:solidFill>
                <a:latin typeface="Arial" panose="020B0604020202020204" pitchFamily="34" charset="0"/>
                <a:cs typeface="Arial" panose="020B0604020202020204" pitchFamily="34" charset="0"/>
              </a:rPr>
              <a:t> </a:t>
            </a:r>
            <a:r>
              <a:rPr lang="fr-FR" sz="3200" b="1" dirty="0" err="1">
                <a:solidFill>
                  <a:schemeClr val="tx2">
                    <a:lumMod val="50000"/>
                  </a:schemeClr>
                </a:solidFill>
                <a:latin typeface="Arial" panose="020B0604020202020204" pitchFamily="34" charset="0"/>
                <a:cs typeface="Arial" panose="020B0604020202020204" pitchFamily="34" charset="0"/>
              </a:rPr>
              <a:t>họ</a:t>
            </a:r>
            <a:r>
              <a:rPr lang="fr-FR" sz="3200" b="1" dirty="0">
                <a:solidFill>
                  <a:schemeClr val="tx2">
                    <a:lumMod val="50000"/>
                  </a:schemeClr>
                </a:solidFill>
                <a:latin typeface="Arial" panose="020B0604020202020204" pitchFamily="34" charset="0"/>
                <a:cs typeface="Arial" panose="020B0604020202020204" pitchFamily="34" charset="0"/>
              </a:rPr>
              <a:t> </a:t>
            </a:r>
            <a:r>
              <a:rPr lang="fr-FR" sz="3200" b="1" dirty="0" err="1">
                <a:solidFill>
                  <a:schemeClr val="tx2">
                    <a:lumMod val="50000"/>
                  </a:schemeClr>
                </a:solidFill>
                <a:latin typeface="Arial" panose="020B0604020202020204" pitchFamily="34" charset="0"/>
                <a:cs typeface="Arial" panose="020B0604020202020204" pitchFamily="34" charset="0"/>
              </a:rPr>
              <a:t>lên</a:t>
            </a:r>
            <a:r>
              <a:rPr lang="fr-FR" sz="3200" b="1" dirty="0">
                <a:solidFill>
                  <a:schemeClr val="tx2">
                    <a:lumMod val="50000"/>
                  </a:schemeClr>
                </a:solidFill>
                <a:latin typeface="Arial" panose="020B0604020202020204" pitchFamily="34" charset="0"/>
                <a:cs typeface="Arial" panose="020B0604020202020204" pitchFamily="34" charset="0"/>
              </a:rPr>
              <a:t> </a:t>
            </a:r>
            <a:r>
              <a:rPr lang="fr-FR" sz="3200" b="1" dirty="0" err="1" smtClean="0">
                <a:solidFill>
                  <a:schemeClr val="tx2">
                    <a:lumMod val="50000"/>
                  </a:schemeClr>
                </a:solidFill>
                <a:latin typeface="Arial" panose="020B0604020202020204" pitchFamily="34" charset="0"/>
                <a:cs typeface="Arial" panose="020B0604020202020204" pitchFamily="34" charset="0"/>
              </a:rPr>
              <a:t>bờ</a:t>
            </a:r>
            <a:r>
              <a:rPr lang="fr-FR" sz="3200" b="1" dirty="0">
                <a:solidFill>
                  <a:schemeClr val="tx2">
                    <a:lumMod val="50000"/>
                  </a:schemeClr>
                </a:solidFill>
                <a:latin typeface="Arial" panose="020B0604020202020204" pitchFamily="34" charset="0"/>
                <a:cs typeface="Arial" panose="020B0604020202020204" pitchFamily="34" charset="0"/>
              </a:rPr>
              <a:t> </a:t>
            </a:r>
            <a:r>
              <a:rPr lang="fr-FR" sz="3200" b="1" dirty="0" err="1" smtClean="0">
                <a:solidFill>
                  <a:schemeClr val="tx2">
                    <a:lumMod val="50000"/>
                  </a:schemeClr>
                </a:solidFill>
                <a:latin typeface="Arial" panose="020B0604020202020204" pitchFamily="34" charset="0"/>
                <a:cs typeface="Arial" panose="020B0604020202020204" pitchFamily="34" charset="0"/>
              </a:rPr>
              <a:t>phơi</a:t>
            </a:r>
            <a:r>
              <a:rPr lang="fr-FR" sz="3200" b="1" dirty="0" smtClean="0">
                <a:solidFill>
                  <a:schemeClr val="tx2">
                    <a:lumMod val="50000"/>
                  </a:schemeClr>
                </a:solidFill>
                <a:latin typeface="Arial" panose="020B0604020202020204" pitchFamily="34" charset="0"/>
                <a:cs typeface="Arial" panose="020B0604020202020204" pitchFamily="34" charset="0"/>
              </a:rPr>
              <a:t> </a:t>
            </a:r>
            <a:r>
              <a:rPr lang="fr-FR" sz="3200" b="1" dirty="0" err="1">
                <a:solidFill>
                  <a:schemeClr val="tx2">
                    <a:lumMod val="50000"/>
                  </a:schemeClr>
                </a:solidFill>
                <a:latin typeface="Arial" panose="020B0604020202020204" pitchFamily="34" charset="0"/>
                <a:cs typeface="Arial" panose="020B0604020202020204" pitchFamily="34" charset="0"/>
              </a:rPr>
              <a:t>nắng</a:t>
            </a:r>
            <a:r>
              <a:rPr lang="fr-FR" sz="3200" b="1" dirty="0">
                <a:solidFill>
                  <a:schemeClr val="tx2">
                    <a:lumMod val="50000"/>
                  </a:schemeClr>
                </a:solidFill>
                <a:latin typeface="Arial" panose="020B0604020202020204" pitchFamily="34" charset="0"/>
                <a:cs typeface="Arial" panose="020B0604020202020204" pitchFamily="34" charset="0"/>
              </a:rPr>
              <a:t>.</a:t>
            </a:r>
            <a:endParaRPr lang="en-US" sz="3200" b="1" dirty="0">
              <a:solidFill>
                <a:schemeClr val="tx2">
                  <a:lumMod val="50000"/>
                </a:schemeClr>
              </a:solidFill>
              <a:latin typeface="Arial" panose="020B0604020202020204" pitchFamily="34" charset="0"/>
              <a:cs typeface="Arial" panose="020B0604020202020204" pitchFamily="34" charset="0"/>
            </a:endParaRPr>
          </a:p>
        </p:txBody>
      </p:sp>
      <p:pic>
        <p:nvPicPr>
          <p:cNvPr id="7" name="Picture 2" descr="Phim Hoạt Hình Vẽ Tay Búp Bê Dễ Thương Psd Hình ảnh | Định dạng hình ảnh  PSD 611648994| vn.lovepik.co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33" b="99535" l="7442" r="94767">
                        <a14:foregroundMark x1="40581" y1="32907" x2="58372" y2="36977"/>
                        <a14:foregroundMark x1="39535" y1="31744" x2="39535" y2="34767"/>
                        <a14:foregroundMark x1="37907" y1="48372" x2="48605" y2="74535"/>
                        <a14:foregroundMark x1="54535" y1="51744" x2="43488" y2="51047"/>
                        <a14:foregroundMark x1="37326" y1="65465" x2="65698" y2="83372"/>
                        <a14:foregroundMark x1="61977" y1="52907" x2="51163" y2="59419"/>
                        <a14:foregroundMark x1="39884" y1="48488" x2="43605" y2="55000"/>
                        <a14:foregroundMark x1="55349" y1="48953" x2="55698" y2="54070"/>
                        <a14:foregroundMark x1="43488" y1="48488" x2="35814" y2="5046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638806" y="465498"/>
            <a:ext cx="6258271" cy="6591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5415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2BD35CAA-5128-4CB7-8ED8-997CF0069C9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164" b="15105"/>
          <a:stretch/>
        </p:blipFill>
        <p:spPr>
          <a:xfrm>
            <a:off x="2406317" y="-952901"/>
            <a:ext cx="11261558" cy="7536581"/>
          </a:xfrm>
          <a:prstGeom prst="rect">
            <a:avLst/>
          </a:prstGeom>
        </p:spPr>
      </p:pic>
      <p:sp>
        <p:nvSpPr>
          <p:cNvPr id="8" name="Rectangle 7"/>
          <p:cNvSpPr/>
          <p:nvPr/>
        </p:nvSpPr>
        <p:spPr>
          <a:xfrm>
            <a:off x="3724978" y="1954549"/>
            <a:ext cx="9057371" cy="1015663"/>
          </a:xfrm>
          <a:prstGeom prst="rect">
            <a:avLst/>
          </a:prstGeom>
        </p:spPr>
        <p:txBody>
          <a:bodyPr wrap="square">
            <a:spAutoFit/>
          </a:bodyPr>
          <a:lstStyle/>
          <a:p>
            <a:pPr algn="ctr"/>
            <a:r>
              <a:rPr lang="fr-FR" sz="3000" b="1" dirty="0" err="1">
                <a:solidFill>
                  <a:srgbClr val="0000CC"/>
                </a:solidFill>
                <a:latin typeface="UTM Cookies" panose="02040603050506020204" pitchFamily="18" charset="0"/>
                <a:cs typeface="Times New Roman" pitchFamily="18" charset="0"/>
              </a:rPr>
              <a:t>Vì</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sao</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Đất</a:t>
            </a:r>
            <a:r>
              <a:rPr lang="fr-FR" sz="3000" b="1" dirty="0">
                <a:solidFill>
                  <a:srgbClr val="0000CC"/>
                </a:solidFill>
                <a:latin typeface="UTM Cookies" panose="02040603050506020204" pitchFamily="18" charset="0"/>
                <a:cs typeface="Times New Roman" pitchFamily="18" charset="0"/>
              </a:rPr>
              <a:t> Nung </a:t>
            </a:r>
            <a:r>
              <a:rPr lang="fr-FR" sz="3000" b="1" dirty="0" err="1">
                <a:solidFill>
                  <a:srgbClr val="0000CC"/>
                </a:solidFill>
                <a:latin typeface="UTM Cookies" panose="02040603050506020204" pitchFamily="18" charset="0"/>
                <a:cs typeface="Times New Roman" pitchFamily="18" charset="0"/>
              </a:rPr>
              <a:t>có</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thể</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nhảy</a:t>
            </a:r>
            <a:r>
              <a:rPr lang="fr-FR" sz="3000" b="1" dirty="0">
                <a:solidFill>
                  <a:srgbClr val="0000CC"/>
                </a:solidFill>
                <a:latin typeface="UTM Cookies" panose="02040603050506020204" pitchFamily="18" charset="0"/>
                <a:cs typeface="Times New Roman" pitchFamily="18" charset="0"/>
              </a:rPr>
              <a:t> </a:t>
            </a:r>
            <a:r>
              <a:rPr lang="fr-FR" sz="3000" b="1" dirty="0" err="1" smtClean="0">
                <a:solidFill>
                  <a:srgbClr val="0000CC"/>
                </a:solidFill>
                <a:latin typeface="UTM Cookies" panose="02040603050506020204" pitchFamily="18" charset="0"/>
                <a:cs typeface="Times New Roman" pitchFamily="18" charset="0"/>
              </a:rPr>
              <a:t>xuống</a:t>
            </a:r>
            <a:endParaRPr lang="fr-FR" sz="3000" b="1" dirty="0" smtClean="0">
              <a:solidFill>
                <a:srgbClr val="0000CC"/>
              </a:solidFill>
              <a:latin typeface="UTM Cookies" panose="02040603050506020204" pitchFamily="18" charset="0"/>
              <a:cs typeface="Times New Roman" pitchFamily="18" charset="0"/>
            </a:endParaRPr>
          </a:p>
          <a:p>
            <a:pPr algn="ctr"/>
            <a:r>
              <a:rPr lang="fr-FR" sz="3000" b="1" dirty="0" smtClean="0">
                <a:solidFill>
                  <a:srgbClr val="0000CC"/>
                </a:solidFill>
                <a:latin typeface="UTM Cookies" panose="02040603050506020204" pitchFamily="18" charset="0"/>
                <a:cs typeface="Times New Roman" pitchFamily="18" charset="0"/>
              </a:rPr>
              <a:t> </a:t>
            </a:r>
            <a:r>
              <a:rPr lang="fr-FR" sz="3000" b="1" dirty="0" err="1" smtClean="0">
                <a:solidFill>
                  <a:srgbClr val="0000CC"/>
                </a:solidFill>
                <a:latin typeface="UTM Cookies" panose="02040603050506020204" pitchFamily="18" charset="0"/>
                <a:cs typeface="Times New Roman" pitchFamily="18" charset="0"/>
              </a:rPr>
              <a:t>nước</a:t>
            </a:r>
            <a:r>
              <a:rPr lang="fr-FR" sz="3000" b="1" dirty="0" smtClean="0">
                <a:solidFill>
                  <a:srgbClr val="0000CC"/>
                </a:solidFill>
                <a:latin typeface="UTM Cookies" panose="02040603050506020204" pitchFamily="18" charset="0"/>
                <a:cs typeface="Times New Roman" pitchFamily="18" charset="0"/>
              </a:rPr>
              <a:t> </a:t>
            </a:r>
            <a:r>
              <a:rPr lang="fr-FR" sz="3000" b="1" dirty="0" err="1" smtClean="0">
                <a:solidFill>
                  <a:srgbClr val="0000CC"/>
                </a:solidFill>
                <a:latin typeface="UTM Cookies" panose="02040603050506020204" pitchFamily="18" charset="0"/>
                <a:cs typeface="Times New Roman" pitchFamily="18" charset="0"/>
              </a:rPr>
              <a:t>cứu</a:t>
            </a:r>
            <a:r>
              <a:rPr lang="fr-FR" sz="3000" b="1" dirty="0" smtClean="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hai</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người</a:t>
            </a:r>
            <a:r>
              <a:rPr lang="fr-FR" sz="3000" b="1" dirty="0">
                <a:solidFill>
                  <a:srgbClr val="0000CC"/>
                </a:solidFill>
                <a:latin typeface="UTM Cookies" panose="02040603050506020204" pitchFamily="18" charset="0"/>
                <a:cs typeface="Times New Roman" pitchFamily="18" charset="0"/>
              </a:rPr>
              <a:t> </a:t>
            </a:r>
            <a:r>
              <a:rPr lang="fr-FR" sz="3000" b="1" dirty="0" err="1">
                <a:solidFill>
                  <a:srgbClr val="0000CC"/>
                </a:solidFill>
                <a:latin typeface="UTM Cookies" panose="02040603050506020204" pitchFamily="18" charset="0"/>
                <a:cs typeface="Times New Roman" pitchFamily="18" charset="0"/>
              </a:rPr>
              <a:t>bột</a:t>
            </a:r>
            <a:r>
              <a:rPr lang="fr-FR" sz="3000" b="1" dirty="0">
                <a:solidFill>
                  <a:srgbClr val="0000CC"/>
                </a:solidFill>
                <a:latin typeface="UTM Cookies" panose="02040603050506020204" pitchFamily="18" charset="0"/>
                <a:cs typeface="Times New Roman" pitchFamily="18" charset="0"/>
              </a:rPr>
              <a:t>?</a:t>
            </a:r>
            <a:endParaRPr lang="en-US" sz="3000" b="1" dirty="0">
              <a:solidFill>
                <a:srgbClr val="0000CC"/>
              </a:solidFill>
              <a:latin typeface="UTM Cookies" panose="02040603050506020204" pitchFamily="18" charset="0"/>
              <a:cs typeface="Times New Roman" pitchFamily="18" charset="0"/>
            </a:endParaRPr>
          </a:p>
        </p:txBody>
      </p:sp>
      <p:sp>
        <p:nvSpPr>
          <p:cNvPr id="9" name="TextBox 8"/>
          <p:cNvSpPr txBox="1"/>
          <p:nvPr/>
        </p:nvSpPr>
        <p:spPr>
          <a:xfrm>
            <a:off x="5337208" y="3166710"/>
            <a:ext cx="5986914" cy="2154436"/>
          </a:xfrm>
          <a:prstGeom prst="rect">
            <a:avLst/>
          </a:prstGeom>
          <a:noFill/>
        </p:spPr>
        <p:txBody>
          <a:bodyPr wrap="square" rtlCol="0">
            <a:spAutoFit/>
          </a:bodyPr>
          <a:lstStyle/>
          <a:p>
            <a:pPr algn="ctr"/>
            <a:r>
              <a:rPr lang="fr-FR" sz="2600" b="1" dirty="0" err="1">
                <a:solidFill>
                  <a:srgbClr val="0070C0"/>
                </a:solidFill>
                <a:latin typeface="Arial" panose="020B0604020202020204" pitchFamily="34" charset="0"/>
                <a:cs typeface="Arial" panose="020B0604020202020204" pitchFamily="34" charset="0"/>
              </a:rPr>
              <a:t>Vì</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Đất</a:t>
            </a:r>
            <a:r>
              <a:rPr lang="fr-FR" sz="2600" b="1" dirty="0">
                <a:solidFill>
                  <a:srgbClr val="0070C0"/>
                </a:solidFill>
                <a:latin typeface="Arial" panose="020B0604020202020204" pitchFamily="34" charset="0"/>
                <a:cs typeface="Arial" panose="020B0604020202020204" pitchFamily="34" charset="0"/>
              </a:rPr>
              <a:t> Nung </a:t>
            </a:r>
            <a:r>
              <a:rPr lang="fr-FR" sz="2600" b="1" dirty="0" err="1">
                <a:solidFill>
                  <a:srgbClr val="0070C0"/>
                </a:solidFill>
                <a:latin typeface="Arial" panose="020B0604020202020204" pitchFamily="34" charset="0"/>
                <a:cs typeface="Arial" panose="020B0604020202020204" pitchFamily="34" charset="0"/>
              </a:rPr>
              <a:t>đã</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được</a:t>
            </a:r>
            <a:r>
              <a:rPr lang="fr-FR" sz="2600" b="1" dirty="0">
                <a:solidFill>
                  <a:srgbClr val="0070C0"/>
                </a:solidFill>
                <a:latin typeface="Arial" panose="020B0604020202020204" pitchFamily="34" charset="0"/>
                <a:cs typeface="Arial" panose="020B0604020202020204" pitchFamily="34" charset="0"/>
              </a:rPr>
              <a:t> nung </a:t>
            </a:r>
            <a:r>
              <a:rPr lang="fr-FR" sz="2600" b="1" dirty="0" err="1">
                <a:solidFill>
                  <a:srgbClr val="0070C0"/>
                </a:solidFill>
                <a:latin typeface="Arial" panose="020B0604020202020204" pitchFamily="34" charset="0"/>
                <a:cs typeface="Arial" panose="020B0604020202020204" pitchFamily="34" charset="0"/>
              </a:rPr>
              <a:t>trong</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lửa</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chịu</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được</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nắng</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mưa</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không</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sợ</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nước</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không</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bị</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nhũn</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chân</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tay</a:t>
            </a:r>
            <a:r>
              <a:rPr lang="fr-FR" sz="2600" b="1" dirty="0">
                <a:solidFill>
                  <a:srgbClr val="0070C0"/>
                </a:solidFill>
                <a:latin typeface="Arial" panose="020B0604020202020204" pitchFamily="34" charset="0"/>
                <a:cs typeface="Arial" panose="020B0604020202020204" pitchFamily="34" charset="0"/>
              </a:rPr>
              <a:t> khi </a:t>
            </a:r>
            <a:r>
              <a:rPr lang="fr-FR" sz="2600" b="1" dirty="0" err="1">
                <a:solidFill>
                  <a:srgbClr val="0070C0"/>
                </a:solidFill>
                <a:latin typeface="Arial" panose="020B0604020202020204" pitchFamily="34" charset="0"/>
                <a:cs typeface="Arial" panose="020B0604020202020204" pitchFamily="34" charset="0"/>
              </a:rPr>
              <a:t>gặp</a:t>
            </a:r>
            <a:r>
              <a:rPr lang="fr-FR" sz="2600" b="1" dirty="0">
                <a:solidFill>
                  <a:srgbClr val="0070C0"/>
                </a:solidFill>
                <a:latin typeface="Arial" panose="020B0604020202020204" pitchFamily="34" charset="0"/>
                <a:cs typeface="Arial" panose="020B0604020202020204" pitchFamily="34" charset="0"/>
              </a:rPr>
              <a:t> </a:t>
            </a:r>
            <a:r>
              <a:rPr lang="fr-FR" sz="2600" b="1" dirty="0" err="1">
                <a:solidFill>
                  <a:srgbClr val="0070C0"/>
                </a:solidFill>
                <a:latin typeface="Arial" panose="020B0604020202020204" pitchFamily="34" charset="0"/>
                <a:cs typeface="Arial" panose="020B0604020202020204" pitchFamily="34" charset="0"/>
              </a:rPr>
              <a:t>nước</a:t>
            </a:r>
            <a:r>
              <a:rPr lang="fr-FR" sz="2600" b="1" dirty="0">
                <a:solidFill>
                  <a:srgbClr val="0070C0"/>
                </a:solidFill>
                <a:latin typeface="Arial" panose="020B0604020202020204" pitchFamily="34" charset="0"/>
                <a:cs typeface="Arial" panose="020B0604020202020204" pitchFamily="34" charset="0"/>
              </a:rPr>
              <a:t>.</a:t>
            </a:r>
            <a:endParaRPr lang="en-US" sz="2600" b="1" dirty="0">
              <a:solidFill>
                <a:srgbClr val="0070C0"/>
              </a:solidFill>
              <a:latin typeface="Arial" panose="020B0604020202020204" pitchFamily="34" charset="0"/>
              <a:cs typeface="Arial" panose="020B0604020202020204" pitchFamily="34" charset="0"/>
            </a:endParaRPr>
          </a:p>
          <a:p>
            <a:endParaRPr lang="en-US" sz="3000" dirty="0"/>
          </a:p>
        </p:txBody>
      </p:sp>
      <p:pic>
        <p:nvPicPr>
          <p:cNvPr id="10" name="图片 2">
            <a:extLst>
              <a:ext uri="{FF2B5EF4-FFF2-40B4-BE49-F238E27FC236}">
                <a16:creationId xmlns:a16="http://schemas.microsoft.com/office/drawing/2014/main" id="{4FB554DA-F872-4FAB-9DFF-EABC40F49E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62" b="12058"/>
          <a:stretch/>
        </p:blipFill>
        <p:spPr>
          <a:xfrm>
            <a:off x="-2863513" y="-132974"/>
            <a:ext cx="10929486" cy="7123948"/>
          </a:xfrm>
          <a:prstGeom prst="rect">
            <a:avLst/>
          </a:prstGeom>
        </p:spPr>
      </p:pic>
    </p:spTree>
    <p:extLst>
      <p:ext uri="{BB962C8B-B14F-4D97-AF65-F5344CB8AC3E}">
        <p14:creationId xmlns:p14="http://schemas.microsoft.com/office/powerpoint/2010/main" val="4237913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1FBAA8D8-C721-4080-BCFD-4CC7D0124A3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5222" b="95488" l="14709" r="92303">
                        <a14:foregroundMark x1="82383" y1="61563" x2="92303" y2="69138"/>
                        <a14:backgroundMark x1="16249" y1="34569" x2="14994" y2="57857"/>
                        <a14:backgroundMark x1="39852" y1="27236" x2="42759" y2="26511"/>
                        <a14:backgroundMark x1="60034" y1="26511" x2="62543" y2="26833"/>
                        <a14:backgroundMark x1="60832" y1="25786" x2="60832" y2="26511"/>
                        <a14:backgroundMark x1="61403" y1="27236" x2="61403" y2="27236"/>
                        <a14:backgroundMark x1="17617" y1="34730" x2="22292" y2="24335"/>
                        <a14:backgroundMark x1="27651" y1="27317" x2="39111" y2="26189"/>
                      </a14:backgroundRemoval>
                    </a14:imgEffect>
                  </a14:imgLayer>
                </a14:imgProps>
              </a:ext>
              <a:ext uri="{28A0092B-C50C-407E-A947-70E740481C1C}">
                <a14:useLocalDpi xmlns:a14="http://schemas.microsoft.com/office/drawing/2010/main" val="0"/>
              </a:ext>
            </a:extLst>
          </a:blip>
          <a:stretch>
            <a:fillRect/>
          </a:stretch>
        </p:blipFill>
        <p:spPr>
          <a:xfrm>
            <a:off x="-637891" y="-1948873"/>
            <a:ext cx="13818673" cy="9804400"/>
          </a:xfrm>
          <a:prstGeom prst="rect">
            <a:avLst/>
          </a:prstGeom>
        </p:spPr>
      </p:pic>
      <p:sp>
        <p:nvSpPr>
          <p:cNvPr id="5" name="TextBox 4"/>
          <p:cNvSpPr txBox="1"/>
          <p:nvPr/>
        </p:nvSpPr>
        <p:spPr>
          <a:xfrm>
            <a:off x="2641600" y="3629600"/>
            <a:ext cx="7213599" cy="2677656"/>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Câu</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nói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có</a:t>
            </a:r>
            <a:r>
              <a:rPr lang="en-US" sz="2400" b="1" dirty="0">
                <a:latin typeface="Arial" panose="020B0604020202020204" pitchFamily="34" charset="0"/>
                <a:cs typeface="Arial" panose="020B0604020202020204" pitchFamily="34" charset="0"/>
              </a:rPr>
              <a:t> ý </a:t>
            </a:r>
            <a:r>
              <a:rPr lang="en-US" sz="2400" b="1" dirty="0" err="1">
                <a:latin typeface="Arial" panose="020B0604020202020204" pitchFamily="34" charset="0"/>
                <a:cs typeface="Arial" panose="020B0604020202020204" pitchFamily="34" charset="0"/>
              </a:rPr>
              <a:t>khuyên</a:t>
            </a:r>
            <a:r>
              <a:rPr lang="en-US" sz="2400" b="1" dirty="0">
                <a:latin typeface="Arial" panose="020B0604020202020204" pitchFamily="34" charset="0"/>
                <a:cs typeface="Arial" panose="020B0604020202020204" pitchFamily="34" charset="0"/>
              </a:rPr>
              <a:t> con </a:t>
            </a:r>
            <a:r>
              <a:rPr lang="en-US" sz="2400" b="1" dirty="0" err="1">
                <a:latin typeface="Arial" panose="020B0604020202020204" pitchFamily="34" charset="0"/>
                <a:cs typeface="Arial" panose="020B0604020202020204" pitchFamily="34" charset="0"/>
              </a:rPr>
              <a:t>người</a:t>
            </a:r>
            <a:r>
              <a:rPr lang="en-US" sz="2400" b="1" dirty="0">
                <a:latin typeface="Arial" panose="020B0604020202020204" pitchFamily="34" charset="0"/>
                <a:cs typeface="Arial" panose="020B0604020202020204" pitchFamily="34" charset="0"/>
              </a:rPr>
              <a:t> ta </a:t>
            </a:r>
            <a:r>
              <a:rPr lang="en-US" sz="2400" b="1" dirty="0" err="1">
                <a:latin typeface="Arial" panose="020B0604020202020204" pitchFamily="34" charset="0"/>
                <a:cs typeface="Arial" panose="020B0604020202020204" pitchFamily="34" charset="0"/>
              </a:rPr>
              <a:t>muốn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trở</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người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ích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cần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phải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rèn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luyện</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mới</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cứng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chịu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thử</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thách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khăn</a:t>
            </a:r>
            <a:r>
              <a:rPr lang="en-US" sz="2400" b="1" dirty="0" smtClean="0">
                <a:latin typeface="Arial" panose="020B0604020202020204" pitchFamily="34" charset="0"/>
                <a:cs typeface="Arial" panose="020B0604020202020204" pitchFamily="34" charset="0"/>
              </a:rPr>
              <a: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a:t>
            </a:r>
            <a:r>
              <a:rPr lang="en-US" sz="2400" b="1" dirty="0" err="1" smtClean="0">
                <a:latin typeface="Arial" panose="020B0604020202020204" pitchFamily="34" charset="0"/>
                <a:cs typeface="Arial" panose="020B0604020202020204" pitchFamily="34" charset="0"/>
              </a:rPr>
              <a:t>ừng</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quen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cuộc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sống</a:t>
            </a:r>
            <a:r>
              <a:rPr lang="en-US" sz="2400" b="1" dirty="0">
                <a:latin typeface="Arial" panose="020B0604020202020204" pitchFamily="34" charset="0"/>
                <a:cs typeface="Arial" panose="020B0604020202020204" pitchFamily="34" charset="0"/>
              </a:rPr>
              <a:t> sung </a:t>
            </a:r>
            <a:r>
              <a:rPr lang="en-US" sz="2400" b="1" dirty="0" err="1">
                <a:latin typeface="Arial" panose="020B0604020202020204" pitchFamily="34" charset="0"/>
                <a:cs typeface="Arial" panose="020B0604020202020204" pitchFamily="34" charset="0"/>
              </a:rPr>
              <a:t>sướng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chịu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rèn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luyện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mình</a:t>
            </a:r>
            <a:r>
              <a:rPr lang="en-US" sz="2400" b="1" dirty="0">
                <a:latin typeface="Arial" panose="020B0604020202020204" pitchFamily="34" charset="0"/>
                <a:cs typeface="Arial" panose="020B0604020202020204" pitchFamily="34" charset="0"/>
              </a:rPr>
              <a:t>.</a:t>
            </a:r>
          </a:p>
          <a:p>
            <a:endParaRPr lang="en-US" sz="2400" b="1"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6" name="Rectangle 5"/>
          <p:cNvSpPr/>
          <p:nvPr/>
        </p:nvSpPr>
        <p:spPr>
          <a:xfrm>
            <a:off x="2216727" y="1406344"/>
            <a:ext cx="7961746" cy="1015663"/>
          </a:xfrm>
          <a:prstGeom prst="rect">
            <a:avLst/>
          </a:prstGeom>
        </p:spPr>
        <p:txBody>
          <a:bodyPr wrap="square">
            <a:spAutoFit/>
          </a:bodyPr>
          <a:lstStyle/>
          <a:p>
            <a:pPr algn="ctr"/>
            <a:r>
              <a:rPr lang="fr-FR" sz="3000" b="1" dirty="0">
                <a:solidFill>
                  <a:srgbClr val="FF0000"/>
                </a:solidFill>
                <a:latin typeface="UTM Cookies" panose="02040603050506020204" pitchFamily="18" charset="0"/>
                <a:cs typeface="Times New Roman" pitchFamily="18" charset="0"/>
              </a:rPr>
              <a:t>3. Theo </a:t>
            </a:r>
            <a:r>
              <a:rPr lang="fr-FR" sz="3000" b="1" dirty="0" err="1">
                <a:solidFill>
                  <a:srgbClr val="FF0000"/>
                </a:solidFill>
                <a:latin typeface="UTM Cookies" panose="02040603050506020204" pitchFamily="18" charset="0"/>
                <a:cs typeface="Times New Roman" pitchFamily="18" charset="0"/>
              </a:rPr>
              <a:t>em</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câu</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nói</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cộc</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tuếch</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của</a:t>
            </a:r>
            <a:r>
              <a:rPr lang="fr-FR" sz="3000" b="1" dirty="0">
                <a:solidFill>
                  <a:srgbClr val="FF0000"/>
                </a:solidFill>
                <a:latin typeface="UTM Cookies" panose="02040603050506020204" pitchFamily="18" charset="0"/>
                <a:cs typeface="Times New Roman" pitchFamily="18" charset="0"/>
              </a:rPr>
              <a:t> </a:t>
            </a:r>
          </a:p>
          <a:p>
            <a:pPr algn="ctr"/>
            <a:r>
              <a:rPr lang="fr-FR" sz="3000" b="1" dirty="0" err="1">
                <a:solidFill>
                  <a:srgbClr val="FF0000"/>
                </a:solidFill>
                <a:latin typeface="UTM Cookies" panose="02040603050506020204" pitchFamily="18" charset="0"/>
                <a:cs typeface="Times New Roman" pitchFamily="18" charset="0"/>
              </a:rPr>
              <a:t>Đất</a:t>
            </a:r>
            <a:r>
              <a:rPr lang="fr-FR" sz="3000" b="1" dirty="0">
                <a:solidFill>
                  <a:srgbClr val="FF0000"/>
                </a:solidFill>
                <a:latin typeface="UTM Cookies" panose="02040603050506020204" pitchFamily="18" charset="0"/>
                <a:cs typeface="Times New Roman" pitchFamily="18" charset="0"/>
              </a:rPr>
              <a:t> Nung </a:t>
            </a:r>
            <a:r>
              <a:rPr lang="fr-FR" sz="3000" b="1" dirty="0" err="1">
                <a:solidFill>
                  <a:srgbClr val="FF0000"/>
                </a:solidFill>
                <a:latin typeface="UTM Cookies" panose="02040603050506020204" pitchFamily="18" charset="0"/>
                <a:cs typeface="Times New Roman" pitchFamily="18" charset="0"/>
              </a:rPr>
              <a:t>có</a:t>
            </a:r>
            <a:r>
              <a:rPr lang="fr-FR" sz="3000" b="1" dirty="0">
                <a:solidFill>
                  <a:srgbClr val="FF0000"/>
                </a:solidFill>
                <a:latin typeface="UTM Cookies" panose="02040603050506020204" pitchFamily="18" charset="0"/>
                <a:cs typeface="Times New Roman" pitchFamily="18" charset="0"/>
              </a:rPr>
              <a:t> ý </a:t>
            </a:r>
            <a:r>
              <a:rPr lang="fr-FR" sz="3000" b="1" dirty="0" err="1">
                <a:solidFill>
                  <a:srgbClr val="FF0000"/>
                </a:solidFill>
                <a:latin typeface="UTM Cookies" panose="02040603050506020204" pitchFamily="18" charset="0"/>
                <a:cs typeface="Times New Roman" pitchFamily="18" charset="0"/>
              </a:rPr>
              <a:t>nghĩa</a:t>
            </a:r>
            <a:r>
              <a:rPr lang="fr-FR" sz="3000" b="1" dirty="0">
                <a:solidFill>
                  <a:srgbClr val="FF0000"/>
                </a:solidFill>
                <a:latin typeface="UTM Cookies" panose="02040603050506020204" pitchFamily="18" charset="0"/>
                <a:cs typeface="Times New Roman" pitchFamily="18" charset="0"/>
              </a:rPr>
              <a:t> </a:t>
            </a:r>
            <a:r>
              <a:rPr lang="fr-FR" sz="3000" b="1" dirty="0" err="1">
                <a:solidFill>
                  <a:srgbClr val="FF0000"/>
                </a:solidFill>
                <a:latin typeface="UTM Cookies" panose="02040603050506020204" pitchFamily="18" charset="0"/>
                <a:cs typeface="Times New Roman" pitchFamily="18" charset="0"/>
              </a:rPr>
              <a:t>gì</a:t>
            </a:r>
            <a:r>
              <a:rPr lang="fr-FR" sz="3000" b="1" dirty="0">
                <a:solidFill>
                  <a:srgbClr val="FF0000"/>
                </a:solidFill>
                <a:latin typeface="UTM Cookies" panose="02040603050506020204" pitchFamily="18" charset="0"/>
                <a:cs typeface="Times New Roman" pitchFamily="18" charset="0"/>
              </a:rPr>
              <a:t>?</a:t>
            </a:r>
            <a:endParaRPr lang="en-US" sz="3000" b="1" dirty="0">
              <a:solidFill>
                <a:srgbClr val="FF0000"/>
              </a:solidFill>
              <a:latin typeface="UTM Cookies" panose="02040603050506020204" pitchFamily="18" charset="0"/>
              <a:cs typeface="Times New Roman" pitchFamily="18" charset="0"/>
            </a:endParaRPr>
          </a:p>
        </p:txBody>
      </p:sp>
      <p:sp>
        <p:nvSpPr>
          <p:cNvPr id="7" name="Rectangle 6"/>
          <p:cNvSpPr/>
          <p:nvPr/>
        </p:nvSpPr>
        <p:spPr>
          <a:xfrm>
            <a:off x="2345991" y="2537828"/>
            <a:ext cx="8137282" cy="830997"/>
          </a:xfrm>
          <a:prstGeom prst="rect">
            <a:avLst/>
          </a:prstGeom>
        </p:spPr>
        <p:txBody>
          <a:bodyPr wrap="square">
            <a:spAutoFit/>
          </a:bodyPr>
          <a:lstStyle/>
          <a:p>
            <a:pPr algn="ctr"/>
            <a:r>
              <a:rPr lang="fr-FR" sz="2400" b="1" dirty="0" smtClean="0">
                <a:latin typeface="Arial" panose="020B0604020202020204" pitchFamily="34" charset="0"/>
                <a:cs typeface="Arial" panose="020B0604020202020204" pitchFamily="34" charset="0"/>
              </a:rPr>
              <a:t>- </a:t>
            </a:r>
            <a:r>
              <a:rPr lang="fr-FR" sz="2400" b="1" dirty="0" err="1" smtClean="0">
                <a:latin typeface="Arial" panose="020B0604020202020204" pitchFamily="34" charset="0"/>
                <a:cs typeface="Arial" panose="020B0604020202020204" pitchFamily="34" charset="0"/>
              </a:rPr>
              <a:t>Câu</a:t>
            </a:r>
            <a:r>
              <a:rPr lang="fr-FR" sz="2400" b="1" dirty="0" smtClean="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nói</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của</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Đất</a:t>
            </a:r>
            <a:r>
              <a:rPr lang="fr-FR" sz="2400" b="1" dirty="0">
                <a:latin typeface="Arial" panose="020B0604020202020204" pitchFamily="34" charset="0"/>
                <a:cs typeface="Arial" panose="020B0604020202020204" pitchFamily="34" charset="0"/>
              </a:rPr>
              <a:t> Nung </a:t>
            </a:r>
            <a:r>
              <a:rPr lang="fr-FR" sz="2400" b="1" dirty="0" err="1">
                <a:latin typeface="Arial" panose="020B0604020202020204" pitchFamily="34" charset="0"/>
                <a:cs typeface="Arial" panose="020B0604020202020204" pitchFamily="34" charset="0"/>
              </a:rPr>
              <a:t>thông</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cảm</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với</a:t>
            </a:r>
            <a:r>
              <a:rPr lang="fr-FR" sz="2400" b="1" dirty="0">
                <a:latin typeface="Arial" panose="020B0604020202020204" pitchFamily="34" charset="0"/>
                <a:cs typeface="Arial" panose="020B0604020202020204" pitchFamily="34" charset="0"/>
              </a:rPr>
              <a:t> 2 </a:t>
            </a:r>
            <a:r>
              <a:rPr lang="fr-FR" sz="2400" b="1" dirty="0" err="1">
                <a:latin typeface="Arial" panose="020B0604020202020204" pitchFamily="34" charset="0"/>
                <a:cs typeface="Arial" panose="020B0604020202020204" pitchFamily="34" charset="0"/>
              </a:rPr>
              <a:t>người</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bột</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chỉ</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sống</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trong</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lọ</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thủy</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tinh</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không</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chịu</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được</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thử</a:t>
            </a:r>
            <a:r>
              <a:rPr lang="fr-FR" sz="2400" b="1" dirty="0">
                <a:latin typeface="Arial" panose="020B0604020202020204" pitchFamily="34" charset="0"/>
                <a:cs typeface="Arial" panose="020B0604020202020204" pitchFamily="34" charset="0"/>
              </a:rPr>
              <a:t> </a:t>
            </a:r>
            <a:r>
              <a:rPr lang="fr-FR" sz="2400" b="1" dirty="0" err="1">
                <a:latin typeface="Arial" panose="020B0604020202020204" pitchFamily="34" charset="0"/>
                <a:cs typeface="Arial" panose="020B0604020202020204" pitchFamily="34" charset="0"/>
              </a:rPr>
              <a:t>thách</a:t>
            </a:r>
            <a:r>
              <a:rPr lang="fr-FR"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63871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8DC996C4-EE89-4B09-943D-A670F18746FA}"/>
              </a:ext>
            </a:extLst>
          </p:cNvPr>
          <p:cNvPicPr>
            <a:picLocks noChangeAspect="1"/>
          </p:cNvPicPr>
          <p:nvPr/>
        </p:nvPicPr>
        <p:blipFill rotWithShape="1">
          <a:blip r:embed="rId2">
            <a:extLst>
              <a:ext uri="{28A0092B-C50C-407E-A947-70E740481C1C}">
                <a14:useLocalDpi xmlns:a14="http://schemas.microsoft.com/office/drawing/2010/main" val="0"/>
              </a:ext>
            </a:extLst>
          </a:blip>
          <a:srcRect l="8950" t="38944" r="67343" b="35365"/>
          <a:stretch/>
        </p:blipFill>
        <p:spPr>
          <a:xfrm>
            <a:off x="-748146" y="138545"/>
            <a:ext cx="9107055" cy="6085849"/>
          </a:xfrm>
          <a:prstGeom prst="rect">
            <a:avLst/>
          </a:prstGeom>
        </p:spPr>
      </p:pic>
      <p:sp>
        <p:nvSpPr>
          <p:cNvPr id="8" name="TextBox 7"/>
          <p:cNvSpPr txBox="1"/>
          <p:nvPr/>
        </p:nvSpPr>
        <p:spPr>
          <a:xfrm>
            <a:off x="825877" y="4027374"/>
            <a:ext cx="4904509" cy="1261884"/>
          </a:xfrm>
          <a:prstGeom prst="rect">
            <a:avLst/>
          </a:prstGeom>
          <a:noFill/>
        </p:spPr>
        <p:txBody>
          <a:bodyPr wrap="square" rtlCol="0">
            <a:spAutoFit/>
          </a:bodyPr>
          <a:lstStyle/>
          <a:p>
            <a:pPr algn="ctr"/>
            <a:endParaRPr lang="en-US" sz="3800" b="1" dirty="0" smtClean="0">
              <a:solidFill>
                <a:srgbClr val="FF0000"/>
              </a:solidFill>
              <a:latin typeface="Times New Roman" pitchFamily="18" charset="0"/>
              <a:cs typeface="Times New Roman" pitchFamily="18" charset="0"/>
            </a:endParaRPr>
          </a:p>
          <a:p>
            <a:endParaRPr lang="en-US" sz="3800" dirty="0"/>
          </a:p>
        </p:txBody>
      </p:sp>
      <p:sp>
        <p:nvSpPr>
          <p:cNvPr id="10" name="Rectangle 9"/>
          <p:cNvSpPr/>
          <p:nvPr/>
        </p:nvSpPr>
        <p:spPr>
          <a:xfrm>
            <a:off x="1110000" y="2169862"/>
            <a:ext cx="6029215" cy="830997"/>
          </a:xfrm>
          <a:prstGeom prst="rect">
            <a:avLst/>
          </a:prstGeom>
        </p:spPr>
        <p:txBody>
          <a:bodyPr wrap="none">
            <a:spAutoFit/>
          </a:bodyPr>
          <a:lstStyle/>
          <a:p>
            <a:pPr algn="ctr"/>
            <a:r>
              <a:rPr lang="en-US" sz="2400" b="1" dirty="0" smtClean="0">
                <a:latin typeface="UTM Cookies" panose="02040603050506020204" pitchFamily="18" charset="0"/>
                <a:cs typeface="Times New Roman" pitchFamily="18" charset="0"/>
              </a:rPr>
              <a:t>4. </a:t>
            </a:r>
            <a:r>
              <a:rPr lang="en-US" sz="2400" b="1" dirty="0" err="1">
                <a:latin typeface="UTM Cookies" panose="02040603050506020204" pitchFamily="18" charset="0"/>
                <a:cs typeface="Times New Roman" pitchFamily="18" charset="0"/>
              </a:rPr>
              <a:t>Câu</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chuyện</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này</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còn</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có</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thể</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đặt</a:t>
            </a:r>
            <a:r>
              <a:rPr lang="en-US" sz="2400" b="1" dirty="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tên</a:t>
            </a:r>
            <a:r>
              <a:rPr lang="en-US" sz="2400" b="1" dirty="0">
                <a:latin typeface="UTM Cookies" panose="02040603050506020204" pitchFamily="18" charset="0"/>
                <a:cs typeface="Times New Roman" pitchFamily="18" charset="0"/>
              </a:rPr>
              <a:t> </a:t>
            </a:r>
            <a:endParaRPr lang="en-US" sz="2400" b="1" dirty="0" smtClean="0">
              <a:latin typeface="UTM Cookies" panose="02040603050506020204" pitchFamily="18" charset="0"/>
              <a:cs typeface="Times New Roman" pitchFamily="18" charset="0"/>
            </a:endParaRPr>
          </a:p>
          <a:p>
            <a:pPr algn="ctr"/>
            <a:r>
              <a:rPr lang="en-US" sz="2400" b="1" dirty="0" err="1" smtClean="0">
                <a:latin typeface="UTM Cookies" panose="02040603050506020204" pitchFamily="18" charset="0"/>
                <a:cs typeface="Times New Roman" pitchFamily="18" charset="0"/>
              </a:rPr>
              <a:t>là</a:t>
            </a:r>
            <a:r>
              <a:rPr lang="en-US" sz="2400" b="1" dirty="0" smtClean="0">
                <a:latin typeface="UTM Cookies" panose="02040603050506020204" pitchFamily="18" charset="0"/>
                <a:cs typeface="Times New Roman" pitchFamily="18" charset="0"/>
              </a:rPr>
              <a:t> </a:t>
            </a:r>
            <a:r>
              <a:rPr lang="en-US" sz="2400" b="1" dirty="0" err="1">
                <a:latin typeface="UTM Cookies" panose="02040603050506020204" pitchFamily="18" charset="0"/>
                <a:cs typeface="Times New Roman" pitchFamily="18" charset="0"/>
              </a:rPr>
              <a:t>gì</a:t>
            </a:r>
            <a:r>
              <a:rPr lang="en-US" sz="2400" b="1" dirty="0">
                <a:latin typeface="UTM Cookies" panose="02040603050506020204" pitchFamily="18" charset="0"/>
                <a:cs typeface="Times New Roman" pitchFamily="18" charset="0"/>
              </a:rPr>
              <a:t>?</a:t>
            </a:r>
          </a:p>
        </p:txBody>
      </p:sp>
      <p:sp>
        <p:nvSpPr>
          <p:cNvPr id="13" name="TextBox 12"/>
          <p:cNvSpPr txBox="1"/>
          <p:nvPr/>
        </p:nvSpPr>
        <p:spPr>
          <a:xfrm>
            <a:off x="1778613" y="2919378"/>
            <a:ext cx="5347854" cy="2369880"/>
          </a:xfrm>
          <a:prstGeom prst="rect">
            <a:avLst/>
          </a:prstGeom>
          <a:noFill/>
        </p:spPr>
        <p:txBody>
          <a:bodyPr wrap="square" rtlCol="0">
            <a:spAutoFit/>
          </a:bodyPr>
          <a:lstStyle/>
          <a:p>
            <a:pPr marL="257175" indent="-257175">
              <a:buFont typeface="Arial" charset="0"/>
              <a:buChar char="•"/>
            </a:pPr>
            <a:r>
              <a:rPr lang="en-US" sz="2600" b="1" dirty="0" err="1">
                <a:solidFill>
                  <a:srgbClr val="C00000"/>
                </a:solidFill>
                <a:latin typeface="Times New Roman" pitchFamily="18" charset="0"/>
                <a:cs typeface="Times New Roman" pitchFamily="18" charset="0"/>
              </a:rPr>
              <a:t>Tốt</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gỗ</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hơn</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tốt</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nước</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sơn</a:t>
            </a:r>
            <a:r>
              <a:rPr lang="en-US" sz="2600" b="1" dirty="0">
                <a:solidFill>
                  <a:srgbClr val="C00000"/>
                </a:solidFill>
                <a:latin typeface="Times New Roman" pitchFamily="18" charset="0"/>
                <a:cs typeface="Times New Roman" pitchFamily="18" charset="0"/>
              </a:rPr>
              <a:t>.</a:t>
            </a:r>
          </a:p>
          <a:p>
            <a:pPr marL="257175" indent="-257175">
              <a:buFont typeface="Arial" charset="0"/>
              <a:buChar char="•"/>
            </a:pPr>
            <a:r>
              <a:rPr lang="en-US" sz="2600" b="1" dirty="0" err="1">
                <a:solidFill>
                  <a:srgbClr val="C00000"/>
                </a:solidFill>
                <a:latin typeface="Times New Roman" pitchFamily="18" charset="0"/>
                <a:cs typeface="Times New Roman" pitchFamily="18" charset="0"/>
              </a:rPr>
              <a:t>Lửa</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thử</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vàng</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gian</a:t>
            </a:r>
            <a:r>
              <a:rPr lang="en-US" sz="2600" b="1" dirty="0">
                <a:solidFill>
                  <a:srgbClr val="C00000"/>
                </a:solidFill>
                <a:latin typeface="Times New Roman" pitchFamily="18" charset="0"/>
                <a:cs typeface="Times New Roman" pitchFamily="18" charset="0"/>
              </a:rPr>
              <a:t> nan </a:t>
            </a:r>
            <a:r>
              <a:rPr lang="en-US" sz="2600" b="1" dirty="0" err="1">
                <a:solidFill>
                  <a:srgbClr val="C00000"/>
                </a:solidFill>
                <a:latin typeface="Times New Roman" pitchFamily="18" charset="0"/>
                <a:cs typeface="Times New Roman" pitchFamily="18" charset="0"/>
              </a:rPr>
              <a:t>thử</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sức</a:t>
            </a:r>
            <a:r>
              <a:rPr lang="en-US" sz="2600" b="1" dirty="0">
                <a:solidFill>
                  <a:srgbClr val="C00000"/>
                </a:solidFill>
                <a:latin typeface="Times New Roman" pitchFamily="18" charset="0"/>
                <a:cs typeface="Times New Roman" pitchFamily="18" charset="0"/>
              </a:rPr>
              <a:t>.</a:t>
            </a:r>
          </a:p>
          <a:p>
            <a:pPr marL="257175" indent="-257175">
              <a:buFont typeface="Arial" charset="0"/>
              <a:buChar char="•"/>
            </a:pPr>
            <a:r>
              <a:rPr lang="en-US" sz="2600" b="1" dirty="0" err="1">
                <a:solidFill>
                  <a:srgbClr val="C00000"/>
                </a:solidFill>
                <a:latin typeface="Times New Roman" pitchFamily="18" charset="0"/>
                <a:cs typeface="Times New Roman" pitchFamily="18" charset="0"/>
              </a:rPr>
              <a:t>Đất</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Nung</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dũng</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cảm</a:t>
            </a:r>
            <a:r>
              <a:rPr lang="en-US" sz="2600" b="1" dirty="0">
                <a:solidFill>
                  <a:srgbClr val="C00000"/>
                </a:solidFill>
                <a:latin typeface="Times New Roman" pitchFamily="18" charset="0"/>
                <a:cs typeface="Times New Roman" pitchFamily="18" charset="0"/>
              </a:rPr>
              <a:t>.</a:t>
            </a:r>
          </a:p>
          <a:p>
            <a:pPr marL="257175" indent="-257175">
              <a:buFont typeface="Arial" charset="0"/>
              <a:buChar char="•"/>
            </a:pPr>
            <a:r>
              <a:rPr lang="en-US" sz="2600" b="1" dirty="0" err="1">
                <a:solidFill>
                  <a:srgbClr val="C00000"/>
                </a:solidFill>
                <a:latin typeface="Times New Roman" pitchFamily="18" charset="0"/>
                <a:cs typeface="Times New Roman" pitchFamily="18" charset="0"/>
              </a:rPr>
              <a:t>Hãy</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rèn</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luyện</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để</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trở</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thành</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người</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có</a:t>
            </a:r>
            <a:r>
              <a:rPr lang="en-US" sz="2600" b="1" dirty="0">
                <a:solidFill>
                  <a:srgbClr val="C00000"/>
                </a:solidFill>
                <a:latin typeface="Times New Roman" pitchFamily="18" charset="0"/>
                <a:cs typeface="Times New Roman" pitchFamily="18" charset="0"/>
              </a:rPr>
              <a:t> </a:t>
            </a:r>
            <a:r>
              <a:rPr lang="en-US" sz="2600" b="1" dirty="0" err="1">
                <a:solidFill>
                  <a:srgbClr val="C00000"/>
                </a:solidFill>
                <a:latin typeface="Times New Roman" pitchFamily="18" charset="0"/>
                <a:cs typeface="Times New Roman" pitchFamily="18" charset="0"/>
              </a:rPr>
              <a:t>ích</a:t>
            </a:r>
            <a:r>
              <a:rPr lang="en-US" sz="2600" b="1" dirty="0">
                <a:solidFill>
                  <a:srgbClr val="C00000"/>
                </a:solidFill>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1917330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barn(inVertical)">
                                      <p:cBhvr>
                                        <p:cTn id="15" dur="500"/>
                                        <p:tgtEl>
                                          <p:spTgt spid="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wipe(down)">
                                      <p:cBhvr>
                                        <p:cTn id="20" dur="500"/>
                                        <p:tgtEl>
                                          <p:spTgt spid="1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circle(in)">
                                      <p:cBhvr>
                                        <p:cTn id="25" dur="2000"/>
                                        <p:tgtEl>
                                          <p:spTgt spid="1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3">
                                            <p:txEl>
                                              <p:pRg st="2" end="2"/>
                                            </p:txEl>
                                          </p:spTgt>
                                        </p:tgtEl>
                                        <p:attrNameLst>
                                          <p:attrName>style.visibility</p:attrName>
                                        </p:attrNameLst>
                                      </p:cBhvr>
                                      <p:to>
                                        <p:strVal val="visible"/>
                                      </p:to>
                                    </p:set>
                                    <p:animEffect transition="in" filter="barn(inVertical)">
                                      <p:cBhvr>
                                        <p:cTn id="30" dur="500"/>
                                        <p:tgtEl>
                                          <p:spTgt spid="1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3">
                                            <p:txEl>
                                              <p:pRg st="3" end="3"/>
                                            </p:txEl>
                                          </p:spTgt>
                                        </p:tgtEl>
                                        <p:attrNameLst>
                                          <p:attrName>style.visibility</p:attrName>
                                        </p:attrNameLst>
                                      </p:cBhvr>
                                      <p:to>
                                        <p:strVal val="visible"/>
                                      </p:to>
                                    </p:set>
                                    <p:animEffect transition="in" filter="barn(inVertical)">
                                      <p:cBhvr>
                                        <p:cTn id="35"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1FBAA8D8-C721-4080-BCFD-4CC7D0124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3784" y="-773547"/>
            <a:ext cx="11942619" cy="8405093"/>
          </a:xfrm>
          <a:prstGeom prst="rect">
            <a:avLst/>
          </a:prstGeom>
        </p:spPr>
      </p:pic>
      <p:sp>
        <p:nvSpPr>
          <p:cNvPr id="3" name="Rectangle 2"/>
          <p:cNvSpPr/>
          <p:nvPr/>
        </p:nvSpPr>
        <p:spPr>
          <a:xfrm>
            <a:off x="1667163" y="2108859"/>
            <a:ext cx="6096000" cy="3985706"/>
          </a:xfrm>
          <a:prstGeom prst="rect">
            <a:avLst/>
          </a:prstGeom>
        </p:spPr>
        <p:txBody>
          <a:bodyPr>
            <a:spAutoFit/>
          </a:bodyPr>
          <a:lstStyle/>
          <a:p>
            <a:pPr algn="ctr"/>
            <a:r>
              <a:rPr lang="nl-NL" sz="2000" b="1" u="sng" dirty="0">
                <a:solidFill>
                  <a:srgbClr val="FF0000"/>
                </a:solidFill>
                <a:latin typeface="UTM Cookies" panose="02040603050506020204" pitchFamily="18" charset="0"/>
                <a:ea typeface="Times New Roman" panose="02020603050405020304" pitchFamily="18" charset="0"/>
                <a:cs typeface="Times New Roman" panose="02020603050405020304" pitchFamily="18" charset="0"/>
              </a:rPr>
              <a:t>I. YÊU CẦU CẦN ĐẠT:</a:t>
            </a:r>
            <a:endParaRPr lang="en-US" sz="2000" dirty="0">
              <a:solidFill>
                <a:srgbClr val="FF0000"/>
              </a:solidFill>
              <a:latin typeface="UTM Cookies" panose="02040603050506020204" pitchFamily="18" charset="0"/>
              <a:ea typeface="Times New Roman" panose="02020603050405020304" pitchFamily="18" charset="0"/>
              <a:cs typeface="Times New Roman" panose="02020603050405020304" pitchFamily="18" charset="0"/>
            </a:endParaRPr>
          </a:p>
          <a:p>
            <a:pPr algn="just"/>
            <a:r>
              <a:rPr lang="nl-NL" b="1"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rPr>
              <a:t>1. Kiến thức</a:t>
            </a:r>
            <a:endParaRPr lang="en-US"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endParaRPr>
          </a:p>
          <a:p>
            <a:pPr algn="just"/>
            <a:r>
              <a:rPr lang="nl-NL" dirty="0">
                <a:latin typeface="Times New Roman" panose="02020603050405020304" pitchFamily="18" charset="0"/>
                <a:ea typeface="Times New Roman" panose="02020603050405020304" pitchFamily="18" charset="0"/>
                <a:cs typeface="Times New Roman" panose="02020603050405020304" pitchFamily="18" charset="0"/>
              </a:rPr>
              <a:t>-</a:t>
            </a:r>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Hiểu ND: Chú bé Đất can đảm, muốn trở thành người khoẻ mạnh, làm được nhiều việc có ích đã dám nung mình trong lửa đỏ (trả lời được các câu hỏi trong SGK).</a:t>
            </a:r>
            <a:r>
              <a:rPr lang="nl-NL" u="sng"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nl-NL" b="1"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rPr>
              <a:t>2. Kĩ năng</a:t>
            </a:r>
            <a:endParaRPr lang="en-US"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endParaRPr>
          </a:p>
          <a:p>
            <a:pPr algn="just"/>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Biết đọc bài văn với giọng kể chậm rãi; bước đầu biết đọc nhấn giọng một số từ ngữ gợi tả, gợi cảm và phân biệt lời người kể với lời nhân vật (chàng kị sĩ, ông Hòn Rấm,  chú bé Đất).</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nl-NL" b="1"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rPr>
              <a:t>3. Phẩm chất</a:t>
            </a:r>
            <a:endParaRPr lang="en-US"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endParaRPr>
          </a:p>
          <a:p>
            <a:r>
              <a:rPr lang="nl-NL" dirty="0">
                <a:latin typeface="Times New Roman" panose="02020603050405020304" pitchFamily="18" charset="0"/>
                <a:ea typeface="Times New Roman" panose="02020603050405020304" pitchFamily="18" charset="0"/>
                <a:cs typeface="Times New Roman" panose="02020603050405020304" pitchFamily="18" charset="0"/>
              </a:rPr>
              <a:t>- </a:t>
            </a:r>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GD HS tính kiên trì, bền bỉ.</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nl-NL" b="1"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rPr>
              <a:t>4. Góp phần phát triển năng lực</a:t>
            </a:r>
            <a:endParaRPr lang="en-US" dirty="0">
              <a:solidFill>
                <a:srgbClr val="0070C0"/>
              </a:solidFill>
              <a:latin typeface="UTM Cookies" panose="02040603050506020204" pitchFamily="18" charset="0"/>
              <a:ea typeface="Times New Roman" panose="02020603050405020304" pitchFamily="18" charset="0"/>
              <a:cs typeface="Times New Roman" panose="02020603050405020304" pitchFamily="18" charset="0"/>
            </a:endParaRPr>
          </a:p>
          <a:p>
            <a:pPr marL="285750" indent="-285750" algn="just">
              <a:buFontTx/>
              <a:buChar char="-"/>
            </a:pPr>
            <a:r>
              <a:rPr lang="nl-N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Năng </a:t>
            </a:r>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lực tự học, NL giao tiếp và hợp tác, NL giải </a:t>
            </a:r>
            <a:r>
              <a:rPr lang="nl-N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quyết </a:t>
            </a:r>
          </a:p>
          <a:p>
            <a:pPr algn="just"/>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 </a:t>
            </a:r>
            <a:r>
              <a:rPr lang="nl-NL"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 và sáng tạo, NL ngôn ngữ, NL thẩm mĩ</a:t>
            </a:r>
            <a:r>
              <a:rPr lang="nl-NL"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9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3075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2">
            <a:extLst>
              <a:ext uri="{FF2B5EF4-FFF2-40B4-BE49-F238E27FC236}">
                <a16:creationId xmlns:a16="http://schemas.microsoft.com/office/drawing/2014/main" id="{4B5914AF-9BF8-44F4-BFC3-C49632A37A8B}"/>
              </a:ext>
            </a:extLst>
          </p:cNvPr>
          <p:cNvSpPr/>
          <p:nvPr/>
        </p:nvSpPr>
        <p:spPr>
          <a:xfrm>
            <a:off x="5015345" y="1199437"/>
            <a:ext cx="7047345" cy="5254830"/>
          </a:xfrm>
          <a:prstGeom prst="roundRect">
            <a:avLst/>
          </a:prstGeom>
          <a:solidFill>
            <a:schemeClr val="bg1">
              <a:alpha val="89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smtClean="0">
                <a:ln>
                  <a:noFill/>
                </a:ln>
                <a:solidFill>
                  <a:srgbClr val="FF0000"/>
                </a:solidFill>
                <a:effectLst/>
                <a:uLnTx/>
                <a:uFillTx/>
              </a:rPr>
              <a:t>​</a:t>
            </a:r>
            <a:endParaRPr kumimoji="0" lang="en-US" sz="2600" b="1" i="0" u="none" strike="noStrike" kern="1200" cap="none" spc="0" normalizeH="0" baseline="0" noProof="0" dirty="0" smtClean="0">
              <a:ln>
                <a:noFill/>
              </a:ln>
              <a:solidFill>
                <a:srgbClr val="FF0000"/>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srgbClr val="FF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rPr>
              <a:t/>
            </a:r>
            <a:br>
              <a:rPr kumimoji="0" lang="vi-VN" sz="2600" b="1" i="0" u="none" strike="noStrike" kern="1200" cap="none" spc="0" normalizeH="0" baseline="0" noProof="0" dirty="0">
                <a:ln>
                  <a:noFill/>
                </a:ln>
                <a:solidFill>
                  <a:prstClr val="black"/>
                </a:solidFill>
                <a:effectLst/>
                <a:uLnTx/>
                <a:uFillTx/>
              </a:rPr>
            </a:br>
            <a:endParaRPr kumimoji="0" lang="en-US" sz="2600" b="1" i="0" u="none" strike="noStrike" kern="1200" cap="none" spc="0" normalizeH="0" baseline="0" noProof="0" dirty="0">
              <a:ln>
                <a:noFill/>
              </a:ln>
              <a:solidFill>
                <a:prstClr val="black"/>
              </a:solidFill>
              <a:effectLst/>
              <a:uLnTx/>
              <a:uFillTx/>
            </a:endParaRPr>
          </a:p>
        </p:txBody>
      </p:sp>
      <p:pic>
        <p:nvPicPr>
          <p:cNvPr id="4" name="图片 4">
            <a:extLst>
              <a:ext uri="{FF2B5EF4-FFF2-40B4-BE49-F238E27FC236}">
                <a16:creationId xmlns:a16="http://schemas.microsoft.com/office/drawing/2014/main" id="{5A9D1919-A268-48F1-BB7C-444B0A4B8B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761" y="-637309"/>
            <a:ext cx="7093526" cy="7664852"/>
          </a:xfrm>
          <a:prstGeom prst="rect">
            <a:avLst/>
          </a:prstGeom>
        </p:spPr>
      </p:pic>
      <p:sp>
        <p:nvSpPr>
          <p:cNvPr id="6" name="Rounded Rectangle 5"/>
          <p:cNvSpPr/>
          <p:nvPr/>
        </p:nvSpPr>
        <p:spPr>
          <a:xfrm>
            <a:off x="1100075" y="4047390"/>
            <a:ext cx="3315855" cy="1838037"/>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solidFill>
                  <a:schemeClr val="bg1"/>
                </a:solidFill>
                <a:latin typeface="UTM Showcard" panose="02040603050506020204" pitchFamily="18" charset="0"/>
              </a:rPr>
              <a:t>NỘI DUNG</a:t>
            </a:r>
            <a:endParaRPr lang="en-US" sz="6000" dirty="0">
              <a:solidFill>
                <a:schemeClr val="bg1"/>
              </a:solidFill>
              <a:latin typeface="UTM Showcard" panose="02040603050506020204" pitchFamily="18" charset="0"/>
            </a:endParaRPr>
          </a:p>
        </p:txBody>
      </p:sp>
      <p:pic>
        <p:nvPicPr>
          <p:cNvPr id="7" name="PA_图片 1">
            <a:extLst>
              <a:ext uri="{FF2B5EF4-FFF2-40B4-BE49-F238E27FC236}">
                <a16:creationId xmlns:a16="http://schemas.microsoft.com/office/drawing/2014/main" id="{05E7DB2B-F531-4F19-B804-77DF713AA707}"/>
              </a:ext>
            </a:extLst>
          </p:cNvPr>
          <p:cNvPicPr>
            <a:picLocks noChangeAspect="1"/>
          </p:cNvPicPr>
          <p:nvPr>
            <p:custDataLst>
              <p:tags r:id="rId1"/>
            </p:custDataLst>
          </p:nvPr>
        </p:nvPicPr>
        <p:blipFill rotWithShape="1">
          <a:blip r:embed="rId4">
            <a:extLst>
              <a:ext uri="{28A0092B-C50C-407E-A947-70E740481C1C}">
                <a14:useLocalDpi xmlns:a14="http://schemas.microsoft.com/office/drawing/2010/main" val="0"/>
              </a:ext>
            </a:extLst>
          </a:blip>
          <a:srcRect t="48571" r="54581" b="17381"/>
          <a:stretch>
            <a:fillRect/>
          </a:stretch>
        </p:blipFill>
        <p:spPr>
          <a:xfrm>
            <a:off x="5354619" y="497764"/>
            <a:ext cx="6956504" cy="5862471"/>
          </a:xfrm>
          <a:prstGeom prst="rect">
            <a:avLst/>
          </a:prstGeom>
        </p:spPr>
      </p:pic>
      <p:sp>
        <p:nvSpPr>
          <p:cNvPr id="9" name="TextBox 8"/>
          <p:cNvSpPr txBox="1"/>
          <p:nvPr/>
        </p:nvSpPr>
        <p:spPr>
          <a:xfrm>
            <a:off x="5809672" y="2274838"/>
            <a:ext cx="5735784" cy="2308324"/>
          </a:xfrm>
          <a:prstGeom prst="rect">
            <a:avLst/>
          </a:prstGeom>
          <a:noFill/>
        </p:spPr>
        <p:txBody>
          <a:bodyPr wrap="square" rtlCol="0">
            <a:spAutoFit/>
          </a:bodyPr>
          <a:lstStyle/>
          <a:p>
            <a:r>
              <a:rPr lang="en-US" sz="3600" dirty="0" err="1" smtClean="0">
                <a:latin typeface="UTM Androgyne" panose="02040603050506020204" pitchFamily="18" charset="0"/>
              </a:rPr>
              <a:t>Chú</a:t>
            </a:r>
            <a:r>
              <a:rPr lang="en-US" sz="3600" dirty="0" smtClean="0">
                <a:latin typeface="UTM Androgyne" panose="02040603050506020204" pitchFamily="18" charset="0"/>
              </a:rPr>
              <a:t> </a:t>
            </a:r>
            <a:r>
              <a:rPr lang="en-US" sz="3600" dirty="0" err="1" smtClean="0">
                <a:latin typeface="UTM Androgyne" panose="02040603050506020204" pitchFamily="18" charset="0"/>
              </a:rPr>
              <a:t>đất</a:t>
            </a:r>
            <a:r>
              <a:rPr lang="en-US" sz="3600" dirty="0" smtClean="0">
                <a:latin typeface="UTM Androgyne" panose="02040603050506020204" pitchFamily="18" charset="0"/>
              </a:rPr>
              <a:t> </a:t>
            </a:r>
            <a:r>
              <a:rPr lang="en-US" sz="3600" dirty="0" err="1" smtClean="0">
                <a:latin typeface="UTM Androgyne" panose="02040603050506020204" pitchFamily="18" charset="0"/>
              </a:rPr>
              <a:t>Nung</a:t>
            </a:r>
            <a:r>
              <a:rPr lang="en-US" sz="3600" dirty="0" smtClean="0">
                <a:latin typeface="UTM Androgyne" panose="02040603050506020204" pitchFamily="18" charset="0"/>
              </a:rPr>
              <a:t> </a:t>
            </a:r>
            <a:r>
              <a:rPr lang="nl-NL" sz="3600" dirty="0" smtClean="0">
                <a:latin typeface="UTM Androgyne" panose="02040603050506020204" pitchFamily="18" charset="0"/>
              </a:rPr>
              <a:t>nhờ </a:t>
            </a:r>
            <a:r>
              <a:rPr lang="nl-NL" sz="3600" dirty="0">
                <a:latin typeface="UTM Androgyne" panose="02040603050506020204" pitchFamily="18" charset="0"/>
              </a:rPr>
              <a:t>dám nung mình trong lửa đã trở thành người hữu ích, cứu sống </a:t>
            </a:r>
            <a:r>
              <a:rPr lang="nl-NL" sz="3600" dirty="0" smtClean="0">
                <a:latin typeface="UTM Androgyne" panose="02040603050506020204" pitchFamily="18" charset="0"/>
              </a:rPr>
              <a:t>được </a:t>
            </a:r>
            <a:r>
              <a:rPr lang="nl-NL" sz="3600" dirty="0">
                <a:latin typeface="UTM Androgyne" panose="02040603050506020204" pitchFamily="18" charset="0"/>
              </a:rPr>
              <a:t>người </a:t>
            </a:r>
            <a:r>
              <a:rPr lang="nl-NL" sz="3600" dirty="0" smtClean="0">
                <a:latin typeface="UTM Androgyne" panose="02040603050506020204" pitchFamily="18" charset="0"/>
              </a:rPr>
              <a:t>khác.</a:t>
            </a:r>
            <a:endParaRPr lang="en-US" sz="3600" dirty="0">
              <a:latin typeface="UTM Androgyne" panose="02040603050506020204" pitchFamily="18" charset="0"/>
            </a:endParaRPr>
          </a:p>
        </p:txBody>
      </p:sp>
    </p:spTree>
    <p:extLst>
      <p:ext uri="{BB962C8B-B14F-4D97-AF65-F5344CB8AC3E}">
        <p14:creationId xmlns:p14="http://schemas.microsoft.com/office/powerpoint/2010/main" val="4189613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 presetClass="entr" presetSubtype="4" fill="hold" nodeType="afterEffect" p14:presetBounceEnd="65000">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14:bounceEnd="65000">
                                          <p:cBhvr additive="base">
                                            <p:cTn id="24" dur="500" fill="hold"/>
                                            <p:tgtEl>
                                              <p:spTgt spid="7"/>
                                            </p:tgtEl>
                                            <p:attrNameLst>
                                              <p:attrName>ppt_x</p:attrName>
                                            </p:attrNameLst>
                                          </p:cBhvr>
                                          <p:tavLst>
                                            <p:tav tm="0">
                                              <p:val>
                                                <p:strVal val="#ppt_x"/>
                                              </p:val>
                                            </p:tav>
                                            <p:tav tm="100000">
                                              <p:val>
                                                <p:strVal val="#ppt_x"/>
                                              </p:val>
                                            </p:tav>
                                          </p:tavLst>
                                        </p:anim>
                                        <p:anim calcmode="lin" valueType="num" p14:bounceEnd="65000">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2">
            <a:extLst>
              <a:ext uri="{28A0092B-C50C-407E-A947-70E740481C1C}">
                <a14:useLocalDpi xmlns:a14="http://schemas.microsoft.com/office/drawing/2010/main" val="0"/>
              </a:ext>
            </a:extLst>
          </a:blip>
          <a:srcRect l="7879" t="69185" r="65573" b="4296"/>
          <a:stretch/>
        </p:blipFill>
        <p:spPr>
          <a:xfrm>
            <a:off x="1921165" y="-817417"/>
            <a:ext cx="11480800" cy="7467599"/>
          </a:xfrm>
          <a:prstGeom prst="rect">
            <a:avLst/>
          </a:prstGeom>
        </p:spPr>
      </p:pic>
      <p:pic>
        <p:nvPicPr>
          <p:cNvPr id="5" name="图片 2">
            <a:extLst>
              <a:ext uri="{FF2B5EF4-FFF2-40B4-BE49-F238E27FC236}">
                <a16:creationId xmlns:a16="http://schemas.microsoft.com/office/drawing/2014/main" id="{7A30C8DB-1A05-4B63-AAC7-123993B35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962" y="2096654"/>
            <a:ext cx="6068293" cy="6132623"/>
          </a:xfrm>
          <a:prstGeom prst="rect">
            <a:avLst/>
          </a:prstGeom>
        </p:spPr>
      </p:pic>
      <p:sp>
        <p:nvSpPr>
          <p:cNvPr id="6" name="TextBox 5"/>
          <p:cNvSpPr txBox="1"/>
          <p:nvPr/>
        </p:nvSpPr>
        <p:spPr>
          <a:xfrm>
            <a:off x="5902036" y="1872840"/>
            <a:ext cx="6142182" cy="255454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smtClean="0">
                <a:solidFill>
                  <a:srgbClr val="002060"/>
                </a:solidFill>
                <a:latin typeface="UTM Cookies" panose="02040603050506020204" pitchFamily="18" charset="0"/>
                <a:ea typeface="inpin heiti" charset="-122"/>
                <a:cs typeface="Mali SemiBold" panose="00000700000000000000" pitchFamily="2" charset="-34"/>
              </a:rPr>
              <a:t>LUYỆN ĐỌC DIỄN CẢM</a:t>
            </a:r>
            <a:endParaRPr kumimoji="0" lang="en-US" sz="1800" b="1" i="0" u="none" strike="noStrike" kern="1200" cap="none" spc="0" normalizeH="0" baseline="0" noProof="0" dirty="0">
              <a:ln>
                <a:noFill/>
              </a:ln>
              <a:solidFill>
                <a:srgbClr val="002060"/>
              </a:solidFill>
              <a:effectLst/>
              <a:uLnTx/>
              <a:uFillTx/>
              <a:latin typeface="UTM Cookies" panose="02040603050506020204" pitchFamily="18" charset="0"/>
            </a:endParaRPr>
          </a:p>
        </p:txBody>
      </p:sp>
    </p:spTree>
    <p:extLst>
      <p:ext uri="{BB962C8B-B14F-4D97-AF65-F5344CB8AC3E}">
        <p14:creationId xmlns:p14="http://schemas.microsoft.com/office/powerpoint/2010/main" val="860034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circle(in)">
                                      <p:cBhvr>
                                        <p:cTn id="1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2">
            <a:extLst>
              <a:ext uri="{FF2B5EF4-FFF2-40B4-BE49-F238E27FC236}">
                <a16:creationId xmlns:a16="http://schemas.microsoft.com/office/drawing/2014/main" id="{4B5914AF-9BF8-44F4-BFC3-C49632A37A8B}"/>
              </a:ext>
            </a:extLst>
          </p:cNvPr>
          <p:cNvSpPr/>
          <p:nvPr/>
        </p:nvSpPr>
        <p:spPr>
          <a:xfrm>
            <a:off x="1209964" y="738908"/>
            <a:ext cx="10732655" cy="5745019"/>
          </a:xfrm>
          <a:prstGeom prst="roundRect">
            <a:avLst/>
          </a:prstGeom>
          <a:solidFill>
            <a:schemeClr val="bg1">
              <a:alpha val="89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smtClean="0">
              <a:ln>
                <a:noFill/>
              </a:ln>
              <a:solidFill>
                <a:srgbClr val="FF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rPr>
              <a:t/>
            </a:r>
            <a:br>
              <a:rPr kumimoji="0" lang="vi-VN" sz="2600" b="1" i="0" u="none" strike="noStrike" kern="1200" cap="none" spc="0" normalizeH="0" baseline="0" noProof="0" dirty="0">
                <a:ln>
                  <a:noFill/>
                </a:ln>
                <a:solidFill>
                  <a:prstClr val="black"/>
                </a:solidFill>
                <a:effectLst/>
                <a:uLnTx/>
                <a:uFillTx/>
              </a:rPr>
            </a:br>
            <a:endParaRPr kumimoji="0" lang="en-US" sz="2600" b="1" i="0" u="none" strike="noStrike" kern="1200" cap="none" spc="0" normalizeH="0" baseline="0" noProof="0" dirty="0">
              <a:ln>
                <a:noFill/>
              </a:ln>
              <a:solidFill>
                <a:prstClr val="black"/>
              </a:solidFill>
              <a:effectLst/>
              <a:uLnTx/>
              <a:uFillTx/>
            </a:endParaRPr>
          </a:p>
        </p:txBody>
      </p:sp>
      <p:sp>
        <p:nvSpPr>
          <p:cNvPr id="6" name="TextBox 5"/>
          <p:cNvSpPr txBox="1"/>
          <p:nvPr/>
        </p:nvSpPr>
        <p:spPr>
          <a:xfrm>
            <a:off x="1704109" y="1062181"/>
            <a:ext cx="9869055" cy="5539978"/>
          </a:xfrm>
          <a:prstGeom prst="rect">
            <a:avLst/>
          </a:prstGeom>
          <a:noFill/>
        </p:spPr>
        <p:txBody>
          <a:bodyPr wrap="square" rtlCol="0">
            <a:spAutoFit/>
          </a:bodyPr>
          <a:lstStyle/>
          <a:p>
            <a:r>
              <a:rPr lang="en-US" sz="3200" b="1" dirty="0">
                <a:solidFill>
                  <a:srgbClr val="3333FF"/>
                </a:solidFill>
                <a:latin typeface="Times New Roman" pitchFamily="18" charset="0"/>
                <a:cs typeface="Times New Roman" pitchFamily="18" charset="0"/>
              </a:rPr>
              <a:t>Hai </a:t>
            </a:r>
            <a:r>
              <a:rPr lang="en-US" sz="3200" b="1" dirty="0" err="1">
                <a:solidFill>
                  <a:srgbClr val="3333FF"/>
                </a:solidFill>
                <a:latin typeface="Times New Roman" pitchFamily="18" charset="0"/>
                <a:cs typeface="Times New Roman" pitchFamily="18" charset="0"/>
              </a:rPr>
              <a:t>ng­ười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bột</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tỉnh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dần</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nhận</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ra</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bạn</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cũ</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thì</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lạ</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quá</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kêu</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lên</a:t>
            </a:r>
            <a:r>
              <a:rPr lang="en-US" sz="3200" b="1" dirty="0">
                <a:solidFill>
                  <a:srgbClr val="3333FF"/>
                </a:solidFill>
                <a:latin typeface="Times New Roman" pitchFamily="18" charset="0"/>
                <a:cs typeface="Times New Roman" pitchFamily="18" charset="0"/>
              </a:rPr>
              <a:t>:</a:t>
            </a:r>
            <a:br>
              <a:rPr lang="en-US" sz="3200" b="1" dirty="0">
                <a:solidFill>
                  <a:srgbClr val="3333FF"/>
                </a:solidFill>
                <a:latin typeface="Times New Roman" pitchFamily="18" charset="0"/>
                <a:cs typeface="Times New Roman" pitchFamily="18" charset="0"/>
              </a:rPr>
            </a:br>
            <a:r>
              <a:rPr lang="en-US" sz="3200" b="1" dirty="0">
                <a:solidFill>
                  <a:srgbClr val="3333FF"/>
                </a:solidFill>
                <a:latin typeface="Times New Roman" pitchFamily="18" charset="0"/>
                <a:cs typeface="Times New Roman" pitchFamily="18" charset="0"/>
              </a:rPr>
              <a:t> - </a:t>
            </a:r>
            <a:r>
              <a:rPr lang="en-US" sz="3200" b="1" dirty="0" err="1">
                <a:solidFill>
                  <a:srgbClr val="3333FF"/>
                </a:solidFill>
                <a:latin typeface="Times New Roman" pitchFamily="18" charset="0"/>
                <a:cs typeface="Times New Roman" pitchFamily="18" charset="0"/>
              </a:rPr>
              <a:t>Ôi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chính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anh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đã</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cứu</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chúng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tôi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đấy</a:t>
            </a:r>
            <a:r>
              <a:rPr lang="en-US" sz="3200" b="1" dirty="0">
                <a:solidFill>
                  <a:srgbClr val="3333FF"/>
                </a:solidFill>
                <a:latin typeface="Times New Roman" pitchFamily="18" charset="0"/>
                <a:cs typeface="Times New Roman" pitchFamily="18" charset="0"/>
              </a:rPr>
              <a:t> ư? Sao </a:t>
            </a:r>
            <a:r>
              <a:rPr lang="en-US" sz="3200" b="1" dirty="0" err="1">
                <a:solidFill>
                  <a:srgbClr val="3333FF"/>
                </a:solidFill>
                <a:latin typeface="Times New Roman" pitchFamily="18" charset="0"/>
                <a:cs typeface="Times New Roman" pitchFamily="18" charset="0"/>
              </a:rPr>
              <a:t>trông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anh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khác</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thế</a:t>
            </a:r>
            <a:r>
              <a:rPr lang="en-US" sz="3200" b="1" dirty="0">
                <a:solidFill>
                  <a:srgbClr val="3333FF"/>
                </a:solidFill>
                <a:latin typeface="Times New Roman" pitchFamily="18" charset="0"/>
                <a:cs typeface="Times New Roman" pitchFamily="18" charset="0"/>
              </a:rPr>
              <a:t>?</a:t>
            </a:r>
            <a:br>
              <a:rPr lang="en-US" sz="3200" b="1" dirty="0">
                <a:solidFill>
                  <a:srgbClr val="3333FF"/>
                </a:solidFill>
                <a:latin typeface="Times New Roman" pitchFamily="18" charset="0"/>
                <a:cs typeface="Times New Roman" pitchFamily="18" charset="0"/>
              </a:rPr>
            </a:br>
            <a:r>
              <a:rPr lang="en-US" sz="3200" b="1" dirty="0">
                <a:solidFill>
                  <a:srgbClr val="3333FF"/>
                </a:solidFill>
                <a:latin typeface="Times New Roman" pitchFamily="18" charset="0"/>
                <a:cs typeface="Times New Roman" pitchFamily="18" charset="0"/>
              </a:rPr>
              <a:t> - </a:t>
            </a:r>
            <a:r>
              <a:rPr lang="en-US" sz="3200" b="1" dirty="0" err="1">
                <a:solidFill>
                  <a:srgbClr val="3333FF"/>
                </a:solidFill>
                <a:latin typeface="Times New Roman" pitchFamily="18" charset="0"/>
                <a:cs typeface="Times New Roman" pitchFamily="18" charset="0"/>
              </a:rPr>
              <a:t>Có</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gì</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đâu</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tại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tớ</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nung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trong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lửa</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Bây</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giờ</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tớ</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có</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thể</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phơi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nắng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phơi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mưa</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hàng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đời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người</a:t>
            </a:r>
            <a:r>
              <a:rPr lang="en-US" sz="3200" b="1" dirty="0">
                <a:solidFill>
                  <a:srgbClr val="3333FF"/>
                </a:solidFill>
                <a:latin typeface="Times New Roman" pitchFamily="18" charset="0"/>
                <a:cs typeface="Times New Roman" pitchFamily="18" charset="0"/>
              </a:rPr>
              <a:t>.</a:t>
            </a:r>
            <a:br>
              <a:rPr lang="en-US" sz="3200" b="1" dirty="0">
                <a:solidFill>
                  <a:srgbClr val="3333FF"/>
                </a:solidFill>
                <a:latin typeface="Times New Roman" pitchFamily="18" charset="0"/>
                <a:cs typeface="Times New Roman" pitchFamily="18" charset="0"/>
              </a:rPr>
            </a:br>
            <a:r>
              <a:rPr lang="en-US" sz="3200" b="1" dirty="0" err="1">
                <a:solidFill>
                  <a:srgbClr val="3333FF"/>
                </a:solidFill>
                <a:latin typeface="Times New Roman" pitchFamily="18" charset="0"/>
                <a:cs typeface="Times New Roman" pitchFamily="18" charset="0"/>
              </a:rPr>
              <a:t>Nàng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công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chúa</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phục</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quá</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thì</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thào</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với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chàng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kị</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sĩ</a:t>
            </a:r>
            <a:r>
              <a:rPr lang="en-US" sz="3200" b="1" dirty="0">
                <a:solidFill>
                  <a:srgbClr val="3333FF"/>
                </a:solidFill>
                <a:latin typeface="Times New Roman" pitchFamily="18" charset="0"/>
                <a:cs typeface="Times New Roman" pitchFamily="18" charset="0"/>
              </a:rPr>
              <a:t>:</a:t>
            </a:r>
            <a:br>
              <a:rPr lang="en-US" sz="3200" b="1" dirty="0">
                <a:solidFill>
                  <a:srgbClr val="3333FF"/>
                </a:solidFill>
                <a:latin typeface="Times New Roman" pitchFamily="18" charset="0"/>
                <a:cs typeface="Times New Roman" pitchFamily="18" charset="0"/>
              </a:rPr>
            </a:b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Thế</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mà</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chúng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mình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mới</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chìm</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xuống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nước</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đã</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vữa</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ra.</a:t>
            </a:r>
            <a:r>
              <a:rPr lang="en-US" sz="3200" b="1" dirty="0">
                <a:solidFill>
                  <a:srgbClr val="3333FF"/>
                </a:solidFill>
                <a:latin typeface="Times New Roman" pitchFamily="18" charset="0"/>
                <a:cs typeface="Times New Roman" pitchFamily="18" charset="0"/>
              </a:rPr>
              <a:t/>
            </a:r>
            <a:br>
              <a:rPr lang="en-US" sz="3200" b="1" dirty="0">
                <a:solidFill>
                  <a:srgbClr val="3333FF"/>
                </a:solidFill>
                <a:latin typeface="Times New Roman" pitchFamily="18" charset="0"/>
                <a:cs typeface="Times New Roman" pitchFamily="18" charset="0"/>
              </a:rPr>
            </a:b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Đất</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Nung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đánh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một</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câu</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cộc</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tuếch</a:t>
            </a:r>
            <a:r>
              <a:rPr lang="en-US" sz="3200" b="1" dirty="0">
                <a:solidFill>
                  <a:srgbClr val="3333FF"/>
                </a:solidFill>
                <a:latin typeface="Times New Roman" pitchFamily="18" charset="0"/>
                <a:cs typeface="Times New Roman" pitchFamily="18" charset="0"/>
              </a:rPr>
              <a:t>:</a:t>
            </a:r>
            <a:br>
              <a:rPr lang="en-US" sz="3200" b="1" dirty="0">
                <a:solidFill>
                  <a:srgbClr val="3333FF"/>
                </a:solidFill>
                <a:latin typeface="Times New Roman" pitchFamily="18" charset="0"/>
                <a:cs typeface="Times New Roman" pitchFamily="18" charset="0"/>
              </a:rPr>
            </a:br>
            <a:r>
              <a:rPr lang="en-US" sz="3200" b="1" dirty="0">
                <a:solidFill>
                  <a:srgbClr val="3333FF"/>
                </a:solidFill>
                <a:latin typeface="Times New Roman" pitchFamily="18" charset="0"/>
                <a:cs typeface="Times New Roman" pitchFamily="18" charset="0"/>
              </a:rPr>
              <a:t> - </a:t>
            </a:r>
            <a:r>
              <a:rPr lang="en-US" sz="3200" b="1" dirty="0" err="1">
                <a:solidFill>
                  <a:srgbClr val="3333FF"/>
                </a:solidFill>
                <a:latin typeface="Times New Roman" pitchFamily="18" charset="0"/>
                <a:cs typeface="Times New Roman" pitchFamily="18" charset="0"/>
              </a:rPr>
              <a:t>Vì</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các</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đằng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ấy</a:t>
            </a:r>
            <a:r>
              <a:rPr lang="en-US" sz="3200" b="1" dirty="0">
                <a:solidFill>
                  <a:srgbClr val="3333FF"/>
                </a:solidFill>
                <a:latin typeface="Times New Roman" pitchFamily="18" charset="0"/>
                <a:cs typeface="Times New Roman" pitchFamily="18" charset="0"/>
              </a:rPr>
              <a:t> ở </a:t>
            </a:r>
            <a:r>
              <a:rPr lang="en-US" sz="3200" b="1" dirty="0" err="1">
                <a:solidFill>
                  <a:srgbClr val="3333FF"/>
                </a:solidFill>
                <a:latin typeface="Times New Roman" pitchFamily="18" charset="0"/>
                <a:cs typeface="Times New Roman" pitchFamily="18" charset="0"/>
              </a:rPr>
              <a:t>trong</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lọ</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thủy</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tinh</a:t>
            </a:r>
            <a:r>
              <a:rPr lang="en-US" sz="3200" b="1" dirty="0">
                <a:solidFill>
                  <a:srgbClr val="3333FF"/>
                </a:solidFill>
                <a:latin typeface="Times New Roman" pitchFamily="18" charset="0"/>
                <a:cs typeface="Times New Roman" pitchFamily="18" charset="0"/>
              </a:rPr>
              <a:t> </a:t>
            </a:r>
            <a:r>
              <a:rPr lang="en-US" sz="3200" b="1" dirty="0" err="1">
                <a:solidFill>
                  <a:srgbClr val="3333FF"/>
                </a:solidFill>
                <a:latin typeface="Times New Roman" pitchFamily="18" charset="0"/>
                <a:cs typeface="Times New Roman" pitchFamily="18" charset="0"/>
              </a:rPr>
              <a:t>mà</a:t>
            </a:r>
            <a:r>
              <a:rPr lang="en-US" sz="3200" b="1" dirty="0">
                <a:solidFill>
                  <a:srgbClr val="3333FF"/>
                </a:solidFill>
                <a:latin typeface="Times New Roman" pitchFamily="18" charset="0"/>
                <a:cs typeface="Times New Roman" pitchFamily="18" charset="0"/>
              </a:rPr>
              <a:t>.</a:t>
            </a:r>
          </a:p>
          <a:p>
            <a:pPr lvl="0" algn="ctr">
              <a:defRPr/>
            </a:pPr>
            <a:r>
              <a:rPr lang="vi-VN" sz="1600" b="1" dirty="0">
                <a:solidFill>
                  <a:srgbClr val="FF0000"/>
                </a:solidFill>
              </a:rPr>
              <a:t>​</a:t>
            </a:r>
            <a:endParaRPr lang="en-US" sz="1600" b="1" dirty="0">
              <a:solidFill>
                <a:srgbClr val="FF0000"/>
              </a:solidFill>
            </a:endParaRPr>
          </a:p>
          <a:p>
            <a:endParaRPr lang="en-US" dirty="0"/>
          </a:p>
        </p:txBody>
      </p:sp>
      <p:cxnSp>
        <p:nvCxnSpPr>
          <p:cNvPr id="8" name="Straight Connector 7"/>
          <p:cNvCxnSpPr/>
          <p:nvPr/>
        </p:nvCxnSpPr>
        <p:spPr>
          <a:xfrm flipV="1">
            <a:off x="9310256" y="1607131"/>
            <a:ext cx="1097280" cy="0"/>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7467600" y="2563095"/>
            <a:ext cx="992908" cy="0"/>
          </a:xfrm>
          <a:prstGeom prst="line">
            <a:avLst/>
          </a:prstGeom>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flipV="1">
            <a:off x="1801094" y="3066476"/>
            <a:ext cx="1463040" cy="0"/>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flipV="1">
            <a:off x="1801094" y="4022439"/>
            <a:ext cx="1737360" cy="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V="1">
            <a:off x="3671458" y="4022442"/>
            <a:ext cx="1737360" cy="0"/>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4756727" y="4516582"/>
            <a:ext cx="1511534" cy="0"/>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a:off x="6499168" y="4516582"/>
            <a:ext cx="1371600" cy="0"/>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flipV="1">
            <a:off x="10012219" y="4983018"/>
            <a:ext cx="1188720" cy="0"/>
          </a:xfrm>
          <a:prstGeom prst="line">
            <a:avLst/>
          </a:prstGeom>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flipV="1">
            <a:off x="6183746" y="5504872"/>
            <a:ext cx="1645920" cy="0"/>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Connector 19"/>
          <p:cNvCxnSpPr/>
          <p:nvPr/>
        </p:nvCxnSpPr>
        <p:spPr>
          <a:xfrm flipV="1">
            <a:off x="6268261" y="6035963"/>
            <a:ext cx="1828800" cy="0"/>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flipV="1">
            <a:off x="1999673" y="4983018"/>
            <a:ext cx="73152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3635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5cd2f624bc9c0">
            <a:hlinkClick r:id="" action="ppaction://media"/>
            <a:extLst>
              <a:ext uri="{FF2B5EF4-FFF2-40B4-BE49-F238E27FC236}">
                <a16:creationId xmlns:a16="http://schemas.microsoft.com/office/drawing/2014/main" id="{D58F9198-396A-4FAE-9119-C3CFD60870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01115" y="3551237"/>
            <a:ext cx="487363" cy="487363"/>
          </a:xfrm>
          <a:prstGeom prst="rect">
            <a:avLst/>
          </a:prstGeom>
        </p:spPr>
      </p:pic>
      <p:pic>
        <p:nvPicPr>
          <p:cNvPr id="7"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6">
            <a:extLst>
              <a:ext uri="{28A0092B-C50C-407E-A947-70E740481C1C}">
                <a14:useLocalDpi xmlns:a14="http://schemas.microsoft.com/office/drawing/2010/main" val="0"/>
              </a:ext>
            </a:extLst>
          </a:blip>
          <a:srcRect l="7879" t="69185" r="65573" b="4296"/>
          <a:stretch/>
        </p:blipFill>
        <p:spPr>
          <a:xfrm>
            <a:off x="2223437" y="-562504"/>
            <a:ext cx="10932743" cy="7049931"/>
          </a:xfrm>
          <a:prstGeom prst="rect">
            <a:avLst/>
          </a:prstGeom>
        </p:spPr>
      </p:pic>
      <p:pic>
        <p:nvPicPr>
          <p:cNvPr id="6" name="图片 2">
            <a:extLst>
              <a:ext uri="{FF2B5EF4-FFF2-40B4-BE49-F238E27FC236}">
                <a16:creationId xmlns:a16="http://schemas.microsoft.com/office/drawing/2014/main" id="{814EAE5F-FE8E-4D21-944E-6482C70019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3577" y="-247920"/>
            <a:ext cx="7963981" cy="8085675"/>
          </a:xfrm>
          <a:prstGeom prst="rect">
            <a:avLst/>
          </a:prstGeom>
        </p:spPr>
      </p:pic>
      <p:sp>
        <p:nvSpPr>
          <p:cNvPr id="8" name="TextBox 7"/>
          <p:cNvSpPr txBox="1"/>
          <p:nvPr/>
        </p:nvSpPr>
        <p:spPr>
          <a:xfrm>
            <a:off x="6660682" y="1694046"/>
            <a:ext cx="5637150" cy="286232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algn="ctr"/>
            <a:r>
              <a:rPr lang="en-US" sz="9000" dirty="0" smtClean="0">
                <a:solidFill>
                  <a:srgbClr val="FF0000"/>
                </a:solidFill>
                <a:latin typeface="UTM Showcard" panose="02040603050506020204" pitchFamily="18" charset="0"/>
              </a:rPr>
              <a:t>TẠM BIỆT CÁC EM</a:t>
            </a:r>
            <a:endParaRPr lang="en-US" sz="9000" dirty="0">
              <a:solidFill>
                <a:srgbClr val="FF0000"/>
              </a:solidFill>
              <a:latin typeface="UTM Showcard" panose="02040603050506020204" pitchFamily="18" charset="0"/>
            </a:endParaRPr>
          </a:p>
        </p:txBody>
      </p:sp>
    </p:spTree>
    <p:extLst>
      <p:ext uri="{BB962C8B-B14F-4D97-AF65-F5344CB8AC3E}">
        <p14:creationId xmlns:p14="http://schemas.microsoft.com/office/powerpoint/2010/main" val="539877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airplan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6706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F8DB556-47A4-4955-B4B7-17931C4D3DE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436" b="31387" l="41693" r="64062">
                        <a14:foregroundMark x1="46206" y1="9956" x2="47193" y2="9476"/>
                        <a14:backgroundMark x1="42680" y1="18193" x2="43357" y2="30828"/>
                        <a14:backgroundMark x1="57913" y1="24190" x2="54894" y2="31987"/>
                        <a14:backgroundMark x1="57010" y1="11435" x2="48801" y2="11835"/>
                        <a14:backgroundMark x1="58477" y1="15674" x2="57997" y2="19392"/>
                        <a14:backgroundMark x1="58279" y1="19672" x2="58279" y2="19672"/>
                        <a14:backgroundMark x1="56643" y1="11315" x2="58618" y2="13874"/>
                        <a14:backgroundMark x1="55853" y1="28549" x2="54133" y2="30788"/>
                      </a14:backgroundRemoval>
                    </a14:imgEffect>
                  </a14:imgLayer>
                </a14:imgProps>
              </a:ext>
              <a:ext uri="{28A0092B-C50C-407E-A947-70E740481C1C}">
                <a14:useLocalDpi xmlns:a14="http://schemas.microsoft.com/office/drawing/2010/main" val="0"/>
              </a:ext>
            </a:extLst>
          </a:blip>
          <a:srcRect l="40200" t="7592" r="33252" b="65889"/>
          <a:stretch/>
        </p:blipFill>
        <p:spPr>
          <a:xfrm>
            <a:off x="1520561" y="-273136"/>
            <a:ext cx="9343121" cy="5962569"/>
          </a:xfrm>
          <a:prstGeom prst="rect">
            <a:avLst/>
          </a:prstGeom>
        </p:spPr>
      </p:pic>
      <p:pic>
        <p:nvPicPr>
          <p:cNvPr id="5" name="图片 4">
            <a:extLst>
              <a:ext uri="{FF2B5EF4-FFF2-40B4-BE49-F238E27FC236}">
                <a16:creationId xmlns:a16="http://schemas.microsoft.com/office/drawing/2014/main" id="{5A9D1919-A268-48F1-BB7C-444B0A4B8B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782" y="942109"/>
            <a:ext cx="6179127" cy="6461455"/>
          </a:xfrm>
          <a:prstGeom prst="rect">
            <a:avLst/>
          </a:prstGeom>
        </p:spPr>
      </p:pic>
      <p:sp>
        <p:nvSpPr>
          <p:cNvPr id="8" name="Rectangle 7"/>
          <p:cNvSpPr/>
          <p:nvPr/>
        </p:nvSpPr>
        <p:spPr>
          <a:xfrm>
            <a:off x="4220286" y="1276987"/>
            <a:ext cx="3276859" cy="2862322"/>
          </a:xfrm>
          <a:prstGeom prst="rect">
            <a:avLst/>
          </a:prstGeom>
        </p:spPr>
        <p:txBody>
          <a:bodyPr wrap="none">
            <a:spAutoFit/>
          </a:bodyPr>
          <a:lstStyle/>
          <a:p>
            <a:r>
              <a:rPr lang="en-US" sz="9000" b="1" dirty="0">
                <a:ln w="0">
                  <a:solidFill>
                    <a:srgbClr val="FFFF00"/>
                  </a:solidFill>
                </a:ln>
                <a:solidFill>
                  <a:srgbClr val="002060"/>
                </a:solidFill>
                <a:effectLst>
                  <a:reflection blurRad="6350" stA="53000" endA="300" endPos="35500" dir="5400000" sy="-90000" algn="bl" rotWithShape="0"/>
                </a:effectLst>
                <a:latin typeface="UTM Cookies" panose="02040603050506020204" pitchFamily="18" charset="0"/>
              </a:rPr>
              <a:t>K</a:t>
            </a:r>
            <a:r>
              <a:rPr lang="en-US" sz="9000" b="1" dirty="0">
                <a:ln w="0">
                  <a:solidFill>
                    <a:srgbClr val="FFFF00"/>
                  </a:solidFill>
                </a:ln>
                <a:solidFill>
                  <a:schemeClr val="accent2">
                    <a:lumMod val="75000"/>
                  </a:schemeClr>
                </a:solidFill>
                <a:effectLst>
                  <a:reflection blurRad="6350" stA="53000" endA="300" endPos="35500" dir="5400000" sy="-90000" algn="bl" rotWithShape="0"/>
                </a:effectLst>
                <a:latin typeface="UTM Cookies" panose="02040603050506020204" pitchFamily="18" charset="0"/>
              </a:rPr>
              <a:t>H</a:t>
            </a:r>
            <a:r>
              <a:rPr lang="en-US" sz="9000" b="1" dirty="0">
                <a:ln w="0">
                  <a:solidFill>
                    <a:srgbClr val="FFFF00"/>
                  </a:solidFill>
                </a:ln>
                <a:solidFill>
                  <a:srgbClr val="FF0000"/>
                </a:solidFill>
                <a:effectLst>
                  <a:reflection blurRad="6350" stA="53000" endA="300" endPos="35500" dir="5400000" sy="-90000" algn="bl" rotWithShape="0"/>
                </a:effectLst>
                <a:latin typeface="UTM Cookies" panose="02040603050506020204" pitchFamily="18" charset="0"/>
              </a:rPr>
              <a:t>Ở</a:t>
            </a:r>
            <a:r>
              <a:rPr lang="en-US" sz="9000" b="1" dirty="0">
                <a:ln w="0">
                  <a:solidFill>
                    <a:srgbClr val="FFFF00"/>
                  </a:solidFill>
                </a:ln>
                <a:solidFill>
                  <a:schemeClr val="tx2"/>
                </a:solidFill>
                <a:effectLst>
                  <a:reflection blurRad="6350" stA="53000" endA="300" endPos="35500" dir="5400000" sy="-90000" algn="bl" rotWithShape="0"/>
                </a:effectLst>
                <a:latin typeface="UTM Cookies" panose="02040603050506020204" pitchFamily="18" charset="0"/>
              </a:rPr>
              <a:t>I</a:t>
            </a:r>
            <a:r>
              <a:rPr lang="en-US" sz="9000" b="1" dirty="0">
                <a:ln w="0">
                  <a:solidFill>
                    <a:srgbClr val="FFFF00"/>
                  </a:solidFill>
                </a:ln>
                <a:solidFill>
                  <a:srgbClr val="FFC000"/>
                </a:solidFill>
                <a:effectLst>
                  <a:reflection blurRad="6350" stA="53000" endA="300" endPos="35500" dir="5400000" sy="-90000" algn="bl" rotWithShape="0"/>
                </a:effectLst>
                <a:latin typeface="UTM Cookies" panose="02040603050506020204" pitchFamily="18" charset="0"/>
              </a:rPr>
              <a:t> </a:t>
            </a:r>
            <a:endParaRPr lang="en-US" sz="9000" b="1" dirty="0" smtClean="0">
              <a:ln w="0">
                <a:solidFill>
                  <a:srgbClr val="FFFF00"/>
                </a:solidFill>
              </a:ln>
              <a:solidFill>
                <a:srgbClr val="FFC000"/>
              </a:solidFill>
              <a:effectLst>
                <a:reflection blurRad="6350" stA="53000" endA="300" endPos="35500" dir="5400000" sy="-90000" algn="bl" rotWithShape="0"/>
              </a:effectLst>
              <a:latin typeface="UTM Cookies" panose="02040603050506020204" pitchFamily="18" charset="0"/>
            </a:endParaRPr>
          </a:p>
          <a:p>
            <a:r>
              <a:rPr lang="en-US" sz="9000" b="1" dirty="0" smtClean="0">
                <a:ln w="0">
                  <a:solidFill>
                    <a:srgbClr val="FFFF00"/>
                  </a:solidFill>
                </a:ln>
                <a:solidFill>
                  <a:srgbClr val="0070C0"/>
                </a:solidFill>
                <a:effectLst>
                  <a:reflection blurRad="6350" stA="53000" endA="300" endPos="35500" dir="5400000" sy="-90000" algn="bl" rotWithShape="0"/>
                </a:effectLst>
                <a:latin typeface="UTM Cookies" panose="02040603050506020204" pitchFamily="18" charset="0"/>
              </a:rPr>
              <a:t>Đ</a:t>
            </a:r>
            <a:r>
              <a:rPr lang="en-US" sz="9000" b="1" dirty="0" smtClean="0">
                <a:ln w="0">
                  <a:solidFill>
                    <a:srgbClr val="FFFF00"/>
                  </a:solidFill>
                </a:ln>
                <a:solidFill>
                  <a:srgbClr val="7030A0"/>
                </a:solidFill>
                <a:effectLst>
                  <a:reflection blurRad="6350" stA="53000" endA="300" endPos="35500" dir="5400000" sy="-90000" algn="bl" rotWithShape="0"/>
                </a:effectLst>
                <a:latin typeface="UTM Cookies" panose="02040603050506020204" pitchFamily="18" charset="0"/>
              </a:rPr>
              <a:t>Ộ</a:t>
            </a:r>
            <a:r>
              <a:rPr lang="en-US" sz="9000" b="1" dirty="0" smtClean="0">
                <a:ln w="0">
                  <a:solidFill>
                    <a:srgbClr val="FFFF00"/>
                  </a:solidFill>
                </a:ln>
                <a:solidFill>
                  <a:srgbClr val="00B050"/>
                </a:solidFill>
                <a:effectLst>
                  <a:reflection blurRad="6350" stA="53000" endA="300" endPos="35500" dir="5400000" sy="-90000" algn="bl" rotWithShape="0"/>
                </a:effectLst>
                <a:latin typeface="UTM Cookies" panose="02040603050506020204" pitchFamily="18" charset="0"/>
              </a:rPr>
              <a:t>N</a:t>
            </a:r>
            <a:r>
              <a:rPr lang="en-US" sz="9000" b="1" dirty="0" smtClean="0">
                <a:ln w="0">
                  <a:solidFill>
                    <a:srgbClr val="FFFF00"/>
                  </a:solidFill>
                </a:ln>
                <a:solidFill>
                  <a:srgbClr val="FFC000"/>
                </a:solidFill>
                <a:effectLst>
                  <a:reflection blurRad="6350" stA="53000" endA="300" endPos="35500" dir="5400000" sy="-90000" algn="bl" rotWithShape="0"/>
                </a:effectLst>
                <a:latin typeface="UTM Cookies" panose="02040603050506020204" pitchFamily="18" charset="0"/>
              </a:rPr>
              <a:t>G </a:t>
            </a:r>
            <a:endParaRPr lang="en-US" sz="9000" b="1" dirty="0">
              <a:ln w="0">
                <a:solidFill>
                  <a:srgbClr val="FFFF00"/>
                </a:solidFill>
              </a:ln>
              <a:solidFill>
                <a:srgbClr val="FFC000"/>
              </a:solidFill>
              <a:effectLst>
                <a:reflection blurRad="6350" stA="53000" endA="300" endPos="35500" dir="5400000" sy="-90000" algn="bl" rotWithShape="0"/>
              </a:effectLst>
              <a:latin typeface="UTM Cookies" panose="02040603050506020204" pitchFamily="18" charset="0"/>
            </a:endParaRPr>
          </a:p>
        </p:txBody>
      </p:sp>
    </p:spTree>
    <p:extLst>
      <p:ext uri="{BB962C8B-B14F-4D97-AF65-F5344CB8AC3E}">
        <p14:creationId xmlns:p14="http://schemas.microsoft.com/office/powerpoint/2010/main" val="3144772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wipe(down)">
                                      <p:cBhvr>
                                        <p:cTn id="25" dur="580">
                                          <p:stCondLst>
                                            <p:cond delay="0"/>
                                          </p:stCondLst>
                                        </p:cTn>
                                        <p:tgtEl>
                                          <p:spTgt spid="8">
                                            <p:txEl>
                                              <p:pRg st="0" end="0"/>
                                            </p:txEl>
                                          </p:spTgt>
                                        </p:tgtEl>
                                      </p:cBhvr>
                                    </p:animEffect>
                                    <p:anim calcmode="lin" valueType="num">
                                      <p:cBhvr>
                                        <p:cTn id="26"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xEl>
                                              <p:pRg st="0" end="0"/>
                                            </p:txEl>
                                          </p:spTgt>
                                        </p:tgtEl>
                                      </p:cBhvr>
                                      <p:to x="100000" y="60000"/>
                                    </p:animScale>
                                    <p:animScale>
                                      <p:cBhvr>
                                        <p:cTn id="32" dur="166" decel="50000">
                                          <p:stCondLst>
                                            <p:cond delay="676"/>
                                          </p:stCondLst>
                                        </p:cTn>
                                        <p:tgtEl>
                                          <p:spTgt spid="8">
                                            <p:txEl>
                                              <p:pRg st="0" end="0"/>
                                            </p:txEl>
                                          </p:spTgt>
                                        </p:tgtEl>
                                      </p:cBhvr>
                                      <p:to x="100000" y="100000"/>
                                    </p:animScale>
                                    <p:animScale>
                                      <p:cBhvr>
                                        <p:cTn id="33" dur="26">
                                          <p:stCondLst>
                                            <p:cond delay="1312"/>
                                          </p:stCondLst>
                                        </p:cTn>
                                        <p:tgtEl>
                                          <p:spTgt spid="8">
                                            <p:txEl>
                                              <p:pRg st="0" end="0"/>
                                            </p:txEl>
                                          </p:spTgt>
                                        </p:tgtEl>
                                      </p:cBhvr>
                                      <p:to x="100000" y="80000"/>
                                    </p:animScale>
                                    <p:animScale>
                                      <p:cBhvr>
                                        <p:cTn id="34" dur="166" decel="50000">
                                          <p:stCondLst>
                                            <p:cond delay="1338"/>
                                          </p:stCondLst>
                                        </p:cTn>
                                        <p:tgtEl>
                                          <p:spTgt spid="8">
                                            <p:txEl>
                                              <p:pRg st="0" end="0"/>
                                            </p:txEl>
                                          </p:spTgt>
                                        </p:tgtEl>
                                      </p:cBhvr>
                                      <p:to x="100000" y="100000"/>
                                    </p:animScale>
                                    <p:animScale>
                                      <p:cBhvr>
                                        <p:cTn id="35" dur="26">
                                          <p:stCondLst>
                                            <p:cond delay="1642"/>
                                          </p:stCondLst>
                                        </p:cTn>
                                        <p:tgtEl>
                                          <p:spTgt spid="8">
                                            <p:txEl>
                                              <p:pRg st="0" end="0"/>
                                            </p:txEl>
                                          </p:spTgt>
                                        </p:tgtEl>
                                      </p:cBhvr>
                                      <p:to x="100000" y="90000"/>
                                    </p:animScale>
                                    <p:animScale>
                                      <p:cBhvr>
                                        <p:cTn id="36" dur="166" decel="50000">
                                          <p:stCondLst>
                                            <p:cond delay="1668"/>
                                          </p:stCondLst>
                                        </p:cTn>
                                        <p:tgtEl>
                                          <p:spTgt spid="8">
                                            <p:txEl>
                                              <p:pRg st="0" end="0"/>
                                            </p:txEl>
                                          </p:spTgt>
                                        </p:tgtEl>
                                      </p:cBhvr>
                                      <p:to x="100000" y="100000"/>
                                    </p:animScale>
                                    <p:animScale>
                                      <p:cBhvr>
                                        <p:cTn id="37" dur="26">
                                          <p:stCondLst>
                                            <p:cond delay="1808"/>
                                          </p:stCondLst>
                                        </p:cTn>
                                        <p:tgtEl>
                                          <p:spTgt spid="8">
                                            <p:txEl>
                                              <p:pRg st="0" end="0"/>
                                            </p:txEl>
                                          </p:spTgt>
                                        </p:tgtEl>
                                      </p:cBhvr>
                                      <p:to x="100000" y="95000"/>
                                    </p:animScale>
                                    <p:animScale>
                                      <p:cBhvr>
                                        <p:cTn id="38" dur="166" decel="50000">
                                          <p:stCondLst>
                                            <p:cond delay="1834"/>
                                          </p:stCondLst>
                                        </p:cTn>
                                        <p:tgtEl>
                                          <p:spTgt spid="8">
                                            <p:txEl>
                                              <p:pRg st="0" end="0"/>
                                            </p:txEl>
                                          </p:spTgt>
                                        </p:tgtEl>
                                      </p:cBhvr>
                                      <p:to x="100000" y="100000"/>
                                    </p:animScale>
                                  </p:childTnLst>
                                </p:cTn>
                              </p:par>
                              <p:par>
                                <p:cTn id="39" presetID="26" presetClass="entr" presetSubtype="0" fill="hold" nodeType="withEffect">
                                  <p:stCondLst>
                                    <p:cond delay="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wipe(down)">
                                      <p:cBhvr>
                                        <p:cTn id="41" dur="580">
                                          <p:stCondLst>
                                            <p:cond delay="0"/>
                                          </p:stCondLst>
                                        </p:cTn>
                                        <p:tgtEl>
                                          <p:spTgt spid="8">
                                            <p:txEl>
                                              <p:pRg st="1" end="1"/>
                                            </p:txEl>
                                          </p:spTgt>
                                        </p:tgtEl>
                                      </p:cBhvr>
                                    </p:animEffect>
                                    <p:anim calcmode="lin" valueType="num">
                                      <p:cBhvr>
                                        <p:cTn id="42" dur="1822" tmFilter="0,0; 0.14,0.36; 0.43,0.73; 0.71,0.91; 1.0,1.0">
                                          <p:stCondLst>
                                            <p:cond delay="0"/>
                                          </p:stCondLst>
                                        </p:cTn>
                                        <p:tgtEl>
                                          <p:spTgt spid="8">
                                            <p:txEl>
                                              <p:pRg st="1" end="1"/>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xEl>
                                              <p:pRg st="1" end="1"/>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xEl>
                                              <p:pRg st="1" end="1"/>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xEl>
                                              <p:pRg st="1" end="1"/>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xEl>
                                              <p:pRg st="1" end="1"/>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xEl>
                                              <p:pRg st="1" end="1"/>
                                            </p:txEl>
                                          </p:spTgt>
                                        </p:tgtEl>
                                      </p:cBhvr>
                                      <p:to x="100000" y="60000"/>
                                    </p:animScale>
                                    <p:animScale>
                                      <p:cBhvr>
                                        <p:cTn id="48" dur="166" decel="50000">
                                          <p:stCondLst>
                                            <p:cond delay="676"/>
                                          </p:stCondLst>
                                        </p:cTn>
                                        <p:tgtEl>
                                          <p:spTgt spid="8">
                                            <p:txEl>
                                              <p:pRg st="1" end="1"/>
                                            </p:txEl>
                                          </p:spTgt>
                                        </p:tgtEl>
                                      </p:cBhvr>
                                      <p:to x="100000" y="100000"/>
                                    </p:animScale>
                                    <p:animScale>
                                      <p:cBhvr>
                                        <p:cTn id="49" dur="26">
                                          <p:stCondLst>
                                            <p:cond delay="1312"/>
                                          </p:stCondLst>
                                        </p:cTn>
                                        <p:tgtEl>
                                          <p:spTgt spid="8">
                                            <p:txEl>
                                              <p:pRg st="1" end="1"/>
                                            </p:txEl>
                                          </p:spTgt>
                                        </p:tgtEl>
                                      </p:cBhvr>
                                      <p:to x="100000" y="80000"/>
                                    </p:animScale>
                                    <p:animScale>
                                      <p:cBhvr>
                                        <p:cTn id="50" dur="166" decel="50000">
                                          <p:stCondLst>
                                            <p:cond delay="1338"/>
                                          </p:stCondLst>
                                        </p:cTn>
                                        <p:tgtEl>
                                          <p:spTgt spid="8">
                                            <p:txEl>
                                              <p:pRg st="1" end="1"/>
                                            </p:txEl>
                                          </p:spTgt>
                                        </p:tgtEl>
                                      </p:cBhvr>
                                      <p:to x="100000" y="100000"/>
                                    </p:animScale>
                                    <p:animScale>
                                      <p:cBhvr>
                                        <p:cTn id="51" dur="26">
                                          <p:stCondLst>
                                            <p:cond delay="1642"/>
                                          </p:stCondLst>
                                        </p:cTn>
                                        <p:tgtEl>
                                          <p:spTgt spid="8">
                                            <p:txEl>
                                              <p:pRg st="1" end="1"/>
                                            </p:txEl>
                                          </p:spTgt>
                                        </p:tgtEl>
                                      </p:cBhvr>
                                      <p:to x="100000" y="90000"/>
                                    </p:animScale>
                                    <p:animScale>
                                      <p:cBhvr>
                                        <p:cTn id="52" dur="166" decel="50000">
                                          <p:stCondLst>
                                            <p:cond delay="1668"/>
                                          </p:stCondLst>
                                        </p:cTn>
                                        <p:tgtEl>
                                          <p:spTgt spid="8">
                                            <p:txEl>
                                              <p:pRg st="1" end="1"/>
                                            </p:txEl>
                                          </p:spTgt>
                                        </p:tgtEl>
                                      </p:cBhvr>
                                      <p:to x="100000" y="100000"/>
                                    </p:animScale>
                                    <p:animScale>
                                      <p:cBhvr>
                                        <p:cTn id="53" dur="26">
                                          <p:stCondLst>
                                            <p:cond delay="1808"/>
                                          </p:stCondLst>
                                        </p:cTn>
                                        <p:tgtEl>
                                          <p:spTgt spid="8">
                                            <p:txEl>
                                              <p:pRg st="1" end="1"/>
                                            </p:txEl>
                                          </p:spTgt>
                                        </p:tgtEl>
                                      </p:cBhvr>
                                      <p:to x="100000" y="95000"/>
                                    </p:animScale>
                                    <p:animScale>
                                      <p:cBhvr>
                                        <p:cTn id="54" dur="166" decel="50000">
                                          <p:stCondLst>
                                            <p:cond delay="1834"/>
                                          </p:stCondLst>
                                        </p:cTn>
                                        <p:tgtEl>
                                          <p:spTgt spid="8">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
            <a:extLst>
              <a:ext uri="{FF2B5EF4-FFF2-40B4-BE49-F238E27FC236}">
                <a16:creationId xmlns:a16="http://schemas.microsoft.com/office/drawing/2014/main" id="{97B35B32-3717-4CA3-A181-5BC6707E50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03275">
            <a:off x="2210555" y="-159203"/>
            <a:ext cx="10983206" cy="8007591"/>
          </a:xfrm>
          <a:prstGeom prst="rect">
            <a:avLst/>
          </a:prstGeom>
        </p:spPr>
      </p:pic>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0" y="1937132"/>
            <a:ext cx="3821999" cy="3033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5005081" y="3661650"/>
            <a:ext cx="5982728" cy="461665"/>
          </a:xfrm>
          <a:prstGeom prst="rect">
            <a:avLst/>
          </a:prstGeom>
        </p:spPr>
        <p:txBody>
          <a:bodyPr wrap="none">
            <a:spAutoFit/>
          </a:bodyPr>
          <a:lstStyle/>
          <a:p>
            <a:r>
              <a:rPr lang="en-US" altLang="en-US" sz="2400" b="1" dirty="0">
                <a:solidFill>
                  <a:srgbClr val="0000FF"/>
                </a:solidFill>
                <a:latin typeface="Times New Roman" pitchFamily="18" charset="0"/>
                <a:cs typeface="Times New Roman" pitchFamily="18" charset="0"/>
              </a:rPr>
              <a:t> </a:t>
            </a:r>
            <a:r>
              <a:rPr lang="en-US" altLang="en-US" sz="2400" b="1" dirty="0">
                <a:solidFill>
                  <a:srgbClr val="0000FF"/>
                </a:solidFill>
                <a:latin typeface="Arial" panose="020B0604020202020204" pitchFamily="34" charset="0"/>
                <a:cs typeface="Arial" panose="020B0604020202020204" pitchFamily="34" charset="0"/>
              </a:rPr>
              <a:t>2. </a:t>
            </a:r>
            <a:r>
              <a:rPr lang="en-US" sz="2400" b="1" dirty="0" err="1">
                <a:solidFill>
                  <a:srgbClr val="0000FF"/>
                </a:solidFill>
                <a:latin typeface="Arial" panose="020B0604020202020204" pitchFamily="34" charset="0"/>
                <a:cs typeface="Arial" panose="020B0604020202020204" pitchFamily="34" charset="0"/>
              </a:rPr>
              <a:t>Chú</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bé</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Đất</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đi</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đâu</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và</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gặp</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chuyện</a:t>
            </a:r>
            <a:r>
              <a:rPr lang="en-US" sz="2400" b="1" dirty="0">
                <a:solidFill>
                  <a:srgbClr val="0000FF"/>
                </a:solidFill>
                <a:latin typeface="Arial" panose="020B0604020202020204" pitchFamily="34" charset="0"/>
                <a:cs typeface="Arial" panose="020B0604020202020204" pitchFamily="34" charset="0"/>
              </a:rPr>
              <a:t> </a:t>
            </a:r>
            <a:r>
              <a:rPr lang="en-US" sz="2400" b="1" dirty="0" err="1">
                <a:solidFill>
                  <a:srgbClr val="0000FF"/>
                </a:solidFill>
                <a:latin typeface="Arial" panose="020B0604020202020204" pitchFamily="34" charset="0"/>
                <a:cs typeface="Arial" panose="020B0604020202020204" pitchFamily="34" charset="0"/>
              </a:rPr>
              <a:t>gì</a:t>
            </a:r>
            <a:r>
              <a:rPr lang="en-US" sz="2400" b="1" dirty="0">
                <a:solidFill>
                  <a:srgbClr val="0000FF"/>
                </a:solidFill>
                <a:latin typeface="Arial" panose="020B0604020202020204" pitchFamily="34" charset="0"/>
                <a:cs typeface="Arial" panose="020B0604020202020204" pitchFamily="34" charset="0"/>
              </a:rPr>
              <a:t>?</a:t>
            </a:r>
            <a:endParaRPr lang="en-US" sz="2400" b="1" dirty="0">
              <a:solidFill>
                <a:srgbClr val="3333CC"/>
              </a:solidFill>
              <a:latin typeface="Arial" panose="020B0604020202020204" pitchFamily="34" charset="0"/>
              <a:cs typeface="Arial" panose="020B0604020202020204" pitchFamily="34" charset="0"/>
            </a:endParaRPr>
          </a:p>
        </p:txBody>
      </p:sp>
      <p:sp>
        <p:nvSpPr>
          <p:cNvPr id="8" name="TextBox 7"/>
          <p:cNvSpPr txBox="1"/>
          <p:nvPr/>
        </p:nvSpPr>
        <p:spPr>
          <a:xfrm>
            <a:off x="5093300" y="2384377"/>
            <a:ext cx="5503693" cy="800219"/>
          </a:xfrm>
          <a:prstGeom prst="rect">
            <a:avLst/>
          </a:prstGeom>
          <a:noFill/>
        </p:spPr>
        <p:txBody>
          <a:bodyPr wrap="square" rtlCol="0">
            <a:spAutoFit/>
          </a:bodyPr>
          <a:lstStyle/>
          <a:p>
            <a:r>
              <a:rPr lang="en-US" altLang="en-US" sz="2400" dirty="0">
                <a:solidFill>
                  <a:srgbClr val="CC66FF"/>
                </a:solidFill>
                <a:latin typeface="Arial" panose="020B0604020202020204" pitchFamily="34" charset="0"/>
                <a:cs typeface="Arial" panose="020B0604020202020204" pitchFamily="34" charset="0"/>
              </a:rPr>
              <a:t> </a:t>
            </a:r>
            <a:r>
              <a:rPr lang="en-US" altLang="en-US" sz="2400" b="1" dirty="0" smtClean="0">
                <a:solidFill>
                  <a:srgbClr val="3333CC"/>
                </a:solidFill>
                <a:latin typeface="Arial" panose="020B0604020202020204" pitchFamily="34" charset="0"/>
                <a:cs typeface="Arial" panose="020B0604020202020204" pitchFamily="34" charset="0"/>
              </a:rPr>
              <a:t>1.</a:t>
            </a:r>
            <a:r>
              <a:rPr lang="en-US" sz="2400" b="1" dirty="0" smtClean="0">
                <a:solidFill>
                  <a:srgbClr val="3333CC"/>
                </a:solidFill>
                <a:latin typeface="Arial" panose="020B0604020202020204" pitchFamily="34" charset="0"/>
                <a:cs typeface="Arial" panose="020B0604020202020204" pitchFamily="34" charset="0"/>
              </a:rPr>
              <a:t>Cu </a:t>
            </a:r>
            <a:r>
              <a:rPr lang="en-US" sz="2400" b="1" dirty="0" err="1">
                <a:solidFill>
                  <a:srgbClr val="3333CC"/>
                </a:solidFill>
                <a:latin typeface="Arial" panose="020B0604020202020204" pitchFamily="34" charset="0"/>
                <a:cs typeface="Arial" panose="020B0604020202020204" pitchFamily="34" charset="0"/>
              </a:rPr>
              <a:t>Chắt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có</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những</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đồ</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chơi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nào</a:t>
            </a:r>
            <a:r>
              <a:rPr lang="en-US" sz="2400" b="1" dirty="0">
                <a:solidFill>
                  <a:srgbClr val="3333CC"/>
                </a:solidFill>
                <a:latin typeface="Arial" panose="020B0604020202020204" pitchFamily="34" charset="0"/>
                <a:cs typeface="Arial" panose="020B0604020202020204" pitchFamily="34" charset="0"/>
              </a:rPr>
              <a:t>?</a:t>
            </a:r>
          </a:p>
          <a:p>
            <a:endParaRPr lang="en-US" sz="2200" dirty="0"/>
          </a:p>
        </p:txBody>
      </p:sp>
      <p:sp>
        <p:nvSpPr>
          <p:cNvPr id="9" name="TextBox 8"/>
          <p:cNvSpPr txBox="1"/>
          <p:nvPr/>
        </p:nvSpPr>
        <p:spPr>
          <a:xfrm>
            <a:off x="4829473" y="2869125"/>
            <a:ext cx="6531254" cy="1169551"/>
          </a:xfrm>
          <a:prstGeom prst="rect">
            <a:avLst/>
          </a:prstGeom>
          <a:noFill/>
        </p:spPr>
        <p:txBody>
          <a:bodyPr wrap="square" rtlCol="0">
            <a:spAutoFit/>
          </a:bodyPr>
          <a:lstStyle/>
          <a:p>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kị</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cưỡi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ngựa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ngồi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lầu</a:t>
            </a:r>
            <a:r>
              <a:rPr lang="en-US" sz="2400" b="1" dirty="0">
                <a:latin typeface="Times New Roman" pitchFamily="18" charset="0"/>
                <a:cs typeface="Times New Roman" pitchFamily="18" charset="0"/>
              </a:rPr>
              <a:t> son,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đất</a:t>
            </a:r>
            <a:r>
              <a:rPr lang="en-US" sz="2400" b="1" dirty="0">
                <a:latin typeface="Times New Roman" pitchFamily="18" charset="0"/>
                <a:cs typeface="Times New Roman" pitchFamily="18" charset="0"/>
              </a:rPr>
              <a:t>.</a:t>
            </a:r>
          </a:p>
          <a:p>
            <a:endParaRPr lang="en-US" sz="2200" dirty="0"/>
          </a:p>
        </p:txBody>
      </p:sp>
      <p:sp>
        <p:nvSpPr>
          <p:cNvPr id="10" name="TextBox 9"/>
          <p:cNvSpPr txBox="1"/>
          <p:nvPr/>
        </p:nvSpPr>
        <p:spPr>
          <a:xfrm>
            <a:off x="4603184" y="4134609"/>
            <a:ext cx="6591289" cy="1908215"/>
          </a:xfrm>
          <a:prstGeom prst="rect">
            <a:avLst/>
          </a:prstGeom>
          <a:noFill/>
        </p:spPr>
        <p:txBody>
          <a:bodyPr wrap="square" rtlCol="0">
            <a:spAutoFit/>
          </a:bodyPr>
          <a:lstStyle/>
          <a:p>
            <a:pPr lvl="0" algn="ct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đến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bếp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gặp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mưa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bị</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bèn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chui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bếp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sưởi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Lúc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đầu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thấy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khoan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khoái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lúc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thấy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nóng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lùi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Rồi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gặp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Hòn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Rấm</a:t>
            </a:r>
            <a:r>
              <a:rPr lang="en-US" sz="2400" b="1" dirty="0">
                <a:latin typeface="Times New Roman" pitchFamily="18" charset="0"/>
                <a:cs typeface="Times New Roman" pitchFamily="18" charset="0"/>
              </a:rPr>
              <a:t>.</a:t>
            </a:r>
          </a:p>
          <a:p>
            <a:endParaRPr lang="en-US" sz="2200" dirty="0"/>
          </a:p>
        </p:txBody>
      </p:sp>
      <p:pic>
        <p:nvPicPr>
          <p:cNvPr id="11" name="图片 5">
            <a:extLst>
              <a:ext uri="{FF2B5EF4-FFF2-40B4-BE49-F238E27FC236}">
                <a16:creationId xmlns:a16="http://schemas.microsoft.com/office/drawing/2014/main" id="{177B1F0C-29AD-403F-A23A-5640FE957EA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661891" y="-406401"/>
            <a:ext cx="2881918" cy="4541010"/>
          </a:xfrm>
          <a:prstGeom prst="rect">
            <a:avLst/>
          </a:prstGeom>
        </p:spPr>
      </p:pic>
    </p:spTree>
    <p:extLst>
      <p:ext uri="{BB962C8B-B14F-4D97-AF65-F5344CB8AC3E}">
        <p14:creationId xmlns:p14="http://schemas.microsoft.com/office/powerpoint/2010/main" val="3300925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814EAE5F-FE8E-4D21-944E-6482C70019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1268" y="1126074"/>
            <a:ext cx="6858000" cy="6858000"/>
          </a:xfrm>
          <a:prstGeom prst="rect">
            <a:avLst/>
          </a:prstGeom>
        </p:spPr>
      </p:pic>
      <p:pic>
        <p:nvPicPr>
          <p:cNvPr id="5" name="图片 3">
            <a:extLst>
              <a:ext uri="{FF2B5EF4-FFF2-40B4-BE49-F238E27FC236}">
                <a16:creationId xmlns:a16="http://schemas.microsoft.com/office/drawing/2014/main" id="{E5BAEE3A-B742-48FE-A597-B8700BC9E241}"/>
              </a:ext>
            </a:extLst>
          </p:cNvPr>
          <p:cNvPicPr>
            <a:picLocks noChangeAspect="1"/>
          </p:cNvPicPr>
          <p:nvPr/>
        </p:nvPicPr>
        <p:blipFill rotWithShape="1">
          <a:blip r:embed="rId3">
            <a:extLst>
              <a:ext uri="{28A0092B-C50C-407E-A947-70E740481C1C}">
                <a14:useLocalDpi xmlns:a14="http://schemas.microsoft.com/office/drawing/2010/main" val="0"/>
              </a:ext>
            </a:extLst>
          </a:blip>
          <a:srcRect l="35593" t="38199" r="37859" b="35282"/>
          <a:stretch/>
        </p:blipFill>
        <p:spPr>
          <a:xfrm>
            <a:off x="-1272787" y="-249382"/>
            <a:ext cx="9731464" cy="6858000"/>
          </a:xfrm>
          <a:prstGeom prst="rect">
            <a:avLst/>
          </a:prstGeom>
        </p:spPr>
      </p:pic>
      <p:sp>
        <p:nvSpPr>
          <p:cNvPr id="6" name="TextBox 5"/>
          <p:cNvSpPr txBox="1"/>
          <p:nvPr/>
        </p:nvSpPr>
        <p:spPr>
          <a:xfrm>
            <a:off x="3491344" y="1126074"/>
            <a:ext cx="3500583" cy="3170099"/>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algn="ctr"/>
            <a:r>
              <a:rPr lang="en-US" sz="10000" dirty="0" smtClean="0">
                <a:solidFill>
                  <a:srgbClr val="0070C0"/>
                </a:solidFill>
                <a:latin typeface="UTM Cookies" panose="02040603050506020204" pitchFamily="18" charset="0"/>
              </a:rPr>
              <a:t>KHÁM</a:t>
            </a:r>
            <a:r>
              <a:rPr lang="en-US" sz="10000" dirty="0" smtClean="0">
                <a:latin typeface="UTM Cookies" panose="02040603050506020204" pitchFamily="18" charset="0"/>
              </a:rPr>
              <a:t> </a:t>
            </a:r>
            <a:r>
              <a:rPr lang="en-US" sz="10000" dirty="0" smtClean="0">
                <a:solidFill>
                  <a:srgbClr val="C00000"/>
                </a:solidFill>
                <a:latin typeface="UTM Cookies" panose="02040603050506020204" pitchFamily="18" charset="0"/>
              </a:rPr>
              <a:t>PHÁ</a:t>
            </a:r>
            <a:endParaRPr lang="en-US" sz="10000" dirty="0">
              <a:solidFill>
                <a:srgbClr val="C00000"/>
              </a:solidFill>
              <a:latin typeface="UTM Cookies" panose="02040603050506020204" pitchFamily="18" charset="0"/>
            </a:endParaRPr>
          </a:p>
        </p:txBody>
      </p:sp>
    </p:spTree>
    <p:extLst>
      <p:ext uri="{BB962C8B-B14F-4D97-AF65-F5344CB8AC3E}">
        <p14:creationId xmlns:p14="http://schemas.microsoft.com/office/powerpoint/2010/main" val="2484465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7">
            <a:extLst>
              <a:ext uri="{FF2B5EF4-FFF2-40B4-BE49-F238E27FC236}">
                <a16:creationId xmlns:a16="http://schemas.microsoft.com/office/drawing/2014/main" id="{777FE2E7-4B32-4D91-903C-4C2D24185A11}"/>
              </a:ext>
            </a:extLst>
          </p:cNvPr>
          <p:cNvPicPr>
            <a:picLocks noChangeAspect="1"/>
          </p:cNvPicPr>
          <p:nvPr/>
        </p:nvPicPr>
        <p:blipFill rotWithShape="1">
          <a:blip r:embed="rId2">
            <a:extLst>
              <a:ext uri="{28A0092B-C50C-407E-A947-70E740481C1C}">
                <a14:useLocalDpi xmlns:a14="http://schemas.microsoft.com/office/drawing/2010/main" val="0"/>
              </a:ext>
            </a:extLst>
          </a:blip>
          <a:srcRect l="37360" t="68532" r="36092" b="4949"/>
          <a:stretch/>
        </p:blipFill>
        <p:spPr>
          <a:xfrm>
            <a:off x="-1343716" y="0"/>
            <a:ext cx="11355934" cy="7614711"/>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942110" y="1644073"/>
            <a:ext cx="6389576" cy="38423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图片 2">
            <a:extLst>
              <a:ext uri="{FF2B5EF4-FFF2-40B4-BE49-F238E27FC236}">
                <a16:creationId xmlns:a16="http://schemas.microsoft.com/office/drawing/2014/main" id="{9499C835-6942-4985-A2C8-7F05A71FA8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5158" y="1330037"/>
            <a:ext cx="6584708" cy="6584708"/>
          </a:xfrm>
          <a:prstGeom prst="rect">
            <a:avLst/>
          </a:prstGeom>
        </p:spPr>
      </p:pic>
    </p:spTree>
    <p:extLst>
      <p:ext uri="{BB962C8B-B14F-4D97-AF65-F5344CB8AC3E}">
        <p14:creationId xmlns:p14="http://schemas.microsoft.com/office/powerpoint/2010/main" val="1329914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458591B-CD07-4F06-8F8B-1491D06BE0F5}"/>
              </a:ext>
            </a:extLst>
          </p:cNvPr>
          <p:cNvPicPr>
            <a:picLocks noChangeAspect="1"/>
          </p:cNvPicPr>
          <p:nvPr/>
        </p:nvPicPr>
        <p:blipFill rotWithShape="1">
          <a:blip r:embed="rId2">
            <a:extLst>
              <a:ext uri="{28A0092B-C50C-407E-A947-70E740481C1C}">
                <a14:useLocalDpi xmlns:a14="http://schemas.microsoft.com/office/drawing/2010/main" val="0"/>
              </a:ext>
            </a:extLst>
          </a:blip>
          <a:srcRect l="7879" t="69185" r="65573" b="4296"/>
          <a:stretch/>
        </p:blipFill>
        <p:spPr>
          <a:xfrm>
            <a:off x="2847108" y="-341745"/>
            <a:ext cx="10389774" cy="7002099"/>
          </a:xfrm>
          <a:prstGeom prst="rect">
            <a:avLst/>
          </a:prstGeom>
        </p:spPr>
      </p:pic>
      <p:pic>
        <p:nvPicPr>
          <p:cNvPr id="5" name="图片 2">
            <a:extLst>
              <a:ext uri="{FF2B5EF4-FFF2-40B4-BE49-F238E27FC236}">
                <a16:creationId xmlns:a16="http://schemas.microsoft.com/office/drawing/2014/main" id="{7A30C8DB-1A05-4B63-AAC7-123993B354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962" y="1371278"/>
            <a:ext cx="6858000" cy="6858000"/>
          </a:xfrm>
          <a:prstGeom prst="rect">
            <a:avLst/>
          </a:prstGeom>
        </p:spPr>
      </p:pic>
      <p:sp>
        <p:nvSpPr>
          <p:cNvPr id="6" name="TextBox 5"/>
          <p:cNvSpPr txBox="1"/>
          <p:nvPr/>
        </p:nvSpPr>
        <p:spPr>
          <a:xfrm>
            <a:off x="7051962" y="1882077"/>
            <a:ext cx="4285673" cy="283154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altLang="zh-CN" sz="8000" b="1" dirty="0">
                <a:solidFill>
                  <a:srgbClr val="00B050"/>
                </a:solidFill>
                <a:latin typeface="UTM Cookies" panose="02040603050506020204" pitchFamily="18" charset="0"/>
                <a:ea typeface="inpin heiti" charset="-122"/>
                <a:cs typeface="Mali SemiBold" panose="00000700000000000000" pitchFamily="2" charset="-34"/>
              </a:rPr>
              <a:t>LUYỆN</a:t>
            </a:r>
            <a:r>
              <a:rPr lang="vi-VN" altLang="zh-CN" sz="8000" b="1" dirty="0">
                <a:solidFill>
                  <a:srgbClr val="00B050"/>
                </a:solidFill>
                <a:latin typeface="Mali SemiBold" panose="00000700000000000000" pitchFamily="2" charset="-34"/>
                <a:ea typeface="inpin heiti" charset="-122"/>
                <a:cs typeface="Mali SemiBold" panose="00000700000000000000" pitchFamily="2" charset="-34"/>
              </a:rPr>
              <a:t> </a:t>
            </a:r>
            <a:r>
              <a:rPr lang="en-US" altLang="zh-CN" sz="8000" b="1" dirty="0">
                <a:solidFill>
                  <a:srgbClr val="00B050"/>
                </a:solidFill>
                <a:latin typeface="UTM Cookies" panose="02040603050506020204" pitchFamily="18" charset="0"/>
                <a:ea typeface="inpin heiti" charset="-122"/>
                <a:cs typeface="Mali SemiBold" panose="00000700000000000000" pitchFamily="2" charset="-34"/>
              </a:rPr>
              <a:t>ĐỌC</a:t>
            </a:r>
            <a:endParaRPr lang="zh-CN" altLang="en-US" sz="8000" b="1" dirty="0">
              <a:solidFill>
                <a:srgbClr val="00B050"/>
              </a:solidFill>
              <a:latin typeface="UTM Cookies" panose="02040603050506020204" pitchFamily="18" charset="0"/>
              <a:ea typeface="inpin heiti" charset="-122"/>
              <a:cs typeface="Mali SemiBold" panose="00000700000000000000" pitchFamily="2" charset="-34"/>
            </a:endParaRPr>
          </a:p>
          <a:p>
            <a:endParaRPr lang="en-US" b="1" dirty="0">
              <a:latin typeface="UTM Cookies" panose="02040603050506020204" pitchFamily="18" charset="0"/>
            </a:endParaRPr>
          </a:p>
        </p:txBody>
      </p:sp>
    </p:spTree>
    <p:extLst>
      <p:ext uri="{BB962C8B-B14F-4D97-AF65-F5344CB8AC3E}">
        <p14:creationId xmlns:p14="http://schemas.microsoft.com/office/powerpoint/2010/main" val="6790359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circle(in)">
                                      <p:cBhvr>
                                        <p:cTn id="1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
            <a:extLst>
              <a:ext uri="{FF2B5EF4-FFF2-40B4-BE49-F238E27FC236}">
                <a16:creationId xmlns:a16="http://schemas.microsoft.com/office/drawing/2014/main" id="{4B5914AF-9BF8-44F4-BFC3-C49632A37A8B}"/>
              </a:ext>
            </a:extLst>
          </p:cNvPr>
          <p:cNvSpPr/>
          <p:nvPr/>
        </p:nvSpPr>
        <p:spPr>
          <a:xfrm>
            <a:off x="189221" y="158903"/>
            <a:ext cx="11813558" cy="6540194"/>
          </a:xfrm>
          <a:prstGeom prst="roundRect">
            <a:avLst/>
          </a:prstGeom>
          <a:solidFill>
            <a:schemeClr val="accent2">
              <a:lumMod val="20000"/>
              <a:lumOff val="80000"/>
              <a:alpha val="89000"/>
            </a:schemeClr>
          </a:solidFill>
          <a:ln>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smtClean="0">
                <a:solidFill>
                  <a:srgbClr val="FF0000"/>
                </a:solidFill>
              </a:rPr>
              <a:t>​</a:t>
            </a:r>
            <a:endParaRPr lang="en-US" b="1" dirty="0" smtClean="0">
              <a:solidFill>
                <a:srgbClr val="FF0000"/>
              </a:solidFill>
            </a:endParaRPr>
          </a:p>
          <a:p>
            <a:pPr algn="ctr"/>
            <a:endParaRPr lang="en-US" b="1" dirty="0" smtClean="0">
              <a:solidFill>
                <a:srgbClr val="FF0000"/>
              </a:solidFill>
            </a:endParaRPr>
          </a:p>
          <a:p>
            <a:pPr algn="ctr"/>
            <a:r>
              <a:rPr lang="vi-VN" sz="2400" b="1" dirty="0" smtClean="0">
                <a:solidFill>
                  <a:srgbClr val="FF0000"/>
                </a:solidFill>
              </a:rPr>
              <a:t>Chú </a:t>
            </a:r>
            <a:r>
              <a:rPr lang="vi-VN" sz="2400" b="1" dirty="0">
                <a:solidFill>
                  <a:srgbClr val="FF0000"/>
                </a:solidFill>
              </a:rPr>
              <a:t>Đất Nung</a:t>
            </a:r>
            <a:endParaRPr lang="vi-VN" sz="2400" dirty="0">
              <a:solidFill>
                <a:srgbClr val="FF0000"/>
              </a:solidFill>
            </a:endParaRPr>
          </a:p>
          <a:p>
            <a:pPr algn="ctr"/>
            <a:r>
              <a:rPr lang="vi-VN" dirty="0">
                <a:solidFill>
                  <a:schemeClr val="tx1"/>
                </a:solidFill>
              </a:rPr>
              <a:t>(tiếp theo)</a:t>
            </a:r>
          </a:p>
          <a:p>
            <a:r>
              <a:rPr lang="vi-VN" dirty="0">
                <a:solidFill>
                  <a:schemeClr val="tx1"/>
                </a:solidFill>
              </a:rPr>
              <a:t>   </a:t>
            </a:r>
            <a:endParaRPr lang="en-US" dirty="0" smtClean="0">
              <a:solidFill>
                <a:schemeClr val="tx1"/>
              </a:solidFill>
            </a:endParaRPr>
          </a:p>
          <a:p>
            <a:r>
              <a:rPr lang="vi-VN" dirty="0" smtClean="0">
                <a:solidFill>
                  <a:schemeClr val="tx1"/>
                </a:solidFill>
              </a:rPr>
              <a:t>Hai </a:t>
            </a:r>
            <a:r>
              <a:rPr lang="vi-VN" dirty="0">
                <a:solidFill>
                  <a:schemeClr val="tx1"/>
                </a:solidFill>
              </a:rPr>
              <a:t>người bột trong lọ buồn tênh. Bỗng một đêm, có con chuột cạy nắp lọ, tha nàng công chúa và cái lầu đi mất. Chàng kị sĩ sợ quá, thúc ngựa chạy vọt ra, chạy đến miệng cống. Một con chuột già phục sẵn. Nó bảo chàng để ngựa lại, xuống thuyền vào cống tìm công chúa. Gặp công chúa trong cái hang tối, chàng hỏi:</a:t>
            </a:r>
          </a:p>
          <a:p>
            <a:r>
              <a:rPr lang="vi-VN" dirty="0">
                <a:solidFill>
                  <a:schemeClr val="tx1"/>
                </a:solidFill>
              </a:rPr>
              <a:t>- Kẻ nào đã bắt nàng tới đây?</a:t>
            </a:r>
          </a:p>
          <a:p>
            <a:r>
              <a:rPr lang="vi-VN" dirty="0">
                <a:solidFill>
                  <a:schemeClr val="tx1"/>
                </a:solidFill>
              </a:rPr>
              <a:t>- Chuột.</a:t>
            </a:r>
          </a:p>
          <a:p>
            <a:r>
              <a:rPr lang="vi-VN" dirty="0">
                <a:solidFill>
                  <a:schemeClr val="tx1"/>
                </a:solidFill>
              </a:rPr>
              <a:t>- Lầu son của nàng đâu?</a:t>
            </a:r>
          </a:p>
          <a:p>
            <a:r>
              <a:rPr lang="vi-VN" dirty="0">
                <a:solidFill>
                  <a:schemeClr val="tx1"/>
                </a:solidFill>
              </a:rPr>
              <a:t>- Chuột ăn rồi!</a:t>
            </a:r>
          </a:p>
          <a:p>
            <a:r>
              <a:rPr lang="vi-VN" dirty="0">
                <a:solidFill>
                  <a:schemeClr val="tx1"/>
                </a:solidFill>
              </a:rPr>
              <a:t>   Chàng kị sĩ hoảng hốt, biết mình bị lừa, vội dìu công chúa chạy trốn.</a:t>
            </a:r>
          </a:p>
          <a:p>
            <a:r>
              <a:rPr lang="vi-VN" dirty="0">
                <a:solidFill>
                  <a:schemeClr val="tx1"/>
                </a:solidFill>
              </a:rPr>
              <a:t>   Chiếc thuyền mảnh trôi qua cống ra con ngòi. Gặp nước xoáy, thuyền lật, cả hai bị ngấm nước, nhũn cả chân tay.</a:t>
            </a:r>
          </a:p>
          <a:p>
            <a:r>
              <a:rPr lang="vi-VN" dirty="0">
                <a:solidFill>
                  <a:schemeClr val="tx1"/>
                </a:solidFill>
              </a:rPr>
              <a:t>   Lúc ấy, Đất Nung đang đi dọc bờ con ngòi. Thấy hai người bị nạn, chú liền nhảy xuống, vớt lên bờ phơi nắng cho se bột lại.</a:t>
            </a:r>
          </a:p>
          <a:p>
            <a:r>
              <a:rPr lang="vi-VN" dirty="0">
                <a:solidFill>
                  <a:schemeClr val="tx1"/>
                </a:solidFill>
              </a:rPr>
              <a:t>   Hai người bột tỉnh dần, nhận ra bạn cũ thì lạ quá, kêu lên:</a:t>
            </a:r>
          </a:p>
          <a:p>
            <a:r>
              <a:rPr lang="vi-VN" dirty="0">
                <a:solidFill>
                  <a:schemeClr val="tx1"/>
                </a:solidFill>
              </a:rPr>
              <a:t>- Ôi, chính anh đã cứu chúng tôi đấy ư? Sao trông anh khác thế?</a:t>
            </a:r>
          </a:p>
          <a:p>
            <a:r>
              <a:rPr lang="vi-VN" dirty="0">
                <a:solidFill>
                  <a:schemeClr val="tx1"/>
                </a:solidFill>
              </a:rPr>
              <a:t>- Có gì đâu, tại tớ nung trong lửa. Bây giờ có thể phơi nắng, phơi mưa hàng đời người.</a:t>
            </a:r>
          </a:p>
          <a:p>
            <a:r>
              <a:rPr lang="vi-VN" dirty="0">
                <a:solidFill>
                  <a:schemeClr val="tx1"/>
                </a:solidFill>
              </a:rPr>
              <a:t>   Nàng công chúa phục quá, thì thào với chàng kị sĩ:</a:t>
            </a:r>
          </a:p>
          <a:p>
            <a:r>
              <a:rPr lang="vi-VN" dirty="0">
                <a:solidFill>
                  <a:schemeClr val="tx1"/>
                </a:solidFill>
              </a:rPr>
              <a:t>- Thế mà chúng mình mới chìm xuống nước đã vữa ra.</a:t>
            </a:r>
          </a:p>
          <a:p>
            <a:r>
              <a:rPr lang="vi-VN" dirty="0">
                <a:solidFill>
                  <a:schemeClr val="tx1"/>
                </a:solidFill>
              </a:rPr>
              <a:t>   Đất Nung đánh một câu cộc tuếch:</a:t>
            </a:r>
          </a:p>
          <a:p>
            <a:pPr marL="285750" indent="-285750">
              <a:buFontTx/>
              <a:buChar char="-"/>
            </a:pPr>
            <a:r>
              <a:rPr lang="vi-VN" dirty="0" smtClean="0">
                <a:solidFill>
                  <a:schemeClr val="tx1"/>
                </a:solidFill>
              </a:rPr>
              <a:t>Vì </a:t>
            </a:r>
            <a:r>
              <a:rPr lang="vi-VN" dirty="0">
                <a:solidFill>
                  <a:schemeClr val="tx1"/>
                </a:solidFill>
              </a:rPr>
              <a:t>các đằng ấy đựng trong lọ thủy tinh mà</a:t>
            </a:r>
            <a:r>
              <a:rPr lang="vi-VN" dirty="0" smtClean="0">
                <a:solidFill>
                  <a:schemeClr val="tx1"/>
                </a:solidFill>
              </a:rPr>
              <a:t>.</a:t>
            </a:r>
            <a:endParaRPr lang="en-US" dirty="0" smtClean="0">
              <a:solidFill>
                <a:schemeClr val="tx1"/>
              </a:solidFill>
            </a:endParaRPr>
          </a:p>
          <a:p>
            <a:r>
              <a:rPr lang="en-US" dirty="0">
                <a:solidFill>
                  <a:schemeClr val="tx1"/>
                </a:solidFill>
              </a:rPr>
              <a:t>	</a:t>
            </a:r>
            <a:r>
              <a:rPr lang="en-US" dirty="0" smtClean="0">
                <a:solidFill>
                  <a:schemeClr val="tx1"/>
                </a:solidFill>
              </a:rPr>
              <a:t>						</a:t>
            </a:r>
            <a:r>
              <a:rPr lang="vi-VN" dirty="0" smtClean="0">
                <a:solidFill>
                  <a:schemeClr val="tx1"/>
                </a:solidFill>
              </a:rPr>
              <a:t>(</a:t>
            </a:r>
            <a:r>
              <a:rPr lang="vi-VN" dirty="0">
                <a:solidFill>
                  <a:schemeClr val="tx1"/>
                </a:solidFill>
              </a:rPr>
              <a:t>Theo </a:t>
            </a:r>
            <a:r>
              <a:rPr lang="vi-VN" b="1" dirty="0">
                <a:solidFill>
                  <a:schemeClr val="tx1"/>
                </a:solidFill>
              </a:rPr>
              <a:t>NGUYỄN KIÊN</a:t>
            </a:r>
            <a:r>
              <a:rPr lang="vi-VN" dirty="0">
                <a:solidFill>
                  <a:schemeClr val="tx1"/>
                </a:solidFill>
              </a:rPr>
              <a:t>)</a:t>
            </a:r>
          </a:p>
          <a:p>
            <a:r>
              <a:rPr lang="vi-VN" dirty="0">
                <a:solidFill>
                  <a:schemeClr val="tx1"/>
                </a:solidFill>
              </a:rPr>
              <a:t/>
            </a:r>
            <a:br>
              <a:rPr lang="vi-VN"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1466658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2">
            <a:extLst>
              <a:ext uri="{FF2B5EF4-FFF2-40B4-BE49-F238E27FC236}">
                <a16:creationId xmlns:a16="http://schemas.microsoft.com/office/drawing/2014/main" id="{4B5914AF-9BF8-44F4-BFC3-C49632A37A8B}"/>
              </a:ext>
            </a:extLst>
          </p:cNvPr>
          <p:cNvSpPr/>
          <p:nvPr/>
        </p:nvSpPr>
        <p:spPr>
          <a:xfrm>
            <a:off x="475549" y="522196"/>
            <a:ext cx="6811941" cy="5680364"/>
          </a:xfrm>
          <a:prstGeom prst="roundRect">
            <a:avLst/>
          </a:prstGeom>
          <a:solidFill>
            <a:schemeClr val="accent2">
              <a:lumMod val="20000"/>
              <a:lumOff val="80000"/>
              <a:alpha val="89000"/>
            </a:schemeClr>
          </a:solidFill>
          <a:ln>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smtClean="0">
                <a:solidFill>
                  <a:srgbClr val="FF0000"/>
                </a:solidFill>
              </a:rPr>
              <a:t>​</a:t>
            </a:r>
            <a:endParaRPr lang="en-US" b="1" dirty="0" smtClean="0">
              <a:solidFill>
                <a:srgbClr val="FF0000"/>
              </a:solidFill>
            </a:endParaRPr>
          </a:p>
          <a:p>
            <a:pPr algn="ctr"/>
            <a:endParaRPr lang="en-US" b="1" dirty="0" smtClean="0">
              <a:solidFill>
                <a:srgbClr val="FF0000"/>
              </a:solidFill>
            </a:endParaRPr>
          </a:p>
          <a:p>
            <a:r>
              <a:rPr lang="vi-VN" dirty="0" smtClean="0">
                <a:solidFill>
                  <a:schemeClr val="tx1"/>
                </a:solidFill>
              </a:rPr>
              <a:t>   </a:t>
            </a:r>
            <a:endParaRPr lang="en-US" dirty="0" smtClean="0">
              <a:solidFill>
                <a:schemeClr val="tx1"/>
              </a:solidFill>
            </a:endParaRPr>
          </a:p>
          <a:p>
            <a:r>
              <a:rPr lang="vi-VN" dirty="0" smtClean="0">
                <a:solidFill>
                  <a:schemeClr val="tx1"/>
                </a:solidFill>
              </a:rPr>
              <a:t/>
            </a:r>
            <a:br>
              <a:rPr lang="vi-VN" dirty="0" smtClean="0">
                <a:solidFill>
                  <a:schemeClr val="tx1"/>
                </a:solidFill>
              </a:rPr>
            </a:br>
            <a:endParaRPr lang="en-US" dirty="0">
              <a:solidFill>
                <a:schemeClr val="tx1"/>
              </a:solidFill>
            </a:endParaRPr>
          </a:p>
        </p:txBody>
      </p:sp>
      <p:pic>
        <p:nvPicPr>
          <p:cNvPr id="4" name="图片 6">
            <a:extLst>
              <a:ext uri="{FF2B5EF4-FFF2-40B4-BE49-F238E27FC236}">
                <a16:creationId xmlns:a16="http://schemas.microsoft.com/office/drawing/2014/main" id="{A9CA94D0-3ECF-46DD-AD64-C6C0ACF6BD46}"/>
              </a:ext>
            </a:extLst>
          </p:cNvPr>
          <p:cNvPicPr>
            <a:picLocks noGrp="1" noChangeAspect="1"/>
          </p:cNvPicPr>
          <p:nvPr>
            <p:ph idx="1"/>
          </p:nvPr>
        </p:nvPicPr>
        <p:blipFill>
          <a:blip r:embed="rId2"/>
          <a:stretch>
            <a:fillRect/>
          </a:stretch>
        </p:blipFill>
        <p:spPr>
          <a:xfrm flipH="1">
            <a:off x="4971009" y="34996"/>
            <a:ext cx="1489950" cy="1216767"/>
          </a:xfrm>
          <a:prstGeom prst="rect">
            <a:avLst/>
          </a:prstGeom>
        </p:spPr>
      </p:pic>
      <p:pic>
        <p:nvPicPr>
          <p:cNvPr id="5" name="图片 6">
            <a:extLst>
              <a:ext uri="{FF2B5EF4-FFF2-40B4-BE49-F238E27FC236}">
                <a16:creationId xmlns:a16="http://schemas.microsoft.com/office/drawing/2014/main" id="{A9CA94D0-3ECF-46DD-AD64-C6C0ACF6BD46}"/>
              </a:ext>
            </a:extLst>
          </p:cNvPr>
          <p:cNvPicPr>
            <a:picLocks noChangeAspect="1"/>
          </p:cNvPicPr>
          <p:nvPr/>
        </p:nvPicPr>
        <p:blipFill>
          <a:blip r:embed="rId2"/>
          <a:stretch>
            <a:fillRect/>
          </a:stretch>
        </p:blipFill>
        <p:spPr>
          <a:xfrm flipH="1">
            <a:off x="1209964" y="229069"/>
            <a:ext cx="4488871" cy="2366349"/>
          </a:xfrm>
          <a:prstGeom prst="rect">
            <a:avLst/>
          </a:prstGeom>
        </p:spPr>
      </p:pic>
      <p:sp>
        <p:nvSpPr>
          <p:cNvPr id="7" name="Rectangle 6"/>
          <p:cNvSpPr/>
          <p:nvPr/>
        </p:nvSpPr>
        <p:spPr>
          <a:xfrm>
            <a:off x="1362936" y="1015888"/>
            <a:ext cx="3869970" cy="523220"/>
          </a:xfrm>
          <a:prstGeom prst="rect">
            <a:avLst/>
          </a:prstGeom>
        </p:spPr>
        <p:txBody>
          <a:bodyPr wrap="none">
            <a:spAutoFit/>
          </a:bodyPr>
          <a:lstStyle/>
          <a:p>
            <a:pPr algn="ctr"/>
            <a:r>
              <a:rPr lang="en-US" sz="2800" b="1" dirty="0" smtClean="0">
                <a:solidFill>
                  <a:srgbClr val="002060"/>
                </a:solidFill>
                <a:latin typeface="UTM Cookies" panose="02040603050506020204" pitchFamily="18" charset="0"/>
                <a:cs typeface="Times New Roman" pitchFamily="18" charset="0"/>
              </a:rPr>
              <a:t>*</a:t>
            </a:r>
            <a:r>
              <a:rPr lang="en-US" sz="2800" b="1" dirty="0" err="1" smtClean="0">
                <a:solidFill>
                  <a:srgbClr val="002060"/>
                </a:solidFill>
                <a:latin typeface="UTM Cookies" panose="02040603050506020204" pitchFamily="18" charset="0"/>
                <a:cs typeface="Times New Roman" pitchFamily="18" charset="0"/>
              </a:rPr>
              <a:t>Bài</a:t>
            </a:r>
            <a:r>
              <a:rPr lang="en-US" sz="2800" b="1" dirty="0" smtClean="0">
                <a:solidFill>
                  <a:srgbClr val="002060"/>
                </a:solidFill>
                <a:latin typeface="UTM Cookies" panose="02040603050506020204" pitchFamily="18" charset="0"/>
                <a:cs typeface="Times New Roman" pitchFamily="18" charset="0"/>
              </a:rPr>
              <a:t> chia </a:t>
            </a:r>
            <a:r>
              <a:rPr lang="en-US" sz="2800" b="1" dirty="0" err="1" smtClean="0">
                <a:solidFill>
                  <a:srgbClr val="002060"/>
                </a:solidFill>
                <a:latin typeface="UTM Cookies" panose="02040603050506020204" pitchFamily="18" charset="0"/>
                <a:cs typeface="Times New Roman" pitchFamily="18" charset="0"/>
              </a:rPr>
              <a:t>làm</a:t>
            </a:r>
            <a:r>
              <a:rPr lang="en-US" sz="2800" b="1" dirty="0" smtClean="0">
                <a:solidFill>
                  <a:srgbClr val="002060"/>
                </a:solidFill>
                <a:latin typeface="UTM Cookies" panose="02040603050506020204" pitchFamily="18" charset="0"/>
                <a:cs typeface="Times New Roman" pitchFamily="18" charset="0"/>
              </a:rPr>
              <a:t> 4 </a:t>
            </a:r>
            <a:r>
              <a:rPr lang="en-US" sz="2800" b="1" dirty="0" err="1" smtClean="0">
                <a:solidFill>
                  <a:srgbClr val="002060"/>
                </a:solidFill>
                <a:latin typeface="UTM Cookies" panose="02040603050506020204" pitchFamily="18" charset="0"/>
                <a:cs typeface="Times New Roman" pitchFamily="18" charset="0"/>
              </a:rPr>
              <a:t>đoạn</a:t>
            </a:r>
            <a:r>
              <a:rPr lang="en-US" sz="2800" b="1" dirty="0" smtClean="0">
                <a:solidFill>
                  <a:srgbClr val="002060"/>
                </a:solidFill>
                <a:latin typeface="UTM Cookies" panose="02040603050506020204" pitchFamily="18" charset="0"/>
                <a:cs typeface="Times New Roman" pitchFamily="18" charset="0"/>
              </a:rPr>
              <a:t>:</a:t>
            </a:r>
            <a:endParaRPr lang="en-US" sz="2800" b="1" dirty="0">
              <a:solidFill>
                <a:srgbClr val="002060"/>
              </a:solidFill>
              <a:latin typeface="UTM Cookies" panose="02040603050506020204" pitchFamily="18" charset="0"/>
              <a:cs typeface="Times New Roman" pitchFamily="18" charset="0"/>
            </a:endParaRPr>
          </a:p>
        </p:txBody>
      </p:sp>
      <p:sp>
        <p:nvSpPr>
          <p:cNvPr id="10" name="Rectangle 9"/>
          <p:cNvSpPr/>
          <p:nvPr/>
        </p:nvSpPr>
        <p:spPr>
          <a:xfrm>
            <a:off x="765828" y="2896103"/>
            <a:ext cx="6409447" cy="484748"/>
          </a:xfrm>
          <a:prstGeom prst="rect">
            <a:avLst/>
          </a:prstGeom>
        </p:spPr>
        <p:txBody>
          <a:bodyPr wrap="none" lIns="68580" tIns="34290" rIns="68580" bIns="34290">
            <a:spAutoFit/>
          </a:bodyPr>
          <a:lstStyle/>
          <a:p>
            <a:pPr algn="ctr"/>
            <a:r>
              <a:rPr lang="en-US" sz="2700" b="1" dirty="0" err="1">
                <a:latin typeface="Times New Roman" pitchFamily="18" charset="0"/>
                <a:cs typeface="Times New Roman" pitchFamily="18" charset="0"/>
              </a:rPr>
              <a:t>Đoạn</a:t>
            </a:r>
            <a:r>
              <a:rPr lang="en-US" sz="2700" b="1" dirty="0">
                <a:latin typeface="Times New Roman" pitchFamily="18" charset="0"/>
                <a:cs typeface="Times New Roman" pitchFamily="18" charset="0"/>
              </a:rPr>
              <a:t> 1: </a:t>
            </a:r>
            <a:r>
              <a:rPr lang="en-US" sz="2700" b="1" i="1" dirty="0" err="1">
                <a:solidFill>
                  <a:srgbClr val="FF0000"/>
                </a:solidFill>
                <a:latin typeface="Times New Roman" pitchFamily="18" charset="0"/>
                <a:cs typeface="Times New Roman" pitchFamily="18" charset="0"/>
              </a:rPr>
              <a:t>Hai</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người</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bột</a:t>
            </a:r>
            <a:r>
              <a:rPr lang="en-US" sz="2700" b="1" dirty="0">
                <a:latin typeface="Times New Roman" pitchFamily="18" charset="0"/>
                <a:cs typeface="Times New Roman" pitchFamily="18" charset="0"/>
              </a:rPr>
              <a:t>…</a:t>
            </a:r>
            <a:r>
              <a:rPr lang="en-US" sz="2700" b="1" dirty="0" err="1">
                <a:latin typeface="Times New Roman" pitchFamily="18" charset="0"/>
                <a:cs typeface="Times New Roman" pitchFamily="18" charset="0"/>
              </a:rPr>
              <a:t>đến</a:t>
            </a:r>
            <a:r>
              <a:rPr lang="en-US" sz="2700" b="1" dirty="0">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tìm</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công</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chúa</a:t>
            </a:r>
            <a:endParaRPr lang="en-US" sz="2700" b="1" i="1" dirty="0">
              <a:solidFill>
                <a:srgbClr val="FF0000"/>
              </a:solidFill>
              <a:latin typeface="Times New Roman" pitchFamily="18" charset="0"/>
              <a:cs typeface="Times New Roman" pitchFamily="18" charset="0"/>
            </a:endParaRPr>
          </a:p>
        </p:txBody>
      </p:sp>
      <p:sp>
        <p:nvSpPr>
          <p:cNvPr id="11" name="Rectangle 10"/>
          <p:cNvSpPr/>
          <p:nvPr/>
        </p:nvSpPr>
        <p:spPr>
          <a:xfrm>
            <a:off x="838200" y="4897622"/>
            <a:ext cx="5139681" cy="484748"/>
          </a:xfrm>
          <a:prstGeom prst="rect">
            <a:avLst/>
          </a:prstGeom>
        </p:spPr>
        <p:txBody>
          <a:bodyPr wrap="square" lIns="68580" tIns="34290" rIns="68580" bIns="34290">
            <a:spAutoFit/>
          </a:bodyPr>
          <a:lstStyle/>
          <a:p>
            <a:pPr algn="ctr"/>
            <a:r>
              <a:rPr lang="en-US" sz="2700" b="1" dirty="0" err="1">
                <a:latin typeface="Times New Roman" pitchFamily="18" charset="0"/>
                <a:cs typeface="Times New Roman" pitchFamily="18" charset="0"/>
              </a:rPr>
              <a:t>Đoạn</a:t>
            </a:r>
            <a:r>
              <a:rPr lang="en-US" sz="2700" b="1" dirty="0">
                <a:latin typeface="Times New Roman" pitchFamily="18" charset="0"/>
                <a:cs typeface="Times New Roman" pitchFamily="18" charset="0"/>
              </a:rPr>
              <a:t> 4: </a:t>
            </a:r>
            <a:r>
              <a:rPr lang="en-US" sz="2700" b="1" i="1" dirty="0" err="1">
                <a:solidFill>
                  <a:srgbClr val="FF0000"/>
                </a:solidFill>
                <a:latin typeface="Times New Roman" pitchFamily="18" charset="0"/>
                <a:cs typeface="Times New Roman" pitchFamily="18" charset="0"/>
              </a:rPr>
              <a:t>Hai</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người</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bột</a:t>
            </a:r>
            <a:r>
              <a:rPr lang="en-US" sz="2700" b="1" dirty="0">
                <a:latin typeface="Times New Roman" pitchFamily="18" charset="0"/>
                <a:cs typeface="Times New Roman" pitchFamily="18" charset="0"/>
              </a:rPr>
              <a:t>…</a:t>
            </a:r>
            <a:r>
              <a:rPr lang="en-US" sz="2700" b="1" dirty="0" err="1">
                <a:latin typeface="Times New Roman" pitchFamily="18" charset="0"/>
                <a:cs typeface="Times New Roman" pitchFamily="18" charset="0"/>
              </a:rPr>
              <a:t>đến</a:t>
            </a:r>
            <a:r>
              <a:rPr lang="en-US" sz="2700" b="1" dirty="0">
                <a:solidFill>
                  <a:srgbClr val="FF0000"/>
                </a:solidFill>
                <a:latin typeface="Times New Roman" pitchFamily="18" charset="0"/>
                <a:cs typeface="Times New Roman" pitchFamily="18" charset="0"/>
              </a:rPr>
              <a:t> </a:t>
            </a:r>
            <a:r>
              <a:rPr lang="en-US" sz="2700" b="1" dirty="0" err="1">
                <a:latin typeface="Times New Roman" pitchFamily="18" charset="0"/>
                <a:cs typeface="Times New Roman" pitchFamily="18" charset="0"/>
              </a:rPr>
              <a:t>hết</a:t>
            </a:r>
            <a:endParaRPr lang="en-US" sz="2700" b="1" dirty="0">
              <a:latin typeface="Times New Roman" pitchFamily="18" charset="0"/>
              <a:cs typeface="Times New Roman" pitchFamily="18" charset="0"/>
            </a:endParaRPr>
          </a:p>
        </p:txBody>
      </p:sp>
      <p:sp>
        <p:nvSpPr>
          <p:cNvPr id="12" name="Rectangle 11"/>
          <p:cNvSpPr/>
          <p:nvPr/>
        </p:nvSpPr>
        <p:spPr>
          <a:xfrm>
            <a:off x="765828" y="4246669"/>
            <a:ext cx="5611152" cy="484748"/>
          </a:xfrm>
          <a:prstGeom prst="rect">
            <a:avLst/>
          </a:prstGeom>
        </p:spPr>
        <p:txBody>
          <a:bodyPr wrap="none" lIns="68580" tIns="34290" rIns="68580" bIns="34290">
            <a:spAutoFit/>
          </a:bodyPr>
          <a:lstStyle/>
          <a:p>
            <a:pPr algn="ctr"/>
            <a:r>
              <a:rPr lang="en-US" sz="2700" b="1" dirty="0" err="1">
                <a:latin typeface="Times New Roman" pitchFamily="18" charset="0"/>
                <a:cs typeface="Times New Roman" pitchFamily="18" charset="0"/>
              </a:rPr>
              <a:t>Đoạn</a:t>
            </a:r>
            <a:r>
              <a:rPr lang="en-US" sz="2700" b="1" dirty="0">
                <a:latin typeface="Times New Roman" pitchFamily="18" charset="0"/>
                <a:cs typeface="Times New Roman" pitchFamily="18" charset="0"/>
              </a:rPr>
              <a:t> 3: </a:t>
            </a:r>
            <a:r>
              <a:rPr lang="en-US" sz="2700" b="1" i="1" dirty="0" err="1">
                <a:solidFill>
                  <a:srgbClr val="FF0000"/>
                </a:solidFill>
                <a:latin typeface="Times New Roman" pitchFamily="18" charset="0"/>
                <a:cs typeface="Times New Roman" pitchFamily="18" charset="0"/>
              </a:rPr>
              <a:t>Chiếc</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thuyền</a:t>
            </a:r>
            <a:r>
              <a:rPr lang="en-US" sz="2700" b="1" dirty="0">
                <a:latin typeface="Times New Roman" pitchFamily="18" charset="0"/>
                <a:cs typeface="Times New Roman" pitchFamily="18" charset="0"/>
              </a:rPr>
              <a:t>… </a:t>
            </a:r>
            <a:r>
              <a:rPr lang="en-US" sz="2700" b="1" dirty="0" err="1">
                <a:latin typeface="Times New Roman" pitchFamily="18" charset="0"/>
                <a:cs typeface="Times New Roman" pitchFamily="18" charset="0"/>
              </a:rPr>
              <a:t>đến</a:t>
            </a:r>
            <a:r>
              <a:rPr lang="en-US" sz="2700" b="1" dirty="0">
                <a:latin typeface="Times New Roman" pitchFamily="18" charset="0"/>
                <a:cs typeface="Times New Roman" pitchFamily="18" charset="0"/>
              </a:rPr>
              <a:t> </a:t>
            </a:r>
            <a:r>
              <a:rPr lang="en-US" sz="2700" b="1" i="1" dirty="0">
                <a:solidFill>
                  <a:srgbClr val="FF0000"/>
                </a:solidFill>
                <a:latin typeface="Times New Roman" pitchFamily="18" charset="0"/>
                <a:cs typeface="Times New Roman" pitchFamily="18" charset="0"/>
              </a:rPr>
              <a:t>se </a:t>
            </a:r>
            <a:r>
              <a:rPr lang="en-US" sz="2700" b="1" i="1" dirty="0" err="1">
                <a:solidFill>
                  <a:srgbClr val="FF0000"/>
                </a:solidFill>
                <a:latin typeface="Times New Roman" pitchFamily="18" charset="0"/>
                <a:cs typeface="Times New Roman" pitchFamily="18" charset="0"/>
              </a:rPr>
              <a:t>bột</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lại</a:t>
            </a:r>
            <a:endParaRPr lang="en-US" sz="2700" b="1" i="1" dirty="0">
              <a:solidFill>
                <a:srgbClr val="FF0000"/>
              </a:solidFill>
              <a:latin typeface="Times New Roman" pitchFamily="18" charset="0"/>
              <a:cs typeface="Times New Roman" pitchFamily="18" charset="0"/>
            </a:endParaRPr>
          </a:p>
        </p:txBody>
      </p:sp>
      <p:sp>
        <p:nvSpPr>
          <p:cNvPr id="13" name="Rectangle 12"/>
          <p:cNvSpPr/>
          <p:nvPr/>
        </p:nvSpPr>
        <p:spPr>
          <a:xfrm>
            <a:off x="765828" y="3559616"/>
            <a:ext cx="5890075" cy="484748"/>
          </a:xfrm>
          <a:prstGeom prst="rect">
            <a:avLst/>
          </a:prstGeom>
        </p:spPr>
        <p:txBody>
          <a:bodyPr wrap="none" lIns="68580" tIns="34290" rIns="68580" bIns="34290">
            <a:spAutoFit/>
          </a:bodyPr>
          <a:lstStyle/>
          <a:p>
            <a:pPr algn="ctr"/>
            <a:r>
              <a:rPr lang="en-US" sz="2700" b="1" dirty="0" err="1">
                <a:latin typeface="Times New Roman" pitchFamily="18" charset="0"/>
                <a:cs typeface="Times New Roman" pitchFamily="18" charset="0"/>
              </a:rPr>
              <a:t>Đoạn</a:t>
            </a:r>
            <a:r>
              <a:rPr lang="en-US" sz="2700" b="1" dirty="0">
                <a:latin typeface="Times New Roman" pitchFamily="18" charset="0"/>
                <a:cs typeface="Times New Roman" pitchFamily="18" charset="0"/>
              </a:rPr>
              <a:t> 2</a:t>
            </a:r>
            <a:r>
              <a:rPr lang="en-US" sz="2700" b="1" i="1" dirty="0">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Gặp</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công</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chúa</a:t>
            </a:r>
            <a:r>
              <a:rPr lang="en-US" sz="2700" b="1" dirty="0">
                <a:latin typeface="Times New Roman" pitchFamily="18" charset="0"/>
                <a:cs typeface="Times New Roman" pitchFamily="18" charset="0"/>
              </a:rPr>
              <a:t>…</a:t>
            </a:r>
            <a:r>
              <a:rPr lang="en-US" sz="2700" b="1" dirty="0" err="1">
                <a:latin typeface="Times New Roman" pitchFamily="18" charset="0"/>
                <a:cs typeface="Times New Roman" pitchFamily="18" charset="0"/>
              </a:rPr>
              <a:t>đến</a:t>
            </a:r>
            <a:r>
              <a:rPr lang="en-US" sz="2700" b="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chạy</a:t>
            </a:r>
            <a:r>
              <a:rPr lang="en-US" sz="2700" b="1" i="1" dirty="0">
                <a:solidFill>
                  <a:srgbClr val="FF0000"/>
                </a:solidFill>
                <a:latin typeface="Times New Roman" pitchFamily="18" charset="0"/>
                <a:cs typeface="Times New Roman" pitchFamily="18" charset="0"/>
              </a:rPr>
              <a:t> </a:t>
            </a:r>
            <a:r>
              <a:rPr lang="en-US" sz="2700" b="1" i="1" dirty="0" err="1">
                <a:solidFill>
                  <a:srgbClr val="FF0000"/>
                </a:solidFill>
                <a:latin typeface="Times New Roman" pitchFamily="18" charset="0"/>
                <a:cs typeface="Times New Roman" pitchFamily="18" charset="0"/>
              </a:rPr>
              <a:t>trốn</a:t>
            </a:r>
            <a:endParaRPr lang="en-US" sz="27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1131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1000"/>
                                        <p:tgtEl>
                                          <p:spTgt spid="13">
                                            <p:txEl>
                                              <p:pRg st="0" end="0"/>
                                            </p:txEl>
                                          </p:spTgt>
                                        </p:tgtEl>
                                      </p:cBhvr>
                                    </p:animEffect>
                                    <p:anim calcmode="lin" valueType="num">
                                      <p:cBhvr>
                                        <p:cTn id="2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1000"/>
                                        <p:tgtEl>
                                          <p:spTgt spid="12">
                                            <p:txEl>
                                              <p:pRg st="0" end="0"/>
                                            </p:txEl>
                                          </p:spTgt>
                                        </p:tgtEl>
                                      </p:cBhvr>
                                    </p:animEffect>
                                    <p:anim calcmode="lin" valueType="num">
                                      <p:cBhvr>
                                        <p:cTn id="3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fade">
                                      <p:cBhvr>
                                        <p:cTn id="40" dur="1000"/>
                                        <p:tgtEl>
                                          <p:spTgt spid="11">
                                            <p:txEl>
                                              <p:pRg st="0" end="0"/>
                                            </p:txEl>
                                          </p:spTgt>
                                        </p:tgtEl>
                                      </p:cBhvr>
                                    </p:animEffect>
                                    <p:anim calcmode="lin" valueType="num">
                                      <p:cBhvr>
                                        <p:cTn id="41"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786</Words>
  <Application>Microsoft Office PowerPoint</Application>
  <PresentationFormat>Widescreen</PresentationFormat>
  <Paragraphs>131</Paragraphs>
  <Slides>24</Slides>
  <Notes>0</Notes>
  <HiddenSlides>0</HiddenSlides>
  <MMClips>1</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24</vt:i4>
      </vt:variant>
    </vt:vector>
  </HeadingPairs>
  <TitlesOfParts>
    <vt:vector size="45" baseType="lpstr">
      <vt:lpstr>milk tea Med</vt:lpstr>
      <vt:lpstr>Mali SemiBold</vt:lpstr>
      <vt:lpstr>UTM Cookies</vt:lpstr>
      <vt:lpstr>inpin heiti</vt:lpstr>
      <vt:lpstr>Arabia</vt:lpstr>
      <vt:lpstr>Calibri Light</vt:lpstr>
      <vt:lpstr>UTM Flamenco</vt:lpstr>
      <vt:lpstr>Arial-Rounded</vt:lpstr>
      <vt:lpstr>Times New Roman</vt:lpstr>
      <vt:lpstr>UTM Androgyne</vt:lpstr>
      <vt:lpstr>Amazone</vt:lpstr>
      <vt:lpstr>Tahoma</vt:lpstr>
      <vt:lpstr>Calibri</vt:lpstr>
      <vt:lpstr>Arial</vt:lpstr>
      <vt:lpstr>UTM Showcard</vt:lpstr>
      <vt:lpstr>UTM Colossalis</vt:lpstr>
      <vt:lpstr>UTM Flavour</vt:lpstr>
      <vt:lpstr>#9Slide03 Arima Madurai Black</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Tư Bùi</dc:creator>
  <cp:keywords>MĂNG NON</cp:keywords>
  <cp:lastModifiedBy>ADMIN</cp:lastModifiedBy>
  <cp:revision>33</cp:revision>
  <dcterms:created xsi:type="dcterms:W3CDTF">2021-12-03T02:14:55Z</dcterms:created>
  <dcterms:modified xsi:type="dcterms:W3CDTF">2021-12-03T18:56:01Z</dcterms:modified>
</cp:coreProperties>
</file>