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21"/>
  </p:notesMasterIdLst>
  <p:sldIdLst>
    <p:sldId id="2007577124" r:id="rId5"/>
    <p:sldId id="2007577235" r:id="rId6"/>
    <p:sldId id="2007577236" r:id="rId7"/>
    <p:sldId id="2007577237" r:id="rId8"/>
    <p:sldId id="2007577238" r:id="rId9"/>
    <p:sldId id="2007577239" r:id="rId10"/>
    <p:sldId id="2007577240" r:id="rId11"/>
    <p:sldId id="2007577119" r:id="rId12"/>
    <p:sldId id="2007577212" r:id="rId13"/>
    <p:sldId id="2007577247" r:id="rId14"/>
    <p:sldId id="2007577234" r:id="rId15"/>
    <p:sldId id="2007577245" r:id="rId16"/>
    <p:sldId id="2007577242" r:id="rId17"/>
    <p:sldId id="2007577215" r:id="rId18"/>
    <p:sldId id="2007577246" r:id="rId19"/>
    <p:sldId id="28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162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AF9EF-69D9-4B7C-B250-E809EFC6FFD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9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2.png"/><Relationship Id="rId12" Type="http://schemas.openxmlformats.org/officeDocument/2006/relationships/image" Target="../media/image13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microsoft.com/office/2007/relationships/hdphoto" Target="../media/hdphoto3.wdp"/><Relationship Id="rId5" Type="http://schemas.openxmlformats.org/officeDocument/2006/relationships/image" Target="../media/image19.tmp"/><Relationship Id="rId10" Type="http://schemas.openxmlformats.org/officeDocument/2006/relationships/image" Target="../media/image23.png"/><Relationship Id="rId4" Type="http://schemas.openxmlformats.org/officeDocument/2006/relationships/image" Target="../media/image18.tmp"/><Relationship Id="rId9" Type="http://schemas.openxmlformats.org/officeDocument/2006/relationships/image" Target="../media/image22.png"/><Relationship Id="rId1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2336615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68)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2957868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1: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Họa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mi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hót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3586887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2: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4215906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3: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4837632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4: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5427564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5: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6066328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6: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2568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3239" y="-7174"/>
            <a:ext cx="120887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b="1" dirty="0" err="1">
                <a:latin typeface="UTM Avo" panose="02040603050506020204" pitchFamily="18" charset="0"/>
              </a:rPr>
              <a:t>Đọc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bài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em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thích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và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thực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hiện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yêu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cầu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sau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04" y="3914148"/>
            <a:ext cx="8479748" cy="28589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4812" y="721917"/>
            <a:ext cx="12088761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a. </a:t>
            </a:r>
            <a:r>
              <a:rPr lang="en-US" sz="2900" dirty="0" err="1" smtClean="0">
                <a:latin typeface="UTM Avo" panose="02040603050506020204" pitchFamily="18" charset="0"/>
              </a:rPr>
              <a:t>Tìm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văn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thơ</a:t>
            </a:r>
            <a:r>
              <a:rPr lang="en-US" sz="2900" dirty="0">
                <a:latin typeface="UTM Avo" panose="02040603050506020204" pitchFamily="18" charset="0"/>
              </a:rPr>
              <a:t> hay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hoặc</a:t>
            </a:r>
            <a:r>
              <a:rPr lang="en-US" sz="2900" dirty="0">
                <a:latin typeface="UTM Avo" panose="02040603050506020204" pitchFamily="18" charset="0"/>
              </a:rPr>
              <a:t> con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cảnh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88580" y="2134466"/>
            <a:ext cx="12088761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b. </a:t>
            </a:r>
            <a:r>
              <a:rPr lang="en-US" sz="2900" dirty="0" err="1" smtClean="0">
                <a:latin typeface="UTM Avo" panose="02040603050506020204" pitchFamily="18" charset="0"/>
              </a:rPr>
              <a:t>Nêu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tên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một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nhân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thích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giải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thích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vì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sao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yêu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thích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nhân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  <a:endParaRPr lang="vi-VN" sz="29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6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3239" y="-7174"/>
            <a:ext cx="120887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b="1" dirty="0" err="1">
                <a:latin typeface="UTM Avo" panose="02040603050506020204" pitchFamily="18" charset="0"/>
              </a:rPr>
              <a:t>Đọc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bài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em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thích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916" y="1055153"/>
            <a:ext cx="9512141" cy="500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Học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sinh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đọc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bài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106405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3.33333E-6 L -4.16667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3239" y="-7174"/>
            <a:ext cx="120887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b="1" dirty="0" err="1">
                <a:latin typeface="UTM Avo" panose="02040603050506020204" pitchFamily="18" charset="0"/>
              </a:rPr>
              <a:t>Đọc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bài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em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thích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30569" y="721917"/>
            <a:ext cx="11917188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a. </a:t>
            </a:r>
            <a:r>
              <a:rPr lang="en-US" sz="2900" dirty="0" err="1" smtClean="0">
                <a:latin typeface="UTM Avo" panose="02040603050506020204" pitchFamily="18" charset="0"/>
              </a:rPr>
              <a:t>Tìm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văn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thơ</a:t>
            </a:r>
            <a:r>
              <a:rPr lang="en-US" sz="2900" dirty="0">
                <a:latin typeface="UTM Avo" panose="02040603050506020204" pitchFamily="18" charset="0"/>
              </a:rPr>
              <a:t> hay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cây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hoặc</a:t>
            </a:r>
            <a:r>
              <a:rPr lang="en-US" sz="2900" dirty="0">
                <a:latin typeface="UTM Avo" panose="02040603050506020204" pitchFamily="18" charset="0"/>
              </a:rPr>
              <a:t> con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cảnh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8" name="Rectangle: Rounded Corners 5">
            <a:extLst>
              <a:ext uri="{FF2B5EF4-FFF2-40B4-BE49-F238E27FC236}">
                <a16:creationId xmlns:a16="http://schemas.microsoft.com/office/drawing/2014/main" xmlns="" id="{1EC75ACC-D639-416E-98D8-258834374BB2}"/>
              </a:ext>
            </a:extLst>
          </p:cNvPr>
          <p:cNvSpPr/>
          <p:nvPr/>
        </p:nvSpPr>
        <p:spPr>
          <a:xfrm>
            <a:off x="507064" y="3015153"/>
            <a:ext cx="11291645" cy="251547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hót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suốt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chợt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xòe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bày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tươi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66993" y="2336144"/>
            <a:ext cx="3049739" cy="5462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Họa</a:t>
            </a:r>
            <a:r>
              <a:rPr lang="en-US" sz="2800" b="1" dirty="0">
                <a:solidFill>
                  <a:srgbClr val="000000"/>
                </a:solidFill>
                <a:latin typeface="UTM Avo" panose="02040603050506020204" pitchFamily="18" charset="0"/>
              </a:rPr>
              <a:t> mi </a:t>
            </a:r>
            <a:r>
              <a:rPr lang="en-US" sz="28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hót</a:t>
            </a:r>
            <a:endParaRPr lang="en-US" sz="2800" b="1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52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3239" y="-7174"/>
            <a:ext cx="120887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b="1" dirty="0" err="1">
                <a:latin typeface="UTM Avo" panose="02040603050506020204" pitchFamily="18" charset="0"/>
              </a:rPr>
              <a:t>Đọc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bài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em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thích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1" y="749807"/>
            <a:ext cx="12088761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b. </a:t>
            </a:r>
            <a:r>
              <a:rPr lang="en-US" sz="2900" dirty="0" err="1" smtClean="0">
                <a:latin typeface="UTM Avo" panose="02040603050506020204" pitchFamily="18" charset="0"/>
              </a:rPr>
              <a:t>Nêu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tên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một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nhân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thích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giải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thích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vì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sao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yêu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thích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nhân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xmlns="" id="{1EC75ACC-D639-416E-98D8-258834374BB2}"/>
              </a:ext>
            </a:extLst>
          </p:cNvPr>
          <p:cNvSpPr/>
          <p:nvPr/>
        </p:nvSpPr>
        <p:spPr>
          <a:xfrm>
            <a:off x="646467" y="2795170"/>
            <a:ext cx="11090787" cy="183582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thích nhân vật chim họa mi. Vì mỗi lần chim cất lên tiếng hót vang lừng, mọi vật như có sự thay đổi kỳ diệu.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28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1"/>
            <a:ext cx="12192000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28575" y="0"/>
            <a:ext cx="121920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 giúp những </a:t>
            </a:r>
            <a:r>
              <a:rPr kumimoji="0" lang="en-US" sz="3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 lời tốt các câu hỏi để chúng có thế tránh đi mùa đông lạnh giá nhé!</a:t>
            </a:r>
          </a:p>
        </p:txBody>
      </p:sp>
      <p:pic>
        <p:nvPicPr>
          <p:cNvPr id="7" name="Picture 6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368" y="4648200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1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1" r="800" b="1325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-4343400" y="600981"/>
            <a:ext cx="7942899" cy="3686085"/>
            <a:chOff x="-615991" y="642075"/>
            <a:chExt cx="7942899" cy="368608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15991" y="642075"/>
              <a:ext cx="4832432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Freeform 4"/>
            <p:cNvSpPr/>
            <p:nvPr/>
          </p:nvSpPr>
          <p:spPr>
            <a:xfrm>
              <a:off x="1785938" y="1730065"/>
              <a:ext cx="5540970" cy="2443025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trước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pic>
        <p:nvPicPr>
          <p:cNvPr id="7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5151120" y="5029200"/>
            <a:ext cx="5689478" cy="1371600"/>
          </a:xfrm>
          <a:prstGeom prst="wedgeEllipseCallout">
            <a:avLst>
              <a:gd name="adj1" fmla="val -47609"/>
              <a:gd name="adj2" fmla="val -11666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Tạm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biệt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cam</a:t>
            </a:r>
          </a:p>
        </p:txBody>
      </p:sp>
    </p:spTree>
    <p:extLst>
      <p:ext uri="{BB962C8B-B14F-4D97-AF65-F5344CB8AC3E}">
        <p14:creationId xmlns:p14="http://schemas.microsoft.com/office/powerpoint/2010/main" val="252989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23 -0.00092 L 0.54063 0.00926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36" y="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4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6" dur="3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 b="10664"/>
          <a:stretch>
            <a:fillRect/>
          </a:stretch>
        </p:blipFill>
        <p:spPr bwMode="auto">
          <a:xfrm>
            <a:off x="0" y="1"/>
            <a:ext cx="12192000" cy="68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6248400" y="600981"/>
            <a:ext cx="8077198" cy="3686085"/>
            <a:chOff x="152400" y="642075"/>
            <a:chExt cx="5170262" cy="368608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2400" y="64207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Freeform 11"/>
            <p:cNvSpPr/>
            <p:nvPr/>
          </p:nvSpPr>
          <p:spPr>
            <a:xfrm>
              <a:off x="2301239" y="1706880"/>
              <a:ext cx="3021423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cam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màu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3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5730240" y="5029200"/>
            <a:ext cx="4800600" cy="1371600"/>
          </a:xfrm>
          <a:prstGeom prst="wedgeEllipseCallout">
            <a:avLst>
              <a:gd name="adj1" fmla="val 18016"/>
              <a:gd name="adj2" fmla="val -1197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94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" b="954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7888486" y="534811"/>
            <a:ext cx="8498086" cy="3686085"/>
            <a:chOff x="-182990" y="575905"/>
            <a:chExt cx="6252021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82990" y="57590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49031" y="1767840"/>
              <a:ext cx="4220000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Dáng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cao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thấp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6096000" y="5029200"/>
            <a:ext cx="4114800" cy="1371600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tễnh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14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7309 0.01018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8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6233277" y="450673"/>
            <a:ext cx="8519285" cy="3686085"/>
            <a:chOff x="-262148" y="491767"/>
            <a:chExt cx="5940771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262148" y="491767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2208240" y="1458732"/>
              <a:ext cx="3470383" cy="2331225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66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Phản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lấp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lánh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trông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đẹp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mắt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5029200" y="5174982"/>
            <a:ext cx="5487046" cy="1659205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6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10134600" y="600981"/>
            <a:ext cx="9790471" cy="3686085"/>
            <a:chOff x="-724206" y="642075"/>
            <a:chExt cx="5631486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24206" y="642075"/>
              <a:ext cx="4940647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949442" y="1706880"/>
              <a:ext cx="2957838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Chúc mừng các em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pic>
        <p:nvPicPr>
          <p:cNvPr id="13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46988" y="1613213"/>
            <a:ext cx="4402824" cy="440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05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73086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86 0.01019 L 1.64753 0.0213 " pathEditMode="relative" rAng="0" ptsTypes="AA">
                                      <p:cBhvr>
                                        <p:cTn id="29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4301" y="-135702"/>
            <a:ext cx="7944034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800" b="1" dirty="0" err="1">
                <a:latin typeface="UTM Avo" panose="02040603050506020204" pitchFamily="18" charset="0"/>
              </a:rPr>
              <a:t>Ghép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tranh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tên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phù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hợp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1" r="1476"/>
          <a:stretch/>
        </p:blipFill>
        <p:spPr>
          <a:xfrm>
            <a:off x="145546" y="2645949"/>
            <a:ext cx="4585967" cy="1892411"/>
          </a:xfrm>
          <a:prstGeom prst="round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84" b="2162"/>
          <a:stretch/>
        </p:blipFill>
        <p:spPr>
          <a:xfrm>
            <a:off x="93837" y="719705"/>
            <a:ext cx="4637676" cy="1900429"/>
          </a:xfrm>
          <a:prstGeom prst="round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32377" y="2468880"/>
            <a:ext cx="2516914" cy="31856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2.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Họa</a:t>
            </a:r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 mi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hót</a:t>
            </a:r>
            <a:endParaRPr lang="en-US" sz="24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748912" y="1690479"/>
            <a:ext cx="3065402" cy="43328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571" rIns="0" bIns="72571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1.Chuyện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bốn</a:t>
            </a:r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mùa</a:t>
            </a:r>
            <a:endParaRPr lang="en-US" sz="24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69344" y="4899063"/>
            <a:ext cx="4463440" cy="1745259"/>
            <a:chOff x="736076" y="1036526"/>
            <a:chExt cx="4412615" cy="3053917"/>
          </a:xfrm>
        </p:grpSpPr>
        <p:grpSp>
          <p:nvGrpSpPr>
            <p:cNvPr id="9" name="Group 8"/>
            <p:cNvGrpSpPr/>
            <p:nvPr/>
          </p:nvGrpSpPr>
          <p:grpSpPr>
            <a:xfrm>
              <a:off x="736076" y="1036526"/>
              <a:ext cx="4412615" cy="3053917"/>
              <a:chOff x="947391" y="899879"/>
              <a:chExt cx="4963218" cy="3343742"/>
            </a:xfrm>
          </p:grpSpPr>
          <p:pic>
            <p:nvPicPr>
              <p:cNvPr id="11" name="Picture 10" descr="Screen Clippi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7391" y="899879"/>
                <a:ext cx="4963218" cy="3343742"/>
              </a:xfrm>
              <a:prstGeom prst="roundRect">
                <a:avLst>
                  <a:gd name="adj" fmla="val 11838"/>
                </a:avLst>
              </a:prstGeom>
            </p:spPr>
          </p:pic>
          <p:pic>
            <p:nvPicPr>
              <p:cNvPr id="12" name="Picture 11" descr="Screen Clippi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121" r="23889" b="12989"/>
              <a:stretch/>
            </p:blipFill>
            <p:spPr>
              <a:xfrm>
                <a:off x="976887" y="899879"/>
                <a:ext cx="1820081" cy="3165872"/>
              </a:xfrm>
              <a:prstGeom prst="roundRect">
                <a:avLst>
                  <a:gd name="adj" fmla="val 27182"/>
                </a:avLst>
              </a:prstGeom>
            </p:spPr>
          </p:pic>
        </p:grpSp>
        <p:sp>
          <p:nvSpPr>
            <p:cNvPr id="10" name="Oval 9"/>
            <p:cNvSpPr/>
            <p:nvPr/>
          </p:nvSpPr>
          <p:spPr>
            <a:xfrm>
              <a:off x="762300" y="3633132"/>
              <a:ext cx="432619" cy="432619"/>
            </a:xfrm>
            <a:prstGeom prst="ellipse">
              <a:avLst/>
            </a:prstGeom>
            <a:solidFill>
              <a:srgbClr val="FECC8A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dirty="0">
                  <a:solidFill>
                    <a:srgbClr val="000000"/>
                  </a:solidFill>
                </a:rPr>
                <a:t>3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314" y="603734"/>
            <a:ext cx="4258798" cy="1865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12" r="523"/>
          <a:stretch/>
        </p:blipFill>
        <p:spPr>
          <a:xfrm>
            <a:off x="7908611" y="2604509"/>
            <a:ext cx="4135797" cy="184389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314" y="4849742"/>
            <a:ext cx="4202734" cy="184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110387" y="3293511"/>
            <a:ext cx="2544802" cy="298644"/>
          </a:xfrm>
          <a:prstGeom prst="rect">
            <a:avLst/>
          </a:prstGeom>
          <a:blipFill dpi="0"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3.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Tết</a:t>
            </a:r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rồi</a:t>
            </a:r>
            <a:endParaRPr lang="en-US" sz="24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86665" y="5994580"/>
            <a:ext cx="1655062" cy="388397"/>
          </a:xfrm>
          <a:prstGeom prst="rect">
            <a:avLst/>
          </a:prstGeom>
          <a:blipFill dpi="0"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59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6.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Lũy</a:t>
            </a:r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TM Avo" panose="02040603050506020204" pitchFamily="18" charset="0"/>
              </a:rPr>
              <a:t>tre</a:t>
            </a:r>
            <a:endParaRPr lang="en-US" sz="24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47246" y="4173374"/>
            <a:ext cx="2287176" cy="364986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4.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Mùa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vàng</a:t>
            </a:r>
            <a:endParaRPr lang="en-US" sz="24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09521" y="5021440"/>
            <a:ext cx="2162626" cy="405966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</a:rPr>
              <a:t>5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hạt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thóc</a:t>
            </a:r>
            <a:endParaRPr lang="en-US" sz="24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2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761E-6 -1.85185E-6 L -0.30925 -0.06018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3" y="-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3267E-6 7.40741E-7 L -0.27788 0.35926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01" y="1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8193E-6 -4.81481E-6 L -0.28986 0.06899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0" y="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1207E-6 -3.33333E-6 L 0.35039 -0.1655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9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761E-6 4.81481E-6 L 0.29728 0.00648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64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351E-6 4.44444E-6 L 0.32019 0.2085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9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 animBg="1"/>
      <p:bldP spid="8" grpId="1" animBg="1"/>
      <p:bldP spid="27" grpId="0" animBg="1"/>
      <p:bldP spid="27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428</Words>
  <Application>Microsoft Office PowerPoint</Application>
  <PresentationFormat>Custom</PresentationFormat>
  <Paragraphs>51</Paragraphs>
  <Slides>16</Slides>
  <Notes>6</Notes>
  <HiddenSlides>0</HiddenSlides>
  <MMClips>11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137</cp:revision>
  <dcterms:created xsi:type="dcterms:W3CDTF">2021-08-01T04:01:45Z</dcterms:created>
  <dcterms:modified xsi:type="dcterms:W3CDTF">2022-03-14T01:47:39Z</dcterms:modified>
</cp:coreProperties>
</file>