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738" r:id="rId3"/>
    <p:sldMasterId id="2147483750" r:id="rId4"/>
  </p:sldMasterIdLst>
  <p:notesMasterIdLst>
    <p:notesMasterId r:id="rId12"/>
  </p:notesMasterIdLst>
  <p:sldIdLst>
    <p:sldId id="2007577124" r:id="rId5"/>
    <p:sldId id="2007577235" r:id="rId6"/>
    <p:sldId id="2007577222" r:id="rId7"/>
    <p:sldId id="2007577236" r:id="rId8"/>
    <p:sldId id="2007577223" r:id="rId9"/>
    <p:sldId id="2007577237" r:id="rId10"/>
    <p:sldId id="28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514" autoAdjust="0"/>
  </p:normalViewPr>
  <p:slideViewPr>
    <p:cSldViewPr snapToGrid="0">
      <p:cViewPr varScale="1">
        <p:scale>
          <a:sx n="75" d="100"/>
          <a:sy n="75" d="100"/>
        </p:scale>
        <p:origin x="54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46E84-D603-4940-B439-4C60EC343CBE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F9EF-69D9-4B7C-B250-E809EFC6FF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8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3913F4-02C2-45F6-9807-91E52005425C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5773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69735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479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559582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5110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15355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8577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229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5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889815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761306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4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9986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17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877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2023/3/22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98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2023/3/22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0575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2023/3/22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37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3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128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2023/3/22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24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5317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2023/3/22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8065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2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51EEF3F-2AE0-4A25-ADBC-F35E3FBB293F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5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254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2023/3/22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1FF50B-8C1B-4089-AD8E-3B044B7851D4}"/>
              </a:ext>
            </a:extLst>
          </p:cNvPr>
          <p:cNvSpPr txBox="1"/>
          <p:nvPr userDrawn="1"/>
        </p:nvSpPr>
        <p:spPr>
          <a:xfrm>
            <a:off x="9061938" y="6492875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605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4DFE0B-740D-4032-8B67-D1F8B4C6A3A6}"/>
              </a:ext>
            </a:extLst>
          </p:cNvPr>
          <p:cNvSpPr txBox="1"/>
          <p:nvPr userDrawn="1"/>
        </p:nvSpPr>
        <p:spPr>
          <a:xfrm>
            <a:off x="5249008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784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16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957923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Ôn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giữa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kì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t5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</a:t>
            </a: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6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5892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53" b="884"/>
          <a:stretch/>
        </p:blipFill>
        <p:spPr>
          <a:xfrm>
            <a:off x="6445045" y="859052"/>
            <a:ext cx="5633883" cy="5630244"/>
          </a:xfrm>
          <a:prstGeom prst="roundRect">
            <a:avLst>
              <a:gd name="adj" fmla="val 10321"/>
            </a:avLst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28664" y="21918"/>
            <a:ext cx="11625801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6. </a:t>
            </a:r>
            <a:r>
              <a:rPr lang="en-US" sz="2800" b="1" dirty="0" err="1">
                <a:latin typeface="UTM Avo" panose="02040603050506020204" pitchFamily="18" charset="0"/>
              </a:rPr>
              <a:t>Quan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sát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tranh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tìm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từ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ngữ</a:t>
            </a:r>
            <a:r>
              <a:rPr lang="en-US" sz="2800" b="1" dirty="0" smtClean="0">
                <a:latin typeface="UTM Avo" panose="02040603050506020204" pitchFamily="18" charset="0"/>
              </a:rPr>
              <a:t>:</a:t>
            </a:r>
            <a:endParaRPr lang="vi-VN" sz="28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4252" y="918045"/>
            <a:ext cx="6459793" cy="5880963"/>
            <a:chOff x="44252" y="918045"/>
            <a:chExt cx="6459793" cy="5880963"/>
          </a:xfrm>
        </p:grpSpPr>
        <p:grpSp>
          <p:nvGrpSpPr>
            <p:cNvPr id="7" name="Group 6"/>
            <p:cNvGrpSpPr/>
            <p:nvPr/>
          </p:nvGrpSpPr>
          <p:grpSpPr>
            <a:xfrm>
              <a:off x="44252" y="918045"/>
              <a:ext cx="6459793" cy="542046"/>
              <a:chOff x="44252" y="918044"/>
              <a:chExt cx="6459793" cy="696819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44252" y="918044"/>
                <a:ext cx="3038167" cy="69681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err="1" smtClean="0">
                    <a:solidFill>
                      <a:srgbClr val="FF0000"/>
                    </a:solidFill>
                  </a:rPr>
                  <a:t>Từ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FF0000"/>
                    </a:solidFill>
                  </a:rPr>
                  <a:t>chỉ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FF0000"/>
                    </a:solidFill>
                  </a:rPr>
                  <a:t>sự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FF0000"/>
                    </a:solidFill>
                  </a:rPr>
                  <a:t>vật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3082419" y="921689"/>
                <a:ext cx="3421626" cy="693174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err="1" smtClean="0">
                    <a:solidFill>
                      <a:srgbClr val="FF0000"/>
                    </a:solidFill>
                  </a:rPr>
                  <a:t>Từ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FF0000"/>
                    </a:solidFill>
                  </a:rPr>
                  <a:t>chỉ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FF0000"/>
                    </a:solidFill>
                  </a:rPr>
                  <a:t>màu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FF0000"/>
                    </a:solidFill>
                  </a:rPr>
                  <a:t>sắc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FF0000"/>
                    </a:solidFill>
                  </a:rPr>
                  <a:t>của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FF0000"/>
                    </a:solidFill>
                  </a:rPr>
                  <a:t>sự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FF0000"/>
                    </a:solidFill>
                  </a:rPr>
                  <a:t>vật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44252" y="1445342"/>
              <a:ext cx="6459793" cy="542046"/>
              <a:chOff x="44252" y="918044"/>
              <a:chExt cx="6459793" cy="696819"/>
            </a:xfrm>
          </p:grpSpPr>
          <p:sp>
            <p:nvSpPr>
              <p:cNvPr id="48" name="Rectangle 47"/>
              <p:cNvSpPr/>
              <p:nvPr/>
            </p:nvSpPr>
            <p:spPr>
              <a:xfrm>
                <a:off x="44252" y="918044"/>
                <a:ext cx="3038167" cy="69681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3082419" y="921689"/>
                <a:ext cx="3421626" cy="693174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44252" y="1987387"/>
              <a:ext cx="6459793" cy="542046"/>
              <a:chOff x="44252" y="918044"/>
              <a:chExt cx="6459793" cy="696819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44252" y="918044"/>
                <a:ext cx="3038167" cy="69681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3082419" y="921689"/>
                <a:ext cx="3421626" cy="693174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44252" y="2514684"/>
              <a:ext cx="6459793" cy="542046"/>
              <a:chOff x="44252" y="918044"/>
              <a:chExt cx="6459793" cy="696819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44252" y="918044"/>
                <a:ext cx="3038167" cy="69681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3082419" y="921689"/>
                <a:ext cx="3421626" cy="693174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44252" y="3056730"/>
              <a:ext cx="6459793" cy="542046"/>
              <a:chOff x="44252" y="918044"/>
              <a:chExt cx="6459793" cy="696819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44252" y="918044"/>
                <a:ext cx="3038167" cy="69681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3082419" y="921689"/>
                <a:ext cx="3421626" cy="693174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44252" y="3584027"/>
              <a:ext cx="6459793" cy="542046"/>
              <a:chOff x="44252" y="918044"/>
              <a:chExt cx="6459793" cy="696819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44252" y="918044"/>
                <a:ext cx="3038167" cy="69681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3082419" y="921689"/>
                <a:ext cx="3421626" cy="693174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>
              <a:off x="44252" y="4126072"/>
              <a:ext cx="6459793" cy="542046"/>
              <a:chOff x="44252" y="918044"/>
              <a:chExt cx="6459793" cy="696819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44252" y="918044"/>
                <a:ext cx="3038167" cy="69681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3082419" y="921689"/>
                <a:ext cx="3421626" cy="693174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44252" y="4653369"/>
              <a:ext cx="6459793" cy="542046"/>
              <a:chOff x="44252" y="918044"/>
              <a:chExt cx="6459793" cy="696819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44252" y="918044"/>
                <a:ext cx="3038167" cy="69681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3082419" y="921689"/>
                <a:ext cx="3421626" cy="693174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68" name="Group 67"/>
            <p:cNvGrpSpPr/>
            <p:nvPr/>
          </p:nvGrpSpPr>
          <p:grpSpPr>
            <a:xfrm>
              <a:off x="44252" y="5184647"/>
              <a:ext cx="6459793" cy="542046"/>
              <a:chOff x="44252" y="918044"/>
              <a:chExt cx="6459793" cy="696819"/>
            </a:xfrm>
          </p:grpSpPr>
          <p:sp>
            <p:nvSpPr>
              <p:cNvPr id="69" name="Rectangle 68"/>
              <p:cNvSpPr/>
              <p:nvPr/>
            </p:nvSpPr>
            <p:spPr>
              <a:xfrm>
                <a:off x="44252" y="918044"/>
                <a:ext cx="3038167" cy="69681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3082419" y="921689"/>
                <a:ext cx="3421626" cy="693174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44252" y="5711944"/>
              <a:ext cx="6459793" cy="542046"/>
              <a:chOff x="44252" y="918044"/>
              <a:chExt cx="6459793" cy="696819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44252" y="918044"/>
                <a:ext cx="3038167" cy="69681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3082419" y="921689"/>
                <a:ext cx="3421626" cy="693174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44252" y="6256962"/>
              <a:ext cx="6459793" cy="542046"/>
              <a:chOff x="44252" y="918044"/>
              <a:chExt cx="6459793" cy="696819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44252" y="918044"/>
                <a:ext cx="3038167" cy="696818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3082419" y="921689"/>
                <a:ext cx="3421626" cy="693174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</p:grpSp>
      <p:cxnSp>
        <p:nvCxnSpPr>
          <p:cNvPr id="12" name="Straight Arrow Connector 11"/>
          <p:cNvCxnSpPr/>
          <p:nvPr/>
        </p:nvCxnSpPr>
        <p:spPr>
          <a:xfrm flipH="1" flipV="1">
            <a:off x="1283110" y="1843548"/>
            <a:ext cx="6489290" cy="280982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28664" y="1448835"/>
            <a:ext cx="1762432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Thuyền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3126663" y="1471194"/>
            <a:ext cx="1762432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nâu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 flipH="1" flipV="1">
            <a:off x="1563335" y="2385595"/>
            <a:ext cx="7831390" cy="17433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/>
          <p:cNvSpPr/>
          <p:nvPr/>
        </p:nvSpPr>
        <p:spPr>
          <a:xfrm>
            <a:off x="128664" y="1990881"/>
            <a:ext cx="2540794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Dòng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sông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3097166" y="1994845"/>
            <a:ext cx="2381863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</a:rPr>
              <a:t>x</a:t>
            </a:r>
            <a:r>
              <a:rPr lang="en-US" sz="2400" dirty="0" err="1" smtClean="0">
                <a:solidFill>
                  <a:schemeClr val="tx1"/>
                </a:solidFill>
              </a:rPr>
              <a:t>anh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biếc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85" name="Straight Arrow Connector 84"/>
          <p:cNvCxnSpPr/>
          <p:nvPr/>
        </p:nvCxnSpPr>
        <p:spPr>
          <a:xfrm flipH="1">
            <a:off x="2846439" y="2536890"/>
            <a:ext cx="8672051" cy="3228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99167" y="2529689"/>
            <a:ext cx="3204471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Bụi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tre</a:t>
            </a:r>
            <a:r>
              <a:rPr lang="en-US" sz="2400" dirty="0" smtClean="0">
                <a:solidFill>
                  <a:schemeClr val="tx1"/>
                </a:solidFill>
              </a:rPr>
              <a:t>/</a:t>
            </a:r>
            <a:r>
              <a:rPr lang="en-US" sz="2400" dirty="0" err="1" smtClean="0">
                <a:solidFill>
                  <a:schemeClr val="tx1"/>
                </a:solidFill>
              </a:rPr>
              <a:t>lũy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tre</a:t>
            </a:r>
            <a:r>
              <a:rPr lang="en-US" sz="2400" dirty="0" smtClean="0">
                <a:solidFill>
                  <a:schemeClr val="tx1"/>
                </a:solidFill>
              </a:rPr>
              <a:t>/</a:t>
            </a:r>
            <a:r>
              <a:rPr lang="en-US" sz="2400" dirty="0" err="1" smtClean="0">
                <a:solidFill>
                  <a:schemeClr val="tx1"/>
                </a:solidFill>
              </a:rPr>
              <a:t>cây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tre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94" name="Straight Arrow Connector 93"/>
          <p:cNvCxnSpPr/>
          <p:nvPr/>
        </p:nvCxnSpPr>
        <p:spPr>
          <a:xfrm flipH="1">
            <a:off x="2846439" y="2859704"/>
            <a:ext cx="4527756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96"/>
          <p:cNvSpPr/>
          <p:nvPr/>
        </p:nvSpPr>
        <p:spPr>
          <a:xfrm>
            <a:off x="3097167" y="2544179"/>
            <a:ext cx="2381863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</a:rPr>
              <a:t>x</a:t>
            </a:r>
            <a:r>
              <a:rPr lang="en-US" sz="2400" dirty="0" err="1" smtClean="0">
                <a:solidFill>
                  <a:schemeClr val="tx1"/>
                </a:solidFill>
              </a:rPr>
              <a:t>anh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rì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H="1">
            <a:off x="818541" y="1297858"/>
            <a:ext cx="8443445" cy="259780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/>
          <p:cNvSpPr/>
          <p:nvPr/>
        </p:nvSpPr>
        <p:spPr>
          <a:xfrm>
            <a:off x="128664" y="6218273"/>
            <a:ext cx="3204471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Đàn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chim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99167" y="3077035"/>
            <a:ext cx="3204471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Bầu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trời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01" name="Straight Arrow Connector 100"/>
          <p:cNvCxnSpPr/>
          <p:nvPr/>
        </p:nvCxnSpPr>
        <p:spPr>
          <a:xfrm flipH="1">
            <a:off x="1325321" y="1190485"/>
            <a:ext cx="6786292" cy="218706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/>
          <p:cNvSpPr/>
          <p:nvPr/>
        </p:nvSpPr>
        <p:spPr>
          <a:xfrm>
            <a:off x="3126663" y="3056730"/>
            <a:ext cx="2381863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</a:rPr>
              <a:t>x</a:t>
            </a:r>
            <a:r>
              <a:rPr lang="en-US" sz="2400" dirty="0" err="1" smtClean="0">
                <a:solidFill>
                  <a:schemeClr val="tx1"/>
                </a:solidFill>
              </a:rPr>
              <a:t>anh</a:t>
            </a:r>
            <a:r>
              <a:rPr lang="en-US" sz="2400" dirty="0" smtClean="0">
                <a:solidFill>
                  <a:schemeClr val="tx1"/>
                </a:solidFill>
              </a:rPr>
              <a:t> da </a:t>
            </a:r>
            <a:r>
              <a:rPr lang="en-US" sz="2400" dirty="0" err="1" smtClean="0">
                <a:solidFill>
                  <a:schemeClr val="tx1"/>
                </a:solidFill>
              </a:rPr>
              <a:t>trời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88497" y="3624637"/>
            <a:ext cx="3204471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Mây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06" name="Straight Arrow Connector 105"/>
          <p:cNvCxnSpPr/>
          <p:nvPr/>
        </p:nvCxnSpPr>
        <p:spPr>
          <a:xfrm flipH="1">
            <a:off x="1671906" y="4968806"/>
            <a:ext cx="9094417" cy="775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3152477" y="3628441"/>
            <a:ext cx="2381863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trắng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88496" y="4170486"/>
            <a:ext cx="3204471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Dãy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núi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09" name="Straight Arrow Connector 108"/>
          <p:cNvCxnSpPr/>
          <p:nvPr/>
        </p:nvCxnSpPr>
        <p:spPr>
          <a:xfrm flipH="1">
            <a:off x="1179871" y="2385595"/>
            <a:ext cx="8627814" cy="20559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110"/>
          <p:cNvSpPr/>
          <p:nvPr/>
        </p:nvSpPr>
        <p:spPr>
          <a:xfrm>
            <a:off x="3156158" y="4185234"/>
            <a:ext cx="2381863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xanh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thẫm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9671" y="4697784"/>
            <a:ext cx="3204471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Cỏ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ven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sông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3137726" y="4720327"/>
            <a:ext cx="2381863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xanh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rờn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50" name="Straight Arrow Connector 149"/>
          <p:cNvCxnSpPr/>
          <p:nvPr/>
        </p:nvCxnSpPr>
        <p:spPr>
          <a:xfrm flipH="1">
            <a:off x="1493283" y="1843548"/>
            <a:ext cx="7532730" cy="46922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Rectangle 151"/>
          <p:cNvSpPr/>
          <p:nvPr/>
        </p:nvSpPr>
        <p:spPr>
          <a:xfrm>
            <a:off x="69671" y="5199395"/>
            <a:ext cx="3204471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Bò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bê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53" name="Straight Arrow Connector 152"/>
          <p:cNvCxnSpPr/>
          <p:nvPr/>
        </p:nvCxnSpPr>
        <p:spPr>
          <a:xfrm flipH="1" flipV="1">
            <a:off x="1013957" y="5503412"/>
            <a:ext cx="9354159" cy="2085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 flipH="1">
            <a:off x="1072949" y="5199395"/>
            <a:ext cx="7481116" cy="25627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156"/>
          <p:cNvSpPr/>
          <p:nvPr/>
        </p:nvSpPr>
        <p:spPr>
          <a:xfrm>
            <a:off x="3122978" y="5243195"/>
            <a:ext cx="2381863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nâu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vàng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88495" y="5711943"/>
            <a:ext cx="3204471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</a:rPr>
              <a:t>Con </a:t>
            </a:r>
            <a:r>
              <a:rPr lang="en-US" sz="2400" dirty="0" err="1" smtClean="0">
                <a:solidFill>
                  <a:schemeClr val="tx1"/>
                </a:solidFill>
              </a:rPr>
              <a:t>đường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59" name="Straight Arrow Connector 158"/>
          <p:cNvCxnSpPr/>
          <p:nvPr/>
        </p:nvCxnSpPr>
        <p:spPr>
          <a:xfrm flipH="1" flipV="1">
            <a:off x="1671906" y="6001393"/>
            <a:ext cx="7000146" cy="2168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Rectangle 160"/>
          <p:cNvSpPr/>
          <p:nvPr/>
        </p:nvSpPr>
        <p:spPr>
          <a:xfrm>
            <a:off x="3122978" y="5774809"/>
            <a:ext cx="2381863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nâu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đất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63" name="Rectangle 162"/>
          <p:cNvSpPr/>
          <p:nvPr/>
        </p:nvSpPr>
        <p:spPr>
          <a:xfrm>
            <a:off x="3111915" y="6291003"/>
            <a:ext cx="2381863" cy="542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</a:rPr>
              <a:t>t</a:t>
            </a:r>
            <a:r>
              <a:rPr lang="en-US" sz="2400" dirty="0" err="1" smtClean="0">
                <a:solidFill>
                  <a:schemeClr val="tx1"/>
                </a:solidFill>
              </a:rPr>
              <a:t>rắng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7994" y="21918"/>
            <a:ext cx="11625801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7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err="1" smtClean="0">
                <a:latin typeface="UTM Avo" panose="02040603050506020204" pitchFamily="18" charset="0"/>
              </a:rPr>
              <a:t>Đặt</a:t>
            </a:r>
            <a:r>
              <a:rPr lang="en-US" sz="2800" b="1" dirty="0" smtClean="0">
                <a:latin typeface="UTM Avo" panose="02040603050506020204" pitchFamily="18" charset="0"/>
              </a:rPr>
              <a:t> 2 – 3 </a:t>
            </a:r>
            <a:r>
              <a:rPr lang="en-US" sz="2800" b="1" dirty="0" err="1" smtClean="0">
                <a:latin typeface="UTM Avo" panose="02040603050506020204" pitchFamily="18" charset="0"/>
              </a:rPr>
              <a:t>câu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với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từ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ngữ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em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vừa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tìm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được</a:t>
            </a:r>
            <a:r>
              <a:rPr lang="en-US" sz="2800" b="1" dirty="0" smtClean="0">
                <a:latin typeface="UTM Avo" panose="02040603050506020204" pitchFamily="18" charset="0"/>
              </a:rPr>
              <a:t>.</a:t>
            </a:r>
            <a:endParaRPr lang="vi-VN" sz="28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98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9"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allAtOnce"/>
      <p:bldP spid="14" grpId="0"/>
      <p:bldP spid="77" grpId="0"/>
      <p:bldP spid="79" grpId="0"/>
      <p:bldP spid="82" grpId="0"/>
      <p:bldP spid="92" grpId="0"/>
      <p:bldP spid="97" grpId="0"/>
      <p:bldP spid="99" grpId="0"/>
      <p:bldP spid="100" grpId="0"/>
      <p:bldP spid="103" grpId="0"/>
      <p:bldP spid="104" grpId="0"/>
      <p:bldP spid="107" grpId="0"/>
      <p:bldP spid="108" grpId="0"/>
      <p:bldP spid="111" grpId="0"/>
      <p:bldP spid="112" grpId="0"/>
      <p:bldP spid="149" grpId="0"/>
      <p:bldP spid="152" grpId="0"/>
      <p:bldP spid="157" grpId="0"/>
      <p:bldP spid="158" grpId="0"/>
      <p:bldP spid="161" grpId="0"/>
      <p:bldP spid="163" grpId="0"/>
      <p:bldP spid="16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16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957923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Ôn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giữa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kì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t3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+ 4)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661819" y="2347418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7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71)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02101" y="3563622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-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02101" y="418200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-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02101" y="4799350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-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684274" y="2970363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M: </a:t>
            </a:r>
            <a:r>
              <a:rPr lang="en-US" altLang="zh-CN" sz="3200" b="1" noProof="0" dirty="0" err="1" smtClean="0">
                <a:solidFill>
                  <a:srgbClr val="00B0F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Dòng</a:t>
            </a:r>
            <a:r>
              <a:rPr lang="en-US" altLang="zh-CN" sz="3200" b="1" noProof="0" dirty="0" smtClean="0">
                <a:solidFill>
                  <a:srgbClr val="00B0F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00B0F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sông</a:t>
            </a:r>
            <a:r>
              <a:rPr lang="en-US" altLang="zh-CN" sz="3200" b="1" noProof="0" dirty="0" smtClean="0">
                <a:solidFill>
                  <a:srgbClr val="00B0F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uốn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khúc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quanh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33201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8869" y="826514"/>
            <a:ext cx="11856318" cy="383987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endParaRPr lang="en-US" sz="3200" dirty="0" smtClean="0">
              <a:latin typeface="UTM Avo" panose="020406030505060202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latin typeface="UTM Avo" panose="02040603050506020204" pitchFamily="18" charset="0"/>
              </a:rPr>
              <a:t>      </a:t>
            </a:r>
            <a:r>
              <a:rPr lang="en-US" sz="3200" dirty="0" err="1" smtClean="0">
                <a:latin typeface="UTM Avo" panose="02040603050506020204" pitchFamily="18" charset="0"/>
              </a:rPr>
              <a:t>Mặt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trời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thấy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cô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đơn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latin typeface="UTM Avo" panose="02040603050506020204" pitchFamily="18" charset="0"/>
              </a:rPr>
              <a:t>   </a:t>
            </a:r>
            <a:r>
              <a:rPr lang="en-US" sz="3200" dirty="0" err="1" smtClean="0">
                <a:latin typeface="UTM Avo" panose="02040603050506020204" pitchFamily="18" charset="0"/>
              </a:rPr>
              <a:t>buồn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bã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vì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phải</a:t>
            </a:r>
            <a:r>
              <a:rPr lang="en-US" sz="3200" dirty="0">
                <a:latin typeface="UTM Avo" panose="02040603050506020204" pitchFamily="18" charset="0"/>
              </a:rPr>
              <a:t> ở </a:t>
            </a:r>
            <a:r>
              <a:rPr lang="en-US" sz="3200" dirty="0" err="1">
                <a:latin typeface="UTM Avo" panose="02040603050506020204" pitchFamily="18" charset="0"/>
              </a:rPr>
              <a:t>một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mình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suốt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cả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ngày</a:t>
            </a:r>
            <a:r>
              <a:rPr lang="en-US" sz="3200" dirty="0">
                <a:latin typeface="UTM Avo" panose="02040603050506020204" pitchFamily="18" charset="0"/>
              </a:rPr>
              <a:t>   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Mặt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trời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muốn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kết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bạn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với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trăng</a:t>
            </a:r>
            <a:r>
              <a:rPr lang="en-US" sz="3200" dirty="0">
                <a:latin typeface="UTM Avo" panose="02040603050506020204" pitchFamily="18" charset="0"/>
              </a:rPr>
              <a:t>   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sao</a:t>
            </a:r>
            <a:r>
              <a:rPr lang="en-US" sz="3200" dirty="0" smtClean="0">
                <a:latin typeface="UTM Avo" panose="02040603050506020204" pitchFamily="18" charset="0"/>
              </a:rPr>
              <a:t>    </a:t>
            </a:r>
            <a:r>
              <a:rPr lang="en-US" sz="3200" dirty="0" err="1">
                <a:latin typeface="UTM Avo" panose="02040603050506020204" pitchFamily="18" charset="0"/>
              </a:rPr>
              <a:t>Nhưng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trăng</a:t>
            </a:r>
            <a:r>
              <a:rPr lang="en-US" sz="3200" dirty="0">
                <a:latin typeface="UTM Avo" panose="02040603050506020204" pitchFamily="18" charset="0"/>
              </a:rPr>
              <a:t>    </a:t>
            </a:r>
            <a:r>
              <a:rPr lang="en-US" sz="3200" dirty="0" err="1">
                <a:latin typeface="UTM Avo" panose="02040603050506020204" pitchFamily="18" charset="0"/>
              </a:rPr>
              <a:t>sao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còn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bận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ngủ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để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đêm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thức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dậy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chiếu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sáng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mặt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đất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817041" y="3353170"/>
            <a:ext cx="320846" cy="364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10795918" y="2600586"/>
            <a:ext cx="320846" cy="364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-23209" y="823668"/>
            <a:ext cx="10459217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latin typeface="UTM Avo" panose="02040603050506020204" pitchFamily="18" charset="0"/>
              </a:rPr>
              <a:t>8. </a:t>
            </a:r>
            <a:r>
              <a:rPr lang="en-US" sz="3200" b="1" dirty="0" err="1">
                <a:latin typeface="UTM Avo" panose="02040603050506020204" pitchFamily="18" charset="0"/>
              </a:rPr>
              <a:t>Chọn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dấu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câu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phù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hợp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thay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cho</a:t>
            </a:r>
            <a:r>
              <a:rPr lang="en-US" sz="3200" b="1" dirty="0">
                <a:latin typeface="UTM Avo" panose="02040603050506020204" pitchFamily="18" charset="0"/>
              </a:rPr>
              <a:t> ô </a:t>
            </a:r>
            <a:r>
              <a:rPr lang="en-US" sz="3200" b="1" dirty="0" err="1">
                <a:latin typeface="UTM Avo" panose="02040603050506020204" pitchFamily="18" charset="0"/>
              </a:rPr>
              <a:t>vuông</a:t>
            </a:r>
            <a:r>
              <a:rPr lang="en-US" sz="3200" b="1" dirty="0" smtClean="0">
                <a:latin typeface="UTM Avo" panose="02040603050506020204" pitchFamily="18" charset="0"/>
              </a:rPr>
              <a:t>.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931509" y="2611630"/>
            <a:ext cx="320846" cy="364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5191651" y="1903708"/>
            <a:ext cx="320846" cy="364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9646383" y="2611816"/>
            <a:ext cx="320846" cy="3640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124550" y="1555902"/>
            <a:ext cx="525273" cy="82366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60502" y="2234514"/>
            <a:ext cx="525273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569243" y="2258974"/>
            <a:ext cx="525273" cy="82366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737948" y="2244226"/>
            <a:ext cx="525273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27082" y="2990616"/>
            <a:ext cx="525273" cy="82366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46191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-23209" y="315668"/>
            <a:ext cx="12215209" cy="199321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UTM Avo" panose="02040603050506020204" pitchFamily="18" charset="0"/>
              </a:rPr>
              <a:t>Đề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bài</a:t>
            </a:r>
            <a:r>
              <a:rPr lang="en-US" sz="4000" b="1" dirty="0" smtClean="0">
                <a:latin typeface="UTM Avo" panose="02040603050506020204" pitchFamily="18" charset="0"/>
              </a:rPr>
              <a:t>: </a:t>
            </a:r>
            <a:r>
              <a:rPr lang="en-US" sz="4000" b="1" dirty="0" err="1" smtClean="0">
                <a:latin typeface="UTM Avo" panose="02040603050506020204" pitchFamily="18" charset="0"/>
              </a:rPr>
              <a:t>Viết</a:t>
            </a:r>
            <a:r>
              <a:rPr lang="en-US" sz="4000" b="1" dirty="0" smtClean="0">
                <a:latin typeface="UTM Avo" panose="02040603050506020204" pitchFamily="18" charset="0"/>
              </a:rPr>
              <a:t> 4 – 5 </a:t>
            </a:r>
            <a:r>
              <a:rPr lang="en-US" sz="4000" b="1" dirty="0" err="1" smtClean="0">
                <a:latin typeface="UTM Avo" panose="02040603050506020204" pitchFamily="18" charset="0"/>
              </a:rPr>
              <a:t>câu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tả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một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đồ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vật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em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cần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dùng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để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tránh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nắng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hoặc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tránh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mưa</a:t>
            </a:r>
            <a:endParaRPr lang="en-US" sz="4000" b="1" dirty="0"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0" y="2474668"/>
            <a:ext cx="12215209" cy="199321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UTM Avo" panose="02040603050506020204" pitchFamily="18" charset="0"/>
              </a:rPr>
              <a:t>Đề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bài</a:t>
            </a:r>
            <a:r>
              <a:rPr lang="en-US" sz="4000" b="1" dirty="0" smtClean="0">
                <a:latin typeface="UTM Avo" panose="02040603050506020204" pitchFamily="18" charset="0"/>
              </a:rPr>
              <a:t>: </a:t>
            </a:r>
            <a:r>
              <a:rPr lang="en-US" sz="4000" b="1" dirty="0" err="1" smtClean="0">
                <a:latin typeface="UTM Avo" panose="02040603050506020204" pitchFamily="18" charset="0"/>
              </a:rPr>
              <a:t>Viết</a:t>
            </a:r>
            <a:r>
              <a:rPr lang="en-US" sz="4000" b="1" dirty="0" smtClean="0">
                <a:latin typeface="UTM Avo" panose="02040603050506020204" pitchFamily="18" charset="0"/>
              </a:rPr>
              <a:t> 4 – 5 </a:t>
            </a:r>
            <a:r>
              <a:rPr lang="en-US" sz="4000" b="1" dirty="0" err="1" smtClean="0">
                <a:latin typeface="UTM Avo" panose="02040603050506020204" pitchFamily="18" charset="0"/>
              </a:rPr>
              <a:t>câu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giới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thiệu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tranh</a:t>
            </a:r>
            <a:r>
              <a:rPr lang="en-US" sz="4000" b="1" dirty="0" smtClean="0">
                <a:latin typeface="UTM Avo" panose="02040603050506020204" pitchFamily="18" charset="0"/>
              </a:rPr>
              <a:t> (</a:t>
            </a:r>
            <a:r>
              <a:rPr lang="en-US" sz="4000" b="1" dirty="0" err="1" smtClean="0">
                <a:latin typeface="UTM Avo" panose="02040603050506020204" pitchFamily="18" charset="0"/>
              </a:rPr>
              <a:t>ảnh</a:t>
            </a:r>
            <a:r>
              <a:rPr lang="en-US" sz="4000" b="1" dirty="0" smtClean="0">
                <a:latin typeface="UTM Avo" panose="02040603050506020204" pitchFamily="18" charset="0"/>
              </a:rPr>
              <a:t>) </a:t>
            </a:r>
            <a:r>
              <a:rPr lang="en-US" sz="4000" b="1" dirty="0" err="1" smtClean="0">
                <a:latin typeface="UTM Avo" panose="02040603050506020204" pitchFamily="18" charset="0"/>
              </a:rPr>
              <a:t>về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một</a:t>
            </a:r>
            <a:r>
              <a:rPr lang="en-US" sz="4000" b="1" dirty="0" smtClean="0">
                <a:latin typeface="UTM Avo" panose="02040603050506020204" pitchFamily="18" charset="0"/>
              </a:rPr>
              <a:t> con </a:t>
            </a:r>
            <a:r>
              <a:rPr lang="en-US" sz="4000" b="1" dirty="0" err="1" smtClean="0">
                <a:latin typeface="UTM Avo" panose="02040603050506020204" pitchFamily="18" charset="0"/>
              </a:rPr>
              <a:t>vật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em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yêu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thích</a:t>
            </a:r>
            <a:endParaRPr lang="en-US" sz="4000" b="1" dirty="0">
              <a:latin typeface="UTM Avo" panose="0204060305050602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-1" y="4633668"/>
            <a:ext cx="12215209" cy="199321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UTM Avo" panose="02040603050506020204" pitchFamily="18" charset="0"/>
              </a:rPr>
              <a:t>Đề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bài</a:t>
            </a:r>
            <a:r>
              <a:rPr lang="en-US" sz="4000" b="1" dirty="0" smtClean="0">
                <a:latin typeface="UTM Avo" panose="02040603050506020204" pitchFamily="18" charset="0"/>
              </a:rPr>
              <a:t>: </a:t>
            </a:r>
            <a:r>
              <a:rPr lang="en-US" sz="4000" b="1" dirty="0" err="1" smtClean="0">
                <a:latin typeface="UTM Avo" panose="02040603050506020204" pitchFamily="18" charset="0"/>
              </a:rPr>
              <a:t>Viết</a:t>
            </a:r>
            <a:r>
              <a:rPr lang="en-US" sz="4000" b="1" dirty="0" smtClean="0">
                <a:latin typeface="UTM Avo" panose="02040603050506020204" pitchFamily="18" charset="0"/>
              </a:rPr>
              <a:t> 4 – 5 </a:t>
            </a:r>
            <a:r>
              <a:rPr lang="en-US" sz="4000" b="1" dirty="0" err="1" smtClean="0">
                <a:latin typeface="UTM Avo" panose="02040603050506020204" pitchFamily="18" charset="0"/>
              </a:rPr>
              <a:t>câu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kể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về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việc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em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đã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làm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để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bảo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vệ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môi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trường</a:t>
            </a:r>
            <a:endParaRPr lang="en-US" sz="40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23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:a16="http://schemas.microsoft.com/office/drawing/2014/main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323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1712</TotalTime>
  <Words>282</Words>
  <Application>Microsoft Office PowerPoint</Application>
  <PresentationFormat>Widescreen</PresentationFormat>
  <Paragraphs>52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23" baseType="lpstr">
      <vt:lpstr>Arial</vt:lpstr>
      <vt:lpstr>Arial-Rounded</vt:lpstr>
      <vt:lpstr>Calibri</vt:lpstr>
      <vt:lpstr>等线</vt:lpstr>
      <vt:lpstr>HP001 4 hàng</vt:lpstr>
      <vt:lpstr>HP001 4H</vt:lpstr>
      <vt:lpstr>HP001 5 hàng 1 ô ly</vt:lpstr>
      <vt:lpstr>黑体</vt:lpstr>
      <vt:lpstr>Times New Roman</vt:lpstr>
      <vt:lpstr>UTM Avo</vt:lpstr>
      <vt:lpstr>小单纯体</vt:lpstr>
      <vt:lpstr>方正卡通简体</vt:lpstr>
      <vt:lpstr>1_Office Theme</vt:lpstr>
      <vt:lpstr>5_Office Theme</vt:lpstr>
      <vt:lpstr>1_Office 主题</vt:lpstr>
      <vt:lpstr>4_Office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</dc:title>
  <dc:creator>tran thao</dc:creator>
  <cp:lastModifiedBy>admin</cp:lastModifiedBy>
  <cp:revision>157</cp:revision>
  <dcterms:created xsi:type="dcterms:W3CDTF">2021-08-01T04:01:45Z</dcterms:created>
  <dcterms:modified xsi:type="dcterms:W3CDTF">2023-03-22T03:28:13Z</dcterms:modified>
</cp:coreProperties>
</file>