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1"/>
  </p:notesMasterIdLst>
  <p:sldIdLst>
    <p:sldId id="308" r:id="rId2"/>
    <p:sldId id="309" r:id="rId3"/>
    <p:sldId id="312" r:id="rId4"/>
    <p:sldId id="313" r:id="rId5"/>
    <p:sldId id="315" r:id="rId6"/>
    <p:sldId id="316" r:id="rId7"/>
    <p:sldId id="318" r:id="rId8"/>
    <p:sldId id="319" r:id="rId9"/>
    <p:sldId id="328" r:id="rId10"/>
    <p:sldId id="263" r:id="rId11"/>
    <p:sldId id="320" r:id="rId12"/>
    <p:sldId id="321" r:id="rId13"/>
    <p:sldId id="322" r:id="rId14"/>
    <p:sldId id="323" r:id="rId15"/>
    <p:sldId id="324" r:id="rId16"/>
    <p:sldId id="327" r:id="rId17"/>
    <p:sldId id="325" r:id="rId18"/>
    <p:sldId id="326" r:id="rId19"/>
    <p:sldId id="329" r:id="rId20"/>
    <p:sldId id="330" r:id="rId21"/>
    <p:sldId id="310" r:id="rId22"/>
    <p:sldId id="331" r:id="rId23"/>
    <p:sldId id="332" r:id="rId24"/>
    <p:sldId id="333" r:id="rId25"/>
    <p:sldId id="311" r:id="rId26"/>
    <p:sldId id="334" r:id="rId27"/>
    <p:sldId id="335" r:id="rId28"/>
    <p:sldId id="291" r:id="rId29"/>
    <p:sldId id="336" r:id="rId30"/>
  </p:sldIdLst>
  <p:sldSz cx="12192000" cy="6858000"/>
  <p:notesSz cx="6858000" cy="9144000"/>
  <p:embeddedFontLst>
    <p:embeddedFont>
      <p:font typeface="等线" panose="02010600030101010101" pitchFamily="2" charset="-122"/>
      <p:regular r:id="rId32"/>
      <p:bold r:id="rId33"/>
    </p:embeddedFont>
    <p:embeddedFont>
      <p:font typeface="UTM Avo" panose="02040603050506020204" pitchFamily="18" charset="0"/>
      <p:regular r:id="rId34"/>
      <p:bold r:id="rId35"/>
      <p:italic r:id="rId36"/>
      <p:boldItalic r:id="rId37"/>
    </p:embeddedFont>
    <p:embeddedFont>
      <p:font typeface="UTM Futura Extra" panose="02040603050506020204" pitchFamily="18" charset="0"/>
      <p:bold r:id="rId38"/>
    </p:embeddedFont>
    <p:embeddedFont>
      <p:font typeface="字魂47号-三分行楷"/>
      <p:regular r:id="rId39"/>
    </p:embeddedFont>
  </p:embeddedFontLst>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D5C9"/>
    <a:srgbClr val="E6E6E6"/>
    <a:srgbClr val="134630"/>
    <a:srgbClr val="FF0000"/>
    <a:srgbClr val="FF5050"/>
    <a:srgbClr val="660066"/>
    <a:srgbClr val="FF3A1A"/>
    <a:srgbClr val="4F82B9"/>
    <a:srgbClr val="3B699B"/>
    <a:srgbClr val="4B80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67" autoAdjust="0"/>
    <p:restoredTop sz="95519" autoAdjust="0"/>
  </p:normalViewPr>
  <p:slideViewPr>
    <p:cSldViewPr snapToGrid="0" showGuides="1">
      <p:cViewPr>
        <p:scale>
          <a:sx n="33" d="100"/>
          <a:sy n="33" d="100"/>
        </p:scale>
        <p:origin x="1968" y="93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2AFEB-43D7-47EB-BCF5-FE32C7610E69}" type="datetimeFigureOut">
              <a:rPr lang="zh-CN" altLang="en-US" smtClean="0"/>
              <a:t>2022/2/27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1F3DD-96A7-4968-ABD2-406DF5ACFC94}" type="slidenum">
              <a:rPr lang="zh-CN" altLang="en-US" smtClean="0"/>
              <a:t>‹#›</a:t>
            </a:fld>
            <a:endParaRPr lang="zh-CN" altLang="en-US"/>
          </a:p>
        </p:txBody>
      </p:sp>
    </p:spTree>
    <p:extLst>
      <p:ext uri="{BB962C8B-B14F-4D97-AF65-F5344CB8AC3E}">
        <p14:creationId xmlns:p14="http://schemas.microsoft.com/office/powerpoint/2010/main" val="726703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F61F3DD-96A7-4968-ABD2-406DF5ACFC94}" type="slidenum">
              <a:rPr lang="zh-CN" altLang="en-US" smtClean="0"/>
              <a:t>10</a:t>
            </a:fld>
            <a:endParaRPr lang="zh-CN" altLang="en-US"/>
          </a:p>
        </p:txBody>
      </p:sp>
    </p:spTree>
    <p:extLst>
      <p:ext uri="{BB962C8B-B14F-4D97-AF65-F5344CB8AC3E}">
        <p14:creationId xmlns:p14="http://schemas.microsoft.com/office/powerpoint/2010/main" val="1141376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F61F3DD-96A7-4968-ABD2-406DF5ACFC94}" type="slidenum">
              <a:rPr lang="zh-CN" altLang="en-US" smtClean="0"/>
              <a:t>11</a:t>
            </a:fld>
            <a:endParaRPr lang="zh-CN" altLang="en-US"/>
          </a:p>
        </p:txBody>
      </p:sp>
    </p:spTree>
    <p:extLst>
      <p:ext uri="{BB962C8B-B14F-4D97-AF65-F5344CB8AC3E}">
        <p14:creationId xmlns:p14="http://schemas.microsoft.com/office/powerpoint/2010/main" val="868916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F61F3DD-96A7-4968-ABD2-406DF5ACFC94}" type="slidenum">
              <a:rPr lang="zh-CN" altLang="en-US" smtClean="0"/>
              <a:t>28</a:t>
            </a:fld>
            <a:endParaRPr lang="zh-CN" altLang="en-US"/>
          </a:p>
        </p:txBody>
      </p:sp>
    </p:spTree>
    <p:extLst>
      <p:ext uri="{BB962C8B-B14F-4D97-AF65-F5344CB8AC3E}">
        <p14:creationId xmlns:p14="http://schemas.microsoft.com/office/powerpoint/2010/main" val="2798564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05CEA2-8060-4942-A5AF-BD4DB994B5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 y="-145280"/>
            <a:ext cx="13332542" cy="7276970"/>
          </a:xfrm>
          <a:prstGeom prst="rect">
            <a:avLst/>
          </a:prstGeom>
        </p:spPr>
      </p:pic>
    </p:spTree>
    <p:extLst>
      <p:ext uri="{BB962C8B-B14F-4D97-AF65-F5344CB8AC3E}">
        <p14:creationId xmlns:p14="http://schemas.microsoft.com/office/powerpoint/2010/main" val="50060196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05CEA2-8060-4942-A5AF-BD4DB994B5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914400" y="-145280"/>
            <a:ext cx="13332542" cy="7276970"/>
          </a:xfrm>
          <a:prstGeom prst="rect">
            <a:avLst/>
          </a:prstGeom>
        </p:spPr>
      </p:pic>
    </p:spTree>
    <p:extLst>
      <p:ext uri="{BB962C8B-B14F-4D97-AF65-F5344CB8AC3E}">
        <p14:creationId xmlns:p14="http://schemas.microsoft.com/office/powerpoint/2010/main" val="196913651"/>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D0950-0F38-4025-BFE5-EA50AF95E2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8193" y="-171450"/>
            <a:ext cx="12757843" cy="7161302"/>
          </a:xfrm>
          <a:prstGeom prst="rect">
            <a:avLst/>
          </a:prstGeom>
        </p:spPr>
      </p:pic>
    </p:spTree>
    <p:extLst>
      <p:ext uri="{BB962C8B-B14F-4D97-AF65-F5344CB8AC3E}">
        <p14:creationId xmlns:p14="http://schemas.microsoft.com/office/powerpoint/2010/main" val="1804747713"/>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0AECD9-DEF2-4600-94D6-E7084934E1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2761" y="-930176"/>
            <a:ext cx="15633290" cy="8330634"/>
          </a:xfrm>
          <a:prstGeom prst="rect">
            <a:avLst/>
          </a:prstGeom>
        </p:spPr>
      </p:pic>
    </p:spTree>
    <p:extLst>
      <p:ext uri="{BB962C8B-B14F-4D97-AF65-F5344CB8AC3E}">
        <p14:creationId xmlns:p14="http://schemas.microsoft.com/office/powerpoint/2010/main" val="370668446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816499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388789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facebook.com/teamKTUTS" TargetMode="Externa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l="-27000" r="-27000"/>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EDF7F50-9DDC-429D-A844-AD51A1F5FD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12E0433-87B9-4779-86C5-57874C3D41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8FD3B07-D806-4BE0-B72B-DB0275B7B0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137CA-D131-4EF6-9B14-D9F7E276C745}" type="datetimeFigureOut">
              <a:rPr lang="zh-CN" altLang="en-US" smtClean="0"/>
              <a:t>2022/2/27</a:t>
            </a:fld>
            <a:endParaRPr lang="zh-CN" altLang="en-US"/>
          </a:p>
        </p:txBody>
      </p:sp>
      <p:sp>
        <p:nvSpPr>
          <p:cNvPr id="5" name="页脚占位符 4">
            <a:extLst>
              <a:ext uri="{FF2B5EF4-FFF2-40B4-BE49-F238E27FC236}">
                <a16:creationId xmlns:a16="http://schemas.microsoft.com/office/drawing/2014/main" id="{0C1F2046-F07B-4D3E-A33F-27E4276A78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095F106-1773-47AA-88ED-9215FDFC7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55A1B-FC52-483B-B683-58CCB7978464}" type="slidenum">
              <a:rPr lang="zh-CN" altLang="en-US" smtClean="0"/>
              <a:t>‹#›</a:t>
            </a:fld>
            <a:endParaRPr lang="zh-CN" altLang="en-US"/>
          </a:p>
        </p:txBody>
      </p:sp>
      <p:pic>
        <p:nvPicPr>
          <p:cNvPr id="21" name="Picture 20">
            <a:extLst>
              <a:ext uri="{FF2B5EF4-FFF2-40B4-BE49-F238E27FC236}">
                <a16:creationId xmlns:a16="http://schemas.microsoft.com/office/drawing/2014/main" id="{CF95E883-DD5B-4E5B-BCF1-A3BD7BA2CD3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376856" y="-10469960"/>
            <a:ext cx="2229056" cy="1783159"/>
          </a:xfrm>
          <a:prstGeom prst="rect">
            <a:avLst/>
          </a:prstGeom>
        </p:spPr>
      </p:pic>
      <p:pic>
        <p:nvPicPr>
          <p:cNvPr id="22" name="Picture 21">
            <a:extLst>
              <a:ext uri="{FF2B5EF4-FFF2-40B4-BE49-F238E27FC236}">
                <a16:creationId xmlns:a16="http://schemas.microsoft.com/office/drawing/2014/main" id="{A3CE4B73-CEA6-4459-A3FA-7DF694F6646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5279144" y="-10469960"/>
            <a:ext cx="2229056" cy="1783159"/>
          </a:xfrm>
          <a:prstGeom prst="rect">
            <a:avLst/>
          </a:prstGeom>
        </p:spPr>
      </p:pic>
      <p:pic>
        <p:nvPicPr>
          <p:cNvPr id="23" name="Picture 22">
            <a:extLst>
              <a:ext uri="{FF2B5EF4-FFF2-40B4-BE49-F238E27FC236}">
                <a16:creationId xmlns:a16="http://schemas.microsoft.com/office/drawing/2014/main" id="{F7EDB6A9-B347-4087-91A3-AF2468F6F53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376856" y="15946040"/>
            <a:ext cx="2229056" cy="1783159"/>
          </a:xfrm>
          <a:prstGeom prst="rect">
            <a:avLst/>
          </a:prstGeom>
        </p:spPr>
      </p:pic>
      <p:pic>
        <p:nvPicPr>
          <p:cNvPr id="24" name="Picture 23">
            <a:extLst>
              <a:ext uri="{FF2B5EF4-FFF2-40B4-BE49-F238E27FC236}">
                <a16:creationId xmlns:a16="http://schemas.microsoft.com/office/drawing/2014/main" id="{3BCD0B97-89C9-49A7-8193-366D2C8CDAB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5279144" y="15946040"/>
            <a:ext cx="2229056" cy="1783159"/>
          </a:xfrm>
          <a:prstGeom prst="rect">
            <a:avLst/>
          </a:prstGeom>
        </p:spPr>
      </p:pic>
      <p:sp>
        <p:nvSpPr>
          <p:cNvPr id="25" name="Rectangle 24">
            <a:extLst>
              <a:ext uri="{FF2B5EF4-FFF2-40B4-BE49-F238E27FC236}">
                <a16:creationId xmlns:a16="http://schemas.microsoft.com/office/drawing/2014/main" id="{5A8B5192-969B-4A61-97B9-E6D41CD786FA}"/>
              </a:ext>
            </a:extLst>
          </p:cNvPr>
          <p:cNvSpPr/>
          <p:nvPr userDrawn="1"/>
        </p:nvSpPr>
        <p:spPr>
          <a:xfrm rot="5400000">
            <a:off x="-215627" y="6232829"/>
            <a:ext cx="850233" cy="400110"/>
          </a:xfrm>
          <a:prstGeom prst="rect">
            <a:avLst/>
          </a:prstGeom>
          <a:noFill/>
        </p:spPr>
        <p:txBody>
          <a:bodyPr wrap="none" lIns="91440" tIns="45720" rIns="91440" bIns="45720">
            <a:spAutoFit/>
          </a:bodyPr>
          <a:lstStyle/>
          <a:p>
            <a:pPr algn="ctr"/>
            <a:r>
              <a:rPr lang="en-US" sz="2000" b="0" cap="none" spc="0">
                <a:ln w="0"/>
                <a:solidFill>
                  <a:srgbClr val="F9D5C9"/>
                </a:solidFill>
                <a:effectLst>
                  <a:outerShdw blurRad="38100" dist="19050" dir="2700000" algn="tl" rotWithShape="0">
                    <a:schemeClr val="dk1">
                      <a:alpha val="40000"/>
                    </a:schemeClr>
                  </a:outerShdw>
                </a:effectLst>
              </a:rPr>
              <a:t>KTUTS</a:t>
            </a:r>
          </a:p>
        </p:txBody>
      </p:sp>
      <p:sp>
        <p:nvSpPr>
          <p:cNvPr id="26" name="Rectangle 25">
            <a:extLst>
              <a:ext uri="{FF2B5EF4-FFF2-40B4-BE49-F238E27FC236}">
                <a16:creationId xmlns:a16="http://schemas.microsoft.com/office/drawing/2014/main" id="{CAE07B99-473F-4386-A6C7-A8646AE77E7A}"/>
              </a:ext>
            </a:extLst>
          </p:cNvPr>
          <p:cNvSpPr/>
          <p:nvPr userDrawn="1"/>
        </p:nvSpPr>
        <p:spPr>
          <a:xfrm rot="16200000" flipH="1">
            <a:off x="11509620" y="402735"/>
            <a:ext cx="850233" cy="400110"/>
          </a:xfrm>
          <a:prstGeom prst="rect">
            <a:avLst/>
          </a:prstGeom>
          <a:noFill/>
        </p:spPr>
        <p:txBody>
          <a:bodyPr wrap="none" lIns="91440" tIns="45720" rIns="91440" bIns="45720">
            <a:spAutoFit/>
          </a:bodyPr>
          <a:lstStyle/>
          <a:p>
            <a:pPr algn="ctr"/>
            <a:r>
              <a:rPr lang="en-US" sz="2000" b="0" cap="none" spc="0">
                <a:ln w="0"/>
                <a:solidFill>
                  <a:srgbClr val="F9D5C9"/>
                </a:solidFill>
                <a:effectLst>
                  <a:outerShdw blurRad="38100" dist="19050" dir="2700000" algn="tl" rotWithShape="0">
                    <a:schemeClr val="dk1">
                      <a:alpha val="40000"/>
                    </a:schemeClr>
                  </a:outerShdw>
                </a:effectLst>
              </a:rPr>
              <a:t>KTUTS</a:t>
            </a:r>
          </a:p>
        </p:txBody>
      </p:sp>
      <p:pic>
        <p:nvPicPr>
          <p:cNvPr id="13" name="Picture 12" descr="A picture containing diagram&#10;&#10;Description automatically generated">
            <a:extLst>
              <a:ext uri="{FF2B5EF4-FFF2-40B4-BE49-F238E27FC236}">
                <a16:creationId xmlns:a16="http://schemas.microsoft.com/office/drawing/2014/main" id="{A06AB0E8-2A98-425F-A856-3F5337C8245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304810" y="20231100"/>
            <a:ext cx="1881378" cy="1625303"/>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5E8B3CB5-6C58-47FA-9CC9-82D958F5DC7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790" y="7962900"/>
            <a:ext cx="1881378" cy="1625303"/>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6C2F7D2A-BCD8-41B7-996E-7F5EBFEF748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0777390" y="-16954500"/>
            <a:ext cx="1881378" cy="1625303"/>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7A509A8D-69E6-481A-B54A-8B711E3EBAE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729881" y="-16906095"/>
            <a:ext cx="1881378" cy="1625303"/>
          </a:xfrm>
          <a:prstGeom prst="rect">
            <a:avLst/>
          </a:prstGeom>
        </p:spPr>
      </p:pic>
      <p:sp>
        <p:nvSpPr>
          <p:cNvPr id="17" name="TextBox 16">
            <a:extLst>
              <a:ext uri="{FF2B5EF4-FFF2-40B4-BE49-F238E27FC236}">
                <a16:creationId xmlns:a16="http://schemas.microsoft.com/office/drawing/2014/main" id="{350A2D51-191A-4AEC-8768-E77C108E8C52}"/>
              </a:ext>
            </a:extLst>
          </p:cNvPr>
          <p:cNvSpPr txBox="1"/>
          <p:nvPr userDrawn="1"/>
        </p:nvSpPr>
        <p:spPr>
          <a:xfrm>
            <a:off x="2042580" y="8418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1"/>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8" name="Picture 17" descr="A picture containing diagram&#10;&#10;Description automatically generated">
            <a:extLst>
              <a:ext uri="{FF2B5EF4-FFF2-40B4-BE49-F238E27FC236}">
                <a16:creationId xmlns:a16="http://schemas.microsoft.com/office/drawing/2014/main" id="{DB7041D6-2147-4127-B10A-1694FB7FF8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0929790" y="20535900"/>
            <a:ext cx="1881378" cy="1625303"/>
          </a:xfrm>
          <a:prstGeom prst="rect">
            <a:avLst/>
          </a:prstGeom>
        </p:spPr>
      </p:pic>
    </p:spTree>
    <p:extLst>
      <p:ext uri="{BB962C8B-B14F-4D97-AF65-F5344CB8AC3E}">
        <p14:creationId xmlns:p14="http://schemas.microsoft.com/office/powerpoint/2010/main" val="536053326"/>
      </p:ext>
    </p:extLst>
  </p:cSld>
  <p:clrMap bg1="lt1" tx1="dk1" bg2="lt2" tx2="dk2" accent1="accent1" accent2="accent2" accent3="accent3" accent4="accent4" accent5="accent5" accent6="accent6" hlink="hlink" folHlink="folHlink"/>
  <p:sldLayoutIdLst>
    <p:sldLayoutId id="2147483655" r:id="rId1"/>
    <p:sldLayoutId id="2147483664" r:id="rId2"/>
    <p:sldLayoutId id="2147483661" r:id="rId3"/>
    <p:sldLayoutId id="2147483660" r:id="rId4"/>
    <p:sldLayoutId id="2147483654" r:id="rId5"/>
    <p:sldLayoutId id="2147483662" r:id="rId6"/>
  </p:sldLayoutIdLst>
  <p:transition spd="med">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8C4E4E-966B-47C0-9824-1BC906D89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881" y="-152400"/>
            <a:ext cx="12813762" cy="7521678"/>
          </a:xfrm>
          <a:prstGeom prst="rect">
            <a:avLst/>
          </a:prstGeom>
        </p:spPr>
      </p:pic>
      <p:pic>
        <p:nvPicPr>
          <p:cNvPr id="5" name="Picture 4">
            <a:extLst>
              <a:ext uri="{FF2B5EF4-FFF2-40B4-BE49-F238E27FC236}">
                <a16:creationId xmlns:a16="http://schemas.microsoft.com/office/drawing/2014/main" id="{C8040452-DB4C-4F87-B847-8085048C7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81" y="-190500"/>
            <a:ext cx="3548180" cy="1072989"/>
          </a:xfrm>
          <a:prstGeom prst="rect">
            <a:avLst/>
          </a:prstGeom>
        </p:spPr>
      </p:pic>
      <p:pic>
        <p:nvPicPr>
          <p:cNvPr id="7" name="Picture 6">
            <a:extLst>
              <a:ext uri="{FF2B5EF4-FFF2-40B4-BE49-F238E27FC236}">
                <a16:creationId xmlns:a16="http://schemas.microsoft.com/office/drawing/2014/main" id="{814CDCF0-9FA6-43E2-859D-DD123E4B62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1188744" cy="6858000"/>
          </a:xfrm>
          <a:prstGeom prst="rect">
            <a:avLst/>
          </a:prstGeom>
        </p:spPr>
      </p:pic>
    </p:spTree>
    <p:extLst>
      <p:ext uri="{BB962C8B-B14F-4D97-AF65-F5344CB8AC3E}">
        <p14:creationId xmlns:p14="http://schemas.microsoft.com/office/powerpoint/2010/main" val="2645472581"/>
      </p:ext>
    </p:extLst>
  </p:cSld>
  <p:clrMapOvr>
    <a:masterClrMapping/>
  </p:clrMapOvr>
  <mc:AlternateContent xmlns:mc="http://schemas.openxmlformats.org/markup-compatibility/2006" xmlns:p14="http://schemas.microsoft.com/office/powerpoint/2010/main">
    <mc:Choice Requires="p14">
      <p:transition spd="slow" p14:dur="15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par>
                                <p:cTn id="8" presetID="16" presetClass="entr" presetSubtype="4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r="-27000"/>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5693433-A191-4795-B4AF-8B1D58D109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7050" y="2607650"/>
            <a:ext cx="6362700" cy="4001470"/>
          </a:xfrm>
          <a:prstGeom prst="rect">
            <a:avLst/>
          </a:prstGeom>
          <a:effectLst>
            <a:outerShdw blurRad="63500" sx="102000" sy="102000" algn="ctr" rotWithShape="0">
              <a:prstClr val="black">
                <a:alpha val="40000"/>
              </a:prstClr>
            </a:outerShdw>
          </a:effectLst>
        </p:spPr>
      </p:pic>
      <p:pic>
        <p:nvPicPr>
          <p:cNvPr id="10" name="图片 9">
            <a:extLst>
              <a:ext uri="{FF2B5EF4-FFF2-40B4-BE49-F238E27FC236}">
                <a16:creationId xmlns:a16="http://schemas.microsoft.com/office/drawing/2014/main" id="{F533DE16-80E8-4787-A647-5F23A9C52F1E}"/>
              </a:ext>
            </a:extLst>
          </p:cNvPr>
          <p:cNvPicPr>
            <a:picLocks noChangeAspect="1"/>
          </p:cNvPicPr>
          <p:nvPr/>
        </p:nvPicPr>
        <p:blipFill rotWithShape="1">
          <a:blip r:embed="rId5">
            <a:extLst>
              <a:ext uri="{28A0092B-C50C-407E-A947-70E740481C1C}">
                <a14:useLocalDpi xmlns:a14="http://schemas.microsoft.com/office/drawing/2010/main" val="0"/>
              </a:ext>
            </a:extLst>
          </a:blip>
          <a:srcRect t="35002" b="36991"/>
          <a:stretch/>
        </p:blipFill>
        <p:spPr>
          <a:xfrm>
            <a:off x="327946" y="4548963"/>
            <a:ext cx="11536108" cy="3230834"/>
          </a:xfrm>
          <a:prstGeom prst="rect">
            <a:avLst/>
          </a:prstGeom>
        </p:spPr>
      </p:pic>
      <p:sp>
        <p:nvSpPr>
          <p:cNvPr id="12" name="Rectangle 11">
            <a:extLst>
              <a:ext uri="{FF2B5EF4-FFF2-40B4-BE49-F238E27FC236}">
                <a16:creationId xmlns:a16="http://schemas.microsoft.com/office/drawing/2014/main" id="{CD7B59FE-5CF6-4145-BB66-DB944725CEE0}"/>
              </a:ext>
            </a:extLst>
          </p:cNvPr>
          <p:cNvSpPr>
            <a:spLocks noChangeAspect="1"/>
          </p:cNvSpPr>
          <p:nvPr/>
        </p:nvSpPr>
        <p:spPr>
          <a:xfrm>
            <a:off x="95250" y="249076"/>
            <a:ext cx="12001500" cy="2951129"/>
          </a:xfrm>
          <a:prstGeom prst="rect">
            <a:avLst/>
          </a:prstGeom>
          <a:noFill/>
        </p:spPr>
        <p:txBody>
          <a:bodyPr wrap="square" lIns="91440" tIns="45720" rIns="91440" bIns="45720">
            <a:spAutoFit/>
          </a:bodyPr>
          <a:lstStyle/>
          <a:p>
            <a:pPr algn="just">
              <a:lnSpc>
                <a:spcPct val="150000"/>
              </a:lnSpc>
            </a:pPr>
            <a:r>
              <a:rPr lang="en-US" sz="3200" b="1">
                <a:ln w="0"/>
                <a:solidFill>
                  <a:srgbClr val="134630"/>
                </a:solidFill>
                <a:latin typeface="UTM Avo" panose="02040603050506020204" pitchFamily="18" charset="0"/>
              </a:rPr>
              <a:t>1. Có thể dùng các câu sau để kết bài không? Vì sao?</a:t>
            </a:r>
          </a:p>
          <a:p>
            <a:pPr algn="just"/>
            <a:r>
              <a:rPr lang="vi-VN" sz="3200">
                <a:ln w="0"/>
                <a:solidFill>
                  <a:srgbClr val="134630"/>
                </a:solidFill>
                <a:latin typeface="UTM Avo" panose="02040603050506020204" pitchFamily="18" charset="0"/>
              </a:rPr>
              <a:t>a. Rồi đây, đến ngày xa mái trường thân yêu, em sẽ mang theo nhiều kỉ niệm của thời thơ ấu bên gốc bàng thân thuộc của em</a:t>
            </a:r>
            <a:r>
              <a:rPr lang="en-US" sz="3200">
                <a:ln w="0"/>
                <a:solidFill>
                  <a:srgbClr val="134630"/>
                </a:solidFill>
                <a:latin typeface="UTM Avo" panose="02040603050506020204" pitchFamily="18" charset="0"/>
              </a:rPr>
              <a:t>.</a:t>
            </a:r>
            <a:r>
              <a:rPr lang="vi-VN" sz="3200">
                <a:ln w="0"/>
                <a:solidFill>
                  <a:srgbClr val="134630"/>
                </a:solidFill>
                <a:latin typeface="UTM Avo" panose="02040603050506020204" pitchFamily="18" charset="0"/>
              </a:rPr>
              <a:t> (Đề bài: </a:t>
            </a:r>
            <a:r>
              <a:rPr lang="vi-VN" sz="3200" i="1">
                <a:ln w="0"/>
                <a:solidFill>
                  <a:srgbClr val="134630"/>
                </a:solidFill>
                <a:latin typeface="UTM Avo" panose="02040603050506020204" pitchFamily="18" charset="0"/>
              </a:rPr>
              <a:t>Tả cây bàng ở sân trường em</a:t>
            </a:r>
            <a:r>
              <a:rPr lang="en-US" sz="3200" i="1">
                <a:ln w="0"/>
                <a:solidFill>
                  <a:srgbClr val="134630"/>
                </a:solidFill>
                <a:latin typeface="UTM Avo" panose="02040603050506020204" pitchFamily="18" charset="0"/>
              </a:rPr>
              <a:t>.</a:t>
            </a:r>
            <a:r>
              <a:rPr lang="vi-VN" sz="3200">
                <a:ln w="0"/>
                <a:solidFill>
                  <a:srgbClr val="134630"/>
                </a:solidFill>
                <a:latin typeface="UTM Avo" panose="02040603050506020204" pitchFamily="18" charset="0"/>
              </a:rPr>
              <a:t>)</a:t>
            </a:r>
            <a:endParaRPr lang="en-US" sz="3200">
              <a:ln w="0"/>
              <a:solidFill>
                <a:srgbClr val="134630"/>
              </a:solidFill>
              <a:latin typeface="UTM Avo" panose="02040603050506020204" pitchFamily="18" charset="0"/>
            </a:endParaRPr>
          </a:p>
          <a:p>
            <a:pPr algn="just">
              <a:lnSpc>
                <a:spcPct val="150000"/>
              </a:lnSpc>
            </a:pPr>
            <a:endParaRPr lang="en-US" sz="3200" b="1">
              <a:ln w="0"/>
              <a:solidFill>
                <a:srgbClr val="134630"/>
              </a:solidFill>
              <a:latin typeface="UTM Avo" panose="02040603050506020204" pitchFamily="18" charset="0"/>
            </a:endParaRPr>
          </a:p>
        </p:txBody>
      </p:sp>
      <p:sp>
        <p:nvSpPr>
          <p:cNvPr id="14" name="Rectangle 13">
            <a:extLst>
              <a:ext uri="{FF2B5EF4-FFF2-40B4-BE49-F238E27FC236}">
                <a16:creationId xmlns:a16="http://schemas.microsoft.com/office/drawing/2014/main" id="{24697D5E-518E-4781-A2AC-A04FD8ACEEBB}"/>
              </a:ext>
            </a:extLst>
          </p:cNvPr>
          <p:cNvSpPr>
            <a:spLocks noChangeAspect="1"/>
          </p:cNvSpPr>
          <p:nvPr/>
        </p:nvSpPr>
        <p:spPr>
          <a:xfrm>
            <a:off x="95250" y="2767765"/>
            <a:ext cx="12001500" cy="2212465"/>
          </a:xfrm>
          <a:prstGeom prst="rect">
            <a:avLst/>
          </a:prstGeom>
          <a:noFill/>
        </p:spPr>
        <p:txBody>
          <a:bodyPr wrap="square" lIns="91440" tIns="45720" rIns="91440" bIns="45720">
            <a:spAutoFit/>
          </a:bodyPr>
          <a:lstStyle/>
          <a:p>
            <a:pPr algn="just">
              <a:lnSpc>
                <a:spcPct val="150000"/>
              </a:lnSpc>
            </a:pPr>
            <a:r>
              <a:rPr lang="en-US" sz="3200" b="1">
                <a:ln w="0"/>
                <a:solidFill>
                  <a:srgbClr val="660066"/>
                </a:solidFill>
                <a:latin typeface="UTM Avo" panose="02040603050506020204" pitchFamily="18" charset="0"/>
              </a:rPr>
              <a:t>	Có thể dùng câu trên để kết bài với đ</a:t>
            </a:r>
            <a:r>
              <a:rPr lang="vi-VN" sz="3200" b="1">
                <a:ln w="0"/>
                <a:solidFill>
                  <a:srgbClr val="660066"/>
                </a:solidFill>
                <a:latin typeface="UTM Avo" panose="02040603050506020204" pitchFamily="18" charset="0"/>
              </a:rPr>
              <a:t>ề bài</a:t>
            </a:r>
            <a:r>
              <a:rPr lang="en-US" sz="3200" b="1">
                <a:ln w="0"/>
                <a:solidFill>
                  <a:srgbClr val="660066"/>
                </a:solidFill>
                <a:latin typeface="UTM Avo" panose="02040603050506020204" pitchFamily="18" charset="0"/>
              </a:rPr>
              <a:t> "</a:t>
            </a:r>
            <a:r>
              <a:rPr lang="vi-VN" sz="3200" b="1" i="1">
                <a:ln w="0"/>
                <a:solidFill>
                  <a:srgbClr val="660066"/>
                </a:solidFill>
                <a:latin typeface="UTM Avo" panose="02040603050506020204" pitchFamily="18" charset="0"/>
              </a:rPr>
              <a:t>Tả cây bàng ở sân trường em</a:t>
            </a:r>
            <a:r>
              <a:rPr lang="en-US" sz="3200" b="1" i="1">
                <a:ln w="0"/>
                <a:solidFill>
                  <a:srgbClr val="660066"/>
                </a:solidFill>
                <a:latin typeface="UTM Avo" panose="02040603050506020204" pitchFamily="18" charset="0"/>
              </a:rPr>
              <a:t>"</a:t>
            </a:r>
            <a:r>
              <a:rPr lang="en-US" sz="3200" b="1">
                <a:ln w="0"/>
                <a:solidFill>
                  <a:srgbClr val="660066"/>
                </a:solidFill>
                <a:latin typeface="UTM Avo" panose="02040603050506020204" pitchFamily="18" charset="0"/>
              </a:rPr>
              <a:t>. Kết bài nói lên tình cảm của người tả đối với cây. </a:t>
            </a:r>
            <a:r>
              <a:rPr lang="en-US" sz="3200" b="1">
                <a:ln w="0"/>
                <a:solidFill>
                  <a:srgbClr val="FF0000"/>
                </a:solidFill>
                <a:latin typeface="UTM Avo" panose="02040603050506020204" pitchFamily="18" charset="0"/>
              </a:rPr>
              <a:t>(Kết bài mở rộng)</a:t>
            </a:r>
          </a:p>
        </p:txBody>
      </p:sp>
    </p:spTree>
    <p:extLst>
      <p:ext uri="{BB962C8B-B14F-4D97-AF65-F5344CB8AC3E}">
        <p14:creationId xmlns:p14="http://schemas.microsoft.com/office/powerpoint/2010/main" val="15057138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34000" decel="66000"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3450"/>
                            </p:stCondLst>
                            <p:childTnLst>
                              <p:par>
                                <p:cTn id="10" presetID="16" presetClass="entr" presetSubtype="37"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500"/>
                                        <p:tgtEl>
                                          <p:spTgt spid="13"/>
                                        </p:tgtEl>
                                        <p:attrNameLst>
                                          <p:attrName>ppt_w</p:attrName>
                                        </p:attrNameLst>
                                      </p:cBhvr>
                                      <p:tavLst>
                                        <p:tav tm="0">
                                          <p:val>
                                            <p:strVal val="ppt_w"/>
                                          </p:val>
                                        </p:tav>
                                        <p:tav tm="100000">
                                          <p:val>
                                            <p:fltVal val="0"/>
                                          </p:val>
                                        </p:tav>
                                      </p:tavLst>
                                    </p:anim>
                                    <p:anim calcmode="lin" valueType="num">
                                      <p:cBhvr>
                                        <p:cTn id="17" dur="500"/>
                                        <p:tgtEl>
                                          <p:spTgt spid="13"/>
                                        </p:tgtEl>
                                        <p:attrNameLst>
                                          <p:attrName>ppt_h</p:attrName>
                                        </p:attrNameLst>
                                      </p:cBhvr>
                                      <p:tavLst>
                                        <p:tav tm="0">
                                          <p:val>
                                            <p:strVal val="ppt_h"/>
                                          </p:val>
                                        </p:tav>
                                        <p:tav tm="100000">
                                          <p:val>
                                            <p:fltVal val="0"/>
                                          </p:val>
                                        </p:tav>
                                      </p:tavLst>
                                    </p:anim>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par>
                                <p:cTn id="20" presetID="2" presetClass="entr" presetSubtype="8" accel="34000" decel="66000" fill="hold" grpId="0" nodeType="withEffect">
                                  <p:stCondLst>
                                    <p:cond delay="0"/>
                                  </p:stCondLst>
                                  <p:iterate type="wd">
                                    <p:tmPct val="10000"/>
                                  </p:iterate>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0-#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7000" r="-27000"/>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5693433-A191-4795-B4AF-8B1D58D109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5150" y="2648696"/>
            <a:ext cx="6362700" cy="3289191"/>
          </a:xfrm>
          <a:prstGeom prst="rect">
            <a:avLst/>
          </a:prstGeom>
          <a:effectLst>
            <a:outerShdw blurRad="63500" sx="102000" sy="102000" algn="ctr" rotWithShape="0">
              <a:prstClr val="black">
                <a:alpha val="40000"/>
              </a:prstClr>
            </a:outerShdw>
          </a:effectLst>
        </p:spPr>
      </p:pic>
      <p:pic>
        <p:nvPicPr>
          <p:cNvPr id="10" name="图片 9">
            <a:extLst>
              <a:ext uri="{FF2B5EF4-FFF2-40B4-BE49-F238E27FC236}">
                <a16:creationId xmlns:a16="http://schemas.microsoft.com/office/drawing/2014/main" id="{F533DE16-80E8-4787-A647-5F23A9C52F1E}"/>
              </a:ext>
            </a:extLst>
          </p:cNvPr>
          <p:cNvPicPr>
            <a:picLocks noChangeAspect="1"/>
          </p:cNvPicPr>
          <p:nvPr/>
        </p:nvPicPr>
        <p:blipFill rotWithShape="1">
          <a:blip r:embed="rId6">
            <a:extLst>
              <a:ext uri="{28A0092B-C50C-407E-A947-70E740481C1C}">
                <a14:useLocalDpi xmlns:a14="http://schemas.microsoft.com/office/drawing/2010/main" val="0"/>
              </a:ext>
            </a:extLst>
          </a:blip>
          <a:srcRect t="35002" b="36991"/>
          <a:stretch/>
        </p:blipFill>
        <p:spPr>
          <a:xfrm>
            <a:off x="327946" y="4796613"/>
            <a:ext cx="11536108" cy="3230834"/>
          </a:xfrm>
          <a:prstGeom prst="rect">
            <a:avLst/>
          </a:prstGeom>
        </p:spPr>
      </p:pic>
      <p:sp>
        <p:nvSpPr>
          <p:cNvPr id="12" name="Rectangle 11">
            <a:extLst>
              <a:ext uri="{FF2B5EF4-FFF2-40B4-BE49-F238E27FC236}">
                <a16:creationId xmlns:a16="http://schemas.microsoft.com/office/drawing/2014/main" id="{CD7B59FE-5CF6-4145-BB66-DB944725CEE0}"/>
              </a:ext>
            </a:extLst>
          </p:cNvPr>
          <p:cNvSpPr>
            <a:spLocks noChangeAspect="1"/>
          </p:cNvSpPr>
          <p:nvPr/>
        </p:nvSpPr>
        <p:spPr>
          <a:xfrm>
            <a:off x="95250" y="58576"/>
            <a:ext cx="12001500" cy="3293209"/>
          </a:xfrm>
          <a:prstGeom prst="rect">
            <a:avLst/>
          </a:prstGeom>
          <a:noFill/>
        </p:spPr>
        <p:txBody>
          <a:bodyPr wrap="square" lIns="91440" tIns="45720" rIns="91440" bIns="45720">
            <a:spAutoFit/>
          </a:bodyPr>
          <a:lstStyle/>
          <a:p>
            <a:pPr algn="just">
              <a:lnSpc>
                <a:spcPct val="150000"/>
              </a:lnSpc>
            </a:pPr>
            <a:r>
              <a:rPr lang="en-US" sz="3200" b="1">
                <a:ln w="0"/>
                <a:solidFill>
                  <a:srgbClr val="134630"/>
                </a:solidFill>
                <a:latin typeface="UTM Avo" panose="02040603050506020204" pitchFamily="18" charset="0"/>
              </a:rPr>
              <a:t>1. Có thể dùng các câu sau để kết bài không? Vì sao?</a:t>
            </a:r>
          </a:p>
          <a:p>
            <a:pPr algn="just"/>
            <a:r>
              <a:rPr lang="vi-VN" sz="3200">
                <a:ln w="0"/>
                <a:solidFill>
                  <a:srgbClr val="134630"/>
                </a:solidFill>
                <a:latin typeface="UTM Avo" panose="02040603050506020204" pitchFamily="18" charset="0"/>
              </a:rPr>
              <a:t>b. Em rất thích cây phượng, vì phượng chẳng những cho chúng em bóng mát để vui chơi mà còn làm tăng thêm vẻ đẹp của trường em. (Đề bài: </a:t>
            </a:r>
            <a:r>
              <a:rPr lang="vi-VN" sz="3200" i="1">
                <a:ln w="0"/>
                <a:solidFill>
                  <a:srgbClr val="134630"/>
                </a:solidFill>
                <a:latin typeface="UTM Avo" panose="02040603050506020204" pitchFamily="18" charset="0"/>
              </a:rPr>
              <a:t>Tả cây phượng ở sân trường em</a:t>
            </a:r>
            <a:r>
              <a:rPr lang="en-US" sz="3200" i="1">
                <a:ln w="0"/>
                <a:solidFill>
                  <a:srgbClr val="134630"/>
                </a:solidFill>
                <a:latin typeface="UTM Avo" panose="02040603050506020204" pitchFamily="18" charset="0"/>
              </a:rPr>
              <a:t>.</a:t>
            </a:r>
            <a:r>
              <a:rPr lang="vi-VN" sz="3200">
                <a:ln w="0"/>
                <a:solidFill>
                  <a:srgbClr val="134630"/>
                </a:solidFill>
                <a:latin typeface="UTM Avo" panose="02040603050506020204" pitchFamily="18" charset="0"/>
              </a:rPr>
              <a:t>)</a:t>
            </a:r>
          </a:p>
          <a:p>
            <a:pPr algn="just"/>
            <a:endParaRPr lang="vi-VN" sz="3200">
              <a:ln w="0"/>
              <a:solidFill>
                <a:srgbClr val="134630"/>
              </a:solidFill>
              <a:latin typeface="UTM Avo" panose="02040603050506020204" pitchFamily="18" charset="0"/>
            </a:endParaRPr>
          </a:p>
        </p:txBody>
      </p:sp>
      <p:sp>
        <p:nvSpPr>
          <p:cNvPr id="14" name="Rectangle 13">
            <a:extLst>
              <a:ext uri="{FF2B5EF4-FFF2-40B4-BE49-F238E27FC236}">
                <a16:creationId xmlns:a16="http://schemas.microsoft.com/office/drawing/2014/main" id="{24697D5E-518E-4781-A2AC-A04FD8ACEEBB}"/>
              </a:ext>
            </a:extLst>
          </p:cNvPr>
          <p:cNvSpPr>
            <a:spLocks noChangeAspect="1"/>
          </p:cNvSpPr>
          <p:nvPr/>
        </p:nvSpPr>
        <p:spPr>
          <a:xfrm>
            <a:off x="95250" y="2710792"/>
            <a:ext cx="12001500" cy="2951129"/>
          </a:xfrm>
          <a:prstGeom prst="rect">
            <a:avLst/>
          </a:prstGeom>
          <a:noFill/>
        </p:spPr>
        <p:txBody>
          <a:bodyPr wrap="square" lIns="91440" tIns="45720" rIns="91440" bIns="45720">
            <a:spAutoFit/>
          </a:bodyPr>
          <a:lstStyle/>
          <a:p>
            <a:pPr algn="just">
              <a:lnSpc>
                <a:spcPct val="150000"/>
              </a:lnSpc>
            </a:pPr>
            <a:r>
              <a:rPr lang="en-US" sz="3200" b="1">
                <a:ln w="0"/>
                <a:solidFill>
                  <a:srgbClr val="660066"/>
                </a:solidFill>
                <a:latin typeface="UTM Avo" panose="02040603050506020204" pitchFamily="18" charset="0"/>
              </a:rPr>
              <a:t>	</a:t>
            </a:r>
            <a:r>
              <a:rPr lang="vi-VN" sz="3200" b="1">
                <a:ln w="0"/>
                <a:solidFill>
                  <a:srgbClr val="660066"/>
                </a:solidFill>
                <a:latin typeface="UTM Avo" panose="02040603050506020204" pitchFamily="18" charset="0"/>
              </a:rPr>
              <a:t>Có thể dùng câu trên để kết bài với đề bài "Tả cây </a:t>
            </a:r>
            <a:r>
              <a:rPr lang="en-US" sz="3200" b="1">
                <a:ln w="0"/>
                <a:solidFill>
                  <a:srgbClr val="660066"/>
                </a:solidFill>
                <a:latin typeface="UTM Avo" panose="02040603050506020204" pitchFamily="18" charset="0"/>
              </a:rPr>
              <a:t>phượng</a:t>
            </a:r>
            <a:r>
              <a:rPr lang="vi-VN" sz="3200" b="1">
                <a:ln w="0"/>
                <a:solidFill>
                  <a:srgbClr val="660066"/>
                </a:solidFill>
                <a:latin typeface="UTM Avo" panose="02040603050506020204" pitchFamily="18" charset="0"/>
              </a:rPr>
              <a:t> ở sân trường em". Kết bài </a:t>
            </a:r>
            <a:r>
              <a:rPr lang="en-US" sz="3200" b="1">
                <a:ln w="0"/>
                <a:solidFill>
                  <a:srgbClr val="660066"/>
                </a:solidFill>
                <a:latin typeface="UTM Avo" panose="02040603050506020204" pitchFamily="18" charset="0"/>
              </a:rPr>
              <a:t>nêu được lợi ích của cây và </a:t>
            </a:r>
            <a:r>
              <a:rPr lang="vi-VN" sz="3200" b="1">
                <a:ln w="0"/>
                <a:solidFill>
                  <a:srgbClr val="660066"/>
                </a:solidFill>
                <a:latin typeface="UTM Avo" panose="02040603050506020204" pitchFamily="18" charset="0"/>
              </a:rPr>
              <a:t>nói lên tình cảm của người tả đối với cây.</a:t>
            </a:r>
            <a:r>
              <a:rPr lang="en-US" sz="3200" b="1">
                <a:ln w="0"/>
                <a:solidFill>
                  <a:srgbClr val="660066"/>
                </a:solidFill>
                <a:latin typeface="UTM Avo" panose="02040603050506020204" pitchFamily="18" charset="0"/>
              </a:rPr>
              <a:t> </a:t>
            </a:r>
            <a:br>
              <a:rPr lang="en-US" sz="3200" b="1">
                <a:ln w="0"/>
                <a:solidFill>
                  <a:srgbClr val="660066"/>
                </a:solidFill>
                <a:latin typeface="UTM Avo" panose="02040603050506020204" pitchFamily="18" charset="0"/>
              </a:rPr>
            </a:br>
            <a:r>
              <a:rPr lang="en-US" sz="3200" b="1">
                <a:ln w="0"/>
                <a:solidFill>
                  <a:srgbClr val="FF0000"/>
                </a:solidFill>
                <a:latin typeface="UTM Avo" panose="02040603050506020204" pitchFamily="18" charset="0"/>
              </a:rPr>
              <a:t>(Kết bài mở rộng)</a:t>
            </a:r>
            <a:endParaRPr lang="en-US" sz="3200" b="1">
              <a:ln w="0"/>
              <a:solidFill>
                <a:srgbClr val="660066"/>
              </a:solidFill>
              <a:latin typeface="UTM Avo" panose="02040603050506020204" pitchFamily="18" charset="0"/>
            </a:endParaRPr>
          </a:p>
        </p:txBody>
      </p:sp>
    </p:spTree>
    <p:extLst>
      <p:ext uri="{BB962C8B-B14F-4D97-AF65-F5344CB8AC3E}">
        <p14:creationId xmlns:p14="http://schemas.microsoft.com/office/powerpoint/2010/main" val="20369476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34000" decel="66000"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3450"/>
                            </p:stCondLst>
                            <p:childTnLst>
                              <p:par>
                                <p:cTn id="10" presetID="16" presetClass="entr" presetSubtype="37"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500"/>
                                        <p:tgtEl>
                                          <p:spTgt spid="13"/>
                                        </p:tgtEl>
                                        <p:attrNameLst>
                                          <p:attrName>ppt_w</p:attrName>
                                        </p:attrNameLst>
                                      </p:cBhvr>
                                      <p:tavLst>
                                        <p:tav tm="0">
                                          <p:val>
                                            <p:strVal val="ppt_w"/>
                                          </p:val>
                                        </p:tav>
                                        <p:tav tm="100000">
                                          <p:val>
                                            <p:fltVal val="0"/>
                                          </p:val>
                                        </p:tav>
                                      </p:tavLst>
                                    </p:anim>
                                    <p:anim calcmode="lin" valueType="num">
                                      <p:cBhvr>
                                        <p:cTn id="17" dur="500"/>
                                        <p:tgtEl>
                                          <p:spTgt spid="13"/>
                                        </p:tgtEl>
                                        <p:attrNameLst>
                                          <p:attrName>ppt_h</p:attrName>
                                        </p:attrNameLst>
                                      </p:cBhvr>
                                      <p:tavLst>
                                        <p:tav tm="0">
                                          <p:val>
                                            <p:strVal val="ppt_h"/>
                                          </p:val>
                                        </p:tav>
                                        <p:tav tm="100000">
                                          <p:val>
                                            <p:fltVal val="0"/>
                                          </p:val>
                                        </p:tav>
                                      </p:tavLst>
                                    </p:anim>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par>
                                <p:cTn id="20" presetID="2" presetClass="entr" presetSubtype="8" accel="34000" decel="66000" fill="hold" grpId="0" nodeType="withEffect">
                                  <p:stCondLst>
                                    <p:cond delay="0"/>
                                  </p:stCondLst>
                                  <p:iterate type="wd">
                                    <p:tmPct val="10000"/>
                                  </p:iterate>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0-#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
            <a:extLst>
              <a:ext uri="{FF2B5EF4-FFF2-40B4-BE49-F238E27FC236}">
                <a16:creationId xmlns:a16="http://schemas.microsoft.com/office/drawing/2014/main" id="{C32408E9-C923-4394-A605-BAA40AD6B1FC}"/>
              </a:ext>
            </a:extLst>
          </p:cNvPr>
          <p:cNvGrpSpPr/>
          <p:nvPr/>
        </p:nvGrpSpPr>
        <p:grpSpPr>
          <a:xfrm>
            <a:off x="0" y="3289647"/>
            <a:ext cx="12191999" cy="3649376"/>
            <a:chOff x="0" y="3289647"/>
            <a:chExt cx="12191999" cy="3649376"/>
          </a:xfrm>
        </p:grpSpPr>
        <p:pic>
          <p:nvPicPr>
            <p:cNvPr id="3" name="图片 6">
              <a:extLst>
                <a:ext uri="{FF2B5EF4-FFF2-40B4-BE49-F238E27FC236}">
                  <a16:creationId xmlns:a16="http://schemas.microsoft.com/office/drawing/2014/main" id="{B9A15B25-5882-442B-B0BC-FCDC5B0A66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9647"/>
              <a:ext cx="3646025" cy="3649376"/>
            </a:xfrm>
            <a:prstGeom prst="rect">
              <a:avLst/>
            </a:prstGeom>
          </p:spPr>
        </p:pic>
        <p:pic>
          <p:nvPicPr>
            <p:cNvPr id="4" name="图片 8">
              <a:extLst>
                <a:ext uri="{FF2B5EF4-FFF2-40B4-BE49-F238E27FC236}">
                  <a16:creationId xmlns:a16="http://schemas.microsoft.com/office/drawing/2014/main" id="{6F33ED44-E4EC-4F13-94B1-5E8866E3A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646025" y="3289647"/>
              <a:ext cx="3646025" cy="3649376"/>
            </a:xfrm>
            <a:prstGeom prst="rect">
              <a:avLst/>
            </a:prstGeom>
          </p:spPr>
        </p:pic>
        <p:pic>
          <p:nvPicPr>
            <p:cNvPr id="5" name="图片 9">
              <a:extLst>
                <a:ext uri="{FF2B5EF4-FFF2-40B4-BE49-F238E27FC236}">
                  <a16:creationId xmlns:a16="http://schemas.microsoft.com/office/drawing/2014/main" id="{E6BFFA73-40E8-4CBD-9660-19BDEE55B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2050" y="3289647"/>
              <a:ext cx="3646025" cy="3649376"/>
            </a:xfrm>
            <a:prstGeom prst="rect">
              <a:avLst/>
            </a:prstGeom>
          </p:spPr>
        </p:pic>
        <p:pic>
          <p:nvPicPr>
            <p:cNvPr id="6" name="图片 10">
              <a:extLst>
                <a:ext uri="{FF2B5EF4-FFF2-40B4-BE49-F238E27FC236}">
                  <a16:creationId xmlns:a16="http://schemas.microsoft.com/office/drawing/2014/main" id="{95241D6F-07FF-46C6-854F-11D64C6C474C}"/>
                </a:ext>
              </a:extLst>
            </p:cNvPr>
            <p:cNvPicPr>
              <a:picLocks noChangeAspect="1"/>
            </p:cNvPicPr>
            <p:nvPr/>
          </p:nvPicPr>
          <p:blipFill rotWithShape="1">
            <a:blip r:embed="rId2">
              <a:extLst>
                <a:ext uri="{28A0092B-C50C-407E-A947-70E740481C1C}">
                  <a14:useLocalDpi xmlns:a14="http://schemas.microsoft.com/office/drawing/2010/main" val="0"/>
                </a:ext>
              </a:extLst>
            </a:blip>
            <a:srcRect l="65609"/>
            <a:stretch/>
          </p:blipFill>
          <p:spPr>
            <a:xfrm flipH="1">
              <a:off x="10938074" y="3289647"/>
              <a:ext cx="1253925" cy="3649376"/>
            </a:xfrm>
            <a:prstGeom prst="rect">
              <a:avLst/>
            </a:prstGeom>
          </p:spPr>
        </p:pic>
      </p:grpSp>
      <p:sp>
        <p:nvSpPr>
          <p:cNvPr id="7" name="Rectangle 6">
            <a:extLst>
              <a:ext uri="{FF2B5EF4-FFF2-40B4-BE49-F238E27FC236}">
                <a16:creationId xmlns:a16="http://schemas.microsoft.com/office/drawing/2014/main" id="{E694BCD5-01FC-4860-BE94-FA3507DF5215}"/>
              </a:ext>
            </a:extLst>
          </p:cNvPr>
          <p:cNvSpPr>
            <a:spLocks noChangeAspect="1"/>
          </p:cNvSpPr>
          <p:nvPr/>
        </p:nvSpPr>
        <p:spPr>
          <a:xfrm>
            <a:off x="95250" y="249076"/>
            <a:ext cx="12001500" cy="4428456"/>
          </a:xfrm>
          <a:prstGeom prst="rect">
            <a:avLst/>
          </a:prstGeom>
          <a:noFill/>
        </p:spPr>
        <p:txBody>
          <a:bodyPr wrap="square" lIns="91440" tIns="45720" rIns="91440" bIns="45720">
            <a:spAutoFit/>
          </a:bodyPr>
          <a:lstStyle/>
          <a:p>
            <a:pPr algn="just">
              <a:lnSpc>
                <a:spcPct val="150000"/>
              </a:lnSpc>
            </a:pPr>
            <a:r>
              <a:rPr lang="vi-VN" sz="3200" b="1">
                <a:ln w="0"/>
                <a:solidFill>
                  <a:srgbClr val="134630"/>
                </a:solidFill>
                <a:latin typeface="UTM Avo" panose="02040603050506020204" pitchFamily="18" charset="0"/>
              </a:rPr>
              <a:t>2</a:t>
            </a:r>
            <a:r>
              <a:rPr lang="en-US" sz="3200" b="1">
                <a:ln w="0"/>
                <a:solidFill>
                  <a:srgbClr val="134630"/>
                </a:solidFill>
                <a:latin typeface="UTM Avo" panose="02040603050506020204" pitchFamily="18" charset="0"/>
              </a:rPr>
              <a:t>. </a:t>
            </a:r>
            <a:r>
              <a:rPr lang="vi-VN" sz="3200" b="1">
                <a:ln w="0"/>
                <a:solidFill>
                  <a:srgbClr val="134630"/>
                </a:solidFill>
                <a:latin typeface="UTM Avo" panose="02040603050506020204" pitchFamily="18" charset="0"/>
              </a:rPr>
              <a:t>Quan sát một cây mà em yêu thích và cho biết:</a:t>
            </a:r>
          </a:p>
          <a:p>
            <a:pPr algn="just">
              <a:lnSpc>
                <a:spcPct val="150000"/>
              </a:lnSpc>
            </a:pPr>
            <a:r>
              <a:rPr lang="vi-VN" sz="3200" b="1">
                <a:ln w="0"/>
                <a:solidFill>
                  <a:srgbClr val="134630"/>
                </a:solidFill>
                <a:latin typeface="UTM Avo" panose="02040603050506020204" pitchFamily="18" charset="0"/>
              </a:rPr>
              <a:t>a. Cây đó là cây gì?</a:t>
            </a:r>
          </a:p>
          <a:p>
            <a:pPr algn="just">
              <a:lnSpc>
                <a:spcPct val="150000"/>
              </a:lnSpc>
            </a:pPr>
            <a:r>
              <a:rPr lang="vi-VN" sz="3200" b="1">
                <a:ln w="0"/>
                <a:solidFill>
                  <a:srgbClr val="134630"/>
                </a:solidFill>
                <a:latin typeface="UTM Avo" panose="02040603050506020204" pitchFamily="18" charset="0"/>
              </a:rPr>
              <a:t>b. Cây đó có ích lợi gì?</a:t>
            </a:r>
          </a:p>
          <a:p>
            <a:pPr algn="just">
              <a:lnSpc>
                <a:spcPct val="150000"/>
              </a:lnSpc>
            </a:pPr>
            <a:r>
              <a:rPr lang="vi-VN" sz="3200" b="1">
                <a:ln w="0"/>
                <a:solidFill>
                  <a:srgbClr val="134630"/>
                </a:solidFill>
                <a:latin typeface="UTM Avo" panose="02040603050506020204" pitchFamily="18" charset="0"/>
              </a:rPr>
              <a:t>c. Em yêu thích, gắn bó với cây như thế nào? Em có cảm nghĩ gì về cây?</a:t>
            </a:r>
          </a:p>
          <a:p>
            <a:pPr algn="just">
              <a:lnSpc>
                <a:spcPct val="150000"/>
              </a:lnSpc>
            </a:pPr>
            <a:endParaRPr lang="vi-VN" sz="3200" b="1">
              <a:ln w="0"/>
              <a:solidFill>
                <a:srgbClr val="134630"/>
              </a:solidFill>
              <a:latin typeface="UTM Avo" panose="02040603050506020204" pitchFamily="18" charset="0"/>
            </a:endParaRPr>
          </a:p>
        </p:txBody>
      </p:sp>
    </p:spTree>
    <p:extLst>
      <p:ext uri="{BB962C8B-B14F-4D97-AF65-F5344CB8AC3E}">
        <p14:creationId xmlns:p14="http://schemas.microsoft.com/office/powerpoint/2010/main" val="362039009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accel="76000" fill="hold" nodeType="clickEffect" p14:presetBounceEnd="16000">
                                      <p:stCondLst>
                                        <p:cond delay="0"/>
                                      </p:stCondLst>
                                      <p:iterate type="wd">
                                        <p:tmPct val="10000"/>
                                      </p:iterate>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14:bounceEnd="16000">
                                          <p:cBhvr additive="base">
                                            <p:cTn id="12" dur="500" fill="hold"/>
                                            <p:tgtEl>
                                              <p:spTgt spid="7">
                                                <p:txEl>
                                                  <p:pRg st="1" end="1"/>
                                                </p:txEl>
                                              </p:spTgt>
                                            </p:tgtEl>
                                            <p:attrNameLst>
                                              <p:attrName>ppt_x</p:attrName>
                                            </p:attrNameLst>
                                          </p:cBhvr>
                                          <p:tavLst>
                                            <p:tav tm="0">
                                              <p:val>
                                                <p:strVal val="#ppt_x"/>
                                              </p:val>
                                            </p:tav>
                                            <p:tav tm="100000">
                                              <p:val>
                                                <p:strVal val="#ppt_x"/>
                                              </p:val>
                                            </p:tav>
                                          </p:tavLst>
                                        </p:anim>
                                        <p:anim calcmode="lin" valueType="num" p14:bounceEnd="16000">
                                          <p:cBhvr additive="base">
                                            <p:cTn id="13" dur="500" fill="hold"/>
                                            <p:tgtEl>
                                              <p:spTgt spid="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accel="76000" fill="hold" nodeType="clickEffect" p14:presetBounceEnd="16000">
                                      <p:stCondLst>
                                        <p:cond delay="0"/>
                                      </p:stCondLst>
                                      <p:iterate type="wd">
                                        <p:tmPct val="10000"/>
                                      </p:iterate>
                                      <p:childTnLst>
                                        <p:set>
                                          <p:cBhvr>
                                            <p:cTn id="17" dur="1" fill="hold">
                                              <p:stCondLst>
                                                <p:cond delay="0"/>
                                              </p:stCondLst>
                                            </p:cTn>
                                            <p:tgtEl>
                                              <p:spTgt spid="7">
                                                <p:txEl>
                                                  <p:pRg st="2" end="2"/>
                                                </p:txEl>
                                              </p:spTgt>
                                            </p:tgtEl>
                                            <p:attrNameLst>
                                              <p:attrName>style.visibility</p:attrName>
                                            </p:attrNameLst>
                                          </p:cBhvr>
                                          <p:to>
                                            <p:strVal val="visible"/>
                                          </p:to>
                                        </p:set>
                                        <p:anim calcmode="lin" valueType="num" p14:bounceEnd="16000">
                                          <p:cBhvr additive="base">
                                            <p:cTn id="18" dur="500" fill="hold"/>
                                            <p:tgtEl>
                                              <p:spTgt spid="7">
                                                <p:txEl>
                                                  <p:pRg st="2" end="2"/>
                                                </p:txEl>
                                              </p:spTgt>
                                            </p:tgtEl>
                                            <p:attrNameLst>
                                              <p:attrName>ppt_x</p:attrName>
                                            </p:attrNameLst>
                                          </p:cBhvr>
                                          <p:tavLst>
                                            <p:tav tm="0">
                                              <p:val>
                                                <p:strVal val="#ppt_x"/>
                                              </p:val>
                                            </p:tav>
                                            <p:tav tm="100000">
                                              <p:val>
                                                <p:strVal val="#ppt_x"/>
                                              </p:val>
                                            </p:tav>
                                          </p:tavLst>
                                        </p:anim>
                                        <p:anim calcmode="lin" valueType="num" p14:bounceEnd="16000">
                                          <p:cBhvr additive="base">
                                            <p:cTn id="19" dur="500" fill="hold"/>
                                            <p:tgtEl>
                                              <p:spTgt spid="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accel="76000" fill="hold" nodeType="clickEffect" p14:presetBounceEnd="16000">
                                      <p:stCondLst>
                                        <p:cond delay="0"/>
                                      </p:stCondLst>
                                      <p:iterate type="wd">
                                        <p:tmPct val="10000"/>
                                      </p:iterate>
                                      <p:childTnLst>
                                        <p:set>
                                          <p:cBhvr>
                                            <p:cTn id="23" dur="1" fill="hold">
                                              <p:stCondLst>
                                                <p:cond delay="0"/>
                                              </p:stCondLst>
                                            </p:cTn>
                                            <p:tgtEl>
                                              <p:spTgt spid="7">
                                                <p:txEl>
                                                  <p:pRg st="3" end="3"/>
                                                </p:txEl>
                                              </p:spTgt>
                                            </p:tgtEl>
                                            <p:attrNameLst>
                                              <p:attrName>style.visibility</p:attrName>
                                            </p:attrNameLst>
                                          </p:cBhvr>
                                          <p:to>
                                            <p:strVal val="visible"/>
                                          </p:to>
                                        </p:set>
                                        <p:anim calcmode="lin" valueType="num" p14:bounceEnd="16000">
                                          <p:cBhvr additive="base">
                                            <p:cTn id="24" dur="500" fill="hold"/>
                                            <p:tgtEl>
                                              <p:spTgt spid="7">
                                                <p:txEl>
                                                  <p:pRg st="3" end="3"/>
                                                </p:txEl>
                                              </p:spTgt>
                                            </p:tgtEl>
                                            <p:attrNameLst>
                                              <p:attrName>ppt_x</p:attrName>
                                            </p:attrNameLst>
                                          </p:cBhvr>
                                          <p:tavLst>
                                            <p:tav tm="0">
                                              <p:val>
                                                <p:strVal val="#ppt_x"/>
                                              </p:val>
                                            </p:tav>
                                            <p:tav tm="100000">
                                              <p:val>
                                                <p:strVal val="#ppt_x"/>
                                              </p:val>
                                            </p:tav>
                                          </p:tavLst>
                                        </p:anim>
                                        <p:anim calcmode="lin" valueType="num" p14:bounceEnd="16000">
                                          <p:cBhvr additive="base">
                                            <p:cTn id="25" dur="500" fill="hold"/>
                                            <p:tgtEl>
                                              <p:spTgt spid="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accel="76000" fill="hold" nodeType="clickEffect">
                                      <p:stCondLst>
                                        <p:cond delay="0"/>
                                      </p:stCondLst>
                                      <p:iterate type="wd">
                                        <p:tmPct val="10000"/>
                                      </p:iterate>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accel="76000" fill="hold" nodeType="clickEffect">
                                      <p:stCondLst>
                                        <p:cond delay="0"/>
                                      </p:stCondLst>
                                      <p:iterate type="wd">
                                        <p:tmPct val="10000"/>
                                      </p:iterate>
                                      <p:childTnLst>
                                        <p:set>
                                          <p:cBhvr>
                                            <p:cTn id="17" dur="1" fill="hold">
                                              <p:stCondLst>
                                                <p:cond delay="0"/>
                                              </p:stCondLst>
                                            </p:cTn>
                                            <p:tgtEl>
                                              <p:spTgt spid="7">
                                                <p:txEl>
                                                  <p:pRg st="2" end="2"/>
                                                </p:txEl>
                                              </p:spTgt>
                                            </p:tgtEl>
                                            <p:attrNameLst>
                                              <p:attrName>style.visibility</p:attrName>
                                            </p:attrNameLst>
                                          </p:cBhvr>
                                          <p:to>
                                            <p:strVal val="visible"/>
                                          </p:to>
                                        </p:set>
                                        <p:anim calcmode="lin" valueType="num">
                                          <p:cBhvr additive="base">
                                            <p:cTn id="18"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accel="76000" fill="hold" nodeType="clickEffect">
                                      <p:stCondLst>
                                        <p:cond delay="0"/>
                                      </p:stCondLst>
                                      <p:iterate type="wd">
                                        <p:tmPct val="10000"/>
                                      </p:iterate>
                                      <p:childTnLst>
                                        <p:set>
                                          <p:cBhvr>
                                            <p:cTn id="23" dur="1" fill="hold">
                                              <p:stCondLst>
                                                <p:cond delay="0"/>
                                              </p:stCondLst>
                                            </p:cTn>
                                            <p:tgtEl>
                                              <p:spTgt spid="7">
                                                <p:txEl>
                                                  <p:pRg st="3" end="3"/>
                                                </p:txEl>
                                              </p:spTgt>
                                            </p:tgtEl>
                                            <p:attrNameLst>
                                              <p:attrName>style.visibility</p:attrName>
                                            </p:attrNameLst>
                                          </p:cBhvr>
                                          <p:to>
                                            <p:strVal val="visible"/>
                                          </p:to>
                                        </p:set>
                                        <p:anim calcmode="lin" valueType="num">
                                          <p:cBhvr additive="base">
                                            <p:cTn id="24"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1">
            <a:extLst>
              <a:ext uri="{FF2B5EF4-FFF2-40B4-BE49-F238E27FC236}">
                <a16:creationId xmlns:a16="http://schemas.microsoft.com/office/drawing/2014/main" id="{EC0E21EE-F70C-4A23-85B4-1CE8396AA85A}"/>
              </a:ext>
            </a:extLst>
          </p:cNvPr>
          <p:cNvGrpSpPr/>
          <p:nvPr/>
        </p:nvGrpSpPr>
        <p:grpSpPr>
          <a:xfrm>
            <a:off x="0" y="3289647"/>
            <a:ext cx="12191999" cy="3649376"/>
            <a:chOff x="0" y="3289647"/>
            <a:chExt cx="12191999" cy="3649376"/>
          </a:xfrm>
        </p:grpSpPr>
        <p:pic>
          <p:nvPicPr>
            <p:cNvPr id="11" name="图片 6">
              <a:extLst>
                <a:ext uri="{FF2B5EF4-FFF2-40B4-BE49-F238E27FC236}">
                  <a16:creationId xmlns:a16="http://schemas.microsoft.com/office/drawing/2014/main" id="{F69B6152-78AA-47CF-8231-8BCE0D43D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9647"/>
              <a:ext cx="3646025" cy="3649376"/>
            </a:xfrm>
            <a:prstGeom prst="rect">
              <a:avLst/>
            </a:prstGeom>
          </p:spPr>
        </p:pic>
        <p:pic>
          <p:nvPicPr>
            <p:cNvPr id="12" name="图片 8">
              <a:extLst>
                <a:ext uri="{FF2B5EF4-FFF2-40B4-BE49-F238E27FC236}">
                  <a16:creationId xmlns:a16="http://schemas.microsoft.com/office/drawing/2014/main" id="{F8D6891F-3B5C-4358-9B19-036CDD9E3A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646025" y="3289647"/>
              <a:ext cx="3646025" cy="3649376"/>
            </a:xfrm>
            <a:prstGeom prst="rect">
              <a:avLst/>
            </a:prstGeom>
          </p:spPr>
        </p:pic>
        <p:pic>
          <p:nvPicPr>
            <p:cNvPr id="13" name="图片 9">
              <a:extLst>
                <a:ext uri="{FF2B5EF4-FFF2-40B4-BE49-F238E27FC236}">
                  <a16:creationId xmlns:a16="http://schemas.microsoft.com/office/drawing/2014/main" id="{5E45369F-72F0-43CE-A482-E5291A03A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2050" y="3289647"/>
              <a:ext cx="3646025" cy="3649376"/>
            </a:xfrm>
            <a:prstGeom prst="rect">
              <a:avLst/>
            </a:prstGeom>
          </p:spPr>
        </p:pic>
        <p:pic>
          <p:nvPicPr>
            <p:cNvPr id="14" name="图片 10">
              <a:extLst>
                <a:ext uri="{FF2B5EF4-FFF2-40B4-BE49-F238E27FC236}">
                  <a16:creationId xmlns:a16="http://schemas.microsoft.com/office/drawing/2014/main" id="{3AD70B56-EFFE-4208-9014-8EBE7FFA73CC}"/>
                </a:ext>
              </a:extLst>
            </p:cNvPr>
            <p:cNvPicPr>
              <a:picLocks noChangeAspect="1"/>
            </p:cNvPicPr>
            <p:nvPr/>
          </p:nvPicPr>
          <p:blipFill rotWithShape="1">
            <a:blip r:embed="rId2">
              <a:extLst>
                <a:ext uri="{28A0092B-C50C-407E-A947-70E740481C1C}">
                  <a14:useLocalDpi xmlns:a14="http://schemas.microsoft.com/office/drawing/2010/main" val="0"/>
                </a:ext>
              </a:extLst>
            </a:blip>
            <a:srcRect l="65609"/>
            <a:stretch/>
          </p:blipFill>
          <p:spPr>
            <a:xfrm flipH="1">
              <a:off x="10938074" y="3289647"/>
              <a:ext cx="1253925" cy="3649376"/>
            </a:xfrm>
            <a:prstGeom prst="rect">
              <a:avLst/>
            </a:prstGeom>
          </p:spPr>
        </p:pic>
      </p:grpSp>
      <p:pic>
        <p:nvPicPr>
          <p:cNvPr id="5" name="Picture 4">
            <a:extLst>
              <a:ext uri="{FF2B5EF4-FFF2-40B4-BE49-F238E27FC236}">
                <a16:creationId xmlns:a16="http://schemas.microsoft.com/office/drawing/2014/main" id="{F524B5D7-FAD9-4CFE-B6F6-2EC4231EE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434" y="-337626"/>
            <a:ext cx="7533251" cy="7533251"/>
          </a:xfrm>
          <a:prstGeom prst="rect">
            <a:avLst/>
          </a:prstGeom>
        </p:spPr>
      </p:pic>
      <p:sp>
        <p:nvSpPr>
          <p:cNvPr id="9" name="Freeform: Shape 8">
            <a:extLst>
              <a:ext uri="{FF2B5EF4-FFF2-40B4-BE49-F238E27FC236}">
                <a16:creationId xmlns:a16="http://schemas.microsoft.com/office/drawing/2014/main" id="{8302FA52-7C0D-4A78-B474-65C8633C4698}"/>
              </a:ext>
            </a:extLst>
          </p:cNvPr>
          <p:cNvSpPr/>
          <p:nvPr/>
        </p:nvSpPr>
        <p:spPr>
          <a:xfrm>
            <a:off x="5956000" y="46347"/>
            <a:ext cx="6025133" cy="6811653"/>
          </a:xfrm>
          <a:custGeom>
            <a:avLst/>
            <a:gdLst>
              <a:gd name="connsiteX0" fmla="*/ 2896785 w 6663411"/>
              <a:gd name="connsiteY0" fmla="*/ 0 h 7533252"/>
              <a:gd name="connsiteX1" fmla="*/ 6663411 w 6663411"/>
              <a:gd name="connsiteY1" fmla="*/ 3766626 h 7533252"/>
              <a:gd name="connsiteX2" fmla="*/ 2896785 w 6663411"/>
              <a:gd name="connsiteY2" fmla="*/ 7533252 h 7533252"/>
              <a:gd name="connsiteX3" fmla="*/ 233379 w 6663411"/>
              <a:gd name="connsiteY3" fmla="*/ 6430033 h 7533252"/>
              <a:gd name="connsiteX4" fmla="*/ 159686 w 6663411"/>
              <a:gd name="connsiteY4" fmla="*/ 6348951 h 7533252"/>
              <a:gd name="connsiteX5" fmla="*/ 169413 w 6663411"/>
              <a:gd name="connsiteY5" fmla="*/ 6338249 h 7533252"/>
              <a:gd name="connsiteX6" fmla="*/ 1029527 w 6663411"/>
              <a:gd name="connsiteY6" fmla="*/ 3942325 h 7533252"/>
              <a:gd name="connsiteX7" fmla="*/ 169413 w 6663411"/>
              <a:gd name="connsiteY7" fmla="*/ 1546401 h 7533252"/>
              <a:gd name="connsiteX8" fmla="*/ 0 w 6663411"/>
              <a:gd name="connsiteY8" fmla="*/ 1360000 h 7533252"/>
              <a:gd name="connsiteX9" fmla="*/ 233379 w 6663411"/>
              <a:gd name="connsiteY9" fmla="*/ 1103219 h 7533252"/>
              <a:gd name="connsiteX10" fmla="*/ 2896785 w 6663411"/>
              <a:gd name="connsiteY10" fmla="*/ 0 h 75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3411" h="7533252">
                <a:moveTo>
                  <a:pt x="2896785" y="0"/>
                </a:moveTo>
                <a:cubicBezTo>
                  <a:pt x="4977035" y="0"/>
                  <a:pt x="6663411" y="1686376"/>
                  <a:pt x="6663411" y="3766626"/>
                </a:cubicBezTo>
                <a:cubicBezTo>
                  <a:pt x="6663411" y="5846876"/>
                  <a:pt x="4977035" y="7533252"/>
                  <a:pt x="2896785" y="7533252"/>
                </a:cubicBezTo>
                <a:cubicBezTo>
                  <a:pt x="1856660" y="7533252"/>
                  <a:pt x="915004" y="7111658"/>
                  <a:pt x="233379" y="6430033"/>
                </a:cubicBezTo>
                <a:lnTo>
                  <a:pt x="159686" y="6348951"/>
                </a:lnTo>
                <a:lnTo>
                  <a:pt x="169413" y="6338249"/>
                </a:lnTo>
                <a:cubicBezTo>
                  <a:pt x="706744" y="5687154"/>
                  <a:pt x="1029527" y="4852435"/>
                  <a:pt x="1029527" y="3942325"/>
                </a:cubicBezTo>
                <a:cubicBezTo>
                  <a:pt x="1029527" y="3032216"/>
                  <a:pt x="706744" y="2197496"/>
                  <a:pt x="169413" y="1546401"/>
                </a:cubicBezTo>
                <a:lnTo>
                  <a:pt x="0" y="1360000"/>
                </a:lnTo>
                <a:lnTo>
                  <a:pt x="233379" y="1103219"/>
                </a:lnTo>
                <a:cubicBezTo>
                  <a:pt x="915004" y="421594"/>
                  <a:pt x="1856660" y="0"/>
                  <a:pt x="2896785" y="0"/>
                </a:cubicBezTo>
                <a:close/>
              </a:path>
            </a:pathLst>
          </a:custGeom>
          <a:blipFill>
            <a:blip r:embed="rId4"/>
            <a:stretch>
              <a:fillRect l="-6527" r="-6527"/>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ctr"/>
            <a:endParaRPr lang="en-US" sz="3600" dirty="0">
              <a:solidFill>
                <a:schemeClr val="bg1"/>
              </a:solidFill>
            </a:endParaRPr>
          </a:p>
        </p:txBody>
      </p:sp>
      <p:sp>
        <p:nvSpPr>
          <p:cNvPr id="15" name="Rectangle 14">
            <a:extLst>
              <a:ext uri="{FF2B5EF4-FFF2-40B4-BE49-F238E27FC236}">
                <a16:creationId xmlns:a16="http://schemas.microsoft.com/office/drawing/2014/main" id="{441C5F11-4CC0-4626-B1A2-3DFD60F2FDB8}"/>
              </a:ext>
            </a:extLst>
          </p:cNvPr>
          <p:cNvSpPr>
            <a:spLocks noChangeAspect="1"/>
          </p:cNvSpPr>
          <p:nvPr/>
        </p:nvSpPr>
        <p:spPr>
          <a:xfrm>
            <a:off x="3992164" y="1994070"/>
            <a:ext cx="3025695" cy="1056508"/>
          </a:xfrm>
          <a:prstGeom prst="rect">
            <a:avLst/>
          </a:prstGeom>
          <a:noFill/>
        </p:spPr>
        <p:txBody>
          <a:bodyPr wrap="square" lIns="91440" tIns="45720" rIns="91440" bIns="45720">
            <a:spAutoFit/>
          </a:bodyPr>
          <a:lstStyle/>
          <a:p>
            <a:pPr algn="just">
              <a:lnSpc>
                <a:spcPct val="150000"/>
              </a:lnSpc>
            </a:pPr>
            <a:r>
              <a:rPr lang="en-US" sz="4800" b="1">
                <a:ln w="0"/>
                <a:solidFill>
                  <a:srgbClr val="134630"/>
                </a:solidFill>
                <a:latin typeface="UTM Avo" panose="02040603050506020204" pitchFamily="18" charset="0"/>
              </a:rPr>
              <a:t>Cây tre</a:t>
            </a:r>
            <a:endParaRPr lang="vi-VN" sz="4800" b="1">
              <a:ln w="0"/>
              <a:solidFill>
                <a:srgbClr val="134630"/>
              </a:solidFill>
              <a:latin typeface="UTM Avo" panose="02040603050506020204" pitchFamily="18" charset="0"/>
            </a:endParaRPr>
          </a:p>
        </p:txBody>
      </p:sp>
    </p:spTree>
    <p:extLst>
      <p:ext uri="{BB962C8B-B14F-4D97-AF65-F5344CB8AC3E}">
        <p14:creationId xmlns:p14="http://schemas.microsoft.com/office/powerpoint/2010/main" val="23463388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Horizontal)">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iterate type="wd">
                                    <p:tmPct val="10000"/>
                                  </p:iterate>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barn(inVertical)">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1">
            <a:extLst>
              <a:ext uri="{FF2B5EF4-FFF2-40B4-BE49-F238E27FC236}">
                <a16:creationId xmlns:a16="http://schemas.microsoft.com/office/drawing/2014/main" id="{EC0E21EE-F70C-4A23-85B4-1CE8396AA85A}"/>
              </a:ext>
            </a:extLst>
          </p:cNvPr>
          <p:cNvGrpSpPr/>
          <p:nvPr/>
        </p:nvGrpSpPr>
        <p:grpSpPr>
          <a:xfrm>
            <a:off x="0" y="3289647"/>
            <a:ext cx="12191999" cy="3649376"/>
            <a:chOff x="0" y="3289647"/>
            <a:chExt cx="12191999" cy="3649376"/>
          </a:xfrm>
        </p:grpSpPr>
        <p:pic>
          <p:nvPicPr>
            <p:cNvPr id="11" name="图片 6">
              <a:extLst>
                <a:ext uri="{FF2B5EF4-FFF2-40B4-BE49-F238E27FC236}">
                  <a16:creationId xmlns:a16="http://schemas.microsoft.com/office/drawing/2014/main" id="{F69B6152-78AA-47CF-8231-8BCE0D43D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9647"/>
              <a:ext cx="3646025" cy="3649376"/>
            </a:xfrm>
            <a:prstGeom prst="rect">
              <a:avLst/>
            </a:prstGeom>
          </p:spPr>
        </p:pic>
        <p:pic>
          <p:nvPicPr>
            <p:cNvPr id="12" name="图片 8">
              <a:extLst>
                <a:ext uri="{FF2B5EF4-FFF2-40B4-BE49-F238E27FC236}">
                  <a16:creationId xmlns:a16="http://schemas.microsoft.com/office/drawing/2014/main" id="{F8D6891F-3B5C-4358-9B19-036CDD9E3A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646025" y="3289647"/>
              <a:ext cx="3646025" cy="3649376"/>
            </a:xfrm>
            <a:prstGeom prst="rect">
              <a:avLst/>
            </a:prstGeom>
          </p:spPr>
        </p:pic>
        <p:pic>
          <p:nvPicPr>
            <p:cNvPr id="13" name="图片 9">
              <a:extLst>
                <a:ext uri="{FF2B5EF4-FFF2-40B4-BE49-F238E27FC236}">
                  <a16:creationId xmlns:a16="http://schemas.microsoft.com/office/drawing/2014/main" id="{5E45369F-72F0-43CE-A482-E5291A03A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2050" y="3289647"/>
              <a:ext cx="3646025" cy="3649376"/>
            </a:xfrm>
            <a:prstGeom prst="rect">
              <a:avLst/>
            </a:prstGeom>
          </p:spPr>
        </p:pic>
        <p:pic>
          <p:nvPicPr>
            <p:cNvPr id="14" name="图片 10">
              <a:extLst>
                <a:ext uri="{FF2B5EF4-FFF2-40B4-BE49-F238E27FC236}">
                  <a16:creationId xmlns:a16="http://schemas.microsoft.com/office/drawing/2014/main" id="{3AD70B56-EFFE-4208-9014-8EBE7FFA73CC}"/>
                </a:ext>
              </a:extLst>
            </p:cNvPr>
            <p:cNvPicPr>
              <a:picLocks noChangeAspect="1"/>
            </p:cNvPicPr>
            <p:nvPr/>
          </p:nvPicPr>
          <p:blipFill rotWithShape="1">
            <a:blip r:embed="rId2">
              <a:extLst>
                <a:ext uri="{28A0092B-C50C-407E-A947-70E740481C1C}">
                  <a14:useLocalDpi xmlns:a14="http://schemas.microsoft.com/office/drawing/2010/main" val="0"/>
                </a:ext>
              </a:extLst>
            </a:blip>
            <a:srcRect l="65609"/>
            <a:stretch/>
          </p:blipFill>
          <p:spPr>
            <a:xfrm flipH="1">
              <a:off x="10938074" y="3289647"/>
              <a:ext cx="1253925" cy="3649376"/>
            </a:xfrm>
            <a:prstGeom prst="rect">
              <a:avLst/>
            </a:prstGeom>
          </p:spPr>
        </p:pic>
      </p:grpSp>
      <p:pic>
        <p:nvPicPr>
          <p:cNvPr id="5" name="Picture 4">
            <a:extLst>
              <a:ext uri="{FF2B5EF4-FFF2-40B4-BE49-F238E27FC236}">
                <a16:creationId xmlns:a16="http://schemas.microsoft.com/office/drawing/2014/main" id="{F524B5D7-FAD9-4CFE-B6F6-2EC4231EE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996" y="162989"/>
            <a:ext cx="7533251" cy="7533251"/>
          </a:xfrm>
          <a:prstGeom prst="rect">
            <a:avLst/>
          </a:prstGeom>
          <a:effectLst>
            <a:softEdge rad="635000"/>
          </a:effectLst>
        </p:spPr>
      </p:pic>
      <p:sp>
        <p:nvSpPr>
          <p:cNvPr id="9" name="Freeform: Shape 8">
            <a:extLst>
              <a:ext uri="{FF2B5EF4-FFF2-40B4-BE49-F238E27FC236}">
                <a16:creationId xmlns:a16="http://schemas.microsoft.com/office/drawing/2014/main" id="{8302FA52-7C0D-4A78-B474-65C8633C4698}"/>
              </a:ext>
            </a:extLst>
          </p:cNvPr>
          <p:cNvSpPr/>
          <p:nvPr/>
        </p:nvSpPr>
        <p:spPr>
          <a:xfrm>
            <a:off x="5993737" y="140421"/>
            <a:ext cx="6025133" cy="6811653"/>
          </a:xfrm>
          <a:custGeom>
            <a:avLst/>
            <a:gdLst>
              <a:gd name="connsiteX0" fmla="*/ 2896785 w 6663411"/>
              <a:gd name="connsiteY0" fmla="*/ 0 h 7533252"/>
              <a:gd name="connsiteX1" fmla="*/ 6663411 w 6663411"/>
              <a:gd name="connsiteY1" fmla="*/ 3766626 h 7533252"/>
              <a:gd name="connsiteX2" fmla="*/ 2896785 w 6663411"/>
              <a:gd name="connsiteY2" fmla="*/ 7533252 h 7533252"/>
              <a:gd name="connsiteX3" fmla="*/ 233379 w 6663411"/>
              <a:gd name="connsiteY3" fmla="*/ 6430033 h 7533252"/>
              <a:gd name="connsiteX4" fmla="*/ 159686 w 6663411"/>
              <a:gd name="connsiteY4" fmla="*/ 6348951 h 7533252"/>
              <a:gd name="connsiteX5" fmla="*/ 169413 w 6663411"/>
              <a:gd name="connsiteY5" fmla="*/ 6338249 h 7533252"/>
              <a:gd name="connsiteX6" fmla="*/ 1029527 w 6663411"/>
              <a:gd name="connsiteY6" fmla="*/ 3942325 h 7533252"/>
              <a:gd name="connsiteX7" fmla="*/ 169413 w 6663411"/>
              <a:gd name="connsiteY7" fmla="*/ 1546401 h 7533252"/>
              <a:gd name="connsiteX8" fmla="*/ 0 w 6663411"/>
              <a:gd name="connsiteY8" fmla="*/ 1360000 h 7533252"/>
              <a:gd name="connsiteX9" fmla="*/ 233379 w 6663411"/>
              <a:gd name="connsiteY9" fmla="*/ 1103219 h 7533252"/>
              <a:gd name="connsiteX10" fmla="*/ 2896785 w 6663411"/>
              <a:gd name="connsiteY10" fmla="*/ 0 h 75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3411" h="7533252">
                <a:moveTo>
                  <a:pt x="2896785" y="0"/>
                </a:moveTo>
                <a:cubicBezTo>
                  <a:pt x="4977035" y="0"/>
                  <a:pt x="6663411" y="1686376"/>
                  <a:pt x="6663411" y="3766626"/>
                </a:cubicBezTo>
                <a:cubicBezTo>
                  <a:pt x="6663411" y="5846876"/>
                  <a:pt x="4977035" y="7533252"/>
                  <a:pt x="2896785" y="7533252"/>
                </a:cubicBezTo>
                <a:cubicBezTo>
                  <a:pt x="1856660" y="7533252"/>
                  <a:pt x="915004" y="7111658"/>
                  <a:pt x="233379" y="6430033"/>
                </a:cubicBezTo>
                <a:lnTo>
                  <a:pt x="159686" y="6348951"/>
                </a:lnTo>
                <a:lnTo>
                  <a:pt x="169413" y="6338249"/>
                </a:lnTo>
                <a:cubicBezTo>
                  <a:pt x="706744" y="5687154"/>
                  <a:pt x="1029527" y="4852435"/>
                  <a:pt x="1029527" y="3942325"/>
                </a:cubicBezTo>
                <a:cubicBezTo>
                  <a:pt x="1029527" y="3032216"/>
                  <a:pt x="706744" y="2197496"/>
                  <a:pt x="169413" y="1546401"/>
                </a:cubicBezTo>
                <a:lnTo>
                  <a:pt x="0" y="1360000"/>
                </a:lnTo>
                <a:lnTo>
                  <a:pt x="233379" y="1103219"/>
                </a:lnTo>
                <a:cubicBezTo>
                  <a:pt x="915004" y="421594"/>
                  <a:pt x="1856660" y="0"/>
                  <a:pt x="2896785" y="0"/>
                </a:cubicBezTo>
                <a:close/>
              </a:path>
            </a:pathLst>
          </a:custGeom>
          <a:blipFill>
            <a:blip r:embed="rId4"/>
            <a:stretch>
              <a:fillRect l="-6527" r="-6527"/>
            </a:stretch>
          </a:bli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ctr"/>
            <a:endParaRPr lang="en-US" sz="3600" dirty="0">
              <a:solidFill>
                <a:schemeClr val="bg1"/>
              </a:solidFill>
            </a:endParaRPr>
          </a:p>
        </p:txBody>
      </p:sp>
      <p:sp>
        <p:nvSpPr>
          <p:cNvPr id="15" name="Rectangle 14">
            <a:extLst>
              <a:ext uri="{FF2B5EF4-FFF2-40B4-BE49-F238E27FC236}">
                <a16:creationId xmlns:a16="http://schemas.microsoft.com/office/drawing/2014/main" id="{441C5F11-4CC0-4626-B1A2-3DFD60F2FDB8}"/>
              </a:ext>
            </a:extLst>
          </p:cNvPr>
          <p:cNvSpPr>
            <a:spLocks noChangeAspect="1"/>
          </p:cNvSpPr>
          <p:nvPr/>
        </p:nvSpPr>
        <p:spPr>
          <a:xfrm>
            <a:off x="2876268" y="130272"/>
            <a:ext cx="3887227" cy="1056508"/>
          </a:xfrm>
          <a:prstGeom prst="rect">
            <a:avLst/>
          </a:prstGeom>
          <a:noFill/>
        </p:spPr>
        <p:txBody>
          <a:bodyPr wrap="square" lIns="91440" tIns="45720" rIns="91440" bIns="45720">
            <a:spAutoFit/>
          </a:bodyPr>
          <a:lstStyle/>
          <a:p>
            <a:pPr algn="just">
              <a:lnSpc>
                <a:spcPct val="150000"/>
              </a:lnSpc>
            </a:pPr>
            <a:r>
              <a:rPr lang="en-US" sz="4800" b="1">
                <a:ln w="0"/>
                <a:solidFill>
                  <a:srgbClr val="134630"/>
                </a:solidFill>
                <a:latin typeface="UTM Avo" panose="02040603050506020204" pitchFamily="18" charset="0"/>
              </a:rPr>
              <a:t>Cây xoài</a:t>
            </a:r>
            <a:endParaRPr lang="vi-VN" sz="4800" b="1">
              <a:ln w="0"/>
              <a:solidFill>
                <a:srgbClr val="134630"/>
              </a:solidFill>
              <a:latin typeface="UTM Avo" panose="02040603050506020204" pitchFamily="18" charset="0"/>
            </a:endParaRPr>
          </a:p>
        </p:txBody>
      </p:sp>
    </p:spTree>
    <p:extLst>
      <p:ext uri="{BB962C8B-B14F-4D97-AF65-F5344CB8AC3E}">
        <p14:creationId xmlns:p14="http://schemas.microsoft.com/office/powerpoint/2010/main" val="11143826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Horizontal)">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iterate type="wd">
                                    <p:tmPct val="10000"/>
                                  </p:iterate>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barn(inVertical)">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1">
            <a:extLst>
              <a:ext uri="{FF2B5EF4-FFF2-40B4-BE49-F238E27FC236}">
                <a16:creationId xmlns:a16="http://schemas.microsoft.com/office/drawing/2014/main" id="{EC0E21EE-F70C-4A23-85B4-1CE8396AA85A}"/>
              </a:ext>
            </a:extLst>
          </p:cNvPr>
          <p:cNvGrpSpPr/>
          <p:nvPr/>
        </p:nvGrpSpPr>
        <p:grpSpPr>
          <a:xfrm>
            <a:off x="0" y="3289647"/>
            <a:ext cx="12191999" cy="3649376"/>
            <a:chOff x="0" y="3289647"/>
            <a:chExt cx="12191999" cy="3649376"/>
          </a:xfrm>
        </p:grpSpPr>
        <p:pic>
          <p:nvPicPr>
            <p:cNvPr id="11" name="图片 6">
              <a:extLst>
                <a:ext uri="{FF2B5EF4-FFF2-40B4-BE49-F238E27FC236}">
                  <a16:creationId xmlns:a16="http://schemas.microsoft.com/office/drawing/2014/main" id="{F69B6152-78AA-47CF-8231-8BCE0D43D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9647"/>
              <a:ext cx="3646025" cy="3649376"/>
            </a:xfrm>
            <a:prstGeom prst="rect">
              <a:avLst/>
            </a:prstGeom>
          </p:spPr>
        </p:pic>
        <p:pic>
          <p:nvPicPr>
            <p:cNvPr id="12" name="图片 8">
              <a:extLst>
                <a:ext uri="{FF2B5EF4-FFF2-40B4-BE49-F238E27FC236}">
                  <a16:creationId xmlns:a16="http://schemas.microsoft.com/office/drawing/2014/main" id="{F8D6891F-3B5C-4358-9B19-036CDD9E3A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646025" y="3289647"/>
              <a:ext cx="3646025" cy="3649376"/>
            </a:xfrm>
            <a:prstGeom prst="rect">
              <a:avLst/>
            </a:prstGeom>
          </p:spPr>
        </p:pic>
        <p:pic>
          <p:nvPicPr>
            <p:cNvPr id="13" name="图片 9">
              <a:extLst>
                <a:ext uri="{FF2B5EF4-FFF2-40B4-BE49-F238E27FC236}">
                  <a16:creationId xmlns:a16="http://schemas.microsoft.com/office/drawing/2014/main" id="{5E45369F-72F0-43CE-A482-E5291A03A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2050" y="3289647"/>
              <a:ext cx="3646025" cy="3649376"/>
            </a:xfrm>
            <a:prstGeom prst="rect">
              <a:avLst/>
            </a:prstGeom>
          </p:spPr>
        </p:pic>
        <p:pic>
          <p:nvPicPr>
            <p:cNvPr id="14" name="图片 10">
              <a:extLst>
                <a:ext uri="{FF2B5EF4-FFF2-40B4-BE49-F238E27FC236}">
                  <a16:creationId xmlns:a16="http://schemas.microsoft.com/office/drawing/2014/main" id="{3AD70B56-EFFE-4208-9014-8EBE7FFA73CC}"/>
                </a:ext>
              </a:extLst>
            </p:cNvPr>
            <p:cNvPicPr>
              <a:picLocks noChangeAspect="1"/>
            </p:cNvPicPr>
            <p:nvPr/>
          </p:nvPicPr>
          <p:blipFill rotWithShape="1">
            <a:blip r:embed="rId2">
              <a:extLst>
                <a:ext uri="{28A0092B-C50C-407E-A947-70E740481C1C}">
                  <a14:useLocalDpi xmlns:a14="http://schemas.microsoft.com/office/drawing/2010/main" val="0"/>
                </a:ext>
              </a:extLst>
            </a:blip>
            <a:srcRect l="65609"/>
            <a:stretch/>
          </p:blipFill>
          <p:spPr>
            <a:xfrm flipH="1">
              <a:off x="10938074" y="3289647"/>
              <a:ext cx="1253925" cy="3649376"/>
            </a:xfrm>
            <a:prstGeom prst="rect">
              <a:avLst/>
            </a:prstGeom>
          </p:spPr>
        </p:pic>
      </p:grpSp>
      <p:pic>
        <p:nvPicPr>
          <p:cNvPr id="5" name="Picture 4">
            <a:extLst>
              <a:ext uri="{FF2B5EF4-FFF2-40B4-BE49-F238E27FC236}">
                <a16:creationId xmlns:a16="http://schemas.microsoft.com/office/drawing/2014/main" id="{F524B5D7-FAD9-4CFE-B6F6-2EC4231EE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5588" y="-476979"/>
            <a:ext cx="7533251" cy="7533251"/>
          </a:xfrm>
          <a:prstGeom prst="rect">
            <a:avLst/>
          </a:prstGeom>
        </p:spPr>
      </p:pic>
      <p:sp>
        <p:nvSpPr>
          <p:cNvPr id="9" name="Freeform: Shape 8">
            <a:extLst>
              <a:ext uri="{FF2B5EF4-FFF2-40B4-BE49-F238E27FC236}">
                <a16:creationId xmlns:a16="http://schemas.microsoft.com/office/drawing/2014/main" id="{8302FA52-7C0D-4A78-B474-65C8633C4698}"/>
              </a:ext>
            </a:extLst>
          </p:cNvPr>
          <p:cNvSpPr/>
          <p:nvPr/>
        </p:nvSpPr>
        <p:spPr>
          <a:xfrm>
            <a:off x="6096000" y="46347"/>
            <a:ext cx="6025133" cy="6811653"/>
          </a:xfrm>
          <a:custGeom>
            <a:avLst/>
            <a:gdLst>
              <a:gd name="connsiteX0" fmla="*/ 2896785 w 6663411"/>
              <a:gd name="connsiteY0" fmla="*/ 0 h 7533252"/>
              <a:gd name="connsiteX1" fmla="*/ 6663411 w 6663411"/>
              <a:gd name="connsiteY1" fmla="*/ 3766626 h 7533252"/>
              <a:gd name="connsiteX2" fmla="*/ 2896785 w 6663411"/>
              <a:gd name="connsiteY2" fmla="*/ 7533252 h 7533252"/>
              <a:gd name="connsiteX3" fmla="*/ 233379 w 6663411"/>
              <a:gd name="connsiteY3" fmla="*/ 6430033 h 7533252"/>
              <a:gd name="connsiteX4" fmla="*/ 159686 w 6663411"/>
              <a:gd name="connsiteY4" fmla="*/ 6348951 h 7533252"/>
              <a:gd name="connsiteX5" fmla="*/ 169413 w 6663411"/>
              <a:gd name="connsiteY5" fmla="*/ 6338249 h 7533252"/>
              <a:gd name="connsiteX6" fmla="*/ 1029527 w 6663411"/>
              <a:gd name="connsiteY6" fmla="*/ 3942325 h 7533252"/>
              <a:gd name="connsiteX7" fmla="*/ 169413 w 6663411"/>
              <a:gd name="connsiteY7" fmla="*/ 1546401 h 7533252"/>
              <a:gd name="connsiteX8" fmla="*/ 0 w 6663411"/>
              <a:gd name="connsiteY8" fmla="*/ 1360000 h 7533252"/>
              <a:gd name="connsiteX9" fmla="*/ 233379 w 6663411"/>
              <a:gd name="connsiteY9" fmla="*/ 1103219 h 7533252"/>
              <a:gd name="connsiteX10" fmla="*/ 2896785 w 6663411"/>
              <a:gd name="connsiteY10" fmla="*/ 0 h 75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3411" h="7533252">
                <a:moveTo>
                  <a:pt x="2896785" y="0"/>
                </a:moveTo>
                <a:cubicBezTo>
                  <a:pt x="4977035" y="0"/>
                  <a:pt x="6663411" y="1686376"/>
                  <a:pt x="6663411" y="3766626"/>
                </a:cubicBezTo>
                <a:cubicBezTo>
                  <a:pt x="6663411" y="5846876"/>
                  <a:pt x="4977035" y="7533252"/>
                  <a:pt x="2896785" y="7533252"/>
                </a:cubicBezTo>
                <a:cubicBezTo>
                  <a:pt x="1856660" y="7533252"/>
                  <a:pt x="915004" y="7111658"/>
                  <a:pt x="233379" y="6430033"/>
                </a:cubicBezTo>
                <a:lnTo>
                  <a:pt x="159686" y="6348951"/>
                </a:lnTo>
                <a:lnTo>
                  <a:pt x="169413" y="6338249"/>
                </a:lnTo>
                <a:cubicBezTo>
                  <a:pt x="706744" y="5687154"/>
                  <a:pt x="1029527" y="4852435"/>
                  <a:pt x="1029527" y="3942325"/>
                </a:cubicBezTo>
                <a:cubicBezTo>
                  <a:pt x="1029527" y="3032216"/>
                  <a:pt x="706744" y="2197496"/>
                  <a:pt x="169413" y="1546401"/>
                </a:cubicBezTo>
                <a:lnTo>
                  <a:pt x="0" y="1360000"/>
                </a:lnTo>
                <a:lnTo>
                  <a:pt x="233379" y="1103219"/>
                </a:lnTo>
                <a:cubicBezTo>
                  <a:pt x="915004" y="421594"/>
                  <a:pt x="1856660" y="0"/>
                  <a:pt x="2896785" y="0"/>
                </a:cubicBezTo>
                <a:close/>
              </a:path>
            </a:pathLst>
          </a:custGeom>
          <a:blipFill>
            <a:blip r:embed="rId4"/>
            <a:stretch>
              <a:fillRect l="-6527" r="-6527"/>
            </a:stretch>
          </a:bli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ctr"/>
            <a:endParaRPr lang="en-US" sz="3600" dirty="0">
              <a:solidFill>
                <a:schemeClr val="bg1"/>
              </a:solidFill>
            </a:endParaRPr>
          </a:p>
        </p:txBody>
      </p:sp>
      <p:sp>
        <p:nvSpPr>
          <p:cNvPr id="15" name="Rectangle 14">
            <a:extLst>
              <a:ext uri="{FF2B5EF4-FFF2-40B4-BE49-F238E27FC236}">
                <a16:creationId xmlns:a16="http://schemas.microsoft.com/office/drawing/2014/main" id="{441C5F11-4CC0-4626-B1A2-3DFD60F2FDB8}"/>
              </a:ext>
            </a:extLst>
          </p:cNvPr>
          <p:cNvSpPr>
            <a:spLocks noChangeAspect="1"/>
          </p:cNvSpPr>
          <p:nvPr/>
        </p:nvSpPr>
        <p:spPr>
          <a:xfrm>
            <a:off x="3714161" y="-178428"/>
            <a:ext cx="3025695" cy="1056508"/>
          </a:xfrm>
          <a:prstGeom prst="rect">
            <a:avLst/>
          </a:prstGeom>
          <a:noFill/>
        </p:spPr>
        <p:txBody>
          <a:bodyPr wrap="square" lIns="91440" tIns="45720" rIns="91440" bIns="45720">
            <a:spAutoFit/>
          </a:bodyPr>
          <a:lstStyle/>
          <a:p>
            <a:pPr algn="just">
              <a:lnSpc>
                <a:spcPct val="150000"/>
              </a:lnSpc>
            </a:pPr>
            <a:r>
              <a:rPr lang="en-US" sz="4800" b="1">
                <a:ln w="0"/>
                <a:solidFill>
                  <a:srgbClr val="134630"/>
                </a:solidFill>
                <a:latin typeface="UTM Avo" panose="02040603050506020204" pitchFamily="18" charset="0"/>
              </a:rPr>
              <a:t>Cây dừa</a:t>
            </a:r>
            <a:endParaRPr lang="vi-VN" sz="4800" b="1">
              <a:ln w="0"/>
              <a:solidFill>
                <a:srgbClr val="134630"/>
              </a:solidFill>
              <a:latin typeface="UTM Avo" panose="02040603050506020204" pitchFamily="18" charset="0"/>
            </a:endParaRPr>
          </a:p>
        </p:txBody>
      </p:sp>
    </p:spTree>
    <p:extLst>
      <p:ext uri="{BB962C8B-B14F-4D97-AF65-F5344CB8AC3E}">
        <p14:creationId xmlns:p14="http://schemas.microsoft.com/office/powerpoint/2010/main" val="40674222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Horizontal)">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iterate type="wd">
                                    <p:tmPct val="10000"/>
                                  </p:iterate>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barn(inVertical)">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1">
            <a:extLst>
              <a:ext uri="{FF2B5EF4-FFF2-40B4-BE49-F238E27FC236}">
                <a16:creationId xmlns:a16="http://schemas.microsoft.com/office/drawing/2014/main" id="{EC0E21EE-F70C-4A23-85B4-1CE8396AA85A}"/>
              </a:ext>
            </a:extLst>
          </p:cNvPr>
          <p:cNvGrpSpPr/>
          <p:nvPr/>
        </p:nvGrpSpPr>
        <p:grpSpPr>
          <a:xfrm>
            <a:off x="0" y="3289647"/>
            <a:ext cx="12191999" cy="3649376"/>
            <a:chOff x="0" y="3289647"/>
            <a:chExt cx="12191999" cy="3649376"/>
          </a:xfrm>
        </p:grpSpPr>
        <p:pic>
          <p:nvPicPr>
            <p:cNvPr id="11" name="图片 6">
              <a:extLst>
                <a:ext uri="{FF2B5EF4-FFF2-40B4-BE49-F238E27FC236}">
                  <a16:creationId xmlns:a16="http://schemas.microsoft.com/office/drawing/2014/main" id="{F69B6152-78AA-47CF-8231-8BCE0D43D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9647"/>
              <a:ext cx="3646025" cy="3649376"/>
            </a:xfrm>
            <a:prstGeom prst="rect">
              <a:avLst/>
            </a:prstGeom>
          </p:spPr>
        </p:pic>
        <p:pic>
          <p:nvPicPr>
            <p:cNvPr id="12" name="图片 8">
              <a:extLst>
                <a:ext uri="{FF2B5EF4-FFF2-40B4-BE49-F238E27FC236}">
                  <a16:creationId xmlns:a16="http://schemas.microsoft.com/office/drawing/2014/main" id="{F8D6891F-3B5C-4358-9B19-036CDD9E3A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646025" y="3289647"/>
              <a:ext cx="3646025" cy="3649376"/>
            </a:xfrm>
            <a:prstGeom prst="rect">
              <a:avLst/>
            </a:prstGeom>
          </p:spPr>
        </p:pic>
        <p:pic>
          <p:nvPicPr>
            <p:cNvPr id="13" name="图片 9">
              <a:extLst>
                <a:ext uri="{FF2B5EF4-FFF2-40B4-BE49-F238E27FC236}">
                  <a16:creationId xmlns:a16="http://schemas.microsoft.com/office/drawing/2014/main" id="{5E45369F-72F0-43CE-A482-E5291A03A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2050" y="3289647"/>
              <a:ext cx="3646025" cy="3649376"/>
            </a:xfrm>
            <a:prstGeom prst="rect">
              <a:avLst/>
            </a:prstGeom>
          </p:spPr>
        </p:pic>
        <p:pic>
          <p:nvPicPr>
            <p:cNvPr id="14" name="图片 10">
              <a:extLst>
                <a:ext uri="{FF2B5EF4-FFF2-40B4-BE49-F238E27FC236}">
                  <a16:creationId xmlns:a16="http://schemas.microsoft.com/office/drawing/2014/main" id="{3AD70B56-EFFE-4208-9014-8EBE7FFA73CC}"/>
                </a:ext>
              </a:extLst>
            </p:cNvPr>
            <p:cNvPicPr>
              <a:picLocks noChangeAspect="1"/>
            </p:cNvPicPr>
            <p:nvPr/>
          </p:nvPicPr>
          <p:blipFill rotWithShape="1">
            <a:blip r:embed="rId2">
              <a:extLst>
                <a:ext uri="{28A0092B-C50C-407E-A947-70E740481C1C}">
                  <a14:useLocalDpi xmlns:a14="http://schemas.microsoft.com/office/drawing/2010/main" val="0"/>
                </a:ext>
              </a:extLst>
            </a:blip>
            <a:srcRect l="65609"/>
            <a:stretch/>
          </p:blipFill>
          <p:spPr>
            <a:xfrm flipH="1">
              <a:off x="10938074" y="3289647"/>
              <a:ext cx="1253925" cy="3649376"/>
            </a:xfrm>
            <a:prstGeom prst="rect">
              <a:avLst/>
            </a:prstGeom>
          </p:spPr>
        </p:pic>
      </p:grpSp>
      <p:pic>
        <p:nvPicPr>
          <p:cNvPr id="5" name="Picture 4">
            <a:extLst>
              <a:ext uri="{FF2B5EF4-FFF2-40B4-BE49-F238E27FC236}">
                <a16:creationId xmlns:a16="http://schemas.microsoft.com/office/drawing/2014/main" id="{F524B5D7-FAD9-4CFE-B6F6-2EC4231EEEF1}"/>
              </a:ext>
            </a:extLst>
          </p:cNvPr>
          <p:cNvPicPr>
            <a:picLocks noChangeAspect="1"/>
          </p:cNvPicPr>
          <p:nvPr/>
        </p:nvPicPr>
        <p:blipFill rotWithShape="1">
          <a:blip r:embed="rId3">
            <a:extLst>
              <a:ext uri="{28A0092B-C50C-407E-A947-70E740481C1C}">
                <a14:useLocalDpi xmlns:a14="http://schemas.microsoft.com/office/drawing/2010/main" val="0"/>
              </a:ext>
            </a:extLst>
          </a:blip>
          <a:srcRect l="12299" r="12849" b="16540"/>
          <a:stretch/>
        </p:blipFill>
        <p:spPr>
          <a:xfrm>
            <a:off x="228600" y="651794"/>
            <a:ext cx="5638800" cy="6287229"/>
          </a:xfrm>
          <a:prstGeom prst="rect">
            <a:avLst/>
          </a:prstGeom>
          <a:effectLst>
            <a:softEdge rad="317500"/>
          </a:effectLst>
        </p:spPr>
      </p:pic>
      <p:sp>
        <p:nvSpPr>
          <p:cNvPr id="9" name="Freeform: Shape 8">
            <a:extLst>
              <a:ext uri="{FF2B5EF4-FFF2-40B4-BE49-F238E27FC236}">
                <a16:creationId xmlns:a16="http://schemas.microsoft.com/office/drawing/2014/main" id="{8302FA52-7C0D-4A78-B474-65C8633C4698}"/>
              </a:ext>
            </a:extLst>
          </p:cNvPr>
          <p:cNvSpPr/>
          <p:nvPr/>
        </p:nvSpPr>
        <p:spPr>
          <a:xfrm>
            <a:off x="6096000" y="46347"/>
            <a:ext cx="6025133" cy="6811653"/>
          </a:xfrm>
          <a:custGeom>
            <a:avLst/>
            <a:gdLst>
              <a:gd name="connsiteX0" fmla="*/ 2896785 w 6663411"/>
              <a:gd name="connsiteY0" fmla="*/ 0 h 7533252"/>
              <a:gd name="connsiteX1" fmla="*/ 6663411 w 6663411"/>
              <a:gd name="connsiteY1" fmla="*/ 3766626 h 7533252"/>
              <a:gd name="connsiteX2" fmla="*/ 2896785 w 6663411"/>
              <a:gd name="connsiteY2" fmla="*/ 7533252 h 7533252"/>
              <a:gd name="connsiteX3" fmla="*/ 233379 w 6663411"/>
              <a:gd name="connsiteY3" fmla="*/ 6430033 h 7533252"/>
              <a:gd name="connsiteX4" fmla="*/ 159686 w 6663411"/>
              <a:gd name="connsiteY4" fmla="*/ 6348951 h 7533252"/>
              <a:gd name="connsiteX5" fmla="*/ 169413 w 6663411"/>
              <a:gd name="connsiteY5" fmla="*/ 6338249 h 7533252"/>
              <a:gd name="connsiteX6" fmla="*/ 1029527 w 6663411"/>
              <a:gd name="connsiteY6" fmla="*/ 3942325 h 7533252"/>
              <a:gd name="connsiteX7" fmla="*/ 169413 w 6663411"/>
              <a:gd name="connsiteY7" fmla="*/ 1546401 h 7533252"/>
              <a:gd name="connsiteX8" fmla="*/ 0 w 6663411"/>
              <a:gd name="connsiteY8" fmla="*/ 1360000 h 7533252"/>
              <a:gd name="connsiteX9" fmla="*/ 233379 w 6663411"/>
              <a:gd name="connsiteY9" fmla="*/ 1103219 h 7533252"/>
              <a:gd name="connsiteX10" fmla="*/ 2896785 w 6663411"/>
              <a:gd name="connsiteY10" fmla="*/ 0 h 75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3411" h="7533252">
                <a:moveTo>
                  <a:pt x="2896785" y="0"/>
                </a:moveTo>
                <a:cubicBezTo>
                  <a:pt x="4977035" y="0"/>
                  <a:pt x="6663411" y="1686376"/>
                  <a:pt x="6663411" y="3766626"/>
                </a:cubicBezTo>
                <a:cubicBezTo>
                  <a:pt x="6663411" y="5846876"/>
                  <a:pt x="4977035" y="7533252"/>
                  <a:pt x="2896785" y="7533252"/>
                </a:cubicBezTo>
                <a:cubicBezTo>
                  <a:pt x="1856660" y="7533252"/>
                  <a:pt x="915004" y="7111658"/>
                  <a:pt x="233379" y="6430033"/>
                </a:cubicBezTo>
                <a:lnTo>
                  <a:pt x="159686" y="6348951"/>
                </a:lnTo>
                <a:lnTo>
                  <a:pt x="169413" y="6338249"/>
                </a:lnTo>
                <a:cubicBezTo>
                  <a:pt x="706744" y="5687154"/>
                  <a:pt x="1029527" y="4852435"/>
                  <a:pt x="1029527" y="3942325"/>
                </a:cubicBezTo>
                <a:cubicBezTo>
                  <a:pt x="1029527" y="3032216"/>
                  <a:pt x="706744" y="2197496"/>
                  <a:pt x="169413" y="1546401"/>
                </a:cubicBezTo>
                <a:lnTo>
                  <a:pt x="0" y="1360000"/>
                </a:lnTo>
                <a:lnTo>
                  <a:pt x="233379" y="1103219"/>
                </a:lnTo>
                <a:cubicBezTo>
                  <a:pt x="915004" y="421594"/>
                  <a:pt x="1856660" y="0"/>
                  <a:pt x="2896785" y="0"/>
                </a:cubicBezTo>
                <a:close/>
              </a:path>
            </a:pathLst>
          </a:custGeom>
          <a:blipFill>
            <a:blip r:embed="rId4"/>
            <a:srcRect/>
            <a:stretch>
              <a:fillRect l="-25369" r="-25369"/>
            </a:stretch>
          </a:bli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ctr"/>
            <a:endParaRPr lang="en-US" sz="3600" dirty="0">
              <a:solidFill>
                <a:schemeClr val="bg1"/>
              </a:solidFill>
            </a:endParaRPr>
          </a:p>
        </p:txBody>
      </p:sp>
      <p:sp>
        <p:nvSpPr>
          <p:cNvPr id="15" name="Rectangle 14">
            <a:extLst>
              <a:ext uri="{FF2B5EF4-FFF2-40B4-BE49-F238E27FC236}">
                <a16:creationId xmlns:a16="http://schemas.microsoft.com/office/drawing/2014/main" id="{441C5F11-4CC0-4626-B1A2-3DFD60F2FDB8}"/>
              </a:ext>
            </a:extLst>
          </p:cNvPr>
          <p:cNvSpPr>
            <a:spLocks noChangeAspect="1"/>
          </p:cNvSpPr>
          <p:nvPr/>
        </p:nvSpPr>
        <p:spPr>
          <a:xfrm>
            <a:off x="971255" y="-171450"/>
            <a:ext cx="4153489" cy="1056508"/>
          </a:xfrm>
          <a:prstGeom prst="rect">
            <a:avLst/>
          </a:prstGeom>
          <a:noFill/>
        </p:spPr>
        <p:txBody>
          <a:bodyPr wrap="square" lIns="91440" tIns="45720" rIns="91440" bIns="45720">
            <a:spAutoFit/>
          </a:bodyPr>
          <a:lstStyle/>
          <a:p>
            <a:pPr algn="just">
              <a:lnSpc>
                <a:spcPct val="150000"/>
              </a:lnSpc>
            </a:pPr>
            <a:r>
              <a:rPr lang="en-US" sz="4800" b="1">
                <a:ln w="0"/>
                <a:solidFill>
                  <a:srgbClr val="134630"/>
                </a:solidFill>
                <a:latin typeface="UTM Avo" panose="02040603050506020204" pitchFamily="18" charset="0"/>
              </a:rPr>
              <a:t>Cây vú sữa</a:t>
            </a:r>
            <a:endParaRPr lang="vi-VN" sz="4800" b="1">
              <a:ln w="0"/>
              <a:solidFill>
                <a:srgbClr val="134630"/>
              </a:solidFill>
              <a:latin typeface="UTM Avo" panose="02040603050506020204" pitchFamily="18" charset="0"/>
            </a:endParaRPr>
          </a:p>
        </p:txBody>
      </p:sp>
    </p:spTree>
    <p:extLst>
      <p:ext uri="{BB962C8B-B14F-4D97-AF65-F5344CB8AC3E}">
        <p14:creationId xmlns:p14="http://schemas.microsoft.com/office/powerpoint/2010/main" val="8703383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Horizontal)">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iterate type="wd">
                                    <p:tmPct val="10000"/>
                                  </p:iterate>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barn(inVertical)">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
            <a:extLst>
              <a:ext uri="{FF2B5EF4-FFF2-40B4-BE49-F238E27FC236}">
                <a16:creationId xmlns:a16="http://schemas.microsoft.com/office/drawing/2014/main" id="{C32408E9-C923-4394-A605-BAA40AD6B1FC}"/>
              </a:ext>
            </a:extLst>
          </p:cNvPr>
          <p:cNvGrpSpPr/>
          <p:nvPr/>
        </p:nvGrpSpPr>
        <p:grpSpPr>
          <a:xfrm>
            <a:off x="0" y="3289647"/>
            <a:ext cx="12191999" cy="3649376"/>
            <a:chOff x="0" y="3289647"/>
            <a:chExt cx="12191999" cy="3649376"/>
          </a:xfrm>
        </p:grpSpPr>
        <p:pic>
          <p:nvPicPr>
            <p:cNvPr id="3" name="图片 6">
              <a:extLst>
                <a:ext uri="{FF2B5EF4-FFF2-40B4-BE49-F238E27FC236}">
                  <a16:creationId xmlns:a16="http://schemas.microsoft.com/office/drawing/2014/main" id="{B9A15B25-5882-442B-B0BC-FCDC5B0A66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9647"/>
              <a:ext cx="3646025" cy="3649376"/>
            </a:xfrm>
            <a:prstGeom prst="rect">
              <a:avLst/>
            </a:prstGeom>
          </p:spPr>
        </p:pic>
        <p:pic>
          <p:nvPicPr>
            <p:cNvPr id="4" name="图片 8">
              <a:extLst>
                <a:ext uri="{FF2B5EF4-FFF2-40B4-BE49-F238E27FC236}">
                  <a16:creationId xmlns:a16="http://schemas.microsoft.com/office/drawing/2014/main" id="{6F33ED44-E4EC-4F13-94B1-5E8866E3A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646025" y="3289647"/>
              <a:ext cx="3646025" cy="3649376"/>
            </a:xfrm>
            <a:prstGeom prst="rect">
              <a:avLst/>
            </a:prstGeom>
          </p:spPr>
        </p:pic>
        <p:pic>
          <p:nvPicPr>
            <p:cNvPr id="5" name="图片 9">
              <a:extLst>
                <a:ext uri="{FF2B5EF4-FFF2-40B4-BE49-F238E27FC236}">
                  <a16:creationId xmlns:a16="http://schemas.microsoft.com/office/drawing/2014/main" id="{E6BFFA73-40E8-4CBD-9660-19BDEE55B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2050" y="3289647"/>
              <a:ext cx="3646025" cy="3649376"/>
            </a:xfrm>
            <a:prstGeom prst="rect">
              <a:avLst/>
            </a:prstGeom>
          </p:spPr>
        </p:pic>
        <p:pic>
          <p:nvPicPr>
            <p:cNvPr id="6" name="图片 10">
              <a:extLst>
                <a:ext uri="{FF2B5EF4-FFF2-40B4-BE49-F238E27FC236}">
                  <a16:creationId xmlns:a16="http://schemas.microsoft.com/office/drawing/2014/main" id="{95241D6F-07FF-46C6-854F-11D64C6C474C}"/>
                </a:ext>
              </a:extLst>
            </p:cNvPr>
            <p:cNvPicPr>
              <a:picLocks noChangeAspect="1"/>
            </p:cNvPicPr>
            <p:nvPr/>
          </p:nvPicPr>
          <p:blipFill rotWithShape="1">
            <a:blip r:embed="rId2">
              <a:extLst>
                <a:ext uri="{28A0092B-C50C-407E-A947-70E740481C1C}">
                  <a14:useLocalDpi xmlns:a14="http://schemas.microsoft.com/office/drawing/2010/main" val="0"/>
                </a:ext>
              </a:extLst>
            </a:blip>
            <a:srcRect l="65609"/>
            <a:stretch/>
          </p:blipFill>
          <p:spPr>
            <a:xfrm flipH="1">
              <a:off x="10938074" y="3289647"/>
              <a:ext cx="1253925" cy="3649376"/>
            </a:xfrm>
            <a:prstGeom prst="rect">
              <a:avLst/>
            </a:prstGeom>
          </p:spPr>
        </p:pic>
      </p:grpSp>
      <p:sp>
        <p:nvSpPr>
          <p:cNvPr id="7" name="Rectangle 6">
            <a:extLst>
              <a:ext uri="{FF2B5EF4-FFF2-40B4-BE49-F238E27FC236}">
                <a16:creationId xmlns:a16="http://schemas.microsoft.com/office/drawing/2014/main" id="{E694BCD5-01FC-4860-BE94-FA3507DF5215}"/>
              </a:ext>
            </a:extLst>
          </p:cNvPr>
          <p:cNvSpPr>
            <a:spLocks noChangeAspect="1"/>
          </p:cNvSpPr>
          <p:nvPr/>
        </p:nvSpPr>
        <p:spPr>
          <a:xfrm>
            <a:off x="95250" y="249076"/>
            <a:ext cx="12001500" cy="4428456"/>
          </a:xfrm>
          <a:prstGeom prst="rect">
            <a:avLst/>
          </a:prstGeom>
          <a:noFill/>
        </p:spPr>
        <p:txBody>
          <a:bodyPr wrap="square" lIns="91440" tIns="45720" rIns="91440" bIns="45720">
            <a:spAutoFit/>
          </a:bodyPr>
          <a:lstStyle/>
          <a:p>
            <a:pPr algn="just">
              <a:lnSpc>
                <a:spcPct val="150000"/>
              </a:lnSpc>
            </a:pPr>
            <a:r>
              <a:rPr lang="vi-VN" sz="3200" b="1">
                <a:ln w="0"/>
                <a:solidFill>
                  <a:srgbClr val="134630"/>
                </a:solidFill>
                <a:latin typeface="UTM Avo" panose="02040603050506020204" pitchFamily="18" charset="0"/>
              </a:rPr>
              <a:t>2</a:t>
            </a:r>
            <a:r>
              <a:rPr lang="en-US" sz="3200" b="1">
                <a:ln w="0"/>
                <a:solidFill>
                  <a:srgbClr val="134630"/>
                </a:solidFill>
                <a:latin typeface="UTM Avo" panose="02040603050506020204" pitchFamily="18" charset="0"/>
              </a:rPr>
              <a:t>. </a:t>
            </a:r>
            <a:r>
              <a:rPr lang="vi-VN" sz="3200" b="1">
                <a:ln w="0"/>
                <a:solidFill>
                  <a:srgbClr val="134630"/>
                </a:solidFill>
                <a:latin typeface="UTM Avo" panose="02040603050506020204" pitchFamily="18" charset="0"/>
              </a:rPr>
              <a:t>Quan sát một cây mà em yêu thích và cho biết:</a:t>
            </a:r>
          </a:p>
          <a:p>
            <a:pPr algn="just">
              <a:lnSpc>
                <a:spcPct val="150000"/>
              </a:lnSpc>
            </a:pPr>
            <a:r>
              <a:rPr lang="vi-VN" sz="3200" b="1">
                <a:ln w="0"/>
                <a:solidFill>
                  <a:srgbClr val="134630"/>
                </a:solidFill>
                <a:latin typeface="UTM Avo" panose="02040603050506020204" pitchFamily="18" charset="0"/>
              </a:rPr>
              <a:t>a. Cây đó là cây gì?</a:t>
            </a:r>
            <a:endParaRPr lang="en-US" sz="3200" b="1">
              <a:ln w="0"/>
              <a:solidFill>
                <a:srgbClr val="134630"/>
              </a:solidFill>
              <a:latin typeface="UTM Avo" panose="02040603050506020204" pitchFamily="18" charset="0"/>
            </a:endParaRPr>
          </a:p>
          <a:p>
            <a:pPr algn="just">
              <a:lnSpc>
                <a:spcPct val="150000"/>
              </a:lnSpc>
            </a:pPr>
            <a:endParaRPr lang="vi-VN" sz="3200" b="1">
              <a:ln w="0"/>
              <a:solidFill>
                <a:srgbClr val="134630"/>
              </a:solidFill>
              <a:latin typeface="UTM Avo" panose="02040603050506020204" pitchFamily="18" charset="0"/>
            </a:endParaRPr>
          </a:p>
          <a:p>
            <a:pPr algn="just">
              <a:lnSpc>
                <a:spcPct val="150000"/>
              </a:lnSpc>
            </a:pPr>
            <a:r>
              <a:rPr lang="vi-VN" sz="3200" b="1">
                <a:ln w="0"/>
                <a:solidFill>
                  <a:srgbClr val="134630"/>
                </a:solidFill>
                <a:latin typeface="UTM Avo" panose="02040603050506020204" pitchFamily="18" charset="0"/>
              </a:rPr>
              <a:t>b. Cây đó có ích lợi gì?</a:t>
            </a:r>
            <a:endParaRPr lang="en-US" sz="3200" b="1">
              <a:ln w="0"/>
              <a:solidFill>
                <a:srgbClr val="134630"/>
              </a:solidFill>
              <a:latin typeface="UTM Avo" panose="02040603050506020204" pitchFamily="18" charset="0"/>
            </a:endParaRPr>
          </a:p>
          <a:p>
            <a:pPr algn="just">
              <a:lnSpc>
                <a:spcPct val="150000"/>
              </a:lnSpc>
            </a:pPr>
            <a:endParaRPr lang="vi-VN" sz="3200" b="1">
              <a:ln w="0"/>
              <a:solidFill>
                <a:srgbClr val="134630"/>
              </a:solidFill>
              <a:latin typeface="UTM Avo" panose="02040603050506020204" pitchFamily="18" charset="0"/>
            </a:endParaRPr>
          </a:p>
          <a:p>
            <a:pPr algn="just">
              <a:lnSpc>
                <a:spcPct val="150000"/>
              </a:lnSpc>
            </a:pPr>
            <a:endParaRPr lang="vi-VN" sz="3200" b="1">
              <a:ln w="0"/>
              <a:solidFill>
                <a:srgbClr val="134630"/>
              </a:solidFill>
              <a:latin typeface="UTM Avo" panose="02040603050506020204" pitchFamily="18" charset="0"/>
            </a:endParaRPr>
          </a:p>
        </p:txBody>
      </p:sp>
      <p:sp>
        <p:nvSpPr>
          <p:cNvPr id="8" name="Rectangle 7">
            <a:extLst>
              <a:ext uri="{FF2B5EF4-FFF2-40B4-BE49-F238E27FC236}">
                <a16:creationId xmlns:a16="http://schemas.microsoft.com/office/drawing/2014/main" id="{FA9C3F90-29B8-4191-852E-FF9FA283BFD1}"/>
              </a:ext>
            </a:extLst>
          </p:cNvPr>
          <p:cNvSpPr>
            <a:spLocks noChangeAspect="1"/>
          </p:cNvSpPr>
          <p:nvPr/>
        </p:nvSpPr>
        <p:spPr>
          <a:xfrm>
            <a:off x="763074" y="1681855"/>
            <a:ext cx="12001500" cy="735138"/>
          </a:xfrm>
          <a:prstGeom prst="rect">
            <a:avLst/>
          </a:prstGeom>
          <a:noFill/>
        </p:spPr>
        <p:txBody>
          <a:bodyPr wrap="square" lIns="91440" tIns="45720" rIns="91440" bIns="45720">
            <a:spAutoFit/>
          </a:bodyPr>
          <a:lstStyle/>
          <a:p>
            <a:pPr algn="just">
              <a:lnSpc>
                <a:spcPct val="150000"/>
              </a:lnSpc>
            </a:pPr>
            <a:r>
              <a:rPr lang="en-US" sz="3200" b="1">
                <a:ln w="0"/>
                <a:solidFill>
                  <a:srgbClr val="660066"/>
                </a:solidFill>
                <a:latin typeface="UTM Avo" panose="02040603050506020204" pitchFamily="18" charset="0"/>
              </a:rPr>
              <a:t>- </a:t>
            </a:r>
            <a:r>
              <a:rPr lang="vi-VN" sz="3200" b="1">
                <a:ln w="0"/>
                <a:solidFill>
                  <a:srgbClr val="660066"/>
                </a:solidFill>
                <a:latin typeface="UTM Avo" panose="02040603050506020204" pitchFamily="18" charset="0"/>
              </a:rPr>
              <a:t>Đó là cây vú sữa trước cửa nhà em.</a:t>
            </a:r>
          </a:p>
        </p:txBody>
      </p:sp>
      <p:sp>
        <p:nvSpPr>
          <p:cNvPr id="9" name="Rectangle 8">
            <a:extLst>
              <a:ext uri="{FF2B5EF4-FFF2-40B4-BE49-F238E27FC236}">
                <a16:creationId xmlns:a16="http://schemas.microsoft.com/office/drawing/2014/main" id="{30818CD8-B416-4825-89F8-5F3C1669F00D}"/>
              </a:ext>
            </a:extLst>
          </p:cNvPr>
          <p:cNvSpPr>
            <a:spLocks noChangeAspect="1"/>
          </p:cNvSpPr>
          <p:nvPr/>
        </p:nvSpPr>
        <p:spPr>
          <a:xfrm>
            <a:off x="763074" y="3201968"/>
            <a:ext cx="12001500" cy="735138"/>
          </a:xfrm>
          <a:prstGeom prst="rect">
            <a:avLst/>
          </a:prstGeom>
          <a:noFill/>
        </p:spPr>
        <p:txBody>
          <a:bodyPr wrap="square" lIns="91440" tIns="45720" rIns="91440" bIns="45720">
            <a:spAutoFit/>
          </a:bodyPr>
          <a:lstStyle/>
          <a:p>
            <a:pPr algn="just">
              <a:lnSpc>
                <a:spcPct val="150000"/>
              </a:lnSpc>
            </a:pPr>
            <a:r>
              <a:rPr lang="en-US" sz="3200" b="1">
                <a:ln w="0"/>
                <a:solidFill>
                  <a:srgbClr val="660066"/>
                </a:solidFill>
                <a:latin typeface="UTM Avo" panose="02040603050506020204" pitchFamily="18" charset="0"/>
              </a:rPr>
              <a:t>- Cây vú sữa cho quả ngon và cho bóng mát.</a:t>
            </a:r>
            <a:endParaRPr lang="vi-VN" sz="3200" b="1">
              <a:ln w="0"/>
              <a:solidFill>
                <a:srgbClr val="660066"/>
              </a:solidFill>
              <a:latin typeface="UTM Avo" panose="02040603050506020204" pitchFamily="18" charset="0"/>
            </a:endParaRPr>
          </a:p>
        </p:txBody>
      </p:sp>
    </p:spTree>
    <p:extLst>
      <p:ext uri="{BB962C8B-B14F-4D97-AF65-F5344CB8AC3E}">
        <p14:creationId xmlns:p14="http://schemas.microsoft.com/office/powerpoint/2010/main" val="125850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accel="76000" fill="hold" nodeType="clickEffect" p14:presetBounceEnd="16000">
                                      <p:stCondLst>
                                        <p:cond delay="0"/>
                                      </p:stCondLst>
                                      <p:iterate type="wd">
                                        <p:tmPct val="10000"/>
                                      </p:iterate>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14:bounceEnd="16000">
                                          <p:cBhvr additive="base">
                                            <p:cTn id="12" dur="500" fill="hold"/>
                                            <p:tgtEl>
                                              <p:spTgt spid="7">
                                                <p:txEl>
                                                  <p:pRg st="1" end="1"/>
                                                </p:txEl>
                                              </p:spTgt>
                                            </p:tgtEl>
                                            <p:attrNameLst>
                                              <p:attrName>ppt_x</p:attrName>
                                            </p:attrNameLst>
                                          </p:cBhvr>
                                          <p:tavLst>
                                            <p:tav tm="0">
                                              <p:val>
                                                <p:strVal val="#ppt_x"/>
                                              </p:val>
                                            </p:tav>
                                            <p:tav tm="100000">
                                              <p:val>
                                                <p:strVal val="#ppt_x"/>
                                              </p:val>
                                            </p:tav>
                                          </p:tavLst>
                                        </p:anim>
                                        <p:anim calcmode="lin" valueType="num" p14:bounceEnd="16000">
                                          <p:cBhvr additive="base">
                                            <p:cTn id="13" dur="500" fill="hold"/>
                                            <p:tgtEl>
                                              <p:spTgt spid="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accel="76000" fill="hold" nodeType="clickEffect" p14:presetBounceEnd="16000">
                                      <p:stCondLst>
                                        <p:cond delay="0"/>
                                      </p:stCondLst>
                                      <p:iterate type="wd">
                                        <p:tmPct val="10000"/>
                                      </p:iterate>
                                      <p:childTnLst>
                                        <p:set>
                                          <p:cBhvr>
                                            <p:cTn id="17" dur="1" fill="hold">
                                              <p:stCondLst>
                                                <p:cond delay="0"/>
                                              </p:stCondLst>
                                            </p:cTn>
                                            <p:tgtEl>
                                              <p:spTgt spid="8">
                                                <p:txEl>
                                                  <p:pRg st="0" end="0"/>
                                                </p:txEl>
                                              </p:spTgt>
                                            </p:tgtEl>
                                            <p:attrNameLst>
                                              <p:attrName>style.visibility</p:attrName>
                                            </p:attrNameLst>
                                          </p:cBhvr>
                                          <p:to>
                                            <p:strVal val="visible"/>
                                          </p:to>
                                        </p:set>
                                        <p:anim calcmode="lin" valueType="num" p14:bounceEnd="16000">
                                          <p:cBhvr additive="base">
                                            <p:cTn id="18" dur="500" fill="hold"/>
                                            <p:tgtEl>
                                              <p:spTgt spid="8">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19"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accel="76000" fill="hold" nodeType="clickEffect" p14:presetBounceEnd="16000">
                                      <p:stCondLst>
                                        <p:cond delay="0"/>
                                      </p:stCondLst>
                                      <p:iterate type="wd">
                                        <p:tmPct val="10000"/>
                                      </p:iterate>
                                      <p:childTnLst>
                                        <p:set>
                                          <p:cBhvr>
                                            <p:cTn id="23" dur="1" fill="hold">
                                              <p:stCondLst>
                                                <p:cond delay="0"/>
                                              </p:stCondLst>
                                            </p:cTn>
                                            <p:tgtEl>
                                              <p:spTgt spid="7">
                                                <p:txEl>
                                                  <p:pRg st="3" end="3"/>
                                                </p:txEl>
                                              </p:spTgt>
                                            </p:tgtEl>
                                            <p:attrNameLst>
                                              <p:attrName>style.visibility</p:attrName>
                                            </p:attrNameLst>
                                          </p:cBhvr>
                                          <p:to>
                                            <p:strVal val="visible"/>
                                          </p:to>
                                        </p:set>
                                        <p:anim calcmode="lin" valueType="num" p14:bounceEnd="16000">
                                          <p:cBhvr additive="base">
                                            <p:cTn id="24" dur="500" fill="hold"/>
                                            <p:tgtEl>
                                              <p:spTgt spid="7">
                                                <p:txEl>
                                                  <p:pRg st="3" end="3"/>
                                                </p:txEl>
                                              </p:spTgt>
                                            </p:tgtEl>
                                            <p:attrNameLst>
                                              <p:attrName>ppt_x</p:attrName>
                                            </p:attrNameLst>
                                          </p:cBhvr>
                                          <p:tavLst>
                                            <p:tav tm="0">
                                              <p:val>
                                                <p:strVal val="#ppt_x"/>
                                              </p:val>
                                            </p:tav>
                                            <p:tav tm="100000">
                                              <p:val>
                                                <p:strVal val="#ppt_x"/>
                                              </p:val>
                                            </p:tav>
                                          </p:tavLst>
                                        </p:anim>
                                        <p:anim calcmode="lin" valueType="num" p14:bounceEnd="16000">
                                          <p:cBhvr additive="base">
                                            <p:cTn id="25" dur="500" fill="hold"/>
                                            <p:tgtEl>
                                              <p:spTgt spid="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accel="76000" fill="hold" nodeType="clickEffect" p14:presetBounceEnd="16000">
                                      <p:stCondLst>
                                        <p:cond delay="0"/>
                                      </p:stCondLst>
                                      <p:iterate type="wd">
                                        <p:tmPct val="10000"/>
                                      </p:iterate>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14:bounceEnd="16000">
                                          <p:cBhvr additive="base">
                                            <p:cTn id="30" dur="500" fill="hold"/>
                                            <p:tgtEl>
                                              <p:spTgt spid="9">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31"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accel="76000" fill="hold" nodeType="clickEffect">
                                      <p:stCondLst>
                                        <p:cond delay="0"/>
                                      </p:stCondLst>
                                      <p:iterate type="wd">
                                        <p:tmPct val="10000"/>
                                      </p:iterate>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accel="76000" fill="hold" nodeType="clickEffect">
                                      <p:stCondLst>
                                        <p:cond delay="0"/>
                                      </p:stCondLst>
                                      <p:iterate type="wd">
                                        <p:tmPct val="10000"/>
                                      </p:iterate>
                                      <p:childTnLst>
                                        <p:set>
                                          <p:cBhvr>
                                            <p:cTn id="17" dur="1" fill="hold">
                                              <p:stCondLst>
                                                <p:cond delay="0"/>
                                              </p:stCondLst>
                                            </p:cTn>
                                            <p:tgtEl>
                                              <p:spTgt spid="8">
                                                <p:txEl>
                                                  <p:pRg st="0" end="0"/>
                                                </p:txEl>
                                              </p:spTgt>
                                            </p:tgtEl>
                                            <p:attrNameLst>
                                              <p:attrName>style.visibility</p:attrName>
                                            </p:attrNameLst>
                                          </p:cBhvr>
                                          <p:to>
                                            <p:strVal val="visible"/>
                                          </p:to>
                                        </p:set>
                                        <p:anim calcmode="lin" valueType="num">
                                          <p:cBhvr additive="base">
                                            <p:cTn id="18"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accel="76000" fill="hold" nodeType="clickEffect">
                                      <p:stCondLst>
                                        <p:cond delay="0"/>
                                      </p:stCondLst>
                                      <p:iterate type="wd">
                                        <p:tmPct val="10000"/>
                                      </p:iterate>
                                      <p:childTnLst>
                                        <p:set>
                                          <p:cBhvr>
                                            <p:cTn id="23" dur="1" fill="hold">
                                              <p:stCondLst>
                                                <p:cond delay="0"/>
                                              </p:stCondLst>
                                            </p:cTn>
                                            <p:tgtEl>
                                              <p:spTgt spid="7">
                                                <p:txEl>
                                                  <p:pRg st="3" end="3"/>
                                                </p:txEl>
                                              </p:spTgt>
                                            </p:tgtEl>
                                            <p:attrNameLst>
                                              <p:attrName>style.visibility</p:attrName>
                                            </p:attrNameLst>
                                          </p:cBhvr>
                                          <p:to>
                                            <p:strVal val="visible"/>
                                          </p:to>
                                        </p:set>
                                        <p:anim calcmode="lin" valueType="num">
                                          <p:cBhvr additive="base">
                                            <p:cTn id="24"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accel="76000" fill="hold" nodeType="clickEffect">
                                      <p:stCondLst>
                                        <p:cond delay="0"/>
                                      </p:stCondLst>
                                      <p:iterate type="wd">
                                        <p:tmPct val="10000"/>
                                      </p:iterate>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cBhvr additive="base">
                                            <p:cTn id="30"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
            <a:extLst>
              <a:ext uri="{FF2B5EF4-FFF2-40B4-BE49-F238E27FC236}">
                <a16:creationId xmlns:a16="http://schemas.microsoft.com/office/drawing/2014/main" id="{C32408E9-C923-4394-A605-BAA40AD6B1FC}"/>
              </a:ext>
            </a:extLst>
          </p:cNvPr>
          <p:cNvGrpSpPr/>
          <p:nvPr/>
        </p:nvGrpSpPr>
        <p:grpSpPr>
          <a:xfrm>
            <a:off x="0" y="3289647"/>
            <a:ext cx="12191999" cy="3649376"/>
            <a:chOff x="0" y="3289647"/>
            <a:chExt cx="12191999" cy="3649376"/>
          </a:xfrm>
        </p:grpSpPr>
        <p:pic>
          <p:nvPicPr>
            <p:cNvPr id="3" name="图片 6">
              <a:extLst>
                <a:ext uri="{FF2B5EF4-FFF2-40B4-BE49-F238E27FC236}">
                  <a16:creationId xmlns:a16="http://schemas.microsoft.com/office/drawing/2014/main" id="{B9A15B25-5882-442B-B0BC-FCDC5B0A66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9647"/>
              <a:ext cx="3646025" cy="3649376"/>
            </a:xfrm>
            <a:prstGeom prst="rect">
              <a:avLst/>
            </a:prstGeom>
          </p:spPr>
        </p:pic>
        <p:pic>
          <p:nvPicPr>
            <p:cNvPr id="4" name="图片 8">
              <a:extLst>
                <a:ext uri="{FF2B5EF4-FFF2-40B4-BE49-F238E27FC236}">
                  <a16:creationId xmlns:a16="http://schemas.microsoft.com/office/drawing/2014/main" id="{6F33ED44-E4EC-4F13-94B1-5E8866E3A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646025" y="3289647"/>
              <a:ext cx="3646025" cy="3649376"/>
            </a:xfrm>
            <a:prstGeom prst="rect">
              <a:avLst/>
            </a:prstGeom>
          </p:spPr>
        </p:pic>
        <p:pic>
          <p:nvPicPr>
            <p:cNvPr id="5" name="图片 9">
              <a:extLst>
                <a:ext uri="{FF2B5EF4-FFF2-40B4-BE49-F238E27FC236}">
                  <a16:creationId xmlns:a16="http://schemas.microsoft.com/office/drawing/2014/main" id="{E6BFFA73-40E8-4CBD-9660-19BDEE55B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2050" y="3289647"/>
              <a:ext cx="3646025" cy="3649376"/>
            </a:xfrm>
            <a:prstGeom prst="rect">
              <a:avLst/>
            </a:prstGeom>
          </p:spPr>
        </p:pic>
        <p:pic>
          <p:nvPicPr>
            <p:cNvPr id="6" name="图片 10">
              <a:extLst>
                <a:ext uri="{FF2B5EF4-FFF2-40B4-BE49-F238E27FC236}">
                  <a16:creationId xmlns:a16="http://schemas.microsoft.com/office/drawing/2014/main" id="{95241D6F-07FF-46C6-854F-11D64C6C474C}"/>
                </a:ext>
              </a:extLst>
            </p:cNvPr>
            <p:cNvPicPr>
              <a:picLocks noChangeAspect="1"/>
            </p:cNvPicPr>
            <p:nvPr/>
          </p:nvPicPr>
          <p:blipFill rotWithShape="1">
            <a:blip r:embed="rId2">
              <a:extLst>
                <a:ext uri="{28A0092B-C50C-407E-A947-70E740481C1C}">
                  <a14:useLocalDpi xmlns:a14="http://schemas.microsoft.com/office/drawing/2010/main" val="0"/>
                </a:ext>
              </a:extLst>
            </a:blip>
            <a:srcRect l="65609"/>
            <a:stretch/>
          </p:blipFill>
          <p:spPr>
            <a:xfrm flipH="1">
              <a:off x="10938074" y="3289647"/>
              <a:ext cx="1253925" cy="3649376"/>
            </a:xfrm>
            <a:prstGeom prst="rect">
              <a:avLst/>
            </a:prstGeom>
          </p:spPr>
        </p:pic>
      </p:grpSp>
      <p:sp>
        <p:nvSpPr>
          <p:cNvPr id="7" name="Rectangle 6">
            <a:extLst>
              <a:ext uri="{FF2B5EF4-FFF2-40B4-BE49-F238E27FC236}">
                <a16:creationId xmlns:a16="http://schemas.microsoft.com/office/drawing/2014/main" id="{E694BCD5-01FC-4860-BE94-FA3507DF5215}"/>
              </a:ext>
            </a:extLst>
          </p:cNvPr>
          <p:cNvSpPr>
            <a:spLocks noChangeAspect="1"/>
          </p:cNvSpPr>
          <p:nvPr/>
        </p:nvSpPr>
        <p:spPr>
          <a:xfrm>
            <a:off x="95250" y="72359"/>
            <a:ext cx="12001500" cy="2951129"/>
          </a:xfrm>
          <a:prstGeom prst="rect">
            <a:avLst/>
          </a:prstGeom>
          <a:noFill/>
        </p:spPr>
        <p:txBody>
          <a:bodyPr wrap="square" lIns="91440" tIns="45720" rIns="91440" bIns="45720">
            <a:spAutoFit/>
          </a:bodyPr>
          <a:lstStyle/>
          <a:p>
            <a:pPr algn="just">
              <a:lnSpc>
                <a:spcPct val="150000"/>
              </a:lnSpc>
            </a:pPr>
            <a:r>
              <a:rPr lang="vi-VN" sz="3200" b="1">
                <a:ln w="0"/>
                <a:solidFill>
                  <a:srgbClr val="134630"/>
                </a:solidFill>
                <a:latin typeface="UTM Avo" panose="02040603050506020204" pitchFamily="18" charset="0"/>
              </a:rPr>
              <a:t>2</a:t>
            </a:r>
            <a:r>
              <a:rPr lang="en-US" sz="3200" b="1">
                <a:ln w="0"/>
                <a:solidFill>
                  <a:srgbClr val="134630"/>
                </a:solidFill>
                <a:latin typeface="UTM Avo" panose="02040603050506020204" pitchFamily="18" charset="0"/>
              </a:rPr>
              <a:t>. </a:t>
            </a:r>
            <a:r>
              <a:rPr lang="vi-VN" sz="3200" b="1">
                <a:ln w="0"/>
                <a:solidFill>
                  <a:srgbClr val="134630"/>
                </a:solidFill>
                <a:latin typeface="UTM Avo" panose="02040603050506020204" pitchFamily="18" charset="0"/>
              </a:rPr>
              <a:t>Quan sát một cây mà em yêu thích và cho biết:</a:t>
            </a:r>
          </a:p>
          <a:p>
            <a:pPr algn="just">
              <a:lnSpc>
                <a:spcPct val="150000"/>
              </a:lnSpc>
            </a:pPr>
            <a:r>
              <a:rPr lang="vi-VN" sz="3200" b="1">
                <a:ln w="0"/>
                <a:solidFill>
                  <a:srgbClr val="134630"/>
                </a:solidFill>
                <a:latin typeface="UTM Avo" panose="02040603050506020204" pitchFamily="18" charset="0"/>
              </a:rPr>
              <a:t>c. Em yêu thích, gắn bó với cây như thế nào? Em có cảm nghĩ gì về cây?</a:t>
            </a:r>
          </a:p>
          <a:p>
            <a:pPr algn="just">
              <a:lnSpc>
                <a:spcPct val="150000"/>
              </a:lnSpc>
            </a:pPr>
            <a:endParaRPr lang="vi-VN" sz="3200" b="1">
              <a:ln w="0"/>
              <a:solidFill>
                <a:srgbClr val="134630"/>
              </a:solidFill>
              <a:latin typeface="UTM Avo" panose="02040603050506020204" pitchFamily="18" charset="0"/>
            </a:endParaRPr>
          </a:p>
        </p:txBody>
      </p:sp>
      <p:sp>
        <p:nvSpPr>
          <p:cNvPr id="10" name="Rectangle 9">
            <a:extLst>
              <a:ext uri="{FF2B5EF4-FFF2-40B4-BE49-F238E27FC236}">
                <a16:creationId xmlns:a16="http://schemas.microsoft.com/office/drawing/2014/main" id="{5D1B480E-3EE8-4068-AD9B-338B6F991E47}"/>
              </a:ext>
            </a:extLst>
          </p:cNvPr>
          <p:cNvSpPr>
            <a:spLocks noChangeAspect="1"/>
          </p:cNvSpPr>
          <p:nvPr/>
        </p:nvSpPr>
        <p:spPr>
          <a:xfrm>
            <a:off x="95250" y="2600547"/>
            <a:ext cx="12001500" cy="3689793"/>
          </a:xfrm>
          <a:prstGeom prst="rect">
            <a:avLst/>
          </a:prstGeom>
          <a:noFill/>
        </p:spPr>
        <p:txBody>
          <a:bodyPr wrap="square" lIns="91440" tIns="45720" rIns="91440" bIns="45720">
            <a:spAutoFit/>
          </a:bodyPr>
          <a:lstStyle/>
          <a:p>
            <a:pPr algn="just">
              <a:lnSpc>
                <a:spcPct val="150000"/>
              </a:lnSpc>
            </a:pPr>
            <a:r>
              <a:rPr lang="en-US" sz="3200" b="1">
                <a:ln w="0"/>
                <a:solidFill>
                  <a:srgbClr val="660066"/>
                </a:solidFill>
                <a:latin typeface="UTM Avo" panose="02040603050506020204" pitchFamily="18" charset="0"/>
              </a:rPr>
              <a:t>	- Mỗi chiều</a:t>
            </a:r>
            <a:r>
              <a:rPr lang="vi-VN" sz="3200" b="1">
                <a:ln w="0"/>
                <a:solidFill>
                  <a:srgbClr val="660066"/>
                </a:solidFill>
                <a:latin typeface="UTM Avo" panose="02040603050506020204" pitchFamily="18" charset="0"/>
              </a:rPr>
              <a:t>, em thường </a:t>
            </a:r>
            <a:r>
              <a:rPr lang="en-US" sz="3200" b="1">
                <a:ln w="0"/>
                <a:solidFill>
                  <a:srgbClr val="660066"/>
                </a:solidFill>
                <a:latin typeface="UTM Avo" panose="02040603050506020204" pitchFamily="18" charset="0"/>
              </a:rPr>
              <a:t>mắc</a:t>
            </a:r>
            <a:r>
              <a:rPr lang="vi-VN" sz="3200" b="1">
                <a:ln w="0"/>
                <a:solidFill>
                  <a:srgbClr val="660066"/>
                </a:solidFill>
                <a:latin typeface="UTM Avo" panose="02040603050506020204" pitchFamily="18" charset="0"/>
              </a:rPr>
              <a:t> võng nằm dưới bóng cây vú sữa để đọc sách nên em vô cùng yêu mến cây vú sữa này. Khi ăn những quả vú sữa chín thơm ngon, em luôn nhớ ơn ông n</a:t>
            </a:r>
            <a:r>
              <a:rPr lang="en-US" sz="3200" b="1">
                <a:ln w="0"/>
                <a:solidFill>
                  <a:srgbClr val="660066"/>
                </a:solidFill>
                <a:latin typeface="UTM Avo" panose="02040603050506020204" pitchFamily="18" charset="0"/>
              </a:rPr>
              <a:t>goại</a:t>
            </a:r>
            <a:r>
              <a:rPr lang="vi-VN" sz="3200" b="1">
                <a:ln w="0"/>
                <a:solidFill>
                  <a:srgbClr val="660066"/>
                </a:solidFill>
                <a:latin typeface="UTM Avo" panose="02040603050506020204" pitchFamily="18" charset="0"/>
              </a:rPr>
              <a:t> em là người đã trồng cây này từ khi em còn chưa ra đời.</a:t>
            </a:r>
          </a:p>
        </p:txBody>
      </p:sp>
    </p:spTree>
    <p:extLst>
      <p:ext uri="{BB962C8B-B14F-4D97-AF65-F5344CB8AC3E}">
        <p14:creationId xmlns:p14="http://schemas.microsoft.com/office/powerpoint/2010/main" val="1392852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iterate type="wd">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par>
                              <p:cTn id="8" fill="hold">
                                <p:stCondLst>
                                  <p:cond delay="1150"/>
                                </p:stCondLst>
                                <p:childTnLst>
                                  <p:par>
                                    <p:cTn id="9" presetID="2" presetClass="entr" presetSubtype="1" accel="76000" fill="hold" nodeType="afterEffect" p14:presetBounceEnd="16000">
                                      <p:stCondLst>
                                        <p:cond delay="0"/>
                                      </p:stCondLst>
                                      <p:iterate type="wd">
                                        <p:tmPct val="10000"/>
                                      </p:iterate>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14:bounceEnd="16000">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14:bounceEnd="16000">
                                          <p:cBhvr additive="base">
                                            <p:cTn id="12" dur="500" fill="hold"/>
                                            <p:tgtEl>
                                              <p:spTgt spid="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7" presetClass="exit" presetSubtype="0" fill="hold" nodeType="click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 decel="100000"/>
                                            <p:tgtEl>
                                              <p:spTgt spid="2"/>
                                            </p:tgtEl>
                                            <p:attrNameLst>
                                              <p:attrName>ppt_y</p:attrName>
                                            </p:attrNameLst>
                                          </p:cBhvr>
                                          <p:tavLst>
                                            <p:tav tm="0">
                                              <p:val>
                                                <p:strVal val="ppt_y"/>
                                              </p:val>
                                            </p:tav>
                                            <p:tav tm="100000">
                                              <p:val>
                                                <p:strVal val="ppt_y-.03"/>
                                              </p:val>
                                            </p:tav>
                                          </p:tavLst>
                                        </p:anim>
                                        <p:anim calcmode="lin" valueType="num">
                                          <p:cBhvr>
                                            <p:cTn id="19" dur="900" accel="100000">
                                              <p:stCondLst>
                                                <p:cond delay="100"/>
                                              </p:stCondLst>
                                            </p:cTn>
                                            <p:tgtEl>
                                              <p:spTgt spid="2"/>
                                            </p:tgtEl>
                                            <p:attrNameLst>
                                              <p:attrName>ppt_y</p:attrName>
                                            </p:attrNameLst>
                                          </p:cBhvr>
                                          <p:tavLst>
                                            <p:tav tm="0">
                                              <p:val>
                                                <p:strVal val="ppt_y"/>
                                              </p:val>
                                            </p:tav>
                                            <p:tav tm="100000">
                                              <p:val>
                                                <p:strVal val="ppt_y+1"/>
                                              </p:val>
                                            </p:tav>
                                          </p:tavLst>
                                        </p:anim>
                                        <p:set>
                                          <p:cBhvr>
                                            <p:cTn id="20" dur="1" fill="hold">
                                              <p:stCondLst>
                                                <p:cond delay="999"/>
                                              </p:stCondLst>
                                            </p:cTn>
                                            <p:tgtEl>
                                              <p:spTgt spid="2"/>
                                            </p:tgtEl>
                                            <p:attrNameLst>
                                              <p:attrName>style.visibility</p:attrName>
                                            </p:attrNameLst>
                                          </p:cBhvr>
                                          <p:to>
                                            <p:strVal val="hidden"/>
                                          </p:to>
                                        </p:set>
                                      </p:childTnLst>
                                    </p:cTn>
                                  </p:par>
                                  <p:par>
                                    <p:cTn id="21" presetID="2" presetClass="entr" presetSubtype="2" accel="76000" fill="hold" nodeType="withEffect" p14:presetBounceEnd="16000">
                                      <p:stCondLst>
                                        <p:cond delay="0"/>
                                      </p:stCondLst>
                                      <p:iterate type="wd">
                                        <p:tmPct val="10000"/>
                                      </p:iterate>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14:bounceEnd="16000">
                                          <p:cBhvr additive="base">
                                            <p:cTn id="23" dur="500" fill="hold"/>
                                            <p:tgtEl>
                                              <p:spTgt spid="10">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2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iterate type="wd">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par>
                              <p:cTn id="8" fill="hold">
                                <p:stCondLst>
                                  <p:cond delay="1150"/>
                                </p:stCondLst>
                                <p:childTnLst>
                                  <p:par>
                                    <p:cTn id="9" presetID="2" presetClass="entr" presetSubtype="1" accel="76000" fill="hold" nodeType="afterEffect">
                                      <p:stCondLst>
                                        <p:cond delay="0"/>
                                      </p:stCondLst>
                                      <p:iterate type="wd">
                                        <p:tmPct val="10000"/>
                                      </p:iterate>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7" presetClass="exit" presetSubtype="0" fill="hold" nodeType="click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 decel="100000"/>
                                            <p:tgtEl>
                                              <p:spTgt spid="2"/>
                                            </p:tgtEl>
                                            <p:attrNameLst>
                                              <p:attrName>ppt_y</p:attrName>
                                            </p:attrNameLst>
                                          </p:cBhvr>
                                          <p:tavLst>
                                            <p:tav tm="0">
                                              <p:val>
                                                <p:strVal val="ppt_y"/>
                                              </p:val>
                                            </p:tav>
                                            <p:tav tm="100000">
                                              <p:val>
                                                <p:strVal val="ppt_y-.03"/>
                                              </p:val>
                                            </p:tav>
                                          </p:tavLst>
                                        </p:anim>
                                        <p:anim calcmode="lin" valueType="num">
                                          <p:cBhvr>
                                            <p:cTn id="19" dur="900" accel="100000">
                                              <p:stCondLst>
                                                <p:cond delay="100"/>
                                              </p:stCondLst>
                                            </p:cTn>
                                            <p:tgtEl>
                                              <p:spTgt spid="2"/>
                                            </p:tgtEl>
                                            <p:attrNameLst>
                                              <p:attrName>ppt_y</p:attrName>
                                            </p:attrNameLst>
                                          </p:cBhvr>
                                          <p:tavLst>
                                            <p:tav tm="0">
                                              <p:val>
                                                <p:strVal val="ppt_y"/>
                                              </p:val>
                                            </p:tav>
                                            <p:tav tm="100000">
                                              <p:val>
                                                <p:strVal val="ppt_y+1"/>
                                              </p:val>
                                            </p:tav>
                                          </p:tavLst>
                                        </p:anim>
                                        <p:set>
                                          <p:cBhvr>
                                            <p:cTn id="20" dur="1" fill="hold">
                                              <p:stCondLst>
                                                <p:cond delay="999"/>
                                              </p:stCondLst>
                                            </p:cTn>
                                            <p:tgtEl>
                                              <p:spTgt spid="2"/>
                                            </p:tgtEl>
                                            <p:attrNameLst>
                                              <p:attrName>style.visibility</p:attrName>
                                            </p:attrNameLst>
                                          </p:cBhvr>
                                          <p:to>
                                            <p:strVal val="hidden"/>
                                          </p:to>
                                        </p:set>
                                      </p:childTnLst>
                                    </p:cTn>
                                  </p:par>
                                  <p:par>
                                    <p:cTn id="21" presetID="2" presetClass="entr" presetSubtype="2" accel="76000" fill="hold" nodeType="withEffect">
                                      <p:stCondLst>
                                        <p:cond delay="0"/>
                                      </p:stCondLst>
                                      <p:iterate type="wd">
                                        <p:tmPct val="10000"/>
                                      </p:iterate>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774" y="3182776"/>
            <a:ext cx="1828800" cy="1828800"/>
          </a:xfrm>
          <a:prstGeom prst="rect">
            <a:avLst/>
          </a:prstGeom>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419" y="1756641"/>
            <a:ext cx="1828800" cy="1828800"/>
          </a:xfrm>
          <a:prstGeom prst="rect">
            <a:avLst/>
          </a:prstGeom>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6057" y="3182776"/>
            <a:ext cx="1828800" cy="1828800"/>
          </a:xfrm>
          <a:prstGeom prst="rect">
            <a:avLst/>
          </a:prstGeom>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703351" y="2268376"/>
            <a:ext cx="1828003" cy="1828800"/>
          </a:xfrm>
          <a:prstGeom prst="rect">
            <a:avLst/>
          </a:prstGeom>
        </p:spPr>
      </p:pic>
      <p:sp>
        <p:nvSpPr>
          <p:cNvPr id="6" name="Rectangle 5">
            <a:extLst>
              <a:ext uri="{FF2B5EF4-FFF2-40B4-BE49-F238E27FC236}">
                <a16:creationId xmlns:a16="http://schemas.microsoft.com/office/drawing/2014/main" id="{A3FBF79E-AA23-4020-9564-A1FF00CA2F9F}"/>
              </a:ext>
            </a:extLst>
          </p:cNvPr>
          <p:cNvSpPr/>
          <p:nvPr/>
        </p:nvSpPr>
        <p:spPr>
          <a:xfrm>
            <a:off x="1194394" y="5011576"/>
            <a:ext cx="2517036" cy="523220"/>
          </a:xfrm>
          <a:prstGeom prst="rect">
            <a:avLst/>
          </a:prstGeom>
          <a:noFill/>
        </p:spPr>
        <p:txBody>
          <a:bodyPr wrap="none" lIns="91440" tIns="45720" rIns="91440" bIns="45720">
            <a:spAutoFit/>
          </a:bodyPr>
          <a:lstStyle/>
          <a:p>
            <a:pPr algn="ctr"/>
            <a:r>
              <a:rPr lang="en-US" sz="2800" b="0" cap="none" spc="0">
                <a:ln w="0"/>
                <a:solidFill>
                  <a:srgbClr val="134630"/>
                </a:solidFill>
                <a:latin typeface="UTM Futura Extra" panose="02040603050506020204" pitchFamily="18" charset="0"/>
              </a:rPr>
              <a:t>KH</a:t>
            </a:r>
            <a:r>
              <a:rPr lang="en-US" sz="2800">
                <a:ln w="0"/>
                <a:solidFill>
                  <a:srgbClr val="134630"/>
                </a:solidFill>
                <a:latin typeface="UTM Futura Extra" panose="02040603050506020204" pitchFamily="18" charset="0"/>
              </a:rPr>
              <a:t>ỞI ĐỘNG</a:t>
            </a:r>
            <a:endParaRPr lang="en-US" sz="2800" b="0" cap="none" spc="0">
              <a:ln w="0"/>
              <a:solidFill>
                <a:srgbClr val="134630"/>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3024635" y="3429000"/>
            <a:ext cx="2292615"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KHÁM PHÁ</a:t>
            </a:r>
            <a:endParaRPr lang="en-US" sz="2800" b="0" cap="none" spc="0">
              <a:ln w="0"/>
              <a:solidFill>
                <a:srgbClr val="134630"/>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5288119" y="4938192"/>
            <a:ext cx="2260683"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LUYỆN TẬP</a:t>
            </a:r>
            <a:endParaRPr lang="en-US" sz="2800" b="0" cap="none" spc="0">
              <a:ln w="0"/>
              <a:solidFill>
                <a:srgbClr val="134630"/>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7743555" y="4097176"/>
            <a:ext cx="1747594"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DẶN DÒ</a:t>
            </a:r>
            <a:endParaRPr lang="en-US" sz="2800" b="0" cap="none" spc="0">
              <a:ln w="0"/>
              <a:solidFill>
                <a:srgbClr val="134630"/>
              </a:solidFill>
              <a:latin typeface="UTM Futura Extra" panose="02040603050506020204" pitchFamily="18" charset="0"/>
            </a:endParaRPr>
          </a:p>
        </p:txBody>
      </p:sp>
    </p:spTree>
    <p:extLst>
      <p:ext uri="{BB962C8B-B14F-4D97-AF65-F5344CB8AC3E}">
        <p14:creationId xmlns:p14="http://schemas.microsoft.com/office/powerpoint/2010/main" val="1132129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774" y="3182776"/>
            <a:ext cx="1828800" cy="1828800"/>
          </a:xfrm>
          <a:prstGeom prst="rect">
            <a:avLst/>
          </a:prstGeom>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419" y="1756641"/>
            <a:ext cx="1828800" cy="1828800"/>
          </a:xfrm>
          <a:prstGeom prst="rect">
            <a:avLst/>
          </a:prstGeom>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6057" y="3182776"/>
            <a:ext cx="1828800" cy="1828800"/>
          </a:xfrm>
          <a:prstGeom prst="rect">
            <a:avLst/>
          </a:prstGeom>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703351" y="2268376"/>
            <a:ext cx="1828003" cy="1828800"/>
          </a:xfrm>
          <a:prstGeom prst="rect">
            <a:avLst/>
          </a:prstGeom>
        </p:spPr>
      </p:pic>
      <p:sp>
        <p:nvSpPr>
          <p:cNvPr id="6" name="Rectangle 5">
            <a:extLst>
              <a:ext uri="{FF2B5EF4-FFF2-40B4-BE49-F238E27FC236}">
                <a16:creationId xmlns:a16="http://schemas.microsoft.com/office/drawing/2014/main" id="{A3FBF79E-AA23-4020-9564-A1FF00CA2F9F}"/>
              </a:ext>
            </a:extLst>
          </p:cNvPr>
          <p:cNvSpPr/>
          <p:nvPr/>
        </p:nvSpPr>
        <p:spPr>
          <a:xfrm>
            <a:off x="1194394" y="5011576"/>
            <a:ext cx="2517036" cy="523220"/>
          </a:xfrm>
          <a:prstGeom prst="rect">
            <a:avLst/>
          </a:prstGeom>
          <a:noFill/>
        </p:spPr>
        <p:txBody>
          <a:bodyPr wrap="none" lIns="91440" tIns="45720" rIns="91440" bIns="45720">
            <a:spAutoFit/>
          </a:bodyPr>
          <a:lstStyle/>
          <a:p>
            <a:pPr algn="ctr"/>
            <a:r>
              <a:rPr lang="en-US" sz="2800" b="0" cap="none" spc="0">
                <a:ln w="0"/>
                <a:solidFill>
                  <a:srgbClr val="134630"/>
                </a:solidFill>
                <a:latin typeface="UTM Futura Extra" panose="02040603050506020204" pitchFamily="18" charset="0"/>
              </a:rPr>
              <a:t>KH</a:t>
            </a:r>
            <a:r>
              <a:rPr lang="en-US" sz="2800">
                <a:ln w="0"/>
                <a:solidFill>
                  <a:srgbClr val="134630"/>
                </a:solidFill>
                <a:latin typeface="UTM Futura Extra" panose="02040603050506020204" pitchFamily="18" charset="0"/>
              </a:rPr>
              <a:t>ỞI ĐỘNG</a:t>
            </a:r>
            <a:endParaRPr lang="en-US" sz="2800" b="0" cap="none" spc="0">
              <a:ln w="0"/>
              <a:solidFill>
                <a:srgbClr val="134630"/>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3024635" y="3429000"/>
            <a:ext cx="2292615"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KHÁM PHÁ</a:t>
            </a:r>
            <a:endParaRPr lang="en-US" sz="2800" b="0" cap="none" spc="0">
              <a:ln w="0"/>
              <a:solidFill>
                <a:srgbClr val="134630"/>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5288119" y="4938192"/>
            <a:ext cx="2260683"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LUYỆN TẬP</a:t>
            </a:r>
            <a:endParaRPr lang="en-US" sz="2800" b="0" cap="none" spc="0">
              <a:ln w="0"/>
              <a:solidFill>
                <a:srgbClr val="134630"/>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7743555" y="4097176"/>
            <a:ext cx="1747594"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DẶN DÒ</a:t>
            </a:r>
            <a:endParaRPr lang="en-US" sz="2800" b="0" cap="none" spc="0">
              <a:ln w="0"/>
              <a:solidFill>
                <a:srgbClr val="134630"/>
              </a:solidFill>
              <a:latin typeface="UTM Futura Extra" panose="02040603050506020204" pitchFamily="18" charset="0"/>
            </a:endParaRPr>
          </a:p>
        </p:txBody>
      </p:sp>
    </p:spTree>
    <p:extLst>
      <p:ext uri="{BB962C8B-B14F-4D97-AF65-F5344CB8AC3E}">
        <p14:creationId xmlns:p14="http://schemas.microsoft.com/office/powerpoint/2010/main" val="1937813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par>
                                    <p:cTn id="8" presetID="2" presetClass="entr" presetSubtype="6" fill="hold" grpId="0" nodeType="withEffect" p14:presetBounceEnd="60000">
                                      <p:stCondLst>
                                        <p:cond delay="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14:bounceEnd="60000">
                                          <p:cBhvr additive="base">
                                            <p:cTn id="10" dur="500" fill="hold"/>
                                            <p:tgtEl>
                                              <p:spTgt spid="6"/>
                                            </p:tgtEl>
                                            <p:attrNameLst>
                                              <p:attrName>ppt_x</p:attrName>
                                            </p:attrNameLst>
                                          </p:cBhvr>
                                          <p:tavLst>
                                            <p:tav tm="0">
                                              <p:val>
                                                <p:strVal val="1+#ppt_w/2"/>
                                              </p:val>
                                            </p:tav>
                                            <p:tav tm="100000">
                                              <p:val>
                                                <p:strVal val="#ppt_x"/>
                                              </p:val>
                                            </p:tav>
                                          </p:tavLst>
                                        </p:anim>
                                        <p:anim calcmode="lin" valueType="num" p14:bounceEnd="60000">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par>
                              <p:cTn id="12" fill="hold">
                                <p:stCondLst>
                                  <p:cond delay="550"/>
                                </p:stCondLst>
                                <p:childTnLst>
                                  <p:par>
                                    <p:cTn id="13" presetID="16" presetClass="entr" presetSubtype="42"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outHorizontal)">
                                          <p:cBhvr>
                                            <p:cTn id="15" dur="500"/>
                                            <p:tgtEl>
                                              <p:spTgt spid="3"/>
                                            </p:tgtEl>
                                          </p:cBhvr>
                                        </p:animEffect>
                                      </p:childTnLst>
                                    </p:cTn>
                                  </p:par>
                                  <p:par>
                                    <p:cTn id="16" presetID="2" presetClass="entr" presetSubtype="6" fill="hold" grpId="0" nodeType="withEffect" p14:presetBounceEnd="60000">
                                      <p:stCondLst>
                                        <p:cond delay="0"/>
                                      </p:stCondLst>
                                      <p:iterate type="wd">
                                        <p:tmPct val="10000"/>
                                      </p:iterate>
                                      <p:childTnLst>
                                        <p:set>
                                          <p:cBhvr>
                                            <p:cTn id="17" dur="1" fill="hold">
                                              <p:stCondLst>
                                                <p:cond delay="0"/>
                                              </p:stCondLst>
                                            </p:cTn>
                                            <p:tgtEl>
                                              <p:spTgt spid="7"/>
                                            </p:tgtEl>
                                            <p:attrNameLst>
                                              <p:attrName>style.visibility</p:attrName>
                                            </p:attrNameLst>
                                          </p:cBhvr>
                                          <p:to>
                                            <p:strVal val="visible"/>
                                          </p:to>
                                        </p:set>
                                        <p:anim calcmode="lin" valueType="num" p14:bounceEnd="60000">
                                          <p:cBhvr additive="base">
                                            <p:cTn id="18" dur="500" fill="hold"/>
                                            <p:tgtEl>
                                              <p:spTgt spid="7"/>
                                            </p:tgtEl>
                                            <p:attrNameLst>
                                              <p:attrName>ppt_x</p:attrName>
                                            </p:attrNameLst>
                                          </p:cBhvr>
                                          <p:tavLst>
                                            <p:tav tm="0">
                                              <p:val>
                                                <p:strVal val="1+#ppt_w/2"/>
                                              </p:val>
                                            </p:tav>
                                            <p:tav tm="100000">
                                              <p:val>
                                                <p:strVal val="#ppt_x"/>
                                              </p:val>
                                            </p:tav>
                                          </p:tavLst>
                                        </p:anim>
                                        <p:anim calcmode="lin" valueType="num" p14:bounceEnd="60000">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1100"/>
                                </p:stCondLst>
                                <p:childTnLst>
                                  <p:par>
                                    <p:cTn id="21" presetID="16" presetClass="entr" presetSubtype="4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outHorizontal)">
                                          <p:cBhvr>
                                            <p:cTn id="23" dur="500"/>
                                            <p:tgtEl>
                                              <p:spTgt spid="4"/>
                                            </p:tgtEl>
                                          </p:cBhvr>
                                        </p:animEffect>
                                      </p:childTnLst>
                                    </p:cTn>
                                  </p:par>
                                  <p:par>
                                    <p:cTn id="24" presetID="2" presetClass="entr" presetSubtype="6" fill="hold" grpId="0" nodeType="withEffect" p14:presetBounceEnd="60000">
                                      <p:stCondLst>
                                        <p:cond delay="0"/>
                                      </p:stCondLst>
                                      <p:iterate type="wd">
                                        <p:tmPct val="10000"/>
                                      </p:iterate>
                                      <p:childTnLst>
                                        <p:set>
                                          <p:cBhvr>
                                            <p:cTn id="25" dur="1" fill="hold">
                                              <p:stCondLst>
                                                <p:cond delay="0"/>
                                              </p:stCondLst>
                                            </p:cTn>
                                            <p:tgtEl>
                                              <p:spTgt spid="8"/>
                                            </p:tgtEl>
                                            <p:attrNameLst>
                                              <p:attrName>style.visibility</p:attrName>
                                            </p:attrNameLst>
                                          </p:cBhvr>
                                          <p:to>
                                            <p:strVal val="visible"/>
                                          </p:to>
                                        </p:set>
                                        <p:anim calcmode="lin" valueType="num" p14:bounceEnd="60000">
                                          <p:cBhvr additive="base">
                                            <p:cTn id="26" dur="500" fill="hold"/>
                                            <p:tgtEl>
                                              <p:spTgt spid="8"/>
                                            </p:tgtEl>
                                            <p:attrNameLst>
                                              <p:attrName>ppt_x</p:attrName>
                                            </p:attrNameLst>
                                          </p:cBhvr>
                                          <p:tavLst>
                                            <p:tav tm="0">
                                              <p:val>
                                                <p:strVal val="1+#ppt_w/2"/>
                                              </p:val>
                                            </p:tav>
                                            <p:tav tm="100000">
                                              <p:val>
                                                <p:strVal val="#ppt_x"/>
                                              </p:val>
                                            </p:tav>
                                          </p:tavLst>
                                        </p:anim>
                                        <p:anim calcmode="lin" valueType="num" p14:bounceEnd="60000">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par>
                              <p:cTn id="28" fill="hold">
                                <p:stCondLst>
                                  <p:cond delay="1650"/>
                                </p:stCondLst>
                                <p:childTnLst>
                                  <p:par>
                                    <p:cTn id="29" presetID="16" presetClass="entr" presetSubtype="42"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outHorizontal)">
                                          <p:cBhvr>
                                            <p:cTn id="31" dur="500"/>
                                            <p:tgtEl>
                                              <p:spTgt spid="5"/>
                                            </p:tgtEl>
                                          </p:cBhvr>
                                        </p:animEffect>
                                      </p:childTnLst>
                                    </p:cTn>
                                  </p:par>
                                  <p:par>
                                    <p:cTn id="32" presetID="2" presetClass="entr" presetSubtype="6" fill="hold" grpId="0" nodeType="withEffect" p14:presetBounceEnd="60000">
                                      <p:stCondLst>
                                        <p:cond delay="0"/>
                                      </p:stCondLst>
                                      <p:iterate type="wd">
                                        <p:tmPct val="10000"/>
                                      </p:iterate>
                                      <p:childTnLst>
                                        <p:set>
                                          <p:cBhvr>
                                            <p:cTn id="33" dur="1" fill="hold">
                                              <p:stCondLst>
                                                <p:cond delay="0"/>
                                              </p:stCondLst>
                                            </p:cTn>
                                            <p:tgtEl>
                                              <p:spTgt spid="9"/>
                                            </p:tgtEl>
                                            <p:attrNameLst>
                                              <p:attrName>style.visibility</p:attrName>
                                            </p:attrNameLst>
                                          </p:cBhvr>
                                          <p:to>
                                            <p:strVal val="visible"/>
                                          </p:to>
                                        </p:set>
                                        <p:anim calcmode="lin" valueType="num" p14:bounceEnd="60000">
                                          <p:cBhvr additive="base">
                                            <p:cTn id="34" dur="500" fill="hold"/>
                                            <p:tgtEl>
                                              <p:spTgt spid="9"/>
                                            </p:tgtEl>
                                            <p:attrNameLst>
                                              <p:attrName>ppt_x</p:attrName>
                                            </p:attrNameLst>
                                          </p:cBhvr>
                                          <p:tavLst>
                                            <p:tav tm="0">
                                              <p:val>
                                                <p:strVal val="1+#ppt_w/2"/>
                                              </p:val>
                                            </p:tav>
                                            <p:tav tm="100000">
                                              <p:val>
                                                <p:strVal val="#ppt_x"/>
                                              </p:val>
                                            </p:tav>
                                          </p:tavLst>
                                        </p:anim>
                                        <p:anim calcmode="lin" valueType="num" p14:bounceEnd="60000">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par>
                                    <p:cTn id="8" presetID="2" presetClass="entr" presetSubtype="6" fill="hold" grpId="0" nodeType="withEffect">
                                      <p:stCondLst>
                                        <p:cond delay="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1+#ppt_w/2"/>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par>
                              <p:cTn id="12" fill="hold">
                                <p:stCondLst>
                                  <p:cond delay="550"/>
                                </p:stCondLst>
                                <p:childTnLst>
                                  <p:par>
                                    <p:cTn id="13" presetID="16" presetClass="entr" presetSubtype="42"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outHorizontal)">
                                          <p:cBhvr>
                                            <p:cTn id="15" dur="500"/>
                                            <p:tgtEl>
                                              <p:spTgt spid="3"/>
                                            </p:tgtEl>
                                          </p:cBhvr>
                                        </p:animEffect>
                                      </p:childTnLst>
                                    </p:cTn>
                                  </p:par>
                                  <p:par>
                                    <p:cTn id="16" presetID="2" presetClass="entr" presetSubtype="6" fill="hold" grpId="0" nodeType="withEffect">
                                      <p:stCondLst>
                                        <p:cond delay="0"/>
                                      </p:stCondLst>
                                      <p:iterate type="wd">
                                        <p:tmPct val="10000"/>
                                      </p:iterate>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1+#ppt_w/2"/>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1100"/>
                                </p:stCondLst>
                                <p:childTnLst>
                                  <p:par>
                                    <p:cTn id="21" presetID="16" presetClass="entr" presetSubtype="4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outHorizontal)">
                                          <p:cBhvr>
                                            <p:cTn id="23" dur="500"/>
                                            <p:tgtEl>
                                              <p:spTgt spid="4"/>
                                            </p:tgtEl>
                                          </p:cBhvr>
                                        </p:animEffect>
                                      </p:childTnLst>
                                    </p:cTn>
                                  </p:par>
                                  <p:par>
                                    <p:cTn id="24" presetID="2" presetClass="entr" presetSubtype="6" fill="hold" grpId="0" nodeType="withEffect">
                                      <p:stCondLst>
                                        <p:cond delay="0"/>
                                      </p:stCondLst>
                                      <p:iterate type="wd">
                                        <p:tmPct val="10000"/>
                                      </p:iterate>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1+#ppt_w/2"/>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par>
                              <p:cTn id="28" fill="hold">
                                <p:stCondLst>
                                  <p:cond delay="1650"/>
                                </p:stCondLst>
                                <p:childTnLst>
                                  <p:par>
                                    <p:cTn id="29" presetID="16" presetClass="entr" presetSubtype="42"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outHorizontal)">
                                          <p:cBhvr>
                                            <p:cTn id="31" dur="500"/>
                                            <p:tgtEl>
                                              <p:spTgt spid="5"/>
                                            </p:tgtEl>
                                          </p:cBhvr>
                                        </p:animEffect>
                                      </p:childTnLst>
                                    </p:cTn>
                                  </p:par>
                                  <p:par>
                                    <p:cTn id="32" presetID="2" presetClass="entr" presetSubtype="6" fill="hold" grpId="0" nodeType="withEffect">
                                      <p:stCondLst>
                                        <p:cond delay="0"/>
                                      </p:stCondLst>
                                      <p:iterate type="wd">
                                        <p:tmPct val="10000"/>
                                      </p:iterate>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1+#ppt_w/2"/>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974" y="-3865724"/>
            <a:ext cx="1828800" cy="1828800"/>
          </a:xfrm>
          <a:prstGeom prst="rect">
            <a:avLst/>
          </a:prstGeom>
          <a:solidFill>
            <a:srgbClr val="E6E6E6"/>
          </a:solidFill>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0619" y="-5291859"/>
            <a:ext cx="1828800" cy="1828800"/>
          </a:xfrm>
          <a:prstGeom prst="rect">
            <a:avLst/>
          </a:prstGeom>
          <a:solidFill>
            <a:srgbClr val="E6E6E6"/>
          </a:solidFill>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0311" y="2855071"/>
            <a:ext cx="2607947" cy="2607947"/>
          </a:xfrm>
          <a:prstGeom prst="rect">
            <a:avLst/>
          </a:prstGeom>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160551" y="-4780124"/>
            <a:ext cx="1828003" cy="1828800"/>
          </a:xfrm>
          <a:prstGeom prst="rect">
            <a:avLst/>
          </a:prstGeom>
          <a:solidFill>
            <a:srgbClr val="E6E6E6"/>
          </a:solidFill>
        </p:spPr>
      </p:pic>
      <p:sp>
        <p:nvSpPr>
          <p:cNvPr id="6" name="Rectangle 5">
            <a:extLst>
              <a:ext uri="{FF2B5EF4-FFF2-40B4-BE49-F238E27FC236}">
                <a16:creationId xmlns:a16="http://schemas.microsoft.com/office/drawing/2014/main" id="{A3FBF79E-AA23-4020-9564-A1FF00CA2F9F}"/>
              </a:ext>
            </a:extLst>
          </p:cNvPr>
          <p:cNvSpPr/>
          <p:nvPr/>
        </p:nvSpPr>
        <p:spPr>
          <a:xfrm>
            <a:off x="2609388" y="-2036924"/>
            <a:ext cx="601447" cy="169277"/>
          </a:xfrm>
          <a:prstGeom prst="rect">
            <a:avLst/>
          </a:prstGeom>
          <a:solidFill>
            <a:srgbClr val="E6E6E6"/>
          </a:solidFill>
        </p:spPr>
        <p:txBody>
          <a:bodyPr wrap="none" lIns="91440" tIns="45720" rIns="91440" bIns="45720">
            <a:spAutoFit/>
          </a:bodyPr>
          <a:lstStyle/>
          <a:p>
            <a:pPr algn="ctr"/>
            <a:r>
              <a:rPr lang="en-US" sz="500" b="0" cap="none" spc="0">
                <a:ln w="0"/>
                <a:solidFill>
                  <a:srgbClr val="E6E6E6"/>
                </a:solidFill>
                <a:latin typeface="UTM Futura Extra" panose="02040603050506020204" pitchFamily="18" charset="0"/>
              </a:rPr>
              <a:t>KH</a:t>
            </a:r>
            <a:r>
              <a:rPr lang="en-US" sz="500">
                <a:ln w="0"/>
                <a:solidFill>
                  <a:srgbClr val="E6E6E6"/>
                </a:solidFill>
                <a:latin typeface="UTM Futura Extra" panose="02040603050506020204" pitchFamily="18" charset="0"/>
              </a:rPr>
              <a:t>ỞI ĐỘNG</a:t>
            </a:r>
            <a:endParaRPr lang="en-US" sz="500" b="0" cap="none" spc="0">
              <a:ln w="0"/>
              <a:solidFill>
                <a:srgbClr val="E6E6E6"/>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4348258" y="-3619500"/>
            <a:ext cx="559769" cy="169277"/>
          </a:xfrm>
          <a:prstGeom prst="rect">
            <a:avLst/>
          </a:prstGeom>
          <a:solidFill>
            <a:srgbClr val="E6E6E6"/>
          </a:solidFill>
        </p:spPr>
        <p:txBody>
          <a:bodyPr wrap="none" lIns="91440" tIns="45720" rIns="91440" bIns="45720">
            <a:spAutoFit/>
          </a:bodyPr>
          <a:lstStyle/>
          <a:p>
            <a:pPr algn="ctr"/>
            <a:r>
              <a:rPr lang="en-US" sz="500">
                <a:ln w="0"/>
                <a:solidFill>
                  <a:srgbClr val="E6E6E6"/>
                </a:solidFill>
                <a:latin typeface="UTM Futura Extra" panose="02040603050506020204" pitchFamily="18" charset="0"/>
              </a:rPr>
              <a:t>KHÁM PHÁ</a:t>
            </a:r>
            <a:endParaRPr lang="en-US" sz="500" b="0" cap="none" spc="0">
              <a:ln w="0"/>
              <a:solidFill>
                <a:srgbClr val="E6E6E6"/>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4209662" y="3420338"/>
            <a:ext cx="4632294" cy="1015663"/>
          </a:xfrm>
          <a:prstGeom prst="rect">
            <a:avLst/>
          </a:prstGeom>
          <a:noFill/>
        </p:spPr>
        <p:txBody>
          <a:bodyPr wrap="none" lIns="91440" tIns="45720" rIns="91440" bIns="45720">
            <a:spAutoFit/>
          </a:bodyPr>
          <a:lstStyle/>
          <a:p>
            <a:pPr algn="ctr"/>
            <a:r>
              <a:rPr lang="en-US" sz="6000">
                <a:ln w="0"/>
                <a:solidFill>
                  <a:srgbClr val="134630"/>
                </a:solidFill>
                <a:latin typeface="UTM Futura Extra" panose="02040603050506020204" pitchFamily="18" charset="0"/>
              </a:rPr>
              <a:t>LUYỆN TẬP</a:t>
            </a:r>
            <a:endParaRPr lang="en-US" sz="6000" b="0" cap="none" spc="0">
              <a:ln w="0"/>
              <a:solidFill>
                <a:srgbClr val="134630"/>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8841956" y="-2951324"/>
            <a:ext cx="465191" cy="169277"/>
          </a:xfrm>
          <a:prstGeom prst="rect">
            <a:avLst/>
          </a:prstGeom>
          <a:solidFill>
            <a:srgbClr val="E6E6E6"/>
          </a:solidFill>
        </p:spPr>
        <p:txBody>
          <a:bodyPr wrap="none" lIns="91440" tIns="45720" rIns="91440" bIns="45720">
            <a:spAutoFit/>
          </a:bodyPr>
          <a:lstStyle/>
          <a:p>
            <a:pPr algn="ctr"/>
            <a:r>
              <a:rPr lang="en-US" sz="500">
                <a:ln w="0"/>
                <a:solidFill>
                  <a:srgbClr val="E6E6E6"/>
                </a:solidFill>
                <a:latin typeface="UTM Futura Extra" panose="02040603050506020204" pitchFamily="18" charset="0"/>
              </a:rPr>
              <a:t>DẶN DÒ</a:t>
            </a:r>
            <a:endParaRPr lang="en-US" sz="500" b="0" cap="none" spc="0">
              <a:ln w="0"/>
              <a:solidFill>
                <a:srgbClr val="E6E6E6"/>
              </a:solidFill>
              <a:latin typeface="UTM Futura Extra" panose="02040603050506020204" pitchFamily="18" charset="0"/>
            </a:endParaRPr>
          </a:p>
        </p:txBody>
      </p:sp>
    </p:spTree>
    <p:extLst>
      <p:ext uri="{BB962C8B-B14F-4D97-AF65-F5344CB8AC3E}">
        <p14:creationId xmlns:p14="http://schemas.microsoft.com/office/powerpoint/2010/main" val="2807485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CCB67-AD5D-4CED-BB23-EFE2212D308D}"/>
              </a:ext>
            </a:extLst>
          </p:cNvPr>
          <p:cNvSpPr>
            <a:spLocks noChangeAspect="1"/>
          </p:cNvSpPr>
          <p:nvPr/>
        </p:nvSpPr>
        <p:spPr>
          <a:xfrm>
            <a:off x="438149" y="2630043"/>
            <a:ext cx="11157155" cy="2742417"/>
          </a:xfrm>
          <a:prstGeom prst="rect">
            <a:avLst/>
          </a:prstGeom>
          <a:noFill/>
        </p:spPr>
        <p:txBody>
          <a:bodyPr wrap="square" lIns="91440" tIns="45720" rIns="91440" bIns="45720">
            <a:spAutoFit/>
          </a:bodyPr>
          <a:lstStyle/>
          <a:p>
            <a:pPr algn="just">
              <a:lnSpc>
                <a:spcPct val="150000"/>
              </a:lnSpc>
            </a:pPr>
            <a:r>
              <a:rPr lang="en-US" sz="4000" b="1">
                <a:ln w="0"/>
                <a:solidFill>
                  <a:srgbClr val="134630"/>
                </a:solidFill>
                <a:latin typeface="UTM Avo" panose="02040603050506020204" pitchFamily="18" charset="0"/>
              </a:rPr>
              <a:t>3. Dựa vào các câu trả lời trên, hãy viết </a:t>
            </a:r>
            <a:br>
              <a:rPr lang="en-US" sz="4000" b="1">
                <a:ln w="0"/>
                <a:solidFill>
                  <a:srgbClr val="134630"/>
                </a:solidFill>
                <a:latin typeface="UTM Avo" panose="02040603050506020204" pitchFamily="18" charset="0"/>
              </a:rPr>
            </a:br>
            <a:r>
              <a:rPr lang="en-US" sz="4000" b="1">
                <a:ln w="0"/>
                <a:solidFill>
                  <a:srgbClr val="134630"/>
                </a:solidFill>
                <a:latin typeface="UTM Avo" panose="02040603050506020204" pitchFamily="18" charset="0"/>
              </a:rPr>
              <a:t>một kết bài mở rộng cho bài văn.</a:t>
            </a:r>
          </a:p>
          <a:p>
            <a:pPr algn="just">
              <a:lnSpc>
                <a:spcPct val="150000"/>
              </a:lnSpc>
            </a:pPr>
            <a:endParaRPr lang="en-US" sz="4000" b="1">
              <a:ln w="0"/>
              <a:solidFill>
                <a:srgbClr val="134630"/>
              </a:solidFill>
              <a:latin typeface="UTM Avo" panose="02040603050506020204" pitchFamily="18" charset="0"/>
            </a:endParaRPr>
          </a:p>
        </p:txBody>
      </p:sp>
    </p:spTree>
    <p:extLst>
      <p:ext uri="{BB962C8B-B14F-4D97-AF65-F5344CB8AC3E}">
        <p14:creationId xmlns:p14="http://schemas.microsoft.com/office/powerpoint/2010/main" val="3194339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76000" fill="hold" nodeType="withEffect" p14:presetBounceEnd="16000">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14:bounceEnd="16000">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76000" fill="hold" nodeType="withEffect">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3385533-DB24-4A91-9043-BC9F14A7B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005" y="1715020"/>
            <a:ext cx="4752083" cy="4752083"/>
          </a:xfrm>
          <a:prstGeom prst="rect">
            <a:avLst/>
          </a:prstGeom>
        </p:spPr>
      </p:pic>
      <p:pic>
        <p:nvPicPr>
          <p:cNvPr id="14" name="Picture 13">
            <a:extLst>
              <a:ext uri="{FF2B5EF4-FFF2-40B4-BE49-F238E27FC236}">
                <a16:creationId xmlns:a16="http://schemas.microsoft.com/office/drawing/2014/main" id="{73C7ACD2-0295-45ED-9706-F1EF205B6D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341" y="3666051"/>
            <a:ext cx="2532202" cy="2532202"/>
          </a:xfrm>
          <a:prstGeom prst="rect">
            <a:avLst/>
          </a:prstGeom>
        </p:spPr>
      </p:pic>
      <p:sp>
        <p:nvSpPr>
          <p:cNvPr id="15" name="Rectangle 14">
            <a:extLst>
              <a:ext uri="{FF2B5EF4-FFF2-40B4-BE49-F238E27FC236}">
                <a16:creationId xmlns:a16="http://schemas.microsoft.com/office/drawing/2014/main" id="{88989765-FA79-40A1-B960-F897315C34CE}"/>
              </a:ext>
            </a:extLst>
          </p:cNvPr>
          <p:cNvSpPr>
            <a:spLocks noChangeAspect="1"/>
          </p:cNvSpPr>
          <p:nvPr/>
        </p:nvSpPr>
        <p:spPr>
          <a:xfrm>
            <a:off x="467049" y="2928575"/>
            <a:ext cx="2349295" cy="895758"/>
          </a:xfrm>
          <a:prstGeom prst="rect">
            <a:avLst/>
          </a:prstGeom>
          <a:noFill/>
        </p:spPr>
        <p:txBody>
          <a:bodyPr wrap="square" lIns="91440" tIns="45720" rIns="91440" bIns="45720">
            <a:spAutoFit/>
          </a:bodyPr>
          <a:lstStyle/>
          <a:p>
            <a:pPr algn="just">
              <a:lnSpc>
                <a:spcPct val="150000"/>
              </a:lnSpc>
            </a:pPr>
            <a:r>
              <a:rPr lang="en-US" sz="4000" b="1">
                <a:ln w="0"/>
                <a:solidFill>
                  <a:srgbClr val="134630"/>
                </a:solidFill>
                <a:latin typeface="UTM Avo" panose="02040603050506020204" pitchFamily="18" charset="0"/>
              </a:rPr>
              <a:t>Cây gì?</a:t>
            </a:r>
          </a:p>
        </p:txBody>
      </p:sp>
      <p:pic>
        <p:nvPicPr>
          <p:cNvPr id="16" name="Picture 15">
            <a:extLst>
              <a:ext uri="{FF2B5EF4-FFF2-40B4-BE49-F238E27FC236}">
                <a16:creationId xmlns:a16="http://schemas.microsoft.com/office/drawing/2014/main" id="{A37CA720-78DB-41CF-8FB7-5DA5955B1D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5344" y="390897"/>
            <a:ext cx="5041402" cy="5041402"/>
          </a:xfrm>
          <a:prstGeom prst="rect">
            <a:avLst/>
          </a:prstGeom>
        </p:spPr>
      </p:pic>
      <p:pic>
        <p:nvPicPr>
          <p:cNvPr id="17" name="Picture 16">
            <a:extLst>
              <a:ext uri="{FF2B5EF4-FFF2-40B4-BE49-F238E27FC236}">
                <a16:creationId xmlns:a16="http://schemas.microsoft.com/office/drawing/2014/main" id="{8F7DBD0B-7619-4F67-8A22-A4FA07E4F3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1964" y="1187854"/>
            <a:ext cx="2131802" cy="2131802"/>
          </a:xfrm>
          <a:prstGeom prst="rect">
            <a:avLst/>
          </a:prstGeom>
        </p:spPr>
      </p:pic>
      <p:sp>
        <p:nvSpPr>
          <p:cNvPr id="18" name="Rectangle 17">
            <a:extLst>
              <a:ext uri="{FF2B5EF4-FFF2-40B4-BE49-F238E27FC236}">
                <a16:creationId xmlns:a16="http://schemas.microsoft.com/office/drawing/2014/main" id="{1B3A547A-3997-409C-B3CD-D075BDF0866D}"/>
              </a:ext>
            </a:extLst>
          </p:cNvPr>
          <p:cNvSpPr>
            <a:spLocks noChangeAspect="1"/>
          </p:cNvSpPr>
          <p:nvPr/>
        </p:nvSpPr>
        <p:spPr>
          <a:xfrm>
            <a:off x="3606975" y="1715020"/>
            <a:ext cx="2349295" cy="1819088"/>
          </a:xfrm>
          <a:prstGeom prst="rect">
            <a:avLst/>
          </a:prstGeom>
          <a:noFill/>
        </p:spPr>
        <p:txBody>
          <a:bodyPr wrap="square" lIns="91440" tIns="45720" rIns="91440" bIns="45720">
            <a:spAutoFit/>
          </a:bodyPr>
          <a:lstStyle/>
          <a:p>
            <a:pPr algn="ctr">
              <a:lnSpc>
                <a:spcPct val="150000"/>
              </a:lnSpc>
            </a:pPr>
            <a:r>
              <a:rPr lang="en-US" sz="4000" b="1">
                <a:ln w="0"/>
                <a:solidFill>
                  <a:srgbClr val="134630"/>
                </a:solidFill>
                <a:latin typeface="UTM Avo" panose="02040603050506020204" pitchFamily="18" charset="0"/>
              </a:rPr>
              <a:t>Lợi ích gì?</a:t>
            </a:r>
          </a:p>
        </p:txBody>
      </p:sp>
      <p:pic>
        <p:nvPicPr>
          <p:cNvPr id="19" name="Picture 18">
            <a:extLst>
              <a:ext uri="{FF2B5EF4-FFF2-40B4-BE49-F238E27FC236}">
                <a16:creationId xmlns:a16="http://schemas.microsoft.com/office/drawing/2014/main" id="{A5299D5F-C7F5-4E79-99A7-FBB0B2ACE2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5715" y="390897"/>
            <a:ext cx="2131802" cy="2131802"/>
          </a:xfrm>
          <a:prstGeom prst="rect">
            <a:avLst/>
          </a:prstGeom>
        </p:spPr>
      </p:pic>
      <p:pic>
        <p:nvPicPr>
          <p:cNvPr id="20" name="Picture 19">
            <a:extLst>
              <a:ext uri="{FF2B5EF4-FFF2-40B4-BE49-F238E27FC236}">
                <a16:creationId xmlns:a16="http://schemas.microsoft.com/office/drawing/2014/main" id="{0819F334-C4F9-40F8-A56D-91AAFB4B74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4471" y="2996220"/>
            <a:ext cx="2131802" cy="2131802"/>
          </a:xfrm>
          <a:prstGeom prst="rect">
            <a:avLst/>
          </a:prstGeom>
        </p:spPr>
      </p:pic>
      <p:pic>
        <p:nvPicPr>
          <p:cNvPr id="21" name="Picture 20">
            <a:extLst>
              <a:ext uri="{FF2B5EF4-FFF2-40B4-BE49-F238E27FC236}">
                <a16:creationId xmlns:a16="http://schemas.microsoft.com/office/drawing/2014/main" id="{C4EC6774-F676-4750-BE9A-24F13012FE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9147" y="515155"/>
            <a:ext cx="6406749" cy="6406749"/>
          </a:xfrm>
          <a:prstGeom prst="rect">
            <a:avLst/>
          </a:prstGeom>
        </p:spPr>
      </p:pic>
      <p:pic>
        <p:nvPicPr>
          <p:cNvPr id="22" name="Picture 21">
            <a:extLst>
              <a:ext uri="{FF2B5EF4-FFF2-40B4-BE49-F238E27FC236}">
                <a16:creationId xmlns:a16="http://schemas.microsoft.com/office/drawing/2014/main" id="{AC4A7A93-9AE6-49CD-92E6-5AD2764EEE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6420" y="3108722"/>
            <a:ext cx="2532202" cy="2532202"/>
          </a:xfrm>
          <a:prstGeom prst="rect">
            <a:avLst/>
          </a:prstGeom>
        </p:spPr>
      </p:pic>
      <p:sp>
        <p:nvSpPr>
          <p:cNvPr id="23" name="Rectangle 22">
            <a:extLst>
              <a:ext uri="{FF2B5EF4-FFF2-40B4-BE49-F238E27FC236}">
                <a16:creationId xmlns:a16="http://schemas.microsoft.com/office/drawing/2014/main" id="{BB645A0A-50AF-4A29-8879-4688EFE4B2BD}"/>
              </a:ext>
            </a:extLst>
          </p:cNvPr>
          <p:cNvSpPr>
            <a:spLocks noChangeAspect="1"/>
          </p:cNvSpPr>
          <p:nvPr/>
        </p:nvSpPr>
        <p:spPr>
          <a:xfrm>
            <a:off x="7462506" y="1902653"/>
            <a:ext cx="4607760" cy="1473801"/>
          </a:xfrm>
          <a:prstGeom prst="rect">
            <a:avLst/>
          </a:prstGeom>
          <a:noFill/>
        </p:spPr>
        <p:txBody>
          <a:bodyPr wrap="square" lIns="91440" tIns="45720" rIns="91440" bIns="45720">
            <a:spAutoFit/>
          </a:bodyPr>
          <a:lstStyle/>
          <a:p>
            <a:pPr>
              <a:lnSpc>
                <a:spcPct val="150000"/>
              </a:lnSpc>
            </a:pPr>
            <a:r>
              <a:rPr lang="en-US" sz="3200" b="1">
                <a:ln w="0"/>
                <a:solidFill>
                  <a:srgbClr val="134630"/>
                </a:solidFill>
                <a:latin typeface="UTM Avo" panose="02040603050506020204" pitchFamily="18" charset="0"/>
              </a:rPr>
              <a:t>Gắn bó ra sao?</a:t>
            </a:r>
          </a:p>
          <a:p>
            <a:pPr>
              <a:lnSpc>
                <a:spcPct val="150000"/>
              </a:lnSpc>
            </a:pPr>
            <a:r>
              <a:rPr lang="en-US" sz="3200" b="1">
                <a:ln w="0"/>
                <a:solidFill>
                  <a:srgbClr val="134630"/>
                </a:solidFill>
                <a:latin typeface="UTM Avo" panose="02040603050506020204" pitchFamily="18" charset="0"/>
              </a:rPr>
              <a:t>Cảm nghĩ của em?</a:t>
            </a:r>
          </a:p>
        </p:txBody>
      </p:sp>
    </p:spTree>
    <p:extLst>
      <p:ext uri="{BB962C8B-B14F-4D97-AF65-F5344CB8AC3E}">
        <p14:creationId xmlns:p14="http://schemas.microsoft.com/office/powerpoint/2010/main" val="3046850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 presetClass="entr" presetSubtype="6" accel="76000" fill="hold" nodeType="withEffect" p14:presetBounceEnd="16000">
                                      <p:stCondLst>
                                        <p:cond delay="0"/>
                                      </p:stCondLst>
                                      <p:iterate type="wd">
                                        <p:tmPct val="10000"/>
                                      </p:iterate>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14:bounceEnd="16000">
                                          <p:cBhvr additive="base">
                                            <p:cTn id="13" dur="500" fill="hold"/>
                                            <p:tgtEl>
                                              <p:spTgt spid="15">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par>
                                    <p:cTn id="20" presetID="22" presetClass="entr" presetSubtype="4"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par>
                                    <p:cTn id="23" presetID="2" presetClass="entr" presetSubtype="6" accel="76000" fill="hold" nodeType="withEffect" p14:presetBounceEnd="16000">
                                      <p:stCondLst>
                                        <p:cond delay="0"/>
                                      </p:stCondLst>
                                      <p:iterate type="wd">
                                        <p:tmPct val="10000"/>
                                      </p:iterate>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14:bounceEnd="16000">
                                          <p:cBhvr additive="base">
                                            <p:cTn id="25" dur="500" fill="hold"/>
                                            <p:tgtEl>
                                              <p:spTgt spid="18">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26"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27" presetID="22" presetClass="entr" presetSubtype="4"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par>
                                    <p:cTn id="30" presetID="22" presetClass="entr" presetSubtype="4"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par>
                                    <p:cTn id="38" presetID="22" presetClass="entr" presetSubtype="4"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par>
                                    <p:cTn id="41" presetID="2" presetClass="entr" presetSubtype="6" accel="76000" fill="hold" nodeType="withEffect" p14:presetBounceEnd="16000">
                                      <p:stCondLst>
                                        <p:cond delay="0"/>
                                      </p:stCondLst>
                                      <p:iterate type="wd">
                                        <p:tmPct val="10000"/>
                                      </p:iterate>
                                      <p:childTnLst>
                                        <p:set>
                                          <p:cBhvr>
                                            <p:cTn id="42" dur="1" fill="hold">
                                              <p:stCondLst>
                                                <p:cond delay="0"/>
                                              </p:stCondLst>
                                            </p:cTn>
                                            <p:tgtEl>
                                              <p:spTgt spid="23">
                                                <p:txEl>
                                                  <p:pRg st="0" end="0"/>
                                                </p:txEl>
                                              </p:spTgt>
                                            </p:tgtEl>
                                            <p:attrNameLst>
                                              <p:attrName>style.visibility</p:attrName>
                                            </p:attrNameLst>
                                          </p:cBhvr>
                                          <p:to>
                                            <p:strVal val="visible"/>
                                          </p:to>
                                        </p:set>
                                        <p:anim calcmode="lin" valueType="num" p14:bounceEnd="16000">
                                          <p:cBhvr additive="base">
                                            <p:cTn id="43" dur="500" fill="hold"/>
                                            <p:tgtEl>
                                              <p:spTgt spid="23">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44"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6" accel="76000" fill="hold" nodeType="withEffect" p14:presetBounceEnd="16000">
                                      <p:stCondLst>
                                        <p:cond delay="0"/>
                                      </p:stCondLst>
                                      <p:iterate type="wd">
                                        <p:tmPct val="10000"/>
                                      </p:iterate>
                                      <p:childTnLst>
                                        <p:set>
                                          <p:cBhvr>
                                            <p:cTn id="46" dur="1" fill="hold">
                                              <p:stCondLst>
                                                <p:cond delay="0"/>
                                              </p:stCondLst>
                                            </p:cTn>
                                            <p:tgtEl>
                                              <p:spTgt spid="23">
                                                <p:txEl>
                                                  <p:pRg st="1" end="1"/>
                                                </p:txEl>
                                              </p:spTgt>
                                            </p:tgtEl>
                                            <p:attrNameLst>
                                              <p:attrName>style.visibility</p:attrName>
                                            </p:attrNameLst>
                                          </p:cBhvr>
                                          <p:to>
                                            <p:strVal val="visible"/>
                                          </p:to>
                                        </p:set>
                                        <p:anim calcmode="lin" valueType="num" p14:bounceEnd="16000">
                                          <p:cBhvr additive="base">
                                            <p:cTn id="47" dur="500" fill="hold"/>
                                            <p:tgtEl>
                                              <p:spTgt spid="23">
                                                <p:txEl>
                                                  <p:pRg st="1" end="1"/>
                                                </p:txEl>
                                              </p:spTgt>
                                            </p:tgtEl>
                                            <p:attrNameLst>
                                              <p:attrName>ppt_x</p:attrName>
                                            </p:attrNameLst>
                                          </p:cBhvr>
                                          <p:tavLst>
                                            <p:tav tm="0">
                                              <p:val>
                                                <p:strVal val="1+#ppt_w/2"/>
                                              </p:val>
                                            </p:tav>
                                            <p:tav tm="100000">
                                              <p:val>
                                                <p:strVal val="#ppt_x"/>
                                              </p:val>
                                            </p:tav>
                                          </p:tavLst>
                                        </p:anim>
                                        <p:anim calcmode="lin" valueType="num" p14:bounceEnd="16000">
                                          <p:cBhvr additive="base">
                                            <p:cTn id="48" dur="5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 presetClass="entr" presetSubtype="6" accel="76000" fill="hold" nodeType="withEffect">
                                      <p:stCondLst>
                                        <p:cond delay="0"/>
                                      </p:stCondLst>
                                      <p:iterate type="wd">
                                        <p:tmPct val="10000"/>
                                      </p:iterate>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par>
                                    <p:cTn id="20" presetID="22" presetClass="entr" presetSubtype="4"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par>
                                    <p:cTn id="23" presetID="2" presetClass="entr" presetSubtype="6" accel="76000" fill="hold" nodeType="withEffect">
                                      <p:stCondLst>
                                        <p:cond delay="0"/>
                                      </p:stCondLst>
                                      <p:iterate type="wd">
                                        <p:tmPct val="10000"/>
                                      </p:iterate>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27" presetID="22" presetClass="entr" presetSubtype="4"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par>
                                    <p:cTn id="30" presetID="22" presetClass="entr" presetSubtype="4"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par>
                                    <p:cTn id="38" presetID="22" presetClass="entr" presetSubtype="4"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par>
                                    <p:cTn id="41" presetID="2" presetClass="entr" presetSubtype="6" accel="76000" fill="hold" nodeType="withEffect">
                                      <p:stCondLst>
                                        <p:cond delay="0"/>
                                      </p:stCondLst>
                                      <p:iterate type="wd">
                                        <p:tmPct val="10000"/>
                                      </p:iterate>
                                      <p:childTnLst>
                                        <p:set>
                                          <p:cBhvr>
                                            <p:cTn id="42" dur="1" fill="hold">
                                              <p:stCondLst>
                                                <p:cond delay="0"/>
                                              </p:stCondLst>
                                            </p:cTn>
                                            <p:tgtEl>
                                              <p:spTgt spid="23">
                                                <p:txEl>
                                                  <p:pRg st="0" end="0"/>
                                                </p:txEl>
                                              </p:spTgt>
                                            </p:tgtEl>
                                            <p:attrNameLst>
                                              <p:attrName>style.visibility</p:attrName>
                                            </p:attrNameLst>
                                          </p:cBhvr>
                                          <p:to>
                                            <p:strVal val="visible"/>
                                          </p:to>
                                        </p:set>
                                        <p:anim calcmode="lin" valueType="num">
                                          <p:cBhvr additive="base">
                                            <p:cTn id="43"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6" accel="76000" fill="hold" nodeType="withEffect">
                                      <p:stCondLst>
                                        <p:cond delay="0"/>
                                      </p:stCondLst>
                                      <p:iterate type="wd">
                                        <p:tmPct val="10000"/>
                                      </p:iterate>
                                      <p:childTnLst>
                                        <p:set>
                                          <p:cBhvr>
                                            <p:cTn id="46" dur="1" fill="hold">
                                              <p:stCondLst>
                                                <p:cond delay="0"/>
                                              </p:stCondLst>
                                            </p:cTn>
                                            <p:tgtEl>
                                              <p:spTgt spid="23">
                                                <p:txEl>
                                                  <p:pRg st="1" end="1"/>
                                                </p:txEl>
                                              </p:spTgt>
                                            </p:tgtEl>
                                            <p:attrNameLst>
                                              <p:attrName>style.visibility</p:attrName>
                                            </p:attrNameLst>
                                          </p:cBhvr>
                                          <p:to>
                                            <p:strVal val="visible"/>
                                          </p:to>
                                        </p:set>
                                        <p:anim calcmode="lin" valueType="num">
                                          <p:cBhvr additive="base">
                                            <p:cTn id="47" dur="500" fill="hold"/>
                                            <p:tgtEl>
                                              <p:spTgt spid="23">
                                                <p:txEl>
                                                  <p:pRg st="1" end="1"/>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8">
            <a:extLst>
              <a:ext uri="{FF2B5EF4-FFF2-40B4-BE49-F238E27FC236}">
                <a16:creationId xmlns:a16="http://schemas.microsoft.com/office/drawing/2014/main" id="{79178318-3A92-406C-8572-A9119442F200}"/>
              </a:ext>
            </a:extLst>
          </p:cNvPr>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A43CCB67-AD5D-4CED-BB23-EFE2212D308D}"/>
              </a:ext>
            </a:extLst>
          </p:cNvPr>
          <p:cNvSpPr>
            <a:spLocks noChangeAspect="1"/>
          </p:cNvSpPr>
          <p:nvPr/>
        </p:nvSpPr>
        <p:spPr>
          <a:xfrm>
            <a:off x="95250" y="476108"/>
            <a:ext cx="12001500" cy="5905784"/>
          </a:xfrm>
          <a:prstGeom prst="rect">
            <a:avLst/>
          </a:prstGeom>
          <a:solidFill>
            <a:srgbClr val="F9D5C9">
              <a:alpha val="90000"/>
            </a:srgbClr>
          </a:solidFill>
          <a:ln w="57150">
            <a:solidFill>
              <a:schemeClr val="bg1"/>
            </a:solidFill>
            <a:prstDash val="sysDot"/>
          </a:ln>
        </p:spPr>
        <p:txBody>
          <a:bodyPr wrap="square" lIns="91440" tIns="45720" rIns="91440" bIns="45720">
            <a:spAutoFit/>
          </a:bodyPr>
          <a:lstStyle/>
          <a:p>
            <a:pPr algn="just">
              <a:lnSpc>
                <a:spcPct val="150000"/>
              </a:lnSpc>
            </a:pPr>
            <a:r>
              <a:rPr lang="en-US" sz="3200" b="1">
                <a:ln w="0"/>
                <a:solidFill>
                  <a:srgbClr val="134630"/>
                </a:solidFill>
                <a:latin typeface="UTM Avo" panose="02040603050506020204" pitchFamily="18" charset="0"/>
              </a:rPr>
              <a:t>	</a:t>
            </a:r>
            <a:r>
              <a:rPr lang="vi-VN" sz="3200" b="1">
                <a:ln w="0"/>
                <a:solidFill>
                  <a:srgbClr val="134630"/>
                </a:solidFill>
                <a:latin typeface="UTM Avo" panose="02040603050506020204" pitchFamily="18" charset="0"/>
              </a:rPr>
              <a:t>Cây vú sữa trước cửa nhà em vừa cho bóng mát vừa cho nhiều quả ngon. </a:t>
            </a:r>
            <a:r>
              <a:rPr lang="en-US" sz="3200" b="1">
                <a:ln w="0"/>
                <a:solidFill>
                  <a:srgbClr val="134630"/>
                </a:solidFill>
                <a:latin typeface="UTM Avo" panose="02040603050506020204" pitchFamily="18" charset="0"/>
              </a:rPr>
              <a:t>Mỗi buổi chiều</a:t>
            </a:r>
            <a:r>
              <a:rPr lang="vi-VN" sz="3200" b="1">
                <a:ln w="0"/>
                <a:solidFill>
                  <a:srgbClr val="134630"/>
                </a:solidFill>
                <a:latin typeface="UTM Avo" panose="02040603050506020204" pitchFamily="18" charset="0"/>
              </a:rPr>
              <a:t>, em thường treo võng dưới bóng cây để nằm đọc sách hoặc nghỉ ngơi. Khi ăn những trái vú sữa ngon ngọt, em thường nghĩ tới công ơn của ông n</a:t>
            </a:r>
            <a:r>
              <a:rPr lang="en-US" sz="3200" b="1">
                <a:ln w="0"/>
                <a:solidFill>
                  <a:srgbClr val="134630"/>
                </a:solidFill>
                <a:latin typeface="UTM Avo" panose="02040603050506020204" pitchFamily="18" charset="0"/>
              </a:rPr>
              <a:t>goại</a:t>
            </a:r>
            <a:r>
              <a:rPr lang="vi-VN" sz="3200" b="1">
                <a:ln w="0"/>
                <a:solidFill>
                  <a:srgbClr val="134630"/>
                </a:solidFill>
                <a:latin typeface="UTM Avo" panose="02040603050506020204" pitchFamily="18" charset="0"/>
              </a:rPr>
              <a:t> em - người đã trồng cây này từ khi em còn chưa cất tiếng khóc chào đời. Em sẽ chăm sóc cây vú sữa để nó mãi mãi gắn bó với em, đem đến cho em những hương vị ngọt ngào.</a:t>
            </a:r>
          </a:p>
        </p:txBody>
      </p:sp>
    </p:spTree>
    <p:extLst>
      <p:ext uri="{BB962C8B-B14F-4D97-AF65-F5344CB8AC3E}">
        <p14:creationId xmlns:p14="http://schemas.microsoft.com/office/powerpoint/2010/main" val="914435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76000" fill="hold" nodeType="withEffect" p14:presetBounceEnd="16000">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14:bounceEnd="16000">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76000" fill="hold" nodeType="withEffect">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CCB67-AD5D-4CED-BB23-EFE2212D308D}"/>
              </a:ext>
            </a:extLst>
          </p:cNvPr>
          <p:cNvSpPr>
            <a:spLocks noChangeAspect="1"/>
          </p:cNvSpPr>
          <p:nvPr/>
        </p:nvSpPr>
        <p:spPr>
          <a:xfrm>
            <a:off x="261168" y="1134461"/>
            <a:ext cx="11157155" cy="4589077"/>
          </a:xfrm>
          <a:prstGeom prst="rect">
            <a:avLst/>
          </a:prstGeom>
          <a:noFill/>
        </p:spPr>
        <p:txBody>
          <a:bodyPr wrap="square" lIns="91440" tIns="45720" rIns="91440" bIns="45720">
            <a:spAutoFit/>
          </a:bodyPr>
          <a:lstStyle/>
          <a:p>
            <a:pPr algn="just">
              <a:lnSpc>
                <a:spcPct val="150000"/>
              </a:lnSpc>
            </a:pPr>
            <a:r>
              <a:rPr lang="en-US" sz="4000" b="1">
                <a:ln w="0"/>
                <a:solidFill>
                  <a:srgbClr val="134630"/>
                </a:solidFill>
                <a:latin typeface="UTM Avo" panose="02040603050506020204" pitchFamily="18" charset="0"/>
              </a:rPr>
              <a:t>			4. Em hãy v</a:t>
            </a:r>
            <a:r>
              <a:rPr lang="vi-VN" sz="4000" b="1">
                <a:ln w="0"/>
                <a:solidFill>
                  <a:srgbClr val="134630"/>
                </a:solidFill>
                <a:latin typeface="UTM Avo" panose="02040603050506020204" pitchFamily="18" charset="0"/>
              </a:rPr>
              <a:t>iết kết bài mở rộng cho một trong các đề tài dưới đây:</a:t>
            </a:r>
          </a:p>
          <a:p>
            <a:pPr algn="just">
              <a:lnSpc>
                <a:spcPct val="150000"/>
              </a:lnSpc>
            </a:pPr>
            <a:r>
              <a:rPr lang="vi-VN" sz="4000" b="1">
                <a:ln w="0"/>
                <a:solidFill>
                  <a:srgbClr val="134630"/>
                </a:solidFill>
                <a:latin typeface="UTM Avo" panose="02040603050506020204" pitchFamily="18" charset="0"/>
              </a:rPr>
              <a:t>a. Cây tre ở làng quê</a:t>
            </a:r>
            <a:r>
              <a:rPr lang="en-US" sz="4000" b="1">
                <a:ln w="0"/>
                <a:solidFill>
                  <a:srgbClr val="134630"/>
                </a:solidFill>
                <a:latin typeface="UTM Avo" panose="02040603050506020204" pitchFamily="18" charset="0"/>
              </a:rPr>
              <a:t>.</a:t>
            </a:r>
            <a:endParaRPr lang="vi-VN" sz="4000" b="1">
              <a:ln w="0"/>
              <a:solidFill>
                <a:srgbClr val="134630"/>
              </a:solidFill>
              <a:latin typeface="UTM Avo" panose="02040603050506020204" pitchFamily="18" charset="0"/>
            </a:endParaRPr>
          </a:p>
          <a:p>
            <a:pPr algn="just">
              <a:lnSpc>
                <a:spcPct val="150000"/>
              </a:lnSpc>
            </a:pPr>
            <a:r>
              <a:rPr lang="vi-VN" sz="4000" b="1">
                <a:ln w="0"/>
                <a:solidFill>
                  <a:srgbClr val="134630"/>
                </a:solidFill>
                <a:latin typeface="UTM Avo" panose="02040603050506020204" pitchFamily="18" charset="0"/>
              </a:rPr>
              <a:t>b. Cây tràm ở quê em</a:t>
            </a:r>
            <a:r>
              <a:rPr lang="en-US" sz="4000" b="1">
                <a:ln w="0"/>
                <a:solidFill>
                  <a:srgbClr val="134630"/>
                </a:solidFill>
                <a:latin typeface="UTM Avo" panose="02040603050506020204" pitchFamily="18" charset="0"/>
              </a:rPr>
              <a:t>.</a:t>
            </a:r>
            <a:endParaRPr lang="vi-VN" sz="4000" b="1">
              <a:ln w="0"/>
              <a:solidFill>
                <a:srgbClr val="134630"/>
              </a:solidFill>
              <a:latin typeface="UTM Avo" panose="02040603050506020204" pitchFamily="18" charset="0"/>
            </a:endParaRPr>
          </a:p>
          <a:p>
            <a:pPr algn="just">
              <a:lnSpc>
                <a:spcPct val="150000"/>
              </a:lnSpc>
            </a:pPr>
            <a:r>
              <a:rPr lang="vi-VN" sz="4000" b="1">
                <a:ln w="0"/>
                <a:solidFill>
                  <a:srgbClr val="134630"/>
                </a:solidFill>
                <a:latin typeface="UTM Avo" panose="02040603050506020204" pitchFamily="18" charset="0"/>
              </a:rPr>
              <a:t>c. Cây đa cổ thụ ở đầu làng</a:t>
            </a:r>
            <a:r>
              <a:rPr lang="en-US" sz="4000" b="1">
                <a:ln w="0"/>
                <a:solidFill>
                  <a:srgbClr val="134630"/>
                </a:solidFill>
                <a:latin typeface="UTM Avo" panose="02040603050506020204" pitchFamily="18" charset="0"/>
              </a:rPr>
              <a:t>.</a:t>
            </a:r>
            <a:endParaRPr lang="vi-VN" sz="4000" b="1">
              <a:ln w="0"/>
              <a:solidFill>
                <a:srgbClr val="134630"/>
              </a:solidFill>
              <a:latin typeface="UTM Avo" panose="02040603050506020204" pitchFamily="18" charset="0"/>
            </a:endParaRPr>
          </a:p>
        </p:txBody>
      </p:sp>
    </p:spTree>
    <p:extLst>
      <p:ext uri="{BB962C8B-B14F-4D97-AF65-F5344CB8AC3E}">
        <p14:creationId xmlns:p14="http://schemas.microsoft.com/office/powerpoint/2010/main" val="3982888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accel="76000" fill="hold" nodeType="withEffect" p14:presetBounceEnd="16000">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14:bounceEnd="16000">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14:bounceEnd="16000">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3" accel="76000" fill="hold" nodeType="withEffect" p14:presetBounceEnd="16000">
                                      <p:stCondLst>
                                        <p:cond delay="0"/>
                                      </p:stCondLst>
                                      <p:iterate type="wd">
                                        <p:tmPct val="10000"/>
                                      </p:iterate>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14:bounceEnd="16000">
                                          <p:cBhvr additive="base">
                                            <p:cTn id="11" dur="500" fill="hold"/>
                                            <p:tgtEl>
                                              <p:spTgt spid="2">
                                                <p:txEl>
                                                  <p:pRg st="1" end="1"/>
                                                </p:txEl>
                                              </p:spTgt>
                                            </p:tgtEl>
                                            <p:attrNameLst>
                                              <p:attrName>ppt_x</p:attrName>
                                            </p:attrNameLst>
                                          </p:cBhvr>
                                          <p:tavLst>
                                            <p:tav tm="0">
                                              <p:val>
                                                <p:strVal val="1+#ppt_w/2"/>
                                              </p:val>
                                            </p:tav>
                                            <p:tav tm="100000">
                                              <p:val>
                                                <p:strVal val="#ppt_x"/>
                                              </p:val>
                                            </p:tav>
                                          </p:tavLst>
                                        </p:anim>
                                        <p:anim calcmode="lin" valueType="num" p14:bounceEnd="16000">
                                          <p:cBhvr additive="base">
                                            <p:cTn id="12" dur="500" fill="hold"/>
                                            <p:tgtEl>
                                              <p:spTgt spid="2">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3" accel="76000" fill="hold" nodeType="withEffect" p14:presetBounceEnd="16000">
                                      <p:stCondLst>
                                        <p:cond delay="0"/>
                                      </p:stCondLst>
                                      <p:iterate type="wd">
                                        <p:tmPct val="10000"/>
                                      </p:iterate>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14:bounceEnd="16000">
                                          <p:cBhvr additive="base">
                                            <p:cTn id="15" dur="500" fill="hold"/>
                                            <p:tgtEl>
                                              <p:spTgt spid="2">
                                                <p:txEl>
                                                  <p:pRg st="2" end="2"/>
                                                </p:txEl>
                                              </p:spTgt>
                                            </p:tgtEl>
                                            <p:attrNameLst>
                                              <p:attrName>ppt_x</p:attrName>
                                            </p:attrNameLst>
                                          </p:cBhvr>
                                          <p:tavLst>
                                            <p:tav tm="0">
                                              <p:val>
                                                <p:strVal val="1+#ppt_w/2"/>
                                              </p:val>
                                            </p:tav>
                                            <p:tav tm="100000">
                                              <p:val>
                                                <p:strVal val="#ppt_x"/>
                                              </p:val>
                                            </p:tav>
                                          </p:tavLst>
                                        </p:anim>
                                        <p:anim calcmode="lin" valueType="num" p14:bounceEnd="16000">
                                          <p:cBhvr additive="base">
                                            <p:cTn id="16" dur="500" fill="hold"/>
                                            <p:tgtEl>
                                              <p:spTgt spid="2">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3" accel="76000" fill="hold" nodeType="withEffect" p14:presetBounceEnd="16000">
                                      <p:stCondLst>
                                        <p:cond delay="0"/>
                                      </p:stCondLst>
                                      <p:iterate type="wd">
                                        <p:tmPct val="10000"/>
                                      </p:iterate>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14:bounceEnd="16000">
                                          <p:cBhvr additive="base">
                                            <p:cTn id="19" dur="500" fill="hold"/>
                                            <p:tgtEl>
                                              <p:spTgt spid="2">
                                                <p:txEl>
                                                  <p:pRg st="3" end="3"/>
                                                </p:txEl>
                                              </p:spTgt>
                                            </p:tgtEl>
                                            <p:attrNameLst>
                                              <p:attrName>ppt_x</p:attrName>
                                            </p:attrNameLst>
                                          </p:cBhvr>
                                          <p:tavLst>
                                            <p:tav tm="0">
                                              <p:val>
                                                <p:strVal val="1+#ppt_w/2"/>
                                              </p:val>
                                            </p:tav>
                                            <p:tav tm="100000">
                                              <p:val>
                                                <p:strVal val="#ppt_x"/>
                                              </p:val>
                                            </p:tav>
                                          </p:tavLst>
                                        </p:anim>
                                        <p:anim calcmode="lin" valueType="num" p14:bounceEnd="16000">
                                          <p:cBhvr additive="base">
                                            <p:cTn id="20" dur="500" fill="hold"/>
                                            <p:tgtEl>
                                              <p:spTgt spid="2">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accel="76000" fill="hold" nodeType="withEffect">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3" accel="76000" fill="hold" nodeType="withEffect">
                                      <p:stCondLst>
                                        <p:cond delay="0"/>
                                      </p:stCondLst>
                                      <p:iterate type="wd">
                                        <p:tmPct val="10000"/>
                                      </p:iterate>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3" accel="76000" fill="hold" nodeType="withEffect">
                                      <p:stCondLst>
                                        <p:cond delay="0"/>
                                      </p:stCondLst>
                                      <p:iterate type="wd">
                                        <p:tmPct val="10000"/>
                                      </p:iterate>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3" accel="76000" fill="hold" nodeType="withEffect">
                                      <p:stCondLst>
                                        <p:cond delay="0"/>
                                      </p:stCondLst>
                                      <p:iterate type="wd">
                                        <p:tmPct val="10000"/>
                                      </p:iterate>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904B20-24FF-4B00-944A-D5AFB2D8FEB5}"/>
              </a:ext>
            </a:extLst>
          </p:cNvPr>
          <p:cNvSpPr/>
          <p:nvPr/>
        </p:nvSpPr>
        <p:spPr>
          <a:xfrm>
            <a:off x="2164484" y="3066376"/>
            <a:ext cx="7011856" cy="1938992"/>
          </a:xfrm>
          <a:prstGeom prst="rect">
            <a:avLst/>
          </a:prstGeom>
          <a:noFill/>
        </p:spPr>
        <p:txBody>
          <a:bodyPr wrap="none" lIns="91440" tIns="45720" rIns="91440" bIns="45720">
            <a:spAutoFit/>
          </a:bodyPr>
          <a:lstStyle/>
          <a:p>
            <a:pPr algn="ctr"/>
            <a:r>
              <a:rPr lang="en-US" sz="6000" b="0" cap="none" spc="0">
                <a:ln w="0"/>
                <a:solidFill>
                  <a:srgbClr val="134630"/>
                </a:solidFill>
                <a:latin typeface="UTM Futura Extra" panose="02040603050506020204" pitchFamily="18" charset="0"/>
              </a:rPr>
              <a:t>VIẾT KẾT BÀI VÀ </a:t>
            </a:r>
            <a:br>
              <a:rPr lang="en-US" sz="6000" b="0" cap="none" spc="0">
                <a:ln w="0"/>
                <a:solidFill>
                  <a:srgbClr val="134630"/>
                </a:solidFill>
                <a:latin typeface="UTM Futura Extra" panose="02040603050506020204" pitchFamily="18" charset="0"/>
              </a:rPr>
            </a:br>
            <a:r>
              <a:rPr lang="en-US" sz="6000" b="0" cap="none" spc="0">
                <a:ln w="0"/>
                <a:solidFill>
                  <a:srgbClr val="134630"/>
                </a:solidFill>
                <a:latin typeface="UTM Futura Extra" panose="02040603050506020204" pitchFamily="18" charset="0"/>
              </a:rPr>
              <a:t>NGHE NHẬN XÉT</a:t>
            </a:r>
          </a:p>
        </p:txBody>
      </p:sp>
    </p:spTree>
    <p:extLst>
      <p:ext uri="{BB962C8B-B14F-4D97-AF65-F5344CB8AC3E}">
        <p14:creationId xmlns:p14="http://schemas.microsoft.com/office/powerpoint/2010/main" val="1497111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774" y="3182776"/>
            <a:ext cx="1828800" cy="1828800"/>
          </a:xfrm>
          <a:prstGeom prst="rect">
            <a:avLst/>
          </a:prstGeom>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419" y="1756641"/>
            <a:ext cx="1828800" cy="1828800"/>
          </a:xfrm>
          <a:prstGeom prst="rect">
            <a:avLst/>
          </a:prstGeom>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6057" y="3182776"/>
            <a:ext cx="1828800" cy="1828800"/>
          </a:xfrm>
          <a:prstGeom prst="rect">
            <a:avLst/>
          </a:prstGeom>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703351" y="2268376"/>
            <a:ext cx="1828003" cy="1828800"/>
          </a:xfrm>
          <a:prstGeom prst="rect">
            <a:avLst/>
          </a:prstGeom>
        </p:spPr>
      </p:pic>
      <p:sp>
        <p:nvSpPr>
          <p:cNvPr id="6" name="Rectangle 5">
            <a:extLst>
              <a:ext uri="{FF2B5EF4-FFF2-40B4-BE49-F238E27FC236}">
                <a16:creationId xmlns:a16="http://schemas.microsoft.com/office/drawing/2014/main" id="{A3FBF79E-AA23-4020-9564-A1FF00CA2F9F}"/>
              </a:ext>
            </a:extLst>
          </p:cNvPr>
          <p:cNvSpPr/>
          <p:nvPr/>
        </p:nvSpPr>
        <p:spPr>
          <a:xfrm>
            <a:off x="1194394" y="5011576"/>
            <a:ext cx="2517036" cy="523220"/>
          </a:xfrm>
          <a:prstGeom prst="rect">
            <a:avLst/>
          </a:prstGeom>
          <a:noFill/>
        </p:spPr>
        <p:txBody>
          <a:bodyPr wrap="none" lIns="91440" tIns="45720" rIns="91440" bIns="45720">
            <a:spAutoFit/>
          </a:bodyPr>
          <a:lstStyle/>
          <a:p>
            <a:pPr algn="ctr"/>
            <a:r>
              <a:rPr lang="en-US" sz="2800" b="0" cap="none" spc="0">
                <a:ln w="0"/>
                <a:solidFill>
                  <a:srgbClr val="134630"/>
                </a:solidFill>
                <a:latin typeface="UTM Futura Extra" panose="02040603050506020204" pitchFamily="18" charset="0"/>
              </a:rPr>
              <a:t>KH</a:t>
            </a:r>
            <a:r>
              <a:rPr lang="en-US" sz="2800">
                <a:ln w="0"/>
                <a:solidFill>
                  <a:srgbClr val="134630"/>
                </a:solidFill>
                <a:latin typeface="UTM Futura Extra" panose="02040603050506020204" pitchFamily="18" charset="0"/>
              </a:rPr>
              <a:t>ỞI ĐỘNG</a:t>
            </a:r>
            <a:endParaRPr lang="en-US" sz="2800" b="0" cap="none" spc="0">
              <a:ln w="0"/>
              <a:solidFill>
                <a:srgbClr val="134630"/>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3024635" y="3429000"/>
            <a:ext cx="2292615"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KHÁM PHÁ</a:t>
            </a:r>
            <a:endParaRPr lang="en-US" sz="2800" b="0" cap="none" spc="0">
              <a:ln w="0"/>
              <a:solidFill>
                <a:srgbClr val="134630"/>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5288119" y="4938192"/>
            <a:ext cx="2260683"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LUYỆN TẬP</a:t>
            </a:r>
            <a:endParaRPr lang="en-US" sz="2800" b="0" cap="none" spc="0">
              <a:ln w="0"/>
              <a:solidFill>
                <a:srgbClr val="134630"/>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7743555" y="4097176"/>
            <a:ext cx="1747594"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DẶN DÒ</a:t>
            </a:r>
            <a:endParaRPr lang="en-US" sz="2800" b="0" cap="none" spc="0">
              <a:ln w="0"/>
              <a:solidFill>
                <a:srgbClr val="134630"/>
              </a:solidFill>
              <a:latin typeface="UTM Futura Extra" panose="02040603050506020204" pitchFamily="18" charset="0"/>
            </a:endParaRPr>
          </a:p>
        </p:txBody>
      </p:sp>
    </p:spTree>
    <p:extLst>
      <p:ext uri="{BB962C8B-B14F-4D97-AF65-F5344CB8AC3E}">
        <p14:creationId xmlns:p14="http://schemas.microsoft.com/office/powerpoint/2010/main" val="16820279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13007" y="2791596"/>
            <a:ext cx="1828800" cy="1828800"/>
          </a:xfrm>
          <a:prstGeom prst="rect">
            <a:avLst/>
          </a:prstGeom>
          <a:solidFill>
            <a:srgbClr val="E6E6E6"/>
          </a:solidFill>
          <a:ln>
            <a:solidFill>
              <a:srgbClr val="E6E6E6"/>
            </a:solidFill>
          </a:ln>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5652" y="1365461"/>
            <a:ext cx="1828800" cy="1828800"/>
          </a:xfrm>
          <a:prstGeom prst="rect">
            <a:avLst/>
          </a:prstGeom>
          <a:solidFill>
            <a:srgbClr val="E6E6E6"/>
          </a:solidFill>
          <a:ln>
            <a:solidFill>
              <a:srgbClr val="E6E6E6"/>
            </a:solidFill>
          </a:ln>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38290" y="2791596"/>
            <a:ext cx="1828800" cy="1828800"/>
          </a:xfrm>
          <a:prstGeom prst="rect">
            <a:avLst/>
          </a:prstGeom>
          <a:solidFill>
            <a:srgbClr val="E6E6E6"/>
          </a:solidFill>
          <a:ln>
            <a:solidFill>
              <a:srgbClr val="E6E6E6"/>
            </a:solidFill>
          </a:ln>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04219" y="2791596"/>
            <a:ext cx="2798864" cy="2800084"/>
          </a:xfrm>
          <a:prstGeom prst="rect">
            <a:avLst/>
          </a:prstGeom>
        </p:spPr>
      </p:pic>
      <p:sp>
        <p:nvSpPr>
          <p:cNvPr id="6" name="Rectangle 5">
            <a:extLst>
              <a:ext uri="{FF2B5EF4-FFF2-40B4-BE49-F238E27FC236}">
                <a16:creationId xmlns:a16="http://schemas.microsoft.com/office/drawing/2014/main" id="{A3FBF79E-AA23-4020-9564-A1FF00CA2F9F}"/>
              </a:ext>
            </a:extLst>
          </p:cNvPr>
          <p:cNvSpPr/>
          <p:nvPr/>
        </p:nvSpPr>
        <p:spPr>
          <a:xfrm>
            <a:off x="13744421" y="4620396"/>
            <a:ext cx="601447" cy="169277"/>
          </a:xfrm>
          <a:prstGeom prst="rect">
            <a:avLst/>
          </a:prstGeom>
          <a:solidFill>
            <a:srgbClr val="E6E6E6"/>
          </a:solidFill>
          <a:ln>
            <a:solidFill>
              <a:srgbClr val="E6E6E6"/>
            </a:solidFill>
          </a:ln>
        </p:spPr>
        <p:txBody>
          <a:bodyPr wrap="none" lIns="91440" tIns="45720" rIns="91440" bIns="45720">
            <a:spAutoFit/>
          </a:bodyPr>
          <a:lstStyle/>
          <a:p>
            <a:pPr algn="ctr"/>
            <a:r>
              <a:rPr lang="en-US" sz="500" b="0" cap="none" spc="0">
                <a:ln w="0"/>
                <a:solidFill>
                  <a:srgbClr val="134630"/>
                </a:solidFill>
                <a:latin typeface="UTM Futura Extra" panose="02040603050506020204" pitchFamily="18" charset="0"/>
              </a:rPr>
              <a:t>KH</a:t>
            </a:r>
            <a:r>
              <a:rPr lang="en-US" sz="500">
                <a:ln w="0"/>
                <a:solidFill>
                  <a:srgbClr val="134630"/>
                </a:solidFill>
                <a:latin typeface="UTM Futura Extra" panose="02040603050506020204" pitchFamily="18" charset="0"/>
              </a:rPr>
              <a:t>ỞI ĐỘNG</a:t>
            </a:r>
            <a:endParaRPr lang="en-US" sz="500" b="0" cap="none" spc="0">
              <a:ln w="0"/>
              <a:solidFill>
                <a:srgbClr val="134630"/>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15483291" y="3037820"/>
            <a:ext cx="559769" cy="169277"/>
          </a:xfrm>
          <a:prstGeom prst="rect">
            <a:avLst/>
          </a:prstGeom>
          <a:solidFill>
            <a:srgbClr val="E6E6E6"/>
          </a:solidFill>
          <a:ln>
            <a:solidFill>
              <a:srgbClr val="E6E6E6"/>
            </a:solidFill>
          </a:ln>
        </p:spPr>
        <p:txBody>
          <a:bodyPr wrap="none" lIns="91440" tIns="45720" rIns="91440" bIns="45720">
            <a:spAutoFit/>
          </a:bodyPr>
          <a:lstStyle/>
          <a:p>
            <a:pPr algn="ctr"/>
            <a:r>
              <a:rPr lang="en-US" sz="500">
                <a:ln w="0"/>
                <a:solidFill>
                  <a:srgbClr val="134630"/>
                </a:solidFill>
                <a:latin typeface="UTM Futura Extra" panose="02040603050506020204" pitchFamily="18" charset="0"/>
              </a:rPr>
              <a:t>KHÁM PHÁ</a:t>
            </a:r>
            <a:endParaRPr lang="en-US" sz="500" b="0" cap="none" spc="0">
              <a:ln w="0"/>
              <a:solidFill>
                <a:srgbClr val="134630"/>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17733213" y="4547012"/>
            <a:ext cx="554960" cy="169277"/>
          </a:xfrm>
          <a:prstGeom prst="rect">
            <a:avLst/>
          </a:prstGeom>
          <a:solidFill>
            <a:srgbClr val="E6E6E6"/>
          </a:solidFill>
          <a:ln>
            <a:solidFill>
              <a:srgbClr val="E6E6E6"/>
            </a:solidFill>
          </a:ln>
        </p:spPr>
        <p:txBody>
          <a:bodyPr wrap="none" lIns="91440" tIns="45720" rIns="91440" bIns="45720">
            <a:spAutoFit/>
          </a:bodyPr>
          <a:lstStyle/>
          <a:p>
            <a:pPr algn="ctr"/>
            <a:r>
              <a:rPr lang="en-US" sz="500">
                <a:ln w="0"/>
                <a:solidFill>
                  <a:srgbClr val="134630"/>
                </a:solidFill>
                <a:latin typeface="UTM Futura Extra" panose="02040603050506020204" pitchFamily="18" charset="0"/>
              </a:rPr>
              <a:t>LUYỆN TẬP</a:t>
            </a:r>
            <a:endParaRPr lang="en-US" sz="500" b="0" cap="none" spc="0">
              <a:ln w="0"/>
              <a:solidFill>
                <a:srgbClr val="134630"/>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4703083" y="3388906"/>
            <a:ext cx="3530134" cy="1015663"/>
          </a:xfrm>
          <a:prstGeom prst="rect">
            <a:avLst/>
          </a:prstGeom>
          <a:noFill/>
        </p:spPr>
        <p:txBody>
          <a:bodyPr wrap="none" lIns="91440" tIns="45720" rIns="91440" bIns="45720">
            <a:spAutoFit/>
          </a:bodyPr>
          <a:lstStyle/>
          <a:p>
            <a:pPr algn="ctr"/>
            <a:r>
              <a:rPr lang="en-US" sz="6000">
                <a:ln w="0"/>
                <a:solidFill>
                  <a:srgbClr val="134630"/>
                </a:solidFill>
                <a:latin typeface="UTM Futura Extra" panose="02040603050506020204" pitchFamily="18" charset="0"/>
              </a:rPr>
              <a:t>DẶN DÒ</a:t>
            </a:r>
            <a:endParaRPr lang="en-US" sz="6000" b="0" cap="none" spc="0">
              <a:ln w="0"/>
              <a:solidFill>
                <a:srgbClr val="134630"/>
              </a:solidFill>
              <a:latin typeface="UTM Futura Extra" panose="02040603050506020204" pitchFamily="18" charset="0"/>
            </a:endParaRPr>
          </a:p>
        </p:txBody>
      </p:sp>
    </p:spTree>
    <p:extLst>
      <p:ext uri="{BB962C8B-B14F-4D97-AF65-F5344CB8AC3E}">
        <p14:creationId xmlns:p14="http://schemas.microsoft.com/office/powerpoint/2010/main" val="573215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61C62B5-DC71-4C2B-ABC6-2C9FB9712A0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67272" y="3429000"/>
            <a:ext cx="2546197" cy="2546197"/>
          </a:xfrm>
          <a:prstGeom prst="rect">
            <a:avLst/>
          </a:prstGeom>
        </p:spPr>
      </p:pic>
      <p:pic>
        <p:nvPicPr>
          <p:cNvPr id="7" name="图片 14">
            <a:extLst>
              <a:ext uri="{FF2B5EF4-FFF2-40B4-BE49-F238E27FC236}">
                <a16:creationId xmlns:a16="http://schemas.microsoft.com/office/drawing/2014/main" id="{D1E63F33-9023-4735-A43F-264CBB4918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6196" y="1298858"/>
            <a:ext cx="1388351" cy="1916451"/>
          </a:xfrm>
          <a:prstGeom prst="rect">
            <a:avLst/>
          </a:prstGeom>
        </p:spPr>
      </p:pic>
      <p:sp>
        <p:nvSpPr>
          <p:cNvPr id="10" name="Rectangle 9">
            <a:extLst>
              <a:ext uri="{FF2B5EF4-FFF2-40B4-BE49-F238E27FC236}">
                <a16:creationId xmlns:a16="http://schemas.microsoft.com/office/drawing/2014/main" id="{5DD74E31-5D5C-430C-A6C4-7D05BD9F7EC7}"/>
              </a:ext>
            </a:extLst>
          </p:cNvPr>
          <p:cNvSpPr/>
          <p:nvPr/>
        </p:nvSpPr>
        <p:spPr>
          <a:xfrm>
            <a:off x="3934547" y="1718474"/>
            <a:ext cx="7990753" cy="1200329"/>
          </a:xfrm>
          <a:prstGeom prst="rect">
            <a:avLst/>
          </a:prstGeom>
          <a:noFill/>
        </p:spPr>
        <p:txBody>
          <a:bodyPr wrap="square" lIns="91440" tIns="45720" rIns="91440" bIns="45720">
            <a:spAutoFit/>
          </a:bodyPr>
          <a:lstStyle/>
          <a:p>
            <a:r>
              <a:rPr lang="en-US" sz="3600" b="0" cap="none" spc="0">
                <a:ln w="0"/>
                <a:solidFill>
                  <a:srgbClr val="134630"/>
                </a:solidFill>
                <a:latin typeface="UTM Futura Extra" panose="02040603050506020204" pitchFamily="18" charset="0"/>
              </a:rPr>
              <a:t>Tập viết thêm kết bài </a:t>
            </a:r>
            <a:br>
              <a:rPr lang="en-US" sz="3600" b="0" cap="none" spc="0">
                <a:ln w="0"/>
                <a:solidFill>
                  <a:srgbClr val="134630"/>
                </a:solidFill>
                <a:latin typeface="UTM Futura Extra" panose="02040603050506020204" pitchFamily="18" charset="0"/>
              </a:rPr>
            </a:br>
            <a:r>
              <a:rPr lang="en-US" sz="3600" b="0" cap="none" spc="0">
                <a:ln w="0"/>
                <a:solidFill>
                  <a:srgbClr val="134630"/>
                </a:solidFill>
                <a:latin typeface="UTM Futura Extra" panose="02040603050506020204" pitchFamily="18" charset="0"/>
              </a:rPr>
              <a:t>m</a:t>
            </a:r>
            <a:r>
              <a:rPr lang="en-US" sz="3600">
                <a:ln w="0"/>
                <a:solidFill>
                  <a:srgbClr val="134630"/>
                </a:solidFill>
                <a:latin typeface="UTM Futura Extra" panose="02040603050506020204" pitchFamily="18" charset="0"/>
              </a:rPr>
              <a:t>ở rộng cho đề tài khác ở lớp.</a:t>
            </a:r>
            <a:endParaRPr lang="en-US" sz="3600" b="0" cap="none" spc="0">
              <a:ln w="0"/>
              <a:solidFill>
                <a:srgbClr val="134630"/>
              </a:solidFill>
              <a:latin typeface="UTM Futura Extra" panose="02040603050506020204" pitchFamily="18" charset="0"/>
            </a:endParaRPr>
          </a:p>
        </p:txBody>
      </p:sp>
      <p:sp>
        <p:nvSpPr>
          <p:cNvPr id="11" name="Rectangle 10">
            <a:extLst>
              <a:ext uri="{FF2B5EF4-FFF2-40B4-BE49-F238E27FC236}">
                <a16:creationId xmlns:a16="http://schemas.microsoft.com/office/drawing/2014/main" id="{E06F6369-009C-4E7F-8C67-AEFB941A2181}"/>
              </a:ext>
            </a:extLst>
          </p:cNvPr>
          <p:cNvSpPr/>
          <p:nvPr/>
        </p:nvSpPr>
        <p:spPr>
          <a:xfrm>
            <a:off x="4226081" y="4141032"/>
            <a:ext cx="6904903" cy="646331"/>
          </a:xfrm>
          <a:prstGeom prst="rect">
            <a:avLst/>
          </a:prstGeom>
          <a:noFill/>
        </p:spPr>
        <p:txBody>
          <a:bodyPr wrap="square" lIns="91440" tIns="45720" rIns="91440" bIns="45720">
            <a:spAutoFit/>
          </a:bodyPr>
          <a:lstStyle/>
          <a:p>
            <a:r>
              <a:rPr lang="en-US" sz="3600" b="0" cap="none" spc="0">
                <a:ln w="0"/>
                <a:solidFill>
                  <a:srgbClr val="134630"/>
                </a:solidFill>
                <a:latin typeface="UTM Futura Extra" panose="02040603050506020204" pitchFamily="18" charset="0"/>
              </a:rPr>
              <a:t>Chuẩn bị bài sau.</a:t>
            </a:r>
          </a:p>
        </p:txBody>
      </p:sp>
    </p:spTree>
    <p:extLst>
      <p:ext uri="{BB962C8B-B14F-4D97-AF65-F5344CB8AC3E}">
        <p14:creationId xmlns:p14="http://schemas.microsoft.com/office/powerpoint/2010/main" val="343085312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37"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Effect transition="in" filter="barn(outVertical)">
                                      <p:cBhvr>
                                        <p:cTn id="11" dur="500"/>
                                        <p:tgtEl>
                                          <p:spTgt spid="10"/>
                                        </p:tgtEl>
                                      </p:cBhvr>
                                    </p:animEffect>
                                  </p:childTnLst>
                                </p:cTn>
                              </p:par>
                            </p:childTnLst>
                          </p:cTn>
                        </p:par>
                        <p:par>
                          <p:cTn id="12" fill="hold">
                            <p:stCondLst>
                              <p:cond delay="1650"/>
                            </p:stCondLst>
                            <p:childTnLst>
                              <p:par>
                                <p:cTn id="13" presetID="16" presetClass="entr" presetSubtype="2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par>
                          <p:cTn id="16" fill="hold">
                            <p:stCondLst>
                              <p:cond delay="2150"/>
                            </p:stCondLst>
                            <p:childTnLst>
                              <p:par>
                                <p:cTn id="17" presetID="16" presetClass="entr" presetSubtype="37" fill="hold" grpId="0" nodeType="afterEffect">
                                  <p:stCondLst>
                                    <p:cond delay="0"/>
                                  </p:stCondLst>
                                  <p:iterate type="wd">
                                    <p:tmPct val="10000"/>
                                  </p:iterate>
                                  <p:childTnLst>
                                    <p:set>
                                      <p:cBhvr>
                                        <p:cTn id="18" dur="1" fill="hold">
                                          <p:stCondLst>
                                            <p:cond delay="0"/>
                                          </p:stCondLst>
                                        </p:cTn>
                                        <p:tgtEl>
                                          <p:spTgt spid="11"/>
                                        </p:tgtEl>
                                        <p:attrNameLst>
                                          <p:attrName>style.visibility</p:attrName>
                                        </p:attrNameLst>
                                      </p:cBhvr>
                                      <p:to>
                                        <p:strVal val="visible"/>
                                      </p:to>
                                    </p:set>
                                    <p:animEffect transition="in" filter="barn(out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8C4E4E-966B-47C0-9824-1BC906D89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881" y="-198489"/>
            <a:ext cx="12813762" cy="7521678"/>
          </a:xfrm>
          <a:prstGeom prst="rect">
            <a:avLst/>
          </a:prstGeom>
        </p:spPr>
      </p:pic>
      <p:sp>
        <p:nvSpPr>
          <p:cNvPr id="6" name="Rectangle 5">
            <a:extLst>
              <a:ext uri="{FF2B5EF4-FFF2-40B4-BE49-F238E27FC236}">
                <a16:creationId xmlns:a16="http://schemas.microsoft.com/office/drawing/2014/main" id="{A2B5AF33-D76B-4C3A-AC9D-F8955145E428}"/>
              </a:ext>
            </a:extLst>
          </p:cNvPr>
          <p:cNvSpPr/>
          <p:nvPr/>
        </p:nvSpPr>
        <p:spPr>
          <a:xfrm>
            <a:off x="2560643" y="2049840"/>
            <a:ext cx="6672019" cy="1569660"/>
          </a:xfrm>
          <a:prstGeom prst="rect">
            <a:avLst/>
          </a:prstGeom>
          <a:noFill/>
        </p:spPr>
        <p:txBody>
          <a:bodyPr wrap="none" lIns="91440" tIns="45720" rIns="91440" bIns="45720">
            <a:spAutoFit/>
          </a:bodyPr>
          <a:lstStyle/>
          <a:p>
            <a:pPr algn="ctr"/>
            <a:r>
              <a:rPr lang="en-US" sz="9600">
                <a:ln w="0"/>
                <a:solidFill>
                  <a:srgbClr val="134630"/>
                </a:solidFill>
                <a:latin typeface="UTM Futura Extra" panose="02040603050506020204" pitchFamily="18" charset="0"/>
              </a:rPr>
              <a:t>TẠM BIỆT!</a:t>
            </a:r>
            <a:endParaRPr lang="en-US" sz="9600" b="0" cap="none" spc="0">
              <a:ln w="0"/>
              <a:solidFill>
                <a:srgbClr val="134630"/>
              </a:solidFill>
              <a:latin typeface="UTM Futura Extra" panose="02040603050506020204" pitchFamily="18" charset="0"/>
            </a:endParaRPr>
          </a:p>
        </p:txBody>
      </p:sp>
    </p:spTree>
    <p:extLst>
      <p:ext uri="{BB962C8B-B14F-4D97-AF65-F5344CB8AC3E}">
        <p14:creationId xmlns:p14="http://schemas.microsoft.com/office/powerpoint/2010/main" val="4288433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2000" y="2152935"/>
            <a:ext cx="3598814" cy="3598814"/>
          </a:xfrm>
          <a:prstGeom prst="rect">
            <a:avLst/>
          </a:prstGeom>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8361" y="311299"/>
            <a:ext cx="1828800" cy="1828800"/>
          </a:xfrm>
          <a:prstGeom prst="rect">
            <a:avLst/>
          </a:prstGeom>
          <a:solidFill>
            <a:srgbClr val="E6E6E6"/>
          </a:solidFill>
          <a:ln>
            <a:solidFill>
              <a:srgbClr val="E6E6E6"/>
            </a:solidFill>
          </a:ln>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20999" y="1737434"/>
            <a:ext cx="1828800" cy="1828800"/>
          </a:xfrm>
          <a:prstGeom prst="rect">
            <a:avLst/>
          </a:prstGeom>
          <a:solidFill>
            <a:srgbClr val="E6E6E6"/>
          </a:solidFill>
          <a:ln>
            <a:solidFill>
              <a:srgbClr val="E6E6E6"/>
            </a:solidFill>
          </a:ln>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7378293" y="823034"/>
            <a:ext cx="1828003" cy="1828800"/>
          </a:xfrm>
          <a:prstGeom prst="rect">
            <a:avLst/>
          </a:prstGeom>
          <a:solidFill>
            <a:srgbClr val="E6E6E6"/>
          </a:solidFill>
          <a:ln>
            <a:solidFill>
              <a:srgbClr val="E6E6E6"/>
            </a:solidFill>
          </a:ln>
        </p:spPr>
      </p:pic>
      <p:sp>
        <p:nvSpPr>
          <p:cNvPr id="6" name="Rectangle 5">
            <a:extLst>
              <a:ext uri="{FF2B5EF4-FFF2-40B4-BE49-F238E27FC236}">
                <a16:creationId xmlns:a16="http://schemas.microsoft.com/office/drawing/2014/main" id="{A3FBF79E-AA23-4020-9564-A1FF00CA2F9F}"/>
              </a:ext>
            </a:extLst>
          </p:cNvPr>
          <p:cNvSpPr/>
          <p:nvPr/>
        </p:nvSpPr>
        <p:spPr>
          <a:xfrm>
            <a:off x="2146819" y="3492850"/>
            <a:ext cx="4179349" cy="830997"/>
          </a:xfrm>
          <a:prstGeom prst="rect">
            <a:avLst/>
          </a:prstGeom>
          <a:noFill/>
        </p:spPr>
        <p:txBody>
          <a:bodyPr wrap="none" lIns="91440" tIns="45720" rIns="91440" bIns="45720">
            <a:spAutoFit/>
          </a:bodyPr>
          <a:lstStyle/>
          <a:p>
            <a:pPr algn="ctr"/>
            <a:r>
              <a:rPr lang="en-US" sz="4800" b="0" cap="none" spc="0">
                <a:ln w="0"/>
                <a:solidFill>
                  <a:srgbClr val="134630"/>
                </a:solidFill>
                <a:latin typeface="UTM Futura Extra" panose="02040603050506020204" pitchFamily="18" charset="0"/>
              </a:rPr>
              <a:t>KH</a:t>
            </a:r>
            <a:r>
              <a:rPr lang="en-US" sz="4800">
                <a:ln w="0"/>
                <a:solidFill>
                  <a:srgbClr val="134630"/>
                </a:solidFill>
                <a:latin typeface="UTM Futura Extra" panose="02040603050506020204" pitchFamily="18" charset="0"/>
              </a:rPr>
              <a:t>ỞI ĐỘNG</a:t>
            </a:r>
            <a:endParaRPr lang="en-US" sz="4800" b="0" cap="none" spc="0">
              <a:ln w="0"/>
              <a:solidFill>
                <a:srgbClr val="134630"/>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13566000" y="1983658"/>
            <a:ext cx="559769" cy="169277"/>
          </a:xfrm>
          <a:prstGeom prst="rect">
            <a:avLst/>
          </a:prstGeom>
          <a:solidFill>
            <a:srgbClr val="E6E6E6"/>
          </a:solidFill>
          <a:ln>
            <a:solidFill>
              <a:srgbClr val="E6E6E6"/>
            </a:solidFill>
          </a:ln>
        </p:spPr>
        <p:txBody>
          <a:bodyPr wrap="none" lIns="91440" tIns="45720" rIns="91440" bIns="45720">
            <a:spAutoFit/>
          </a:bodyPr>
          <a:lstStyle/>
          <a:p>
            <a:pPr algn="ctr"/>
            <a:r>
              <a:rPr lang="en-US" sz="500">
                <a:ln w="0"/>
                <a:solidFill>
                  <a:srgbClr val="E6E6E6"/>
                </a:solidFill>
                <a:latin typeface="UTM Futura Extra" panose="02040603050506020204" pitchFamily="18" charset="0"/>
              </a:rPr>
              <a:t>KHÁM PHÁ</a:t>
            </a:r>
            <a:endParaRPr lang="en-US" sz="500" b="0" cap="none" spc="0">
              <a:ln w="0"/>
              <a:solidFill>
                <a:srgbClr val="E6E6E6"/>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15815922" y="3492850"/>
            <a:ext cx="554960" cy="169277"/>
          </a:xfrm>
          <a:prstGeom prst="rect">
            <a:avLst/>
          </a:prstGeom>
          <a:solidFill>
            <a:srgbClr val="E6E6E6"/>
          </a:solidFill>
          <a:ln>
            <a:solidFill>
              <a:srgbClr val="E6E6E6"/>
            </a:solidFill>
          </a:ln>
        </p:spPr>
        <p:txBody>
          <a:bodyPr wrap="none" lIns="91440" tIns="45720" rIns="91440" bIns="45720">
            <a:spAutoFit/>
          </a:bodyPr>
          <a:lstStyle/>
          <a:p>
            <a:pPr algn="ctr"/>
            <a:r>
              <a:rPr lang="en-US" sz="500">
                <a:ln w="0"/>
                <a:solidFill>
                  <a:srgbClr val="E6E6E6"/>
                </a:solidFill>
                <a:latin typeface="UTM Futura Extra" panose="02040603050506020204" pitchFamily="18" charset="0"/>
              </a:rPr>
              <a:t>LUYỆN TẬP</a:t>
            </a:r>
            <a:endParaRPr lang="en-US" sz="500" b="0" cap="none" spc="0">
              <a:ln w="0"/>
              <a:solidFill>
                <a:srgbClr val="E6E6E6"/>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18059698" y="2651834"/>
            <a:ext cx="465191" cy="169277"/>
          </a:xfrm>
          <a:prstGeom prst="rect">
            <a:avLst/>
          </a:prstGeom>
          <a:solidFill>
            <a:srgbClr val="E6E6E6"/>
          </a:solidFill>
          <a:ln>
            <a:solidFill>
              <a:srgbClr val="E6E6E6"/>
            </a:solidFill>
          </a:ln>
        </p:spPr>
        <p:txBody>
          <a:bodyPr wrap="none" lIns="91440" tIns="45720" rIns="91440" bIns="45720">
            <a:spAutoFit/>
          </a:bodyPr>
          <a:lstStyle/>
          <a:p>
            <a:pPr algn="ctr"/>
            <a:r>
              <a:rPr lang="en-US" sz="500">
                <a:ln w="0"/>
                <a:solidFill>
                  <a:srgbClr val="E6E6E6"/>
                </a:solidFill>
                <a:latin typeface="UTM Futura Extra" panose="02040603050506020204" pitchFamily="18" charset="0"/>
              </a:rPr>
              <a:t>DẶN DÒ</a:t>
            </a:r>
            <a:endParaRPr lang="en-US" sz="500" b="0" cap="none" spc="0">
              <a:ln w="0"/>
              <a:solidFill>
                <a:srgbClr val="E6E6E6"/>
              </a:solidFill>
              <a:latin typeface="UTM Futura Extra" panose="02040603050506020204" pitchFamily="18" charset="0"/>
            </a:endParaRPr>
          </a:p>
        </p:txBody>
      </p:sp>
    </p:spTree>
    <p:extLst>
      <p:ext uri="{BB962C8B-B14F-4D97-AF65-F5344CB8AC3E}">
        <p14:creationId xmlns:p14="http://schemas.microsoft.com/office/powerpoint/2010/main" val="3626285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D64C39-D7BF-460F-8D4D-14274DD9FD04}"/>
              </a:ext>
            </a:extLst>
          </p:cNvPr>
          <p:cNvSpPr/>
          <p:nvPr/>
        </p:nvSpPr>
        <p:spPr>
          <a:xfrm>
            <a:off x="4952532" y="1049176"/>
            <a:ext cx="5859296" cy="4154984"/>
          </a:xfrm>
          <a:prstGeom prst="rect">
            <a:avLst/>
          </a:prstGeom>
          <a:noFill/>
        </p:spPr>
        <p:txBody>
          <a:bodyPr wrap="none" lIns="91440" tIns="45720" rIns="91440" bIns="45720">
            <a:spAutoFit/>
          </a:bodyPr>
          <a:lstStyle/>
          <a:p>
            <a:pPr algn="ctr"/>
            <a:r>
              <a:rPr lang="en-US" sz="4400">
                <a:ln w="0"/>
                <a:solidFill>
                  <a:srgbClr val="134630"/>
                </a:solidFill>
                <a:latin typeface="UTM Avo" panose="02040603050506020204" pitchFamily="18" charset="0"/>
              </a:rPr>
              <a:t>Thi tìm các bài hát </a:t>
            </a:r>
            <a:br>
              <a:rPr lang="en-US" sz="4400">
                <a:ln w="0"/>
                <a:solidFill>
                  <a:srgbClr val="134630"/>
                </a:solidFill>
                <a:latin typeface="UTM Avo" panose="02040603050506020204" pitchFamily="18" charset="0"/>
              </a:rPr>
            </a:br>
            <a:r>
              <a:rPr lang="en-US" sz="4400">
                <a:ln w="0"/>
                <a:solidFill>
                  <a:srgbClr val="134630"/>
                </a:solidFill>
                <a:latin typeface="UTM Avo" panose="02040603050506020204" pitchFamily="18" charset="0"/>
              </a:rPr>
              <a:t>có tên loài cây.</a:t>
            </a:r>
          </a:p>
          <a:p>
            <a:pPr algn="ctr"/>
            <a:r>
              <a:rPr lang="en-US" sz="4400" cap="none" spc="0">
                <a:ln w="0"/>
                <a:solidFill>
                  <a:srgbClr val="134630"/>
                </a:solidFill>
                <a:latin typeface="UTM Avo" panose="02040603050506020204" pitchFamily="18" charset="0"/>
              </a:rPr>
              <a:t>Nhóm nào tìm được </a:t>
            </a:r>
            <a:br>
              <a:rPr lang="en-US" sz="4400" cap="none" spc="0">
                <a:ln w="0"/>
                <a:solidFill>
                  <a:srgbClr val="134630"/>
                </a:solidFill>
                <a:latin typeface="UTM Avo" panose="02040603050506020204" pitchFamily="18" charset="0"/>
              </a:rPr>
            </a:br>
            <a:r>
              <a:rPr lang="en-US" sz="4400" cap="none" spc="0">
                <a:ln w="0"/>
                <a:solidFill>
                  <a:srgbClr val="134630"/>
                </a:solidFill>
                <a:latin typeface="UTM Avo" panose="02040603050506020204" pitchFamily="18" charset="0"/>
              </a:rPr>
              <a:t>nhiều bài hát </a:t>
            </a:r>
            <a:br>
              <a:rPr lang="en-US" sz="4400" cap="none" spc="0">
                <a:ln w="0"/>
                <a:solidFill>
                  <a:srgbClr val="134630"/>
                </a:solidFill>
                <a:latin typeface="UTM Avo" panose="02040603050506020204" pitchFamily="18" charset="0"/>
              </a:rPr>
            </a:br>
            <a:r>
              <a:rPr lang="en-US" sz="4400" cap="none" spc="0">
                <a:ln w="0"/>
                <a:solidFill>
                  <a:srgbClr val="134630"/>
                </a:solidFill>
                <a:latin typeface="UTM Avo" panose="02040603050506020204" pitchFamily="18" charset="0"/>
              </a:rPr>
              <a:t>về cây nhất </a:t>
            </a:r>
            <a:br>
              <a:rPr lang="en-US" sz="4400" cap="none" spc="0">
                <a:ln w="0"/>
                <a:solidFill>
                  <a:srgbClr val="134630"/>
                </a:solidFill>
                <a:latin typeface="UTM Avo" panose="02040603050506020204" pitchFamily="18" charset="0"/>
              </a:rPr>
            </a:br>
            <a:r>
              <a:rPr lang="en-US" sz="4400" cap="none" spc="0">
                <a:ln w="0"/>
                <a:solidFill>
                  <a:srgbClr val="134630"/>
                </a:solidFill>
                <a:latin typeface="UTM Avo" panose="02040603050506020204" pitchFamily="18" charset="0"/>
              </a:rPr>
              <a:t>thì chiến thắng.</a:t>
            </a:r>
          </a:p>
        </p:txBody>
      </p:sp>
    </p:spTree>
    <p:extLst>
      <p:ext uri="{BB962C8B-B14F-4D97-AF65-F5344CB8AC3E}">
        <p14:creationId xmlns:p14="http://schemas.microsoft.com/office/powerpoint/2010/main" val="34087892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14:presetBounceEnd="60000">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14:bounceEnd="60000">
                                          <p:cBhvr additive="base">
                                            <p:cTn id="7" dur="500" fill="hold"/>
                                            <p:tgtEl>
                                              <p:spTgt spid="2"/>
                                            </p:tgtEl>
                                            <p:attrNameLst>
                                              <p:attrName>ppt_x</p:attrName>
                                            </p:attrNameLst>
                                          </p:cBhvr>
                                          <p:tavLst>
                                            <p:tav tm="0">
                                              <p:val>
                                                <p:strVal val="1+#ppt_w/2"/>
                                              </p:val>
                                            </p:tav>
                                            <p:tav tm="100000">
                                              <p:val>
                                                <p:strVal val="#ppt_x"/>
                                              </p:val>
                                            </p:tav>
                                          </p:tavLst>
                                        </p:anim>
                                        <p:anim calcmode="lin" valueType="num" p14:bounceEnd="60000">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D64C39-D7BF-460F-8D4D-14274DD9FD04}"/>
              </a:ext>
            </a:extLst>
          </p:cNvPr>
          <p:cNvSpPr/>
          <p:nvPr/>
        </p:nvSpPr>
        <p:spPr>
          <a:xfrm>
            <a:off x="1051282" y="1348800"/>
            <a:ext cx="6346609" cy="5509200"/>
          </a:xfrm>
          <a:prstGeom prst="rect">
            <a:avLst/>
          </a:prstGeom>
          <a:noFill/>
        </p:spPr>
        <p:txBody>
          <a:bodyPr wrap="none" lIns="91440" tIns="45720" rIns="91440" bIns="45720">
            <a:spAutoFit/>
          </a:bodyPr>
          <a:lstStyle/>
          <a:p>
            <a:pPr algn="ctr"/>
            <a:r>
              <a:rPr lang="en-US" sz="4400">
                <a:ln w="0"/>
                <a:solidFill>
                  <a:srgbClr val="134630"/>
                </a:solidFill>
                <a:latin typeface="UTM Avo" panose="02040603050506020204" pitchFamily="18" charset="0"/>
              </a:rPr>
              <a:t>Một số bài hát về cây:</a:t>
            </a:r>
          </a:p>
          <a:p>
            <a:r>
              <a:rPr lang="en-US" sz="4400">
                <a:ln w="0"/>
                <a:solidFill>
                  <a:srgbClr val="134630"/>
                </a:solidFill>
                <a:latin typeface="UTM Avo" panose="02040603050506020204" pitchFamily="18" charset="0"/>
              </a:rPr>
              <a:t>- Cây trúc xinh</a:t>
            </a:r>
          </a:p>
          <a:p>
            <a:r>
              <a:rPr lang="en-US" sz="4400">
                <a:ln w="0"/>
                <a:solidFill>
                  <a:srgbClr val="134630"/>
                </a:solidFill>
                <a:latin typeface="UTM Avo" panose="02040603050506020204" pitchFamily="18" charset="0"/>
              </a:rPr>
              <a:t>- Vườn cây của ba</a:t>
            </a:r>
          </a:p>
          <a:p>
            <a:r>
              <a:rPr lang="en-US" sz="4400">
                <a:ln w="0"/>
                <a:solidFill>
                  <a:srgbClr val="134630"/>
                </a:solidFill>
                <a:latin typeface="UTM Avo" panose="02040603050506020204" pitchFamily="18" charset="0"/>
              </a:rPr>
              <a:t>- Lý cây đa</a:t>
            </a:r>
          </a:p>
          <a:p>
            <a:r>
              <a:rPr lang="en-US" sz="4400">
                <a:ln w="0"/>
                <a:solidFill>
                  <a:srgbClr val="134630"/>
                </a:solidFill>
                <a:latin typeface="UTM Avo" panose="02040603050506020204" pitchFamily="18" charset="0"/>
              </a:rPr>
              <a:t>- Lý cây bông</a:t>
            </a:r>
          </a:p>
          <a:p>
            <a:r>
              <a:rPr lang="en-US" sz="4400">
                <a:ln w="0"/>
                <a:solidFill>
                  <a:srgbClr val="134630"/>
                </a:solidFill>
                <a:latin typeface="UTM Avo" panose="02040603050506020204" pitchFamily="18" charset="0"/>
              </a:rPr>
              <a:t>- ...</a:t>
            </a:r>
          </a:p>
          <a:p>
            <a:endParaRPr lang="en-US" sz="4400">
              <a:ln w="0"/>
              <a:solidFill>
                <a:srgbClr val="134630"/>
              </a:solidFill>
              <a:latin typeface="UTM Avo" panose="02040603050506020204" pitchFamily="18" charset="0"/>
            </a:endParaRPr>
          </a:p>
          <a:p>
            <a:pPr algn="ctr"/>
            <a:endParaRPr lang="en-US" sz="4400">
              <a:ln w="0"/>
              <a:solidFill>
                <a:srgbClr val="134630"/>
              </a:solidFill>
              <a:latin typeface="UTM Avo" panose="02040603050506020204" pitchFamily="18" charset="0"/>
            </a:endParaRPr>
          </a:p>
        </p:txBody>
      </p:sp>
    </p:spTree>
    <p:extLst>
      <p:ext uri="{BB962C8B-B14F-4D97-AF65-F5344CB8AC3E}">
        <p14:creationId xmlns:p14="http://schemas.microsoft.com/office/powerpoint/2010/main" val="4805346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14:presetBounceEnd="60000">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14:bounceEnd="60000">
                                          <p:cBhvr additive="base">
                                            <p:cTn id="7" dur="500" fill="hold"/>
                                            <p:tgtEl>
                                              <p:spTgt spid="2"/>
                                            </p:tgtEl>
                                            <p:attrNameLst>
                                              <p:attrName>ppt_x</p:attrName>
                                            </p:attrNameLst>
                                          </p:cBhvr>
                                          <p:tavLst>
                                            <p:tav tm="0">
                                              <p:val>
                                                <p:strVal val="1+#ppt_w/2"/>
                                              </p:val>
                                            </p:tav>
                                            <p:tav tm="100000">
                                              <p:val>
                                                <p:strVal val="#ppt_x"/>
                                              </p:val>
                                            </p:tav>
                                          </p:tavLst>
                                        </p:anim>
                                        <p:anim calcmode="lin" valueType="num" p14:bounceEnd="60000">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D64C39-D7BF-460F-8D4D-14274DD9FD04}"/>
              </a:ext>
            </a:extLst>
          </p:cNvPr>
          <p:cNvSpPr/>
          <p:nvPr/>
        </p:nvSpPr>
        <p:spPr>
          <a:xfrm>
            <a:off x="4443640" y="1582576"/>
            <a:ext cx="7524817" cy="2800767"/>
          </a:xfrm>
          <a:prstGeom prst="rect">
            <a:avLst/>
          </a:prstGeom>
          <a:noFill/>
        </p:spPr>
        <p:txBody>
          <a:bodyPr wrap="none" lIns="91440" tIns="45720" rIns="91440" bIns="45720">
            <a:spAutoFit/>
          </a:bodyPr>
          <a:lstStyle/>
          <a:p>
            <a:pPr algn="ctr"/>
            <a:r>
              <a:rPr lang="en-US" sz="4400">
                <a:ln w="0"/>
                <a:solidFill>
                  <a:srgbClr val="134630"/>
                </a:solidFill>
                <a:latin typeface="UTM Avo" panose="02040603050506020204" pitchFamily="18" charset="0"/>
              </a:rPr>
              <a:t>Em hãy chọn một loài cây </a:t>
            </a:r>
            <a:br>
              <a:rPr lang="en-US" sz="4400">
                <a:ln w="0"/>
                <a:solidFill>
                  <a:srgbClr val="134630"/>
                </a:solidFill>
                <a:latin typeface="UTM Avo" panose="02040603050506020204" pitchFamily="18" charset="0"/>
              </a:rPr>
            </a:br>
            <a:r>
              <a:rPr lang="en-US" sz="4400">
                <a:ln w="0"/>
                <a:solidFill>
                  <a:srgbClr val="134630"/>
                </a:solidFill>
                <a:latin typeface="UTM Avo" panose="02040603050506020204" pitchFamily="18" charset="0"/>
              </a:rPr>
              <a:t>trong các bài hát vừa tìm</a:t>
            </a:r>
          </a:p>
          <a:p>
            <a:pPr algn="ctr"/>
            <a:r>
              <a:rPr lang="en-US" sz="4400">
                <a:ln w="0"/>
                <a:solidFill>
                  <a:srgbClr val="134630"/>
                </a:solidFill>
                <a:latin typeface="UTM Avo" panose="02040603050506020204" pitchFamily="18" charset="0"/>
              </a:rPr>
              <a:t>và nói 3-5 câu giới thiệu </a:t>
            </a:r>
            <a:br>
              <a:rPr lang="en-US" sz="4400">
                <a:ln w="0"/>
                <a:solidFill>
                  <a:srgbClr val="134630"/>
                </a:solidFill>
                <a:latin typeface="UTM Avo" panose="02040603050506020204" pitchFamily="18" charset="0"/>
              </a:rPr>
            </a:br>
            <a:r>
              <a:rPr lang="en-US" sz="4400">
                <a:ln w="0"/>
                <a:solidFill>
                  <a:srgbClr val="134630"/>
                </a:solidFill>
                <a:latin typeface="UTM Avo" panose="02040603050506020204" pitchFamily="18" charset="0"/>
              </a:rPr>
              <a:t>loài cây đó.</a:t>
            </a:r>
          </a:p>
        </p:txBody>
      </p:sp>
    </p:spTree>
    <p:extLst>
      <p:ext uri="{BB962C8B-B14F-4D97-AF65-F5344CB8AC3E}">
        <p14:creationId xmlns:p14="http://schemas.microsoft.com/office/powerpoint/2010/main" val="1987260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14:presetBounceEnd="60000">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14:bounceEnd="60000">
                                          <p:cBhvr additive="base">
                                            <p:cTn id="7" dur="500" fill="hold"/>
                                            <p:tgtEl>
                                              <p:spTgt spid="2"/>
                                            </p:tgtEl>
                                            <p:attrNameLst>
                                              <p:attrName>ppt_x</p:attrName>
                                            </p:attrNameLst>
                                          </p:cBhvr>
                                          <p:tavLst>
                                            <p:tav tm="0">
                                              <p:val>
                                                <p:strVal val="1+#ppt_w/2"/>
                                              </p:val>
                                            </p:tav>
                                            <p:tav tm="100000">
                                              <p:val>
                                                <p:strVal val="#ppt_x"/>
                                              </p:val>
                                            </p:tav>
                                          </p:tavLst>
                                        </p:anim>
                                        <p:anim calcmode="lin" valueType="num" p14:bounceEnd="60000">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774" y="3182776"/>
            <a:ext cx="1828800" cy="1828800"/>
          </a:xfrm>
          <a:prstGeom prst="rect">
            <a:avLst/>
          </a:prstGeom>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419" y="1756641"/>
            <a:ext cx="1828800" cy="1828800"/>
          </a:xfrm>
          <a:prstGeom prst="rect">
            <a:avLst/>
          </a:prstGeom>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6057" y="3182776"/>
            <a:ext cx="1828800" cy="1828800"/>
          </a:xfrm>
          <a:prstGeom prst="rect">
            <a:avLst/>
          </a:prstGeom>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703351" y="2268376"/>
            <a:ext cx="1828003" cy="1828800"/>
          </a:xfrm>
          <a:prstGeom prst="rect">
            <a:avLst/>
          </a:prstGeom>
        </p:spPr>
      </p:pic>
      <p:sp>
        <p:nvSpPr>
          <p:cNvPr id="6" name="Rectangle 5">
            <a:extLst>
              <a:ext uri="{FF2B5EF4-FFF2-40B4-BE49-F238E27FC236}">
                <a16:creationId xmlns:a16="http://schemas.microsoft.com/office/drawing/2014/main" id="{A3FBF79E-AA23-4020-9564-A1FF00CA2F9F}"/>
              </a:ext>
            </a:extLst>
          </p:cNvPr>
          <p:cNvSpPr/>
          <p:nvPr/>
        </p:nvSpPr>
        <p:spPr>
          <a:xfrm>
            <a:off x="1194394" y="5011576"/>
            <a:ext cx="2517036" cy="523220"/>
          </a:xfrm>
          <a:prstGeom prst="rect">
            <a:avLst/>
          </a:prstGeom>
          <a:noFill/>
        </p:spPr>
        <p:txBody>
          <a:bodyPr wrap="none" lIns="91440" tIns="45720" rIns="91440" bIns="45720">
            <a:spAutoFit/>
          </a:bodyPr>
          <a:lstStyle/>
          <a:p>
            <a:pPr algn="ctr"/>
            <a:r>
              <a:rPr lang="en-US" sz="2800" b="0" cap="none" spc="0">
                <a:ln w="0"/>
                <a:solidFill>
                  <a:srgbClr val="134630"/>
                </a:solidFill>
                <a:latin typeface="UTM Futura Extra" panose="02040603050506020204" pitchFamily="18" charset="0"/>
              </a:rPr>
              <a:t>KH</a:t>
            </a:r>
            <a:r>
              <a:rPr lang="en-US" sz="2800">
                <a:ln w="0"/>
                <a:solidFill>
                  <a:srgbClr val="134630"/>
                </a:solidFill>
                <a:latin typeface="UTM Futura Extra" panose="02040603050506020204" pitchFamily="18" charset="0"/>
              </a:rPr>
              <a:t>ỞI ĐỘNG</a:t>
            </a:r>
            <a:endParaRPr lang="en-US" sz="2800" b="0" cap="none" spc="0">
              <a:ln w="0"/>
              <a:solidFill>
                <a:srgbClr val="134630"/>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3024635" y="3429000"/>
            <a:ext cx="2292615"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KHÁM PHÁ</a:t>
            </a:r>
            <a:endParaRPr lang="en-US" sz="2800" b="0" cap="none" spc="0">
              <a:ln w="0"/>
              <a:solidFill>
                <a:srgbClr val="134630"/>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5288119" y="4938192"/>
            <a:ext cx="2260683"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LUYỆN TẬP</a:t>
            </a:r>
            <a:endParaRPr lang="en-US" sz="2800" b="0" cap="none" spc="0">
              <a:ln w="0"/>
              <a:solidFill>
                <a:srgbClr val="134630"/>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7743555" y="4097176"/>
            <a:ext cx="1747594" cy="523220"/>
          </a:xfrm>
          <a:prstGeom prst="rect">
            <a:avLst/>
          </a:prstGeom>
          <a:noFill/>
        </p:spPr>
        <p:txBody>
          <a:bodyPr wrap="none" lIns="91440" tIns="45720" rIns="91440" bIns="45720">
            <a:spAutoFit/>
          </a:bodyPr>
          <a:lstStyle/>
          <a:p>
            <a:pPr algn="ctr"/>
            <a:r>
              <a:rPr lang="en-US" sz="2800">
                <a:ln w="0"/>
                <a:solidFill>
                  <a:srgbClr val="134630"/>
                </a:solidFill>
                <a:latin typeface="UTM Futura Extra" panose="02040603050506020204" pitchFamily="18" charset="0"/>
              </a:rPr>
              <a:t>DẶN DÒ</a:t>
            </a:r>
            <a:endParaRPr lang="en-US" sz="2800" b="0" cap="none" spc="0">
              <a:ln w="0"/>
              <a:solidFill>
                <a:srgbClr val="134630"/>
              </a:solidFill>
              <a:latin typeface="UTM Futura Extra" panose="02040603050506020204" pitchFamily="18" charset="0"/>
            </a:endParaRPr>
          </a:p>
        </p:txBody>
      </p:sp>
    </p:spTree>
    <p:extLst>
      <p:ext uri="{BB962C8B-B14F-4D97-AF65-F5344CB8AC3E}">
        <p14:creationId xmlns:p14="http://schemas.microsoft.com/office/powerpoint/2010/main" val="3067910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C6EC7CEF-F3CD-4124-88A4-7577C0F2E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0994" y="2514600"/>
            <a:ext cx="1828800" cy="1828800"/>
          </a:xfrm>
          <a:prstGeom prst="rect">
            <a:avLst/>
          </a:prstGeom>
          <a:solidFill>
            <a:srgbClr val="E6E6E6"/>
          </a:solidFill>
        </p:spPr>
      </p:pic>
      <p:pic>
        <p:nvPicPr>
          <p:cNvPr id="3" name="图片 3">
            <a:extLst>
              <a:ext uri="{FF2B5EF4-FFF2-40B4-BE49-F238E27FC236}">
                <a16:creationId xmlns:a16="http://schemas.microsoft.com/office/drawing/2014/main" id="{71644C60-0D0C-490B-A399-48436F64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24" y="2271479"/>
            <a:ext cx="3361482" cy="3361482"/>
          </a:xfrm>
          <a:prstGeom prst="rect">
            <a:avLst/>
          </a:prstGeom>
        </p:spPr>
      </p:pic>
      <p:pic>
        <p:nvPicPr>
          <p:cNvPr id="4" name="图片 3">
            <a:extLst>
              <a:ext uri="{FF2B5EF4-FFF2-40B4-BE49-F238E27FC236}">
                <a16:creationId xmlns:a16="http://schemas.microsoft.com/office/drawing/2014/main" id="{862A4A9E-E17B-4BE2-8A30-61BE2A4D6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5711" y="2514600"/>
            <a:ext cx="1828800" cy="1828800"/>
          </a:xfrm>
          <a:prstGeom prst="rect">
            <a:avLst/>
          </a:prstGeom>
          <a:solidFill>
            <a:srgbClr val="E6E6E6"/>
          </a:solidFill>
        </p:spPr>
      </p:pic>
      <p:pic>
        <p:nvPicPr>
          <p:cNvPr id="5" name="图片 8">
            <a:extLst>
              <a:ext uri="{FF2B5EF4-FFF2-40B4-BE49-F238E27FC236}">
                <a16:creationId xmlns:a16="http://schemas.microsoft.com/office/drawing/2014/main" id="{B50163F6-E84B-4B71-B848-9D6B9C62F9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38417" y="1600200"/>
            <a:ext cx="1828003" cy="1828800"/>
          </a:xfrm>
          <a:prstGeom prst="rect">
            <a:avLst/>
          </a:prstGeom>
          <a:solidFill>
            <a:srgbClr val="E6E6E6"/>
          </a:solidFill>
        </p:spPr>
      </p:pic>
      <p:sp>
        <p:nvSpPr>
          <p:cNvPr id="6" name="Rectangle 5">
            <a:extLst>
              <a:ext uri="{FF2B5EF4-FFF2-40B4-BE49-F238E27FC236}">
                <a16:creationId xmlns:a16="http://schemas.microsoft.com/office/drawing/2014/main" id="{A3FBF79E-AA23-4020-9564-A1FF00CA2F9F}"/>
              </a:ext>
            </a:extLst>
          </p:cNvPr>
          <p:cNvSpPr/>
          <p:nvPr/>
        </p:nvSpPr>
        <p:spPr>
          <a:xfrm>
            <a:off x="-8289580" y="4343400"/>
            <a:ext cx="601447" cy="169277"/>
          </a:xfrm>
          <a:prstGeom prst="rect">
            <a:avLst/>
          </a:prstGeom>
          <a:solidFill>
            <a:srgbClr val="E6E6E6"/>
          </a:solidFill>
        </p:spPr>
        <p:txBody>
          <a:bodyPr wrap="none" lIns="91440" tIns="45720" rIns="91440" bIns="45720">
            <a:spAutoFit/>
          </a:bodyPr>
          <a:lstStyle/>
          <a:p>
            <a:pPr algn="ctr"/>
            <a:r>
              <a:rPr lang="en-US" sz="500" b="0" cap="none" spc="0">
                <a:ln w="0"/>
                <a:solidFill>
                  <a:srgbClr val="E6E6E6"/>
                </a:solidFill>
                <a:latin typeface="UTM Futura Extra" panose="02040603050506020204" pitchFamily="18" charset="0"/>
              </a:rPr>
              <a:t>KH</a:t>
            </a:r>
            <a:r>
              <a:rPr lang="en-US" sz="500">
                <a:ln w="0"/>
                <a:solidFill>
                  <a:srgbClr val="E6E6E6"/>
                </a:solidFill>
                <a:latin typeface="UTM Futura Extra" panose="02040603050506020204" pitchFamily="18" charset="0"/>
              </a:rPr>
              <a:t>ỞI ĐỘNG</a:t>
            </a:r>
            <a:endParaRPr lang="en-US" sz="500" b="0" cap="none" spc="0">
              <a:ln w="0"/>
              <a:solidFill>
                <a:srgbClr val="E6E6E6"/>
              </a:solidFill>
              <a:latin typeface="UTM Futura Extra" panose="02040603050506020204" pitchFamily="18" charset="0"/>
            </a:endParaRPr>
          </a:p>
        </p:txBody>
      </p:sp>
      <p:sp>
        <p:nvSpPr>
          <p:cNvPr id="7" name="Rectangle 6">
            <a:extLst>
              <a:ext uri="{FF2B5EF4-FFF2-40B4-BE49-F238E27FC236}">
                <a16:creationId xmlns:a16="http://schemas.microsoft.com/office/drawing/2014/main" id="{F96A19EB-AEB1-41B5-AF65-7B9FC1845E2D}"/>
              </a:ext>
            </a:extLst>
          </p:cNvPr>
          <p:cNvSpPr/>
          <p:nvPr/>
        </p:nvSpPr>
        <p:spPr>
          <a:xfrm>
            <a:off x="1818376" y="3429000"/>
            <a:ext cx="4705134" cy="1015663"/>
          </a:xfrm>
          <a:prstGeom prst="rect">
            <a:avLst/>
          </a:prstGeom>
          <a:noFill/>
        </p:spPr>
        <p:txBody>
          <a:bodyPr wrap="none" lIns="91440" tIns="45720" rIns="91440" bIns="45720">
            <a:spAutoFit/>
          </a:bodyPr>
          <a:lstStyle/>
          <a:p>
            <a:pPr algn="ctr"/>
            <a:r>
              <a:rPr lang="en-US" sz="6000">
                <a:ln w="0"/>
                <a:solidFill>
                  <a:srgbClr val="134630"/>
                </a:solidFill>
                <a:latin typeface="UTM Futura Extra" panose="02040603050506020204" pitchFamily="18" charset="0"/>
              </a:rPr>
              <a:t>KHÁM PHÁ</a:t>
            </a:r>
            <a:endParaRPr lang="en-US" sz="6000" b="0" cap="none" spc="0">
              <a:ln w="0"/>
              <a:solidFill>
                <a:srgbClr val="134630"/>
              </a:solidFill>
              <a:latin typeface="UTM Futura Extra" panose="02040603050506020204" pitchFamily="18" charset="0"/>
            </a:endParaRPr>
          </a:p>
        </p:txBody>
      </p:sp>
      <p:sp>
        <p:nvSpPr>
          <p:cNvPr id="8" name="Rectangle 7">
            <a:extLst>
              <a:ext uri="{FF2B5EF4-FFF2-40B4-BE49-F238E27FC236}">
                <a16:creationId xmlns:a16="http://schemas.microsoft.com/office/drawing/2014/main" id="{B44B38EE-2E58-45C3-9255-635D1E89041C}"/>
              </a:ext>
            </a:extLst>
          </p:cNvPr>
          <p:cNvSpPr/>
          <p:nvPr/>
        </p:nvSpPr>
        <p:spPr>
          <a:xfrm>
            <a:off x="-4300788" y="4270016"/>
            <a:ext cx="554960" cy="169277"/>
          </a:xfrm>
          <a:prstGeom prst="rect">
            <a:avLst/>
          </a:prstGeom>
          <a:solidFill>
            <a:srgbClr val="E6E6E6"/>
          </a:solidFill>
        </p:spPr>
        <p:txBody>
          <a:bodyPr wrap="none" lIns="91440" tIns="45720" rIns="91440" bIns="45720">
            <a:spAutoFit/>
          </a:bodyPr>
          <a:lstStyle/>
          <a:p>
            <a:pPr algn="ctr"/>
            <a:r>
              <a:rPr lang="en-US" sz="500">
                <a:ln w="0"/>
                <a:solidFill>
                  <a:srgbClr val="E6E6E6"/>
                </a:solidFill>
                <a:latin typeface="UTM Futura Extra" panose="02040603050506020204" pitchFamily="18" charset="0"/>
              </a:rPr>
              <a:t>LUYỆN TẬP</a:t>
            </a:r>
            <a:endParaRPr lang="en-US" sz="500" b="0" cap="none" spc="0">
              <a:ln w="0"/>
              <a:solidFill>
                <a:srgbClr val="E6E6E6"/>
              </a:solidFill>
              <a:latin typeface="UTM Futura Extra" panose="02040603050506020204" pitchFamily="18" charset="0"/>
            </a:endParaRPr>
          </a:p>
        </p:txBody>
      </p:sp>
      <p:sp>
        <p:nvSpPr>
          <p:cNvPr id="9" name="Rectangle 8">
            <a:extLst>
              <a:ext uri="{FF2B5EF4-FFF2-40B4-BE49-F238E27FC236}">
                <a16:creationId xmlns:a16="http://schemas.microsoft.com/office/drawing/2014/main" id="{507CB720-1E62-48B8-83F4-6700CE4D55B6}"/>
              </a:ext>
            </a:extLst>
          </p:cNvPr>
          <p:cNvSpPr/>
          <p:nvPr/>
        </p:nvSpPr>
        <p:spPr>
          <a:xfrm>
            <a:off x="-2057012" y="3429000"/>
            <a:ext cx="465191" cy="169277"/>
          </a:xfrm>
          <a:prstGeom prst="rect">
            <a:avLst/>
          </a:prstGeom>
          <a:solidFill>
            <a:srgbClr val="E6E6E6"/>
          </a:solidFill>
        </p:spPr>
        <p:txBody>
          <a:bodyPr wrap="none" lIns="91440" tIns="45720" rIns="91440" bIns="45720">
            <a:spAutoFit/>
          </a:bodyPr>
          <a:lstStyle/>
          <a:p>
            <a:pPr algn="ctr"/>
            <a:r>
              <a:rPr lang="en-US" sz="500">
                <a:ln w="0"/>
                <a:solidFill>
                  <a:srgbClr val="E6E6E6"/>
                </a:solidFill>
                <a:latin typeface="UTM Futura Extra" panose="02040603050506020204" pitchFamily="18" charset="0"/>
              </a:rPr>
              <a:t>DẶN DÒ</a:t>
            </a:r>
            <a:endParaRPr lang="en-US" sz="500" b="0" cap="none" spc="0">
              <a:ln w="0"/>
              <a:solidFill>
                <a:srgbClr val="E6E6E6"/>
              </a:solidFill>
              <a:latin typeface="UTM Futura Extra" panose="02040603050506020204" pitchFamily="18" charset="0"/>
            </a:endParaRPr>
          </a:p>
        </p:txBody>
      </p:sp>
    </p:spTree>
    <p:extLst>
      <p:ext uri="{BB962C8B-B14F-4D97-AF65-F5344CB8AC3E}">
        <p14:creationId xmlns:p14="http://schemas.microsoft.com/office/powerpoint/2010/main" val="918327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E7795A-7737-4D3B-B509-6F5FFCB94A31}"/>
              </a:ext>
            </a:extLst>
          </p:cNvPr>
          <p:cNvSpPr/>
          <p:nvPr/>
        </p:nvSpPr>
        <p:spPr>
          <a:xfrm>
            <a:off x="1797019" y="2659559"/>
            <a:ext cx="7536037" cy="769441"/>
          </a:xfrm>
          <a:prstGeom prst="rect">
            <a:avLst/>
          </a:prstGeom>
          <a:noFill/>
        </p:spPr>
        <p:txBody>
          <a:bodyPr wrap="none" lIns="91440" tIns="45720" rIns="91440" bIns="45720">
            <a:spAutoFit/>
          </a:bodyPr>
          <a:lstStyle/>
          <a:p>
            <a:pPr algn="ctr"/>
            <a:r>
              <a:rPr lang="en-US" sz="4400">
                <a:ln w="0"/>
                <a:solidFill>
                  <a:srgbClr val="134630"/>
                </a:solidFill>
                <a:latin typeface="UTM Futura Extra" panose="02040603050506020204" pitchFamily="18" charset="0"/>
              </a:rPr>
              <a:t>Có các kiểu kết bài nào?</a:t>
            </a:r>
            <a:endParaRPr lang="en-US" sz="4400" b="0" cap="none" spc="0">
              <a:ln w="0"/>
              <a:solidFill>
                <a:srgbClr val="134630"/>
              </a:solidFill>
              <a:latin typeface="UTM Futura Extra" panose="02040603050506020204" pitchFamily="18" charset="0"/>
            </a:endParaRPr>
          </a:p>
        </p:txBody>
      </p:sp>
      <p:sp>
        <p:nvSpPr>
          <p:cNvPr id="3" name="Rectangle 2">
            <a:extLst>
              <a:ext uri="{FF2B5EF4-FFF2-40B4-BE49-F238E27FC236}">
                <a16:creationId xmlns:a16="http://schemas.microsoft.com/office/drawing/2014/main" id="{C6F62148-6D73-4FF6-988C-0D592E2A5FC4}"/>
              </a:ext>
            </a:extLst>
          </p:cNvPr>
          <p:cNvSpPr/>
          <p:nvPr/>
        </p:nvSpPr>
        <p:spPr>
          <a:xfrm>
            <a:off x="1587179" y="3395272"/>
            <a:ext cx="8496237" cy="2123658"/>
          </a:xfrm>
          <a:prstGeom prst="rect">
            <a:avLst/>
          </a:prstGeom>
          <a:noFill/>
        </p:spPr>
        <p:txBody>
          <a:bodyPr wrap="none" lIns="91440" tIns="45720" rIns="91440" bIns="45720">
            <a:spAutoFit/>
          </a:bodyPr>
          <a:lstStyle/>
          <a:p>
            <a:r>
              <a:rPr lang="en-US" sz="4400">
                <a:ln w="0"/>
                <a:solidFill>
                  <a:srgbClr val="660066"/>
                </a:solidFill>
                <a:latin typeface="UTM Futura Extra" panose="02040603050506020204" pitchFamily="18" charset="0"/>
              </a:rPr>
              <a:t>- Có 2 kiểu kết bài:</a:t>
            </a:r>
          </a:p>
          <a:p>
            <a:pPr lvl="1"/>
            <a:r>
              <a:rPr lang="en-US" sz="4400" b="0" cap="none" spc="0">
                <a:ln w="0"/>
                <a:solidFill>
                  <a:srgbClr val="660066"/>
                </a:solidFill>
                <a:latin typeface="UTM Futura Extra" panose="02040603050506020204" pitchFamily="18" charset="0"/>
              </a:rPr>
              <a:t>+ Kết bài m</a:t>
            </a:r>
            <a:r>
              <a:rPr lang="en-US" sz="4400">
                <a:ln w="0"/>
                <a:solidFill>
                  <a:srgbClr val="660066"/>
                </a:solidFill>
                <a:latin typeface="UTM Futura Extra" panose="02040603050506020204" pitchFamily="18" charset="0"/>
              </a:rPr>
              <a:t>ở rộng;</a:t>
            </a:r>
          </a:p>
          <a:p>
            <a:pPr lvl="1"/>
            <a:r>
              <a:rPr lang="en-US" sz="4400" b="0" cap="none" spc="0">
                <a:ln w="0"/>
                <a:solidFill>
                  <a:srgbClr val="660066"/>
                </a:solidFill>
                <a:latin typeface="UTM Futura Extra" panose="02040603050506020204" pitchFamily="18" charset="0"/>
              </a:rPr>
              <a:t>+ Kết bài không mở rộng.</a:t>
            </a:r>
          </a:p>
        </p:txBody>
      </p:sp>
    </p:spTree>
    <p:extLst>
      <p:ext uri="{BB962C8B-B14F-4D97-AF65-F5344CB8AC3E}">
        <p14:creationId xmlns:p14="http://schemas.microsoft.com/office/powerpoint/2010/main" val="169008444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iterate type="wd">
                                    <p:tmPct val="10000"/>
                                  </p:iterate>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ESENTATION_TITLE" val="人教版小学语文爷爷和小树PPT课件"/>
</p:tagLst>
</file>

<file path=ppt/theme/theme1.xml><?xml version="1.0" encoding="utf-8"?>
<a:theme xmlns:a="http://schemas.openxmlformats.org/drawingml/2006/main" name="Office 主题​​">
  <a:themeElements>
    <a:clrScheme name="自定义 191">
      <a:dk1>
        <a:sysClr val="windowText" lastClr="000000"/>
      </a:dk1>
      <a:lt1>
        <a:sysClr val="window" lastClr="FFFFFF"/>
      </a:lt1>
      <a:dk2>
        <a:srgbClr val="44546A"/>
      </a:dk2>
      <a:lt2>
        <a:srgbClr val="E7E6E6"/>
      </a:lt2>
      <a:accent1>
        <a:srgbClr val="49899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字魂47号-三分行楷">
      <a:majorFont>
        <a:latin typeface="字魂47号-三分行楷"/>
        <a:ea typeface="字魂47号-三分行楷"/>
        <a:cs typeface=""/>
      </a:majorFont>
      <a:minorFont>
        <a:latin typeface="字魂47号-三分行楷"/>
        <a:ea typeface="字魂47号-三分行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40000"/>
          </a:schemeClr>
        </a:solidFill>
        <a:ln w="15875">
          <a:noFill/>
        </a:ln>
      </a:spPr>
      <a:bodyPr vert="horz" lIns="0" tIns="0" rIns="0" bIns="0" rtlCol="0" anchor="ctr"/>
      <a:lstStyle>
        <a:defPPr algn="ctr">
          <a:defRPr sz="36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191">
    <a:dk1>
      <a:sysClr val="windowText" lastClr="000000"/>
    </a:dk1>
    <a:lt1>
      <a:sysClr val="window" lastClr="FFFFFF"/>
    </a:lt1>
    <a:dk2>
      <a:srgbClr val="44546A"/>
    </a:dk2>
    <a:lt2>
      <a:srgbClr val="E7E6E6"/>
    </a:lt2>
    <a:accent1>
      <a:srgbClr val="49899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9Slide.vn</Template>
  <TotalTime>480</TotalTime>
  <Words>813</Words>
  <Application>Microsoft Office PowerPoint</Application>
  <PresentationFormat>Widescreen</PresentationFormat>
  <Paragraphs>86</Paragraphs>
  <Slides>29</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等线</vt:lpstr>
      <vt:lpstr>Arial</vt:lpstr>
      <vt:lpstr>Times New Roman</vt:lpstr>
      <vt:lpstr>UTM Avo</vt:lpstr>
      <vt:lpstr>UTM Futura Extra</vt:lpstr>
      <vt:lpstr>字魂47号-三分行楷</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KTUTS</dc:creator>
  <cp:keywords>ThyTho</cp:keywords>
  <cp:lastModifiedBy>PHAN HOÀNG PHƯỚC HẠNH</cp:lastModifiedBy>
  <cp:revision>105</cp:revision>
  <dcterms:created xsi:type="dcterms:W3CDTF">2019-03-13T05:38:41Z</dcterms:created>
  <dcterms:modified xsi:type="dcterms:W3CDTF">2022-02-27T13:32:17Z</dcterms:modified>
  <cp:version>R24</cp:version>
</cp:coreProperties>
</file>