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1"/>
  </p:notesMasterIdLst>
  <p:sldIdLst>
    <p:sldId id="257" r:id="rId3"/>
    <p:sldId id="268" r:id="rId4"/>
    <p:sldId id="258" r:id="rId5"/>
    <p:sldId id="275" r:id="rId6"/>
    <p:sldId id="259" r:id="rId7"/>
    <p:sldId id="261" r:id="rId8"/>
    <p:sldId id="262" r:id="rId9"/>
    <p:sldId id="263" r:id="rId10"/>
    <p:sldId id="264" r:id="rId11"/>
    <p:sldId id="276" r:id="rId12"/>
    <p:sldId id="265" r:id="rId13"/>
    <p:sldId id="266" r:id="rId14"/>
    <p:sldId id="270" r:id="rId15"/>
    <p:sldId id="267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87ABCD-6A6C-495F-8FCB-54F14564C06A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88C08687-0388-4F99-91C4-6E07244D03EA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>
              <a:latin typeface="Times New Roman" panose="02020603050405020304" pitchFamily="18" charset="0"/>
              <a:cs typeface="Times New Roman" panose="02020603050405020304" pitchFamily="18" charset="0"/>
            </a:rPr>
            <a:t>Kéo kín rèm cửa sổ và tắt đèn phòng học. Em hãy tìm cái bút trên bàn và viết tên em vào giấy.</a:t>
          </a:r>
        </a:p>
      </dgm:t>
    </dgm:pt>
    <dgm:pt modelId="{A677416E-6789-43CA-BE9C-B46A3D626194}" type="parTrans" cxnId="{24E795D6-F3D3-4B11-988B-7B2E53C037E0}">
      <dgm:prSet/>
      <dgm:spPr/>
      <dgm:t>
        <a:bodyPr/>
        <a:lstStyle/>
        <a:p>
          <a:endParaRPr lang="en-US"/>
        </a:p>
      </dgm:t>
    </dgm:pt>
    <dgm:pt modelId="{EF05986D-2B4C-4D32-9F37-D92A98463F31}" type="sibTrans" cxnId="{24E795D6-F3D3-4B11-988B-7B2E53C037E0}">
      <dgm:prSet/>
      <dgm:spPr>
        <a:solidFill>
          <a:srgbClr val="7030A0"/>
        </a:solidFill>
      </dgm:spPr>
      <dgm:t>
        <a:bodyPr/>
        <a:lstStyle/>
        <a:p>
          <a:endParaRPr lang="en-US"/>
        </a:p>
      </dgm:t>
    </dgm:pt>
    <dgm:pt modelId="{B285D6FD-7254-4264-86EF-97919AE3E99D}">
      <dgm:prSet custT="1"/>
      <dgm:spPr>
        <a:solidFill>
          <a:srgbClr val="00B050"/>
        </a:solidFill>
      </dgm:spPr>
      <dgm:t>
        <a:bodyPr/>
        <a:lstStyle/>
        <a:p>
          <a:r>
            <a:rPr lang="vi-VN" sz="3600">
              <a:latin typeface="Times New Roman" panose="02020603050405020304" pitchFamily="18" charset="0"/>
              <a:cs typeface="Times New Roman" panose="02020603050405020304" pitchFamily="18" charset="0"/>
            </a:rPr>
            <a:t>Quan sát và nhận xét chữ em vừa viết sau khi rèm cửa sổ được mở ra.</a:t>
          </a:r>
          <a:endParaRPr lang="en-US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2B02A9-267A-4A31-BF77-828716A35C76}" type="parTrans" cxnId="{FD634940-B48E-4771-AB76-0D604233D024}">
      <dgm:prSet/>
      <dgm:spPr/>
      <dgm:t>
        <a:bodyPr/>
        <a:lstStyle/>
        <a:p>
          <a:endParaRPr lang="en-US"/>
        </a:p>
      </dgm:t>
    </dgm:pt>
    <dgm:pt modelId="{1B32105E-44D6-4281-A921-E59A94606073}" type="sibTrans" cxnId="{FD634940-B48E-4771-AB76-0D604233D024}">
      <dgm:prSet/>
      <dgm:spPr/>
      <dgm:t>
        <a:bodyPr/>
        <a:lstStyle/>
        <a:p>
          <a:endParaRPr lang="en-US"/>
        </a:p>
      </dgm:t>
    </dgm:pt>
    <dgm:pt modelId="{8C3C0654-D6F6-472F-89A6-A591F628AC58}" type="pres">
      <dgm:prSet presAssocID="{0F87ABCD-6A6C-495F-8FCB-54F14564C06A}" presName="linearFlow" presStyleCnt="0">
        <dgm:presLayoutVars>
          <dgm:resizeHandles val="exact"/>
        </dgm:presLayoutVars>
      </dgm:prSet>
      <dgm:spPr/>
    </dgm:pt>
    <dgm:pt modelId="{09FFAFFC-B962-4BB8-8A73-74A473BD7B78}" type="pres">
      <dgm:prSet presAssocID="{88C08687-0388-4F99-91C4-6E07244D03EA}" presName="node" presStyleLbl="node1" presStyleIdx="0" presStyleCnt="2">
        <dgm:presLayoutVars>
          <dgm:bulletEnabled val="1"/>
        </dgm:presLayoutVars>
      </dgm:prSet>
      <dgm:spPr/>
    </dgm:pt>
    <dgm:pt modelId="{DFB0ECBA-A58F-458A-9B7F-F04054FB5ACF}" type="pres">
      <dgm:prSet presAssocID="{EF05986D-2B4C-4D32-9F37-D92A98463F31}" presName="sibTrans" presStyleLbl="sibTrans2D1" presStyleIdx="0" presStyleCnt="1"/>
      <dgm:spPr/>
    </dgm:pt>
    <dgm:pt modelId="{8E43B6F2-2E60-4EFC-99C0-C87B946C40B1}" type="pres">
      <dgm:prSet presAssocID="{EF05986D-2B4C-4D32-9F37-D92A98463F31}" presName="connectorText" presStyleLbl="sibTrans2D1" presStyleIdx="0" presStyleCnt="1"/>
      <dgm:spPr/>
    </dgm:pt>
    <dgm:pt modelId="{54A5C252-57C6-4819-8D74-FF0F7737EFC3}" type="pres">
      <dgm:prSet presAssocID="{B285D6FD-7254-4264-86EF-97919AE3E99D}" presName="node" presStyleLbl="node1" presStyleIdx="1" presStyleCnt="2">
        <dgm:presLayoutVars>
          <dgm:bulletEnabled val="1"/>
        </dgm:presLayoutVars>
      </dgm:prSet>
      <dgm:spPr/>
    </dgm:pt>
  </dgm:ptLst>
  <dgm:cxnLst>
    <dgm:cxn modelId="{153FAB3E-2168-41FD-BBF9-FD6D672A01EC}" type="presOf" srcId="{EF05986D-2B4C-4D32-9F37-D92A98463F31}" destId="{8E43B6F2-2E60-4EFC-99C0-C87B946C40B1}" srcOrd="1" destOrd="0" presId="urn:microsoft.com/office/officeart/2005/8/layout/process2"/>
    <dgm:cxn modelId="{FD634940-B48E-4771-AB76-0D604233D024}" srcId="{0F87ABCD-6A6C-495F-8FCB-54F14564C06A}" destId="{B285D6FD-7254-4264-86EF-97919AE3E99D}" srcOrd="1" destOrd="0" parTransId="{9A2B02A9-267A-4A31-BF77-828716A35C76}" sibTransId="{1B32105E-44D6-4281-A921-E59A94606073}"/>
    <dgm:cxn modelId="{F59AFB8F-C7ED-441E-9947-B7E3BEF3753C}" type="presOf" srcId="{88C08687-0388-4F99-91C4-6E07244D03EA}" destId="{09FFAFFC-B962-4BB8-8A73-74A473BD7B78}" srcOrd="0" destOrd="0" presId="urn:microsoft.com/office/officeart/2005/8/layout/process2"/>
    <dgm:cxn modelId="{0E0AF9BF-8833-4518-A815-5B4AD1995E33}" type="presOf" srcId="{B285D6FD-7254-4264-86EF-97919AE3E99D}" destId="{54A5C252-57C6-4819-8D74-FF0F7737EFC3}" srcOrd="0" destOrd="0" presId="urn:microsoft.com/office/officeart/2005/8/layout/process2"/>
    <dgm:cxn modelId="{24E795D6-F3D3-4B11-988B-7B2E53C037E0}" srcId="{0F87ABCD-6A6C-495F-8FCB-54F14564C06A}" destId="{88C08687-0388-4F99-91C4-6E07244D03EA}" srcOrd="0" destOrd="0" parTransId="{A677416E-6789-43CA-BE9C-B46A3D626194}" sibTransId="{EF05986D-2B4C-4D32-9F37-D92A98463F31}"/>
    <dgm:cxn modelId="{FC7F36D8-64EE-43D6-A870-D4E7F0B6D7EA}" type="presOf" srcId="{EF05986D-2B4C-4D32-9F37-D92A98463F31}" destId="{DFB0ECBA-A58F-458A-9B7F-F04054FB5ACF}" srcOrd="0" destOrd="0" presId="urn:microsoft.com/office/officeart/2005/8/layout/process2"/>
    <dgm:cxn modelId="{2C3735F1-68F5-4DFD-96F3-E25D3CAF2199}" type="presOf" srcId="{0F87ABCD-6A6C-495F-8FCB-54F14564C06A}" destId="{8C3C0654-D6F6-472F-89A6-A591F628AC58}" srcOrd="0" destOrd="0" presId="urn:microsoft.com/office/officeart/2005/8/layout/process2"/>
    <dgm:cxn modelId="{AD4289E7-C7C7-4851-818B-078526DFA508}" type="presParOf" srcId="{8C3C0654-D6F6-472F-89A6-A591F628AC58}" destId="{09FFAFFC-B962-4BB8-8A73-74A473BD7B78}" srcOrd="0" destOrd="0" presId="urn:microsoft.com/office/officeart/2005/8/layout/process2"/>
    <dgm:cxn modelId="{CA66A35C-4B3C-4AEB-8E1A-8C0ED6108CE3}" type="presParOf" srcId="{8C3C0654-D6F6-472F-89A6-A591F628AC58}" destId="{DFB0ECBA-A58F-458A-9B7F-F04054FB5ACF}" srcOrd="1" destOrd="0" presId="urn:microsoft.com/office/officeart/2005/8/layout/process2"/>
    <dgm:cxn modelId="{37470A01-D61E-4DEF-AA24-17A3C6BD7D2C}" type="presParOf" srcId="{DFB0ECBA-A58F-458A-9B7F-F04054FB5ACF}" destId="{8E43B6F2-2E60-4EFC-99C0-C87B946C40B1}" srcOrd="0" destOrd="0" presId="urn:microsoft.com/office/officeart/2005/8/layout/process2"/>
    <dgm:cxn modelId="{697F7030-83D8-441E-9A9A-9AD2038B9A7A}" type="presParOf" srcId="{8C3C0654-D6F6-472F-89A6-A591F628AC58}" destId="{54A5C252-57C6-4819-8D74-FF0F7737EFC3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AFFC-B962-4BB8-8A73-74A473BD7B78}">
      <dsp:nvSpPr>
        <dsp:cNvPr id="0" name=""/>
        <dsp:cNvSpPr/>
      </dsp:nvSpPr>
      <dsp:spPr>
        <a:xfrm>
          <a:off x="847451" y="661"/>
          <a:ext cx="6433096" cy="2166937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latin typeface="Times New Roman" panose="02020603050405020304" pitchFamily="18" charset="0"/>
              <a:cs typeface="Times New Roman" panose="02020603050405020304" pitchFamily="18" charset="0"/>
            </a:rPr>
            <a:t>Kéo kín rèm cửa sổ và tắt đèn phòng học. Em hãy tìm cái bút trên bàn và viết tên em vào giấy.</a:t>
          </a:r>
        </a:p>
      </dsp:txBody>
      <dsp:txXfrm>
        <a:off x="910918" y="64128"/>
        <a:ext cx="6306162" cy="2040003"/>
      </dsp:txXfrm>
    </dsp:sp>
    <dsp:sp modelId="{DFB0ECBA-A58F-458A-9B7F-F04054FB5ACF}">
      <dsp:nvSpPr>
        <dsp:cNvPr id="0" name=""/>
        <dsp:cNvSpPr/>
      </dsp:nvSpPr>
      <dsp:spPr>
        <a:xfrm rot="5400000">
          <a:off x="3657699" y="2221772"/>
          <a:ext cx="812601" cy="975121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</dsp:txBody>
      <dsp:txXfrm rot="-5400000">
        <a:off x="3771463" y="2303032"/>
        <a:ext cx="585073" cy="568821"/>
      </dsp:txXfrm>
    </dsp:sp>
    <dsp:sp modelId="{54A5C252-57C6-4819-8D74-FF0F7737EFC3}">
      <dsp:nvSpPr>
        <dsp:cNvPr id="0" name=""/>
        <dsp:cNvSpPr/>
      </dsp:nvSpPr>
      <dsp:spPr>
        <a:xfrm>
          <a:off x="847451" y="3251067"/>
          <a:ext cx="6433096" cy="2166937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600" kern="1200">
              <a:latin typeface="Times New Roman" panose="02020603050405020304" pitchFamily="18" charset="0"/>
              <a:cs typeface="Times New Roman" panose="02020603050405020304" pitchFamily="18" charset="0"/>
            </a:rPr>
            <a:t>Quan sát và nhận xét chữ em vừa viết sau khi rèm cửa sổ được mở ra.</a:t>
          </a:r>
          <a:endParaRPr lang="en-US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0918" y="3314534"/>
        <a:ext cx="6306162" cy="2040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38479-E963-421A-93F7-E31EAE2921D0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38C7F-BC9F-4161-9567-65BD8D33C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26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875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82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5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88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30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16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01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06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32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42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0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26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28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004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81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1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58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20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6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5" y="5356592"/>
            <a:ext cx="12210475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18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2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7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5" y="5570767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1" y="5316711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6189784"/>
            <a:ext cx="12206689" cy="6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9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6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89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6F1F-B4B7-4156-BE8B-816D83E58A54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08C26-A003-482A-8D9E-5CD23614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6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1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12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431173" y="1889370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latin typeface="DFPOP1-W9"/>
              <a:cs typeface="+mn-ea"/>
              <a:sym typeface="+mn-lt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2878440" y="3546784"/>
            <a:ext cx="6544938" cy="951231"/>
            <a:chOff x="2245489" y="2727523"/>
            <a:chExt cx="4908704" cy="713423"/>
          </a:xfrm>
        </p:grpSpPr>
        <p:sp>
          <p:nvSpPr>
            <p:cNvPr id="93" name="文本框 92"/>
            <p:cNvSpPr txBox="1"/>
            <p:nvPr/>
          </p:nvSpPr>
          <p:spPr>
            <a:xfrm>
              <a:off x="2281392" y="2727523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pPr defTabSz="914377"/>
              <a:r>
                <a:rPr lang="en-US" altLang="zh-CN" sz="4800">
                  <a:ln w="1016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CÙNG KHÁM PHÁ BẦU TRỜI</a:t>
              </a:r>
              <a:endParaRPr lang="zh-CN" altLang="en-US" sz="4800" dirty="0">
                <a:ln w="1016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2245489" y="2753607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pPr defTabSz="914377"/>
              <a:r>
                <a:rPr lang="en-US" altLang="zh-CN" sz="4800">
                  <a:ln>
                    <a:solidFill>
                      <a:srgbClr val="ED7D31">
                        <a:lumMod val="75000"/>
                      </a:srgb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CÙNG KHÁM PHÁ BẦU TRỜI</a:t>
              </a:r>
              <a:endParaRPr lang="zh-CN" altLang="en-US" sz="4800" dirty="0">
                <a:ln>
                  <a:solidFill>
                    <a:srgbClr val="ED7D31">
                      <a:lumMod val="75000"/>
                    </a:srgbClr>
                  </a:solidFill>
                </a:ln>
                <a:noFill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2256504" y="2745728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pPr defTabSz="914377"/>
              <a:r>
                <a:rPr lang="en-US" altLang="zh-CN" sz="4800">
                  <a:solidFill>
                    <a:srgbClr val="FF6600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CÙNG KHÁM PHÁ BẦU TRỜI</a:t>
              </a:r>
              <a:endParaRPr lang="zh-CN" altLang="en-US" sz="4800" dirty="0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4680227" y="2286985"/>
            <a:ext cx="3159839" cy="1215263"/>
            <a:chOff x="3295926" y="1813800"/>
            <a:chExt cx="2369880" cy="911446"/>
          </a:xfrm>
        </p:grpSpPr>
        <p:sp>
          <p:nvSpPr>
            <p:cNvPr id="94" name="矩形 93"/>
            <p:cNvSpPr/>
            <p:nvPr/>
          </p:nvSpPr>
          <p:spPr>
            <a:xfrm>
              <a:off x="3295926" y="1815065"/>
              <a:ext cx="2177520" cy="9002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77"/>
              <a:r>
                <a:rPr lang="en-US" altLang="zh-CN" sz="7200" b="1" err="1">
                  <a:ln w="107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7200" b="1">
                  <a:ln w="107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26</a:t>
              </a:r>
              <a:endParaRPr lang="zh-CN" altLang="en-US" sz="6400" b="1" dirty="0">
                <a:ln w="1079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3299866" y="1813800"/>
              <a:ext cx="2177520" cy="9002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77"/>
              <a:r>
                <a:rPr lang="en-US" altLang="zh-CN" sz="7200" b="1" err="1">
                  <a:ln>
                    <a:solidFill>
                      <a:srgbClr val="ED7D31">
                        <a:lumMod val="75000"/>
                      </a:srgb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7200" b="1">
                  <a:ln>
                    <a:solidFill>
                      <a:srgbClr val="ED7D31">
                        <a:lumMod val="75000"/>
                      </a:srgb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26</a:t>
              </a:r>
              <a:endParaRPr lang="zh-CN" altLang="en-US" sz="6400" b="1" dirty="0">
                <a:ln>
                  <a:solidFill>
                    <a:srgbClr val="ED7D31">
                      <a:lumMod val="75000"/>
                    </a:srgbClr>
                  </a:solidFill>
                </a:ln>
                <a:noFill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3295926" y="1825000"/>
              <a:ext cx="2369880" cy="9002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77"/>
              <a:r>
                <a:rPr lang="en-US" altLang="zh-CN" sz="7200" b="1">
                  <a:solidFill>
                    <a:srgbClr val="FF6600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26 </a:t>
              </a:r>
              <a:endParaRPr lang="zh-CN" altLang="en-US" sz="6400" b="1" dirty="0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latin typeface="DFPOP1-W9"/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latin typeface="DFPOP1-W9"/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latin typeface="DFPOP1-W9"/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159610" y="5306680"/>
            <a:ext cx="576792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lnSpc>
                <a:spcPct val="150000"/>
              </a:lnSpc>
            </a:pPr>
            <a:r>
              <a:rPr lang="en-US" altLang="zh-CN" sz="3200" b="1" kern="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3200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3200" b="1" ker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Nguyễn Thanh Hằng</a:t>
            </a:r>
            <a:endParaRPr lang="zh-CN" altLang="zh-CN" sz="3200" kern="1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矩形 97">
            <a:extLst>
              <a:ext uri="{FF2B5EF4-FFF2-40B4-BE49-F238E27FC236}">
                <a16:creationId xmlns:a16="http://schemas.microsoft.com/office/drawing/2014/main" id="{5645CCF9-6B62-4435-894E-2AD0C6B83EB2}"/>
              </a:ext>
            </a:extLst>
          </p:cNvPr>
          <p:cNvSpPr/>
          <p:nvPr/>
        </p:nvSpPr>
        <p:spPr>
          <a:xfrm>
            <a:off x="5356982" y="4582443"/>
            <a:ext cx="18063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/>
            <a:r>
              <a:rPr lang="en-US" altLang="zh-CN" sz="4400" b="1">
                <a:solidFill>
                  <a:schemeClr val="accent5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3 </a:t>
            </a:r>
            <a:endParaRPr lang="zh-CN" altLang="en-US" sz="4000" b="1" dirty="0">
              <a:solidFill>
                <a:schemeClr val="accent5">
                  <a:lumMod val="75000"/>
                </a:schemeClr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2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5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75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75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4" grpId="0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ghề làm muối ở Việt Nam (VOA)">
            <a:hlinkClick r:id="" action="ppaction://media"/>
            <a:extLst>
              <a:ext uri="{FF2B5EF4-FFF2-40B4-BE49-F238E27FC236}">
                <a16:creationId xmlns:a16="http://schemas.microsoft.com/office/drawing/2014/main" id="{760C9D9E-2BC5-44FE-ACCA-09C0C1B7E5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6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EA119F-79FD-4915-948D-F564BBE55C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5" r="-1" b="-1"/>
          <a:stretch/>
        </p:blipFill>
        <p:spPr>
          <a:xfrm>
            <a:off x="99102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A44460-509B-4C35-8F6B-38B1DE565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7" r="30292" b="-1"/>
          <a:stretch/>
        </p:blipFill>
        <p:spPr>
          <a:xfrm>
            <a:off x="625686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5130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9AE1604-BB93-4F6D-94D6-F2A6021FC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270323-9616-4384-857D-E86B78272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8A3838D5-9565-4601-BAC3-D1B5BDB80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49A4B8-3246-4579-922E-FE1155C7F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0B8FF-1D86-46A0-A606-4BA54C609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70" t="8088" r="8853" b="8257"/>
          <a:stretch/>
        </p:blipFill>
        <p:spPr>
          <a:xfrm rot="20896250">
            <a:off x="8565318" y="253736"/>
            <a:ext cx="2473963" cy="2562064"/>
          </a:xfrm>
          <a:prstGeom prst="rect">
            <a:avLst/>
          </a:prstGeom>
        </p:spPr>
      </p:pic>
      <p:sp>
        <p:nvSpPr>
          <p:cNvPr id="26" name="Rectangle 18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34377" y="2188548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8480BEF5-9BF3-45C6-96C2-22F4D3872FDB}"/>
              </a:ext>
            </a:extLst>
          </p:cNvPr>
          <p:cNvSpPr/>
          <p:nvPr/>
        </p:nvSpPr>
        <p:spPr>
          <a:xfrm>
            <a:off x="979714" y="2215980"/>
            <a:ext cx="10632758" cy="364408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chiếu sáng và sưởi ấm cho Trái Đất. Nhờ có Mặt Trời, cây cối tốt tươi, con người sống khỏe mạnh.</a:t>
            </a:r>
            <a:endParaRPr 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4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7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9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8" y="5237588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3" y="4613426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9" y="5419918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8" y="2817504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7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6" y="1667332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7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4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3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6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7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 hành</a:t>
            </a:r>
            <a:endParaRPr lang="zh-CN" altLang="en-US" sz="5867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1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9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9911ED-AEB5-4188-B1A7-BBA442CFD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AEB31A-5F5F-4686-BC1B-4277C8D9CF40}"/>
              </a:ext>
            </a:extLst>
          </p:cNvPr>
          <p:cNvSpPr/>
          <p:nvPr/>
        </p:nvSpPr>
        <p:spPr>
          <a:xfrm>
            <a:off x="1484244" y="0"/>
            <a:ext cx="10601739" cy="914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nào dưới đây diễn ra vào ban ngày, ban đêm?</a:t>
            </a:r>
            <a:endParaRPr lang="vi-VN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E94A3F-9632-47FC-AA4E-4D254EC1E964}"/>
              </a:ext>
            </a:extLst>
          </p:cNvPr>
          <p:cNvSpPr/>
          <p:nvPr/>
        </p:nvSpPr>
        <p:spPr>
          <a:xfrm>
            <a:off x="4386469" y="742122"/>
            <a:ext cx="1404731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Ban ngày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F3CE09-35BD-4E19-9577-B7DFC5AB09F4}"/>
              </a:ext>
            </a:extLst>
          </p:cNvPr>
          <p:cNvSpPr/>
          <p:nvPr/>
        </p:nvSpPr>
        <p:spPr>
          <a:xfrm>
            <a:off x="9667460" y="742122"/>
            <a:ext cx="1404731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Ban ngày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92738C-DE31-4505-9CE3-AF0B6FE3244B}"/>
              </a:ext>
            </a:extLst>
          </p:cNvPr>
          <p:cNvSpPr/>
          <p:nvPr/>
        </p:nvSpPr>
        <p:spPr>
          <a:xfrm>
            <a:off x="4532242" y="3342861"/>
            <a:ext cx="1404731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Ban đêm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1F4FBE-D9C4-41E7-AE27-B1314E8A50DC}"/>
              </a:ext>
            </a:extLst>
          </p:cNvPr>
          <p:cNvSpPr/>
          <p:nvPr/>
        </p:nvSpPr>
        <p:spPr>
          <a:xfrm>
            <a:off x="9766849" y="3342861"/>
            <a:ext cx="1404731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Ban đêm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7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7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9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8" y="5237588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3" y="4613426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9" y="5419918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8" y="2817504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7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6" y="1667332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7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4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3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6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7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Vận dụng</a:t>
            </a:r>
            <a:endParaRPr lang="zh-CN" altLang="en-US" sz="5867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1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9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B7DCCF3-848D-4B79-A336-B7243F0BD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6851652"/>
              </p:ext>
            </p:extLst>
          </p:nvPr>
        </p:nvGraphicFramePr>
        <p:xfrm>
          <a:off x="2293257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C849FF4-F93B-4BEA-BF60-5CE185C09FAA}"/>
              </a:ext>
            </a:extLst>
          </p:cNvPr>
          <p:cNvSpPr txBox="1"/>
          <p:nvPr/>
        </p:nvSpPr>
        <p:spPr>
          <a:xfrm>
            <a:off x="881743" y="413657"/>
            <a:ext cx="10624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vai trò chiếu sáng của Mặt Trời</a:t>
            </a:r>
          </a:p>
        </p:txBody>
      </p:sp>
    </p:spTree>
    <p:extLst>
      <p:ext uri="{BB962C8B-B14F-4D97-AF65-F5344CB8AC3E}">
        <p14:creationId xmlns:p14="http://schemas.microsoft.com/office/powerpoint/2010/main" val="47482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9AE1604-BB93-4F6D-94D6-F2A6021FC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270323-9616-4384-857D-E86B78272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8A3838D5-9565-4601-BAC3-D1B5BDB80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POP1-W9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49A4B8-3246-4579-922E-FE1155C7F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POP1-W9"/>
                <a:cs typeface="+mn-cs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0B8FF-1D86-46A0-A606-4BA54C609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70" t="8088" r="8853" b="8257"/>
          <a:stretch/>
        </p:blipFill>
        <p:spPr>
          <a:xfrm rot="20896250">
            <a:off x="8565318" y="253736"/>
            <a:ext cx="2473963" cy="2562064"/>
          </a:xfrm>
          <a:prstGeom prst="rect">
            <a:avLst/>
          </a:prstGeom>
        </p:spPr>
      </p:pic>
      <p:sp>
        <p:nvSpPr>
          <p:cNvPr id="26" name="Rectangle 18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34377" y="2188548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8480BEF5-9BF3-45C6-96C2-22F4D3872FDB}"/>
              </a:ext>
            </a:extLst>
          </p:cNvPr>
          <p:cNvSpPr/>
          <p:nvPr/>
        </p:nvSpPr>
        <p:spPr>
          <a:xfrm>
            <a:off x="979714" y="2215980"/>
            <a:ext cx="10632758" cy="364408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ban ngày, chúng ta có thể nhìn thấy mây và Mặt Trời; ban đêm có thể nhìn thấy mây, Mặt Trăng và các vì sao.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544FAD-AC43-470A-BBD0-4F1A7B6B1CA5}"/>
              </a:ext>
            </a:extLst>
          </p:cNvPr>
          <p:cNvSpPr txBox="1"/>
          <p:nvPr/>
        </p:nvSpPr>
        <p:spPr>
          <a:xfrm>
            <a:off x="3222171" y="794657"/>
            <a:ext cx="56605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0B9FC2-7037-432A-B5B5-954DAFF2FE09}"/>
              </a:ext>
            </a:extLst>
          </p:cNvPr>
          <p:cNvSpPr txBox="1"/>
          <p:nvPr/>
        </p:nvSpPr>
        <p:spPr>
          <a:xfrm>
            <a:off x="794656" y="1902651"/>
            <a:ext cx="70866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sau: Thời tiết luôn thay đổi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các chương trình dự báo thời tiết trên TV.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16B644-1BF4-4DBA-9E15-EE4FF8C65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458" y="2002972"/>
            <a:ext cx="3701143" cy="20818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7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9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8" y="5237588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3" y="4613426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9" y="5419918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8" y="2817504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7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6" y="1667332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7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4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3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6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7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Khám phá</a:t>
            </a:r>
            <a:endParaRPr lang="zh-CN" altLang="en-US" sz="5867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1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9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6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1841548B-53DE-4F35-8CD8-5C7733AFB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07" y="643467"/>
            <a:ext cx="10713586" cy="55710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482AAD4-9896-4739-990E-802A78DA375F}"/>
              </a:ext>
            </a:extLst>
          </p:cNvPr>
          <p:cNvSpPr/>
          <p:nvPr/>
        </p:nvSpPr>
        <p:spPr>
          <a:xfrm>
            <a:off x="1591683" y="980662"/>
            <a:ext cx="9992207" cy="914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Chỉ ra điểm khác nhau giữa bầu trời ban ngày và ban đêm</a:t>
            </a:r>
            <a:endParaRPr lang="vi-VN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97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05BEEB-AFCA-47ED-8A24-8DACEE04C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0171"/>
            <a:ext cx="5608983" cy="4350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D62835-426A-4214-99DE-D157000F7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983" y="1970432"/>
            <a:ext cx="5608983" cy="4350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3715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ACF2E2-1B6E-4467-9366-B7161D1C98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8700" y="1957741"/>
            <a:ext cx="2607129" cy="2548945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3600" b="1" kern="12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khác nhau giữa bầu trời ban ngày và ban đêm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417AB99-C96D-49E7-9321-EF76F7102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227617"/>
              </p:ext>
            </p:extLst>
          </p:nvPr>
        </p:nvGraphicFramePr>
        <p:xfrm>
          <a:off x="4386943" y="304800"/>
          <a:ext cx="7652657" cy="63376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58686">
                  <a:extLst>
                    <a:ext uri="{9D8B030D-6E8A-4147-A177-3AD203B41FA5}">
                      <a16:colId xmlns:a16="http://schemas.microsoft.com/office/drawing/2014/main" val="2877008349"/>
                    </a:ext>
                  </a:extLst>
                </a:gridCol>
                <a:gridCol w="3105478">
                  <a:extLst>
                    <a:ext uri="{9D8B030D-6E8A-4147-A177-3AD203B41FA5}">
                      <a16:colId xmlns:a16="http://schemas.microsoft.com/office/drawing/2014/main" val="4174692053"/>
                    </a:ext>
                  </a:extLst>
                </a:gridCol>
                <a:gridCol w="3088493">
                  <a:extLst>
                    <a:ext uri="{9D8B030D-6E8A-4147-A177-3AD203B41FA5}">
                      <a16:colId xmlns:a16="http://schemas.microsoft.com/office/drawing/2014/main" val="2671811075"/>
                    </a:ext>
                  </a:extLst>
                </a:gridCol>
              </a:tblGrid>
              <a:tr h="904937"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 ngày</a:t>
                      </a: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 đêm</a:t>
                      </a:r>
                    </a:p>
                  </a:txBody>
                  <a:tcPr marL="134485" marR="134485" marT="67243" marB="67243"/>
                </a:tc>
                <a:extLst>
                  <a:ext uri="{0D108BD9-81ED-4DB2-BD59-A6C34878D82A}">
                    <a16:rowId xmlns:a16="http://schemas.microsoft.com/office/drawing/2014/main" val="2286384093"/>
                  </a:ext>
                </a:extLst>
              </a:tr>
              <a:tr h="1587892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 của mây</a:t>
                      </a: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extLst>
                  <a:ext uri="{0D108BD9-81ED-4DB2-BD59-A6C34878D82A}">
                    <a16:rowId xmlns:a16="http://schemas.microsoft.com/office/drawing/2014/main" val="2053260194"/>
                  </a:ext>
                </a:extLst>
              </a:tr>
              <a:tr h="1024508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 trời</a:t>
                      </a: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extLst>
                  <a:ext uri="{0D108BD9-81ED-4DB2-BD59-A6C34878D82A}">
                    <a16:rowId xmlns:a16="http://schemas.microsoft.com/office/drawing/2014/main" val="2090482401"/>
                  </a:ext>
                </a:extLst>
              </a:tr>
              <a:tr h="1765234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extLst>
                  <a:ext uri="{0D108BD9-81ED-4DB2-BD59-A6C34878D82A}">
                    <a16:rowId xmlns:a16="http://schemas.microsoft.com/office/drawing/2014/main" val="3156874784"/>
                  </a:ext>
                </a:extLst>
              </a:tr>
              <a:tr h="960145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4485" marR="134485" marT="67243" marB="67243"/>
                </a:tc>
                <a:extLst>
                  <a:ext uri="{0D108BD9-81ED-4DB2-BD59-A6C34878D82A}">
                    <a16:rowId xmlns:a16="http://schemas.microsoft.com/office/drawing/2014/main" val="84660189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C8C670A-A455-4ED3-8C14-7F10A300911E}"/>
              </a:ext>
            </a:extLst>
          </p:cNvPr>
          <p:cNvSpPr txBox="1"/>
          <p:nvPr/>
        </p:nvSpPr>
        <p:spPr>
          <a:xfrm>
            <a:off x="5791200" y="1761798"/>
            <a:ext cx="3331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Màu trắng, xanh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150AD-DD67-4CEE-9194-55098438182B}"/>
              </a:ext>
            </a:extLst>
          </p:cNvPr>
          <p:cNvSpPr txBox="1"/>
          <p:nvPr/>
        </p:nvSpPr>
        <p:spPr>
          <a:xfrm>
            <a:off x="9122228" y="1761798"/>
            <a:ext cx="3331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Màu xám, đen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3BCB3A-3326-4D99-96D0-EF350A75646A}"/>
              </a:ext>
            </a:extLst>
          </p:cNvPr>
          <p:cNvSpPr txBox="1"/>
          <p:nvPr/>
        </p:nvSpPr>
        <p:spPr>
          <a:xfrm>
            <a:off x="6025242" y="2794157"/>
            <a:ext cx="3096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Có mặt trời, có ngày có nắng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F968DF-7DDB-480D-A727-4689F26DF8B9}"/>
              </a:ext>
            </a:extLst>
          </p:cNvPr>
          <p:cNvSpPr txBox="1"/>
          <p:nvPr/>
        </p:nvSpPr>
        <p:spPr>
          <a:xfrm>
            <a:off x="9149442" y="2801382"/>
            <a:ext cx="3096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Không có ánh sáng mặt trời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52C74E-3CBA-4383-9C0F-DBA9FDBFA8F4}"/>
              </a:ext>
            </a:extLst>
          </p:cNvPr>
          <p:cNvSpPr txBox="1"/>
          <p:nvPr/>
        </p:nvSpPr>
        <p:spPr>
          <a:xfrm>
            <a:off x="6025242" y="3968077"/>
            <a:ext cx="2987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Không quan sát thấy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F0473A-3231-4C82-94A7-86810D2E146A}"/>
              </a:ext>
            </a:extLst>
          </p:cNvPr>
          <p:cNvSpPr txBox="1"/>
          <p:nvPr/>
        </p:nvSpPr>
        <p:spPr>
          <a:xfrm>
            <a:off x="8846003" y="3871375"/>
            <a:ext cx="32510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Dễ quan sát thấy 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Trăng có nhiều hình dạng: trăng tròn, trăng lưỡi liềm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A0F207-AFD1-43E9-8825-046110034813}"/>
              </a:ext>
            </a:extLst>
          </p:cNvPr>
          <p:cNvSpPr txBox="1"/>
          <p:nvPr/>
        </p:nvSpPr>
        <p:spPr>
          <a:xfrm>
            <a:off x="6025242" y="5613621"/>
            <a:ext cx="2987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Không quan sát thấy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AC0E90-9F2F-463C-86A8-D1F4323302D4}"/>
              </a:ext>
            </a:extLst>
          </p:cNvPr>
          <p:cNvSpPr txBox="1"/>
          <p:nvPr/>
        </p:nvSpPr>
        <p:spPr>
          <a:xfrm>
            <a:off x="9012337" y="5670808"/>
            <a:ext cx="2987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Dễ quan sát thấy</a:t>
            </a:r>
          </a:p>
        </p:txBody>
      </p:sp>
    </p:spTree>
    <p:extLst>
      <p:ext uri="{BB962C8B-B14F-4D97-AF65-F5344CB8AC3E}">
        <p14:creationId xmlns:p14="http://schemas.microsoft.com/office/powerpoint/2010/main" val="66918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E636B170-CEFD-424E-88B5-07F6E1E34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5" y="0"/>
            <a:ext cx="12072730" cy="69599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58A50C5-D744-4BC7-9376-27BF7C479A90}"/>
              </a:ext>
            </a:extLst>
          </p:cNvPr>
          <p:cNvSpPr/>
          <p:nvPr/>
        </p:nvSpPr>
        <p:spPr>
          <a:xfrm>
            <a:off x="119270" y="0"/>
            <a:ext cx="12072730" cy="914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Em hãy nói về vai trò của ánh sáng mặt trời trong các hình dưới đây.</a:t>
            </a:r>
            <a:endParaRPr lang="vi-VN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24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A8991A67-90BF-4B16-A463-8085C3582C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182" b="-1"/>
          <a:stretch/>
        </p:blipFill>
        <p:spPr>
          <a:xfrm>
            <a:off x="99102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4" name="Picture 3" descr="Sun setting over a field of sunflowers&#10;&#10;Description automatically generated with medium confidence">
            <a:extLst>
              <a:ext uri="{FF2B5EF4-FFF2-40B4-BE49-F238E27FC236}">
                <a16:creationId xmlns:a16="http://schemas.microsoft.com/office/drawing/2014/main" id="{8DF80466-6895-4745-B7B7-1E3788480A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24" r="19274" b="-2"/>
          <a:stretch/>
        </p:blipFill>
        <p:spPr>
          <a:xfrm>
            <a:off x="625686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570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F89BEE-8A00-4817-ABD4-A26CDC32D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04" y="1132764"/>
            <a:ext cx="4491693" cy="44133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tents in a field&#10;&#10;Description automatically generated with low confidence">
            <a:extLst>
              <a:ext uri="{FF2B5EF4-FFF2-40B4-BE49-F238E27FC236}">
                <a16:creationId xmlns:a16="http://schemas.microsoft.com/office/drawing/2014/main" id="{7799CC23-2E2B-4659-8273-C02B4A5EF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647" y="1301406"/>
            <a:ext cx="4644528" cy="309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0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5D1D4658-32CD-4903-BDA6-7B54EEA4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10">
            <a:extLst>
              <a:ext uri="{FF2B5EF4-FFF2-40B4-BE49-F238E27FC236}">
                <a16:creationId xmlns:a16="http://schemas.microsoft.com/office/drawing/2014/main" id="{7A29A97C-0C3C-4F06-9CA4-68DFD1CE4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0886" y="983228"/>
            <a:ext cx="8301112" cy="5874772"/>
          </a:xfrm>
          <a:custGeom>
            <a:avLst/>
            <a:gdLst>
              <a:gd name="connsiteX0" fmla="*/ 3607511 w 8301112"/>
              <a:gd name="connsiteY0" fmla="*/ 0 h 5874772"/>
              <a:gd name="connsiteX1" fmla="*/ 8106431 w 8301112"/>
              <a:gd name="connsiteY1" fmla="*/ 0 h 5874772"/>
              <a:gd name="connsiteX2" fmla="*/ 8301112 w 8301112"/>
              <a:gd name="connsiteY2" fmla="*/ 0 h 5874772"/>
              <a:gd name="connsiteX3" fmla="*/ 8301112 w 8301112"/>
              <a:gd name="connsiteY3" fmla="*/ 5874772 h 5874772"/>
              <a:gd name="connsiteX4" fmla="*/ 27685 w 8301112"/>
              <a:gd name="connsiteY4" fmla="*/ 5874772 h 5874772"/>
              <a:gd name="connsiteX5" fmla="*/ 24376 w 8301112"/>
              <a:gd name="connsiteY5" fmla="*/ 5862584 h 5874772"/>
              <a:gd name="connsiteX6" fmla="*/ 97502 w 8301112"/>
              <a:gd name="connsiteY6" fmla="*/ 5167850 h 5874772"/>
              <a:gd name="connsiteX7" fmla="*/ 2827510 w 8301112"/>
              <a:gd name="connsiteY7" fmla="*/ 438782 h 5874772"/>
              <a:gd name="connsiteX8" fmla="*/ 3607511 w 8301112"/>
              <a:gd name="connsiteY8" fmla="*/ 0 h 587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12">
            <a:extLst>
              <a:ext uri="{FF2B5EF4-FFF2-40B4-BE49-F238E27FC236}">
                <a16:creationId xmlns:a16="http://schemas.microsoft.com/office/drawing/2014/main" id="{801292C1-8B12-4AF2-9B59-8851A132E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360023"/>
            <a:ext cx="5342806" cy="4453168"/>
          </a:xfrm>
          <a:custGeom>
            <a:avLst/>
            <a:gdLst>
              <a:gd name="connsiteX0" fmla="*/ 313737 w 5342806"/>
              <a:gd name="connsiteY0" fmla="*/ 2699726 h 4453168"/>
              <a:gd name="connsiteX1" fmla="*/ 775980 w 5342806"/>
              <a:gd name="connsiteY1" fmla="*/ 2699726 h 4453168"/>
              <a:gd name="connsiteX2" fmla="*/ 846865 w 5342806"/>
              <a:gd name="connsiteY2" fmla="*/ 2741502 h 4453168"/>
              <a:gd name="connsiteX3" fmla="*/ 1078485 w 5342806"/>
              <a:gd name="connsiteY3" fmla="*/ 3140369 h 4453168"/>
              <a:gd name="connsiteX4" fmla="*/ 1078485 w 5342806"/>
              <a:gd name="connsiteY4" fmla="*/ 3221933 h 4453168"/>
              <a:gd name="connsiteX5" fmla="*/ 846865 w 5342806"/>
              <a:gd name="connsiteY5" fmla="*/ 3620799 h 4453168"/>
              <a:gd name="connsiteX6" fmla="*/ 775980 w 5342806"/>
              <a:gd name="connsiteY6" fmla="*/ 3662576 h 4453168"/>
              <a:gd name="connsiteX7" fmla="*/ 313737 w 5342806"/>
              <a:gd name="connsiteY7" fmla="*/ 3662576 h 4453168"/>
              <a:gd name="connsiteX8" fmla="*/ 241855 w 5342806"/>
              <a:gd name="connsiteY8" fmla="*/ 3620799 h 4453168"/>
              <a:gd name="connsiteX9" fmla="*/ 11232 w 5342806"/>
              <a:gd name="connsiteY9" fmla="*/ 3221933 h 4453168"/>
              <a:gd name="connsiteX10" fmla="*/ 11232 w 5342806"/>
              <a:gd name="connsiteY10" fmla="*/ 3140369 h 4453168"/>
              <a:gd name="connsiteX11" fmla="*/ 241855 w 5342806"/>
              <a:gd name="connsiteY11" fmla="*/ 2741502 h 4453168"/>
              <a:gd name="connsiteX12" fmla="*/ 313737 w 5342806"/>
              <a:gd name="connsiteY12" fmla="*/ 2699726 h 4453168"/>
              <a:gd name="connsiteX13" fmla="*/ 2150770 w 5342806"/>
              <a:gd name="connsiteY13" fmla="*/ 492430 h 4453168"/>
              <a:gd name="connsiteX14" fmla="*/ 2388454 w 5342806"/>
              <a:gd name="connsiteY14" fmla="*/ 492430 h 4453168"/>
              <a:gd name="connsiteX15" fmla="*/ 2416181 w 5342806"/>
              <a:gd name="connsiteY15" fmla="*/ 492430 h 4453168"/>
              <a:gd name="connsiteX16" fmla="*/ 2442639 w 5342806"/>
              <a:gd name="connsiteY16" fmla="*/ 537992 h 4453168"/>
              <a:gd name="connsiteX17" fmla="*/ 2572233 w 5342806"/>
              <a:gd name="connsiteY17" fmla="*/ 761161 h 4453168"/>
              <a:gd name="connsiteX18" fmla="*/ 2572233 w 5342806"/>
              <a:gd name="connsiteY18" fmla="*/ 886078 h 4453168"/>
              <a:gd name="connsiteX19" fmla="*/ 2217501 w 5342806"/>
              <a:gd name="connsiteY19" fmla="*/ 1496950 h 4453168"/>
              <a:gd name="connsiteX20" fmla="*/ 2108941 w 5342806"/>
              <a:gd name="connsiteY20" fmla="*/ 1560931 h 4453168"/>
              <a:gd name="connsiteX21" fmla="*/ 1401007 w 5342806"/>
              <a:gd name="connsiteY21" fmla="*/ 1560931 h 4453168"/>
              <a:gd name="connsiteX22" fmla="*/ 1367679 w 5342806"/>
              <a:gd name="connsiteY22" fmla="*/ 1556504 h 4453168"/>
              <a:gd name="connsiteX23" fmla="*/ 1344756 w 5342806"/>
              <a:gd name="connsiteY23" fmla="*/ 1546893 h 4453168"/>
              <a:gd name="connsiteX24" fmla="*/ 1358765 w 5342806"/>
              <a:gd name="connsiteY24" fmla="*/ 1522665 h 4453168"/>
              <a:gd name="connsiteX25" fmla="*/ 1855078 w 5342806"/>
              <a:gd name="connsiteY25" fmla="*/ 664281 h 4453168"/>
              <a:gd name="connsiteX26" fmla="*/ 2150770 w 5342806"/>
              <a:gd name="connsiteY26" fmla="*/ 492430 h 4453168"/>
              <a:gd name="connsiteX27" fmla="*/ 1359084 w 5342806"/>
              <a:gd name="connsiteY27" fmla="*/ 0 h 4453168"/>
              <a:gd name="connsiteX28" fmla="*/ 2157630 w 5342806"/>
              <a:gd name="connsiteY28" fmla="*/ 0 h 4453168"/>
              <a:gd name="connsiteX29" fmla="*/ 2280085 w 5342806"/>
              <a:gd name="connsiteY29" fmla="*/ 72172 h 4453168"/>
              <a:gd name="connsiteX30" fmla="*/ 2494708 w 5342806"/>
              <a:gd name="connsiteY30" fmla="*/ 441767 h 4453168"/>
              <a:gd name="connsiteX31" fmla="*/ 2518954 w 5342806"/>
              <a:gd name="connsiteY31" fmla="*/ 483519 h 4453168"/>
              <a:gd name="connsiteX32" fmla="*/ 2499877 w 5342806"/>
              <a:gd name="connsiteY32" fmla="*/ 483519 h 4453168"/>
              <a:gd name="connsiteX33" fmla="*/ 2409708 w 5342806"/>
              <a:gd name="connsiteY33" fmla="*/ 483519 h 4453168"/>
              <a:gd name="connsiteX34" fmla="*/ 2370537 w 5342806"/>
              <a:gd name="connsiteY34" fmla="*/ 416064 h 4453168"/>
              <a:gd name="connsiteX35" fmla="*/ 2220885 w 5342806"/>
              <a:gd name="connsiteY35" fmla="*/ 158353 h 4453168"/>
              <a:gd name="connsiteX36" fmla="*/ 2112324 w 5342806"/>
              <a:gd name="connsiteY36" fmla="*/ 94371 h 4453168"/>
              <a:gd name="connsiteX37" fmla="*/ 1404390 w 5342806"/>
              <a:gd name="connsiteY37" fmla="*/ 94371 h 4453168"/>
              <a:gd name="connsiteX38" fmla="*/ 1294301 w 5342806"/>
              <a:gd name="connsiteY38" fmla="*/ 158353 h 4453168"/>
              <a:gd name="connsiteX39" fmla="*/ 941098 w 5342806"/>
              <a:gd name="connsiteY39" fmla="*/ 769224 h 4453168"/>
              <a:gd name="connsiteX40" fmla="*/ 941098 w 5342806"/>
              <a:gd name="connsiteY40" fmla="*/ 894141 h 4453168"/>
              <a:gd name="connsiteX41" fmla="*/ 1294301 w 5342806"/>
              <a:gd name="connsiteY41" fmla="*/ 1505013 h 4453168"/>
              <a:gd name="connsiteX42" fmla="*/ 1340745 w 5342806"/>
              <a:gd name="connsiteY42" fmla="*/ 1551856 h 4453168"/>
              <a:gd name="connsiteX43" fmla="*/ 1346119 w 5342806"/>
              <a:gd name="connsiteY43" fmla="*/ 1554109 h 4453168"/>
              <a:gd name="connsiteX44" fmla="*/ 1317310 w 5342806"/>
              <a:gd name="connsiteY44" fmla="*/ 1603934 h 4453168"/>
              <a:gd name="connsiteX45" fmla="*/ 1295884 w 5342806"/>
              <a:gd name="connsiteY45" fmla="*/ 1640991 h 4453168"/>
              <a:gd name="connsiteX46" fmla="*/ 1318107 w 5342806"/>
              <a:gd name="connsiteY46" fmla="*/ 1650309 h 4453168"/>
              <a:gd name="connsiteX47" fmla="*/ 1355700 w 5342806"/>
              <a:gd name="connsiteY47" fmla="*/ 1655302 h 4453168"/>
              <a:gd name="connsiteX48" fmla="*/ 2154247 w 5342806"/>
              <a:gd name="connsiteY48" fmla="*/ 1655302 h 4453168"/>
              <a:gd name="connsiteX49" fmla="*/ 2276701 w 5342806"/>
              <a:gd name="connsiteY49" fmla="*/ 1583132 h 4453168"/>
              <a:gd name="connsiteX50" fmla="*/ 2676837 w 5342806"/>
              <a:gd name="connsiteY50" fmla="*/ 894072 h 4453168"/>
              <a:gd name="connsiteX51" fmla="*/ 2676837 w 5342806"/>
              <a:gd name="connsiteY51" fmla="*/ 753167 h 4453168"/>
              <a:gd name="connsiteX52" fmla="*/ 2544761 w 5342806"/>
              <a:gd name="connsiteY52" fmla="*/ 525724 h 4453168"/>
              <a:gd name="connsiteX53" fmla="*/ 2525427 w 5342806"/>
              <a:gd name="connsiteY53" fmla="*/ 492430 h 4453168"/>
              <a:gd name="connsiteX54" fmla="*/ 2614995 w 5342806"/>
              <a:gd name="connsiteY54" fmla="*/ 492430 h 4453168"/>
              <a:gd name="connsiteX55" fmla="*/ 4052233 w 5342806"/>
              <a:gd name="connsiteY55" fmla="*/ 492430 h 4453168"/>
              <a:gd name="connsiteX56" fmla="*/ 4343819 w 5342806"/>
              <a:gd name="connsiteY56" fmla="*/ 664281 h 4453168"/>
              <a:gd name="connsiteX57" fmla="*/ 5296604 w 5342806"/>
              <a:gd name="connsiteY57" fmla="*/ 2305041 h 4453168"/>
              <a:gd name="connsiteX58" fmla="*/ 5296604 w 5342806"/>
              <a:gd name="connsiteY58" fmla="*/ 2640558 h 4453168"/>
              <a:gd name="connsiteX59" fmla="*/ 4343819 w 5342806"/>
              <a:gd name="connsiteY59" fmla="*/ 4281318 h 4453168"/>
              <a:gd name="connsiteX60" fmla="*/ 4052233 w 5342806"/>
              <a:gd name="connsiteY60" fmla="*/ 4453168 h 4453168"/>
              <a:gd name="connsiteX61" fmla="*/ 2150770 w 5342806"/>
              <a:gd name="connsiteY61" fmla="*/ 4453168 h 4453168"/>
              <a:gd name="connsiteX62" fmla="*/ 1855078 w 5342806"/>
              <a:gd name="connsiteY62" fmla="*/ 4281318 h 4453168"/>
              <a:gd name="connsiteX63" fmla="*/ 906399 w 5342806"/>
              <a:gd name="connsiteY63" fmla="*/ 2640558 h 4453168"/>
              <a:gd name="connsiteX64" fmla="*/ 906399 w 5342806"/>
              <a:gd name="connsiteY64" fmla="*/ 2305041 h 4453168"/>
              <a:gd name="connsiteX65" fmla="*/ 1258651 w 5342806"/>
              <a:gd name="connsiteY65" fmla="*/ 1695815 h 4453168"/>
              <a:gd name="connsiteX66" fmla="*/ 1288338 w 5342806"/>
              <a:gd name="connsiteY66" fmla="*/ 1644472 h 4453168"/>
              <a:gd name="connsiteX67" fmla="*/ 1287293 w 5342806"/>
              <a:gd name="connsiteY67" fmla="*/ 1644034 h 4453168"/>
              <a:gd name="connsiteX68" fmla="*/ 1234904 w 5342806"/>
              <a:gd name="connsiteY68" fmla="*/ 1591195 h 4453168"/>
              <a:gd name="connsiteX69" fmla="*/ 836494 w 5342806"/>
              <a:gd name="connsiteY69" fmla="*/ 902135 h 4453168"/>
              <a:gd name="connsiteX70" fmla="*/ 836494 w 5342806"/>
              <a:gd name="connsiteY70" fmla="*/ 761230 h 4453168"/>
              <a:gd name="connsiteX71" fmla="*/ 1234904 w 5342806"/>
              <a:gd name="connsiteY71" fmla="*/ 72172 h 4453168"/>
              <a:gd name="connsiteX72" fmla="*/ 1359084 w 5342806"/>
              <a:gd name="connsiteY72" fmla="*/ 0 h 445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342806" h="4453168">
                <a:moveTo>
                  <a:pt x="313737" y="2699726"/>
                </a:moveTo>
                <a:cubicBezTo>
                  <a:pt x="313737" y="2699726"/>
                  <a:pt x="313737" y="2699726"/>
                  <a:pt x="775980" y="2699726"/>
                </a:cubicBezTo>
                <a:cubicBezTo>
                  <a:pt x="804933" y="2699726"/>
                  <a:pt x="832887" y="2715641"/>
                  <a:pt x="846865" y="2741502"/>
                </a:cubicBezTo>
                <a:cubicBezTo>
                  <a:pt x="846865" y="2741502"/>
                  <a:pt x="846865" y="2741502"/>
                  <a:pt x="1078485" y="3140369"/>
                </a:cubicBezTo>
                <a:cubicBezTo>
                  <a:pt x="1093461" y="3165236"/>
                  <a:pt x="1093461" y="3197066"/>
                  <a:pt x="1078485" y="3221933"/>
                </a:cubicBezTo>
                <a:cubicBezTo>
                  <a:pt x="1078485" y="3221933"/>
                  <a:pt x="1078485" y="3221933"/>
                  <a:pt x="846865" y="3620799"/>
                </a:cubicBezTo>
                <a:cubicBezTo>
                  <a:pt x="832887" y="3646661"/>
                  <a:pt x="804933" y="3662576"/>
                  <a:pt x="775980" y="3662576"/>
                </a:cubicBezTo>
                <a:cubicBezTo>
                  <a:pt x="775980" y="3662576"/>
                  <a:pt x="775980" y="3662576"/>
                  <a:pt x="313737" y="3662576"/>
                </a:cubicBezTo>
                <a:cubicBezTo>
                  <a:pt x="283786" y="3662576"/>
                  <a:pt x="256830" y="3646661"/>
                  <a:pt x="241855" y="3620799"/>
                </a:cubicBezTo>
                <a:cubicBezTo>
                  <a:pt x="241855" y="3620799"/>
                  <a:pt x="241855" y="3620799"/>
                  <a:pt x="11232" y="3221933"/>
                </a:cubicBezTo>
                <a:cubicBezTo>
                  <a:pt x="-3743" y="3197066"/>
                  <a:pt x="-3743" y="3165236"/>
                  <a:pt x="11232" y="3140369"/>
                </a:cubicBezTo>
                <a:cubicBezTo>
                  <a:pt x="11232" y="3140369"/>
                  <a:pt x="11232" y="3140369"/>
                  <a:pt x="241855" y="2741502"/>
                </a:cubicBezTo>
                <a:cubicBezTo>
                  <a:pt x="256830" y="2715641"/>
                  <a:pt x="283786" y="2699726"/>
                  <a:pt x="313737" y="2699726"/>
                </a:cubicBezTo>
                <a:close/>
                <a:moveTo>
                  <a:pt x="2150770" y="492430"/>
                </a:moveTo>
                <a:cubicBezTo>
                  <a:pt x="2150770" y="492430"/>
                  <a:pt x="2150770" y="492430"/>
                  <a:pt x="2388454" y="492430"/>
                </a:cubicBezTo>
                <a:lnTo>
                  <a:pt x="2416181" y="492430"/>
                </a:lnTo>
                <a:lnTo>
                  <a:pt x="2442639" y="537992"/>
                </a:lnTo>
                <a:cubicBezTo>
                  <a:pt x="2479480" y="601434"/>
                  <a:pt x="2522349" y="675258"/>
                  <a:pt x="2572233" y="761161"/>
                </a:cubicBezTo>
                <a:cubicBezTo>
                  <a:pt x="2595168" y="799246"/>
                  <a:pt x="2595168" y="847994"/>
                  <a:pt x="2572233" y="886078"/>
                </a:cubicBezTo>
                <a:cubicBezTo>
                  <a:pt x="2572233" y="886078"/>
                  <a:pt x="2572233" y="886078"/>
                  <a:pt x="2217501" y="1496950"/>
                </a:cubicBezTo>
                <a:cubicBezTo>
                  <a:pt x="2196094" y="1536558"/>
                  <a:pt x="2153283" y="1560931"/>
                  <a:pt x="2108941" y="1560931"/>
                </a:cubicBezTo>
                <a:cubicBezTo>
                  <a:pt x="2108941" y="1560931"/>
                  <a:pt x="2108941" y="1560931"/>
                  <a:pt x="1401007" y="1560931"/>
                </a:cubicBezTo>
                <a:cubicBezTo>
                  <a:pt x="1389539" y="1560931"/>
                  <a:pt x="1378359" y="1559408"/>
                  <a:pt x="1367679" y="1556504"/>
                </a:cubicBezTo>
                <a:lnTo>
                  <a:pt x="1344756" y="1546893"/>
                </a:lnTo>
                <a:lnTo>
                  <a:pt x="1358765" y="1522665"/>
                </a:lnTo>
                <a:cubicBezTo>
                  <a:pt x="1485427" y="1303600"/>
                  <a:pt x="1647555" y="1023197"/>
                  <a:pt x="1855078" y="664281"/>
                </a:cubicBezTo>
                <a:cubicBezTo>
                  <a:pt x="1916680" y="557897"/>
                  <a:pt x="2027565" y="492430"/>
                  <a:pt x="2150770" y="492430"/>
                </a:cubicBezTo>
                <a:close/>
                <a:moveTo>
                  <a:pt x="1359084" y="0"/>
                </a:moveTo>
                <a:cubicBezTo>
                  <a:pt x="1359084" y="0"/>
                  <a:pt x="1359084" y="0"/>
                  <a:pt x="2157630" y="0"/>
                </a:cubicBezTo>
                <a:cubicBezTo>
                  <a:pt x="2207647" y="0"/>
                  <a:pt x="2255938" y="27495"/>
                  <a:pt x="2280085" y="72172"/>
                </a:cubicBezTo>
                <a:cubicBezTo>
                  <a:pt x="2280085" y="72172"/>
                  <a:pt x="2280085" y="72172"/>
                  <a:pt x="2494708" y="441767"/>
                </a:cubicBezTo>
                <a:lnTo>
                  <a:pt x="2518954" y="483519"/>
                </a:lnTo>
                <a:lnTo>
                  <a:pt x="2499877" y="483519"/>
                </a:lnTo>
                <a:lnTo>
                  <a:pt x="2409708" y="483519"/>
                </a:lnTo>
                <a:lnTo>
                  <a:pt x="2370537" y="416064"/>
                </a:lnTo>
                <a:cubicBezTo>
                  <a:pt x="2220885" y="158353"/>
                  <a:pt x="2220885" y="158353"/>
                  <a:pt x="2220885" y="158353"/>
                </a:cubicBezTo>
                <a:cubicBezTo>
                  <a:pt x="2199478" y="118745"/>
                  <a:pt x="2156666" y="94371"/>
                  <a:pt x="2112324" y="94371"/>
                </a:cubicBezTo>
                <a:cubicBezTo>
                  <a:pt x="1404390" y="94371"/>
                  <a:pt x="1404390" y="94371"/>
                  <a:pt x="1404390" y="94371"/>
                </a:cubicBezTo>
                <a:cubicBezTo>
                  <a:pt x="1358520" y="94371"/>
                  <a:pt x="1317236" y="118745"/>
                  <a:pt x="1294301" y="158353"/>
                </a:cubicBezTo>
                <a:cubicBezTo>
                  <a:pt x="941098" y="769224"/>
                  <a:pt x="941098" y="769224"/>
                  <a:pt x="941098" y="769224"/>
                </a:cubicBezTo>
                <a:cubicBezTo>
                  <a:pt x="918163" y="807309"/>
                  <a:pt x="918163" y="856057"/>
                  <a:pt x="941098" y="894141"/>
                </a:cubicBezTo>
                <a:cubicBezTo>
                  <a:pt x="1294301" y="1505013"/>
                  <a:pt x="1294301" y="1505013"/>
                  <a:pt x="1294301" y="1505013"/>
                </a:cubicBezTo>
                <a:cubicBezTo>
                  <a:pt x="1305769" y="1524817"/>
                  <a:pt x="1321823" y="1540812"/>
                  <a:pt x="1340745" y="1551856"/>
                </a:cubicBezTo>
                <a:lnTo>
                  <a:pt x="1346119" y="1554109"/>
                </a:lnTo>
                <a:lnTo>
                  <a:pt x="1317310" y="1603934"/>
                </a:lnTo>
                <a:lnTo>
                  <a:pt x="1295884" y="1640991"/>
                </a:lnTo>
                <a:lnTo>
                  <a:pt x="1318107" y="1650309"/>
                </a:lnTo>
                <a:cubicBezTo>
                  <a:pt x="1330154" y="1653584"/>
                  <a:pt x="1342766" y="1655302"/>
                  <a:pt x="1355700" y="1655302"/>
                </a:cubicBezTo>
                <a:cubicBezTo>
                  <a:pt x="2154247" y="1655302"/>
                  <a:pt x="2154247" y="1655302"/>
                  <a:pt x="2154247" y="1655302"/>
                </a:cubicBezTo>
                <a:cubicBezTo>
                  <a:pt x="2204264" y="1655302"/>
                  <a:pt x="2252555" y="1627810"/>
                  <a:pt x="2276701" y="1583132"/>
                </a:cubicBezTo>
                <a:cubicBezTo>
                  <a:pt x="2676837" y="894072"/>
                  <a:pt x="2676837" y="894072"/>
                  <a:pt x="2676837" y="894072"/>
                </a:cubicBezTo>
                <a:cubicBezTo>
                  <a:pt x="2702708" y="851114"/>
                  <a:pt x="2702708" y="796127"/>
                  <a:pt x="2676837" y="753167"/>
                </a:cubicBezTo>
                <a:cubicBezTo>
                  <a:pt x="2626820" y="667035"/>
                  <a:pt x="2583056" y="591669"/>
                  <a:pt x="2544761" y="525724"/>
                </a:cubicBezTo>
                <a:lnTo>
                  <a:pt x="2525427" y="492430"/>
                </a:lnTo>
                <a:lnTo>
                  <a:pt x="2614995" y="492430"/>
                </a:lnTo>
                <a:cubicBezTo>
                  <a:pt x="2893530" y="492430"/>
                  <a:pt x="3339185" y="492430"/>
                  <a:pt x="4052233" y="492430"/>
                </a:cubicBezTo>
                <a:cubicBezTo>
                  <a:pt x="4171332" y="492430"/>
                  <a:pt x="4286323" y="557897"/>
                  <a:pt x="4343819" y="664281"/>
                </a:cubicBezTo>
                <a:cubicBezTo>
                  <a:pt x="4343819" y="664281"/>
                  <a:pt x="4343819" y="664281"/>
                  <a:pt x="5296604" y="2305041"/>
                </a:cubicBezTo>
                <a:cubicBezTo>
                  <a:pt x="5358207" y="2407332"/>
                  <a:pt x="5358207" y="2538266"/>
                  <a:pt x="5296604" y="2640558"/>
                </a:cubicBezTo>
                <a:cubicBezTo>
                  <a:pt x="5296604" y="2640558"/>
                  <a:pt x="5296604" y="2640558"/>
                  <a:pt x="4343819" y="4281318"/>
                </a:cubicBezTo>
                <a:cubicBezTo>
                  <a:pt x="4286323" y="4387702"/>
                  <a:pt x="4171332" y="4453168"/>
                  <a:pt x="4052233" y="4453168"/>
                </a:cubicBezTo>
                <a:cubicBezTo>
                  <a:pt x="4052233" y="4453168"/>
                  <a:pt x="4052233" y="4453168"/>
                  <a:pt x="2150770" y="4453168"/>
                </a:cubicBezTo>
                <a:cubicBezTo>
                  <a:pt x="2027565" y="4453168"/>
                  <a:pt x="1916680" y="4387702"/>
                  <a:pt x="1855078" y="4281318"/>
                </a:cubicBezTo>
                <a:cubicBezTo>
                  <a:pt x="1855078" y="4281318"/>
                  <a:pt x="1855078" y="4281318"/>
                  <a:pt x="906399" y="2640558"/>
                </a:cubicBezTo>
                <a:cubicBezTo>
                  <a:pt x="844796" y="2538266"/>
                  <a:pt x="844796" y="2407332"/>
                  <a:pt x="906399" y="2305041"/>
                </a:cubicBezTo>
                <a:cubicBezTo>
                  <a:pt x="906399" y="2305041"/>
                  <a:pt x="906399" y="2305041"/>
                  <a:pt x="1258651" y="1695815"/>
                </a:cubicBezTo>
                <a:lnTo>
                  <a:pt x="1288338" y="1644472"/>
                </a:lnTo>
                <a:lnTo>
                  <a:pt x="1287293" y="1644034"/>
                </a:lnTo>
                <a:cubicBezTo>
                  <a:pt x="1265949" y="1631576"/>
                  <a:pt x="1247840" y="1613534"/>
                  <a:pt x="1234904" y="1591195"/>
                </a:cubicBezTo>
                <a:cubicBezTo>
                  <a:pt x="1234904" y="1591195"/>
                  <a:pt x="1234904" y="1591195"/>
                  <a:pt x="836494" y="902135"/>
                </a:cubicBezTo>
                <a:cubicBezTo>
                  <a:pt x="810622" y="859177"/>
                  <a:pt x="810622" y="804190"/>
                  <a:pt x="836494" y="761230"/>
                </a:cubicBezTo>
                <a:cubicBezTo>
                  <a:pt x="836494" y="761230"/>
                  <a:pt x="836494" y="761230"/>
                  <a:pt x="1234904" y="72172"/>
                </a:cubicBezTo>
                <a:cubicBezTo>
                  <a:pt x="1260775" y="27495"/>
                  <a:pt x="1307343" y="0"/>
                  <a:pt x="1359084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481B4-710F-4976-8105-321A4364E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9" y="583097"/>
            <a:ext cx="5829302" cy="38828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279B20-6395-4227-81FB-F2D42A061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221" y="2165702"/>
            <a:ext cx="5096955" cy="338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5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336</Words>
  <Application>Microsoft Office PowerPoint</Application>
  <PresentationFormat>Widescreen</PresentationFormat>
  <Paragraphs>50</Paragraphs>
  <Slides>18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Arial-Rounded</vt:lpstr>
      <vt:lpstr>Calibri</vt:lpstr>
      <vt:lpstr>DFPOP1-W9</vt:lpstr>
      <vt:lpstr>Times New Roman</vt:lpstr>
      <vt:lpstr>Wingdings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Điểm khác nhau giữa bầu trời ban ngày và ban đêm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phuonganhnguyen7040@gmail.com</dc:creator>
  <cp:lastModifiedBy>Hằng Nguyễn</cp:lastModifiedBy>
  <cp:revision>15</cp:revision>
  <dcterms:created xsi:type="dcterms:W3CDTF">2021-05-05T12:25:40Z</dcterms:created>
  <dcterms:modified xsi:type="dcterms:W3CDTF">2021-05-07T01:48:08Z</dcterms:modified>
</cp:coreProperties>
</file>