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86" r:id="rId4"/>
  </p:sldMasterIdLst>
  <p:notesMasterIdLst>
    <p:notesMasterId r:id="rId34"/>
  </p:notesMasterIdLst>
  <p:sldIdLst>
    <p:sldId id="259" r:id="rId5"/>
    <p:sldId id="309" r:id="rId6"/>
    <p:sldId id="310" r:id="rId7"/>
    <p:sldId id="311" r:id="rId8"/>
    <p:sldId id="312" r:id="rId9"/>
    <p:sldId id="314" r:id="rId10"/>
    <p:sldId id="315" r:id="rId11"/>
    <p:sldId id="316" r:id="rId12"/>
    <p:sldId id="264" r:id="rId13"/>
    <p:sldId id="326" r:id="rId14"/>
    <p:sldId id="281" r:id="rId15"/>
    <p:sldId id="320" r:id="rId16"/>
    <p:sldId id="269" r:id="rId17"/>
    <p:sldId id="322" r:id="rId18"/>
    <p:sldId id="321" r:id="rId19"/>
    <p:sldId id="282" r:id="rId20"/>
    <p:sldId id="283" r:id="rId21"/>
    <p:sldId id="284" r:id="rId22"/>
    <p:sldId id="323" r:id="rId23"/>
    <p:sldId id="319" r:id="rId24"/>
    <p:sldId id="317" r:id="rId25"/>
    <p:sldId id="318" r:id="rId26"/>
    <p:sldId id="288" r:id="rId27"/>
    <p:sldId id="289" r:id="rId28"/>
    <p:sldId id="324" r:id="rId29"/>
    <p:sldId id="291" r:id="rId30"/>
    <p:sldId id="325" r:id="rId31"/>
    <p:sldId id="293" r:id="rId32"/>
    <p:sldId id="29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623"/>
  </p:normalViewPr>
  <p:slideViewPr>
    <p:cSldViewPr snapToGrid="0">
      <p:cViewPr varScale="1">
        <p:scale>
          <a:sx n="101" d="100"/>
          <a:sy n="101" d="100"/>
        </p:scale>
        <p:origin x="9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99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16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48514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DADCA-9B9E-4963-A957-D2FD6D7D638D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2.wdp"/><Relationship Id="rId1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5" Type="http://schemas.openxmlformats.org/officeDocument/2006/relationships/image" Target="../media/image16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png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png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26" Type="http://schemas.openxmlformats.org/officeDocument/2006/relationships/slide" Target="slide5.xml"/><Relationship Id="rId3" Type="http://schemas.openxmlformats.org/officeDocument/2006/relationships/audio" Target="../media/audio2.wav"/><Relationship Id="rId21" Type="http://schemas.microsoft.com/office/2007/relationships/hdphoto" Target="../media/hdphoto3.wdp"/><Relationship Id="rId34" Type="http://schemas.openxmlformats.org/officeDocument/2006/relationships/image" Target="../media/image27.gif"/><Relationship Id="rId7" Type="http://schemas.openxmlformats.org/officeDocument/2006/relationships/image" Target="../media/image19.png"/><Relationship Id="rId12" Type="http://schemas.openxmlformats.org/officeDocument/2006/relationships/image" Target="../media/image11.png"/><Relationship Id="rId17" Type="http://schemas.microsoft.com/office/2007/relationships/hdphoto" Target="../media/hdphoto2.wdp"/><Relationship Id="rId25" Type="http://schemas.openxmlformats.org/officeDocument/2006/relationships/image" Target="../media/image22.png"/><Relationship Id="rId33" Type="http://schemas.openxmlformats.org/officeDocument/2006/relationships/image" Target="../media/image26.png"/><Relationship Id="rId2" Type="http://schemas.openxmlformats.org/officeDocument/2006/relationships/audio" Target="../media/audio1.wav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nkpowerskills" TargetMode="External"/><Relationship Id="rId11" Type="http://schemas.openxmlformats.org/officeDocument/2006/relationships/image" Target="../media/image10.png"/><Relationship Id="rId24" Type="http://schemas.openxmlformats.org/officeDocument/2006/relationships/slide" Target="slide4.xml"/><Relationship Id="rId32" Type="http://schemas.openxmlformats.org/officeDocument/2006/relationships/slide" Target="slide8.xml"/><Relationship Id="rId5" Type="http://schemas.openxmlformats.org/officeDocument/2006/relationships/image" Target="../media/image17.png"/><Relationship Id="rId15" Type="http://schemas.microsoft.com/office/2007/relationships/hdphoto" Target="../media/hdphoto1.wdp"/><Relationship Id="rId23" Type="http://schemas.openxmlformats.org/officeDocument/2006/relationships/image" Target="../media/image21.png"/><Relationship Id="rId28" Type="http://schemas.openxmlformats.org/officeDocument/2006/relationships/slide" Target="slide6.xml"/><Relationship Id="rId10" Type="http://schemas.openxmlformats.org/officeDocument/2006/relationships/image" Target="../media/image9.png"/><Relationship Id="rId19" Type="http://schemas.openxmlformats.org/officeDocument/2006/relationships/image" Target="../media/image16.jpeg"/><Relationship Id="rId31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0.png"/><Relationship Id="rId27" Type="http://schemas.openxmlformats.org/officeDocument/2006/relationships/image" Target="../media/image23.png"/><Relationship Id="rId30" Type="http://schemas.openxmlformats.org/officeDocument/2006/relationships/slide" Target="slide7.xml"/><Relationship Id="rId35" Type="http://schemas.openxmlformats.org/officeDocument/2006/relationships/slide" Target="slide9.xml"/><Relationship Id="rId8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3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6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3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3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3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3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327711" y="3241859"/>
            <a:ext cx="5103603" cy="2704614"/>
            <a:chOff x="2792168" y="1860972"/>
            <a:chExt cx="7216342" cy="382424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67315" y="2898597"/>
              <a:ext cx="5004746" cy="233181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92168" y="1860972"/>
              <a:ext cx="7216342" cy="3824243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21" y="2276911"/>
            <a:ext cx="689430" cy="11490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857" y="2948640"/>
            <a:ext cx="1130218" cy="57217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055" y="2200916"/>
            <a:ext cx="731557" cy="1220056"/>
          </a:xfrm>
          <a:prstGeom prst="rect">
            <a:avLst/>
          </a:prstGeom>
        </p:spPr>
      </p:pic>
      <p:pic>
        <p:nvPicPr>
          <p:cNvPr id="20" name="Content Placeholder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54" y="2960364"/>
            <a:ext cx="762547" cy="762269"/>
          </a:xfrm>
          <a:prstGeom prst="rect">
            <a:avLst/>
          </a:prstGeom>
        </p:spPr>
      </p:pic>
      <p:pic>
        <p:nvPicPr>
          <p:cNvPr id="1032" name="Picture 8" descr="Box Cartoon Vector Images (over 110,000)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632" y="2857640"/>
            <a:ext cx="853124" cy="8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resents Clipart Grotto - Presents , Transparent Cartoon, Free Cliparts &amp;  Silhouettes - NetClipar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2131" l="0" r="954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045" y="3214833"/>
            <a:ext cx="703460" cy="63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27" y="2921778"/>
            <a:ext cx="751507" cy="58611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43" y="3096367"/>
            <a:ext cx="1306434" cy="73160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59967" y="1953709"/>
            <a:ext cx="3471952" cy="4536587"/>
          </a:xfrm>
          <a:prstGeom prst="rect">
            <a:avLst/>
          </a:prstGeom>
        </p:spPr>
      </p:pic>
      <p:sp>
        <p:nvSpPr>
          <p:cNvPr id="25" name="Oval 24"/>
          <p:cNvSpPr/>
          <p:nvPr/>
        </p:nvSpPr>
        <p:spPr>
          <a:xfrm>
            <a:off x="2774067" y="1785647"/>
            <a:ext cx="463360" cy="324410"/>
          </a:xfrm>
          <a:prstGeom prst="ellipse">
            <a:avLst/>
          </a:prstGeom>
          <a:solidFill>
            <a:srgbClr val="FFDC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val 38"/>
          <p:cNvSpPr/>
          <p:nvPr/>
        </p:nvSpPr>
        <p:spPr>
          <a:xfrm rot="452517">
            <a:off x="3374589" y="1884015"/>
            <a:ext cx="307920" cy="201804"/>
          </a:xfrm>
          <a:prstGeom prst="ellipse">
            <a:avLst/>
          </a:prstGeom>
          <a:solidFill>
            <a:srgbClr val="FFDC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al 39"/>
          <p:cNvSpPr/>
          <p:nvPr/>
        </p:nvSpPr>
        <p:spPr>
          <a:xfrm rot="452517">
            <a:off x="3530303" y="1951425"/>
            <a:ext cx="163164" cy="201804"/>
          </a:xfrm>
          <a:prstGeom prst="ellipse">
            <a:avLst/>
          </a:prstGeom>
          <a:solidFill>
            <a:srgbClr val="FFDC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8" name="Picture 14" descr="Cartoon Woman - Happy Woman Cartoon Png - Free Transparent PNG Clipart  Images Download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658" b="97962" l="18929" r="90000">
                        <a14:backgroundMark x1="51190" y1="48908" x2="52738" y2="50801"/>
                        <a14:backgroundMark x1="68452" y1="46870" x2="66786" y2="46288"/>
                        <a14:backgroundMark x1="63214" y1="51237" x2="65952" y2="49782"/>
                        <a14:backgroundMark x1="59167" y1="83552" x2="59048" y2="806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59" t="16022" r="25753"/>
          <a:stretch/>
        </p:blipFill>
        <p:spPr bwMode="auto">
          <a:xfrm flipH="1">
            <a:off x="304516" y="1474379"/>
            <a:ext cx="2351314" cy="549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62098" y="1740414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BỮA TỐI BẤT NGỜ</a:t>
            </a:r>
          </a:p>
        </p:txBody>
      </p:sp>
    </p:spTree>
    <p:extLst>
      <p:ext uri="{BB962C8B-B14F-4D97-AF65-F5344CB8AC3E}">
        <p14:creationId xmlns:p14="http://schemas.microsoft.com/office/powerpoint/2010/main" val="277032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33E731-85C1-A84C-A6FC-4428EDEED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1" y="0"/>
            <a:ext cx="12164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52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794" y="27888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06914" y="2716398"/>
            <a:ext cx="318643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600">
                <a:ln w="9525">
                  <a:noFill/>
                </a:ln>
                <a:solidFill>
                  <a:schemeClr val="accent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方正卡通简体" panose="03000509000000000000" pitchFamily="65" charset="-122"/>
              </a:rPr>
              <a:t>Tiết 1</a:t>
            </a:r>
            <a:endParaRPr lang="zh-CN" altLang="en-US" sz="9600" dirty="0">
              <a:ln w="9525">
                <a:noFill/>
              </a:ln>
              <a:solidFill>
                <a:schemeClr val="accent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  <a:ea typeface="方正卡通简体" panose="03000509000000000000" pitchFamily="65" charset="-122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3" presetClass="entr" presetSubtype="36" fill="hold" grpId="0" nodeType="withEffect">
                                  <p:stCondLst>
                                    <p:cond delay="47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7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4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6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khám 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198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29647" y="-4183"/>
            <a:ext cx="4747260" cy="7708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1. Kể tên hàng hóa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49062"/>
          <a:stretch/>
        </p:blipFill>
        <p:spPr>
          <a:xfrm>
            <a:off x="398085" y="828078"/>
            <a:ext cx="3328988" cy="240948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42756" y="3271539"/>
            <a:ext cx="3582900" cy="89501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Gạo</a:t>
            </a:r>
            <a:r>
              <a:rPr lang="en-US" sz="2400" b="1" dirty="0"/>
              <a:t>, </a:t>
            </a:r>
            <a:r>
              <a:rPr lang="en-US" sz="2400" b="1" dirty="0" err="1"/>
              <a:t>dầu</a:t>
            </a:r>
            <a:r>
              <a:rPr lang="en-US" sz="2400" b="1" dirty="0"/>
              <a:t> </a:t>
            </a:r>
            <a:r>
              <a:rPr lang="en-US" sz="2400" b="1" dirty="0" err="1"/>
              <a:t>ăn</a:t>
            </a:r>
            <a:r>
              <a:rPr lang="en-US" sz="2400" b="1" dirty="0"/>
              <a:t>, </a:t>
            </a:r>
            <a:r>
              <a:rPr lang="en-US" sz="2400" b="1" dirty="0" err="1"/>
              <a:t>nước</a:t>
            </a:r>
            <a:r>
              <a:rPr lang="en-US" sz="2400" b="1" dirty="0"/>
              <a:t> </a:t>
            </a:r>
            <a:r>
              <a:rPr lang="en-US" sz="2400" b="1" dirty="0" err="1"/>
              <a:t>mắm</a:t>
            </a:r>
            <a:r>
              <a:rPr lang="en-US" sz="2400" b="1" dirty="0"/>
              <a:t>, </a:t>
            </a:r>
            <a:r>
              <a:rPr lang="en-US" sz="2400" b="1" dirty="0" err="1"/>
              <a:t>rau</a:t>
            </a:r>
            <a:r>
              <a:rPr lang="en-US" sz="2400" b="1" dirty="0"/>
              <a:t> </a:t>
            </a:r>
            <a:r>
              <a:rPr lang="en-US" sz="2400" b="1" dirty="0" err="1"/>
              <a:t>quả</a:t>
            </a:r>
            <a:r>
              <a:rPr lang="en-US" sz="2400" b="1" dirty="0"/>
              <a:t>, </a:t>
            </a:r>
            <a:r>
              <a:rPr lang="en-US" sz="2400" b="1" dirty="0" err="1"/>
              <a:t>trứng</a:t>
            </a:r>
            <a:r>
              <a:rPr lang="en-US" sz="2400" b="1" dirty="0"/>
              <a:t>, </a:t>
            </a:r>
            <a:r>
              <a:rPr lang="en-US" sz="2400" b="1" dirty="0" err="1"/>
              <a:t>thịt</a:t>
            </a:r>
            <a:r>
              <a:rPr lang="en-US" sz="2400" b="1" dirty="0"/>
              <a:t>....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04244" y="3271539"/>
            <a:ext cx="3884930" cy="77089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Quạt</a:t>
            </a:r>
            <a:r>
              <a:rPr lang="en-US" sz="2400" b="1" dirty="0"/>
              <a:t> </a:t>
            </a:r>
            <a:r>
              <a:rPr lang="en-US" sz="2400" b="1" dirty="0" err="1"/>
              <a:t>điện</a:t>
            </a:r>
            <a:r>
              <a:rPr lang="en-US" sz="2400" b="1" dirty="0"/>
              <a:t>, </a:t>
            </a:r>
            <a:r>
              <a:rPr lang="en-US" sz="2400" b="1" dirty="0" err="1"/>
              <a:t>tivi</a:t>
            </a:r>
            <a:endParaRPr lang="en-US" sz="2400" b="1" dirty="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149CDEB2-38A5-ED4A-B037-2BA2964BB1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001"/>
          <a:stretch/>
        </p:blipFill>
        <p:spPr>
          <a:xfrm>
            <a:off x="8366345" y="784792"/>
            <a:ext cx="3063715" cy="2550609"/>
          </a:xfrm>
          <a:prstGeom prst="rect">
            <a:avLst/>
          </a:prstGeom>
        </p:spPr>
      </p:pic>
      <p:pic>
        <p:nvPicPr>
          <p:cNvPr id="8" name="Content Placeholder 3" descr="C:\Users\user\Desktop\Capture.PNGCapture">
            <a:extLst>
              <a:ext uri="{FF2B5EF4-FFF2-40B4-BE49-F238E27FC236}">
                <a16:creationId xmlns:a16="http://schemas.microsoft.com/office/drawing/2014/main" id="{13C6FBBD-719C-8343-B365-9A0D66C083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2955"/>
          <a:stretch/>
        </p:blipFill>
        <p:spPr>
          <a:xfrm>
            <a:off x="4654250" y="4095981"/>
            <a:ext cx="2924317" cy="2205991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76411AFC-E00B-3A4E-BBA9-81E284F7AB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/>
          <a:stretch/>
        </p:blipFill>
        <p:spPr>
          <a:xfrm>
            <a:off x="4514851" y="920537"/>
            <a:ext cx="3063716" cy="2409488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C9A0B117-0E5A-EF4F-93D7-2C7001F403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244"/>
          <a:stretch/>
        </p:blipFill>
        <p:spPr>
          <a:xfrm>
            <a:off x="415847" y="4095982"/>
            <a:ext cx="3328988" cy="2205991"/>
          </a:xfrm>
          <a:prstGeom prst="rect">
            <a:avLst/>
          </a:prstGeom>
        </p:spPr>
      </p:pic>
      <p:pic>
        <p:nvPicPr>
          <p:cNvPr id="11" name="Content Placeholder 3" descr="C:\Users\user\Desktop\Capture.PNGCapture">
            <a:extLst>
              <a:ext uri="{FF2B5EF4-FFF2-40B4-BE49-F238E27FC236}">
                <a16:creationId xmlns:a16="http://schemas.microsoft.com/office/drawing/2014/main" id="{D3567699-F2DF-6F41-8C9E-EB9E764B3C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72"/>
          <a:stretch/>
        </p:blipFill>
        <p:spPr>
          <a:xfrm>
            <a:off x="8597996" y="3991441"/>
            <a:ext cx="3178157" cy="2415074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44F14B0-E257-EB4E-A719-78840073A92D}"/>
              </a:ext>
            </a:extLst>
          </p:cNvPr>
          <p:cNvSpPr/>
          <p:nvPr/>
        </p:nvSpPr>
        <p:spPr>
          <a:xfrm>
            <a:off x="8597996" y="3330025"/>
            <a:ext cx="3032760" cy="61134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Mũ</a:t>
            </a:r>
            <a:r>
              <a:rPr lang="en-US" sz="2400" b="1" dirty="0"/>
              <a:t> </a:t>
            </a:r>
            <a:r>
              <a:rPr lang="en-US" sz="2400" b="1" dirty="0" err="1"/>
              <a:t>bảo</a:t>
            </a:r>
            <a:r>
              <a:rPr lang="en-US" sz="2400" b="1" dirty="0"/>
              <a:t> </a:t>
            </a:r>
            <a:r>
              <a:rPr lang="en-US" sz="2400" b="1" dirty="0" err="1"/>
              <a:t>hiểm</a:t>
            </a:r>
            <a:endParaRPr lang="en-US" sz="2400" b="1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EB669A2-AB39-D848-B545-C12B4610583B}"/>
              </a:ext>
            </a:extLst>
          </p:cNvPr>
          <p:cNvSpPr/>
          <p:nvPr/>
        </p:nvSpPr>
        <p:spPr>
          <a:xfrm>
            <a:off x="546199" y="6186443"/>
            <a:ext cx="3032760" cy="51888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Xe </a:t>
            </a:r>
            <a:r>
              <a:rPr lang="en-US" sz="2800" b="1" dirty="0" err="1"/>
              <a:t>máy</a:t>
            </a:r>
            <a:endParaRPr lang="en-US" sz="2800" b="1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4DF2D5A-986A-0940-B9C9-394B3AD8DA8E}"/>
              </a:ext>
            </a:extLst>
          </p:cNvPr>
          <p:cNvSpPr/>
          <p:nvPr/>
        </p:nvSpPr>
        <p:spPr>
          <a:xfrm>
            <a:off x="4530329" y="6287818"/>
            <a:ext cx="3032760" cy="51888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Tủ</a:t>
            </a:r>
            <a:r>
              <a:rPr lang="en-US" sz="2800" b="1" dirty="0"/>
              <a:t> </a:t>
            </a:r>
            <a:r>
              <a:rPr lang="en-US" sz="2800" b="1" dirty="0" err="1"/>
              <a:t>thuốc</a:t>
            </a:r>
            <a:endParaRPr lang="en-US" sz="2800" b="1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E815595-0245-064F-B06C-1382CE7C8395}"/>
              </a:ext>
            </a:extLst>
          </p:cNvPr>
          <p:cNvSpPr/>
          <p:nvPr/>
        </p:nvSpPr>
        <p:spPr>
          <a:xfrm>
            <a:off x="8885337" y="6336261"/>
            <a:ext cx="3032760" cy="51888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Đồ</a:t>
            </a:r>
            <a:r>
              <a:rPr lang="en-US" sz="2800" b="1" dirty="0"/>
              <a:t> </a:t>
            </a:r>
            <a:r>
              <a:rPr lang="en-US" sz="2800" b="1" dirty="0" err="1"/>
              <a:t>dùng</a:t>
            </a:r>
            <a:r>
              <a:rPr lang="en-US" sz="2800" b="1" dirty="0"/>
              <a:t> </a:t>
            </a:r>
            <a:r>
              <a:rPr lang="en-US" sz="2800" b="1" dirty="0" err="1"/>
              <a:t>học</a:t>
            </a:r>
            <a:r>
              <a:rPr lang="en-US" sz="2800" b="1" dirty="0"/>
              <a:t> </a:t>
            </a:r>
            <a:r>
              <a:rPr lang="en-US" sz="2800" b="1" dirty="0" err="1"/>
              <a:t>tập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3" grpId="1" animBg="1"/>
      <p:bldP spid="3" grpId="2" animBg="1"/>
      <p:bldP spid="6" grpId="1" animBg="1"/>
      <p:bldP spid="6" grpId="2" animBg="1"/>
      <p:bldP spid="12" grpId="1" animBg="1"/>
      <p:bldP spid="12" grpId="2" animBg="1"/>
      <p:bldP spid="13" grpId="1" animBg="1"/>
      <p:bldP spid="13" grpId="2" animBg="1"/>
      <p:bldP spid="14" grpId="1" animBg="1"/>
      <p:bldP spid="14" grpId="2" animBg="1"/>
      <p:bldP spid="15" grpId="1" animBg="1"/>
      <p:bldP spid="15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831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DF5EED-AE5A-7F4A-86B2-526CB961C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775" y="1133498"/>
            <a:ext cx="8152108" cy="3167040"/>
          </a:xfrm>
          <a:prstGeom prst="rect">
            <a:avLst/>
          </a:prstGeom>
        </p:spPr>
      </p:pic>
      <p:sp>
        <p:nvSpPr>
          <p:cNvPr id="6" name="TextBox 33">
            <a:extLst>
              <a:ext uri="{FF2B5EF4-FFF2-40B4-BE49-F238E27FC236}">
                <a16:creationId xmlns:a16="http://schemas.microsoft.com/office/drawing/2014/main" id="{0BE2BC1E-A4EA-CF42-B137-4D1ECE8087C6}"/>
              </a:ext>
            </a:extLst>
          </p:cNvPr>
          <p:cNvSpPr txBox="1"/>
          <p:nvPr/>
        </p:nvSpPr>
        <p:spPr>
          <a:xfrm>
            <a:off x="1285876" y="191536"/>
            <a:ext cx="9929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-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Kể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tên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những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hàng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hoá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cần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thiết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cho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cuộc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sống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của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gia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đình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em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.</a:t>
            </a:r>
            <a:endParaRPr lang="zh-CN" altLang="en-US" sz="3200" b="0" spc="-150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5400000" algn="t" rotWithShape="0">
                  <a:schemeClr val="bg1">
                    <a:alpha val="69000"/>
                  </a:schemeClr>
                </a:outerShdw>
              </a:effectLst>
              <a:latin typeface="+mj-lt"/>
              <a:ea typeface="方正卡通简体" panose="03000509000000000000" pitchFamily="65" charset="-122"/>
            </a:endParaRPr>
          </a:p>
        </p:txBody>
      </p:sp>
      <p:sp>
        <p:nvSpPr>
          <p:cNvPr id="7" name="TextBox 33">
            <a:extLst>
              <a:ext uri="{FF2B5EF4-FFF2-40B4-BE49-F238E27FC236}">
                <a16:creationId xmlns:a16="http://schemas.microsoft.com/office/drawing/2014/main" id="{C08B0966-792B-2F47-A90F-69D4743051F9}"/>
              </a:ext>
            </a:extLst>
          </p:cNvPr>
          <p:cNvSpPr txBox="1"/>
          <p:nvPr/>
        </p:nvSpPr>
        <p:spPr>
          <a:xfrm>
            <a:off x="838201" y="191535"/>
            <a:ext cx="10515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- Theo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em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,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những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thứ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hàng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hóa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đó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có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cần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thiết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cho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cuộc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sống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không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?</a:t>
            </a:r>
            <a:endParaRPr lang="zh-CN" altLang="en-US" sz="3200" b="0" spc="-150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5400000" algn="t" rotWithShape="0">
                  <a:schemeClr val="bg1">
                    <a:alpha val="69000"/>
                  </a:schemeClr>
                </a:outerShdw>
              </a:effectLst>
              <a:latin typeface="+mj-lt"/>
              <a:ea typeface="方正卡通简体" panose="03000509000000000000" pitchFamily="65" charset="-122"/>
            </a:endParaRPr>
          </a:p>
        </p:txBody>
      </p:sp>
      <p:sp>
        <p:nvSpPr>
          <p:cNvPr id="8" name="TextBox 33">
            <a:extLst>
              <a:ext uri="{FF2B5EF4-FFF2-40B4-BE49-F238E27FC236}">
                <a16:creationId xmlns:a16="http://schemas.microsoft.com/office/drawing/2014/main" id="{5D3B3B4A-6C12-3640-B561-8CCF7C963F84}"/>
              </a:ext>
            </a:extLst>
          </p:cNvPr>
          <p:cNvSpPr txBox="1"/>
          <p:nvPr/>
        </p:nvSpPr>
        <p:spPr>
          <a:xfrm>
            <a:off x="490538" y="191535"/>
            <a:ext cx="11701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-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Điều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gì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sẽ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xảy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ra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nếu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khi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gia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đình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mình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không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có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đủ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những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hang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hoá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cần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 </a:t>
            </a:r>
            <a:r>
              <a:rPr lang="en-US" altLang="zh-CN" sz="3200" b="0" spc="-150" dirty="0" err="1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thiết</a:t>
            </a:r>
            <a:r>
              <a:rPr lang="en-US" altLang="zh-CN" sz="3200" b="0" spc="-15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+mj-lt"/>
                <a:ea typeface="方正卡通简体" panose="03000509000000000000" pitchFamily="65" charset="-122"/>
              </a:rPr>
              <a:t>?</a:t>
            </a:r>
            <a:endParaRPr lang="zh-CN" altLang="en-US" sz="3200" b="0" spc="-150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5400000" algn="t" rotWithShape="0">
                  <a:schemeClr val="bg1">
                    <a:alpha val="69000"/>
                  </a:schemeClr>
                </a:outerShdw>
              </a:effectLst>
              <a:latin typeface="+mj-lt"/>
              <a:ea typeface="方正卡通简体" panose="03000509000000000000" pitchFamily="65" charset="-122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3F97489-BC18-1B4C-8461-54D63E323642}"/>
              </a:ext>
            </a:extLst>
          </p:cNvPr>
          <p:cNvSpPr/>
          <p:nvPr/>
        </p:nvSpPr>
        <p:spPr>
          <a:xfrm>
            <a:off x="838202" y="4786313"/>
            <a:ext cx="10906124" cy="1643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Cuộc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gia</a:t>
            </a:r>
            <a:r>
              <a:rPr lang="en-US" sz="2800" dirty="0"/>
              <a:t> </a:t>
            </a:r>
            <a:r>
              <a:rPr lang="en-US" sz="2800" dirty="0" err="1"/>
              <a:t>đình</a:t>
            </a:r>
            <a:r>
              <a:rPr lang="en-US" sz="2800" dirty="0"/>
              <a:t>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hoá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thức</a:t>
            </a:r>
            <a:r>
              <a:rPr lang="en-US" sz="2800" dirty="0"/>
              <a:t> </a:t>
            </a:r>
            <a:r>
              <a:rPr lang="en-US" sz="2800" dirty="0" err="1"/>
              <a:t>ăn</a:t>
            </a:r>
            <a:r>
              <a:rPr lang="en-US" sz="2800" dirty="0"/>
              <a:t>,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uống</a:t>
            </a:r>
            <a:r>
              <a:rPr lang="en-US" sz="2800" dirty="0"/>
              <a:t>, </a:t>
            </a:r>
            <a:r>
              <a:rPr lang="en-US" sz="2800" dirty="0" err="1"/>
              <a:t>quần</a:t>
            </a:r>
            <a:r>
              <a:rPr lang="en-US" sz="2800" dirty="0"/>
              <a:t> </a:t>
            </a:r>
            <a:r>
              <a:rPr lang="en-US" sz="2800" dirty="0" err="1"/>
              <a:t>áo</a:t>
            </a:r>
            <a:r>
              <a:rPr lang="en-US" sz="2800" dirty="0"/>
              <a:t>,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,.. </a:t>
            </a:r>
            <a:r>
              <a:rPr lang="en-US" sz="2800" dirty="0" err="1"/>
              <a:t>Nếu</a:t>
            </a:r>
            <a:r>
              <a:rPr lang="en-US" sz="2800" dirty="0"/>
              <a:t> </a:t>
            </a:r>
            <a:r>
              <a:rPr lang="en-US" sz="2800" dirty="0" err="1"/>
              <a:t>thiếu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hoá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cuộc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 </a:t>
            </a:r>
            <a:r>
              <a:rPr lang="en-US" sz="2800" dirty="0" err="1"/>
              <a:t>gặp</a:t>
            </a:r>
            <a:r>
              <a:rPr lang="en-US" sz="2800" dirty="0"/>
              <a:t> </a:t>
            </a:r>
            <a:r>
              <a:rPr lang="en-US" sz="2800" dirty="0" err="1"/>
              <a:t>khó</a:t>
            </a:r>
            <a:r>
              <a:rPr lang="en-US" sz="2800" dirty="0"/>
              <a:t> </a:t>
            </a:r>
            <a:r>
              <a:rPr lang="en-US" sz="2800" dirty="0" err="1"/>
              <a:t>khăn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chất</a:t>
            </a:r>
            <a:r>
              <a:rPr lang="en-US" sz="2800" dirty="0"/>
              <a:t> </a:t>
            </a:r>
            <a:r>
              <a:rPr lang="en-US" sz="2800" dirty="0" err="1"/>
              <a:t>lượng</a:t>
            </a:r>
            <a:r>
              <a:rPr lang="en-US" sz="2800" dirty="0"/>
              <a:t> </a:t>
            </a:r>
            <a:r>
              <a:rPr lang="en-US" sz="2800" dirty="0" err="1"/>
              <a:t>cuộc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đảm</a:t>
            </a:r>
            <a:r>
              <a:rPr lang="en-US" sz="2800" dirty="0"/>
              <a:t> </a:t>
            </a:r>
            <a:r>
              <a:rPr lang="en-US" sz="2800" dirty="0" err="1"/>
              <a:t>bảo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705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 bldLvl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794" y="27888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06914" y="2716398"/>
            <a:ext cx="318643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600">
                <a:ln w="9525">
                  <a:noFill/>
                </a:ln>
                <a:solidFill>
                  <a:schemeClr val="accent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方正卡通简体" panose="03000509000000000000" pitchFamily="65" charset="-122"/>
              </a:rPr>
              <a:t>Tiết 2</a:t>
            </a:r>
            <a:endParaRPr lang="zh-CN" altLang="en-US" sz="9600" dirty="0">
              <a:ln w="9525">
                <a:noFill/>
              </a:ln>
              <a:solidFill>
                <a:schemeClr val="accent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  <a:ea typeface="方正卡通简体" panose="03000509000000000000" pitchFamily="65" charset="-122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3" presetClass="entr" presetSubtype="36" fill="hold" grpId="0" nodeType="withEffect">
                                  <p:stCondLst>
                                    <p:cond delay="47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7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4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6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-na-di-sieu-thi-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77770" y="274320"/>
            <a:ext cx="7560310" cy="524637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175000" y="5649595"/>
            <a:ext cx="6166485" cy="8216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Trò chơi đi siêu thị mua sắm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65" y="1755457"/>
            <a:ext cx="10972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Chia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lớp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thành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2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đội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Lần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lượt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lên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bảng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ghi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Hàng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thực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phẩm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Đồ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dùng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học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tập</a:t>
            </a:r>
            <a:b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Các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đội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chơi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lần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lượt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viết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lên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bảng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tên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hàng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hóa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vào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phần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bảng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của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đội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mình</a:t>
            </a:r>
            <a:b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Đội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nào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viết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được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nhiều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hơn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là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đội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chiến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thắng</a:t>
            </a:r>
            <a:b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Thời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gian</a:t>
            </a:r>
            <a:r>
              <a:rPr lang="en-US" sz="31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10 </a:t>
            </a:r>
            <a:r>
              <a:rPr lang="en-US" sz="311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phút</a:t>
            </a:r>
            <a:endParaRPr lang="en-US" sz="311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65345" y="0"/>
            <a:ext cx="2494915" cy="6997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Luật chơi</a:t>
            </a:r>
          </a:p>
        </p:txBody>
      </p:sp>
      <p:graphicFrame>
        <p:nvGraphicFramePr>
          <p:cNvPr id="6" name="Table 5"/>
          <p:cNvGraphicFramePr/>
          <p:nvPr/>
        </p:nvGraphicFramePr>
        <p:xfrm>
          <a:off x="1960880" y="4095115"/>
          <a:ext cx="853249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Hàng thực phẩm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Đồ dùng học tập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khám 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024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573" y="1724178"/>
            <a:ext cx="3471952" cy="4536587"/>
          </a:xfrm>
          <a:prstGeom prst="rect">
            <a:avLst/>
          </a:prstGeom>
        </p:spPr>
      </p:pic>
      <p:sp>
        <p:nvSpPr>
          <p:cNvPr id="27" name="Oval Callout 26"/>
          <p:cNvSpPr/>
          <p:nvPr/>
        </p:nvSpPr>
        <p:spPr>
          <a:xfrm>
            <a:off x="271840" y="192140"/>
            <a:ext cx="6255700" cy="2608209"/>
          </a:xfrm>
          <a:prstGeom prst="wedgeEllipseCallout">
            <a:avLst>
              <a:gd name="adj1" fmla="val 51187"/>
              <a:gd name="adj2" fmla="val 3867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Bố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chuẩn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bị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bữa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thịnh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soạn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chúc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mừng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20/10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mẹ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Alternates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36" name="Oval Callout 35"/>
          <p:cNvSpPr/>
          <p:nvPr/>
        </p:nvSpPr>
        <p:spPr>
          <a:xfrm>
            <a:off x="8928100" y="1536700"/>
            <a:ext cx="2590800" cy="1491582"/>
          </a:xfrm>
          <a:prstGeom prst="wedgeEllipseCallout">
            <a:avLst>
              <a:gd name="adj1" fmla="val -40446"/>
              <a:gd name="adj2" fmla="val 5717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Dạ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vâng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Alternates ExtraBold" panose="00000900000000000000" pitchFamily="50" charset="0"/>
                <a:ea typeface="+mn-ea"/>
                <a:cs typeface="+mn-cs"/>
              </a:rPr>
              <a:t> ạ 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Alternates ExtraBold" panose="000009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48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">
            <a:extLst>
              <a:ext uri="{FF2B5EF4-FFF2-40B4-BE49-F238E27FC236}">
                <a16:creationId xmlns:a16="http://schemas.microsoft.com/office/drawing/2014/main" id="{F20F53F7-B344-4AE1-AC84-665077B59B91}"/>
              </a:ext>
            </a:extLst>
          </p:cNvPr>
          <p:cNvSpPr txBox="1"/>
          <p:nvPr/>
        </p:nvSpPr>
        <p:spPr>
          <a:xfrm>
            <a:off x="2333772" y="229870"/>
            <a:ext cx="861235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1.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mua</a:t>
            </a:r>
            <a:r>
              <a:rPr lang="en-US" sz="3200" dirty="0"/>
              <a:t> </a:t>
            </a:r>
            <a:r>
              <a:rPr lang="en-US" sz="3200" dirty="0" err="1"/>
              <a:t>bán</a:t>
            </a:r>
            <a:r>
              <a:rPr lang="en-US" sz="3200" dirty="0"/>
              <a:t> </a:t>
            </a:r>
            <a:r>
              <a:rPr lang="en-US" sz="3200" dirty="0" err="1"/>
              <a:t>thường</a:t>
            </a:r>
            <a:r>
              <a:rPr lang="en-US" sz="3200" dirty="0"/>
              <a:t> </a:t>
            </a:r>
            <a:r>
              <a:rPr lang="en-US" sz="3200" dirty="0" err="1"/>
              <a:t>diễn</a:t>
            </a:r>
            <a:r>
              <a:rPr lang="en-US" sz="3200" dirty="0"/>
              <a:t> ra ở </a:t>
            </a:r>
            <a:r>
              <a:rPr lang="en-US" sz="3200" dirty="0" err="1"/>
              <a:t>đâu</a:t>
            </a:r>
            <a:endParaRPr lang="en-US" sz="3200" dirty="0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380CEA70-044D-44AC-B759-758C3A0B01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913130"/>
            <a:ext cx="4991100" cy="27203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3E1CC7-1BDD-495B-97FE-BF0B5122A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970" y="1054100"/>
            <a:ext cx="4709160" cy="2438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762889-DAB4-4DEF-BC2B-42B8E3C1D8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60" y="3825875"/>
            <a:ext cx="4854575" cy="25527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4870B5-12D5-4020-84EB-7CE8D9C2CE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970" y="3973830"/>
            <a:ext cx="4591050" cy="219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3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>
            <a:extLst>
              <a:ext uri="{FF2B5EF4-FFF2-40B4-BE49-F238E27FC236}">
                <a16:creationId xmlns:a16="http://schemas.microsoft.com/office/drawing/2014/main" id="{3CCC8D8C-C41C-40A4-AF5A-AC21441D0EC9}"/>
              </a:ext>
            </a:extLst>
          </p:cNvPr>
          <p:cNvSpPr txBox="1"/>
          <p:nvPr/>
        </p:nvSpPr>
        <p:spPr>
          <a:xfrm>
            <a:off x="1699895" y="436245"/>
            <a:ext cx="923607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điểm</a:t>
            </a:r>
            <a:r>
              <a:rPr lang="en-US" sz="3200" dirty="0"/>
              <a:t> </a:t>
            </a:r>
            <a:r>
              <a:rPr lang="en-US" sz="3200" dirty="0" err="1"/>
              <a:t>khác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trưng</a:t>
            </a:r>
            <a:r>
              <a:rPr lang="en-US" sz="3200" dirty="0"/>
              <a:t> </a:t>
            </a:r>
            <a:r>
              <a:rPr lang="en-US" sz="3200" dirty="0" err="1"/>
              <a:t>bày</a:t>
            </a:r>
            <a:r>
              <a:rPr lang="en-US" sz="3200" dirty="0"/>
              <a:t> </a:t>
            </a:r>
            <a:r>
              <a:rPr lang="en-US" sz="3200" dirty="0" err="1"/>
              <a:t>hàng</a:t>
            </a:r>
            <a:r>
              <a:rPr lang="en-US" sz="3200" dirty="0"/>
              <a:t> </a:t>
            </a:r>
            <a:r>
              <a:rPr lang="en-US" sz="3200" dirty="0" err="1"/>
              <a:t>hóa</a:t>
            </a:r>
            <a:r>
              <a:rPr lang="en-US" sz="3200" dirty="0"/>
              <a:t> ở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địa</a:t>
            </a:r>
            <a:r>
              <a:rPr lang="en-US" sz="3200" dirty="0"/>
              <a:t> </a:t>
            </a:r>
            <a:r>
              <a:rPr lang="en-US" sz="3200" dirty="0" err="1"/>
              <a:t>điểm</a:t>
            </a:r>
            <a:r>
              <a:rPr lang="en-US" sz="3200" dirty="0"/>
              <a:t> </a:t>
            </a:r>
            <a:r>
              <a:rPr lang="en-US" sz="3200" dirty="0" err="1"/>
              <a:t>này</a:t>
            </a:r>
            <a:endParaRPr lang="en-US" sz="3200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5E070F32-CCEF-4131-B366-8D467D95D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895" y="1677670"/>
            <a:ext cx="6390005" cy="4596765"/>
          </a:xfrm>
          <a:prstGeom prst="rect">
            <a:avLst/>
          </a:prstGeom>
        </p:spPr>
      </p:pic>
      <p:sp>
        <p:nvSpPr>
          <p:cNvPr id="6" name="Rounded Rectangular Callout 8">
            <a:extLst>
              <a:ext uri="{FF2B5EF4-FFF2-40B4-BE49-F238E27FC236}">
                <a16:creationId xmlns:a16="http://schemas.microsoft.com/office/drawing/2014/main" id="{383AD5D2-26BB-4B16-B8D0-143108B8E5AB}"/>
              </a:ext>
            </a:extLst>
          </p:cNvPr>
          <p:cNvSpPr/>
          <p:nvPr/>
        </p:nvSpPr>
        <p:spPr>
          <a:xfrm>
            <a:off x="587375" y="2139315"/>
            <a:ext cx="2636520" cy="244475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Hàng</a:t>
            </a:r>
            <a:r>
              <a:rPr lang="en-US" sz="2200" dirty="0"/>
              <a:t> </a:t>
            </a:r>
            <a:r>
              <a:rPr lang="en-US" sz="2200" dirty="0" err="1"/>
              <a:t>hóa</a:t>
            </a:r>
            <a:r>
              <a:rPr lang="en-US" sz="2200" dirty="0"/>
              <a:t> ở </a:t>
            </a:r>
            <a:r>
              <a:rPr lang="en-US" sz="2200" dirty="0" err="1"/>
              <a:t>siêu</a:t>
            </a:r>
            <a:r>
              <a:rPr lang="en-US" sz="2200" dirty="0"/>
              <a:t> </a:t>
            </a:r>
            <a:r>
              <a:rPr lang="en-US" sz="2200" dirty="0" err="1"/>
              <a:t>thị</a:t>
            </a:r>
            <a:r>
              <a:rPr lang="en-US" sz="2200" dirty="0"/>
              <a:t> </a:t>
            </a:r>
            <a:r>
              <a:rPr lang="en-US" sz="2200" dirty="0" err="1"/>
              <a:t>được</a:t>
            </a:r>
            <a:r>
              <a:rPr lang="en-US" sz="2200" dirty="0"/>
              <a:t> </a:t>
            </a:r>
            <a:r>
              <a:rPr lang="en-US" sz="2200" dirty="0" err="1"/>
              <a:t>trưng</a:t>
            </a:r>
            <a:r>
              <a:rPr lang="en-US" sz="2200" dirty="0"/>
              <a:t> </a:t>
            </a:r>
            <a:r>
              <a:rPr lang="en-US" sz="2200" dirty="0" err="1"/>
              <a:t>bày</a:t>
            </a:r>
            <a:r>
              <a:rPr lang="en-US" sz="2200" dirty="0"/>
              <a:t> </a:t>
            </a:r>
            <a:r>
              <a:rPr lang="en-US" sz="2200" dirty="0" err="1"/>
              <a:t>rất</a:t>
            </a:r>
            <a:r>
              <a:rPr lang="en-US" sz="2200" dirty="0"/>
              <a:t> khoa </a:t>
            </a:r>
            <a:r>
              <a:rPr lang="en-US" sz="2200" dirty="0" err="1"/>
              <a:t>học</a:t>
            </a:r>
            <a:r>
              <a:rPr lang="en-US" sz="2200" dirty="0"/>
              <a:t>, </a:t>
            </a:r>
            <a:r>
              <a:rPr lang="en-US" sz="2200" dirty="0" err="1"/>
              <a:t>gọn</a:t>
            </a:r>
            <a:r>
              <a:rPr lang="en-US" sz="2200" dirty="0"/>
              <a:t> </a:t>
            </a:r>
            <a:r>
              <a:rPr lang="en-US" sz="2200" dirty="0" err="1"/>
              <a:t>gàng</a:t>
            </a:r>
            <a:r>
              <a:rPr lang="en-US" sz="2200" dirty="0"/>
              <a:t>, </a:t>
            </a:r>
            <a:r>
              <a:rPr lang="en-US" sz="2200" dirty="0" err="1"/>
              <a:t>ngăn</a:t>
            </a:r>
            <a:r>
              <a:rPr lang="en-US" sz="2200" dirty="0"/>
              <a:t> </a:t>
            </a:r>
            <a:r>
              <a:rPr lang="en-US" sz="2200" dirty="0" err="1"/>
              <a:t>nắp</a:t>
            </a:r>
            <a:r>
              <a:rPr lang="en-US" sz="2200" dirty="0"/>
              <a:t>, chia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từng</a:t>
            </a:r>
            <a:r>
              <a:rPr lang="en-US" sz="2200" dirty="0"/>
              <a:t> </a:t>
            </a:r>
            <a:r>
              <a:rPr lang="en-US" sz="2200" dirty="0" err="1"/>
              <a:t>quầy</a:t>
            </a:r>
            <a:r>
              <a:rPr lang="en-US" sz="2200" dirty="0"/>
              <a:t> </a:t>
            </a:r>
            <a:r>
              <a:rPr lang="en-US" sz="2200" dirty="0" err="1"/>
              <a:t>riêng</a:t>
            </a:r>
            <a:r>
              <a:rPr lang="en-US" sz="2200" dirty="0"/>
              <a:t> </a:t>
            </a:r>
            <a:r>
              <a:rPr lang="en-US" sz="2200" dirty="0" err="1"/>
              <a:t>biệt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390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2BF453-A743-48E5-8C79-55A946B83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5" y="440690"/>
            <a:ext cx="7046595" cy="4604385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618EF57-00F6-47D6-9755-3EF480C30389}"/>
              </a:ext>
            </a:extLst>
          </p:cNvPr>
          <p:cNvSpPr/>
          <p:nvPr/>
        </p:nvSpPr>
        <p:spPr>
          <a:xfrm>
            <a:off x="3214370" y="5182870"/>
            <a:ext cx="5730875" cy="11664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Ở</a:t>
            </a:r>
            <a:r>
              <a:rPr lang="en-US" sz="2400" dirty="0"/>
              <a:t> </a:t>
            </a:r>
            <a:r>
              <a:rPr lang="en-US" sz="2400" dirty="0" err="1"/>
              <a:t>chợ</a:t>
            </a:r>
            <a:r>
              <a:rPr lang="en-US" sz="2400" dirty="0"/>
              <a:t> </a:t>
            </a:r>
            <a:r>
              <a:rPr lang="en-US" sz="2400" dirty="0" err="1"/>
              <a:t>hàng</a:t>
            </a:r>
            <a:r>
              <a:rPr lang="en-US" sz="2400" dirty="0"/>
              <a:t> </a:t>
            </a:r>
            <a:r>
              <a:rPr lang="en-US" sz="2400" dirty="0" err="1"/>
              <a:t>hóa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bày</a:t>
            </a:r>
            <a:r>
              <a:rPr lang="en-US" sz="2400" dirty="0"/>
              <a:t> </a:t>
            </a:r>
            <a:r>
              <a:rPr lang="en-US" sz="2400" dirty="0" err="1"/>
              <a:t>bán</a:t>
            </a:r>
            <a:r>
              <a:rPr lang="en-US" sz="2400" dirty="0"/>
              <a:t> </a:t>
            </a:r>
            <a:r>
              <a:rPr lang="en-US" sz="2400" dirty="0" err="1"/>
              <a:t>rất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mặt</a:t>
            </a:r>
            <a:r>
              <a:rPr lang="en-US" sz="2400" dirty="0"/>
              <a:t> </a:t>
            </a:r>
            <a:r>
              <a:rPr lang="en-US" sz="2400" dirty="0" err="1"/>
              <a:t>hàng</a:t>
            </a:r>
            <a:r>
              <a:rPr lang="en-US" sz="2400" dirty="0"/>
              <a:t> </a:t>
            </a:r>
            <a:r>
              <a:rPr lang="en-US" sz="2400" dirty="0" err="1"/>
              <a:t>thịt</a:t>
            </a:r>
            <a:r>
              <a:rPr lang="en-US" sz="2400" dirty="0"/>
              <a:t> </a:t>
            </a:r>
            <a:r>
              <a:rPr lang="en-US" sz="2400" dirty="0" err="1"/>
              <a:t>cá</a:t>
            </a:r>
            <a:r>
              <a:rPr lang="en-US" sz="2400" dirty="0"/>
              <a:t>, </a:t>
            </a:r>
            <a:r>
              <a:rPr lang="en-US" sz="2400" dirty="0" err="1"/>
              <a:t>rau</a:t>
            </a:r>
            <a:r>
              <a:rPr lang="en-US" sz="2400" dirty="0"/>
              <a:t> </a:t>
            </a:r>
            <a:r>
              <a:rPr lang="en-US" sz="2400" dirty="0" err="1"/>
              <a:t>củ</a:t>
            </a:r>
            <a:r>
              <a:rPr lang="en-US" sz="2400" dirty="0"/>
              <a:t>... Khi </a:t>
            </a:r>
            <a:r>
              <a:rPr lang="en-US" sz="2400" dirty="0" err="1"/>
              <a:t>mua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009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0320" y="253365"/>
            <a:ext cx="7211060" cy="46964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214370" y="5182870"/>
            <a:ext cx="5730875" cy="11664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Ở chợ nổi, hàng hóa được sắp xếp trên các thuyền, ghe... mọi người mua bán với nhau ngay trên sông nước.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512" y="457273"/>
            <a:ext cx="11610975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Vì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sao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cần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lựa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chọn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hàng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hóa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trước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khi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mua</a:t>
            </a:r>
            <a:endParaRPr lang="en-US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3231418" y="2446948"/>
            <a:ext cx="6339205" cy="3458845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Lựa</a:t>
            </a:r>
            <a:r>
              <a:rPr lang="en-US" sz="3600" dirty="0"/>
              <a:t> </a:t>
            </a:r>
            <a:r>
              <a:rPr lang="en-US" sz="3600" dirty="0" err="1"/>
              <a:t>chọn</a:t>
            </a:r>
            <a:r>
              <a:rPr lang="en-US" sz="3600" dirty="0"/>
              <a:t> </a:t>
            </a:r>
            <a:r>
              <a:rPr lang="en-US" sz="3600" dirty="0" err="1"/>
              <a:t>hàng</a:t>
            </a:r>
            <a:r>
              <a:rPr lang="en-US" sz="3600" dirty="0"/>
              <a:t> </a:t>
            </a:r>
            <a:r>
              <a:rPr lang="en-US" sz="3600" dirty="0" err="1"/>
              <a:t>hóa</a:t>
            </a:r>
            <a:r>
              <a:rPr lang="en-US" sz="3600" dirty="0"/>
              <a:t> </a:t>
            </a:r>
            <a:r>
              <a:rPr lang="en-US" sz="3600" dirty="0" err="1"/>
              <a:t>trước</a:t>
            </a:r>
            <a:r>
              <a:rPr lang="en-US" sz="3600" dirty="0"/>
              <a:t> </a:t>
            </a:r>
            <a:r>
              <a:rPr lang="en-US" sz="3600" dirty="0" err="1"/>
              <a:t>khi</a:t>
            </a:r>
            <a:r>
              <a:rPr lang="en-US" sz="3600" dirty="0"/>
              <a:t> </a:t>
            </a:r>
            <a:r>
              <a:rPr lang="en-US" sz="3600" dirty="0" err="1"/>
              <a:t>mua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đảm</a:t>
            </a:r>
            <a:r>
              <a:rPr lang="en-US" sz="3600" dirty="0"/>
              <a:t> </a:t>
            </a:r>
            <a:r>
              <a:rPr lang="en-US" sz="3600" dirty="0" err="1"/>
              <a:t>bảo</a:t>
            </a:r>
            <a:r>
              <a:rPr lang="en-US" sz="3600" dirty="0"/>
              <a:t> </a:t>
            </a:r>
            <a:r>
              <a:rPr lang="en-US" sz="3600" dirty="0" err="1"/>
              <a:t>chất</a:t>
            </a:r>
            <a:r>
              <a:rPr lang="en-US" sz="3600" dirty="0"/>
              <a:t> </a:t>
            </a:r>
            <a:r>
              <a:rPr lang="en-US" sz="3600" dirty="0" err="1"/>
              <a:t>lượng</a:t>
            </a:r>
            <a:r>
              <a:rPr lang="en-US" sz="3600" dirty="0"/>
              <a:t>, </a:t>
            </a:r>
            <a:r>
              <a:rPr lang="en-US" sz="3600" dirty="0" err="1"/>
              <a:t>phù</a:t>
            </a:r>
            <a:r>
              <a:rPr lang="en-US" sz="3600" dirty="0"/>
              <a:t> </a:t>
            </a:r>
            <a:r>
              <a:rPr lang="en-US" sz="3600" dirty="0" err="1"/>
              <a:t>hợp</a:t>
            </a:r>
            <a:r>
              <a:rPr lang="en-US" sz="3600" dirty="0"/>
              <a:t> </a:t>
            </a:r>
            <a:r>
              <a:rPr lang="en-US" sz="3600" dirty="0" err="1"/>
              <a:t>giá</a:t>
            </a:r>
            <a:r>
              <a:rPr lang="en-US" sz="3600" dirty="0"/>
              <a:t> </a:t>
            </a:r>
            <a:r>
              <a:rPr lang="en-US" sz="3600" dirty="0" err="1"/>
              <a:t>cả</a:t>
            </a:r>
            <a:r>
              <a:rPr lang="en-US" sz="3600" dirty="0"/>
              <a:t>, </a:t>
            </a:r>
            <a:r>
              <a:rPr lang="en-US" sz="3600" dirty="0" err="1"/>
              <a:t>sở</a:t>
            </a:r>
            <a:r>
              <a:rPr lang="en-US" sz="3600" dirty="0"/>
              <a:t> </a:t>
            </a:r>
            <a:r>
              <a:rPr lang="en-US" sz="3600" dirty="0" err="1"/>
              <a:t>thích</a:t>
            </a:r>
            <a:r>
              <a:rPr lang="en-US" sz="3600" dirty="0"/>
              <a:t>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51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28613" y="993775"/>
            <a:ext cx="10783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/>
              <a:t>Lên</a:t>
            </a:r>
            <a:r>
              <a:rPr lang="en-US" sz="3600" b="1" dirty="0"/>
              <a:t> </a:t>
            </a:r>
            <a:r>
              <a:rPr lang="en-US" sz="3600" b="1" dirty="0" err="1"/>
              <a:t>kế</a:t>
            </a:r>
            <a:r>
              <a:rPr lang="en-US" sz="3600" b="1" dirty="0"/>
              <a:t> </a:t>
            </a:r>
            <a:r>
              <a:rPr lang="en-US" sz="3600" b="1" dirty="0" err="1"/>
              <a:t>hoạch</a:t>
            </a:r>
            <a:r>
              <a:rPr lang="en-US" sz="3600" b="1" dirty="0"/>
              <a:t> </a:t>
            </a:r>
            <a:r>
              <a:rPr lang="en-US" sz="3600" b="1" dirty="0" err="1"/>
              <a:t>mua</a:t>
            </a:r>
            <a:r>
              <a:rPr lang="en-US" sz="3600" b="1" dirty="0"/>
              <a:t> </a:t>
            </a:r>
            <a:r>
              <a:rPr lang="en-US" sz="3600" b="1" dirty="0" err="1"/>
              <a:t>đồ</a:t>
            </a:r>
            <a:r>
              <a:rPr lang="en-US" sz="3600" b="1" dirty="0"/>
              <a:t> </a:t>
            </a:r>
            <a:r>
              <a:rPr lang="en-US" sz="3600" b="1" dirty="0" err="1"/>
              <a:t>dùng</a:t>
            </a:r>
            <a:r>
              <a:rPr lang="en-US" sz="3600" b="1" dirty="0"/>
              <a:t> </a:t>
            </a:r>
            <a:r>
              <a:rPr lang="en-US" sz="3600" b="1" dirty="0" err="1"/>
              <a:t>học</a:t>
            </a:r>
            <a:r>
              <a:rPr lang="en-US" sz="3600" b="1" dirty="0"/>
              <a:t> </a:t>
            </a:r>
            <a:r>
              <a:rPr lang="en-US" sz="3600" b="1" dirty="0" err="1"/>
              <a:t>tập</a:t>
            </a:r>
            <a:r>
              <a:rPr lang="en-US" sz="3600" b="1" dirty="0"/>
              <a:t> </a:t>
            </a:r>
            <a:r>
              <a:rPr lang="en-US" sz="3600" b="1" dirty="0" err="1"/>
              <a:t>cho</a:t>
            </a:r>
            <a:r>
              <a:rPr lang="en-US" sz="3600" b="1" dirty="0"/>
              <a:t> </a:t>
            </a:r>
            <a:r>
              <a:rPr lang="en-US" sz="3600" b="1" dirty="0" err="1"/>
              <a:t>năm</a:t>
            </a:r>
            <a:r>
              <a:rPr lang="en-US" sz="3600" b="1" dirty="0"/>
              <a:t> </a:t>
            </a:r>
            <a:r>
              <a:rPr lang="en-US" sz="3600" b="1" dirty="0" err="1"/>
              <a:t>học</a:t>
            </a:r>
            <a:r>
              <a:rPr lang="en-US" sz="3600" b="1" dirty="0"/>
              <a:t> </a:t>
            </a:r>
            <a:r>
              <a:rPr lang="en-US" sz="3600" b="1" dirty="0" err="1"/>
              <a:t>mới</a:t>
            </a:r>
            <a:endParaRPr lang="en-US" sz="3600" b="1" dirty="0"/>
          </a:p>
        </p:txBody>
      </p:sp>
      <p:graphicFrame>
        <p:nvGraphicFramePr>
          <p:cNvPr id="3" name="Table 2"/>
          <p:cNvGraphicFramePr/>
          <p:nvPr/>
        </p:nvGraphicFramePr>
        <p:xfrm>
          <a:off x="1127760" y="2421255"/>
          <a:ext cx="9984740" cy="3148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6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6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214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/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/>
                        <a:t>Tên đồ dùng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/>
                        <a:t>Số lượng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/>
                        <a:t>Nơi mua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343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407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vận 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59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169795" y="405765"/>
            <a:ext cx="84899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Để xuất cách lựa chọn khi mua một loạt hàng hóa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174365" y="1653540"/>
            <a:ext cx="5071110" cy="11055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Về chất lượng hàng hóa, giá cả hàng hóa....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airplan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ẤM BUÔN BÁN, CẤM REU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grpSp>
        <p:nvGrpSpPr>
          <p:cNvPr id="4" name="ĐC SHARE MIỄN PHÍ BỞI NK POWERSKILLS"/>
          <p:cNvGrpSpPr/>
          <p:nvPr/>
        </p:nvGrpSpPr>
        <p:grpSpPr>
          <a:xfrm>
            <a:off x="132567" y="1953709"/>
            <a:ext cx="12257011" cy="8262312"/>
            <a:chOff x="293100" y="2106109"/>
            <a:chExt cx="12257011" cy="8262312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12367" y="2106109"/>
              <a:ext cx="3471952" cy="4536587"/>
            </a:xfrm>
            <a:prstGeom prst="rect">
              <a:avLst/>
            </a:prstGeom>
          </p:spPr>
        </p:pic>
        <p:sp>
          <p:nvSpPr>
            <p:cNvPr id="38" name="Rounded Rectangle 37">
              <a:hlinkClick r:id="rId6"/>
            </p:cNvPr>
            <p:cNvSpPr/>
            <p:nvPr/>
          </p:nvSpPr>
          <p:spPr>
            <a:xfrm>
              <a:off x="293100" y="8634537"/>
              <a:ext cx="12257011" cy="1733884"/>
            </a:xfrm>
            <a:prstGeom prst="round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Vào http://fb.com/nkpowerskills tải game miễn phí"/>
          <p:cNvSpPr/>
          <p:nvPr/>
        </p:nvSpPr>
        <p:spPr>
          <a:xfrm>
            <a:off x="3618700" y="67875"/>
            <a:ext cx="4530817" cy="991604"/>
          </a:xfrm>
          <a:prstGeom prst="roundRect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ĐC SHARE MIỄN PHÍ BỞI NK POWERSKILLS"/>
          <p:cNvGrpSpPr/>
          <p:nvPr/>
        </p:nvGrpSpPr>
        <p:grpSpPr>
          <a:xfrm>
            <a:off x="2327711" y="3241859"/>
            <a:ext cx="5103603" cy="2704614"/>
            <a:chOff x="2792168" y="1860972"/>
            <a:chExt cx="7216342" cy="382424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67315" y="2898597"/>
              <a:ext cx="5004746" cy="233181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92168" y="1860972"/>
              <a:ext cx="7216342" cy="3824243"/>
            </a:xfrm>
            <a:prstGeom prst="rect">
              <a:avLst/>
            </a:prstGeom>
          </p:spPr>
        </p:pic>
      </p:grpSp>
      <p:pic>
        <p:nvPicPr>
          <p:cNvPr id="16" name="CẤM BUÔN BÁN, CẤM REUP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21" y="2276911"/>
            <a:ext cx="689430" cy="1149051"/>
          </a:xfrm>
          <a:prstGeom prst="rect">
            <a:avLst/>
          </a:prstGeom>
        </p:spPr>
      </p:pic>
      <p:pic>
        <p:nvPicPr>
          <p:cNvPr id="17" name="Vào http://fb.com/nkpowerskills tải game miễn phí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857" y="2948640"/>
            <a:ext cx="1130218" cy="572173"/>
          </a:xfrm>
          <a:prstGeom prst="rect">
            <a:avLst/>
          </a:prstGeom>
        </p:spPr>
      </p:pic>
      <p:pic>
        <p:nvPicPr>
          <p:cNvPr id="19" name="ĐC SHARE MIỄN PHÍ BỞI NK POWERSKILLS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055" y="2200916"/>
            <a:ext cx="731557" cy="1220056"/>
          </a:xfrm>
          <a:prstGeom prst="rect">
            <a:avLst/>
          </a:prstGeom>
        </p:spPr>
      </p:pic>
      <p:pic>
        <p:nvPicPr>
          <p:cNvPr id="20" name="CẤM BUÔN BÁN, CẤM REUP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54" y="2960364"/>
            <a:ext cx="762547" cy="762269"/>
          </a:xfrm>
          <a:prstGeom prst="rect">
            <a:avLst/>
          </a:prstGeom>
        </p:spPr>
      </p:pic>
      <p:pic>
        <p:nvPicPr>
          <p:cNvPr id="1032" name="Vào http://fb.com/nkpowerskills tải game miễn phí" descr="Box Cartoon Vector Images (over 110,000)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632" y="2857640"/>
            <a:ext cx="853124" cy="8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ĐC SHARE MIỄN PHÍ BỞI NK POWERSKILLS" descr="Presents Clipart Grotto - Presents , Transparent Cartoon, Free Cliparts &amp;  Silhouettes - NetClipar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2131" l="0" r="954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045" y="3214833"/>
            <a:ext cx="703460" cy="63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CẤM BUÔN BÁN, CẤM REUP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27" y="2921778"/>
            <a:ext cx="751507" cy="586111"/>
          </a:xfrm>
          <a:prstGeom prst="rect">
            <a:avLst/>
          </a:prstGeom>
        </p:spPr>
      </p:pic>
      <p:pic>
        <p:nvPicPr>
          <p:cNvPr id="29" name="Vào http://fb.com/nkpowerskills tải game miễn phí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43" y="3096367"/>
            <a:ext cx="1306434" cy="731603"/>
          </a:xfrm>
          <a:prstGeom prst="rect">
            <a:avLst/>
          </a:prstGeom>
        </p:spPr>
      </p:pic>
      <p:pic>
        <p:nvPicPr>
          <p:cNvPr id="1038" name="ĐC SHARE MIỄN PHÍ BỞI NK POWERSKILLS" descr="Cartoon Woman - Happy Woman Cartoon Png - Free Transparent PNG Clipart  Images Download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658" b="97962" l="18929" r="90000">
                        <a14:backgroundMark x1="51190" y1="48908" x2="52738" y2="50801"/>
                        <a14:backgroundMark x1="68452" y1="46870" x2="66786" y2="46288"/>
                        <a14:backgroundMark x1="63214" y1="51237" x2="65952" y2="49782"/>
                        <a14:backgroundMark x1="59167" y1="83552" x2="59048" y2="806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59" t="16022" r="25753"/>
          <a:stretch/>
        </p:blipFill>
        <p:spPr bwMode="auto">
          <a:xfrm flipH="1">
            <a:off x="-2391052" y="1362755"/>
            <a:ext cx="2351314" cy="549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CẤM BUÔN BÁN, CẤM REUP"/>
          <p:cNvGrpSpPr/>
          <p:nvPr/>
        </p:nvGrpSpPr>
        <p:grpSpPr>
          <a:xfrm>
            <a:off x="11827802" y="1586005"/>
            <a:ext cx="3965305" cy="4904291"/>
            <a:chOff x="3416032" y="-11442440"/>
            <a:chExt cx="14796598" cy="1830044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260"/>
            <a:stretch>
              <a:fillRect/>
            </a:stretch>
          </p:blipFill>
          <p:spPr>
            <a:xfrm flipH="1">
              <a:off x="3416032" y="-11442440"/>
              <a:ext cx="9708616" cy="18300440"/>
            </a:xfrm>
            <a:custGeom>
              <a:avLst/>
              <a:gdLst>
                <a:gd name="connsiteX0" fmla="*/ 0 w 9708616"/>
                <a:gd name="connsiteY0" fmla="*/ 0 h 18300440"/>
                <a:gd name="connsiteX1" fmla="*/ 9708616 w 9708616"/>
                <a:gd name="connsiteY1" fmla="*/ 117987 h 18300440"/>
                <a:gd name="connsiteX2" fmla="*/ 6404977 w 9708616"/>
                <a:gd name="connsiteY2" fmla="*/ 18300440 h 18300440"/>
                <a:gd name="connsiteX3" fmla="*/ 0 w 9708616"/>
                <a:gd name="connsiteY3" fmla="*/ 18300440 h 1830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08616" h="18300440">
                  <a:moveTo>
                    <a:pt x="0" y="0"/>
                  </a:moveTo>
                  <a:lnTo>
                    <a:pt x="9708616" y="117987"/>
                  </a:lnTo>
                  <a:cubicBezTo>
                    <a:pt x="7584849" y="5952664"/>
                    <a:pt x="5048125" y="11993815"/>
                    <a:pt x="6404977" y="18300440"/>
                  </a:cubicBezTo>
                  <a:lnTo>
                    <a:pt x="0" y="18300440"/>
                  </a:lnTo>
                  <a:close/>
                </a:path>
              </a:pathLst>
            </a:cu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23"/>
            <a:srcRect l="48473" t="49374"/>
            <a:stretch/>
          </p:blipFill>
          <p:spPr>
            <a:xfrm>
              <a:off x="11857703" y="-2890684"/>
              <a:ext cx="6354927" cy="9265392"/>
            </a:xfrm>
            <a:prstGeom prst="rect">
              <a:avLst/>
            </a:prstGeom>
          </p:spPr>
        </p:pic>
      </p:grpSp>
      <p:pic>
        <p:nvPicPr>
          <p:cNvPr id="31" name="Vào http://fb.com/nkpowerskills tải game miễn phí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5647" y="235212"/>
            <a:ext cx="707387" cy="682664"/>
          </a:xfrm>
          <a:prstGeom prst="rect">
            <a:avLst/>
          </a:prstGeom>
        </p:spPr>
      </p:pic>
      <p:pic>
        <p:nvPicPr>
          <p:cNvPr id="32" name="ĐC SHARE MIỄN PHÍ BỞI NK POWERSKILLS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34994" y="190910"/>
            <a:ext cx="742587" cy="742587"/>
          </a:xfrm>
          <a:prstGeom prst="rect">
            <a:avLst/>
          </a:prstGeom>
        </p:spPr>
      </p:pic>
      <p:pic>
        <p:nvPicPr>
          <p:cNvPr id="33" name="CẤM BUÔN BÁN, CẤM REUP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541" y="214702"/>
            <a:ext cx="727287" cy="710406"/>
          </a:xfrm>
          <a:prstGeom prst="rect">
            <a:avLst/>
          </a:prstGeom>
        </p:spPr>
      </p:pic>
      <p:pic>
        <p:nvPicPr>
          <p:cNvPr id="34" name="Vào http://fb.com/nkpowerskills tải game miễn phí">
            <a:hlinkClick r:id="rId30" action="ppaction://hlinksldjump"/>
          </p:cNvPr>
          <p:cNvPicPr>
            <a:picLocks noChangeAspect="1"/>
          </p:cNvPicPr>
          <p:nvPr/>
        </p:nvPicPr>
        <p:blipFill>
          <a:blip r:embed="rId31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8788" y="201734"/>
            <a:ext cx="745740" cy="727949"/>
          </a:xfrm>
          <a:prstGeom prst="rect">
            <a:avLst/>
          </a:prstGeom>
        </p:spPr>
      </p:pic>
      <p:pic>
        <p:nvPicPr>
          <p:cNvPr id="35" name="ĐC SHARE MIỄN PHÍ BỞI NK POWERSKILLS">
            <a:hlinkClick r:id="rId32" action="ppaction://hlinksldjump"/>
          </p:cNvPr>
          <p:cNvPicPr>
            <a:picLocks noChangeAspect="1"/>
          </p:cNvPicPr>
          <p:nvPr/>
        </p:nvPicPr>
        <p:blipFill>
          <a:blip r:embed="rId33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6488" y="193251"/>
            <a:ext cx="795246" cy="737903"/>
          </a:xfrm>
          <a:prstGeom prst="rect">
            <a:avLst/>
          </a:prstGeom>
        </p:spPr>
      </p:pic>
      <p:sp>
        <p:nvSpPr>
          <p:cNvPr id="3" name="CẤM BUÔN BÁN, CẤM REUP"/>
          <p:cNvSpPr/>
          <p:nvPr/>
        </p:nvSpPr>
        <p:spPr>
          <a:xfrm>
            <a:off x="2823552" y="1198618"/>
            <a:ext cx="4972293" cy="1869606"/>
          </a:xfrm>
          <a:prstGeom prst="wedgeEllipseCallout">
            <a:avLst>
              <a:gd name="adj1" fmla="val 41442"/>
              <a:gd name="adj2" fmla="val 5912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ex Brush" panose="02000400000000000000" pitchFamily="2" charset="0"/>
                <a:ea typeface="+mn-ea"/>
                <a:cs typeface="+mn-cs"/>
              </a:rPr>
              <a:t>Happy Vietnam women's day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ex Brush" panose="02000400000000000000" pitchFamily="2" charset="0"/>
                <a:ea typeface="+mn-ea"/>
                <a:cs typeface="+mn-cs"/>
              </a:rPr>
              <a:t>❤</a:t>
            </a:r>
          </a:p>
        </p:txBody>
      </p:sp>
      <p:pic>
        <p:nvPicPr>
          <p:cNvPr id="25" name="Vào http://fb.com/nkpowerskills tải game miễn phí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457" y="2049908"/>
            <a:ext cx="4461296" cy="446129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35" action="ppaction://hlinksldjump"/>
            <a:extLst>
              <a:ext uri="{FF2B5EF4-FFF2-40B4-BE49-F238E27FC236}">
                <a16:creationId xmlns:a16="http://schemas.microsoft.com/office/drawing/2014/main" id="{8C8103B5-1050-4875-99EA-DB339872BA21}"/>
              </a:ext>
            </a:extLst>
          </p:cNvPr>
          <p:cNvSpPr/>
          <p:nvPr/>
        </p:nvSpPr>
        <p:spPr>
          <a:xfrm>
            <a:off x="10363200" y="6038850"/>
            <a:ext cx="1628775" cy="7429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/>
              <a:t>mới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196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2292 L -1.66667E-6 -0.02315 L 0.01146 -0.01921 C 0.01315 -0.01875 0.01485 -0.01736 0.01667 -0.01736 C 0.02044 -0.01736 0.02435 -0.01852 0.02826 -0.01921 C 0.02943 -0.02037 0.03073 -0.02153 0.03203 -0.02292 C 0.03347 -0.02454 0.03425 -0.02708 0.03594 -0.02847 C 0.03698 -0.02963 0.03854 -0.02986 0.03972 -0.03033 C 0.04766 -0.0294 0.05508 -0.02894 0.06289 -0.02662 C 0.06459 -0.02639 0.06628 -0.02546 0.06797 -0.02477 C 0.07448 -0.02546 0.08086 -0.0257 0.08724 -0.02662 C 0.08854 -0.02708 0.08972 -0.02847 0.09115 -0.02847 C 0.10235 -0.02847 0.11341 -0.02732 0.12461 -0.02662 C 0.1263 -0.02616 0.128 -0.0257 0.12969 -0.02477 C 0.1431 -0.01759 0.12669 -0.02408 0.13998 -0.01921 C 0.14388 -0.01991 0.14766 -0.02037 0.15156 -0.02107 C 0.15326 -0.02153 0.15482 -0.02292 0.15664 -0.02292 C 0.16315 -0.02292 0.16953 -0.02176 0.17591 -0.02107 C 0.17852 -0.01991 0.18099 -0.01806 0.1836 -0.01736 C 0.19349 -0.01505 0.1888 -0.01621 0.19779 -0.01366 C 0.20039 -0.01435 0.203 -0.01412 0.20547 -0.01551 C 0.21953 -0.02454 0.20052 -0.01736 0.21198 -0.02662 C 0.21367 -0.02847 0.21615 -0.02801 0.21836 -0.02847 C 0.22396 -0.02801 0.22943 -0.02801 0.23503 -0.02662 C 0.23724 -0.02616 0.23906 -0.02361 0.24141 -0.02292 C 0.2461 -0.02176 0.25091 -0.02176 0.2556 -0.02107 C 0.25716 -0.02037 0.2681 -0.01551 0.27097 -0.01551 C 0.27357 -0.01551 0.27617 -0.01667 0.27878 -0.01736 C 0.28047 -0.01921 0.2819 -0.02153 0.28386 -0.02292 C 0.2849 -0.02408 0.28659 -0.02361 0.28776 -0.02477 C 0.28919 -0.02639 0.29024 -0.02847 0.29154 -0.03033 C 0.29623 -0.02986 0.30104 -0.02963 0.30573 -0.02847 C 0.30703 -0.02847 0.3082 -0.02732 0.30951 -0.02662 C 0.3112 -0.02616 0.31302 -0.0257 0.31472 -0.02477 C 0.31641 -0.02384 0.31797 -0.02222 0.31979 -0.02107 C 0.32097 -0.02037 0.3224 -0.01991 0.3237 -0.01921 C 0.3306 -0.01991 0.3375 -0.01898 0.34427 -0.02107 C 0.34727 -0.02222 0.34935 -0.02616 0.35195 -0.02847 L 0.35586 -0.03218 C 0.36055 -0.03171 0.36511 -0.03033 0.36992 -0.03033 C 0.37383 -0.03033 0.37748 -0.03218 0.38151 -0.03218 C 0.3888 -0.03218 0.39076 -0.03056 0.39688 -0.02847 C 0.40612 -0.0257 0.40026 -0.02824 0.40716 -0.02477 C 0.41016 -0.02546 0.41341 -0.025 0.41615 -0.02662 C 0.41758 -0.02755 0.41758 -0.03079 0.41875 -0.03218 C 0.42149 -0.03658 0.42149 -0.03588 0.42396 -0.03588 " pathEditMode="relative" rAng="0" ptsTypes="AAAAAAAAAAAAAAAAAAAAAAAAAAAAAAAAAAAAAAAAAAAAAA">
                                      <p:cBhvr>
                                        <p:cTn id="10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98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-4.58333E-6 0.00023 C -0.00442 -0.00116 -0.00768 -0.00278 -0.01302 -0.00324 C -0.03177 -0.00509 -0.02786 -0.00324 -0.03554 -0.00093 C -0.03867 2.22222E-6 -0.04127 0.00023 -0.04505 0.00046 C -0.04791 0.00046 -0.05729 0.00023 -0.06119 -0.00047 C -0.06445 -0.00093 -0.06705 -0.00185 -0.07083 -0.00232 C -0.07239 -0.00255 -0.07395 -0.00255 -0.07552 -0.00278 C -0.09205 -0.00556 -0.07916 -0.00417 -0.08997 -0.00509 C -0.09804 -0.00486 -0.09856 -0.00509 -0.10442 -0.00324 C -0.10598 -0.00278 -0.10612 -0.00209 -0.10755 -0.00185 C -0.10989 -0.00139 -0.11302 -0.00162 -0.11562 -0.00139 C -0.13385 -0.00162 -0.15208 -0.00162 -0.17005 -0.00185 C -0.1746 -0.00185 -0.17604 -0.00278 -0.17968 -0.00324 C -0.18125 -0.00347 -0.18294 -0.00371 -0.1845 -0.00371 C -0.19791 -0.00371 -0.21132 -0.00347 -0.2246 -0.00324 C -0.23151 -0.00324 -0.23203 -0.00255 -0.23737 -0.00139 C -0.23906 -0.00116 -0.24036 -0.00047 -0.24218 -0.00047 C -0.26406 2.22222E-6 -0.28606 2.22222E-6 -0.30781 2.22222E-6 C -0.31002 0.00046 -0.3121 0.00069 -0.31432 0.00116 C -0.32526 0.00254 -0.33177 0.00139 -0.34648 0.00116 C -0.34908 0.00092 -0.35182 0.00046 -0.35429 0.00046 C -0.37669 0.00046 -0.37291 0.00023 -0.38489 0.00162 C -0.39505 0.00139 -0.40533 0.00139 -0.41536 0.00116 C -0.43684 0.00046 -0.41276 0.00046 -0.42473 0.00046 " pathEditMode="relative" rAng="0" ptsTypes="AAAAAAAAAAAAAAAAAAAAAAAAA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37" y="-162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33333E-6 L -4.375E-6 -3.33333E-6 L 0.02201 -0.00278 C 0.03607 -0.00509 0.03204 -0.00324 0.04076 -0.00833 C 0.06277 -0.00671 0.06928 -0.0088 0.08594 -0.00278 C 0.08803 -0.00208 0.09011 -0.00116 0.09219 -3.33333E-6 C 0.09532 0.00162 0.10157 0.00555 0.10157 0.00555 C 0.11537 -0.00995 0.10938 -0.00556 0.11876 -0.01111 C 0.12501 -0.01019 0.13139 -0.01134 0.13751 -0.00833 C 0.14102 -0.00671 0.1431 0.00208 0.14688 0.00278 L 0.16563 0.00555 C 0.17657 0.01204 0.16342 0.00555 0.18438 0.00555 C 0.18855 0.00555 0.19271 0.00741 0.19688 0.00833 C 0.21016 0.0162 0.203 0.01458 0.21876 0.01111 L 0.23751 -3.33333E-6 L 0.24219 -0.00278 C 0.25014 0.00185 0.25157 0.00833 0.25626 -0.00556 C 0.25678 -0.00718 0.25626 -0.00926 0.25626 -0.01111 " pathEditMode="relative" ptsTypes="AAAAAAAAAAAAAAAAAA">
                                      <p:cBhvr>
                                        <p:cTn id="108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76773" y="420856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ĐÚNG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492967" y="42111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82723" y="391061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3367" y="389968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5945" y="1108232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938357" y="316195"/>
            <a:ext cx="183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 </a:t>
            </a:r>
          </a:p>
        </p:txBody>
      </p:sp>
      <p:pic>
        <p:nvPicPr>
          <p:cNvPr id="16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009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7BFB20-D3F3-4C0D-8266-474A273D7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23CFC40-C093-45AC-9A87-8C99F59F6011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6FCCD8-85F3-4780-AFB2-40E34FDFF77D}"/>
              </a:ext>
            </a:extLst>
          </p:cNvPr>
          <p:cNvSpPr/>
          <p:nvPr/>
        </p:nvSpPr>
        <p:spPr>
          <a:xfrm>
            <a:off x="876773" y="420856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Hạt gạo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C41BEA-1B54-46DF-AE28-CB40E85703F1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Hạt vừng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ECCFD8-3D8A-4240-9B6A-A27831E9CF3F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Hạt đỗ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93E881C-733C-4B44-B18E-4486D06175BA}"/>
              </a:ext>
            </a:extLst>
          </p:cNvPr>
          <p:cNvSpPr/>
          <p:nvPr/>
        </p:nvSpPr>
        <p:spPr>
          <a:xfrm>
            <a:off x="6492967" y="42111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Hạt sen</a:t>
            </a:r>
          </a:p>
        </p:txBody>
      </p:sp>
      <p:pic>
        <p:nvPicPr>
          <p:cNvPr id="22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69DE240A-1A40-4011-AE87-55D67616F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682723" y="391061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D33D69AE-78E0-4CC2-AE32-A145B4945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81674EE6-B41E-4BF7-A0E8-41B2957B09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8621AC3C-DAD7-46A4-8830-AAD210BF81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903367" y="389968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42C2CF7-9579-4DAE-AB9C-C6D713122D9F}"/>
              </a:ext>
            </a:extLst>
          </p:cNvPr>
          <p:cNvSpPr txBox="1"/>
          <p:nvPr/>
        </p:nvSpPr>
        <p:spPr>
          <a:xfrm>
            <a:off x="938530" y="316230"/>
            <a:ext cx="1023874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CÂU HỎI: Nhỏ hơn hạt thóc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Trong ngọc trắng ngà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Khắp muôn vạn nhà, Ai ai cũng có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- Là hạt gì?</a:t>
            </a:r>
          </a:p>
        </p:txBody>
      </p:sp>
      <p:pic>
        <p:nvPicPr>
          <p:cNvPr id="28" name="Picture 2" descr="Káº¿t quáº£ hÃ¬nh áº£nh cho home icon">
            <a:hlinkClick r:id="rId8" action="ppaction://hlinksldjump"/>
            <a:extLst>
              <a:ext uri="{FF2B5EF4-FFF2-40B4-BE49-F238E27FC236}">
                <a16:creationId xmlns:a16="http://schemas.microsoft.com/office/drawing/2014/main" id="{A8297E6A-3436-4308-9FFD-EA8FF7922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0249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18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71303" y="424274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ĐÚNG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6773" y="428039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66529" y="397982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7897" y="393387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9170" y="613909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938357" y="316195"/>
            <a:ext cx="183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 </a:t>
            </a:r>
          </a:p>
        </p:txBody>
      </p:sp>
      <p:pic>
        <p:nvPicPr>
          <p:cNvPr id="17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009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BEF2FE2-1FE5-4733-AB4D-C2AABE8933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BBD0DBA-090A-463B-A8E0-1ABFBD7BBA03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B2BFF4-AD60-4590-AC24-720BC0C235CE}"/>
              </a:ext>
            </a:extLst>
          </p:cNvPr>
          <p:cNvSpPr/>
          <p:nvPr/>
        </p:nvSpPr>
        <p:spPr>
          <a:xfrm>
            <a:off x="6671303" y="424274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Cái quạt điện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73B19B-1B97-42B0-929F-75F4AF9B1AED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Cái tivi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F37E00-9237-4AEC-B905-EE26DF2E03C5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Cái điều hòa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FD4DDC-DE90-41E9-8B2E-0FB49E853A9B}"/>
              </a:ext>
            </a:extLst>
          </p:cNvPr>
          <p:cNvSpPr/>
          <p:nvPr/>
        </p:nvSpPr>
        <p:spPr>
          <a:xfrm>
            <a:off x="876773" y="428039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Cái tủ lạnh</a:t>
            </a:r>
          </a:p>
        </p:txBody>
      </p:sp>
      <p:pic>
        <p:nvPicPr>
          <p:cNvPr id="2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288BBC0B-FA23-4507-A3C5-77DD10838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5066529" y="397982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3588051-9C04-47F4-ACFA-D966AA40F6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6436F74-CEAE-4409-BB6B-402BF06230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29AE8EE-3685-41E6-A571-3275C0AE23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10697897" y="393387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4039A52A-8E19-4CF2-98F7-B42FCB730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9170" y="613909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A50AA0C-1EFD-4224-B1E6-92894E8C46F9}"/>
              </a:ext>
            </a:extLst>
          </p:cNvPr>
          <p:cNvSpPr txBox="1"/>
          <p:nvPr/>
        </p:nvSpPr>
        <p:spPr>
          <a:xfrm>
            <a:off x="938530" y="316230"/>
            <a:ext cx="1041717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CÂU HỎI: Có cánh, không biết bay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Chỉ quay như chong chóng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Làm gió xua cái nóng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Mất điện là hết quay. </a:t>
            </a:r>
          </a:p>
        </p:txBody>
      </p:sp>
      <p:pic>
        <p:nvPicPr>
          <p:cNvPr id="29" name="Picture 2" descr="Káº¿t quáº£ hÃ¬nh áº£nh cho home icon">
            <a:hlinkClick r:id="rId8" action="ppaction://hlinksldjump"/>
            <a:extLst>
              <a:ext uri="{FF2B5EF4-FFF2-40B4-BE49-F238E27FC236}">
                <a16:creationId xmlns:a16="http://schemas.microsoft.com/office/drawing/2014/main" id="{F79D8BAF-DC53-488C-A0BE-A0FE12A03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0249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52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ĐÚNG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5945" y="1108232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938357" y="316195"/>
            <a:ext cx="183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 </a:t>
            </a:r>
          </a:p>
        </p:txBody>
      </p:sp>
      <p:pic>
        <p:nvPicPr>
          <p:cNvPr id="17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009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FEC47A-D6D4-424E-8AB3-208959D97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34A2EC1-E03A-4755-8947-A8DABA7C6BED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FFA4CD-0A9A-4014-99CC-557DEFA02D71}"/>
              </a:ext>
            </a:extLst>
          </p:cNvPr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Quả trứng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BA7D1A-6F11-4870-BE8A-E5DF5D2CC3AC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Quả cam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649F1F-BB9F-4611-AD49-C0A4413DA385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Quả táo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B14FB7-7452-4F53-A48E-F93F87D92C9D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Quả bóng</a:t>
            </a:r>
          </a:p>
        </p:txBody>
      </p:sp>
      <p:pic>
        <p:nvPicPr>
          <p:cNvPr id="2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1F5532B9-9812-43D6-9DF2-06F6120CD2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7F09510B-52AC-40FC-90EA-DA0F9612D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7D945B17-1223-4554-9AF0-7332540BD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BB4C066B-7195-4F50-8901-B2BCB910EB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9DF7461A-1D66-4424-815A-0F935BE14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09839" y="485451"/>
            <a:ext cx="2002223" cy="200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63ABEDF-A292-44E3-BEF6-E709D50D7BF2}"/>
              </a:ext>
            </a:extLst>
          </p:cNvPr>
          <p:cNvSpPr txBox="1"/>
          <p:nvPr/>
        </p:nvSpPr>
        <p:spPr>
          <a:xfrm>
            <a:off x="938530" y="316230"/>
            <a:ext cx="1006602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CÂU HỎI: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Để nguội thì lỏng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Đun nóng thì đông,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Một bụng mà có hai lòng,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Một thân mà có hai vùng nhỏ to - Là gì?</a:t>
            </a:r>
          </a:p>
        </p:txBody>
      </p:sp>
      <p:pic>
        <p:nvPicPr>
          <p:cNvPr id="29" name="Picture 2" descr="Káº¿t quáº£ hÃ¬nh áº£nh cho home icon">
            <a:hlinkClick r:id="rId8" action="ppaction://hlinksldjump"/>
            <a:extLst>
              <a:ext uri="{FF2B5EF4-FFF2-40B4-BE49-F238E27FC236}">
                <a16:creationId xmlns:a16="http://schemas.microsoft.com/office/drawing/2014/main" id="{8C7DBAC4-88CC-4F92-89C1-66696EF7E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0249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1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4552" y="527582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Bát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ăn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cơm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67928" y="539259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nồi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423676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thìa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đũa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666901" y="40018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722978" y="505136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881146" y="496694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8410" y="612974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66792" y="306066"/>
            <a:ext cx="76884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Tròn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vành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vạch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trắng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phau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phau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,</a:t>
            </a:r>
          </a:p>
          <a:p>
            <a:pPr lvl="0" algn="ctr"/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Ăn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no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tắm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mát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rủ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nhau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đi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nằm</a:t>
            </a:r>
            <a:endParaRPr lang="en-US" sz="3200" dirty="0">
              <a:solidFill>
                <a:prstClr val="white"/>
              </a:solidFill>
              <a:latin typeface="Montserrat Alternates Black" panose="00000A00000000000000" pitchFamily="50" charset="0"/>
            </a:endParaRPr>
          </a:p>
          <a:p>
            <a:pPr lvl="0" algn="ctr"/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Là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cái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pic>
        <p:nvPicPr>
          <p:cNvPr id="17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009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054"/>
            <a:ext cx="12219146" cy="68740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4552" y="527582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Bếp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ga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67928" y="539259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bật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lửa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423676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quạt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nồi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666901" y="40018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722978" y="505136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881146" y="496694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8410" y="612974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66792" y="306066"/>
            <a:ext cx="76884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Ông Táo bà Táo,</a:t>
            </a:r>
            <a:endParaRPr lang="en-US" sz="3200" dirty="0">
              <a:solidFill>
                <a:prstClr val="white"/>
              </a:solidFill>
              <a:latin typeface="Montserrat Alternates Black" panose="00000A00000000000000" pitchFamily="50" charset="0"/>
            </a:endParaRPr>
          </a:p>
          <a:p>
            <a:pPr lvl="0" algn="ctr"/>
            <a:r>
              <a:rPr lang="vi-VN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Không áo không quần,</a:t>
            </a:r>
            <a:endParaRPr lang="en-US" sz="3200" dirty="0">
              <a:solidFill>
                <a:prstClr val="white"/>
              </a:solidFill>
              <a:latin typeface="Montserrat Alternates Black" panose="00000A00000000000000" pitchFamily="50" charset="0"/>
            </a:endParaRPr>
          </a:p>
          <a:p>
            <a:pPr lvl="0" algn="ctr"/>
            <a:r>
              <a:rPr lang="vi-VN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Đốt cháy khí thần, Nước sôi lục bục</a:t>
            </a:r>
            <a:endParaRPr lang="en-US" sz="3200" dirty="0">
              <a:solidFill>
                <a:prstClr val="white"/>
              </a:solidFill>
              <a:latin typeface="Montserrat Alternates Black" panose="00000A00000000000000" pitchFamily="50" charset="0"/>
            </a:endParaRPr>
          </a:p>
          <a:p>
            <a:pPr lvl="0" algn="ctr"/>
            <a:r>
              <a:rPr lang="vi-VN" sz="32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- Là cái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pic>
        <p:nvPicPr>
          <p:cNvPr id="17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009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36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-11511" y="3927336"/>
            <a:ext cx="12203511" cy="30044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28241" y="4782626"/>
            <a:ext cx="12188826" cy="214915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44495" y="4204133"/>
            <a:ext cx="11936455" cy="2786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804" y="295458"/>
            <a:ext cx="1525010" cy="27297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15841" y="945067"/>
            <a:ext cx="7937199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Mijas" panose="02000506000000020004" pitchFamily="50" charset="0"/>
              </a:rPr>
              <a:t>Bài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Mijas" panose="02000506000000020004" pitchFamily="50" charset="0"/>
              </a:rPr>
              <a:t> 11: Hoạt động mua bán hàng hóa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691255" y="60960"/>
            <a:ext cx="5455920" cy="639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Chủ</a:t>
            </a:r>
            <a:r>
              <a:rPr lang="en-US" sz="2800" dirty="0"/>
              <a:t> </a:t>
            </a:r>
            <a:r>
              <a:rPr lang="en-US" sz="2800" dirty="0" err="1"/>
              <a:t>đề</a:t>
            </a:r>
            <a:r>
              <a:rPr lang="en-US" sz="2800" dirty="0"/>
              <a:t> 3: </a:t>
            </a:r>
            <a:r>
              <a:rPr lang="en-US" sz="2800" dirty="0" err="1"/>
              <a:t>Cộng</a:t>
            </a:r>
            <a:r>
              <a:rPr lang="en-US" sz="2800" dirty="0"/>
              <a:t> </a:t>
            </a:r>
            <a:r>
              <a:rPr lang="en-US" sz="2800" dirty="0" err="1"/>
              <a:t>đồng</a:t>
            </a:r>
            <a:r>
              <a:rPr lang="en-US" sz="2800" dirty="0"/>
              <a:t> </a:t>
            </a:r>
            <a:r>
              <a:rPr lang="en-US" sz="2800" dirty="0" err="1"/>
              <a:t>địa</a:t>
            </a:r>
            <a:r>
              <a:rPr lang="en-US" sz="2800" dirty="0"/>
              <a:t> </a:t>
            </a:r>
            <a:r>
              <a:rPr lang="en-US" sz="2800" dirty="0" err="1"/>
              <a:t>phương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 bldLvl="0" animBg="1"/>
      <p:bldP spid="2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721</Words>
  <Application>Microsoft Macintosh PowerPoint</Application>
  <PresentationFormat>Widescreen</PresentationFormat>
  <Paragraphs>109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6" baseType="lpstr">
      <vt:lpstr>等线</vt:lpstr>
      <vt:lpstr>Microsoft YaHei</vt:lpstr>
      <vt:lpstr>Alex Brush</vt:lpstr>
      <vt:lpstr>Arial</vt:lpstr>
      <vt:lpstr>Bungee Inline</vt:lpstr>
      <vt:lpstr>Calibri</vt:lpstr>
      <vt:lpstr>Calibri Light</vt:lpstr>
      <vt:lpstr>iCiel Mijas</vt:lpstr>
      <vt:lpstr>Montserrat Alternates Black</vt:lpstr>
      <vt:lpstr>Montserrat Alternates ExtraBold</vt:lpstr>
      <vt:lpstr>Times New Roman</vt:lpstr>
      <vt:lpstr>字魂59号-创粗黑</vt:lpstr>
      <vt:lpstr>方正卡通简体</vt:lpstr>
      <vt:lpstr>1_Office Theme</vt:lpstr>
      <vt:lpstr>2_Office Theme</vt:lpstr>
      <vt:lpstr>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Chia lớp thành 2 đội. Lần lượt lên bảng ghi: Hàng thực phẩm, Đồ dùng học tập - Các đội chơi lần lượt viết lên bảng tên hàng hóa vào phần bảng của đội mình - Đội nào viết được nhiều hơn là đội chiến thắng - Thời gian: 10 phút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Vì sao cần lựa chọn hàng hóa trước khi mua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user</dc:creator>
  <cp:lastModifiedBy>Ngọc Bích Đỗ</cp:lastModifiedBy>
  <cp:revision>17</cp:revision>
  <dcterms:created xsi:type="dcterms:W3CDTF">2021-06-04T09:28:00Z</dcterms:created>
  <dcterms:modified xsi:type="dcterms:W3CDTF">2021-11-16T03:45:25Z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