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4" r:id="rId16"/>
    <p:sldId id="270" r:id="rId17"/>
    <p:sldId id="271" r:id="rId18"/>
  </p:sldIdLst>
  <p:sldSz cx="12192000" cy="6858000"/>
  <p:notesSz cx="6858000" cy="9144000"/>
  <p:embeddedFontLst>
    <p:embeddedFont>
      <p:font typeface="VNI-Free" pitchFamily="2" charset="0"/>
      <p:regular r:id="rId20"/>
    </p:embeddedFont>
    <p:embeddedFont>
      <p:font typeface="UTM A&amp;S Heartbeat" panose="02040603050506020204" pitchFamily="18" charset="0"/>
      <p:regular r:id="rId21"/>
    </p:embeddedFont>
    <p:embeddedFont>
      <p:font typeface="UTM Alba Matter" panose="02040603050506020204" pitchFamily="18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UTM Beautiful Caps" panose="02040603050506020204" pitchFamily="18" charset="0"/>
      <p:regular r:id="rId27"/>
    </p:embeddedFont>
    <p:embeddedFont>
      <p:font typeface="UTM Amerika Sans" panose="02040603050506020204" pitchFamily="18" charset="0"/>
      <p:regular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UTM Aristote" panose="02040603050506020204" pitchFamily="18" charset="0"/>
      <p:regular r:id="rId33"/>
    </p:embeddedFont>
    <p:embeddedFont>
      <p:font typeface="UTM Azuki" panose="02040603050506020204" pitchFamily="18" charset="0"/>
      <p:regular r:id="rId34"/>
    </p:embeddedFont>
    <p:embeddedFont>
      <p:font typeface="UTM Atlas" panose="02040603050506020204" pitchFamily="18" charset="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3AB81-F466-4F7D-8C09-486453A1C5E6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623C3-6F05-427C-BC9A-AF6362724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36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819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440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061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86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16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3159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6721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116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191221-25AA-4493-BC2C-4472B9B90E9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900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5CA629-2EE7-4445-8B6B-D05212392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7F774A2-297F-4905-8119-D4B8B3A5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328AE7-5D6C-4C63-BB00-CA5EEB9D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E9CEB6-9C28-476A-9E6F-9960F0857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93B1BA-51C5-4AE0-B6C1-8DE9EDF60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34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587A94-8BDA-473F-B641-7CE8954D7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7A35CAE-5BAD-493D-AA97-EDB575EE3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EDE0D6-C914-4C23-9A3B-B7280FBA7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D86029-451C-4A23-A726-40DE65D38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2F042CE-3782-4E31-A71B-233724A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85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8BEE589-2360-46CD-A48F-D0159C24B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5735D8-4E0F-42CA-85A9-109502420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5289540-1779-4633-AAEA-C2E349486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E35222-434E-4293-B90C-EC2C759D8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42FE9F-C8C7-4A56-A1BD-6009904E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0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387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5850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0E2DAD78-633D-4D2E-931D-C98849FD02E7}"/>
              </a:ext>
            </a:extLst>
          </p:cNvPr>
          <p:cNvSpPr/>
          <p:nvPr userDrawn="1"/>
        </p:nvSpPr>
        <p:spPr>
          <a:xfrm>
            <a:off x="-326573" y="116115"/>
            <a:ext cx="12860386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8E10079-ED89-4271-88FE-CFACEAAE2D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34255" y="277077"/>
            <a:ext cx="3247060" cy="182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15AA2F-A2C8-4033-ABB1-9676D9B4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86B64E1-2010-49C4-B332-70C3A0647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8B5DFC-B13C-4C3C-BE11-E5060E3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D3C02C-D7B9-4FC5-9A0C-E47F5126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12A6E2-4736-4A5C-A049-0D1CCF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29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A17726-F5E0-449F-8842-C42058F87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EA88AA-091A-43A1-8814-68E884B23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F3DD6A-5FCE-41D3-BA04-C33B8E4C1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094004-97B0-47BA-93CD-6D42579C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B715CB2-E91A-433B-BDB0-B0382B0D0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959F244-1A56-4A7D-B702-39D21C3D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39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AAF099-1E37-49B3-BF74-2103EA7A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AA159F8-5B8C-4152-8B9F-FF1560B2F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675D9BF-A055-4A3B-AE81-5999D02EB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8CFBD4-9D91-4C78-8D50-A864FCD022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FFC61B4-F854-4403-AEF4-45DC5FE1A3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4C22695-E9A9-4465-9D47-BC984666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784CD4C-0742-4A31-9389-634C1F538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2A32328-9D9F-4C59-BBE2-F25DD7332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63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D5A37C-E4AE-414B-B858-604AAC1D0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B8EFC5F-FBEE-4E07-AC10-61052C21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1331917-62D1-4DF8-A771-75E0E2FC3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ED1067D-BFD8-4B52-8F30-D98E95B2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5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A6F7599-BAC8-4A3E-B81D-FD5E3DBD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9F6AE5F-FCFA-40B0-A492-95AEE68A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E7BF91-B6EC-451F-BC26-B2D4AE1EE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28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C986DC-7857-45F3-A87A-E57B8C7B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ABE26D-EDA4-4A88-B324-32E57C368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C58D263-4469-4176-B80F-CE2D80600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4E0042-9343-435B-8AC7-108E1F68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FF64437-2F0F-496B-B89F-8FCA8CF19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4AD77E-82EE-4D1E-B1F4-235046D47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44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40DEF3-9E02-4A7A-B985-43C7AA85C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E8909E2-4391-48F1-AC76-7D846A630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38F403-E989-4C43-931E-392E028B24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CADC77-9A5F-495E-948A-5E8C599C0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68900D9-0F77-471E-9390-50CCA6F29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101B63-0006-4567-803B-62E593D5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9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D16DB3D-8751-46C3-9D92-B6A66B35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81B940-43D1-4B9C-880A-9CDCAE7BC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B47934-06F7-464A-BD1B-592EA334EE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91B83-7F85-412B-B55F-311BFBFEAF9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2021/12/11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627D83-AD14-4F4A-BE87-4C38521AD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89853D-7AF8-4A87-AB31-363664C27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A1E9D5-643F-4B16-9C77-5AFD21C28B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33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emf"/><Relationship Id="rId12" Type="http://schemas.openxmlformats.org/officeDocument/2006/relationships/image" Target="../media/image9.em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emf"/><Relationship Id="rId11" Type="http://schemas.openxmlformats.org/officeDocument/2006/relationships/image" Target="../media/image8.emf"/><Relationship Id="rId5" Type="http://schemas.openxmlformats.org/officeDocument/2006/relationships/image" Target="../media/image3.emf"/><Relationship Id="rId10" Type="http://schemas.openxmlformats.org/officeDocument/2006/relationships/image" Target="../media/image7.emf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.emf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5.emf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6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3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9.emf"/><Relationship Id="rId4" Type="http://schemas.openxmlformats.org/officeDocument/2006/relationships/image" Target="../media/image4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-203461" y="27718"/>
            <a:ext cx="12875819" cy="6830282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89215">
            <a:off x="3535950" y="3366041"/>
            <a:ext cx="5638879" cy="285192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7396" y="2099330"/>
            <a:ext cx="3457353" cy="407147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581" y="5148519"/>
            <a:ext cx="10390909" cy="170948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2481" y="4013250"/>
            <a:ext cx="1476170" cy="6668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6507" y="3669422"/>
            <a:ext cx="1716405" cy="85276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2636482" y="509859"/>
            <a:ext cx="7039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smtClean="0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印品黑体" panose="00000500000000000000" pitchFamily="2" charset="-122"/>
                <a:cs typeface="+mn-cs"/>
              </a:rPr>
              <a:t>KỂ CHUYỆN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smtClean="0">
                <a:ln>
                  <a:solidFill>
                    <a:srgbClr val="EAABCC"/>
                  </a:solidFill>
                </a:ln>
                <a:solidFill>
                  <a:srgbClr val="DA4E96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tlas" panose="02040603050506020204" pitchFamily="18" charset="0"/>
                <a:ea typeface="印品黑体" panose="00000500000000000000" pitchFamily="2" charset="-122"/>
                <a:cs typeface="+mn-cs"/>
              </a:rPr>
              <a:t>ĐÃ NGHE, ĐÃ ĐỌC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srgbClr val="EAABCC"/>
                </a:solidFill>
              </a:ln>
              <a:solidFill>
                <a:srgbClr val="DA4E96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tlas" panose="02040603050506020204" pitchFamily="18" charset="0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13982" y="-5093"/>
            <a:ext cx="3247060" cy="18231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6333" y="4013250"/>
            <a:ext cx="1937716" cy="23940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8288" y="4267624"/>
            <a:ext cx="2199474" cy="206752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37845" y="2475994"/>
            <a:ext cx="1322315" cy="3160847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05393959-33C3-431C-9F45-59827087A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829369" y="27718"/>
            <a:ext cx="487363" cy="4873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868" y="186693"/>
            <a:ext cx="2886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Kể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chuyện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4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glow rad="101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Beautiful Cap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1475626" y="347393"/>
            <a:ext cx="1622221" cy="173212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72"/>
          <a:stretch/>
        </p:blipFill>
        <p:spPr>
          <a:xfrm>
            <a:off x="-11603299" y="12102727"/>
            <a:ext cx="824463" cy="88032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675588" y="6258018"/>
            <a:ext cx="1927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36E74"/>
                </a:solidFill>
                <a:effectLst/>
                <a:uLnTx/>
                <a:uFillTx/>
                <a:latin typeface="UTM A&amp;S Heartbeat" panose="02040603050506020204" pitchFamily="18" charset="0"/>
                <a:ea typeface="+mn-ea"/>
                <a:cs typeface="+mn-cs"/>
              </a:rPr>
              <a:t>MĂNG NON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836E74"/>
              </a:solidFill>
              <a:effectLst/>
              <a:uLnTx/>
              <a:uFillTx/>
              <a:latin typeface="UTM A&amp;S Heartbeat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81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1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nodeType="clickEffect" p14:presetBounceEnd="73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 p14:presetBounceEnd="73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6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6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1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56" presetClass="entr" presetSubtype="0" fill="hold" grpId="1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2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2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2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2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3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nodeType="click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6" fill="hold">
                          <p:stCondLst>
                            <p:cond delay="indefinite"/>
                          </p:stCondLst>
                          <p:childTnLst>
                            <p:par>
                              <p:cTn id="6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3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4" grpId="0" animBg="1"/>
          <p:bldP spid="10" grpId="1"/>
          <p:bldP spid="3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0FEAF74-CB6B-45DD-9B60-5FE4E8D9523A}"/>
              </a:ext>
            </a:extLst>
          </p:cNvPr>
          <p:cNvSpPr txBox="1"/>
          <p:nvPr/>
        </p:nvSpPr>
        <p:spPr>
          <a:xfrm>
            <a:off x="2199608" y="667284"/>
            <a:ext cx="76150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Bình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chọn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thí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sinh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kể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hay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nhất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Aristote" panose="02040603050506020204" pitchFamily="18" charset="0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4E4DB84-B045-4A9D-A1A5-0C50204A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2315" y="163914"/>
            <a:ext cx="1716405" cy="85276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2F2F716-FC10-439B-9750-FE016B5B8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22" y="24393"/>
            <a:ext cx="1716405" cy="85276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D78C91DC-FEB1-49A3-ADA9-8F945A7825BE}"/>
              </a:ext>
            </a:extLst>
          </p:cNvPr>
          <p:cNvGrpSpPr/>
          <p:nvPr/>
        </p:nvGrpSpPr>
        <p:grpSpPr>
          <a:xfrm>
            <a:off x="2937917" y="3194462"/>
            <a:ext cx="1664925" cy="3168552"/>
            <a:chOff x="1781446" y="2483177"/>
            <a:chExt cx="1780106" cy="3182539"/>
          </a:xfrm>
        </p:grpSpPr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17B5B313-359C-4D00-B6BF-33F0DC4E828B}"/>
                </a:ext>
              </a:extLst>
            </p:cNvPr>
            <p:cNvCxnSpPr>
              <a:cxnSpLocks/>
            </p:cNvCxnSpPr>
            <p:nvPr/>
          </p:nvCxnSpPr>
          <p:spPr>
            <a:xfrm>
              <a:off x="2826923" y="3784443"/>
              <a:ext cx="656506" cy="1881273"/>
            </a:xfrm>
            <a:prstGeom prst="line">
              <a:avLst/>
            </a:prstGeom>
            <a:ln>
              <a:solidFill>
                <a:srgbClr val="9BC8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30CDEA0-3C3D-43F7-AC2F-B2ED03FB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389795">
              <a:off x="1781446" y="2483177"/>
              <a:ext cx="1780106" cy="1996153"/>
            </a:xfrm>
            <a:prstGeom prst="rect">
              <a:avLst/>
            </a:prstGeom>
          </p:spPr>
        </p:pic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FCDDA052-857C-47B3-A4FB-4983F604DE33}"/>
              </a:ext>
            </a:extLst>
          </p:cNvPr>
          <p:cNvGrpSpPr/>
          <p:nvPr/>
        </p:nvGrpSpPr>
        <p:grpSpPr>
          <a:xfrm>
            <a:off x="4988186" y="2374406"/>
            <a:ext cx="2492241" cy="5921951"/>
            <a:chOff x="4517715" y="1730440"/>
            <a:chExt cx="1437923" cy="3697903"/>
          </a:xfrm>
        </p:grpSpPr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0CC572BC-FD08-4839-B7C5-F0D4DBBC608D}"/>
                </a:ext>
              </a:extLst>
            </p:cNvPr>
            <p:cNvCxnSpPr>
              <a:cxnSpLocks/>
            </p:cNvCxnSpPr>
            <p:nvPr/>
          </p:nvCxnSpPr>
          <p:spPr>
            <a:xfrm>
              <a:off x="5249286" y="2799292"/>
              <a:ext cx="1" cy="2629051"/>
            </a:xfrm>
            <a:prstGeom prst="line">
              <a:avLst/>
            </a:prstGeom>
            <a:ln>
              <a:solidFill>
                <a:srgbClr val="9BC8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图片 31">
              <a:extLst>
                <a:ext uri="{FF2B5EF4-FFF2-40B4-BE49-F238E27FC236}">
                  <a16:creationId xmlns:a16="http://schemas.microsoft.com/office/drawing/2014/main" id="{4FE273E4-F8F3-4817-9C13-CB2F7573C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778780">
              <a:off x="4517715" y="1730440"/>
              <a:ext cx="1437923" cy="1482141"/>
            </a:xfrm>
            <a:prstGeom prst="rect">
              <a:avLst/>
            </a:prstGeom>
          </p:spPr>
        </p:pic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F3B023E2-C868-47C1-B2E1-E52D77EB22BC}"/>
              </a:ext>
            </a:extLst>
          </p:cNvPr>
          <p:cNvGrpSpPr/>
          <p:nvPr/>
        </p:nvGrpSpPr>
        <p:grpSpPr>
          <a:xfrm>
            <a:off x="7725853" y="3098299"/>
            <a:ext cx="2201441" cy="3188400"/>
            <a:chOff x="6528909" y="3033243"/>
            <a:chExt cx="1600720" cy="2821302"/>
          </a:xfrm>
        </p:grpSpPr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FDDF654D-A1F9-4B10-BB54-299BE1EF1125}"/>
                </a:ext>
              </a:extLst>
            </p:cNvPr>
            <p:cNvCxnSpPr/>
            <p:nvPr/>
          </p:nvCxnSpPr>
          <p:spPr>
            <a:xfrm flipH="1">
              <a:off x="6533329" y="4257974"/>
              <a:ext cx="627219" cy="1596571"/>
            </a:xfrm>
            <a:prstGeom prst="line">
              <a:avLst/>
            </a:prstGeom>
            <a:ln>
              <a:solidFill>
                <a:srgbClr val="9BC8E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DD014735-F522-44FA-A5D6-DF19B5854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28909" y="3033243"/>
              <a:ext cx="1600720" cy="1649944"/>
            </a:xfrm>
            <a:prstGeom prst="rect">
              <a:avLst/>
            </a:prstGeom>
          </p:spPr>
        </p:pic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9DAE39EE-51C3-4844-83CA-69213B7BE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5825" y="5214709"/>
            <a:ext cx="6958584" cy="1709481"/>
          </a:xfrm>
          <a:prstGeom prst="rect">
            <a:avLst/>
          </a:prstGeom>
        </p:spPr>
      </p:pic>
      <p:pic>
        <p:nvPicPr>
          <p:cNvPr id="22" name="图片 3">
            <a:extLst>
              <a:ext uri="{FF2B5EF4-FFF2-40B4-BE49-F238E27FC236}">
                <a16:creationId xmlns:a16="http://schemas.microsoft.com/office/drawing/2014/main" id="{96DA57A4-4F43-442B-AFC4-8A9F0B3CC2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0303" y="3738717"/>
            <a:ext cx="1613663" cy="2951984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id="{51F68D4C-172F-400D-B4A4-7BEFFED6D6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616" y="3562318"/>
            <a:ext cx="2176200" cy="360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1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12" presetID="2" presetClass="entr" presetSubtype="4" fill="hold" nodeType="after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3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3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3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4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43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44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7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8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9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0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3300"/>
                                </p:stCondLst>
                                <p:childTnLst>
                                  <p:par>
                                    <p:cTn id="1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2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ể Chuyện Cho Bé - Sư Tử Ốm và Con Cá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0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4E4DB84-B045-4A9D-A1A5-0C50204A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87" y="296331"/>
            <a:ext cx="1716405" cy="85276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2F2F716-FC10-439B-9750-FE016B5B8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" y="96615"/>
            <a:ext cx="1716405" cy="85276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202778-540E-46D0-90F9-0BECD99D8D0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</a:blip>
          <a:stretch>
            <a:fillRect/>
          </a:stretch>
        </p:blipFill>
        <p:spPr>
          <a:xfrm>
            <a:off x="105219" y="138409"/>
            <a:ext cx="12221368" cy="2225854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2A61594-A669-40B0-804E-5E88CCE53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41" y="3342825"/>
            <a:ext cx="1973186" cy="88544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3D68C02-8A0B-48CD-9E76-5C46FC47C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7341" y="3226052"/>
            <a:ext cx="775702" cy="38539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23E017C8-CDFA-4DE9-929D-A122D4CE5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8634" y="4626992"/>
            <a:ext cx="647054" cy="321476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23FFC5D5-DBFB-4FB4-826C-AA30D3F1508E}"/>
              </a:ext>
            </a:extLst>
          </p:cNvPr>
          <p:cNvSpPr/>
          <p:nvPr/>
        </p:nvSpPr>
        <p:spPr>
          <a:xfrm>
            <a:off x="2383950" y="849950"/>
            <a:ext cx="807821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2.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Trao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đổi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với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lớp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về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tính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cách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của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nhân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vật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ý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nghĩa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của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câu</a:t>
            </a: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chuyện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ristote" panose="02040603050506020204" pitchFamily="18" charset="0"/>
                <a:ea typeface="印品黑体" panose="00000500000000000000" pitchFamily="2" charset="-122"/>
                <a:cs typeface="+mn-cs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ristote" panose="02040603050506020204" pitchFamily="18" charset="0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6146" name="Picture 2" descr="SÆ° Tá»­ á»m VÃ  Con CÃ¡o by Dung Nguye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99219" l="2930" r="95313">
                        <a14:foregroundMark x1="71094" y1="11719" x2="47852" y2="27344"/>
                        <a14:foregroundMark x1="77539" y1="41992" x2="67188" y2="29883"/>
                        <a14:foregroundMark x1="94141" y1="29102" x2="92969" y2="36133"/>
                        <a14:foregroundMark x1="93359" y1="75391" x2="86328" y2="65430"/>
                        <a14:foregroundMark x1="87109" y1="65820" x2="92188" y2="55664"/>
                        <a14:foregroundMark x1="70508" y1="46875" x2="50586" y2="85156"/>
                        <a14:foregroundMark x1="81055" y1="93750" x2="94727" y2="80469"/>
                        <a14:foregroundMark x1="69141" y1="52734" x2="28516" y2="36133"/>
                        <a14:foregroundMark x1="13867" y1="35352" x2="25586" y2="48047"/>
                        <a14:foregroundMark x1="22266" y1="43945" x2="12891" y2="51953"/>
                        <a14:foregroundMark x1="34961" y1="34375" x2="45898" y2="25195"/>
                        <a14:foregroundMark x1="47656" y1="72461" x2="33789" y2="77734"/>
                        <a14:foregroundMark x1="51367" y1="53320" x2="52148" y2="44336"/>
                        <a14:backgroundMark x1="4883" y1="40430" x2="17188" y2="9180"/>
                        <a14:backgroundMark x1="33594" y1="12109" x2="62305" y2="6836"/>
                        <a14:backgroundMark x1="46289" y1="90820" x2="17383" y2="91211"/>
                        <a14:backgroundMark x1="72070" y1="84570" x2="76172" y2="77930"/>
                        <a14:backgroundMark x1="62305" y1="94727" x2="62305" y2="94727"/>
                        <a14:backgroundMark x1="54883" y1="95313" x2="54883" y2="9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53" y="2196935"/>
            <a:ext cx="4685997" cy="4438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5219" y="3450094"/>
            <a:ext cx="3314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Sư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tử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nham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hiểm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độc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ác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ristote" panose="0204060305050602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71581" y="2580392"/>
            <a:ext cx="38037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Cáo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khôn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ngoan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mưu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trí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biết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suy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nghĩ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trước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D33E2A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D33E2A"/>
              </a:solidFill>
              <a:effectLst/>
              <a:uLnTx/>
              <a:uFillTx/>
              <a:latin typeface="UTM Aristote" panose="0204060305050602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8" name="9Slide.vn 6">
            <a:extLst>
              <a:ext uri="{FF2B5EF4-FFF2-40B4-BE49-F238E27FC236}">
                <a16:creationId xmlns:a16="http://schemas.microsoft.com/office/drawing/2014/main" id="{C7DB67DC-FD9D-47E5-91D3-9207D5EC9E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006380">
            <a:off x="2258328" y="4308469"/>
            <a:ext cx="671171" cy="1538494"/>
          </a:xfrm>
          <a:prstGeom prst="rect">
            <a:avLst/>
          </a:prstGeom>
        </p:spPr>
      </p:pic>
      <p:sp>
        <p:nvSpPr>
          <p:cNvPr id="19" name="9Slide.vn 2">
            <a:extLst>
              <a:ext uri="{FF2B5EF4-FFF2-40B4-BE49-F238E27FC236}">
                <a16:creationId xmlns:a16="http://schemas.microsoft.com/office/drawing/2014/main" id="{604D47BC-9655-49F1-80D7-719583B95F1C}"/>
              </a:ext>
            </a:extLst>
          </p:cNvPr>
          <p:cNvSpPr/>
          <p:nvPr/>
        </p:nvSpPr>
        <p:spPr>
          <a:xfrm rot="14513394" flipH="1">
            <a:off x="8207131" y="4637008"/>
            <a:ext cx="745390" cy="1302293"/>
          </a:xfrm>
          <a:custGeom>
            <a:avLst/>
            <a:gdLst>
              <a:gd name="connsiteX0" fmla="*/ 184785 w 309375"/>
              <a:gd name="connsiteY0" fmla="*/ 427675 h 522925"/>
              <a:gd name="connsiteX1" fmla="*/ 254318 w 309375"/>
              <a:gd name="connsiteY1" fmla="*/ 522925 h 522925"/>
              <a:gd name="connsiteX2" fmla="*/ 0 w 309375"/>
              <a:gd name="connsiteY2" fmla="*/ 493397 h 522925"/>
              <a:gd name="connsiteX3" fmla="*/ 20003 w 309375"/>
              <a:gd name="connsiteY3" fmla="*/ 272418 h 522925"/>
              <a:gd name="connsiteX4" fmla="*/ 102870 w 309375"/>
              <a:gd name="connsiteY4" fmla="*/ 356238 h 522925"/>
              <a:gd name="connsiteX5" fmla="*/ 190500 w 309375"/>
              <a:gd name="connsiteY5" fmla="*/ 240985 h 522925"/>
              <a:gd name="connsiteX6" fmla="*/ 80010 w 309375"/>
              <a:gd name="connsiteY6" fmla="*/ 94300 h 522925"/>
              <a:gd name="connsiteX7" fmla="*/ 197168 w 309375"/>
              <a:gd name="connsiteY7" fmla="*/ 3 h 522925"/>
              <a:gd name="connsiteX8" fmla="*/ 184785 w 309375"/>
              <a:gd name="connsiteY8" fmla="*/ 427675 h 52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375" h="522925">
                <a:moveTo>
                  <a:pt x="184785" y="427675"/>
                </a:moveTo>
                <a:lnTo>
                  <a:pt x="254318" y="522925"/>
                </a:lnTo>
                <a:lnTo>
                  <a:pt x="0" y="493397"/>
                </a:lnTo>
                <a:lnTo>
                  <a:pt x="20003" y="272418"/>
                </a:lnTo>
                <a:lnTo>
                  <a:pt x="102870" y="356238"/>
                </a:lnTo>
                <a:cubicBezTo>
                  <a:pt x="102870" y="356238"/>
                  <a:pt x="187643" y="321947"/>
                  <a:pt x="190500" y="240985"/>
                </a:cubicBezTo>
                <a:cubicBezTo>
                  <a:pt x="193357" y="160022"/>
                  <a:pt x="80010" y="94300"/>
                  <a:pt x="80010" y="94300"/>
                </a:cubicBezTo>
                <a:lnTo>
                  <a:pt x="197168" y="3"/>
                </a:lnTo>
                <a:cubicBezTo>
                  <a:pt x="198120" y="-950"/>
                  <a:pt x="457200" y="260035"/>
                  <a:pt x="184785" y="427675"/>
                </a:cubicBezTo>
                <a:close/>
              </a:path>
            </a:pathLst>
          </a:custGeom>
          <a:solidFill>
            <a:srgbClr val="E09292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219" y="250238"/>
            <a:ext cx="12086781" cy="20621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chuyện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khuyên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minh,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thận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trọng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như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Cáo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bảo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vệ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bản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thân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xung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,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kẻ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mưu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mô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như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Sư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tử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sẽ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trừng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phạt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ristote" panose="02040603050506020204" pitchFamily="18" charset="0"/>
                <a:ea typeface="Cambria" panose="02040503050406030204" pitchFamily="18" charset="0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505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6" grpId="1"/>
      <p:bldP spid="7" grpId="0"/>
      <p:bldP spid="16" grpId="0"/>
      <p:bldP spid="19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-326573" y="116115"/>
            <a:ext cx="12860386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686" y="2656114"/>
            <a:ext cx="4696715" cy="31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662" y="2290795"/>
            <a:ext cx="2849459" cy="371246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328" y="5148519"/>
            <a:ext cx="6958584" cy="170948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481" y="4013250"/>
            <a:ext cx="1476170" cy="6668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6507" y="3669422"/>
            <a:ext cx="1716405" cy="85276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2067098" y="1425818"/>
            <a:ext cx="80730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Chúc</a:t>
            </a:r>
            <a:r>
              <a:rPr kumimoji="0" lang="en-US" altLang="zh-CN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các</a:t>
            </a:r>
            <a:r>
              <a:rPr kumimoji="0" lang="en-US" altLang="zh-CN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em</a:t>
            </a:r>
            <a:r>
              <a:rPr kumimoji="0" lang="en-US" altLang="zh-CN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học</a:t>
            </a:r>
            <a:r>
              <a:rPr kumimoji="0" lang="en-US" altLang="zh-CN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BC8E7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tốt</a:t>
            </a:r>
            <a:endParaRPr kumimoji="0" lang="zh-CN" altLang="en-US" sz="5400" b="0" i="0" u="none" strike="noStrike" kern="1200" cap="none" spc="0" normalizeH="0" baseline="0" noProof="0" dirty="0">
              <a:ln>
                <a:noFill/>
              </a:ln>
              <a:solidFill>
                <a:srgbClr val="9BC8E7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9976" y="652811"/>
            <a:ext cx="3247060" cy="18231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8376" y="4776791"/>
            <a:ext cx="1153758" cy="14254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2489" y="5424890"/>
            <a:ext cx="1459758" cy="137218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0566" y="3407526"/>
            <a:ext cx="889594" cy="222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7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73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73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4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4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12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5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quà tặng tiếp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sẽ được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cập nhật tại nhóm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Măng Non – Tài liệu Tiểu học 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</a:t>
            </a: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bài giảng điện tử lớp 4 và quà tặng hằng tuần </a:t>
            </a:r>
            <a:b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liệu - Qùa tặng: Măng Non – Tài liệu Tiểu học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400" u="sng" dirty="0" smtClean="0">
                <a:solidFill>
                  <a:srgbClr val="002060"/>
                </a:solidFill>
              </a:rPr>
              <a:t>0382348780</a:t>
            </a:r>
            <a:r>
              <a:rPr lang="en-US" sz="2400" dirty="0" smtClean="0">
                <a:solidFill>
                  <a:srgbClr val="002060"/>
                </a:solidFill>
              </a:rPr>
              <a:t> - </a:t>
            </a:r>
            <a:r>
              <a:rPr lang="en-US" sz="2400" u="sng" dirty="0">
                <a:solidFill>
                  <a:srgbClr val="002060"/>
                </a:solidFill>
              </a:rPr>
              <a:t>0984848929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52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663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924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6959" y="1969418"/>
            <a:ext cx="1009180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Kiến thức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-152400" algn="l"/>
              </a:tabLst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Hiểu nội dung chính của câu chuyện (đoạn truyện) đã kể.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-152400" algn="l"/>
              </a:tabLst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Kĩ năng: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 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 lại được câu chuyện (đoạn truyện) đã nghe, đã đọc nói về đồ chơi của trẻ em hoặc những con vật gần gũi với trẻ em.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3. Thái độ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-152400" algn="l"/>
              </a:tabLst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GD HS phải biết quý trọng, giữ gìn đồ chơi, biết yêu quý mọi vật quanh mình.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4. Góp phần bồi dưỡng các năng lực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NL giao tiếp và hợp tác, NL sáng tạo, NL ngôn ngữ, NL thẩm mĩ.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BF8F64-C00C-4C4B-AB1C-865F1DDC9CA2}"/>
              </a:ext>
            </a:extLst>
          </p:cNvPr>
          <p:cNvSpPr txBox="1"/>
          <p:nvPr/>
        </p:nvSpPr>
        <p:spPr bwMode="auto">
          <a:xfrm>
            <a:off x="3082922" y="818681"/>
            <a:ext cx="571034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12700">
              <a:bevelT h="25400" prst="softRound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 smtClean="0">
                <a:ln>
                  <a:solidFill>
                    <a:prstClr val="white"/>
                  </a:solidFill>
                </a:ln>
                <a:solidFill>
                  <a:srgbClr val="4472C4"/>
                </a:solidFill>
                <a:effectLst/>
                <a:uLnTx/>
                <a:uFillTx/>
                <a:latin typeface="UTM Alba Matter" panose="02040603050506020204" pitchFamily="18" charset="0"/>
                <a:ea typeface="百变马丁" panose="02010601030101010101" pitchFamily="2" charset="-122"/>
                <a:cs typeface="+mn-cs"/>
              </a:rPr>
              <a:t>YÊU CẦU CẦN ĐẠT</a:t>
            </a:r>
            <a:endParaRPr kumimoji="0" lang="zh-CN" altLang="en-US" sz="54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4472C4"/>
              </a:solidFill>
              <a:effectLst/>
              <a:uLnTx/>
              <a:uFillTx/>
              <a:latin typeface="UTM Alba Matter" panose="02040603050506020204" pitchFamily="18" charset="0"/>
              <a:ea typeface="百变马丁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68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68F85452-4E40-40DC-9526-CC39C4FD4A99}"/>
              </a:ext>
            </a:extLst>
          </p:cNvPr>
          <p:cNvGrpSpPr/>
          <p:nvPr/>
        </p:nvGrpSpPr>
        <p:grpSpPr>
          <a:xfrm rot="511293">
            <a:off x="580297" y="324589"/>
            <a:ext cx="10605895" cy="6875282"/>
            <a:chOff x="2908301" y="1417638"/>
            <a:chExt cx="6216649" cy="5019675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81683AAA-366D-49F2-A8CB-69BD44099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1417638"/>
              <a:ext cx="6051550" cy="4633913"/>
            </a:xfrm>
            <a:custGeom>
              <a:avLst/>
              <a:gdLst>
                <a:gd name="T0" fmla="*/ 127 w 769"/>
                <a:gd name="T1" fmla="*/ 588 h 588"/>
                <a:gd name="T2" fmla="*/ 9 w 769"/>
                <a:gd name="T3" fmla="*/ 156 h 588"/>
                <a:gd name="T4" fmla="*/ 337 w 769"/>
                <a:gd name="T5" fmla="*/ 43 h 588"/>
                <a:gd name="T6" fmla="*/ 722 w 769"/>
                <a:gd name="T7" fmla="*/ 29 h 588"/>
                <a:gd name="T8" fmla="*/ 765 w 769"/>
                <a:gd name="T9" fmla="*/ 485 h 588"/>
                <a:gd name="T10" fmla="*/ 127 w 769"/>
                <a:gd name="T11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9" h="588">
                  <a:moveTo>
                    <a:pt x="127" y="588"/>
                  </a:moveTo>
                  <a:cubicBezTo>
                    <a:pt x="67" y="461"/>
                    <a:pt x="0" y="179"/>
                    <a:pt x="9" y="156"/>
                  </a:cubicBezTo>
                  <a:cubicBezTo>
                    <a:pt x="21" y="119"/>
                    <a:pt x="168" y="78"/>
                    <a:pt x="337" y="43"/>
                  </a:cubicBezTo>
                  <a:cubicBezTo>
                    <a:pt x="525" y="5"/>
                    <a:pt x="702" y="0"/>
                    <a:pt x="722" y="29"/>
                  </a:cubicBezTo>
                  <a:cubicBezTo>
                    <a:pt x="739" y="53"/>
                    <a:pt x="769" y="323"/>
                    <a:pt x="765" y="485"/>
                  </a:cubicBezTo>
                  <a:lnTo>
                    <a:pt x="127" y="588"/>
                  </a:lnTo>
                  <a:close/>
                </a:path>
              </a:pathLst>
            </a:custGeom>
            <a:solidFill>
              <a:srgbClr val="A665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BD9FB5D5-DDCE-4836-ADE3-E8EC6FB05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0" y="1779588"/>
              <a:ext cx="5232400" cy="3862388"/>
            </a:xfrm>
            <a:custGeom>
              <a:avLst/>
              <a:gdLst>
                <a:gd name="T0" fmla="*/ 105 w 665"/>
                <a:gd name="T1" fmla="*/ 490 h 490"/>
                <a:gd name="T2" fmla="*/ 8 w 665"/>
                <a:gd name="T3" fmla="*/ 137 h 490"/>
                <a:gd name="T4" fmla="*/ 297 w 665"/>
                <a:gd name="T5" fmla="*/ 39 h 490"/>
                <a:gd name="T6" fmla="*/ 637 w 665"/>
                <a:gd name="T7" fmla="*/ 25 h 490"/>
                <a:gd name="T8" fmla="*/ 660 w 665"/>
                <a:gd name="T9" fmla="*/ 399 h 490"/>
                <a:gd name="T10" fmla="*/ 389 w 665"/>
                <a:gd name="T11" fmla="*/ 430 h 490"/>
                <a:gd name="T12" fmla="*/ 105 w 665"/>
                <a:gd name="T13" fmla="*/ 490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5" h="490">
                  <a:moveTo>
                    <a:pt x="105" y="490"/>
                  </a:moveTo>
                  <a:cubicBezTo>
                    <a:pt x="53" y="382"/>
                    <a:pt x="0" y="158"/>
                    <a:pt x="8" y="137"/>
                  </a:cubicBezTo>
                  <a:cubicBezTo>
                    <a:pt x="19" y="106"/>
                    <a:pt x="149" y="70"/>
                    <a:pt x="297" y="39"/>
                  </a:cubicBezTo>
                  <a:cubicBezTo>
                    <a:pt x="463" y="5"/>
                    <a:pt x="619" y="0"/>
                    <a:pt x="637" y="25"/>
                  </a:cubicBezTo>
                  <a:cubicBezTo>
                    <a:pt x="652" y="46"/>
                    <a:pt x="665" y="260"/>
                    <a:pt x="660" y="399"/>
                  </a:cubicBezTo>
                  <a:cubicBezTo>
                    <a:pt x="660" y="399"/>
                    <a:pt x="537" y="404"/>
                    <a:pt x="389" y="430"/>
                  </a:cubicBezTo>
                  <a:cubicBezTo>
                    <a:pt x="209" y="462"/>
                    <a:pt x="105" y="490"/>
                    <a:pt x="105" y="490"/>
                  </a:cubicBezTo>
                  <a:close/>
                </a:path>
              </a:pathLst>
            </a:custGeom>
            <a:solidFill>
              <a:srgbClr val="9BC8E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B2A435FF-DEE9-4C8E-81C1-3E251775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513" y="4829175"/>
              <a:ext cx="1187450" cy="614363"/>
            </a:xfrm>
            <a:custGeom>
              <a:avLst/>
              <a:gdLst>
                <a:gd name="T0" fmla="*/ 3 w 151"/>
                <a:gd name="T1" fmla="*/ 45 h 78"/>
                <a:gd name="T2" fmla="*/ 29 w 151"/>
                <a:gd name="T3" fmla="*/ 10 h 78"/>
                <a:gd name="T4" fmla="*/ 120 w 151"/>
                <a:gd name="T5" fmla="*/ 1 h 78"/>
                <a:gd name="T6" fmla="*/ 149 w 151"/>
                <a:gd name="T7" fmla="*/ 32 h 78"/>
                <a:gd name="T8" fmla="*/ 127 w 151"/>
                <a:gd name="T9" fmla="*/ 64 h 78"/>
                <a:gd name="T10" fmla="*/ 29 w 151"/>
                <a:gd name="T11" fmla="*/ 75 h 78"/>
                <a:gd name="T12" fmla="*/ 3 w 151"/>
                <a:gd name="T13" fmla="*/ 4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78">
                  <a:moveTo>
                    <a:pt x="3" y="45"/>
                  </a:moveTo>
                  <a:cubicBezTo>
                    <a:pt x="0" y="26"/>
                    <a:pt x="2" y="16"/>
                    <a:pt x="29" y="10"/>
                  </a:cubicBezTo>
                  <a:cubicBezTo>
                    <a:pt x="63" y="3"/>
                    <a:pt x="93" y="0"/>
                    <a:pt x="120" y="1"/>
                  </a:cubicBezTo>
                  <a:cubicBezTo>
                    <a:pt x="146" y="3"/>
                    <a:pt x="147" y="13"/>
                    <a:pt x="149" y="32"/>
                  </a:cubicBezTo>
                  <a:cubicBezTo>
                    <a:pt x="151" y="53"/>
                    <a:pt x="150" y="62"/>
                    <a:pt x="127" y="64"/>
                  </a:cubicBezTo>
                  <a:cubicBezTo>
                    <a:pt x="107" y="66"/>
                    <a:pt x="49" y="72"/>
                    <a:pt x="29" y="75"/>
                  </a:cubicBezTo>
                  <a:cubicBezTo>
                    <a:pt x="9" y="78"/>
                    <a:pt x="5" y="62"/>
                    <a:pt x="3" y="45"/>
                  </a:cubicBezTo>
                  <a:close/>
                </a:path>
              </a:pathLst>
            </a:custGeom>
            <a:solidFill>
              <a:srgbClr val="FFF9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39AF1890-CB23-42B4-8881-3D3A6550A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25" y="4813300"/>
              <a:ext cx="354012" cy="568325"/>
            </a:xfrm>
            <a:custGeom>
              <a:avLst/>
              <a:gdLst>
                <a:gd name="T0" fmla="*/ 0 w 45"/>
                <a:gd name="T1" fmla="*/ 6 h 72"/>
                <a:gd name="T2" fmla="*/ 11 w 45"/>
                <a:gd name="T3" fmla="*/ 72 h 72"/>
                <a:gd name="T4" fmla="*/ 43 w 45"/>
                <a:gd name="T5" fmla="*/ 69 h 72"/>
                <a:gd name="T6" fmla="*/ 33 w 45"/>
                <a:gd name="T7" fmla="*/ 3 h 72"/>
                <a:gd name="T8" fmla="*/ 0 w 45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72">
                  <a:moveTo>
                    <a:pt x="0" y="6"/>
                  </a:moveTo>
                  <a:cubicBezTo>
                    <a:pt x="0" y="6"/>
                    <a:pt x="10" y="39"/>
                    <a:pt x="11" y="72"/>
                  </a:cubicBezTo>
                  <a:cubicBezTo>
                    <a:pt x="11" y="72"/>
                    <a:pt x="29" y="72"/>
                    <a:pt x="43" y="69"/>
                  </a:cubicBezTo>
                  <a:cubicBezTo>
                    <a:pt x="43" y="69"/>
                    <a:pt x="45" y="39"/>
                    <a:pt x="33" y="3"/>
                  </a:cubicBezTo>
                  <a:cubicBezTo>
                    <a:pt x="33" y="3"/>
                    <a:pt x="18" y="0"/>
                    <a:pt x="0" y="6"/>
                  </a:cubicBezTo>
                  <a:close/>
                </a:path>
              </a:pathLst>
            </a:custGeom>
            <a:solidFill>
              <a:srgbClr val="FED9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1A149948-5F01-4A4C-A525-3D59EF408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4700" y="5405438"/>
              <a:ext cx="849312" cy="433388"/>
            </a:xfrm>
            <a:custGeom>
              <a:avLst/>
              <a:gdLst>
                <a:gd name="T0" fmla="*/ 0 w 108"/>
                <a:gd name="T1" fmla="*/ 13 h 55"/>
                <a:gd name="T2" fmla="*/ 85 w 108"/>
                <a:gd name="T3" fmla="*/ 2 h 55"/>
                <a:gd name="T4" fmla="*/ 104 w 108"/>
                <a:gd name="T5" fmla="*/ 18 h 55"/>
                <a:gd name="T6" fmla="*/ 90 w 108"/>
                <a:gd name="T7" fmla="*/ 40 h 55"/>
                <a:gd name="T8" fmla="*/ 9 w 108"/>
                <a:gd name="T9" fmla="*/ 55 h 55"/>
                <a:gd name="T10" fmla="*/ 0 w 108"/>
                <a:gd name="T11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55">
                  <a:moveTo>
                    <a:pt x="0" y="13"/>
                  </a:moveTo>
                  <a:cubicBezTo>
                    <a:pt x="0" y="13"/>
                    <a:pt x="48" y="0"/>
                    <a:pt x="85" y="2"/>
                  </a:cubicBezTo>
                  <a:cubicBezTo>
                    <a:pt x="85" y="2"/>
                    <a:pt x="100" y="2"/>
                    <a:pt x="104" y="18"/>
                  </a:cubicBezTo>
                  <a:cubicBezTo>
                    <a:pt x="108" y="38"/>
                    <a:pt x="90" y="40"/>
                    <a:pt x="90" y="40"/>
                  </a:cubicBezTo>
                  <a:cubicBezTo>
                    <a:pt x="90" y="40"/>
                    <a:pt x="46" y="43"/>
                    <a:pt x="9" y="55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3" name="Freeform 10">
              <a:extLst>
                <a:ext uri="{FF2B5EF4-FFF2-40B4-BE49-F238E27FC236}">
                  <a16:creationId xmlns:a16="http://schemas.microsoft.com/office/drawing/2014/main" id="{A2A49F06-D064-4D1E-B966-3882E79F4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3413" y="5483225"/>
              <a:ext cx="354012" cy="379413"/>
            </a:xfrm>
            <a:custGeom>
              <a:avLst/>
              <a:gdLst>
                <a:gd name="T0" fmla="*/ 30 w 45"/>
                <a:gd name="T1" fmla="*/ 44 h 48"/>
                <a:gd name="T2" fmla="*/ 5 w 45"/>
                <a:gd name="T3" fmla="*/ 30 h 48"/>
                <a:gd name="T4" fmla="*/ 15 w 45"/>
                <a:gd name="T5" fmla="*/ 3 h 48"/>
                <a:gd name="T6" fmla="*/ 41 w 45"/>
                <a:gd name="T7" fmla="*/ 17 h 48"/>
                <a:gd name="T8" fmla="*/ 30 w 45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8">
                  <a:moveTo>
                    <a:pt x="30" y="44"/>
                  </a:moveTo>
                  <a:cubicBezTo>
                    <a:pt x="20" y="48"/>
                    <a:pt x="9" y="41"/>
                    <a:pt x="5" y="30"/>
                  </a:cubicBezTo>
                  <a:cubicBezTo>
                    <a:pt x="0" y="19"/>
                    <a:pt x="5" y="7"/>
                    <a:pt x="15" y="3"/>
                  </a:cubicBezTo>
                  <a:cubicBezTo>
                    <a:pt x="25" y="0"/>
                    <a:pt x="36" y="6"/>
                    <a:pt x="41" y="17"/>
                  </a:cubicBezTo>
                  <a:cubicBezTo>
                    <a:pt x="45" y="28"/>
                    <a:pt x="40" y="40"/>
                    <a:pt x="30" y="44"/>
                  </a:cubicBez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75CC0419-578E-4DD8-8428-797577B12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3075" y="5278438"/>
              <a:ext cx="849312" cy="433388"/>
            </a:xfrm>
            <a:custGeom>
              <a:avLst/>
              <a:gdLst>
                <a:gd name="T0" fmla="*/ 0 w 108"/>
                <a:gd name="T1" fmla="*/ 13 h 55"/>
                <a:gd name="T2" fmla="*/ 85 w 108"/>
                <a:gd name="T3" fmla="*/ 2 h 55"/>
                <a:gd name="T4" fmla="*/ 104 w 108"/>
                <a:gd name="T5" fmla="*/ 19 h 55"/>
                <a:gd name="T6" fmla="*/ 89 w 108"/>
                <a:gd name="T7" fmla="*/ 41 h 55"/>
                <a:gd name="T8" fmla="*/ 9 w 108"/>
                <a:gd name="T9" fmla="*/ 55 h 55"/>
                <a:gd name="T10" fmla="*/ 0 w 108"/>
                <a:gd name="T11" fmla="*/ 1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55">
                  <a:moveTo>
                    <a:pt x="0" y="13"/>
                  </a:moveTo>
                  <a:cubicBezTo>
                    <a:pt x="0" y="13"/>
                    <a:pt x="48" y="0"/>
                    <a:pt x="85" y="2"/>
                  </a:cubicBezTo>
                  <a:cubicBezTo>
                    <a:pt x="85" y="2"/>
                    <a:pt x="100" y="2"/>
                    <a:pt x="104" y="19"/>
                  </a:cubicBezTo>
                  <a:cubicBezTo>
                    <a:pt x="108" y="38"/>
                    <a:pt x="89" y="41"/>
                    <a:pt x="89" y="41"/>
                  </a:cubicBezTo>
                  <a:cubicBezTo>
                    <a:pt x="89" y="41"/>
                    <a:pt x="46" y="43"/>
                    <a:pt x="9" y="55"/>
                  </a:cubicBezTo>
                  <a:lnTo>
                    <a:pt x="0" y="13"/>
                  </a:ln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BCA8EFB2-09EA-473B-8B84-F69ECE39F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1788" y="5357813"/>
              <a:ext cx="346075" cy="377825"/>
            </a:xfrm>
            <a:custGeom>
              <a:avLst/>
              <a:gdLst>
                <a:gd name="T0" fmla="*/ 30 w 44"/>
                <a:gd name="T1" fmla="*/ 44 h 48"/>
                <a:gd name="T2" fmla="*/ 4 w 44"/>
                <a:gd name="T3" fmla="*/ 30 h 48"/>
                <a:gd name="T4" fmla="*/ 15 w 44"/>
                <a:gd name="T5" fmla="*/ 3 h 48"/>
                <a:gd name="T6" fmla="*/ 40 w 44"/>
                <a:gd name="T7" fmla="*/ 17 h 48"/>
                <a:gd name="T8" fmla="*/ 30 w 44"/>
                <a:gd name="T9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8">
                  <a:moveTo>
                    <a:pt x="30" y="44"/>
                  </a:moveTo>
                  <a:cubicBezTo>
                    <a:pt x="20" y="48"/>
                    <a:pt x="8" y="42"/>
                    <a:pt x="4" y="30"/>
                  </a:cubicBezTo>
                  <a:cubicBezTo>
                    <a:pt x="0" y="19"/>
                    <a:pt x="5" y="7"/>
                    <a:pt x="15" y="3"/>
                  </a:cubicBezTo>
                  <a:cubicBezTo>
                    <a:pt x="25" y="0"/>
                    <a:pt x="36" y="6"/>
                    <a:pt x="40" y="17"/>
                  </a:cubicBezTo>
                  <a:cubicBezTo>
                    <a:pt x="44" y="29"/>
                    <a:pt x="40" y="41"/>
                    <a:pt x="30" y="44"/>
                  </a:cubicBezTo>
                  <a:close/>
                </a:path>
              </a:pathLst>
            </a:custGeom>
            <a:solidFill>
              <a:srgbClr val="FFFE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A34E9843-2B66-493B-962E-C2E3F19CE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2200" y="5121275"/>
              <a:ext cx="5492750" cy="1316038"/>
            </a:xfrm>
            <a:custGeom>
              <a:avLst/>
              <a:gdLst>
                <a:gd name="T0" fmla="*/ 28 w 698"/>
                <a:gd name="T1" fmla="*/ 167 h 167"/>
                <a:gd name="T2" fmla="*/ 0 w 698"/>
                <a:gd name="T3" fmla="*/ 113 h 167"/>
                <a:gd name="T4" fmla="*/ 698 w 698"/>
                <a:gd name="T5" fmla="*/ 0 h 167"/>
                <a:gd name="T6" fmla="*/ 687 w 698"/>
                <a:gd name="T7" fmla="*/ 60 h 167"/>
                <a:gd name="T8" fmla="*/ 28 w 698"/>
                <a:gd name="T9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67">
                  <a:moveTo>
                    <a:pt x="28" y="167"/>
                  </a:moveTo>
                  <a:cubicBezTo>
                    <a:pt x="28" y="167"/>
                    <a:pt x="18" y="145"/>
                    <a:pt x="0" y="113"/>
                  </a:cubicBezTo>
                  <a:cubicBezTo>
                    <a:pt x="0" y="113"/>
                    <a:pt x="341" y="18"/>
                    <a:pt x="698" y="0"/>
                  </a:cubicBezTo>
                  <a:cubicBezTo>
                    <a:pt x="698" y="0"/>
                    <a:pt x="690" y="36"/>
                    <a:pt x="687" y="60"/>
                  </a:cubicBezTo>
                  <a:cubicBezTo>
                    <a:pt x="687" y="60"/>
                    <a:pt x="367" y="81"/>
                    <a:pt x="28" y="167"/>
                  </a:cubicBezTo>
                  <a:close/>
                </a:path>
              </a:pathLst>
            </a:custGeom>
            <a:solidFill>
              <a:srgbClr val="7A44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id="{52F2F716-FC10-439B-9750-FE016B5B8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6881" y="131988"/>
            <a:ext cx="1716405" cy="85276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0F37AC8-9243-43BA-92A4-C5A61AD565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0590" y="3762230"/>
            <a:ext cx="2380686" cy="294139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2478F9DF-CB93-4306-A392-BC191172E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1355" y="3622372"/>
            <a:ext cx="3124364" cy="32211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61309" y="1889774"/>
            <a:ext cx="76107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Hãy </a:t>
            </a: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kể 1 câu chuyện mà em đã đọc hay đã nghe có nhân vật là những đồ chơi của em hoặc những con vật gần gũi với trẻ 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UTM Beautiful Caps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00286" y="1276733"/>
            <a:ext cx="3716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Đề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bài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UTM Beautiful Cap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50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1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1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 p14:presetBounceEnd="73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3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8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3F6A219-28DC-414F-9CB3-B1190C293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15" y="0"/>
            <a:ext cx="1716405" cy="852762"/>
          </a:xfrm>
          <a:prstGeom prst="rect">
            <a:avLst/>
          </a:prstGeom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240315" y="4011562"/>
            <a:ext cx="1107112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296562" y="5088780"/>
            <a:ext cx="1095862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gũi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Ká» chuyá»n ÄÃ£ nghe, ÄÃ£ Äá»c lá»p 4 trang 148 - Ká» chuyá»n hay nháº¥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850" b="8508"/>
          <a:stretch/>
        </p:blipFill>
        <p:spPr bwMode="auto">
          <a:xfrm>
            <a:off x="1376516" y="176981"/>
            <a:ext cx="9065342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05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832D722A-0B94-40AE-AEF9-A8487ECD78CC}"/>
              </a:ext>
            </a:extLst>
          </p:cNvPr>
          <p:cNvSpPr>
            <a:spLocks/>
          </p:cNvSpPr>
          <p:nvPr/>
        </p:nvSpPr>
        <p:spPr bwMode="auto">
          <a:xfrm>
            <a:off x="1396181" y="388834"/>
            <a:ext cx="8514735" cy="1344613"/>
          </a:xfrm>
          <a:custGeom>
            <a:avLst/>
            <a:gdLst>
              <a:gd name="T0" fmla="*/ 2917 w 2917"/>
              <a:gd name="T1" fmla="*/ 0 h 847"/>
              <a:gd name="T2" fmla="*/ 0 w 2917"/>
              <a:gd name="T3" fmla="*/ 0 h 847"/>
              <a:gd name="T4" fmla="*/ 0 w 2917"/>
              <a:gd name="T5" fmla="*/ 847 h 847"/>
              <a:gd name="T6" fmla="*/ 2917 w 2917"/>
              <a:gd name="T7" fmla="*/ 847 h 847"/>
              <a:gd name="T8" fmla="*/ 2328 w 2917"/>
              <a:gd name="T9" fmla="*/ 424 h 847"/>
              <a:gd name="T10" fmla="*/ 2917 w 2917"/>
              <a:gd name="T11" fmla="*/ 0 h 8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17" h="847">
                <a:moveTo>
                  <a:pt x="2917" y="0"/>
                </a:moveTo>
                <a:lnTo>
                  <a:pt x="0" y="0"/>
                </a:lnTo>
                <a:lnTo>
                  <a:pt x="0" y="847"/>
                </a:lnTo>
                <a:lnTo>
                  <a:pt x="2917" y="847"/>
                </a:lnTo>
                <a:lnTo>
                  <a:pt x="2328" y="424"/>
                </a:lnTo>
                <a:lnTo>
                  <a:pt x="2917" y="0"/>
                </a:lnTo>
                <a:close/>
              </a:path>
            </a:pathLst>
          </a:custGeom>
          <a:solidFill>
            <a:srgbClr val="F3CD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B0F37AC8-9243-43BA-92A4-C5A61AD56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07" y="155689"/>
            <a:ext cx="1901103" cy="1794761"/>
          </a:xfrm>
          <a:prstGeom prst="rect">
            <a:avLst/>
          </a:prstGeom>
        </p:spPr>
      </p:pic>
      <p:sp>
        <p:nvSpPr>
          <p:cNvPr id="5" name="文本框 33">
            <a:extLst>
              <a:ext uri="{FF2B5EF4-FFF2-40B4-BE49-F238E27FC236}">
                <a16:creationId xmlns:a16="http://schemas.microsoft.com/office/drawing/2014/main" id="{394E9302-7311-48F7-80DD-E87C487C7F09}"/>
              </a:ext>
            </a:extLst>
          </p:cNvPr>
          <p:cNvSpPr txBox="1"/>
          <p:nvPr/>
        </p:nvSpPr>
        <p:spPr>
          <a:xfrm>
            <a:off x="2045110" y="584086"/>
            <a:ext cx="6088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đồ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4E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DA4E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3074" name="Picture 2" descr="SÃ¡ch ChÃº Äáº¥t nung | Tik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50" b="9841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6" y="2145701"/>
            <a:ext cx="4738351" cy="43501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Ã¡ch ChÃº LÃ­nh ChÃ¬ DÅ©ng Cáº£m - Truyá»n Cá» TÃ­ch Chá»n Lá»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299" y="2438567"/>
            <a:ext cx="2973525" cy="3867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nocchio Cáº­u BÃ© NgÆ°á»i Gá» | Tiki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49" y="2496011"/>
            <a:ext cx="2857894" cy="38097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16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>
            <a:extLst>
              <a:ext uri="{FF2B5EF4-FFF2-40B4-BE49-F238E27FC236}">
                <a16:creationId xmlns:a16="http://schemas.microsoft.com/office/drawing/2014/main" id="{70F7B46A-E248-49E8-A0CA-4415AE84456D}"/>
              </a:ext>
            </a:extLst>
          </p:cNvPr>
          <p:cNvSpPr>
            <a:spLocks/>
          </p:cNvSpPr>
          <p:nvPr/>
        </p:nvSpPr>
        <p:spPr bwMode="auto">
          <a:xfrm>
            <a:off x="1757548" y="395408"/>
            <a:ext cx="8502733" cy="1461091"/>
          </a:xfrm>
          <a:custGeom>
            <a:avLst/>
            <a:gdLst>
              <a:gd name="T0" fmla="*/ 2917 w 2917"/>
              <a:gd name="T1" fmla="*/ 0 h 847"/>
              <a:gd name="T2" fmla="*/ 0 w 2917"/>
              <a:gd name="T3" fmla="*/ 0 h 847"/>
              <a:gd name="T4" fmla="*/ 0 w 2917"/>
              <a:gd name="T5" fmla="*/ 847 h 847"/>
              <a:gd name="T6" fmla="*/ 2917 w 2917"/>
              <a:gd name="T7" fmla="*/ 847 h 847"/>
              <a:gd name="T8" fmla="*/ 2328 w 2917"/>
              <a:gd name="T9" fmla="*/ 424 h 847"/>
              <a:gd name="T10" fmla="*/ 2917 w 2917"/>
              <a:gd name="T11" fmla="*/ 0 h 8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17" h="847">
                <a:moveTo>
                  <a:pt x="2917" y="0"/>
                </a:moveTo>
                <a:lnTo>
                  <a:pt x="0" y="0"/>
                </a:lnTo>
                <a:lnTo>
                  <a:pt x="0" y="847"/>
                </a:lnTo>
                <a:lnTo>
                  <a:pt x="2917" y="847"/>
                </a:lnTo>
                <a:lnTo>
                  <a:pt x="2328" y="424"/>
                </a:lnTo>
                <a:lnTo>
                  <a:pt x="2917" y="0"/>
                </a:lnTo>
                <a:close/>
              </a:path>
            </a:pathLst>
          </a:custGeom>
          <a:solidFill>
            <a:srgbClr val="A2D7D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4" name="图片 14">
            <a:extLst>
              <a:ext uri="{FF2B5EF4-FFF2-40B4-BE49-F238E27FC236}">
                <a16:creationId xmlns:a16="http://schemas.microsoft.com/office/drawing/2014/main" id="{F46EBD98-BC44-48BE-AB5F-557172BE7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199980"/>
            <a:ext cx="2578635" cy="1666420"/>
          </a:xfrm>
          <a:prstGeom prst="rect">
            <a:avLst/>
          </a:prstGeom>
        </p:spPr>
      </p:pic>
      <p:sp>
        <p:nvSpPr>
          <p:cNvPr id="5" name="文本框 34">
            <a:extLst>
              <a:ext uri="{FF2B5EF4-FFF2-40B4-BE49-F238E27FC236}">
                <a16:creationId xmlns:a16="http://schemas.microsoft.com/office/drawing/2014/main" id="{D572D6B1-B44F-4F4E-A2D7-78F67D1B5DE5}"/>
              </a:ext>
            </a:extLst>
          </p:cNvPr>
          <p:cNvSpPr txBox="1"/>
          <p:nvPr/>
        </p:nvSpPr>
        <p:spPr>
          <a:xfrm flipH="1">
            <a:off x="2578635" y="296740"/>
            <a:ext cx="5931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Truyện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con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gần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gũi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merika Sans" panose="020406030505060202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100" name="Picture 4" descr="101 Truyá»n Cá» TÃ­ch Hay VÃ  Ã NghÄ©a Nháº¥t Vá» LoÃ i Váº­t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01" y="3659586"/>
            <a:ext cx="4318848" cy="26122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VÃµ SÄ© Bá» Ngá»±a- Sachtot.v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81" y="2061828"/>
            <a:ext cx="2942791" cy="42100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Truyá»n cá» tÃ­ch: CÃ³c kiá»n trá»i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716" y="2061828"/>
            <a:ext cx="4186032" cy="30208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19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461667" y="393605"/>
            <a:ext cx="52038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Giôùi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thieäu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teân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caâu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chuyeän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: 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2116017" y="1316935"/>
            <a:ext cx="867865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-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Teân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caâu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chuyeän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,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teân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nhaân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vaät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laø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ñoà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chôi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hay con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vaät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?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Nhaân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vaät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ñoù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coù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tính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caùch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gì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?</a:t>
            </a: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1997263" y="2931258"/>
            <a:ext cx="7620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-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Ñaõ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nghe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hay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ñaõ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ñoïc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ôû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ñaâu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,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hoài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naøo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?</a:t>
            </a:r>
          </a:p>
        </p:txBody>
      </p:sp>
      <p:sp>
        <p:nvSpPr>
          <p:cNvPr id="36" name="Text Box 19"/>
          <p:cNvSpPr txBox="1">
            <a:spLocks noChangeArrowheads="1"/>
          </p:cNvSpPr>
          <p:nvPr/>
        </p:nvSpPr>
        <p:spPr bwMode="auto">
          <a:xfrm>
            <a:off x="438874" y="3773815"/>
            <a:ext cx="180504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Ví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duï</a:t>
            </a:r>
            <a:r>
              <a:rPr kumimoji="0" lang="en-US" altLang="en-US" sz="5400" b="1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:</a:t>
            </a:r>
          </a:p>
        </p:txBody>
      </p:sp>
      <p:sp>
        <p:nvSpPr>
          <p:cNvPr id="37" name="Text Box 20"/>
          <p:cNvSpPr txBox="1">
            <a:spLocks noChangeArrowheads="1"/>
          </p:cNvSpPr>
          <p:nvPr/>
        </p:nvSpPr>
        <p:spPr bwMode="auto">
          <a:xfrm>
            <a:off x="1485574" y="3935360"/>
            <a:ext cx="1030662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  </a:t>
            </a:r>
            <a:r>
              <a:rPr kumimoji="0" lang="en-US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 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Toâi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muoán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keå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vôùi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caùc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baïn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nghe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caâu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chuyeän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veà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moät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chaøng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hieäp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só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goã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duõng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caûm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,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nghóa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hieäp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,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luoân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laøm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ñieàu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toát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cho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moïi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ngöôøi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maø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toâi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ñaõ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ñöôïc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ñoïc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ôû</a:t>
            </a:r>
            <a:r>
              <a:rPr kumimoji="0" lang="en-US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…………..…… </a:t>
            </a: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hoài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 </a:t>
            </a:r>
            <a:r>
              <a:rPr kumimoji="0" lang="en-US" alt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Free" pitchFamily="2" charset="0"/>
                <a:ea typeface="+mn-ea"/>
                <a:cs typeface="+mn-cs"/>
              </a:rPr>
              <a:t>…..……………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Free" pitchFamily="2" charset="0"/>
              <a:ea typeface="+mn-ea"/>
              <a:cs typeface="+mn-cs"/>
            </a:endParaRPr>
          </a:p>
        </p:txBody>
      </p:sp>
      <p:grpSp>
        <p:nvGrpSpPr>
          <p:cNvPr id="39" name="组合 15">
            <a:extLst>
              <a:ext uri="{FF2B5EF4-FFF2-40B4-BE49-F238E27FC236}">
                <a16:creationId xmlns:a16="http://schemas.microsoft.com/office/drawing/2014/main" id="{45570901-A322-4958-91DD-CBF6295BF80C}"/>
              </a:ext>
            </a:extLst>
          </p:cNvPr>
          <p:cNvGrpSpPr/>
          <p:nvPr/>
        </p:nvGrpSpPr>
        <p:grpSpPr>
          <a:xfrm>
            <a:off x="-84179" y="19707"/>
            <a:ext cx="3545846" cy="1735842"/>
            <a:chOff x="1756497" y="1886166"/>
            <a:chExt cx="4094963" cy="2909460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832D722A-0B94-40AE-AEF9-A8487ECD7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825" y="2119311"/>
              <a:ext cx="3090635" cy="1344613"/>
            </a:xfrm>
            <a:custGeom>
              <a:avLst/>
              <a:gdLst>
                <a:gd name="T0" fmla="*/ 2917 w 2917"/>
                <a:gd name="T1" fmla="*/ 0 h 847"/>
                <a:gd name="T2" fmla="*/ 0 w 2917"/>
                <a:gd name="T3" fmla="*/ 0 h 847"/>
                <a:gd name="T4" fmla="*/ 0 w 2917"/>
                <a:gd name="T5" fmla="*/ 847 h 847"/>
                <a:gd name="T6" fmla="*/ 2917 w 2917"/>
                <a:gd name="T7" fmla="*/ 847 h 847"/>
                <a:gd name="T8" fmla="*/ 2328 w 2917"/>
                <a:gd name="T9" fmla="*/ 424 h 847"/>
                <a:gd name="T10" fmla="*/ 2917 w 2917"/>
                <a:gd name="T11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7" h="847">
                  <a:moveTo>
                    <a:pt x="2917" y="0"/>
                  </a:moveTo>
                  <a:lnTo>
                    <a:pt x="0" y="0"/>
                  </a:lnTo>
                  <a:lnTo>
                    <a:pt x="0" y="847"/>
                  </a:lnTo>
                  <a:lnTo>
                    <a:pt x="2917" y="847"/>
                  </a:lnTo>
                  <a:lnTo>
                    <a:pt x="2328" y="42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3CDE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pic>
          <p:nvPicPr>
            <p:cNvPr id="41" name="图片 12">
              <a:extLst>
                <a:ext uri="{FF2B5EF4-FFF2-40B4-BE49-F238E27FC236}">
                  <a16:creationId xmlns:a16="http://schemas.microsoft.com/office/drawing/2014/main" id="{B0F37AC8-9243-43BA-92A4-C5A61AD56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497" y="1886166"/>
              <a:ext cx="1452631" cy="2174295"/>
            </a:xfrm>
            <a:prstGeom prst="rect">
              <a:avLst/>
            </a:prstGeom>
          </p:spPr>
        </p:pic>
        <p:sp>
          <p:nvSpPr>
            <p:cNvPr id="42" name="文本框 33">
              <a:extLst>
                <a:ext uri="{FF2B5EF4-FFF2-40B4-BE49-F238E27FC236}">
                  <a16:creationId xmlns:a16="http://schemas.microsoft.com/office/drawing/2014/main" id="{394E9302-7311-48F7-80DD-E87C487C7F09}"/>
                </a:ext>
              </a:extLst>
            </p:cNvPr>
            <p:cNvSpPr txBox="1"/>
            <p:nvPr/>
          </p:nvSpPr>
          <p:spPr>
            <a:xfrm>
              <a:off x="2998826" y="2164704"/>
              <a:ext cx="2629855" cy="2630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1" i="0" u="none" strike="noStrike" kern="1200" cap="none" spc="0" normalizeH="0" baseline="0" noProof="0" dirty="0" err="1" smtClean="0">
                  <a:ln>
                    <a:solidFill>
                      <a:srgbClr val="DA4E96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印品黑体" panose="00000500000000000000" pitchFamily="2" charset="-122"/>
                  <a:ea typeface="印品黑体" panose="00000500000000000000" pitchFamily="2" charset="-122"/>
                  <a:cs typeface="+mn-cs"/>
                </a:rPr>
                <a:t>Gợi</a:t>
              </a:r>
              <a:r>
                <a:rPr kumimoji="0" lang="en-US" altLang="zh-CN" sz="4800" b="1" i="0" u="none" strike="noStrike" kern="1200" cap="none" spc="0" normalizeH="0" baseline="0" noProof="0" dirty="0" smtClean="0">
                  <a:ln>
                    <a:solidFill>
                      <a:srgbClr val="DA4E96"/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印品黑体" panose="00000500000000000000" pitchFamily="2" charset="-122"/>
                  <a:ea typeface="印品黑体" panose="00000500000000000000" pitchFamily="2" charset="-122"/>
                  <a:cs typeface="+mn-cs"/>
                </a:rPr>
                <a:t> ý</a:t>
              </a:r>
              <a:endParaRPr kumimoji="0" lang="zh-CN" altLang="en-US" sz="4800" b="1" i="0" u="none" strike="noStrike" kern="1200" cap="none" spc="0" normalizeH="0" baseline="0" noProof="0" dirty="0">
                <a:ln>
                  <a:solidFill>
                    <a:srgbClr val="DA4E96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033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7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9000">
                                          <p:cBhvr additive="base">
                                            <p:cTn id="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9000">
                                          <p:cBhvr additive="base"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5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8" grpId="0"/>
          <p:bldP spid="35" grpId="0"/>
          <p:bldP spid="36" grpId="0"/>
          <p:bldP spid="3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5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heckerboard(across)">
                                          <p:cBhvr>
                                            <p:cTn id="20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18" presetClass="entr" presetSubtype="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5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3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linds(horizontal)">
                                          <p:cBhvr>
                                            <p:cTn id="30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8" grpId="0"/>
          <p:bldP spid="35" grpId="0"/>
          <p:bldP spid="36" grpId="0"/>
          <p:bldP spid="37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4E4DB84-B045-4A9D-A1A5-0C50204A2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5" y="-29783"/>
            <a:ext cx="8108076" cy="1189867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45570901-A322-4958-91DD-CBF6295BF80C}"/>
              </a:ext>
            </a:extLst>
          </p:cNvPr>
          <p:cNvGrpSpPr/>
          <p:nvPr/>
        </p:nvGrpSpPr>
        <p:grpSpPr>
          <a:xfrm>
            <a:off x="493819" y="878774"/>
            <a:ext cx="6710233" cy="2232199"/>
            <a:chOff x="1756498" y="1886166"/>
            <a:chExt cx="4094962" cy="1794761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32D722A-0B94-40AE-AEF9-A8487ECD7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0825" y="2321955"/>
              <a:ext cx="3090635" cy="996434"/>
            </a:xfrm>
            <a:custGeom>
              <a:avLst/>
              <a:gdLst>
                <a:gd name="T0" fmla="*/ 2917 w 2917"/>
                <a:gd name="T1" fmla="*/ 0 h 847"/>
                <a:gd name="T2" fmla="*/ 0 w 2917"/>
                <a:gd name="T3" fmla="*/ 0 h 847"/>
                <a:gd name="T4" fmla="*/ 0 w 2917"/>
                <a:gd name="T5" fmla="*/ 847 h 847"/>
                <a:gd name="T6" fmla="*/ 2917 w 2917"/>
                <a:gd name="T7" fmla="*/ 847 h 847"/>
                <a:gd name="T8" fmla="*/ 2328 w 2917"/>
                <a:gd name="T9" fmla="*/ 424 h 847"/>
                <a:gd name="T10" fmla="*/ 2917 w 2917"/>
                <a:gd name="T11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7" h="847">
                  <a:moveTo>
                    <a:pt x="2917" y="0"/>
                  </a:moveTo>
                  <a:lnTo>
                    <a:pt x="0" y="0"/>
                  </a:lnTo>
                  <a:lnTo>
                    <a:pt x="0" y="847"/>
                  </a:lnTo>
                  <a:lnTo>
                    <a:pt x="2917" y="847"/>
                  </a:lnTo>
                  <a:lnTo>
                    <a:pt x="2328" y="42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3CDE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B0F37AC8-9243-43BA-92A4-C5A61AD56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6498" y="1886166"/>
              <a:ext cx="1239649" cy="1794761"/>
            </a:xfrm>
            <a:prstGeom prst="rect">
              <a:avLst/>
            </a:prstGeom>
          </p:spPr>
        </p:pic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394E9302-7311-48F7-80DD-E87C487C7F09}"/>
                </a:ext>
              </a:extLst>
            </p:cNvPr>
            <p:cNvSpPr txBox="1"/>
            <p:nvPr/>
          </p:nvSpPr>
          <p:spPr>
            <a:xfrm>
              <a:off x="3118904" y="2341773"/>
              <a:ext cx="2047608" cy="1262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Kể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chuyện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phải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đầu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có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DA4E96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Cambria" panose="02040503050406030204" pitchFamily="18" charset="0"/>
                  <a:cs typeface="+mn-cs"/>
                </a:rPr>
                <a:t>cuối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DA4E96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94E291A-94AE-433C-A0DA-AF2745CD4A74}"/>
              </a:ext>
            </a:extLst>
          </p:cNvPr>
          <p:cNvGrpSpPr/>
          <p:nvPr/>
        </p:nvGrpSpPr>
        <p:grpSpPr>
          <a:xfrm>
            <a:off x="3171032" y="2683475"/>
            <a:ext cx="8408322" cy="2023391"/>
            <a:chOff x="6545943" y="1913802"/>
            <a:chExt cx="3891342" cy="1587671"/>
          </a:xfrm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70F7B46A-E248-49E8-A0CA-4415AE84456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545943" y="2119311"/>
              <a:ext cx="3364828" cy="1344613"/>
            </a:xfrm>
            <a:custGeom>
              <a:avLst/>
              <a:gdLst>
                <a:gd name="T0" fmla="*/ 2917 w 2917"/>
                <a:gd name="T1" fmla="*/ 0 h 847"/>
                <a:gd name="T2" fmla="*/ 0 w 2917"/>
                <a:gd name="T3" fmla="*/ 0 h 847"/>
                <a:gd name="T4" fmla="*/ 0 w 2917"/>
                <a:gd name="T5" fmla="*/ 847 h 847"/>
                <a:gd name="T6" fmla="*/ 2917 w 2917"/>
                <a:gd name="T7" fmla="*/ 847 h 847"/>
                <a:gd name="T8" fmla="*/ 2328 w 2917"/>
                <a:gd name="T9" fmla="*/ 424 h 847"/>
                <a:gd name="T10" fmla="*/ 2917 w 2917"/>
                <a:gd name="T11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7" h="847">
                  <a:moveTo>
                    <a:pt x="2917" y="0"/>
                  </a:moveTo>
                  <a:lnTo>
                    <a:pt x="0" y="0"/>
                  </a:lnTo>
                  <a:lnTo>
                    <a:pt x="0" y="847"/>
                  </a:lnTo>
                  <a:lnTo>
                    <a:pt x="2917" y="847"/>
                  </a:lnTo>
                  <a:lnTo>
                    <a:pt x="2328" y="42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A2D7D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F46EBD98-BC44-48BE-AB5F-557172BE7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72682" y="1913802"/>
              <a:ext cx="964603" cy="1550122"/>
            </a:xfrm>
            <a:prstGeom prst="rect">
              <a:avLst/>
            </a:prstGeom>
          </p:spPr>
        </p:pic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D572D6B1-B44F-4F4E-A2D7-78F67D1B5DE5}"/>
                </a:ext>
              </a:extLst>
            </p:cNvPr>
            <p:cNvSpPr txBox="1"/>
            <p:nvPr/>
          </p:nvSpPr>
          <p:spPr>
            <a:xfrm>
              <a:off x="7154400" y="2076626"/>
              <a:ext cx="2318282" cy="1424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Đoạn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kết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truyện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mở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rộng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: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nói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thêm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tính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cách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của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nhân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vật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và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ý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nghĩa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câu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chuyện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2EA1BB8-B687-487F-8B08-A98ED5C4B71D}"/>
              </a:ext>
            </a:extLst>
          </p:cNvPr>
          <p:cNvGrpSpPr/>
          <p:nvPr/>
        </p:nvGrpSpPr>
        <p:grpSpPr>
          <a:xfrm>
            <a:off x="263614" y="4659012"/>
            <a:ext cx="8574078" cy="2068781"/>
            <a:chOff x="1651182" y="4003404"/>
            <a:chExt cx="4200278" cy="1794761"/>
          </a:xfrm>
        </p:grpSpPr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E11E4593-8615-4238-9F98-34D1C7921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469" y="4292467"/>
              <a:ext cx="3373991" cy="1344613"/>
            </a:xfrm>
            <a:custGeom>
              <a:avLst/>
              <a:gdLst>
                <a:gd name="T0" fmla="*/ 2917 w 2917"/>
                <a:gd name="T1" fmla="*/ 0 h 847"/>
                <a:gd name="T2" fmla="*/ 0 w 2917"/>
                <a:gd name="T3" fmla="*/ 0 h 847"/>
                <a:gd name="T4" fmla="*/ 0 w 2917"/>
                <a:gd name="T5" fmla="*/ 847 h 847"/>
                <a:gd name="T6" fmla="*/ 2917 w 2917"/>
                <a:gd name="T7" fmla="*/ 847 h 847"/>
                <a:gd name="T8" fmla="*/ 2328 w 2917"/>
                <a:gd name="T9" fmla="*/ 424 h 847"/>
                <a:gd name="T10" fmla="*/ 2917 w 2917"/>
                <a:gd name="T11" fmla="*/ 0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7" h="847">
                  <a:moveTo>
                    <a:pt x="2917" y="0"/>
                  </a:moveTo>
                  <a:lnTo>
                    <a:pt x="0" y="0"/>
                  </a:lnTo>
                  <a:lnTo>
                    <a:pt x="0" y="847"/>
                  </a:lnTo>
                  <a:lnTo>
                    <a:pt x="2917" y="847"/>
                  </a:lnTo>
                  <a:lnTo>
                    <a:pt x="2328" y="424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F3CDE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381A6D37-CE13-4B4B-B55A-1B1665FDD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51182" y="4003404"/>
              <a:ext cx="1179275" cy="1794761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75030080-D982-451E-A824-B1CAD405587A}"/>
                </a:ext>
              </a:extLst>
            </p:cNvPr>
            <p:cNvSpPr txBox="1"/>
            <p:nvPr/>
          </p:nvSpPr>
          <p:spPr>
            <a:xfrm>
              <a:off x="2763882" y="4516076"/>
              <a:ext cx="2801165" cy="827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Nếu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chuyện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dài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,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chỉ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kể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một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đoạn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tâm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đắc</a:t>
              </a:r>
              <a:r>
                <a:rPr kumimoji="0" lang="en-US" altLang="zh-CN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 </a:t>
              </a:r>
              <a:r>
                <a:rPr kumimoji="0" lang="en-US" altLang="zh-CN" sz="2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nhất</a:t>
              </a: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UTM Amerika Sans" panose="02040603050506020204" pitchFamily="18" charset="0"/>
                  <a:ea typeface="印品黑体" panose="00000500000000000000" pitchFamily="2" charset="-122"/>
                  <a:cs typeface="+mn-cs"/>
                </a:rPr>
                <a:t>.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merika Sans" panose="02040603050506020204" pitchFamily="18" charset="0"/>
                <a:ea typeface="印品黑体" panose="00000500000000000000" pitchFamily="2" charset="-122"/>
                <a:cs typeface="+mn-cs"/>
              </a:endParaRPr>
            </a:p>
          </p:txBody>
        </p:sp>
      </p:grpSp>
      <p:sp>
        <p:nvSpPr>
          <p:cNvPr id="21" name="文本框 1">
            <a:extLst>
              <a:ext uri="{FF2B5EF4-FFF2-40B4-BE49-F238E27FC236}">
                <a16:creationId xmlns:a16="http://schemas.microsoft.com/office/drawing/2014/main" id="{90FEAF74-CB6B-45DD-9B60-5FE4E8D9523A}"/>
              </a:ext>
            </a:extLst>
          </p:cNvPr>
          <p:cNvSpPr txBox="1"/>
          <p:nvPr/>
        </p:nvSpPr>
        <p:spPr>
          <a:xfrm>
            <a:off x="3220435" y="210081"/>
            <a:ext cx="561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Thực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hành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kể</a:t>
            </a:r>
            <a:r>
              <a:rPr kumimoji="0" lang="en-US" altLang="zh-CN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UTM Azuki" panose="02040603050506020204" pitchFamily="18" charset="0"/>
                <a:ea typeface="印品黑体" panose="00000500000000000000" pitchFamily="2" charset="-122"/>
                <a:cs typeface="+mn-cs"/>
              </a:rPr>
              <a:t>chuyện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UTM Azuki" panose="02040603050506020204" pitchFamily="18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26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nodeType="clickEffect" p14:presetBounceEnd="7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9000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9000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2" presetClass="entr" presetSubtype="2" fill="hold" nodeType="afterEffect" p14:presetBounceEnd="7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9000">
                                          <p:cBhvr additive="base">
                                            <p:cTn id="2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9000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8" fill="hold" nodeType="afterEffect" p14:presetBounceEnd="7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9000">
                                          <p:cBhvr additive="base">
                                            <p:cTn id="3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9000">
                                          <p:cBhvr additive="base">
                                            <p:cTn id="3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56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3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4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6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C8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2F78AA99-FE66-4F57-AAF3-B1340139B011}"/>
              </a:ext>
            </a:extLst>
          </p:cNvPr>
          <p:cNvSpPr/>
          <p:nvPr/>
        </p:nvSpPr>
        <p:spPr>
          <a:xfrm>
            <a:off x="-326573" y="298479"/>
            <a:ext cx="12860386" cy="6741885"/>
          </a:xfrm>
          <a:custGeom>
            <a:avLst/>
            <a:gdLst>
              <a:gd name="connsiteX0" fmla="*/ 6430193 w 12860386"/>
              <a:gd name="connsiteY0" fmla="*/ 0 h 6741885"/>
              <a:gd name="connsiteX1" fmla="*/ 12860386 w 12860386"/>
              <a:gd name="connsiteY1" fmla="*/ 6519723 h 6741885"/>
              <a:gd name="connsiteX2" fmla="*/ 12854846 w 12860386"/>
              <a:gd name="connsiteY2" fmla="*/ 6741885 h 6741885"/>
              <a:gd name="connsiteX3" fmla="*/ 5540 w 12860386"/>
              <a:gd name="connsiteY3" fmla="*/ 6741885 h 6741885"/>
              <a:gd name="connsiteX4" fmla="*/ 0 w 12860386"/>
              <a:gd name="connsiteY4" fmla="*/ 6519723 h 6741885"/>
              <a:gd name="connsiteX5" fmla="*/ 6430193 w 12860386"/>
              <a:gd name="connsiteY5" fmla="*/ 0 h 674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386" h="6741885">
                <a:moveTo>
                  <a:pt x="6430193" y="0"/>
                </a:moveTo>
                <a:cubicBezTo>
                  <a:pt x="9981491" y="0"/>
                  <a:pt x="12860386" y="2918979"/>
                  <a:pt x="12860386" y="6519723"/>
                </a:cubicBezTo>
                <a:lnTo>
                  <a:pt x="12854846" y="6741885"/>
                </a:lnTo>
                <a:lnTo>
                  <a:pt x="5540" y="6741885"/>
                </a:lnTo>
                <a:lnTo>
                  <a:pt x="0" y="6519723"/>
                </a:lnTo>
                <a:cubicBezTo>
                  <a:pt x="0" y="2918979"/>
                  <a:pt x="2878895" y="0"/>
                  <a:pt x="6430193" y="0"/>
                </a:cubicBezTo>
                <a:close/>
              </a:path>
            </a:pathLst>
          </a:custGeom>
          <a:solidFill>
            <a:srgbClr val="DD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34BE83A-1D2D-4B27-843E-E51D34CC4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686" y="2656114"/>
            <a:ext cx="4696715" cy="314917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63ED0B-7CB7-4BCF-9325-279D4C3AC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4662" y="2290795"/>
            <a:ext cx="2849459" cy="371246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9ADFA8B-CFB9-4102-831F-84562214E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328" y="5148519"/>
            <a:ext cx="6958584" cy="170948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B4127-84EB-467B-B910-FA5BA8403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2481" y="4013250"/>
            <a:ext cx="1476170" cy="66687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5F503D1-6009-41D2-A9FA-38BDE4107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6507" y="3669422"/>
            <a:ext cx="1716405" cy="85276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935B7E4-1580-4912-8F03-F687088AE727}"/>
              </a:ext>
            </a:extLst>
          </p:cNvPr>
          <p:cNvSpPr txBox="1"/>
          <p:nvPr/>
        </p:nvSpPr>
        <p:spPr>
          <a:xfrm>
            <a:off x="2548376" y="1187124"/>
            <a:ext cx="679064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solidFill>
                    <a:srgbClr val="4472C4"/>
                  </a:solidFill>
                </a:ln>
                <a:solidFill>
                  <a:srgbClr val="9BC8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+mn-cs"/>
              </a:rPr>
              <a:t>THI KỂ CHUYỆN</a:t>
            </a:r>
            <a:endParaRPr kumimoji="0" lang="zh-CN" altLang="en-US" sz="6600" b="1" i="0" u="none" strike="noStrike" kern="1200" cap="none" spc="0" normalizeH="0" baseline="0" noProof="0" dirty="0">
              <a:ln>
                <a:solidFill>
                  <a:srgbClr val="4472C4"/>
                </a:solidFill>
              </a:ln>
              <a:solidFill>
                <a:srgbClr val="9BC8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9BA0DE1C-1F6C-4D81-AFB8-F34342A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6907" y="194625"/>
            <a:ext cx="3247060" cy="182318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8622F56-3FC9-4314-A53F-1B789ADD97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8376" y="4776791"/>
            <a:ext cx="1153758" cy="14254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BF22412-9A93-4046-91C8-E80472B062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2489" y="5424890"/>
            <a:ext cx="1459758" cy="137218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0EA561B-3DE8-46E1-B926-988508C0F9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0566" y="3407526"/>
            <a:ext cx="889594" cy="222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4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2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73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3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73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3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 p14:presetBounceEnd="7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5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7" dur="2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5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by="(-#ppt_w*2)" calcmode="lin" valueType="num">
                                          <p:cBhvr rctx="PPT">
                                            <p:cTn id="12" dur="5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</p:anim>
                                        <p:anim by="(#ppt_w*0.50)" calcmode="lin" valueType="num">
                                          <p:cBhvr>
                                            <p:cTn id="13" dur="5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</p:anim>
                                        <p:anim from="(-#ppt_h/2)" to="(#ppt_y)" calcmode="lin" valueType="num">
                                          <p:cBhvr>
                                            <p:cTn id="14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</p:anim>
                                        <p:animRot by="21600000">
                                          <p:cBhvr>
                                            <p:cTn id="15" dur="1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edge">
                                          <p:cBhvr>
                                            <p:cTn id="20" dur="2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0" grpId="0"/>
        </p:bldLst>
      </p:timing>
    </mc:Fallback>
  </mc:AlternateContent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520</Words>
  <Application>Microsoft Office PowerPoint</Application>
  <PresentationFormat>Widescreen</PresentationFormat>
  <Paragraphs>54</Paragraphs>
  <Slides>17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6" baseType="lpstr">
      <vt:lpstr>#9Slide02 Noi dung dai</vt:lpstr>
      <vt:lpstr>VNI-Free</vt:lpstr>
      <vt:lpstr>UTM A&amp;S Heartbeat</vt:lpstr>
      <vt:lpstr>UTM Alba Matter</vt:lpstr>
      <vt:lpstr>Calibri</vt:lpstr>
      <vt:lpstr>Arabia</vt:lpstr>
      <vt:lpstr>UTM Beautiful Caps</vt:lpstr>
      <vt:lpstr>UTM Amerika Sans</vt:lpstr>
      <vt:lpstr>Times New Roman</vt:lpstr>
      <vt:lpstr>Cambria</vt:lpstr>
      <vt:lpstr>Arial-Rounded</vt:lpstr>
      <vt:lpstr>印品黑体</vt:lpstr>
      <vt:lpstr>UTM Aristote</vt:lpstr>
      <vt:lpstr>UTM Azuki</vt:lpstr>
      <vt:lpstr>Arial</vt:lpstr>
      <vt:lpstr>百变马丁</vt:lpstr>
      <vt:lpstr>UTM Atlas</vt:lpstr>
      <vt:lpstr>等线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NHƯ</dc:creator>
  <cp:keywords>MĂNG NON TEAM</cp:keywords>
  <cp:lastModifiedBy>Hi</cp:lastModifiedBy>
  <cp:revision>2</cp:revision>
  <dcterms:created xsi:type="dcterms:W3CDTF">2021-12-10T07:24:46Z</dcterms:created>
  <dcterms:modified xsi:type="dcterms:W3CDTF">2021-12-11T12:00:21Z</dcterms:modified>
</cp:coreProperties>
</file>