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4" r:id="rId2"/>
  </p:sldMasterIdLst>
  <p:notesMasterIdLst>
    <p:notesMasterId r:id="rId27"/>
  </p:notesMasterIdLst>
  <p:sldIdLst>
    <p:sldId id="257" r:id="rId3"/>
    <p:sldId id="258" r:id="rId4"/>
    <p:sldId id="259" r:id="rId5"/>
    <p:sldId id="260" r:id="rId6"/>
    <p:sldId id="261" r:id="rId7"/>
    <p:sldId id="262" r:id="rId8"/>
    <p:sldId id="263" r:id="rId9"/>
    <p:sldId id="264" r:id="rId10"/>
    <p:sldId id="281"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embeddedFontLst>
    <p:embeddedFont>
      <p:font typeface="等线" panose="02010600030101010101" pitchFamily="2" charset="-122"/>
      <p:regular r:id="rId28"/>
      <p:bold r:id="rId29"/>
    </p:embeddedFont>
    <p:embeddedFont>
      <p:font typeface="微软雅黑" panose="020B0503020204020204" pitchFamily="34" charset="-122"/>
      <p:regular r:id="rId30"/>
      <p:bold r:id="rId31"/>
    </p:embeddedFont>
    <p:embeddedFont>
      <p:font typeface="Arial-Rounded" panose="020B0500000000000000" pitchFamily="34" charset="0"/>
      <p:regular r:id="rId32"/>
    </p:embeddedFon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
      <p:font typeface="Cambria" panose="02040503050406030204" pitchFamily="18" charset="0"/>
      <p:regular r:id="rId39"/>
      <p:bold r:id="rId40"/>
      <p:italic r:id="rId41"/>
      <p:boldItalic r:id="rId42"/>
    </p:embeddedFont>
    <p:embeddedFont>
      <p:font typeface="Lato" panose="020F0502020204030203" pitchFamily="34" charset="0"/>
      <p:regular r:id="rId43"/>
      <p:bold r:id="rId44"/>
      <p:italic r:id="rId45"/>
      <p:boldItalic r:id="rId46"/>
    </p:embeddedFont>
    <p:embeddedFont>
      <p:font typeface="Roboto Slab" pitchFamily="2" charset="0"/>
      <p:regular r:id="rId47"/>
      <p:bold r:id="rId48"/>
    </p:embeddedFont>
    <p:embeddedFont>
      <p:font typeface="UTM Amerika Sans" panose="02040603050506020204" pitchFamily="18" charset="0"/>
      <p:regular r:id="rId49"/>
    </p:embeddedFont>
    <p:embeddedFont>
      <p:font typeface="UTM Androgyne" panose="02040603050506020204" pitchFamily="18" charset="0"/>
      <p:regular r:id="rId50"/>
    </p:embeddedFont>
    <p:embeddedFont>
      <p:font typeface="UTM Azuki" panose="02040603050506020204" pitchFamily="18" charset="0"/>
      <p:regular r:id="rId51"/>
    </p:embeddedFont>
    <p:embeddedFont>
      <p:font typeface="UTM Flavour" panose="02040603050506020204" pitchFamily="18" charset="0"/>
      <p:regular r:id="rId52"/>
    </p:embeddedFont>
    <p:embeddedFont>
      <p:font typeface="UTM Fleur" panose="02040403050506020204" pitchFamily="18" charset="0"/>
      <p:regular r:id="rId53"/>
    </p:embeddedFont>
    <p:embeddedFont>
      <p:font typeface="UTM Showcard" panose="02040603050506020204" pitchFamily="18" charset="0"/>
      <p:regular r:id="rId54"/>
    </p:embeddedFont>
    <p:embeddedFont>
      <p:font typeface="UTM ViceroyJF" panose="02040603050506020204" pitchFamily="18"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8C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264" autoAdjust="0"/>
  </p:normalViewPr>
  <p:slideViewPr>
    <p:cSldViewPr snapToGrid="0">
      <p:cViewPr varScale="1">
        <p:scale>
          <a:sx n="68" d="100"/>
          <a:sy n="68" d="100"/>
        </p:scale>
        <p:origin x="840"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font" Target="fonts/font28.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2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4.fntdata"/><Relationship Id="rId54"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6B20B-C205-4777-A6C6-A3FEC13F4248}" type="datetimeFigureOut">
              <a:rPr lang="en-US" smtClean="0"/>
              <a:t>2/17/2023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46E572-E35D-473C-BAD9-CC6FEE7AFC37}" type="slidenum">
              <a:rPr lang="en-US" smtClean="0"/>
              <a:t>‹#›</a:t>
            </a:fld>
            <a:endParaRPr lang="en-US"/>
          </a:p>
        </p:txBody>
      </p:sp>
    </p:spTree>
    <p:extLst>
      <p:ext uri="{BB962C8B-B14F-4D97-AF65-F5344CB8AC3E}">
        <p14:creationId xmlns:p14="http://schemas.microsoft.com/office/powerpoint/2010/main" val="2675983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Ấn</a:t>
            </a:r>
            <a:r>
              <a:rPr lang="en-US" dirty="0"/>
              <a:t> </a:t>
            </a:r>
            <a:r>
              <a:rPr lang="en-US" dirty="0" err="1"/>
              <a:t>vào</a:t>
            </a:r>
            <a:r>
              <a:rPr lang="en-US" baseline="0" dirty="0"/>
              <a:t> </a:t>
            </a:r>
            <a:r>
              <a:rPr lang="en-US" baseline="0" dirty="0" err="1"/>
              <a:t>nút</a:t>
            </a:r>
            <a:r>
              <a:rPr lang="en-US" baseline="0" dirty="0"/>
              <a:t> </a:t>
            </a:r>
            <a:r>
              <a:rPr lang="en-US" baseline="0" dirty="0" err="1"/>
              <a:t>đỏ</a:t>
            </a:r>
            <a:r>
              <a:rPr lang="en-US" baseline="0" dirty="0"/>
              <a:t> </a:t>
            </a:r>
            <a:r>
              <a:rPr lang="en-US" baseline="0" dirty="0" err="1"/>
              <a:t>để</a:t>
            </a:r>
            <a:r>
              <a:rPr lang="en-US" baseline="0" dirty="0"/>
              <a:t> </a:t>
            </a:r>
            <a:r>
              <a:rPr lang="en-US" baseline="0" dirty="0" err="1"/>
              <a:t>chơi</a:t>
            </a:r>
            <a:endParaRPr lang="en-US" baseline="0" dirty="0"/>
          </a:p>
          <a:p>
            <a:r>
              <a:rPr lang="en-US" baseline="0" dirty="0" err="1"/>
              <a:t>Nguồn</a:t>
            </a:r>
            <a:r>
              <a:rPr lang="en-US" baseline="0" dirty="0"/>
              <a:t> : ST</a:t>
            </a:r>
            <a:endParaRPr lang="en-US" dirty="0"/>
          </a:p>
        </p:txBody>
      </p:sp>
    </p:spTree>
    <p:extLst>
      <p:ext uri="{BB962C8B-B14F-4D97-AF65-F5344CB8AC3E}">
        <p14:creationId xmlns:p14="http://schemas.microsoft.com/office/powerpoint/2010/main" val="255185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defTabSz="914400">
              <a:buClr>
                <a:srgbClr val="000000"/>
              </a:buClr>
              <a:buFont typeface="Arial"/>
              <a:buAutoNum type="arabicPeriod"/>
            </a:pPr>
            <a:r>
              <a:rPr lang="en-US" sz="1200" kern="0" dirty="0">
                <a:solidFill>
                  <a:srgbClr val="000000"/>
                </a:solidFill>
                <a:latin typeface="Arial"/>
                <a:cs typeface="Arial"/>
                <a:sym typeface="Arial"/>
              </a:rPr>
              <a:t>Click </a:t>
            </a:r>
            <a:r>
              <a:rPr lang="en-US" sz="1200" kern="0" dirty="0" err="1">
                <a:solidFill>
                  <a:srgbClr val="000000"/>
                </a:solidFill>
                <a:latin typeface="Arial"/>
                <a:cs typeface="Arial"/>
                <a:sym typeface="Arial"/>
              </a:rPr>
              <a:t>vào</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từng</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bụi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cỏ</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để</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đi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đến</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câu</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hỏi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Giúp</a:t>
            </a:r>
            <a:r>
              <a:rPr lang="en-US" sz="1200" kern="0" dirty="0">
                <a:solidFill>
                  <a:srgbClr val="000000"/>
                </a:solidFill>
                <a:latin typeface="Arial"/>
                <a:cs typeface="Arial"/>
                <a:sym typeface="Arial"/>
              </a:rPr>
              <a:t> HS </a:t>
            </a:r>
            <a:r>
              <a:rPr lang="en-US" sz="1200" kern="0" dirty="0" err="1">
                <a:solidFill>
                  <a:srgbClr val="000000"/>
                </a:solidFill>
                <a:latin typeface="Arial"/>
                <a:cs typeface="Arial"/>
                <a:sym typeface="Arial"/>
              </a:rPr>
              <a:t>phần</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biệt</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bụi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cỏ</a:t>
            </a:r>
            <a:r>
              <a:rPr lang="en-US" sz="1200" kern="0" dirty="0">
                <a:solidFill>
                  <a:srgbClr val="000000"/>
                </a:solidFill>
                <a:latin typeface="Arial"/>
                <a:cs typeface="Arial"/>
                <a:sym typeface="Arial"/>
              </a:rPr>
              <a:t> 2 </a:t>
            </a:r>
            <a:r>
              <a:rPr lang="en-US" sz="1200" kern="0" dirty="0" err="1">
                <a:solidFill>
                  <a:srgbClr val="000000"/>
                </a:solidFill>
                <a:latin typeface="Arial"/>
                <a:cs typeface="Arial"/>
                <a:sym typeface="Arial"/>
              </a:rPr>
              <a:t>lá</a:t>
            </a:r>
            <a:r>
              <a:rPr lang="en-US" sz="1200" kern="0" dirty="0">
                <a:solidFill>
                  <a:srgbClr val="000000"/>
                </a:solidFill>
                <a:latin typeface="Arial"/>
                <a:cs typeface="Arial"/>
                <a:sym typeface="Arial"/>
              </a:rPr>
              <a:t>, 3 </a:t>
            </a:r>
            <a:r>
              <a:rPr lang="en-US" sz="1200" kern="0" dirty="0" err="1">
                <a:solidFill>
                  <a:srgbClr val="000000"/>
                </a:solidFill>
                <a:latin typeface="Arial"/>
                <a:cs typeface="Arial"/>
                <a:sym typeface="Arial"/>
              </a:rPr>
              <a:t>lá</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để</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chọn</a:t>
            </a:r>
            <a:r>
              <a:rPr lang="en-US" sz="1200" kern="0" dirty="0">
                <a:solidFill>
                  <a:srgbClr val="000000"/>
                </a:solidFill>
                <a:latin typeface="Arial"/>
                <a:cs typeface="Arial"/>
                <a:sym typeface="Arial"/>
              </a:rPr>
              <a:t>.</a:t>
            </a:r>
          </a:p>
          <a:p>
            <a:pPr marL="514350" indent="-514350" defTabSz="914400">
              <a:buClr>
                <a:srgbClr val="000000"/>
              </a:buClr>
              <a:buFont typeface="Arial"/>
              <a:buAutoNum type="arabicPeriod"/>
            </a:pPr>
            <a:r>
              <a:rPr lang="en-US" sz="1200" kern="0" dirty="0" err="1">
                <a:solidFill>
                  <a:srgbClr val="000000"/>
                </a:solidFill>
                <a:latin typeface="Arial"/>
                <a:cs typeface="Arial"/>
                <a:sym typeface="Arial"/>
              </a:rPr>
              <a:t>Tại</a:t>
            </a:r>
            <a:r>
              <a:rPr lang="en-US" sz="1200" kern="0" dirty="0">
                <a:solidFill>
                  <a:srgbClr val="000000"/>
                </a:solidFill>
                <a:latin typeface="Arial"/>
                <a:cs typeface="Arial"/>
                <a:sym typeface="Arial"/>
              </a:rPr>
              <a:t> slide </a:t>
            </a:r>
            <a:r>
              <a:rPr lang="en-US" sz="1200" kern="0" dirty="0" err="1">
                <a:solidFill>
                  <a:srgbClr val="000000"/>
                </a:solidFill>
                <a:latin typeface="Arial"/>
                <a:cs typeface="Arial"/>
                <a:sym typeface="Arial"/>
              </a:rPr>
              <a:t>câu</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hỏi</a:t>
            </a:r>
            <a:r>
              <a:rPr lang="en-US" sz="1200" kern="0" dirty="0">
                <a:solidFill>
                  <a:srgbClr val="000000"/>
                </a:solidFill>
                <a:latin typeface="Arial"/>
                <a:cs typeface="Arial"/>
                <a:sym typeface="Arial"/>
              </a:rPr>
              <a:t>, click </a:t>
            </a:r>
            <a:r>
              <a:rPr lang="en-US" sz="1200" kern="0" dirty="0" err="1">
                <a:solidFill>
                  <a:srgbClr val="000000"/>
                </a:solidFill>
                <a:latin typeface="Arial"/>
                <a:cs typeface="Arial"/>
                <a:sym typeface="Arial"/>
              </a:rPr>
              <a:t>vào</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mặt</a:t>
            </a:r>
            <a:r>
              <a:rPr lang="en-US" sz="1200" kern="0" baseline="0" dirty="0">
                <a:solidFill>
                  <a:srgbClr val="000000"/>
                </a:solidFill>
                <a:latin typeface="Arial"/>
                <a:cs typeface="Arial"/>
                <a:sym typeface="Arial"/>
              </a:rPr>
              <a:t> </a:t>
            </a:r>
            <a:r>
              <a:rPr lang="en-US" sz="1200" kern="0" baseline="0" dirty="0" err="1">
                <a:solidFill>
                  <a:srgbClr val="000000"/>
                </a:solidFill>
                <a:latin typeface="Arial"/>
                <a:cs typeface="Arial"/>
                <a:sym typeface="Arial"/>
              </a:rPr>
              <a:t>trời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để</a:t>
            </a:r>
            <a:r>
              <a:rPr lang="en-US" sz="1200" kern="0" dirty="0">
                <a:solidFill>
                  <a:srgbClr val="000000"/>
                </a:solidFill>
                <a:latin typeface="Arial"/>
                <a:cs typeface="Arial"/>
                <a:sym typeface="Arial"/>
              </a:rPr>
              <a:t> quay </a:t>
            </a:r>
            <a:r>
              <a:rPr lang="en-US" sz="1200" kern="0" dirty="0" err="1">
                <a:solidFill>
                  <a:srgbClr val="000000"/>
                </a:solidFill>
                <a:latin typeface="Arial"/>
                <a:cs typeface="Arial"/>
                <a:sym typeface="Arial"/>
              </a:rPr>
              <a:t>về</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đây</a:t>
            </a:r>
            <a:r>
              <a:rPr lang="en-US" sz="1200" kern="0" dirty="0">
                <a:solidFill>
                  <a:srgbClr val="000000"/>
                </a:solidFill>
                <a:latin typeface="Arial"/>
                <a:cs typeface="Arial"/>
                <a:sym typeface="Arial"/>
              </a:rPr>
              <a:t>.</a:t>
            </a:r>
          </a:p>
          <a:p>
            <a:pPr marL="514350" indent="-514350" defTabSz="914400">
              <a:buClr>
                <a:srgbClr val="000000"/>
              </a:buClr>
              <a:buFont typeface="Arial"/>
              <a:buAutoNum type="arabicPeriod"/>
            </a:pPr>
            <a:r>
              <a:rPr lang="en-US" sz="1200" kern="0" dirty="0" err="1">
                <a:solidFill>
                  <a:srgbClr val="000000"/>
                </a:solidFill>
                <a:latin typeface="Arial"/>
                <a:cs typeface="Arial"/>
                <a:sym typeface="Arial"/>
              </a:rPr>
              <a:t>Nhổ</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hết</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cỏ</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thì</a:t>
            </a:r>
            <a:r>
              <a:rPr lang="en-US" sz="1200" kern="0" dirty="0">
                <a:solidFill>
                  <a:srgbClr val="000000"/>
                </a:solidFill>
                <a:latin typeface="Arial"/>
                <a:cs typeface="Arial"/>
                <a:sym typeface="Arial"/>
              </a:rPr>
              <a:t> click </a:t>
            </a:r>
            <a:r>
              <a:rPr lang="en-US" sz="1200" kern="0" dirty="0" err="1">
                <a:solidFill>
                  <a:srgbClr val="000000"/>
                </a:solidFill>
                <a:latin typeface="Arial"/>
                <a:cs typeface="Arial"/>
                <a:sym typeface="Arial"/>
              </a:rPr>
              <a:t>vào</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mũi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tên</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để</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tới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bài</a:t>
            </a:r>
            <a:r>
              <a:rPr lang="en-US" sz="1200" kern="0" dirty="0">
                <a:solidFill>
                  <a:srgbClr val="000000"/>
                </a:solidFill>
                <a:latin typeface="Arial"/>
                <a:cs typeface="Arial"/>
                <a:sym typeface="Arial"/>
              </a:rPr>
              <a:t> </a:t>
            </a:r>
            <a:r>
              <a:rPr lang="en-US" sz="1200" kern="0" dirty="0" err="1">
                <a:solidFill>
                  <a:srgbClr val="000000"/>
                </a:solidFill>
                <a:latin typeface="Arial"/>
                <a:cs typeface="Arial"/>
                <a:sym typeface="Arial"/>
              </a:rPr>
              <a:t>học</a:t>
            </a:r>
            <a:r>
              <a:rPr lang="en-US" sz="1200" kern="0" dirty="0">
                <a:solidFill>
                  <a:srgbClr val="000000"/>
                </a:solidFill>
                <a:latin typeface="Arial"/>
                <a:cs typeface="Arial"/>
                <a:sym typeface="Arial"/>
              </a:rPr>
              <a:t>. </a:t>
            </a:r>
          </a:p>
          <a:p>
            <a:endParaRPr lang="en-US" dirty="0"/>
          </a:p>
        </p:txBody>
      </p:sp>
    </p:spTree>
    <p:extLst>
      <p:ext uri="{BB962C8B-B14F-4D97-AF65-F5344CB8AC3E}">
        <p14:creationId xmlns:p14="http://schemas.microsoft.com/office/powerpoint/2010/main" val="1512877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từng</a:t>
            </a:r>
            <a:r>
              <a:rPr lang="en-US" baseline="0"/>
              <a:t> loại rau củ để ra đáp án </a:t>
            </a: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D44AB91-A8C2-45A2-A8DC-9C24C78B8DEA}"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19420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từng</a:t>
            </a:r>
            <a:r>
              <a:rPr lang="en-US" baseline="0"/>
              <a:t> loại rau củ để ra đáp án </a:t>
            </a: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D44AB91-A8C2-45A2-A8DC-9C24C78B8DEA}"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513060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từng</a:t>
            </a:r>
            <a:r>
              <a:rPr lang="en-US" baseline="0"/>
              <a:t> loại rau củ để ra đáp án </a:t>
            </a: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D44AB91-A8C2-45A2-A8DC-9C24C78B8DEA}"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76073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HỌC</a:t>
            </a:r>
            <a:r>
              <a:rPr lang="en-US" baseline="0" dirty="0"/>
              <a:t> THÔNG QUA CHƠI “PHÓNG VIÊN NHÍ” </a:t>
            </a:r>
          </a:p>
          <a:p>
            <a:r>
              <a:rPr lang="en-US" baseline="0" dirty="0"/>
              <a:t>Hs </a:t>
            </a:r>
            <a:r>
              <a:rPr lang="en-US" baseline="0" dirty="0" err="1"/>
              <a:t>giới</a:t>
            </a:r>
            <a:r>
              <a:rPr lang="en-US" baseline="0" dirty="0"/>
              <a:t> </a:t>
            </a:r>
            <a:r>
              <a:rPr lang="en-US" baseline="0" dirty="0" err="1"/>
              <a:t>thiệu</a:t>
            </a:r>
            <a:r>
              <a:rPr lang="en-US" baseline="0" dirty="0"/>
              <a:t> 1 </a:t>
            </a:r>
            <a:r>
              <a:rPr lang="en-US" baseline="0" dirty="0" err="1"/>
              <a:t>số</a:t>
            </a:r>
            <a:r>
              <a:rPr lang="en-US" baseline="0" dirty="0"/>
              <a:t> </a:t>
            </a:r>
            <a:r>
              <a:rPr lang="en-US" baseline="0" dirty="0" err="1"/>
              <a:t>bộ</a:t>
            </a:r>
            <a:r>
              <a:rPr lang="en-US" baseline="0" dirty="0"/>
              <a:t> </a:t>
            </a:r>
            <a:r>
              <a:rPr lang="en-US" baseline="0" dirty="0" err="1"/>
              <a:t>phận</a:t>
            </a:r>
            <a:r>
              <a:rPr lang="en-US" baseline="0" dirty="0"/>
              <a:t> </a:t>
            </a:r>
            <a:r>
              <a:rPr lang="en-US" baseline="0" dirty="0" err="1"/>
              <a:t>của</a:t>
            </a:r>
            <a:r>
              <a:rPr lang="en-US" baseline="0" dirty="0"/>
              <a:t> </a:t>
            </a:r>
            <a:r>
              <a:rPr lang="en-US" baseline="0" dirty="0" err="1"/>
              <a:t>cây</a:t>
            </a:r>
            <a:r>
              <a:rPr lang="en-US" baseline="0" dirty="0"/>
              <a:t> </a:t>
            </a:r>
            <a:r>
              <a:rPr lang="en-US" baseline="0" dirty="0" err="1"/>
              <a:t>mà</a:t>
            </a:r>
            <a:r>
              <a:rPr lang="en-US" baseline="0" dirty="0"/>
              <a:t> </a:t>
            </a:r>
            <a:r>
              <a:rPr lang="en-US" baseline="0" dirty="0" err="1"/>
              <a:t>mình</a:t>
            </a:r>
            <a:r>
              <a:rPr lang="en-US" baseline="0" dirty="0"/>
              <a:t> </a:t>
            </a:r>
            <a:r>
              <a:rPr lang="en-US" baseline="0" dirty="0" err="1"/>
              <a:t>yêu</a:t>
            </a:r>
            <a:r>
              <a:rPr lang="en-US" baseline="0" dirty="0"/>
              <a:t> </a:t>
            </a:r>
            <a:r>
              <a:rPr lang="en-US" baseline="0" dirty="0" err="1"/>
              <a:t>thích</a:t>
            </a: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70360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 NON – TÀI LIỆU TIỂU HỌC CHUYÊN GIÁO ÁN ĐIỆN TỬ THEO TUẦN KHỐI 4 BÀI THAO GIẢNG – ELEARNING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Nhóm</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chia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sẻ</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Quà</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tặng</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Non –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Tiểu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học</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Page: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Non –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Tiểu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học</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SĐT ZALO : 0382348780 - 0984848929</a:t>
            </a:r>
            <a:endPar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8246E572-E35D-473C-BAD9-CC6FEE7AFC37}" type="slidenum">
              <a:rPr lang="en-US" smtClean="0"/>
              <a:t>21</a:t>
            </a:fld>
            <a:endParaRPr lang="en-US"/>
          </a:p>
        </p:txBody>
      </p:sp>
    </p:spTree>
    <p:extLst>
      <p:ext uri="{BB962C8B-B14F-4D97-AF65-F5344CB8AC3E}">
        <p14:creationId xmlns:p14="http://schemas.microsoft.com/office/powerpoint/2010/main" val="2456136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 NON – TÀI LIỆU TIỂU HỌC CHUYÊN GIÁO ÁN ĐIỆN TỬ THEO TUẦN KHỐI 4 BÀI THAO GIẢNG – ELEARNING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Nhóm</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chia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sẻ</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Quà</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tặng</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Non –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Tiểu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học</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Page: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Non –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Tiểu</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2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học</a:t>
            </a:r>
            <a:r>
              <a:rPr kumimoji="0" lang="en-US" sz="12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SĐT ZALO : 0382348780 - 0984848929</a:t>
            </a:r>
            <a:endPar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4772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70212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2109744" y="3991554"/>
            <a:ext cx="5732893" cy="2866446"/>
          </a:xfrm>
          <a:custGeom>
            <a:avLst/>
            <a:gdLst>
              <a:gd name="connsiteX0" fmla="*/ 2866447 w 5732893"/>
              <a:gd name="connsiteY0" fmla="*/ 0 h 2866446"/>
              <a:gd name="connsiteX1" fmla="*/ 5732893 w 5732893"/>
              <a:gd name="connsiteY1" fmla="*/ 2866446 h 2866446"/>
              <a:gd name="connsiteX2" fmla="*/ 0 w 5732893"/>
              <a:gd name="connsiteY2" fmla="*/ 2866446 h 2866446"/>
            </a:gdLst>
            <a:ahLst/>
            <a:cxnLst>
              <a:cxn ang="0">
                <a:pos x="connsiteX0" y="connsiteY0"/>
              </a:cxn>
              <a:cxn ang="0">
                <a:pos x="connsiteX1" y="connsiteY1"/>
              </a:cxn>
              <a:cxn ang="0">
                <a:pos x="connsiteX2" y="connsiteY2"/>
              </a:cxn>
            </a:cxnLst>
            <a:rect l="l" t="t" r="r" b="b"/>
            <a:pathLst>
              <a:path w="5732893" h="2866446">
                <a:moveTo>
                  <a:pt x="2866447" y="0"/>
                </a:moveTo>
                <a:lnTo>
                  <a:pt x="5732893" y="2866446"/>
                </a:lnTo>
                <a:lnTo>
                  <a:pt x="0" y="2866446"/>
                </a:lnTo>
                <a:close/>
              </a:path>
            </a:pathLst>
          </a:custGeom>
          <a:pattFill prst="pct5">
            <a:fgClr>
              <a:schemeClr val="bg1">
                <a:lumMod val="75000"/>
              </a:schemeClr>
            </a:fgClr>
            <a:bgClr>
              <a:schemeClr val="bg1"/>
            </a:bgClr>
          </a:pattFill>
        </p:spPr>
        <p:txBody>
          <a:bodyPr wrap="square" anchor="ctr">
            <a:noAutofit/>
          </a:bodyPr>
          <a:lstStyle>
            <a:lvl1pPr algn="ctr">
              <a:defRPr sz="1200">
                <a:latin typeface="微软雅黑" panose="020B0503020204020204" pitchFamily="34" charset="-122"/>
              </a:defRPr>
            </a:lvl1pPr>
          </a:lstStyle>
          <a:p>
            <a:r>
              <a:rPr lang="en-US" dirty="0"/>
              <a:t>Drag and Drop image</a:t>
            </a:r>
          </a:p>
        </p:txBody>
      </p:sp>
      <p:sp>
        <p:nvSpPr>
          <p:cNvPr id="9" name="Picture Placeholder 8"/>
          <p:cNvSpPr>
            <a:spLocks noGrp="1"/>
          </p:cNvSpPr>
          <p:nvPr>
            <p:ph type="pic" sz="quarter" idx="11" hasCustomPrompt="1"/>
          </p:nvPr>
        </p:nvSpPr>
        <p:spPr>
          <a:xfrm>
            <a:off x="6096000" y="1818196"/>
            <a:ext cx="6096000" cy="5039804"/>
          </a:xfrm>
          <a:custGeom>
            <a:avLst/>
            <a:gdLst>
              <a:gd name="connsiteX0" fmla="*/ 2917466 w 6096000"/>
              <a:gd name="connsiteY0" fmla="*/ 0 h 5039804"/>
              <a:gd name="connsiteX1" fmla="*/ 6096000 w 6096000"/>
              <a:gd name="connsiteY1" fmla="*/ 3178535 h 5039804"/>
              <a:gd name="connsiteX2" fmla="*/ 6096000 w 6096000"/>
              <a:gd name="connsiteY2" fmla="*/ 5039804 h 5039804"/>
              <a:gd name="connsiteX3" fmla="*/ 2122338 w 6096000"/>
              <a:gd name="connsiteY3" fmla="*/ 5039804 h 5039804"/>
              <a:gd name="connsiteX4" fmla="*/ 0 w 6096000"/>
              <a:gd name="connsiteY4" fmla="*/ 2917467 h 5039804"/>
              <a:gd name="connsiteX5" fmla="*/ 0 w 6096000"/>
              <a:gd name="connsiteY5" fmla="*/ 2917466 h 503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39804">
                <a:moveTo>
                  <a:pt x="2917466" y="0"/>
                </a:moveTo>
                <a:lnTo>
                  <a:pt x="6096000" y="3178535"/>
                </a:lnTo>
                <a:lnTo>
                  <a:pt x="6096000" y="5039804"/>
                </a:lnTo>
                <a:lnTo>
                  <a:pt x="2122338" y="5039804"/>
                </a:lnTo>
                <a:lnTo>
                  <a:pt x="0" y="2917467"/>
                </a:lnTo>
                <a:lnTo>
                  <a:pt x="0" y="2917466"/>
                </a:lnTo>
                <a:close/>
              </a:path>
            </a:pathLst>
          </a:custGeom>
          <a:pattFill prst="pct5">
            <a:fgClr>
              <a:schemeClr val="bg1">
                <a:lumMod val="75000"/>
              </a:schemeClr>
            </a:fgClr>
            <a:bgClr>
              <a:schemeClr val="bg1"/>
            </a:bgClr>
          </a:pattFill>
        </p:spPr>
        <p:txBody>
          <a:bodyPr wrap="square" anchor="ctr">
            <a:noAutofit/>
          </a:bodyPr>
          <a:lstStyle>
            <a:lvl1pPr algn="ctr">
              <a:defRPr sz="1200">
                <a:latin typeface="微软雅黑" panose="020B0503020204020204" pitchFamily="34" charset="-122"/>
              </a:defRPr>
            </a:lvl1pPr>
          </a:lstStyle>
          <a:p>
            <a:r>
              <a:rPr lang="en-US" dirty="0"/>
              <a:t>Drag and Drop image</a:t>
            </a:r>
          </a:p>
        </p:txBody>
      </p:sp>
    </p:spTree>
    <p:extLst>
      <p:ext uri="{BB962C8B-B14F-4D97-AF65-F5344CB8AC3E}">
        <p14:creationId xmlns:p14="http://schemas.microsoft.com/office/powerpoint/2010/main" val="212558634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2387600" y="1244600"/>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atin typeface="微软雅黑" panose="020B0503020204020204" pitchFamily="34" charset="-122"/>
              </a:defRPr>
            </a:lvl1pPr>
          </a:lstStyle>
          <a:p>
            <a:r>
              <a:rPr lang="en-US" dirty="0"/>
              <a:t>Drag &amp; Drop Picture</a:t>
            </a:r>
          </a:p>
        </p:txBody>
      </p:sp>
      <p:sp>
        <p:nvSpPr>
          <p:cNvPr id="5" name="Picture Placeholder 4"/>
          <p:cNvSpPr>
            <a:spLocks noGrp="1"/>
          </p:cNvSpPr>
          <p:nvPr>
            <p:ph type="pic" sz="quarter" idx="14" hasCustomPrompt="1"/>
          </p:nvPr>
        </p:nvSpPr>
        <p:spPr>
          <a:xfrm>
            <a:off x="8140700" y="1244600"/>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atin typeface="微软雅黑" panose="020B0503020204020204" pitchFamily="34" charset="-122"/>
              </a:defRPr>
            </a:lvl1pPr>
          </a:lstStyle>
          <a:p>
            <a:r>
              <a:rPr lang="en-US" dirty="0"/>
              <a:t>Drag &amp; Drop Picture</a:t>
            </a:r>
          </a:p>
        </p:txBody>
      </p:sp>
    </p:spTree>
    <p:extLst>
      <p:ext uri="{BB962C8B-B14F-4D97-AF65-F5344CB8AC3E}">
        <p14:creationId xmlns:p14="http://schemas.microsoft.com/office/powerpoint/2010/main" val="322560809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3166401" y="3356933"/>
            <a:ext cx="5859200" cy="1122400"/>
          </a:xfrm>
          <a:prstGeom prst="rect">
            <a:avLst/>
          </a:prstGeom>
        </p:spPr>
        <p:txBody>
          <a:bodyPr spcFirstLastPara="1" wrap="square" lIns="121705" tIns="121705" rIns="121705" bIns="12170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1" name="Google Shape;21;p3"/>
          <p:cNvSpPr txBox="1">
            <a:spLocks noGrp="1"/>
          </p:cNvSpPr>
          <p:nvPr>
            <p:ph type="title" idx="2" hasCustomPrompt="1"/>
          </p:nvPr>
        </p:nvSpPr>
        <p:spPr>
          <a:xfrm>
            <a:off x="3166401" y="1786867"/>
            <a:ext cx="5859200" cy="17468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12000"/>
              <a:buNone/>
              <a:defRPr sz="133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22" name="Google Shape;22;p3"/>
          <p:cNvSpPr txBox="1">
            <a:spLocks noGrp="1"/>
          </p:cNvSpPr>
          <p:nvPr>
            <p:ph type="subTitle" idx="1"/>
          </p:nvPr>
        </p:nvSpPr>
        <p:spPr>
          <a:xfrm>
            <a:off x="3166401" y="4544633"/>
            <a:ext cx="5859200" cy="590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600"/>
              <a:buNone/>
              <a:defRPr sz="21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p:nvPr/>
        </p:nvSpPr>
        <p:spPr>
          <a:xfrm rot="5400000">
            <a:off x="-366215" y="1811699"/>
            <a:ext cx="5412380" cy="4680055"/>
          </a:xfrm>
          <a:custGeom>
            <a:avLst/>
            <a:gdLst/>
            <a:ahLst/>
            <a:cxnLst/>
            <a:rect l="l" t="t" r="r" b="b"/>
            <a:pathLst>
              <a:path w="48747" h="42150" extrusionOk="0">
                <a:moveTo>
                  <a:pt x="45884" y="1"/>
                </a:moveTo>
                <a:cubicBezTo>
                  <a:pt x="43565" y="1"/>
                  <a:pt x="41302" y="541"/>
                  <a:pt x="39541" y="1993"/>
                </a:cubicBezTo>
                <a:cubicBezTo>
                  <a:pt x="35284" y="5532"/>
                  <a:pt x="35848" y="12507"/>
                  <a:pt x="32079" y="16558"/>
                </a:cubicBezTo>
                <a:cubicBezTo>
                  <a:pt x="29249" y="19594"/>
                  <a:pt x="24774" y="20171"/>
                  <a:pt x="20534" y="20171"/>
                </a:cubicBezTo>
                <a:cubicBezTo>
                  <a:pt x="20010" y="20171"/>
                  <a:pt x="19489" y="20162"/>
                  <a:pt x="18976" y="20148"/>
                </a:cubicBezTo>
                <a:cubicBezTo>
                  <a:pt x="17946" y="20120"/>
                  <a:pt x="16895" y="20090"/>
                  <a:pt x="15842" y="20090"/>
                </a:cubicBezTo>
                <a:cubicBezTo>
                  <a:pt x="12101" y="20090"/>
                  <a:pt x="8344" y="20477"/>
                  <a:pt x="5462" y="22738"/>
                </a:cubicBezTo>
                <a:cubicBezTo>
                  <a:pt x="3719" y="24123"/>
                  <a:pt x="2488" y="26097"/>
                  <a:pt x="1693" y="28174"/>
                </a:cubicBezTo>
                <a:cubicBezTo>
                  <a:pt x="0" y="32713"/>
                  <a:pt x="180" y="37739"/>
                  <a:pt x="2206" y="42149"/>
                </a:cubicBezTo>
                <a:lnTo>
                  <a:pt x="48746" y="42149"/>
                </a:lnTo>
                <a:lnTo>
                  <a:pt x="48746" y="250"/>
                </a:lnTo>
                <a:cubicBezTo>
                  <a:pt x="47804" y="93"/>
                  <a:pt x="46839" y="1"/>
                  <a:pt x="45884" y="1"/>
                </a:cubicBezTo>
                <a:close/>
              </a:path>
            </a:pathLst>
          </a:cu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4;p3"/>
          <p:cNvSpPr/>
          <p:nvPr/>
        </p:nvSpPr>
        <p:spPr>
          <a:xfrm>
            <a:off x="10140134" y="5565400"/>
            <a:ext cx="315200" cy="3152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25;p3"/>
          <p:cNvSpPr/>
          <p:nvPr/>
        </p:nvSpPr>
        <p:spPr>
          <a:xfrm>
            <a:off x="5948000" y="6146000"/>
            <a:ext cx="160800" cy="1604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26;p3"/>
          <p:cNvSpPr/>
          <p:nvPr/>
        </p:nvSpPr>
        <p:spPr>
          <a:xfrm>
            <a:off x="5948000" y="269600"/>
            <a:ext cx="296000" cy="2952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27;p3"/>
          <p:cNvSpPr/>
          <p:nvPr/>
        </p:nvSpPr>
        <p:spPr>
          <a:xfrm>
            <a:off x="821470" y="379700"/>
            <a:ext cx="491200" cy="4900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28;p3"/>
          <p:cNvSpPr/>
          <p:nvPr/>
        </p:nvSpPr>
        <p:spPr>
          <a:xfrm>
            <a:off x="3741734" y="1884267"/>
            <a:ext cx="160800" cy="1604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29;p3"/>
          <p:cNvSpPr/>
          <p:nvPr/>
        </p:nvSpPr>
        <p:spPr>
          <a:xfrm>
            <a:off x="11897300" y="4318933"/>
            <a:ext cx="160800" cy="1604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134369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6"/>
        <p:cNvGrpSpPr/>
        <p:nvPr/>
      </p:nvGrpSpPr>
      <p:grpSpPr>
        <a:xfrm>
          <a:off x="0" y="0"/>
          <a:ext cx="0" cy="0"/>
          <a:chOff x="0" y="0"/>
          <a:chExt cx="0" cy="0"/>
        </a:xfrm>
      </p:grpSpPr>
    </p:spTree>
    <p:extLst>
      <p:ext uri="{BB962C8B-B14F-4D97-AF65-F5344CB8AC3E}">
        <p14:creationId xmlns:p14="http://schemas.microsoft.com/office/powerpoint/2010/main" val="482894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52"/>
        <p:cNvGrpSpPr/>
        <p:nvPr/>
      </p:nvGrpSpPr>
      <p:grpSpPr>
        <a:xfrm>
          <a:off x="0" y="0"/>
          <a:ext cx="0" cy="0"/>
          <a:chOff x="0" y="0"/>
          <a:chExt cx="0" cy="0"/>
        </a:xfrm>
      </p:grpSpPr>
      <p:sp>
        <p:nvSpPr>
          <p:cNvPr id="253" name="Google Shape;253;p26"/>
          <p:cNvSpPr/>
          <p:nvPr/>
        </p:nvSpPr>
        <p:spPr>
          <a:xfrm flipH="1">
            <a:off x="4" y="5112430"/>
            <a:ext cx="2018776" cy="1745572"/>
          </a:xfrm>
          <a:custGeom>
            <a:avLst/>
            <a:gdLst/>
            <a:ahLst/>
            <a:cxnLst/>
            <a:rect l="l" t="t" r="r" b="b"/>
            <a:pathLst>
              <a:path w="48747" h="42150" extrusionOk="0">
                <a:moveTo>
                  <a:pt x="45884" y="1"/>
                </a:moveTo>
                <a:cubicBezTo>
                  <a:pt x="43565" y="1"/>
                  <a:pt x="41302" y="541"/>
                  <a:pt x="39541" y="1993"/>
                </a:cubicBezTo>
                <a:cubicBezTo>
                  <a:pt x="35284" y="5532"/>
                  <a:pt x="35848" y="12507"/>
                  <a:pt x="32079" y="16558"/>
                </a:cubicBezTo>
                <a:cubicBezTo>
                  <a:pt x="29249" y="19594"/>
                  <a:pt x="24774" y="20171"/>
                  <a:pt x="20534" y="20171"/>
                </a:cubicBezTo>
                <a:cubicBezTo>
                  <a:pt x="20010" y="20171"/>
                  <a:pt x="19489" y="20162"/>
                  <a:pt x="18976" y="20148"/>
                </a:cubicBezTo>
                <a:cubicBezTo>
                  <a:pt x="17946" y="20120"/>
                  <a:pt x="16895" y="20090"/>
                  <a:pt x="15842" y="20090"/>
                </a:cubicBezTo>
                <a:cubicBezTo>
                  <a:pt x="12101" y="20090"/>
                  <a:pt x="8344" y="20477"/>
                  <a:pt x="5462" y="22738"/>
                </a:cubicBezTo>
                <a:cubicBezTo>
                  <a:pt x="3719" y="24123"/>
                  <a:pt x="2488" y="26097"/>
                  <a:pt x="1693" y="28174"/>
                </a:cubicBezTo>
                <a:cubicBezTo>
                  <a:pt x="0" y="32713"/>
                  <a:pt x="180" y="37739"/>
                  <a:pt x="2206" y="42149"/>
                </a:cubicBezTo>
                <a:lnTo>
                  <a:pt x="48746" y="42149"/>
                </a:lnTo>
                <a:lnTo>
                  <a:pt x="48746" y="250"/>
                </a:lnTo>
                <a:cubicBezTo>
                  <a:pt x="47804" y="93"/>
                  <a:pt x="46839" y="1"/>
                  <a:pt x="45884" y="1"/>
                </a:cubicBezTo>
                <a:close/>
              </a:path>
            </a:pathLst>
          </a:cu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 name="Google Shape;254;p26"/>
          <p:cNvSpPr/>
          <p:nvPr/>
        </p:nvSpPr>
        <p:spPr>
          <a:xfrm>
            <a:off x="3625767" y="306800"/>
            <a:ext cx="510000" cy="5100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 name="Google Shape;255;p26"/>
          <p:cNvSpPr/>
          <p:nvPr/>
        </p:nvSpPr>
        <p:spPr>
          <a:xfrm>
            <a:off x="3378484" y="6138600"/>
            <a:ext cx="231200" cy="2312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 name="Google Shape;256;p26"/>
          <p:cNvSpPr/>
          <p:nvPr/>
        </p:nvSpPr>
        <p:spPr>
          <a:xfrm>
            <a:off x="430133" y="3772033"/>
            <a:ext cx="135200" cy="135200"/>
          </a:xfrm>
          <a:prstGeom prst="ellipse">
            <a:avLst/>
          </a:prstGeom>
          <a:solidFill>
            <a:schemeClr val="accent2"/>
          </a:solidFill>
          <a:ln>
            <a:noFill/>
          </a:ln>
        </p:spPr>
        <p:txBody>
          <a:bodyPr spcFirstLastPara="1" wrap="square" lIns="121705" tIns="121705" rIns="121705" bIns="12170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85037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9367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121705" tIns="121705" rIns="121705" bIns="121705" anchor="ctr" anchorCtr="0">
            <a:noAutofit/>
          </a:bodyPr>
          <a:lstStyle>
            <a:lvl1pPr lvl="0">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1pPr>
            <a:lvl2pPr lvl="1">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2pPr>
            <a:lvl3pPr lvl="2">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3pPr>
            <a:lvl4pPr lvl="3">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4pPr>
            <a:lvl5pPr lvl="4">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5pPr>
            <a:lvl6pPr lvl="5">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6pPr>
            <a:lvl7pPr lvl="6">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7pPr>
            <a:lvl8pPr lvl="7">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8pPr>
            <a:lvl9pPr lvl="8">
              <a:spcBef>
                <a:spcPts val="0"/>
              </a:spcBef>
              <a:spcAft>
                <a:spcPts val="0"/>
              </a:spcAft>
              <a:buClr>
                <a:schemeClr val="dk1"/>
              </a:buClr>
              <a:buSzPts val="3000"/>
              <a:buFont typeface="Pompiere"/>
              <a:buNone/>
              <a:defRPr sz="3000" b="1">
                <a:solidFill>
                  <a:schemeClr val="dk1"/>
                </a:solidFill>
                <a:latin typeface="Pompiere"/>
                <a:ea typeface="Pompiere"/>
                <a:cs typeface="Pompiere"/>
                <a:sym typeface="Pompiere"/>
              </a:defRPr>
            </a:lvl9pPr>
          </a:lstStyle>
          <a:p>
            <a:endParaRPr/>
          </a:p>
        </p:txBody>
      </p:sp>
      <p:sp>
        <p:nvSpPr>
          <p:cNvPr id="7" name="Google Shape;7;p1"/>
          <p:cNvSpPr txBox="1">
            <a:spLocks noGrp="1"/>
          </p:cNvSpPr>
          <p:nvPr>
            <p:ph type="body" idx="1"/>
          </p:nvPr>
        </p:nvSpPr>
        <p:spPr>
          <a:xfrm>
            <a:off x="950967" y="1662600"/>
            <a:ext cx="10290000" cy="4476000"/>
          </a:xfrm>
          <a:prstGeom prst="rect">
            <a:avLst/>
          </a:prstGeom>
          <a:noFill/>
          <a:ln>
            <a:noFill/>
          </a:ln>
        </p:spPr>
        <p:txBody>
          <a:bodyPr spcFirstLastPara="1" wrap="square" lIns="121705" tIns="121705" rIns="121705" bIns="121705" anchor="t" anchorCtr="0">
            <a:noAutofit/>
          </a:bodyPr>
          <a:lstStyle>
            <a:lvl1pPr marL="457200" lvl="0"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1pPr>
            <a:lvl2pPr marL="914400" lvl="1"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2pPr>
            <a:lvl3pPr marL="1371600" lvl="2"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3pPr>
            <a:lvl4pPr marL="1828800" lvl="3"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4pPr>
            <a:lvl5pPr marL="2286000" lvl="4"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5pPr>
            <a:lvl6pPr marL="2743200" lvl="5"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6pPr>
            <a:lvl7pPr marL="3200400" lvl="6"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7pPr>
            <a:lvl8pPr marL="3657600" lvl="7"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8pPr>
            <a:lvl9pPr marL="4114800" lvl="8"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9pPr>
          </a:lstStyle>
          <a:p>
            <a:endParaRPr/>
          </a:p>
        </p:txBody>
      </p:sp>
    </p:spTree>
    <p:extLst>
      <p:ext uri="{BB962C8B-B14F-4D97-AF65-F5344CB8AC3E}">
        <p14:creationId xmlns:p14="http://schemas.microsoft.com/office/powerpoint/2010/main" val="674666331"/>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4.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5.pn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7.png"/><Relationship Id="rId1" Type="http://schemas.openxmlformats.org/officeDocument/2006/relationships/slideLayout" Target="../slideLayouts/slideLayout2.xml"/><Relationship Id="rId5" Type="http://schemas.microsoft.com/office/2007/relationships/hdphoto" Target="../media/hdphoto14.wdp"/><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5.pn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7.png"/><Relationship Id="rId1" Type="http://schemas.openxmlformats.org/officeDocument/2006/relationships/slideLayout" Target="../slideLayouts/slideLayout2.xml"/><Relationship Id="rId5" Type="http://schemas.microsoft.com/office/2007/relationships/hdphoto" Target="../media/hdphoto14.wdp"/><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5" Type="http://schemas.microsoft.com/office/2007/relationships/hdphoto" Target="../media/hdphoto15.wdp"/><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4" Type="http://schemas.microsoft.com/office/2007/relationships/hdphoto" Target="../media/hdphoto16.wdp"/></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3.png"/><Relationship Id="rId7" Type="http://schemas.microsoft.com/office/2007/relationships/hdphoto" Target="../media/hdphoto18.wdp"/><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5.png"/><Relationship Id="rId4" Type="http://schemas.microsoft.com/office/2007/relationships/hdphoto" Target="../media/hdphoto17.wdp"/></Relationships>
</file>

<file path=ppt/slides/_rels/slide21.xml.rels><?xml version="1.0" encoding="UTF-8" standalone="yes"?>
<Relationships xmlns="http://schemas.openxmlformats.org/package/2006/relationships"><Relationship Id="rId8" Type="http://schemas.microsoft.com/office/2007/relationships/hdphoto" Target="../media/hdphoto18.wdp"/><Relationship Id="rId13"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4.png"/><Relationship Id="rId12" Type="http://schemas.microsoft.com/office/2007/relationships/hdphoto" Target="../media/hdphoto22.wdp"/><Relationship Id="rId2" Type="http://schemas.openxmlformats.org/officeDocument/2006/relationships/notesSlide" Target="../notesSlides/notesSlide7.xml"/><Relationship Id="rId16" Type="http://schemas.microsoft.com/office/2007/relationships/hdphoto" Target="../media/hdphoto24.wdp"/><Relationship Id="rId1" Type="http://schemas.openxmlformats.org/officeDocument/2006/relationships/slideLayout" Target="../slideLayouts/slideLayout3.xml"/><Relationship Id="rId6" Type="http://schemas.microsoft.com/office/2007/relationships/hdphoto" Target="../media/hdphoto20.wdp"/><Relationship Id="rId11" Type="http://schemas.openxmlformats.org/officeDocument/2006/relationships/image" Target="../media/image38.png"/><Relationship Id="rId5" Type="http://schemas.openxmlformats.org/officeDocument/2006/relationships/image" Target="../media/image36.png"/><Relationship Id="rId15" Type="http://schemas.openxmlformats.org/officeDocument/2006/relationships/image" Target="../media/image40.png"/><Relationship Id="rId10" Type="http://schemas.microsoft.com/office/2007/relationships/hdphoto" Target="../media/hdphoto21.wdp"/><Relationship Id="rId4" Type="http://schemas.microsoft.com/office/2007/relationships/hdphoto" Target="../media/hdphoto19.wdp"/><Relationship Id="rId9" Type="http://schemas.openxmlformats.org/officeDocument/2006/relationships/image" Target="../media/image37.png"/><Relationship Id="rId14" Type="http://schemas.microsoft.com/office/2007/relationships/hdphoto" Target="../media/hdphoto23.wdp"/></Relationships>
</file>

<file path=ppt/slides/_rels/slide22.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7.png"/><Relationship Id="rId1" Type="http://schemas.openxmlformats.org/officeDocument/2006/relationships/slideLayout" Target="../slideLayouts/slideLayout2.xml"/><Relationship Id="rId5" Type="http://schemas.microsoft.com/office/2007/relationships/hdphoto" Target="../media/hdphoto22.wdp"/><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41.png"/><Relationship Id="rId1" Type="http://schemas.openxmlformats.org/officeDocument/2006/relationships/slideLayout" Target="../slideLayouts/slideLayout2.xml"/><Relationship Id="rId5" Type="http://schemas.microsoft.com/office/2007/relationships/hdphoto" Target="../media/hdphoto26.wdp"/><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slide" Target="slide5.xml"/><Relationship Id="rId3" Type="http://schemas.openxmlformats.org/officeDocument/2006/relationships/slideLayout" Target="../slideLayouts/slideLayout5.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11" Type="http://schemas.microsoft.com/office/2007/relationships/hdphoto" Target="../media/hdphoto7.wdp"/><Relationship Id="rId5" Type="http://schemas.openxmlformats.org/officeDocument/2006/relationships/image" Target="../media/image11.jpg"/><Relationship Id="rId10" Type="http://schemas.openxmlformats.org/officeDocument/2006/relationships/image" Target="../media/image15.png"/><Relationship Id="rId4" Type="http://schemas.openxmlformats.org/officeDocument/2006/relationships/notesSlide" Target="../notesSlides/notesSlide1.xml"/><Relationship Id="rId9" Type="http://schemas.microsoft.com/office/2007/relationships/hdphoto" Target="../media/hdphoto6.wdp"/><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9.xml"/><Relationship Id="rId3" Type="http://schemas.openxmlformats.org/officeDocument/2006/relationships/image" Target="../media/image11.jpg"/><Relationship Id="rId7" Type="http://schemas.microsoft.com/office/2007/relationships/hdphoto" Target="../media/hdphoto6.wdp"/><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slide" Target="slide7.xml"/><Relationship Id="rId5" Type="http://schemas.openxmlformats.org/officeDocument/2006/relationships/slide" Target="slide6.xml"/><Relationship Id="rId10" Type="http://schemas.microsoft.com/office/2007/relationships/hdphoto" Target="../media/hdphoto8.wdp"/><Relationship Id="rId4" Type="http://schemas.openxmlformats.org/officeDocument/2006/relationships/image" Target="../media/image12.png"/><Relationship Id="rId9" Type="http://schemas.openxmlformats.org/officeDocument/2006/relationships/image" Target="../media/image18.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microsoft.com/office/2007/relationships/hdphoto" Target="../media/hdphoto9.wdp"/><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slide" Target="slide5.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microsoft.com/office/2007/relationships/hdphoto" Target="../media/hdphoto9.wdp"/><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slide" Target="slide5.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7" Type="http://schemas.microsoft.com/office/2007/relationships/hdphoto" Target="../media/hdphoto9.wdp"/><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slide" Target="slide5.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59D2C15-E63D-4DB8-9D63-85963619DD7D}"/>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41563" y="0"/>
            <a:ext cx="12192000" cy="6858000"/>
          </a:xfrm>
          <a:prstGeom prst="rect">
            <a:avLst/>
          </a:prstGeom>
          <a:ln>
            <a:noFill/>
          </a:ln>
        </p:spPr>
      </p:pic>
      <p:pic>
        <p:nvPicPr>
          <p:cNvPr id="16" name="图片占位符 8" descr="图片包含 草&#10;&#10;描述已自动生成">
            <a:extLst>
              <a:ext uri="{FF2B5EF4-FFF2-40B4-BE49-F238E27FC236}">
                <a16:creationId xmlns:a16="http://schemas.microsoft.com/office/drawing/2014/main" id="{51191C6F-C344-4504-8E45-A2D9AB58D0BF}"/>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t="4988" b="4988"/>
          <a:stretch>
            <a:fillRect/>
          </a:stretch>
        </p:blipFill>
        <p:spPr>
          <a:xfrm rot="16200000">
            <a:off x="8946021" y="2045251"/>
            <a:ext cx="4275231" cy="2216727"/>
          </a:xfrm>
          <a:custGeom>
            <a:avLst/>
            <a:gdLst>
              <a:gd name="connsiteX0" fmla="*/ 2866447 w 5732893"/>
              <a:gd name="connsiteY0" fmla="*/ 0 h 2866446"/>
              <a:gd name="connsiteX1" fmla="*/ 5732893 w 5732893"/>
              <a:gd name="connsiteY1" fmla="*/ 2866446 h 2866446"/>
              <a:gd name="connsiteX2" fmla="*/ 0 w 5732893"/>
              <a:gd name="connsiteY2" fmla="*/ 2866446 h 2866446"/>
            </a:gdLst>
            <a:ahLst/>
            <a:cxnLst>
              <a:cxn ang="0">
                <a:pos x="connsiteX0" y="connsiteY0"/>
              </a:cxn>
              <a:cxn ang="0">
                <a:pos x="connsiteX1" y="connsiteY1"/>
              </a:cxn>
              <a:cxn ang="0">
                <a:pos x="connsiteX2" y="connsiteY2"/>
              </a:cxn>
            </a:cxnLst>
            <a:rect l="l" t="t" r="r" b="b"/>
            <a:pathLst>
              <a:path w="5732893" h="2866446">
                <a:moveTo>
                  <a:pt x="2866447" y="0"/>
                </a:moveTo>
                <a:lnTo>
                  <a:pt x="5732893" y="2866446"/>
                </a:lnTo>
                <a:lnTo>
                  <a:pt x="0" y="2866446"/>
                </a:lnTo>
                <a:close/>
              </a:path>
            </a:pathLst>
          </a:custGeom>
        </p:spPr>
      </p:pic>
      <p:pic>
        <p:nvPicPr>
          <p:cNvPr id="17" name="图片占位符 10" descr="图片包含 餐桌, 室内, 美食&#10;&#10;描述已自动生成">
            <a:extLst>
              <a:ext uri="{FF2B5EF4-FFF2-40B4-BE49-F238E27FC236}">
                <a16:creationId xmlns:a16="http://schemas.microsoft.com/office/drawing/2014/main" id="{82F2469F-FB35-4EEB-83B5-7CAE79D6389D}"/>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t="22563" b="22563"/>
          <a:stretch>
            <a:fillRect/>
          </a:stretch>
        </p:blipFill>
        <p:spPr>
          <a:xfrm>
            <a:off x="7887855" y="3299593"/>
            <a:ext cx="4304145" cy="3558407"/>
          </a:xfrm>
          <a:custGeom>
            <a:avLst/>
            <a:gdLst>
              <a:gd name="connsiteX0" fmla="*/ 2917466 w 6096000"/>
              <a:gd name="connsiteY0" fmla="*/ 0 h 5039804"/>
              <a:gd name="connsiteX1" fmla="*/ 6096000 w 6096000"/>
              <a:gd name="connsiteY1" fmla="*/ 3178535 h 5039804"/>
              <a:gd name="connsiteX2" fmla="*/ 6096000 w 6096000"/>
              <a:gd name="connsiteY2" fmla="*/ 5039804 h 5039804"/>
              <a:gd name="connsiteX3" fmla="*/ 2122338 w 6096000"/>
              <a:gd name="connsiteY3" fmla="*/ 5039804 h 5039804"/>
              <a:gd name="connsiteX4" fmla="*/ 0 w 6096000"/>
              <a:gd name="connsiteY4" fmla="*/ 2917467 h 5039804"/>
              <a:gd name="connsiteX5" fmla="*/ 0 w 6096000"/>
              <a:gd name="connsiteY5" fmla="*/ 2917466 h 503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39804">
                <a:moveTo>
                  <a:pt x="2917466" y="0"/>
                </a:moveTo>
                <a:lnTo>
                  <a:pt x="6096000" y="3178535"/>
                </a:lnTo>
                <a:lnTo>
                  <a:pt x="6096000" y="5039804"/>
                </a:lnTo>
                <a:lnTo>
                  <a:pt x="2122338" y="5039804"/>
                </a:lnTo>
                <a:lnTo>
                  <a:pt x="0" y="2917467"/>
                </a:lnTo>
                <a:lnTo>
                  <a:pt x="0" y="2917466"/>
                </a:lnTo>
                <a:close/>
              </a:path>
            </a:pathLst>
          </a:custGeom>
        </p:spPr>
      </p:pic>
      <p:pic>
        <p:nvPicPr>
          <p:cNvPr id="18" name="图片占位符 8" descr="图片包含 草&#10;&#10;描述已自动生成">
            <a:extLst>
              <a:ext uri="{FF2B5EF4-FFF2-40B4-BE49-F238E27FC236}">
                <a16:creationId xmlns:a16="http://schemas.microsoft.com/office/drawing/2014/main" id="{51191C6F-C344-4504-8E45-A2D9AB58D0BF}"/>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t="4988" b="4988"/>
          <a:stretch>
            <a:fillRect/>
          </a:stretch>
        </p:blipFill>
        <p:spPr>
          <a:xfrm>
            <a:off x="6446982" y="5494825"/>
            <a:ext cx="2615900" cy="1390884"/>
          </a:xfrm>
          <a:custGeom>
            <a:avLst/>
            <a:gdLst>
              <a:gd name="connsiteX0" fmla="*/ 2866447 w 5732893"/>
              <a:gd name="connsiteY0" fmla="*/ 0 h 2866446"/>
              <a:gd name="connsiteX1" fmla="*/ 5732893 w 5732893"/>
              <a:gd name="connsiteY1" fmla="*/ 2866446 h 2866446"/>
              <a:gd name="connsiteX2" fmla="*/ 0 w 5732893"/>
              <a:gd name="connsiteY2" fmla="*/ 2866446 h 2866446"/>
            </a:gdLst>
            <a:ahLst/>
            <a:cxnLst>
              <a:cxn ang="0">
                <a:pos x="connsiteX0" y="connsiteY0"/>
              </a:cxn>
              <a:cxn ang="0">
                <a:pos x="connsiteX1" y="connsiteY1"/>
              </a:cxn>
              <a:cxn ang="0">
                <a:pos x="connsiteX2" y="connsiteY2"/>
              </a:cxn>
            </a:cxnLst>
            <a:rect l="l" t="t" r="r" b="b"/>
            <a:pathLst>
              <a:path w="5732893" h="2866446">
                <a:moveTo>
                  <a:pt x="2866447" y="0"/>
                </a:moveTo>
                <a:lnTo>
                  <a:pt x="5732893" y="2866446"/>
                </a:lnTo>
                <a:lnTo>
                  <a:pt x="0" y="2866446"/>
                </a:lnTo>
                <a:close/>
              </a:path>
            </a:pathLst>
          </a:custGeom>
        </p:spPr>
      </p:pic>
      <p:pic>
        <p:nvPicPr>
          <p:cNvPr id="19" name="图片 22" descr="图片包含 植物, 树叶, 蕨&#10;&#10;描述已自动生成">
            <a:extLst>
              <a:ext uri="{FF2B5EF4-FFF2-40B4-BE49-F238E27FC236}">
                <a16:creationId xmlns:a16="http://schemas.microsoft.com/office/drawing/2014/main" id="{9BD32D46-B9EB-4BD2-869E-89407FE23EC2}"/>
              </a:ext>
            </a:extLst>
          </p:cNvPr>
          <p:cNvPicPr>
            <a:picLocks noChangeAspect="1"/>
          </p:cNvPicPr>
          <p:nvPr/>
        </p:nvPicPr>
        <p:blipFill rotWithShape="1">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t="44810" r="71682"/>
          <a:stretch/>
        </p:blipFill>
        <p:spPr>
          <a:xfrm flipH="1">
            <a:off x="1024625" y="3043423"/>
            <a:ext cx="3261047" cy="3814577"/>
          </a:xfrm>
          <a:prstGeom prst="rect">
            <a:avLst/>
          </a:prstGeom>
        </p:spPr>
      </p:pic>
      <p:sp>
        <p:nvSpPr>
          <p:cNvPr id="20" name="TextBox 19"/>
          <p:cNvSpPr txBox="1"/>
          <p:nvPr/>
        </p:nvSpPr>
        <p:spPr>
          <a:xfrm>
            <a:off x="1463965" y="1268632"/>
            <a:ext cx="9180945" cy="31393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Luyện</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tập</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miêu</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tả</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các</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bộ</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phận</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của</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cây</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cối</a:t>
            </a:r>
            <a:endParaRPr kumimoji="0" lang="en-US" sz="66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mn-cs"/>
            </a:endParaRPr>
          </a:p>
        </p:txBody>
      </p:sp>
      <p:sp>
        <p:nvSpPr>
          <p:cNvPr id="2" name="TextBox 1"/>
          <p:cNvSpPr txBox="1"/>
          <p:nvPr/>
        </p:nvSpPr>
        <p:spPr>
          <a:xfrm>
            <a:off x="1528618" y="1269621"/>
            <a:ext cx="9180945" cy="31393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Luyện</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tập</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miêu</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tả</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các</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bộ</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phận</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của</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cây</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cối</a:t>
            </a:r>
            <a:endParaRPr kumimoji="0" lang="en-US" sz="6600" b="0"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mn-cs"/>
            </a:endParaRPr>
          </a:p>
        </p:txBody>
      </p:sp>
      <p:sp>
        <p:nvSpPr>
          <p:cNvPr id="7" name="TextBox 6"/>
          <p:cNvSpPr txBox="1"/>
          <p:nvPr/>
        </p:nvSpPr>
        <p:spPr>
          <a:xfrm>
            <a:off x="4802909" y="717703"/>
            <a:ext cx="275243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Tập</a:t>
            </a:r>
            <a:r>
              <a:rPr kumimoji="0" lang="en-US" sz="2800" b="0" i="0" u="none" strike="noStrike" kern="1200" cap="none" spc="0" normalizeH="0" baseline="0" noProof="0" dirty="0">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 </a:t>
            </a:r>
            <a:r>
              <a:rPr kumimoji="0" lang="en-US" sz="2800" b="0" i="0" u="none" strike="noStrike" kern="1200" cap="none" spc="0" normalizeH="0" baseline="0" noProof="0" dirty="0" err="1">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làm</a:t>
            </a:r>
            <a:r>
              <a:rPr kumimoji="0" lang="en-US" sz="2800" b="0" i="0" u="none" strike="noStrike" kern="1200" cap="none" spc="0" normalizeH="0" baseline="0" noProof="0" dirty="0">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 </a:t>
            </a:r>
            <a:r>
              <a:rPr kumimoji="0" lang="en-US" sz="2800" b="0" i="0" u="none" strike="noStrike" kern="1200" cap="none" spc="0" normalizeH="0" baseline="0" noProof="0" dirty="0" err="1">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văn</a:t>
            </a:r>
            <a:r>
              <a:rPr kumimoji="0" lang="en-US" sz="2800" b="0" i="0" u="none" strike="noStrike" kern="1200" cap="none" spc="0" normalizeH="0" baseline="0" noProof="0" dirty="0">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 4</a:t>
            </a:r>
          </a:p>
        </p:txBody>
      </p:sp>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38382" y="0"/>
            <a:ext cx="877189" cy="940822"/>
          </a:xfrm>
          <a:prstGeom prst="rect">
            <a:avLst/>
          </a:prstGeom>
        </p:spPr>
      </p:pic>
    </p:spTree>
    <p:extLst>
      <p:ext uri="{BB962C8B-B14F-4D97-AF65-F5344CB8AC3E}">
        <p14:creationId xmlns:p14="http://schemas.microsoft.com/office/powerpoint/2010/main" val="12803841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1000"/>
                                        <p:tgtEl>
                                          <p:spTgt spid="19"/>
                                        </p:tgtEl>
                                      </p:cBhvr>
                                    </p:animEffect>
                                  </p:childTnLst>
                                </p:cTn>
                              </p:par>
                              <p:par>
                                <p:cTn id="28" presetID="47"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20"/>
                                        </p:tgtEl>
                                        <p:attrNameLst>
                                          <p:attrName>style.visibility</p:attrName>
                                        </p:attrNameLst>
                                      </p:cBhvr>
                                      <p:to>
                                        <p:strVal val="visible"/>
                                      </p:to>
                                    </p:set>
                                    <p:anim by="(-#ppt_w*2)" calcmode="lin" valueType="num">
                                      <p:cBhvr rctx="PPT">
                                        <p:cTn id="37" dur="500" autoRev="1" fill="hold">
                                          <p:stCondLst>
                                            <p:cond delay="0"/>
                                          </p:stCondLst>
                                        </p:cTn>
                                        <p:tgtEl>
                                          <p:spTgt spid="20"/>
                                        </p:tgtEl>
                                        <p:attrNameLst>
                                          <p:attrName>ppt_w</p:attrName>
                                        </p:attrNameLst>
                                      </p:cBhvr>
                                    </p:anim>
                                    <p:anim by="(#ppt_w*0.50)" calcmode="lin" valueType="num">
                                      <p:cBhvr>
                                        <p:cTn id="38" dur="500" decel="50000" autoRev="1" fill="hold">
                                          <p:stCondLst>
                                            <p:cond delay="0"/>
                                          </p:stCondLst>
                                        </p:cTn>
                                        <p:tgtEl>
                                          <p:spTgt spid="20"/>
                                        </p:tgtEl>
                                        <p:attrNameLst>
                                          <p:attrName>ppt_x</p:attrName>
                                        </p:attrNameLst>
                                      </p:cBhvr>
                                    </p:anim>
                                    <p:anim from="(-#ppt_h/2)" to="(#ppt_y)" calcmode="lin" valueType="num">
                                      <p:cBhvr>
                                        <p:cTn id="39" dur="1000" fill="hold">
                                          <p:stCondLst>
                                            <p:cond delay="0"/>
                                          </p:stCondLst>
                                        </p:cTn>
                                        <p:tgtEl>
                                          <p:spTgt spid="20"/>
                                        </p:tgtEl>
                                        <p:attrNameLst>
                                          <p:attrName>ppt_y</p:attrName>
                                        </p:attrNameLst>
                                      </p:cBhvr>
                                    </p:anim>
                                    <p:animRot by="21600000">
                                      <p:cBhvr>
                                        <p:cTn id="40" dur="1000" fill="hold">
                                          <p:stCondLst>
                                            <p:cond delay="0"/>
                                          </p:stCondLst>
                                        </p:cTn>
                                        <p:tgtEl>
                                          <p:spTgt spid="20"/>
                                        </p:tgtEl>
                                        <p:attrNameLst>
                                          <p:attrName>r</p:attrName>
                                        </p:attrNameLst>
                                      </p:cBhvr>
                                    </p:animRot>
                                  </p:childTnLst>
                                </p:cTn>
                              </p:par>
                              <p:par>
                                <p:cTn id="41" presetID="56" presetClass="entr" presetSubtype="0" fill="hold" grpId="0" nodeType="withEffect">
                                  <p:stCondLst>
                                    <p:cond delay="0"/>
                                  </p:stCondLst>
                                  <p:iterate type="lt">
                                    <p:tmPct val="10000"/>
                                  </p:iterate>
                                  <p:childTnLst>
                                    <p:set>
                                      <p:cBhvr>
                                        <p:cTn id="42" dur="1" fill="hold">
                                          <p:stCondLst>
                                            <p:cond delay="0"/>
                                          </p:stCondLst>
                                        </p:cTn>
                                        <p:tgtEl>
                                          <p:spTgt spid="2"/>
                                        </p:tgtEl>
                                        <p:attrNameLst>
                                          <p:attrName>style.visibility</p:attrName>
                                        </p:attrNameLst>
                                      </p:cBhvr>
                                      <p:to>
                                        <p:strVal val="visible"/>
                                      </p:to>
                                    </p:set>
                                    <p:anim by="(-#ppt_w*2)" calcmode="lin" valueType="num">
                                      <p:cBhvr rctx="PPT">
                                        <p:cTn id="43" dur="500" autoRev="1" fill="hold">
                                          <p:stCondLst>
                                            <p:cond delay="0"/>
                                          </p:stCondLst>
                                        </p:cTn>
                                        <p:tgtEl>
                                          <p:spTgt spid="2"/>
                                        </p:tgtEl>
                                        <p:attrNameLst>
                                          <p:attrName>ppt_w</p:attrName>
                                        </p:attrNameLst>
                                      </p:cBhvr>
                                    </p:anim>
                                    <p:anim by="(#ppt_w*0.50)" calcmode="lin" valueType="num">
                                      <p:cBhvr>
                                        <p:cTn id="44" dur="500" decel="50000" autoRev="1" fill="hold">
                                          <p:stCondLst>
                                            <p:cond delay="0"/>
                                          </p:stCondLst>
                                        </p:cTn>
                                        <p:tgtEl>
                                          <p:spTgt spid="2"/>
                                        </p:tgtEl>
                                        <p:attrNameLst>
                                          <p:attrName>ppt_x</p:attrName>
                                        </p:attrNameLst>
                                      </p:cBhvr>
                                    </p:anim>
                                    <p:anim from="(-#ppt_h/2)" to="(#ppt_y)" calcmode="lin" valueType="num">
                                      <p:cBhvr>
                                        <p:cTn id="45" dur="1000" fill="hold">
                                          <p:stCondLst>
                                            <p:cond delay="0"/>
                                          </p:stCondLst>
                                        </p:cTn>
                                        <p:tgtEl>
                                          <p:spTgt spid="2"/>
                                        </p:tgtEl>
                                        <p:attrNameLst>
                                          <p:attrName>ppt_y</p:attrName>
                                        </p:attrNameLst>
                                      </p:cBhvr>
                                    </p:anim>
                                    <p:animRot by="21600000">
                                      <p:cBhvr>
                                        <p:cTn id="46"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9F37C1B-3319-47AA-B01C-DE760C0249E1}"/>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20" y="10"/>
            <a:ext cx="12191980" cy="6857990"/>
          </a:xfrm>
          <a:prstGeom prst="rect">
            <a:avLst/>
          </a:prstGeom>
        </p:spPr>
      </p:pic>
      <p:pic>
        <p:nvPicPr>
          <p:cNvPr id="4" name="图片 3" descr="图片包含 植物, 树叶, 蕨&#10;&#10;描述已自动生成">
            <a:extLst>
              <a:ext uri="{FF2B5EF4-FFF2-40B4-BE49-F238E27FC236}">
                <a16:creationId xmlns:a16="http://schemas.microsoft.com/office/drawing/2014/main" id="{F14A1A26-5A54-4354-8217-DA5EC9B4893D}"/>
              </a:ext>
            </a:extLst>
          </p:cNvPr>
          <p:cNvPicPr>
            <a:picLocks noChangeAspect="1"/>
          </p:cNvPicPr>
          <p:nvPr/>
        </p:nvPicPr>
        <p:blipFill rotWithShape="1">
          <a:blip r:embed="rId3">
            <a:extLst>
              <a:ext uri="{28A0092B-C50C-407E-A947-70E740481C1C}">
                <a14:useLocalDpi xmlns:a14="http://schemas.microsoft.com/office/drawing/2010/main" val="0"/>
              </a:ext>
            </a:extLst>
          </a:blip>
          <a:srcRect l="29831" t="74458" r="39200" b="-903"/>
          <a:stretch/>
        </p:blipFill>
        <p:spPr>
          <a:xfrm rot="6544677" flipH="1">
            <a:off x="-803327" y="1589099"/>
            <a:ext cx="6845345" cy="3508228"/>
          </a:xfrm>
          <a:prstGeom prst="rect">
            <a:avLst/>
          </a:prstGeom>
        </p:spPr>
      </p:pic>
      <p:pic>
        <p:nvPicPr>
          <p:cNvPr id="9" name="图片 8">
            <a:extLst>
              <a:ext uri="{FF2B5EF4-FFF2-40B4-BE49-F238E27FC236}">
                <a16:creationId xmlns:a16="http://schemas.microsoft.com/office/drawing/2014/main" id="{DEF3DE89-51C4-4816-9C9B-C36B5925747A}"/>
              </a:ext>
            </a:extLst>
          </p:cNvPr>
          <p:cNvPicPr>
            <a:picLocks noChangeAspect="1"/>
          </p:cNvPicPr>
          <p:nvPr/>
        </p:nvPicPr>
        <p:blipFill rotWithShape="1">
          <a:blip r:embed="rId4">
            <a:extLst>
              <a:ext uri="{28A0092B-C50C-407E-A947-70E740481C1C}">
                <a14:useLocalDpi xmlns:a14="http://schemas.microsoft.com/office/drawing/2010/main" val="0"/>
              </a:ext>
            </a:extLst>
          </a:blip>
          <a:srcRect l="24657" t="8546" r="26347" b="2564"/>
          <a:stretch/>
        </p:blipFill>
        <p:spPr>
          <a:xfrm>
            <a:off x="1881071" y="2356338"/>
            <a:ext cx="3514759" cy="4501662"/>
          </a:xfrm>
          <a:prstGeom prst="rect">
            <a:avLst/>
          </a:prstGeom>
        </p:spPr>
      </p:pic>
      <p:sp>
        <p:nvSpPr>
          <p:cNvPr id="18" name="TextBox 3">
            <a:extLst>
              <a:ext uri="{FF2B5EF4-FFF2-40B4-BE49-F238E27FC236}">
                <a16:creationId xmlns:a16="http://schemas.microsoft.com/office/drawing/2014/main" id="{4A160C32-8D22-4A50-9088-05D3DB67B33F}"/>
              </a:ext>
            </a:extLst>
          </p:cNvPr>
          <p:cNvSpPr txBox="1"/>
          <p:nvPr/>
        </p:nvSpPr>
        <p:spPr>
          <a:xfrm>
            <a:off x="4190834" y="1613123"/>
            <a:ext cx="7281241" cy="3631763"/>
          </a:xfrm>
          <a:prstGeom prst="rect">
            <a:avLst/>
          </a:prstGeom>
          <a:noFill/>
        </p:spPr>
        <p:txBody>
          <a:bodyPr wrap="square" rtlCol="0">
            <a:sp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150" normalizeH="0" baseline="0" noProof="0" dirty="0">
                <a:ln>
                  <a:noFill/>
                </a:ln>
                <a:solidFill>
                  <a:srgbClr val="000000"/>
                </a:solidFill>
                <a:effectLst/>
                <a:uLnTx/>
                <a:uFillTx/>
                <a:latin typeface="UTM Amerika Sans" panose="02040603050506020204" pitchFamily="18" charset="0"/>
                <a:ea typeface="微软雅黑" panose="020B0503020204020204" pitchFamily="34" charset="-122"/>
                <a:cs typeface="Libre Franklin ExtraBold" charset="0"/>
              </a:rPr>
              <a:t>KHÁM PHÁ</a:t>
            </a:r>
          </a:p>
        </p:txBody>
      </p:sp>
      <p:sp>
        <p:nvSpPr>
          <p:cNvPr id="19" name="TextBox 3">
            <a:extLst>
              <a:ext uri="{FF2B5EF4-FFF2-40B4-BE49-F238E27FC236}">
                <a16:creationId xmlns:a16="http://schemas.microsoft.com/office/drawing/2014/main" id="{4A160C32-8D22-4A50-9088-05D3DB67B33F}"/>
              </a:ext>
            </a:extLst>
          </p:cNvPr>
          <p:cNvSpPr txBox="1"/>
          <p:nvPr/>
        </p:nvSpPr>
        <p:spPr>
          <a:xfrm>
            <a:off x="4462699" y="1620782"/>
            <a:ext cx="6911002" cy="3631763"/>
          </a:xfrm>
          <a:prstGeom prst="rect">
            <a:avLst/>
          </a:prstGeom>
          <a:noFill/>
        </p:spPr>
        <p:txBody>
          <a:bodyPr wrap="square" rtlCol="0">
            <a:sp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150" normalizeH="0" baseline="0" noProof="0" dirty="0">
                <a:ln>
                  <a:noFill/>
                </a:ln>
                <a:solidFill>
                  <a:srgbClr val="3F8C57"/>
                </a:solidFill>
                <a:effectLst/>
                <a:uLnTx/>
                <a:uFillTx/>
                <a:latin typeface="UTM Amerika Sans" panose="02040603050506020204" pitchFamily="18" charset="0"/>
                <a:ea typeface="微软雅黑" panose="020B0503020204020204" pitchFamily="34" charset="-122"/>
                <a:cs typeface="Libre Franklin ExtraBold" charset="0"/>
              </a:rPr>
              <a:t>KHÁM PHÁ</a:t>
            </a:r>
          </a:p>
        </p:txBody>
      </p:sp>
    </p:spTree>
    <p:extLst>
      <p:ext uri="{BB962C8B-B14F-4D97-AF65-F5344CB8AC3E}">
        <p14:creationId xmlns:p14="http://schemas.microsoft.com/office/powerpoint/2010/main" val="37152694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1+#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1+#ppt_w/2"/>
                                          </p:val>
                                        </p:tav>
                                        <p:tav tm="100000">
                                          <p:val>
                                            <p:strVal val="#ppt_x"/>
                                          </p:val>
                                        </p:tav>
                                      </p:tavLst>
                                    </p:anim>
                                    <p:anim calcmode="lin" valueType="num">
                                      <p:cBhvr additive="base">
                                        <p:cTn id="23"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1">
            <a:extLst>
              <a:ext uri="{FF2B5EF4-FFF2-40B4-BE49-F238E27FC236}">
                <a16:creationId xmlns:a16="http://schemas.microsoft.com/office/drawing/2014/main" id="{602BDA8D-0070-4E90-88DC-5059760FD3AE}"/>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20" y="0"/>
            <a:ext cx="12191980" cy="6857990"/>
          </a:xfrm>
          <a:prstGeom prst="rect">
            <a:avLst/>
          </a:prstGeom>
        </p:spPr>
      </p:pic>
      <p:sp>
        <p:nvSpPr>
          <p:cNvPr id="4" name="Oval 3"/>
          <p:cNvSpPr/>
          <p:nvPr/>
        </p:nvSpPr>
        <p:spPr>
          <a:xfrm>
            <a:off x="482220" y="504967"/>
            <a:ext cx="1602117" cy="1438354"/>
          </a:xfrm>
          <a:prstGeom prst="ellipse">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solidFill>
                <a:effectLst/>
                <a:uLnTx/>
                <a:uFillTx/>
                <a:latin typeface="Calibri Light"/>
                <a:ea typeface="Roboto Slab" charset="0"/>
                <a:cs typeface="Roboto Slab" charset="0"/>
              </a:rPr>
              <a:t> </a:t>
            </a:r>
          </a:p>
        </p:txBody>
      </p:sp>
      <p:sp>
        <p:nvSpPr>
          <p:cNvPr id="7" name="TextBox 6"/>
          <p:cNvSpPr txBox="1"/>
          <p:nvPr/>
        </p:nvSpPr>
        <p:spPr>
          <a:xfrm>
            <a:off x="-111095" y="634079"/>
            <a:ext cx="2785075" cy="1200329"/>
          </a:xfrm>
          <a:prstGeom prst="rect">
            <a:avLst/>
          </a:prstGeom>
          <a:noFill/>
        </p:spPr>
        <p:txBody>
          <a:bodyPr wrap="square" lIns="0" rIns="0"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8000" b="1" i="0" u="none" strike="noStrike" kern="1200" cap="none" spc="300" normalizeH="0" baseline="0" noProof="0" dirty="0">
                <a:ln>
                  <a:noFill/>
                </a:ln>
                <a:solidFill>
                  <a:prstClr val="black"/>
                </a:solidFill>
                <a:effectLst/>
                <a:uLnTx/>
                <a:uFillTx/>
                <a:latin typeface="Roboto Slab" charset="0"/>
                <a:ea typeface="Roboto Slab" charset="0"/>
                <a:cs typeface="Roboto Slab" charset="0"/>
              </a:rPr>
              <a:t>01</a:t>
            </a:r>
          </a:p>
        </p:txBody>
      </p:sp>
      <p:pic>
        <p:nvPicPr>
          <p:cNvPr id="5" name="图片 12">
            <a:extLst>
              <a:ext uri="{FF2B5EF4-FFF2-40B4-BE49-F238E27FC236}">
                <a16:creationId xmlns:a16="http://schemas.microsoft.com/office/drawing/2014/main" id="{C76D69B4-0A10-4B46-9FE6-25A15CCC02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220" y="1035185"/>
            <a:ext cx="1598447" cy="1598447"/>
          </a:xfrm>
          <a:prstGeom prst="rect">
            <a:avLst/>
          </a:prstGeom>
        </p:spPr>
      </p:pic>
      <p:sp>
        <p:nvSpPr>
          <p:cNvPr id="8" name="Rectangle 7"/>
          <p:cNvSpPr/>
          <p:nvPr/>
        </p:nvSpPr>
        <p:spPr>
          <a:xfrm>
            <a:off x="1943390" y="1592386"/>
            <a:ext cx="5603023" cy="378565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Arial" charset="0"/>
              </a:rPr>
              <a:t>Dưới đây là một số đoạn văn tả lá, thân và gốc một số loài cây. Theo em, cách tả của tác giả trong mỗi đoạn văn có gì đáng chú ý?</a:t>
            </a:r>
          </a:p>
        </p:txBody>
      </p:sp>
      <p:pic>
        <p:nvPicPr>
          <p:cNvPr id="2050" name="Picture 2" descr="HÃ¬nh áº£nh Vector Phim Hoáº¡t HÃ¬nh CÃ¢y Æ°á»c CÃ¢y Chuá»i, Png CÃ¢y, VectÆ¡, Hoáº¡t HÃ¬nh  Vector vÃ  PNG vá»i ná»n trong suá»t Äá» táº£i xuá»ng miá»n phÃ­"/>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656" b="98924" l="3917" r="95500">
                        <a14:backgroundMark x1="22083" y1="32202" x2="22083" y2="32202"/>
                        <a14:backgroundMark x1="26917" y1="39983" x2="26917" y2="39983"/>
                        <a14:backgroundMark x1="33250" y1="37831" x2="33250" y2="37831"/>
                        <a14:backgroundMark x1="31333" y1="42467" x2="31333" y2="42467"/>
                        <a14:backgroundMark x1="27083" y1="47848" x2="27083" y2="47848"/>
                        <a14:backgroundMark x1="26917" y1="60182" x2="26917" y2="60182"/>
                        <a14:backgroundMark x1="39917" y1="38576" x2="39917" y2="38576"/>
                        <a14:backgroundMark x1="38500" y1="20199" x2="38500" y2="20199"/>
                        <a14:backgroundMark x1="48750" y1="14735" x2="48750" y2="14735"/>
                        <a14:backgroundMark x1="63750" y1="32781" x2="63750" y2="32781"/>
                        <a14:backgroundMark x1="70167" y1="31954" x2="70167" y2="31954"/>
                        <a14:backgroundMark x1="71000" y1="27401" x2="71000" y2="27401"/>
                        <a14:backgroundMark x1="77917" y1="36921" x2="77917" y2="36921"/>
                        <a14:backgroundMark x1="73750" y1="41308" x2="73750" y2="41308"/>
                        <a14:backgroundMark x1="66833" y1="57450" x2="66833" y2="57450"/>
                        <a14:backgroundMark x1="56417" y1="45695" x2="56417" y2="45695"/>
                        <a14:backgroundMark x1="54917" y1="50911" x2="54917" y2="50911"/>
                        <a14:backgroundMark x1="49000" y1="56126" x2="49000" y2="56126"/>
                        <a14:backgroundMark x1="48333" y1="51738" x2="48333" y2="51738"/>
                        <a14:backgroundMark x1="46500" y1="56126" x2="46500" y2="56126"/>
                        <a14:backgroundMark x1="39333" y1="61507" x2="39333" y2="61507"/>
                        <a14:backgroundMark x1="35167" y1="45364" x2="35167" y2="45364"/>
                        <a14:backgroundMark x1="23583" y1="56623" x2="23583" y2="56623"/>
                        <a14:backgroundMark x1="25167" y1="54470" x2="25167" y2="54470"/>
                        <a14:backgroundMark x1="45333" y1="56954" x2="45333" y2="56954"/>
                        <a14:backgroundMark x1="57417" y1="25497" x2="57417" y2="25497"/>
                        <a14:backgroundMark x1="70917" y1="23013" x2="70917" y2="23013"/>
                        <a14:backgroundMark x1="66500" y1="17301" x2="66500" y2="17301"/>
                        <a14:backgroundMark x1="64583" y1="24007" x2="64583" y2="24007"/>
                        <a14:backgroundMark x1="79250" y1="45364" x2="79250" y2="45364"/>
                        <a14:backgroundMark x1="65167" y1="51738" x2="65167" y2="51738"/>
                        <a14:backgroundMark x1="54083" y1="50911" x2="54083" y2="50911"/>
                        <a14:backgroundMark x1="36500" y1="33195" x2="36500" y2="33195"/>
                        <a14:backgroundMark x1="36250" y1="37666" x2="36250" y2="37666"/>
                        <a14:backgroundMark x1="29583" y1="59437" x2="29583" y2="59437"/>
                        <a14:backgroundMark x1="53000" y1="68791" x2="53000" y2="68791"/>
                        <a14:backgroundMark x1="49417" y1="69868" x2="49417" y2="69868"/>
                        <a14:backgroundMark x1="78750" y1="44868" x2="78750" y2="44868"/>
                        <a14:backgroundMark x1="38750" y1="24255" x2="38750" y2="24255"/>
                      </a14:backgroundRemoval>
                    </a14:imgEffect>
                  </a14:imgLayer>
                </a14:imgProps>
              </a:ext>
              <a:ext uri="{28A0092B-C50C-407E-A947-70E740481C1C}">
                <a14:useLocalDpi xmlns:a14="http://schemas.microsoft.com/office/drawing/2010/main" val="0"/>
              </a:ext>
            </a:extLst>
          </a:blip>
          <a:srcRect/>
          <a:stretch>
            <a:fillRect/>
          </a:stretch>
        </p:blipFill>
        <p:spPr bwMode="auto">
          <a:xfrm>
            <a:off x="7100512" y="217298"/>
            <a:ext cx="6859374" cy="690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9268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1000"/>
                                        <p:tgtEl>
                                          <p:spTgt spid="2050"/>
                                        </p:tgtEl>
                                      </p:cBhvr>
                                    </p:animEffect>
                                    <p:anim calcmode="lin" valueType="num">
                                      <p:cBhvr>
                                        <p:cTn id="23" dur="1000" fill="hold"/>
                                        <p:tgtEl>
                                          <p:spTgt spid="2050"/>
                                        </p:tgtEl>
                                        <p:attrNameLst>
                                          <p:attrName>ppt_x</p:attrName>
                                        </p:attrNameLst>
                                      </p:cBhvr>
                                      <p:tavLst>
                                        <p:tav tm="0">
                                          <p:val>
                                            <p:strVal val="#ppt_x"/>
                                          </p:val>
                                        </p:tav>
                                        <p:tav tm="100000">
                                          <p:val>
                                            <p:strVal val="#ppt_x"/>
                                          </p:val>
                                        </p:tav>
                                      </p:tavLst>
                                    </p:anim>
                                    <p:anim calcmode="lin" valueType="num">
                                      <p:cBhvr>
                                        <p:cTn id="24" dur="1000" fill="hold"/>
                                        <p:tgtEl>
                                          <p:spTgt spid="2050"/>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Ã¢y bÃ ng vá»i sÃ¢n trÆ°á»ng buá»i trÆ°a náº¯ng. (Redmi5). - Nhiáº¿p áº£nh - Xiaomi  Community - Xiaomi"/>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136477" y="243953"/>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8" name="Picture 4" descr="HÃ¬nh áº£nh Vector CÃ¢y Xanh Vá»i Phong CÃ¡ch Hiá»n Thá»±c, Png CÃ¢y, CÃ¢y, LÃ¡ CÃ¢y  Vector vÃ  PNG vá»i ná»n trong suá»t Äá» táº£i xuá»ng miá»n phÃ­"/>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250" b="100000" l="10000" r="90000">
                        <a14:backgroundMark x1="51250" y1="20469" x2="51250" y2="20469"/>
                        <a14:backgroundMark x1="54531" y1="14375" x2="54063" y2="15156"/>
                        <a14:backgroundMark x1="32188" y1="41875" x2="32188" y2="41875"/>
                        <a14:backgroundMark x1="35469" y1="42188" x2="35469" y2="42188"/>
                        <a14:backgroundMark x1="45313" y1="34063" x2="45313" y2="34063"/>
                        <a14:backgroundMark x1="50781" y1="71875" x2="52500" y2="70625"/>
                        <a14:backgroundMark x1="49219" y1="41719" x2="49219" y2="41719"/>
                        <a14:backgroundMark x1="52344" y1="39531" x2="52344" y2="39531"/>
                        <a14:backgroundMark x1="48281" y1="15937" x2="48281" y2="15937"/>
                        <a14:backgroundMark x1="39375" y1="43594" x2="39375" y2="43594"/>
                        <a14:backgroundMark x1="45781" y1="32813" x2="45781" y2="32813"/>
                        <a14:backgroundMark x1="45781" y1="31719" x2="45781" y2="31719"/>
                        <a14:backgroundMark x1="41563" y1="36563" x2="41563" y2="36563"/>
                      </a14:backgroundRemoval>
                    </a14:imgEffect>
                  </a14:imgLayer>
                </a14:imgProps>
              </a:ext>
              <a:ext uri="{28A0092B-C50C-407E-A947-70E740481C1C}">
                <a14:useLocalDpi xmlns:a14="http://schemas.microsoft.com/office/drawing/2010/main" val="0"/>
              </a:ext>
            </a:extLst>
          </a:blip>
          <a:srcRect l="18162" r="16849"/>
          <a:stretch/>
        </p:blipFill>
        <p:spPr bwMode="auto">
          <a:xfrm>
            <a:off x="9589824" y="1412"/>
            <a:ext cx="4053385" cy="722362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64105" y="243954"/>
            <a:ext cx="9712658" cy="649408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a/ </a:t>
            </a:r>
            <a:r>
              <a:rPr kumimoji="0" lang="en-US" altLang="en-US" sz="3200" b="1" i="0" u="none" strike="noStrike" kern="1200" cap="none" spc="0" normalizeH="0" baseline="0" noProof="0" dirty="0" err="1">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Tả</a:t>
            </a:r>
            <a:r>
              <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cây</a:t>
            </a:r>
            <a:r>
              <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err="1">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bàng</a:t>
            </a:r>
            <a:endPar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cây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nào</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cũng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đẹp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như</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cây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xuân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mới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nảy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trông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như</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ngọn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lửa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xanh</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Sang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hè</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thật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dày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ánh</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sáng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xuyên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qua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chỉ</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còn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là</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màu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ngọc</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bích</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Khi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ngả</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sang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màu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lục</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là</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Sang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đến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cuối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của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rụng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lại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vẻ</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đẹp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riêng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đỏ</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như</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đồng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tôi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thể</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nhìn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cả</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không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chán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Năm</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nào</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tôi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cũng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chọn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thật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đẹp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về</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phủ</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một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lớp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dầu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mỏng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viết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Bạn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biết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gợi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chất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liệu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gì</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không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Chất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sơn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mài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3F8C57"/>
                </a:solidFill>
                <a:effectLst/>
                <a:uLnTx/>
                <a:uFillTx/>
                <a:latin typeface="Times New Roman" pitchFamily="18" charset="0"/>
                <a:ea typeface="+mn-ea"/>
                <a:cs typeface="+mn-cs"/>
              </a:rPr>
              <a:t>Màu</a:t>
            </a:r>
            <a:r>
              <a:rPr kumimoji="0" lang="en-US" altLang="en-US" sz="3200" b="1" i="0" u="none" strike="noStrike" kern="1200" cap="none" spc="0" normalizeH="0" baseline="0" noProof="0" dirty="0">
                <a:ln>
                  <a:noFill/>
                </a:ln>
                <a:solidFill>
                  <a:srgbClr val="3F8C57"/>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3F8C57"/>
                </a:solidFill>
                <a:effectLst/>
                <a:uLnTx/>
                <a:uFillTx/>
                <a:latin typeface="Times New Roman" pitchFamily="18" charset="0"/>
                <a:ea typeface="+mn-ea"/>
                <a:cs typeface="+mn-cs"/>
              </a:rPr>
              <a:t>lục</a:t>
            </a:r>
            <a:r>
              <a:rPr kumimoji="0" lang="en-US" altLang="en-US" sz="3200" b="1" i="1"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1"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Màu</a:t>
            </a:r>
            <a:r>
              <a:rPr kumimoji="0" lang="en-US" altLang="en-US" sz="3200" b="1" i="1"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1"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xanh</a:t>
            </a:r>
            <a:r>
              <a:rPr kumimoji="0" lang="en-US" altLang="en-US" sz="3200" b="1" i="1"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1"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sẫm</a:t>
            </a:r>
            <a:r>
              <a:rPr kumimoji="0" lang="en-US" altLang="en-US" sz="3200" b="1" i="1"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1"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pha</a:t>
            </a:r>
            <a:r>
              <a:rPr kumimoji="0" lang="en-US" altLang="en-US" sz="3200" b="1" i="1"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1"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vàng</a:t>
            </a:r>
            <a:endParaRPr kumimoji="0" lang="en-US" altLang="en-US" sz="3200" b="0"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9160837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1000"/>
                                        <p:tgtEl>
                                          <p:spTgt spid="1028"/>
                                        </p:tgtEl>
                                      </p:cBhvr>
                                    </p:animEffect>
                                    <p:anim calcmode="lin" valueType="num">
                                      <p:cBhvr>
                                        <p:cTn id="18" dur="1000" fill="hold"/>
                                        <p:tgtEl>
                                          <p:spTgt spid="1028"/>
                                        </p:tgtEl>
                                        <p:attrNameLst>
                                          <p:attrName>ppt_x</p:attrName>
                                        </p:attrNameLst>
                                      </p:cBhvr>
                                      <p:tavLst>
                                        <p:tav tm="0">
                                          <p:val>
                                            <p:strVal val="#ppt_x"/>
                                          </p:val>
                                        </p:tav>
                                        <p:tav tm="100000">
                                          <p:val>
                                            <p:strVal val="#ppt_x"/>
                                          </p:val>
                                        </p:tav>
                                      </p:tavLst>
                                    </p:anim>
                                    <p:anim calcmode="lin" valueType="num">
                                      <p:cBhvr>
                                        <p:cTn id="1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fade">
                                      <p:cBhvr>
                                        <p:cTn id="31" dur="1000"/>
                                        <p:tgtEl>
                                          <p:spTgt spid="5">
                                            <p:txEl>
                                              <p:pRg st="0" end="0"/>
                                            </p:txEl>
                                          </p:spTgt>
                                        </p:tgtEl>
                                      </p:cBhvr>
                                    </p:animEffect>
                                    <p:anim calcmode="lin" valueType="num">
                                      <p:cBhvr>
                                        <p:cTn id="3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0" end="0"/>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Effect transition="in" filter="fade">
                                      <p:cBhvr>
                                        <p:cTn id="36" dur="1000"/>
                                        <p:tgtEl>
                                          <p:spTgt spid="5">
                                            <p:txEl>
                                              <p:pRg st="1" end="1"/>
                                            </p:txEl>
                                          </p:spTgt>
                                        </p:tgtEl>
                                      </p:cBhvr>
                                    </p:animEffect>
                                    <p:anim calcmode="lin" valueType="num">
                                      <p:cBhvr>
                                        <p:cTn id="37"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1" end="1"/>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animEffect transition="in" filter="fade">
                                      <p:cBhvr>
                                        <p:cTn id="41" dur="1000"/>
                                        <p:tgtEl>
                                          <p:spTgt spid="5">
                                            <p:txEl>
                                              <p:pRg st="2" end="2"/>
                                            </p:txEl>
                                          </p:spTgt>
                                        </p:tgtEl>
                                      </p:cBhvr>
                                    </p:animEffect>
                                    <p:anim calcmode="lin" valueType="num">
                                      <p:cBhvr>
                                        <p:cTn id="4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5">
                                            <p:txEl>
                                              <p:pRg st="3" end="3"/>
                                            </p:txEl>
                                          </p:spTgt>
                                        </p:tgtEl>
                                        <p:attrNameLst>
                                          <p:attrName>style.visibility</p:attrName>
                                        </p:attrNameLst>
                                      </p:cBhvr>
                                      <p:to>
                                        <p:strVal val="visible"/>
                                      </p:to>
                                    </p:set>
                                    <p:animEffect transition="in" filter="fade">
                                      <p:cBhvr>
                                        <p:cTn id="48" dur="1000"/>
                                        <p:tgtEl>
                                          <p:spTgt spid="5">
                                            <p:txEl>
                                              <p:pRg st="3" end="3"/>
                                            </p:txEl>
                                          </p:spTgt>
                                        </p:tgtEl>
                                      </p:cBhvr>
                                    </p:animEffect>
                                    <p:anim calcmode="lin" valueType="num">
                                      <p:cBhvr>
                                        <p:cTn id="4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sá»± tháº­t thÃº vá» vá» cÃ¢y sá»i Ã­t ngÆ°á»i biáº¿t - KhÃ¡m phÃ¡ ngay"/>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48016" y="181957"/>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076" name="Picture 4" descr="CÃ¢y Sá»i - cÃ¢y png táº£i vá» - Miá»n phÃ­ trong suá»t CÃ¢y png Táº£i vá»."/>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10000" r="90000">
                        <a14:foregroundMark x1="40222" y1="90294" x2="40222" y2="90294"/>
                        <a14:foregroundMark x1="36889" y1="94412" x2="36889" y2="94412"/>
                        <a14:foregroundMark x1="55778" y1="89559" x2="55778" y2="89559"/>
                      </a14:backgroundRemoval>
                    </a14:imgEffect>
                  </a14:imgLayer>
                </a14:imgProps>
              </a:ext>
              <a:ext uri="{28A0092B-C50C-407E-A947-70E740481C1C}">
                <a14:useLocalDpi xmlns:a14="http://schemas.microsoft.com/office/drawing/2010/main" val="0"/>
              </a:ext>
            </a:extLst>
          </a:blip>
          <a:srcRect/>
          <a:stretch>
            <a:fillRect/>
          </a:stretch>
        </p:blipFill>
        <p:spPr bwMode="auto">
          <a:xfrm>
            <a:off x="-1686872" y="551025"/>
            <a:ext cx="5917678" cy="645766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133298" y="332643"/>
            <a:ext cx="8731154" cy="600164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b/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Tả</a:t>
            </a: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thân</a:t>
            </a: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và</a:t>
            </a: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gốc</a:t>
            </a: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cây</a:t>
            </a:r>
            <a:endPar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già</a:t>
            </a:r>
            <a:endParaRPr kumimoji="0" lang="en-US" altLang="en-US" sz="2400" b="1"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Bên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vệ</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đường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sừng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lớn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hai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người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ôm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không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xuể</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cành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lẽ</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phải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gãy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từ</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lâu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vỏ</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nứt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nẻ</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đầy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vết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sẹo</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Với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cánh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to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xù</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xì</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không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đối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với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ngón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quều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quào</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xoè</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rộng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như</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con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quái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vật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nua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cau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khinh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khỉnh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đứng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giữa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đám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bạch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dương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tươi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cười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Bấy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giờ</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đầu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tháng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sáu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Mới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sau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tháng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đổi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hẳn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toả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rộng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thành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vòm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lá</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xuê</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xanh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tốt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thẫm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màu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đang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say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sưa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ngất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khẽ</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đung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đưa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trong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chiều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Không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còn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thấy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ngón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co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quắp</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vết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sẹo</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vẻ</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ngờ</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vực</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buồn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rầu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trước</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kia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Xuyên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qua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lớp</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vỏ</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cứng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hàng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thế</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kỉ</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khóm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lá</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non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xanh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tươi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đâm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thẳng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ngoài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Thật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lòng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tin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được</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chính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cằn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cỗi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kia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sinh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chùm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lá</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non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xanh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mơn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mởn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ấy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2865321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fade">
                                      <p:cBhvr>
                                        <p:cTn id="11" dur="1000"/>
                                        <p:tgtEl>
                                          <p:spTgt spid="3076"/>
                                        </p:tgtEl>
                                      </p:cBhvr>
                                    </p:animEffect>
                                    <p:anim calcmode="lin" valueType="num">
                                      <p:cBhvr>
                                        <p:cTn id="12" dur="1000" fill="hold"/>
                                        <p:tgtEl>
                                          <p:spTgt spid="3076"/>
                                        </p:tgtEl>
                                        <p:attrNameLst>
                                          <p:attrName>ppt_x</p:attrName>
                                        </p:attrNameLst>
                                      </p:cBhvr>
                                      <p:tavLst>
                                        <p:tav tm="0">
                                          <p:val>
                                            <p:strVal val="#ppt_x"/>
                                          </p:val>
                                        </p:tav>
                                        <p:tav tm="100000">
                                          <p:val>
                                            <p:strVal val="#ppt_x"/>
                                          </p:val>
                                        </p:tav>
                                      </p:tavLst>
                                    </p:anim>
                                    <p:anim calcmode="lin" valueType="num">
                                      <p:cBhvr>
                                        <p:cTn id="13"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02BDA8D-0070-4E90-88DC-5059760FD3AE}"/>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20" y="37118"/>
            <a:ext cx="12191980" cy="6857990"/>
          </a:xfrm>
          <a:prstGeom prst="rect">
            <a:avLst/>
          </a:prstGeom>
        </p:spPr>
      </p:pic>
      <p:pic>
        <p:nvPicPr>
          <p:cNvPr id="4" name="图片 3" descr="图片包含 室内&#10;&#10;描述已自动生成">
            <a:extLst>
              <a:ext uri="{FF2B5EF4-FFF2-40B4-BE49-F238E27FC236}">
                <a16:creationId xmlns:a16="http://schemas.microsoft.com/office/drawing/2014/main" id="{13050CB5-7359-4299-BF46-012A438FC0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720" y="912296"/>
            <a:ext cx="6218833" cy="6051980"/>
          </a:xfrm>
          <a:prstGeom prst="rect">
            <a:avLst/>
          </a:prstGeom>
        </p:spPr>
      </p:pic>
      <p:sp>
        <p:nvSpPr>
          <p:cNvPr id="36" name="TextBox 2">
            <a:extLst>
              <a:ext uri="{FF2B5EF4-FFF2-40B4-BE49-F238E27FC236}">
                <a16:creationId xmlns:a16="http://schemas.microsoft.com/office/drawing/2014/main" id="{46F013A8-6D27-4E1B-B5BC-12BAB5FA109B}"/>
              </a:ext>
            </a:extLst>
          </p:cNvPr>
          <p:cNvSpPr txBox="1"/>
          <p:nvPr/>
        </p:nvSpPr>
        <p:spPr>
          <a:xfrm>
            <a:off x="4261443" y="1913885"/>
            <a:ext cx="5696517" cy="646331"/>
          </a:xfrm>
          <a:prstGeom prst="rect">
            <a:avLst/>
          </a:prstGeom>
          <a:noFill/>
        </p:spPr>
        <p:txBody>
          <a:bodyPr wrap="square" lIns="0" r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1.Tác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giả</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miêu</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tả</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bộ</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phận</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nào</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của</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a:t>
            </a:r>
            <a:endParaRPr kumimoji="0" lang="en-US" sz="24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Roboto Slab Light" charset="0"/>
            </a:endParaRPr>
          </a:p>
        </p:txBody>
      </p:sp>
      <p:sp>
        <p:nvSpPr>
          <p:cNvPr id="37" name="Shape 3613">
            <a:extLst>
              <a:ext uri="{FF2B5EF4-FFF2-40B4-BE49-F238E27FC236}">
                <a16:creationId xmlns:a16="http://schemas.microsoft.com/office/drawing/2014/main" id="{38FEDFA5-CEAF-4A28-B746-2E1CA067E206}"/>
              </a:ext>
            </a:extLst>
          </p:cNvPr>
          <p:cNvSpPr/>
          <p:nvPr/>
        </p:nvSpPr>
        <p:spPr>
          <a:xfrm>
            <a:off x="3590470" y="2064767"/>
            <a:ext cx="601449" cy="601449"/>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3F8C57"/>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endParaRPr>
          </a:p>
        </p:txBody>
      </p:sp>
      <p:sp>
        <p:nvSpPr>
          <p:cNvPr id="39" name="TextBox 5">
            <a:extLst>
              <a:ext uri="{FF2B5EF4-FFF2-40B4-BE49-F238E27FC236}">
                <a16:creationId xmlns:a16="http://schemas.microsoft.com/office/drawing/2014/main" id="{A8111605-AEA5-49CB-924E-CD925FF79C30}"/>
              </a:ext>
            </a:extLst>
          </p:cNvPr>
          <p:cNvSpPr txBox="1"/>
          <p:nvPr/>
        </p:nvSpPr>
        <p:spPr>
          <a:xfrm>
            <a:off x="4372274" y="3096158"/>
            <a:ext cx="5474854" cy="461665"/>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2.Tác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giả</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miêu</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tả</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theo</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trình</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tự</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nào</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a:t>
            </a:r>
          </a:p>
        </p:txBody>
      </p:sp>
      <p:sp>
        <p:nvSpPr>
          <p:cNvPr id="40" name="Shape 3613">
            <a:extLst>
              <a:ext uri="{FF2B5EF4-FFF2-40B4-BE49-F238E27FC236}">
                <a16:creationId xmlns:a16="http://schemas.microsoft.com/office/drawing/2014/main" id="{5F2A3BF2-377B-46D9-A218-DCFE6A3D7118}"/>
              </a:ext>
            </a:extLst>
          </p:cNvPr>
          <p:cNvSpPr/>
          <p:nvPr/>
        </p:nvSpPr>
        <p:spPr>
          <a:xfrm>
            <a:off x="3566093" y="3060655"/>
            <a:ext cx="601449" cy="601449"/>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3F8C57"/>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endParaRPr>
          </a:p>
        </p:txBody>
      </p:sp>
      <p:sp>
        <p:nvSpPr>
          <p:cNvPr id="42" name="TextBox 8">
            <a:extLst>
              <a:ext uri="{FF2B5EF4-FFF2-40B4-BE49-F238E27FC236}">
                <a16:creationId xmlns:a16="http://schemas.microsoft.com/office/drawing/2014/main" id="{B1E4FFE6-1BF7-4A3E-899A-C0DC40697315}"/>
              </a:ext>
            </a:extLst>
          </p:cNvPr>
          <p:cNvSpPr txBox="1"/>
          <p:nvPr/>
        </p:nvSpPr>
        <p:spPr>
          <a:xfrm>
            <a:off x="5376426" y="3741302"/>
            <a:ext cx="5536880" cy="830997"/>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3.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Tìm</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hình</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ảnh</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so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sánh</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và</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nhân</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hóa</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trong</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các</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đoạn</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văn</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a:t>
            </a:r>
          </a:p>
        </p:txBody>
      </p:sp>
      <p:sp>
        <p:nvSpPr>
          <p:cNvPr id="43" name="Shape 3613">
            <a:extLst>
              <a:ext uri="{FF2B5EF4-FFF2-40B4-BE49-F238E27FC236}">
                <a16:creationId xmlns:a16="http://schemas.microsoft.com/office/drawing/2014/main" id="{1839F65E-A756-4216-85FC-A5777E484F65}"/>
              </a:ext>
            </a:extLst>
          </p:cNvPr>
          <p:cNvSpPr/>
          <p:nvPr/>
        </p:nvSpPr>
        <p:spPr>
          <a:xfrm>
            <a:off x="4527150" y="3995412"/>
            <a:ext cx="585344" cy="601449"/>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3F8C57"/>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endParaRPr>
          </a:p>
        </p:txBody>
      </p:sp>
      <p:sp>
        <p:nvSpPr>
          <p:cNvPr id="14" name="Rectangle 6"/>
          <p:cNvSpPr>
            <a:spLocks noChangeArrowheads="1"/>
          </p:cNvSpPr>
          <p:nvPr/>
        </p:nvSpPr>
        <p:spPr bwMode="auto">
          <a:xfrm>
            <a:off x="4279324" y="883993"/>
            <a:ext cx="6684240" cy="1077218"/>
          </a:xfrm>
          <a:prstGeom prst="rect">
            <a:avLst/>
          </a:prstGeom>
          <a:solidFill>
            <a:schemeClr val="bg1"/>
          </a:solidFill>
          <a:ln w="76200" cmpd="sng">
            <a:solidFill>
              <a:srgbClr val="EAAFBC"/>
            </a:solidFill>
            <a:prstDash val="lgDash"/>
            <a:miter lim="800000"/>
            <a:headEnd/>
            <a:tailEnd/>
          </a:ln>
        </p:spPr>
        <p:txBody>
          <a:bodyPr wrap="square">
            <a:spAutoFit/>
          </a:bodyP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Cách</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tả</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của</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tác</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giả</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trong</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mỗi</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đoạn</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văn</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gì</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đáng</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prstClr val="black"/>
                </a:solidFill>
                <a:effectLst/>
                <a:uLnTx/>
                <a:uFillTx/>
                <a:latin typeface="Times New Roman" pitchFamily="18" charset="0"/>
                <a:ea typeface="+mn-ea"/>
                <a:cs typeface="+mn-cs"/>
              </a:rPr>
              <a:t>chú</a:t>
            </a:r>
            <a:r>
              <a:rPr kumimoji="0" lang="en-US" altLang="en-US" sz="3200" b="1" i="0" u="none" strike="noStrike" kern="1200" cap="none" spc="0" normalizeH="0" baseline="0" noProof="0" dirty="0">
                <a:ln>
                  <a:noFill/>
                </a:ln>
                <a:solidFill>
                  <a:prstClr val="black"/>
                </a:solidFill>
                <a:effectLst/>
                <a:uLnTx/>
                <a:uFillTx/>
                <a:latin typeface="Times New Roman" pitchFamily="18" charset="0"/>
                <a:ea typeface="+mn-ea"/>
                <a:cs typeface="+mn-cs"/>
              </a:rPr>
              <a:t> ý? </a:t>
            </a:r>
          </a:p>
        </p:txBody>
      </p:sp>
      <p:sp>
        <p:nvSpPr>
          <p:cNvPr id="11" name="Shape 3613">
            <a:extLst>
              <a:ext uri="{FF2B5EF4-FFF2-40B4-BE49-F238E27FC236}">
                <a16:creationId xmlns:a16="http://schemas.microsoft.com/office/drawing/2014/main" id="{1839F65E-A756-4216-85FC-A5777E484F65}"/>
              </a:ext>
            </a:extLst>
          </p:cNvPr>
          <p:cNvSpPr/>
          <p:nvPr/>
        </p:nvSpPr>
        <p:spPr>
          <a:xfrm>
            <a:off x="4523262" y="4956058"/>
            <a:ext cx="585344" cy="601449"/>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3F8C57"/>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endParaRPr>
          </a:p>
        </p:txBody>
      </p:sp>
      <p:sp>
        <p:nvSpPr>
          <p:cNvPr id="12" name="TextBox 8">
            <a:extLst>
              <a:ext uri="{FF2B5EF4-FFF2-40B4-BE49-F238E27FC236}">
                <a16:creationId xmlns:a16="http://schemas.microsoft.com/office/drawing/2014/main" id="{B1E4FFE6-1BF7-4A3E-899A-C0DC40697315}"/>
              </a:ext>
            </a:extLst>
          </p:cNvPr>
          <p:cNvSpPr txBox="1"/>
          <p:nvPr/>
        </p:nvSpPr>
        <p:spPr>
          <a:xfrm>
            <a:off x="5426682" y="4857546"/>
            <a:ext cx="5536881" cy="830997"/>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4.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hình</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ảnh</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so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sánh</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và</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nhân</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hóa</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tác</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dụng</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gì</a:t>
            </a:r>
            <a:r>
              <a:rPr kumimoji="0" lang="en-US" altLang="en-US" sz="24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a:t>
            </a:r>
          </a:p>
        </p:txBody>
      </p:sp>
      <p:sp>
        <p:nvSpPr>
          <p:cNvPr id="3" name="TextBox 2"/>
          <p:cNvSpPr txBox="1"/>
          <p:nvPr/>
        </p:nvSpPr>
        <p:spPr>
          <a:xfrm>
            <a:off x="5108606" y="37118"/>
            <a:ext cx="4876800" cy="646331"/>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504D"/>
                </a:solidFill>
                <a:effectLst>
                  <a:reflection blurRad="6350" stA="55000" endA="300" endPos="45500" dir="5400000" sy="-100000" algn="bl" rotWithShape="0"/>
                </a:effectLst>
                <a:uLnTx/>
                <a:uFillTx/>
                <a:latin typeface="Cambria" panose="02040503050406030204" pitchFamily="18" charset="0"/>
                <a:ea typeface="Cambria" panose="02040503050406030204" pitchFamily="18" charset="0"/>
                <a:cs typeface="+mn-cs"/>
              </a:rPr>
              <a:t>THẢO LUẬN NHÓM</a:t>
            </a:r>
          </a:p>
        </p:txBody>
      </p:sp>
      <p:sp>
        <p:nvSpPr>
          <p:cNvPr id="15" name="TextBox 2">
            <a:extLst>
              <a:ext uri="{FF2B5EF4-FFF2-40B4-BE49-F238E27FC236}">
                <a16:creationId xmlns:a16="http://schemas.microsoft.com/office/drawing/2014/main" id="{46F013A8-6D27-4E1B-B5BC-12BAB5FA109B}"/>
              </a:ext>
            </a:extLst>
          </p:cNvPr>
          <p:cNvSpPr txBox="1"/>
          <p:nvPr/>
        </p:nvSpPr>
        <p:spPr>
          <a:xfrm>
            <a:off x="4523262" y="2365492"/>
            <a:ext cx="6735926" cy="577787"/>
          </a:xfrm>
          <a:prstGeom prst="rect">
            <a:avLst/>
          </a:prstGeom>
          <a:noFill/>
        </p:spPr>
        <p:txBody>
          <a:bodyPr wrap="square" lIns="0" r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Đoạn</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Tả</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bàng</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Đoạn</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b: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Tả</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a:t>
            </a:r>
            <a:endParaRPr kumimoji="0" lang="en-US" sz="2400" b="0"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Roboto Slab Light" charset="0"/>
            </a:endParaRPr>
          </a:p>
        </p:txBody>
      </p:sp>
    </p:spTree>
    <p:extLst>
      <p:ext uri="{BB962C8B-B14F-4D97-AF65-F5344CB8AC3E}">
        <p14:creationId xmlns:p14="http://schemas.microsoft.com/office/powerpoint/2010/main" val="252375268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left)">
                                      <p:cBhvr>
                                        <p:cTn id="19" dur="500"/>
                                        <p:tgtEl>
                                          <p:spTgt spid="3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left)">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left)">
                                      <p:cBhvr>
                                        <p:cTn id="27" dur="500"/>
                                        <p:tgtEl>
                                          <p:spTgt spid="39"/>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ipe(left)">
                                      <p:cBhvr>
                                        <p:cTn id="30" dur="500"/>
                                        <p:tgtEl>
                                          <p:spTgt spid="4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left)">
                                      <p:cBhvr>
                                        <p:cTn id="35" dur="500"/>
                                        <p:tgtEl>
                                          <p:spTgt spid="42"/>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left)">
                                      <p:cBhvr>
                                        <p:cTn id="38" dur="500"/>
                                        <p:tgtEl>
                                          <p:spTgt spid="4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down)">
                                      <p:cBhvr>
                                        <p:cTn id="51" dur="580">
                                          <p:stCondLst>
                                            <p:cond delay="0"/>
                                          </p:stCondLst>
                                        </p:cTn>
                                        <p:tgtEl>
                                          <p:spTgt spid="3"/>
                                        </p:tgtEl>
                                      </p:cBhvr>
                                    </p:animEffect>
                                    <p:anim calcmode="lin" valueType="num">
                                      <p:cBhvr>
                                        <p:cTn id="5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7" dur="26">
                                          <p:stCondLst>
                                            <p:cond delay="650"/>
                                          </p:stCondLst>
                                        </p:cTn>
                                        <p:tgtEl>
                                          <p:spTgt spid="3"/>
                                        </p:tgtEl>
                                      </p:cBhvr>
                                      <p:to x="100000" y="60000"/>
                                    </p:animScale>
                                    <p:animScale>
                                      <p:cBhvr>
                                        <p:cTn id="58" dur="166" decel="50000">
                                          <p:stCondLst>
                                            <p:cond delay="676"/>
                                          </p:stCondLst>
                                        </p:cTn>
                                        <p:tgtEl>
                                          <p:spTgt spid="3"/>
                                        </p:tgtEl>
                                      </p:cBhvr>
                                      <p:to x="100000" y="100000"/>
                                    </p:animScale>
                                    <p:animScale>
                                      <p:cBhvr>
                                        <p:cTn id="59" dur="26">
                                          <p:stCondLst>
                                            <p:cond delay="1312"/>
                                          </p:stCondLst>
                                        </p:cTn>
                                        <p:tgtEl>
                                          <p:spTgt spid="3"/>
                                        </p:tgtEl>
                                      </p:cBhvr>
                                      <p:to x="100000" y="80000"/>
                                    </p:animScale>
                                    <p:animScale>
                                      <p:cBhvr>
                                        <p:cTn id="60" dur="166" decel="50000">
                                          <p:stCondLst>
                                            <p:cond delay="1338"/>
                                          </p:stCondLst>
                                        </p:cTn>
                                        <p:tgtEl>
                                          <p:spTgt spid="3"/>
                                        </p:tgtEl>
                                      </p:cBhvr>
                                      <p:to x="100000" y="100000"/>
                                    </p:animScale>
                                    <p:animScale>
                                      <p:cBhvr>
                                        <p:cTn id="61" dur="26">
                                          <p:stCondLst>
                                            <p:cond delay="1642"/>
                                          </p:stCondLst>
                                        </p:cTn>
                                        <p:tgtEl>
                                          <p:spTgt spid="3"/>
                                        </p:tgtEl>
                                      </p:cBhvr>
                                      <p:to x="100000" y="90000"/>
                                    </p:animScale>
                                    <p:animScale>
                                      <p:cBhvr>
                                        <p:cTn id="62" dur="166" decel="50000">
                                          <p:stCondLst>
                                            <p:cond delay="1668"/>
                                          </p:stCondLst>
                                        </p:cTn>
                                        <p:tgtEl>
                                          <p:spTgt spid="3"/>
                                        </p:tgtEl>
                                      </p:cBhvr>
                                      <p:to x="100000" y="100000"/>
                                    </p:animScale>
                                    <p:animScale>
                                      <p:cBhvr>
                                        <p:cTn id="63" dur="26">
                                          <p:stCondLst>
                                            <p:cond delay="1808"/>
                                          </p:stCondLst>
                                        </p:cTn>
                                        <p:tgtEl>
                                          <p:spTgt spid="3"/>
                                        </p:tgtEl>
                                      </p:cBhvr>
                                      <p:to x="100000" y="95000"/>
                                    </p:animScale>
                                    <p:animScale>
                                      <p:cBhvr>
                                        <p:cTn id="64" dur="166" decel="50000">
                                          <p:stCondLst>
                                            <p:cond delay="1834"/>
                                          </p:stCondLst>
                                        </p:cTn>
                                        <p:tgtEl>
                                          <p:spTgt spid="3"/>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left)">
                                      <p:cBhvr>
                                        <p:cTn id="6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animBg="1"/>
      <p:bldP spid="39" grpId="0"/>
      <p:bldP spid="40" grpId="0" animBg="1"/>
      <p:bldP spid="42" grpId="0"/>
      <p:bldP spid="43" grpId="0" animBg="1"/>
      <p:bldP spid="14" grpId="0" animBg="1"/>
      <p:bldP spid="11" grpId="0" animBg="1"/>
      <p:bldP spid="12" grpId="0"/>
      <p:bldP spid="3"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02BDA8D-0070-4E90-88DC-5059760FD3AE}"/>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0" y="37118"/>
            <a:ext cx="12191980" cy="6857990"/>
          </a:xfrm>
          <a:prstGeom prst="rect">
            <a:avLst/>
          </a:prstGeom>
        </p:spPr>
      </p:pic>
      <p:pic>
        <p:nvPicPr>
          <p:cNvPr id="4" name="图片 3" descr="图片包含 室内&#10;&#10;描述已自动生成">
            <a:extLst>
              <a:ext uri="{FF2B5EF4-FFF2-40B4-BE49-F238E27FC236}">
                <a16:creationId xmlns:a16="http://schemas.microsoft.com/office/drawing/2014/main" id="{13050CB5-7359-4299-BF46-012A438FC0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43128"/>
            <a:ext cx="6218833" cy="6051980"/>
          </a:xfrm>
          <a:prstGeom prst="rect">
            <a:avLst/>
          </a:prstGeom>
        </p:spPr>
      </p:pic>
      <p:sp>
        <p:nvSpPr>
          <p:cNvPr id="39" name="TextBox 5">
            <a:extLst>
              <a:ext uri="{FF2B5EF4-FFF2-40B4-BE49-F238E27FC236}">
                <a16:creationId xmlns:a16="http://schemas.microsoft.com/office/drawing/2014/main" id="{A8111605-AEA5-49CB-924E-CD925FF79C30}"/>
              </a:ext>
            </a:extLst>
          </p:cNvPr>
          <p:cNvSpPr txBox="1"/>
          <p:nvPr/>
        </p:nvSpPr>
        <p:spPr>
          <a:xfrm>
            <a:off x="2138053" y="825651"/>
            <a:ext cx="7067353" cy="523220"/>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2.Tác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giả</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miêu</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tả</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theo</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trình</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tự</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nào</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a:t>
            </a:r>
          </a:p>
        </p:txBody>
      </p:sp>
      <p:sp>
        <p:nvSpPr>
          <p:cNvPr id="16" name="TextBox 2">
            <a:extLst>
              <a:ext uri="{FF2B5EF4-FFF2-40B4-BE49-F238E27FC236}">
                <a16:creationId xmlns:a16="http://schemas.microsoft.com/office/drawing/2014/main" id="{46F013A8-6D27-4E1B-B5BC-12BAB5FA109B}"/>
              </a:ext>
            </a:extLst>
          </p:cNvPr>
          <p:cNvSpPr txBox="1"/>
          <p:nvPr/>
        </p:nvSpPr>
        <p:spPr>
          <a:xfrm>
            <a:off x="2036206" y="1288881"/>
            <a:ext cx="8844230" cy="1384995"/>
          </a:xfrm>
          <a:prstGeom prst="rect">
            <a:avLst/>
          </a:prstGeom>
          <a:noFill/>
        </p:spPr>
        <p:txBody>
          <a:bodyPr wrap="square" lIns="0" r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a/</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Tả</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sự</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thay</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đổi</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màu</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sắc</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của</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lá</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bàng</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theo</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thời</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gian</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bốn</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mùa</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Xuân</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Hạ</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Thu-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Đông</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a:t>
            </a:r>
          </a:p>
        </p:txBody>
      </p:sp>
      <p:sp>
        <p:nvSpPr>
          <p:cNvPr id="7" name="Rectangle 23"/>
          <p:cNvSpPr>
            <a:spLocks noChangeArrowheads="1"/>
          </p:cNvSpPr>
          <p:nvPr/>
        </p:nvSpPr>
        <p:spPr bwMode="auto">
          <a:xfrm>
            <a:off x="4368800" y="2600634"/>
            <a:ext cx="7019636"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b/</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Tả</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sự</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thay</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đổi</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của</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cây</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sồi</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già</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từ</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mùa</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đông</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sang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mùa</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CB5754"/>
                </a:solidFill>
                <a:effectLst/>
                <a:uLnTx/>
                <a:uFillTx/>
                <a:latin typeface="Cambria" panose="02040503050406030204" pitchFamily="18" charset="0"/>
                <a:ea typeface="Cambria" panose="02040503050406030204" pitchFamily="18" charset="0"/>
                <a:cs typeface="+mn-cs"/>
              </a:rPr>
              <a:t>xuân</a:t>
            </a:r>
            <a:r>
              <a:rPr kumimoji="0" lang="en-US" altLang="en-US" sz="2800" b="1"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a:t>
            </a:r>
            <a:r>
              <a:rPr kumimoji="0" lang="en-US" altLang="en-US" sz="2800" b="0" i="0" u="none" strike="noStrike" kern="1200" cap="none" spc="0" normalizeH="0" baseline="0" noProof="0" dirty="0">
                <a:ln>
                  <a:noFill/>
                </a:ln>
                <a:solidFill>
                  <a:srgbClr val="CB5754"/>
                </a:solidFill>
                <a:effectLst/>
                <a:uLnTx/>
                <a:uFillTx/>
                <a:latin typeface="Cambria" panose="02040503050406030204" pitchFamily="18" charset="0"/>
                <a:ea typeface="Cambria" panose="02040503050406030204" pitchFamily="18" charset="0"/>
                <a:cs typeface="+mn-cs"/>
              </a:rPr>
              <a:t>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Mùa</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đông</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cây</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sồi</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nứt</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nẻ</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đầy</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sẹo</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Sang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mùa</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xuân</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cây</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sồi</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toả</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rộng</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thành</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vòm</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lá</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xum</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xuê</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bừng</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dậy</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một</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sức</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sống</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bất</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ngờ</a:t>
            </a:r>
            <a:r>
              <a:rPr kumimoji="0" lang="en-US" altLang="en-US" sz="2800" b="1"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14431657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left)">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Ã¢y bÃ ng vá»i sÃ¢n trÆ°á»ng buá»i trÆ°a náº¯ng. (Redmi5). - Nhiáº¿p áº£nh - Xiaomi  Community - Xiaomi"/>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0" y="198797"/>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8" name="Picture 4" descr="HÃ¬nh áº£nh Vector CÃ¢y Xanh Vá»i Phong CÃ¡ch Hiá»n Thá»±c, Png CÃ¢y, CÃ¢y, LÃ¡ CÃ¢y  Vector vÃ  PNG vá»i ná»n trong suá»t Äá» táº£i xuá»ng miá»n phÃ­"/>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250" b="100000" l="10000" r="90000">
                        <a14:backgroundMark x1="51250" y1="20469" x2="51250" y2="20469"/>
                        <a14:backgroundMark x1="54531" y1="14375" x2="54063" y2="15156"/>
                        <a14:backgroundMark x1="32188" y1="41875" x2="32188" y2="41875"/>
                        <a14:backgroundMark x1="35469" y1="42188" x2="35469" y2="42188"/>
                        <a14:backgroundMark x1="45313" y1="34063" x2="45313" y2="34063"/>
                        <a14:backgroundMark x1="50781" y1="71875" x2="52500" y2="70625"/>
                        <a14:backgroundMark x1="49219" y1="41719" x2="49219" y2="41719"/>
                        <a14:backgroundMark x1="52344" y1="39531" x2="52344" y2="39531"/>
                        <a14:backgroundMark x1="48281" y1="15937" x2="48281" y2="15937"/>
                        <a14:backgroundMark x1="39375" y1="43594" x2="39375" y2="43594"/>
                        <a14:backgroundMark x1="45781" y1="32813" x2="45781" y2="32813"/>
                        <a14:backgroundMark x1="45781" y1="31719" x2="45781" y2="31719"/>
                        <a14:backgroundMark x1="41563" y1="36563" x2="41563" y2="36563"/>
                      </a14:backgroundRemoval>
                    </a14:imgEffect>
                  </a14:imgLayer>
                </a14:imgProps>
              </a:ext>
              <a:ext uri="{28A0092B-C50C-407E-A947-70E740481C1C}">
                <a14:useLocalDpi xmlns:a14="http://schemas.microsoft.com/office/drawing/2010/main" val="0"/>
              </a:ext>
            </a:extLst>
          </a:blip>
          <a:srcRect l="18162" r="16849"/>
          <a:stretch/>
        </p:blipFill>
        <p:spPr bwMode="auto">
          <a:xfrm>
            <a:off x="9589824" y="1412"/>
            <a:ext cx="4053385" cy="722362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2359" y="1013486"/>
            <a:ext cx="10002295" cy="550920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a/ </a:t>
            </a:r>
            <a:r>
              <a:rPr kumimoji="0" lang="en-US" altLang="en-US" sz="3200" b="1" i="0" u="none" strike="noStrike" kern="1200" cap="none" spc="0" normalizeH="0" baseline="0" noProof="0" dirty="0" err="1">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rPr>
              <a:t>bàng</a:t>
            </a:r>
            <a:endParaRPr kumimoji="0" lang="en-US" altLang="en-US" sz="3200" b="1" i="0" u="none" strike="noStrike" kern="1200" cap="none" spc="0" normalizeH="0" baseline="0" noProof="0" dirty="0">
              <a:ln>
                <a:noFill/>
              </a:ln>
              <a:solidFill>
                <a:srgbClr val="4F81BD">
                  <a:lumMod val="75000"/>
                </a:srgbClr>
              </a:solidFill>
              <a:effectLst>
                <a:glow rad="228600">
                  <a:srgbClr val="9BBB59">
                    <a:satMod val="175000"/>
                    <a:alpha val="40000"/>
                  </a:srgbClr>
                </a:glow>
              </a:effectLst>
              <a:uLnTx/>
              <a:uFillTx/>
              <a:latin typeface="Times New Roman"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cây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nào</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cũng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đẹp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như</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cây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xuân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mới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nảy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trông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như</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ngọn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lửa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xanh</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Sang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hè</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thật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dày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ánh</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sáng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xuyên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qua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chỉ</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còn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là</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màu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ngọc</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bích</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Khi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ngả</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sang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màu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lục</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là</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Sang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đến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cuối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của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rụng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lại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vẻ</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đẹp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riêng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Những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mùa</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đỏ</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như</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đồng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tôi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thể</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nhìn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cả</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ngày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không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chán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Năm</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nào</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tôi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cũng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chọn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mấy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lá</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thật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đẹp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về</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phủ</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một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lớp</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dầu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mỏng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bày</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bàn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viết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Bạn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biết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nó</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gợi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lên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chất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liệu</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gì</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không</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Chất</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sơn</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 </a:t>
            </a:r>
            <a:r>
              <a:rPr kumimoji="0" lang="en-US" altLang="en-US" sz="3200" b="1" i="0" u="none" strike="noStrike" kern="1200" cap="none" spc="0" normalizeH="0" baseline="0" noProof="0" dirty="0" err="1">
                <a:ln>
                  <a:noFill/>
                </a:ln>
                <a:solidFill>
                  <a:srgbClr val="4F81BD">
                    <a:lumMod val="75000"/>
                  </a:srgbClr>
                </a:solidFill>
                <a:effectLst/>
                <a:uLnTx/>
                <a:uFillTx/>
                <a:latin typeface="Times New Roman" pitchFamily="18" charset="0"/>
                <a:ea typeface="+mn-ea"/>
                <a:cs typeface="+mn-cs"/>
              </a:rPr>
              <a:t>mài</a:t>
            </a:r>
            <a:r>
              <a:rPr kumimoji="0" lang="en-US" altLang="en-US" sz="3200" b="1"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rPr>
              <a:t>.</a:t>
            </a:r>
            <a:endParaRPr kumimoji="0" lang="en-US" altLang="en-US" sz="3200" b="0" i="0" u="none" strike="noStrike" kern="1200" cap="none" spc="0" normalizeH="0" baseline="0" noProof="0" dirty="0">
              <a:ln>
                <a:noFill/>
              </a:ln>
              <a:solidFill>
                <a:srgbClr val="4F81BD">
                  <a:lumMod val="75000"/>
                </a:srgbClr>
              </a:solidFill>
              <a:effectLst/>
              <a:uLnTx/>
              <a:uFillTx/>
              <a:latin typeface="Times New Roman" pitchFamily="18" charset="0"/>
              <a:ea typeface="+mn-ea"/>
              <a:cs typeface="+mn-cs"/>
            </a:endParaRPr>
          </a:p>
        </p:txBody>
      </p:sp>
      <p:sp>
        <p:nvSpPr>
          <p:cNvPr id="6" name="Text Box 14"/>
          <p:cNvSpPr txBox="1">
            <a:spLocks noChangeArrowheads="1"/>
          </p:cNvSpPr>
          <p:nvPr/>
        </p:nvSpPr>
        <p:spPr bwMode="auto">
          <a:xfrm>
            <a:off x="2908208" y="175595"/>
            <a:ext cx="639694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3.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Tìm</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những</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hình</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ảnh</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a:ln>
                  <a:solidFill>
                    <a:sysClr val="windowText" lastClr="000000"/>
                  </a:solidFill>
                </a:ln>
                <a:solidFill>
                  <a:srgbClr val="FF0000"/>
                </a:solidFill>
                <a:effectLst/>
                <a:uLnTx/>
                <a:uFillTx/>
                <a:latin typeface="UTM Azuki" panose="02040603050506020204" pitchFamily="18" charset="0"/>
                <a:ea typeface="Cambria" panose="02040503050406030204" pitchFamily="18" charset="0"/>
                <a:cs typeface="+mn-cs"/>
              </a:rPr>
              <a:t>so </a:t>
            </a:r>
            <a:r>
              <a:rPr kumimoji="0" lang="en-US" altLang="en-US" sz="3600" b="1" i="0" u="none" strike="noStrike" kern="1200" cap="none" spc="0" normalizeH="0" baseline="0" noProof="0" dirty="0" err="1">
                <a:ln>
                  <a:solidFill>
                    <a:sysClr val="windowText" lastClr="000000"/>
                  </a:solidFill>
                </a:ln>
                <a:solidFill>
                  <a:srgbClr val="FF0000"/>
                </a:solidFill>
                <a:effectLst/>
                <a:uLnTx/>
                <a:uFillTx/>
                <a:latin typeface="UTM Azuki" panose="02040603050506020204" pitchFamily="18" charset="0"/>
                <a:ea typeface="Cambria" panose="02040503050406030204" pitchFamily="18" charset="0"/>
                <a:cs typeface="+mn-cs"/>
              </a:rPr>
              <a:t>sánh</a:t>
            </a:r>
            <a:r>
              <a:rPr kumimoji="0" lang="en-US" altLang="en-US" sz="3600" b="1" i="0" u="none" strike="noStrike" kern="1200" cap="none" spc="0" normalizeH="0" baseline="0" noProof="0" dirty="0">
                <a:ln>
                  <a:solidFill>
                    <a:sysClr val="windowText" lastClr="000000"/>
                  </a:solidFill>
                </a:ln>
                <a:solidFill>
                  <a:srgbClr val="FF0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và</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C0504D"/>
                </a:solidFill>
                <a:effectLst/>
                <a:uLnTx/>
                <a:uFillTx/>
                <a:latin typeface="UTM Azuki" panose="02040603050506020204" pitchFamily="18" charset="0"/>
                <a:ea typeface="Cambria" panose="02040503050406030204" pitchFamily="18" charset="0"/>
                <a:cs typeface="+mn-cs"/>
              </a:rPr>
              <a:t>nhân</a:t>
            </a:r>
            <a:r>
              <a:rPr kumimoji="0" lang="en-US" altLang="en-US" sz="3600" b="1" i="0" u="none" strike="noStrike" kern="1200" cap="none" spc="0" normalizeH="0" baseline="0" noProof="0" dirty="0">
                <a:ln>
                  <a:solidFill>
                    <a:sysClr val="windowText" lastClr="000000"/>
                  </a:solidFill>
                </a:ln>
                <a:solidFill>
                  <a:srgbClr val="C0504D"/>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C0504D"/>
                </a:solidFill>
                <a:effectLst/>
                <a:uLnTx/>
                <a:uFillTx/>
                <a:latin typeface="UTM Azuki" panose="02040603050506020204" pitchFamily="18" charset="0"/>
                <a:ea typeface="Cambria" panose="02040503050406030204" pitchFamily="18" charset="0"/>
                <a:cs typeface="+mn-cs"/>
              </a:rPr>
              <a:t>hóa</a:t>
            </a:r>
            <a:r>
              <a:rPr kumimoji="0" lang="en-US" altLang="en-US" sz="3600" b="1" i="0" u="none" strike="noStrike" kern="1200" cap="none" spc="0" normalizeH="0" baseline="0" noProof="0" dirty="0">
                <a:ln>
                  <a:solidFill>
                    <a:sysClr val="windowText" lastClr="000000"/>
                  </a:solidFill>
                </a:ln>
                <a:solidFill>
                  <a:srgbClr val="C0504D"/>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trong</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các</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đoạn</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6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văn</a:t>
            </a:r>
            <a:r>
              <a:rPr kumimoji="0" lang="en-US" altLang="en-US" sz="36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a:t>
            </a:r>
          </a:p>
        </p:txBody>
      </p:sp>
      <p:cxnSp>
        <p:nvCxnSpPr>
          <p:cNvPr id="3" name="Straight Connector 2"/>
          <p:cNvCxnSpPr/>
          <p:nvPr/>
        </p:nvCxnSpPr>
        <p:spPr>
          <a:xfrm>
            <a:off x="1459346" y="2549237"/>
            <a:ext cx="8580581" cy="9236"/>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a:off x="4337023" y="4484594"/>
            <a:ext cx="5702904" cy="30302"/>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V="1">
            <a:off x="222359" y="4950691"/>
            <a:ext cx="922950" cy="9575"/>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339915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1000"/>
                                        <p:tgtEl>
                                          <p:spTgt spid="5">
                                            <p:txEl>
                                              <p:pRg st="0" end="0"/>
                                            </p:txEl>
                                          </p:spTgt>
                                        </p:tgtEl>
                                      </p:cBhvr>
                                    </p:animEffect>
                                    <p:anim calcmode="lin" valueType="num">
                                      <p:cBhvr>
                                        <p:cTn id="2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Effect transition="in" filter="fade">
                                      <p:cBhvr>
                                        <p:cTn id="31" dur="1000"/>
                                        <p:tgtEl>
                                          <p:spTgt spid="5">
                                            <p:txEl>
                                              <p:pRg st="1" end="1"/>
                                            </p:txEl>
                                          </p:spTgt>
                                        </p:tgtEl>
                                      </p:cBhvr>
                                    </p:animEffect>
                                    <p:anim calcmode="lin" valueType="num">
                                      <p:cBhvr>
                                        <p:cTn id="3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par>
                                <p:cTn id="51" presetID="22" presetClass="entr" presetSubtype="8"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left)">
                                      <p:cBhvr>
                                        <p:cTn id="5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sá»± tháº­t thÃº vá» vá» cÃ¢y sá»i Ã­t ngÆ°á»i biáº¿t - KhÃ¡m phÃ¡ ngay"/>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48016" y="181957"/>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076" name="Picture 4" descr="CÃ¢y Sá»i - cÃ¢y png táº£i vá» - Miá»n phÃ­ trong suá»t CÃ¢y png Táº£i vá»."/>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10000" r="90000">
                        <a14:foregroundMark x1="40222" y1="90294" x2="40222" y2="90294"/>
                        <a14:foregroundMark x1="36889" y1="94412" x2="36889" y2="94412"/>
                        <a14:foregroundMark x1="55778" y1="89559" x2="55778" y2="89559"/>
                      </a14:backgroundRemoval>
                    </a14:imgEffect>
                  </a14:imgLayer>
                </a14:imgProps>
              </a:ext>
              <a:ext uri="{28A0092B-C50C-407E-A947-70E740481C1C}">
                <a14:useLocalDpi xmlns:a14="http://schemas.microsoft.com/office/drawing/2010/main" val="0"/>
              </a:ext>
            </a:extLst>
          </a:blip>
          <a:srcRect/>
          <a:stretch>
            <a:fillRect/>
          </a:stretch>
        </p:blipFill>
        <p:spPr bwMode="auto">
          <a:xfrm>
            <a:off x="-1686872" y="551025"/>
            <a:ext cx="5917678" cy="645766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535003" y="2881745"/>
            <a:ext cx="2004290" cy="387928"/>
          </a:xfrm>
          <a:prstGeom prst="rect">
            <a:avLst/>
          </a:prstGeom>
          <a:solidFill>
            <a:schemeClr val="accent3">
              <a:lumMod val="60000"/>
              <a:lumOff val="40000"/>
            </a:schemeClr>
          </a:solidFill>
          <a:ln w="38100">
            <a:solidFill>
              <a:srgbClr val="46AC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8957755" y="2881745"/>
            <a:ext cx="1777864" cy="387928"/>
          </a:xfrm>
          <a:prstGeom prst="rect">
            <a:avLst/>
          </a:prstGeom>
          <a:solidFill>
            <a:schemeClr val="accent3">
              <a:lumMod val="60000"/>
              <a:lumOff val="40000"/>
            </a:schemeClr>
          </a:solidFill>
          <a:ln w="38100">
            <a:solidFill>
              <a:srgbClr val="46AC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4417041" y="5083090"/>
            <a:ext cx="2609519" cy="383309"/>
          </a:xfrm>
          <a:prstGeom prst="rect">
            <a:avLst/>
          </a:prstGeom>
          <a:solidFill>
            <a:schemeClr val="accent3">
              <a:lumMod val="60000"/>
              <a:lumOff val="40000"/>
            </a:schemeClr>
          </a:solidFill>
          <a:ln w="38100">
            <a:solidFill>
              <a:srgbClr val="46AC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5396546" y="4336168"/>
            <a:ext cx="2609519" cy="383309"/>
          </a:xfrm>
          <a:prstGeom prst="rect">
            <a:avLst/>
          </a:prstGeom>
          <a:solidFill>
            <a:schemeClr val="accent3">
              <a:lumMod val="60000"/>
              <a:lumOff val="40000"/>
            </a:schemeClr>
          </a:solidFill>
          <a:ln w="38100">
            <a:solidFill>
              <a:srgbClr val="46AC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3"/>
          <p:cNvSpPr/>
          <p:nvPr/>
        </p:nvSpPr>
        <p:spPr>
          <a:xfrm>
            <a:off x="3050171" y="997551"/>
            <a:ext cx="8731154" cy="563231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b/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rPr>
              <a:t>già</a:t>
            </a:r>
            <a:endParaRPr kumimoji="0" lang="en-US" altLang="en-US" sz="2400" b="1" i="0" u="none" strike="noStrike" kern="1200" cap="none" spc="0" normalizeH="0" baseline="0" noProof="0" dirty="0">
              <a:ln>
                <a:noFill/>
              </a:ln>
              <a:solidFill>
                <a:srgbClr val="663300"/>
              </a:solidFill>
              <a:effectLst>
                <a:glow rad="139700">
                  <a:srgbClr val="F79646">
                    <a:satMod val="175000"/>
                    <a:alpha val="40000"/>
                  </a:srgbClr>
                </a:glow>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Bên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vệ</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đường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sừng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lớn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hai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người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ôm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không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xuể</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cành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lẽ</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phải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gãy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từ</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lâu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vỏ</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nứt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nẻ</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đầy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vết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sẹo</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Với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cánh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to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xù</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xì</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không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đối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với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ngón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quều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quào</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xoè</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rộng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như</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con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quái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vật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nua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cau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khinh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khỉnh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đứng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giữa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đám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bạch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dương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tươi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cười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Bấy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giờ</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đầu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tháng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sáu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Mới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sau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một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tháng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đổi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hẳn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toả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rộng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thành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vòm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lá</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xuê</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xanh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tốt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thẫm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màu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đang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say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sưa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ngất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khẽ</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đung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đưa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trong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chiều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Không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còn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thấy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ngón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tay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co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quắp</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vết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sẹo</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vẻ</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ngờ</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vực</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buồn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rầu</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trước</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kia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Xuyên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qua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lớp</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vỏ</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cứng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hàng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thế</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kỉ</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những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khóm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lá</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non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xanh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tươi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đâm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thẳng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ngoài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Thật</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khó</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lòng</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tin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được</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chính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cây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sồi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già</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cằn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cỗi</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kia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đã</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sinh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ra</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chùm</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lá</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non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xanh</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mơn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mởn</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 </a:t>
            </a:r>
            <a:r>
              <a:rPr kumimoji="0" lang="en-US" altLang="en-US" sz="2400" b="1" i="0" u="none" strike="noStrike" kern="1200" cap="none" spc="0" normalizeH="0" baseline="0" noProof="0" dirty="0" err="1">
                <a:ln>
                  <a:noFill/>
                </a:ln>
                <a:solidFill>
                  <a:srgbClr val="663300"/>
                </a:solidFill>
                <a:effectLst/>
                <a:uLnTx/>
                <a:uFillTx/>
                <a:latin typeface="Cambria" panose="02040503050406030204" pitchFamily="18" charset="0"/>
                <a:ea typeface="Cambria" panose="02040503050406030204" pitchFamily="18" charset="0"/>
                <a:cs typeface="+mn-cs"/>
              </a:rPr>
              <a:t>ấy</a:t>
            </a:r>
            <a:r>
              <a:rPr kumimoji="0" lang="en-US" altLang="en-US" sz="2400" b="1" i="0" u="none" strike="noStrike" kern="1200" cap="none" spc="0" normalizeH="0" baseline="0" noProof="0" dirty="0">
                <a:ln>
                  <a:noFill/>
                </a:ln>
                <a:solidFill>
                  <a:srgbClr val="663300"/>
                </a:solidFill>
                <a:effectLst/>
                <a:uLnTx/>
                <a:uFillTx/>
                <a:latin typeface="Cambria" panose="02040503050406030204" pitchFamily="18" charset="0"/>
                <a:ea typeface="Cambria" panose="02040503050406030204" pitchFamily="18" charset="0"/>
                <a:cs typeface="+mn-cs"/>
              </a:rPr>
              <a:t>.</a:t>
            </a:r>
          </a:p>
        </p:txBody>
      </p:sp>
      <p:sp>
        <p:nvSpPr>
          <p:cNvPr id="6" name="Text Box 14"/>
          <p:cNvSpPr txBox="1">
            <a:spLocks noChangeArrowheads="1"/>
          </p:cNvSpPr>
          <p:nvPr/>
        </p:nvSpPr>
        <p:spPr bwMode="auto">
          <a:xfrm>
            <a:off x="4338677" y="51145"/>
            <a:ext cx="639694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3.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Tìm</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những</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hình</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ảnh</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a:ln>
                  <a:solidFill>
                    <a:sysClr val="windowText" lastClr="000000"/>
                  </a:solidFill>
                </a:ln>
                <a:solidFill>
                  <a:srgbClr val="FF0000"/>
                </a:solidFill>
                <a:effectLst/>
                <a:uLnTx/>
                <a:uFillTx/>
                <a:latin typeface="UTM Azuki" panose="02040603050506020204" pitchFamily="18" charset="0"/>
                <a:ea typeface="Cambria" panose="02040503050406030204" pitchFamily="18" charset="0"/>
                <a:cs typeface="+mn-cs"/>
              </a:rPr>
              <a:t>so </a:t>
            </a:r>
            <a:r>
              <a:rPr kumimoji="0" lang="en-US" altLang="en-US" sz="3200" b="1" i="0" u="none" strike="noStrike" kern="1200" cap="none" spc="0" normalizeH="0" baseline="0" noProof="0" dirty="0" err="1">
                <a:ln>
                  <a:solidFill>
                    <a:sysClr val="windowText" lastClr="000000"/>
                  </a:solidFill>
                </a:ln>
                <a:solidFill>
                  <a:srgbClr val="FF0000"/>
                </a:solidFill>
                <a:effectLst/>
                <a:uLnTx/>
                <a:uFillTx/>
                <a:latin typeface="UTM Azuki" panose="02040603050506020204" pitchFamily="18" charset="0"/>
                <a:ea typeface="Cambria" panose="02040503050406030204" pitchFamily="18" charset="0"/>
                <a:cs typeface="+mn-cs"/>
              </a:rPr>
              <a:t>sánh</a:t>
            </a:r>
            <a:r>
              <a:rPr kumimoji="0" lang="en-US" altLang="en-US" sz="3200" b="1" i="0" u="none" strike="noStrike" kern="1200" cap="none" spc="0" normalizeH="0" baseline="0" noProof="0" dirty="0">
                <a:ln>
                  <a:solidFill>
                    <a:sysClr val="windowText" lastClr="000000"/>
                  </a:solidFill>
                </a:ln>
                <a:solidFill>
                  <a:srgbClr val="FF0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và</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46AC33"/>
                </a:solidFill>
                <a:effectLst/>
                <a:uLnTx/>
                <a:uFillTx/>
                <a:latin typeface="UTM Azuki" panose="02040603050506020204" pitchFamily="18" charset="0"/>
                <a:ea typeface="Cambria" panose="02040503050406030204" pitchFamily="18" charset="0"/>
                <a:cs typeface="+mn-cs"/>
              </a:rPr>
              <a:t>nhân</a:t>
            </a:r>
            <a:r>
              <a:rPr kumimoji="0" lang="en-US" altLang="en-US" sz="3200" b="1" i="0" u="none" strike="noStrike" kern="1200" cap="none" spc="0" normalizeH="0" baseline="0" noProof="0" dirty="0">
                <a:ln>
                  <a:solidFill>
                    <a:sysClr val="windowText" lastClr="000000"/>
                  </a:solidFill>
                </a:ln>
                <a:solidFill>
                  <a:srgbClr val="46AC33"/>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46AC33"/>
                </a:solidFill>
                <a:effectLst/>
                <a:uLnTx/>
                <a:uFillTx/>
                <a:latin typeface="UTM Azuki" panose="02040603050506020204" pitchFamily="18" charset="0"/>
                <a:ea typeface="Cambria" panose="02040503050406030204" pitchFamily="18" charset="0"/>
                <a:cs typeface="+mn-cs"/>
              </a:rPr>
              <a:t>hóa</a:t>
            </a:r>
            <a:r>
              <a:rPr kumimoji="0" lang="en-US" altLang="en-US" sz="3200" b="1" i="0" u="none" strike="noStrike" kern="1200" cap="none" spc="0" normalizeH="0" baseline="0" noProof="0" dirty="0">
                <a:ln>
                  <a:solidFill>
                    <a:sysClr val="windowText" lastClr="000000"/>
                  </a:solidFill>
                </a:ln>
                <a:solidFill>
                  <a:srgbClr val="46AC33"/>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trong</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các</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đoạn</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 </a:t>
            </a:r>
            <a:r>
              <a:rPr kumimoji="0" lang="en-US" altLang="en-US" sz="3200" b="1" i="0" u="none" strike="noStrike" kern="1200" cap="none" spc="0" normalizeH="0" baseline="0" noProof="0" dirty="0" err="1">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văn</a:t>
            </a:r>
            <a:r>
              <a:rPr kumimoji="0" lang="en-US" altLang="en-US" sz="3200" b="1" i="0" u="none" strike="noStrike" kern="1200" cap="none" spc="0" normalizeH="0" baseline="0" noProof="0" dirty="0">
                <a:ln>
                  <a:solidFill>
                    <a:sysClr val="windowText" lastClr="000000"/>
                  </a:solidFill>
                </a:ln>
                <a:solidFill>
                  <a:srgbClr val="FFC000"/>
                </a:solidFill>
                <a:effectLst/>
                <a:uLnTx/>
                <a:uFillTx/>
                <a:latin typeface="UTM Azuki" panose="02040603050506020204" pitchFamily="18" charset="0"/>
                <a:ea typeface="Cambria" panose="02040503050406030204" pitchFamily="18" charset="0"/>
                <a:cs typeface="+mn-cs"/>
              </a:rPr>
              <a:t>.</a:t>
            </a:r>
          </a:p>
        </p:txBody>
      </p:sp>
      <p:cxnSp>
        <p:nvCxnSpPr>
          <p:cNvPr id="7" name="Straight Connector 6"/>
          <p:cNvCxnSpPr/>
          <p:nvPr/>
        </p:nvCxnSpPr>
        <p:spPr>
          <a:xfrm flipV="1">
            <a:off x="3125457" y="3269673"/>
            <a:ext cx="8401525" cy="1"/>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a:off x="3125457" y="3638742"/>
            <a:ext cx="4513016" cy="385"/>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194480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fade">
                                      <p:cBhvr>
                                        <p:cTn id="11" dur="1000"/>
                                        <p:tgtEl>
                                          <p:spTgt spid="3076"/>
                                        </p:tgtEl>
                                      </p:cBhvr>
                                    </p:animEffect>
                                    <p:anim calcmode="lin" valueType="num">
                                      <p:cBhvr>
                                        <p:cTn id="12" dur="1000" fill="hold"/>
                                        <p:tgtEl>
                                          <p:spTgt spid="3076"/>
                                        </p:tgtEl>
                                        <p:attrNameLst>
                                          <p:attrName>ppt_x</p:attrName>
                                        </p:attrNameLst>
                                      </p:cBhvr>
                                      <p:tavLst>
                                        <p:tav tm="0">
                                          <p:val>
                                            <p:strVal val="#ppt_x"/>
                                          </p:val>
                                        </p:tav>
                                        <p:tav tm="100000">
                                          <p:val>
                                            <p:strVal val="#ppt_x"/>
                                          </p:val>
                                        </p:tav>
                                      </p:tavLst>
                                    </p:anim>
                                    <p:anim calcmode="lin" valueType="num">
                                      <p:cBhvr>
                                        <p:cTn id="13"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arn(inVertical)">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5" grpId="0" animBg="1"/>
      <p:bldP spid="16" grpId="0" animBg="1"/>
      <p:bldP spid="17" grpId="0" animBg="1"/>
      <p:bldP spid="4"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9F37C1B-3319-47AA-B01C-DE760C0249E1}"/>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20" y="10"/>
            <a:ext cx="12191980" cy="6857990"/>
          </a:xfrm>
          <a:prstGeom prst="rect">
            <a:avLst/>
          </a:prstGeom>
        </p:spPr>
      </p:pic>
      <p:pic>
        <p:nvPicPr>
          <p:cNvPr id="4" name="图片 3" descr="图片包含 植物, 树叶, 蕨&#10;&#10;描述已自动生成">
            <a:extLst>
              <a:ext uri="{FF2B5EF4-FFF2-40B4-BE49-F238E27FC236}">
                <a16:creationId xmlns:a16="http://schemas.microsoft.com/office/drawing/2014/main" id="{C670B8B5-81AD-480B-AD9D-B94129BE5DB0}"/>
              </a:ext>
            </a:extLst>
          </p:cNvPr>
          <p:cNvPicPr>
            <a:picLocks noChangeAspect="1"/>
          </p:cNvPicPr>
          <p:nvPr/>
        </p:nvPicPr>
        <p:blipFill rotWithShape="1">
          <a:blip r:embed="rId3">
            <a:extLst>
              <a:ext uri="{28A0092B-C50C-407E-A947-70E740481C1C}">
                <a14:useLocalDpi xmlns:a14="http://schemas.microsoft.com/office/drawing/2010/main" val="0"/>
              </a:ext>
            </a:extLst>
          </a:blip>
          <a:srcRect l="60513" t="62204" r="24" b="-1"/>
          <a:stretch/>
        </p:blipFill>
        <p:spPr>
          <a:xfrm flipH="1">
            <a:off x="5765532" y="3926420"/>
            <a:ext cx="5099843" cy="2931580"/>
          </a:xfrm>
          <a:prstGeom prst="rect">
            <a:avLst/>
          </a:prstGeom>
        </p:spPr>
      </p:pic>
      <p:sp>
        <p:nvSpPr>
          <p:cNvPr id="13" name="Text Box 2"/>
          <p:cNvSpPr txBox="1">
            <a:spLocks noChangeArrowheads="1"/>
          </p:cNvSpPr>
          <p:nvPr/>
        </p:nvSpPr>
        <p:spPr bwMode="auto">
          <a:xfrm>
            <a:off x="2870200" y="1355438"/>
            <a:ext cx="533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400" b="0" i="0" u="none" strike="noStrike" kern="1200" cap="none" spc="0" normalizeH="0" baseline="0" noProof="0">
              <a:ln>
                <a:noFill/>
              </a:ln>
              <a:solidFill>
                <a:prstClr val="black"/>
              </a:solidFill>
              <a:effectLst/>
              <a:uLnTx/>
              <a:uFillTx/>
              <a:latin typeface="UTM Fleur" panose="02040403050506020204" pitchFamily="18" charset="0"/>
              <a:ea typeface="+mn-ea"/>
              <a:cs typeface="+mn-cs"/>
            </a:endParaRPr>
          </a:p>
        </p:txBody>
      </p:sp>
      <p:sp>
        <p:nvSpPr>
          <p:cNvPr id="14" name="Text Box 3"/>
          <p:cNvSpPr txBox="1">
            <a:spLocks noChangeArrowheads="1"/>
          </p:cNvSpPr>
          <p:nvPr/>
        </p:nvSpPr>
        <p:spPr bwMode="auto">
          <a:xfrm>
            <a:off x="3632200" y="1431638"/>
            <a:ext cx="4953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400" b="0" i="0" u="none" strike="noStrike" kern="1200" cap="none" spc="0" normalizeH="0" baseline="0" noProof="0">
              <a:ln>
                <a:noFill/>
              </a:ln>
              <a:solidFill>
                <a:prstClr val="black"/>
              </a:solidFill>
              <a:effectLst/>
              <a:uLnTx/>
              <a:uFillTx/>
              <a:latin typeface="UTM Fleur" panose="02040403050506020204" pitchFamily="18" charset="0"/>
              <a:ea typeface="+mn-ea"/>
              <a:cs typeface="+mn-cs"/>
            </a:endParaRPr>
          </a:p>
        </p:txBody>
      </p:sp>
      <p:sp>
        <p:nvSpPr>
          <p:cNvPr id="15" name="Text Box 4"/>
          <p:cNvSpPr txBox="1">
            <a:spLocks noChangeArrowheads="1"/>
          </p:cNvSpPr>
          <p:nvPr/>
        </p:nvSpPr>
        <p:spPr bwMode="auto">
          <a:xfrm>
            <a:off x="4013200" y="3336638"/>
            <a:ext cx="47244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400" b="0" i="0" u="none" strike="noStrike" kern="1200" cap="none" spc="0" normalizeH="0" baseline="0" noProof="0">
              <a:ln>
                <a:noFill/>
              </a:ln>
              <a:solidFill>
                <a:prstClr val="black"/>
              </a:solidFill>
              <a:effectLst/>
              <a:uLnTx/>
              <a:uFillTx/>
              <a:latin typeface="UTM Fleur" panose="02040403050506020204" pitchFamily="18" charset="0"/>
              <a:ea typeface="+mn-ea"/>
              <a:cs typeface="+mn-cs"/>
            </a:endParaRPr>
          </a:p>
        </p:txBody>
      </p:sp>
      <p:sp>
        <p:nvSpPr>
          <p:cNvPr id="16" name="Text Box 5"/>
          <p:cNvSpPr txBox="1">
            <a:spLocks noChangeArrowheads="1"/>
          </p:cNvSpPr>
          <p:nvPr/>
        </p:nvSpPr>
        <p:spPr bwMode="auto">
          <a:xfrm>
            <a:off x="1062192" y="887077"/>
            <a:ext cx="10067636" cy="1200329"/>
          </a:xfrm>
          <a:prstGeom prst="rect">
            <a:avLst/>
          </a:prstGeom>
          <a:noFill/>
          <a:ln w="38100">
            <a:solidFill>
              <a:srgbClr val="3F8C57"/>
            </a:solidFill>
            <a:prstDash val="sysDot"/>
            <a:miter lim="800000"/>
            <a:headEnd/>
            <a:tailEnd/>
          </a:ln>
          <a:effectLst>
            <a:glow rad="63500">
              <a:schemeClr val="accent3">
                <a:satMod val="175000"/>
                <a:alpha val="40000"/>
              </a:schemeClr>
            </a:glow>
          </a:effectLst>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4.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Những</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hình</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ảnh</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so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sánh</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và</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nhân</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hóa</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có</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tác</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dụng</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3F8C57"/>
                </a:solidFill>
                <a:effectLst/>
                <a:uLnTx/>
                <a:uFillTx/>
                <a:latin typeface="UTM Androgyne" panose="02040603050506020204" pitchFamily="18"/>
              </a:rPr>
              <a:t>gì</a:t>
            </a:r>
            <a:r>
              <a:rPr kumimoji="0" lang="en-US" altLang="en-US" sz="3600" b="1" i="0" u="none" strike="noStrike" kern="1200" cap="none" spc="0" normalizeH="0" baseline="0" noProof="0" dirty="0">
                <a:ln>
                  <a:noFill/>
                </a:ln>
                <a:solidFill>
                  <a:srgbClr val="3F8C57"/>
                </a:solidFill>
                <a:effectLst/>
                <a:uLnTx/>
                <a:uFillTx/>
                <a:latin typeface="UTM Androgyne" panose="02040603050506020204" pitchFamily="18"/>
              </a:rPr>
              <a:t>?</a:t>
            </a:r>
          </a:p>
        </p:txBody>
      </p:sp>
      <p:sp>
        <p:nvSpPr>
          <p:cNvPr id="18" name="Text Box 9"/>
          <p:cNvSpPr txBox="1">
            <a:spLocks noChangeArrowheads="1"/>
          </p:cNvSpPr>
          <p:nvPr/>
        </p:nvSpPr>
        <p:spPr bwMode="auto">
          <a:xfrm>
            <a:off x="1270402" y="2200368"/>
            <a:ext cx="81262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3600" b="0"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Những</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hình</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ảnh</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so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sánh</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và</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nhân</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hóa</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có</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tác</a:t>
            </a:r>
            <a:r>
              <a:rPr kumimoji="0" lang="en-US" altLang="en-US" sz="3600" b="1" i="0" u="none" strike="noStrike" kern="1200" cap="none" spc="0" normalizeH="0" baseline="0" noProof="0" dirty="0">
                <a:ln>
                  <a:noFill/>
                </a:ln>
                <a:solidFill>
                  <a:srgbClr val="663300"/>
                </a:solidFill>
                <a:effectLst/>
                <a:uLnTx/>
                <a:uFillTx/>
                <a:latin typeface="UTM Androgyne" panose="02040603050506020204" pitchFamily="18"/>
              </a:rPr>
              <a:t> </a:t>
            </a:r>
            <a:r>
              <a:rPr kumimoji="0" lang="en-US" altLang="en-US" sz="3600" b="1" i="0" u="none" strike="noStrike" kern="1200" cap="none" spc="0" normalizeH="0" baseline="0" noProof="0" dirty="0" err="1">
                <a:ln>
                  <a:noFill/>
                </a:ln>
                <a:solidFill>
                  <a:srgbClr val="663300"/>
                </a:solidFill>
                <a:effectLst/>
                <a:uLnTx/>
                <a:uFillTx/>
                <a:latin typeface="UTM Androgyne" panose="02040603050506020204" pitchFamily="18"/>
              </a:rPr>
              <a:t>dụng</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nêu</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bật</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vẻ</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đẹp</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riêng</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của</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cây</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khiến</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chúng</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trở</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nên</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gần</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gũi</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thân</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thuộc</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với</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con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người</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và</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làm</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cho</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bài</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văn</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thêm</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sinh</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động</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 </a:t>
            </a:r>
            <a:r>
              <a:rPr kumimoji="0" lang="en-US" altLang="en-US" sz="3600" b="0" i="0" u="none" strike="noStrike" kern="1200" cap="none" spc="0" normalizeH="0" baseline="0" noProof="0" dirty="0" err="1">
                <a:ln>
                  <a:noFill/>
                </a:ln>
                <a:solidFill>
                  <a:prstClr val="black"/>
                </a:solidFill>
                <a:effectLst/>
                <a:uLnTx/>
                <a:uFillTx/>
                <a:latin typeface="UTM Androgyne" panose="02040603050506020204" pitchFamily="18"/>
              </a:rPr>
              <a:t>hơn</a:t>
            </a:r>
            <a:r>
              <a:rPr kumimoji="0" lang="en-US" altLang="en-US" sz="3600" b="0" i="0" u="none" strike="noStrike" kern="1200" cap="none" spc="0" normalizeH="0" baseline="0" noProof="0" dirty="0">
                <a:ln>
                  <a:noFill/>
                </a:ln>
                <a:solidFill>
                  <a:prstClr val="black"/>
                </a:solidFill>
                <a:effectLst/>
                <a:uLnTx/>
                <a:uFillTx/>
                <a:latin typeface="UTM Androgyne" panose="02040603050506020204" pitchFamily="18"/>
              </a:rPr>
              <a:t>.</a:t>
            </a:r>
          </a:p>
        </p:txBody>
      </p:sp>
      <p:pic>
        <p:nvPicPr>
          <p:cNvPr id="1026" name="Picture 2" descr="Me, Tarzan! - Tarzan PNG â Stunning free transparent png clipart images  free download"/>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9" b="99348" l="22500" r="77857">
                        <a14:foregroundMark x1="44286" y1="91522" x2="44286" y2="91522"/>
                        <a14:foregroundMark x1="45595" y1="92391" x2="48690" y2="91957"/>
                      </a14:backgroundRemoval>
                    </a14:imgEffect>
                  </a14:imgLayer>
                </a14:imgProps>
              </a:ext>
              <a:ext uri="{28A0092B-C50C-407E-A947-70E740481C1C}">
                <a14:useLocalDpi xmlns:a14="http://schemas.microsoft.com/office/drawing/2010/main" val="0"/>
              </a:ext>
            </a:extLst>
          </a:blip>
          <a:srcRect/>
          <a:stretch>
            <a:fillRect/>
          </a:stretch>
        </p:blipFill>
        <p:spPr bwMode="auto">
          <a:xfrm>
            <a:off x="7410955" y="3216201"/>
            <a:ext cx="7092157" cy="388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0578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9"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1250" fill="hold"/>
                                        <p:tgtEl>
                                          <p:spTgt spid="1026"/>
                                        </p:tgtEl>
                                        <p:attrNameLst>
                                          <p:attrName>ppt_x</p:attrName>
                                        </p:attrNameLst>
                                      </p:cBhvr>
                                      <p:tavLst>
                                        <p:tav tm="0">
                                          <p:val>
                                            <p:strVal val="0-#ppt_w/2"/>
                                          </p:val>
                                        </p:tav>
                                        <p:tav tm="100000">
                                          <p:val>
                                            <p:strVal val="#ppt_x"/>
                                          </p:val>
                                        </p:tav>
                                      </p:tavLst>
                                    </p:anim>
                                    <p:anim calcmode="lin" valueType="num">
                                      <p:cBhvr additive="base">
                                        <p:cTn id="13" dur="1250" fill="hold"/>
                                        <p:tgtEl>
                                          <p:spTgt spid="102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ox(in)">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ox(in)">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uyá»n táº­p nhá»¯ng HÃ¬nh áº£nh rá»«ng cÃ¢y xanh Äáº¹p mÃ£n nhÃ£n 2021 - Cáº©m Nang Tiáº¿ng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48016" y="181957"/>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52" name="Picture 4" descr="HÃ¬nh áº£nh CÃ¢y Hoáº¡t HÃ¬nh Lá»n CÃ¢y Xanh CÃ¢y Xanh CÃ¢y Xanh, Png CÃ¢y, CÃ¢y Hoáº¡t  HÃ¬nh Lá»n, CÃ¢y Xanh miá»n phÃ­ táº£i táº­p tin PNG PSDComment vÃ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430601" y="-883621"/>
            <a:ext cx="8557508" cy="8625242"/>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2"/>
          <p:cNvSpPr txBox="1">
            <a:spLocks noChangeArrowheads="1"/>
          </p:cNvSpPr>
          <p:nvPr/>
        </p:nvSpPr>
        <p:spPr bwMode="auto">
          <a:xfrm>
            <a:off x="2125133" y="720424"/>
            <a:ext cx="44530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800" b="0" i="0" u="none" strike="noStrike" kern="1200" cap="none" spc="0" normalizeH="0" baseline="0" noProof="0">
              <a:ln>
                <a:noFill/>
              </a:ln>
              <a:solidFill>
                <a:srgbClr val="1F497D">
                  <a:lumMod val="75000"/>
                </a:srgbClr>
              </a:solidFill>
              <a:effectLst/>
              <a:uLnTx/>
              <a:uFillTx/>
              <a:latin typeface="UTM Fleur" panose="02040403050506020204" pitchFamily="18" charset="0"/>
              <a:ea typeface="+mn-ea"/>
              <a:cs typeface="+mn-cs"/>
            </a:endParaRPr>
          </a:p>
        </p:txBody>
      </p:sp>
      <p:sp>
        <p:nvSpPr>
          <p:cNvPr id="8" name="Text Box 3"/>
          <p:cNvSpPr txBox="1">
            <a:spLocks noChangeArrowheads="1"/>
          </p:cNvSpPr>
          <p:nvPr/>
        </p:nvSpPr>
        <p:spPr bwMode="auto">
          <a:xfrm>
            <a:off x="2887133" y="796624"/>
            <a:ext cx="41349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800" b="0" i="0" u="none" strike="noStrike" kern="1200" cap="none" spc="0" normalizeH="0" baseline="0" noProof="0">
              <a:ln>
                <a:noFill/>
              </a:ln>
              <a:solidFill>
                <a:srgbClr val="1F497D">
                  <a:lumMod val="75000"/>
                </a:srgbClr>
              </a:solidFill>
              <a:effectLst/>
              <a:uLnTx/>
              <a:uFillTx/>
              <a:latin typeface="UTM Fleur" panose="02040403050506020204" pitchFamily="18" charset="0"/>
              <a:ea typeface="+mn-ea"/>
              <a:cs typeface="+mn-cs"/>
            </a:endParaRPr>
          </a:p>
        </p:txBody>
      </p:sp>
      <p:sp>
        <p:nvSpPr>
          <p:cNvPr id="9" name="Text Box 4"/>
          <p:cNvSpPr txBox="1">
            <a:spLocks noChangeArrowheads="1"/>
          </p:cNvSpPr>
          <p:nvPr/>
        </p:nvSpPr>
        <p:spPr bwMode="auto">
          <a:xfrm>
            <a:off x="3268133" y="2701624"/>
            <a:ext cx="39441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800" b="0" i="0" u="none" strike="noStrike" kern="1200" cap="none" spc="0" normalizeH="0" baseline="0" noProof="0">
              <a:ln>
                <a:noFill/>
              </a:ln>
              <a:solidFill>
                <a:srgbClr val="1F497D">
                  <a:lumMod val="75000"/>
                </a:srgbClr>
              </a:solidFill>
              <a:effectLst/>
              <a:uLnTx/>
              <a:uFillTx/>
              <a:latin typeface="UTM Fleur" panose="02040403050506020204" pitchFamily="18" charset="0"/>
              <a:ea typeface="+mn-ea"/>
              <a:cs typeface="+mn-cs"/>
            </a:endParaRPr>
          </a:p>
        </p:txBody>
      </p:sp>
      <p:sp>
        <p:nvSpPr>
          <p:cNvPr id="10" name="Text Box 5"/>
          <p:cNvSpPr txBox="1">
            <a:spLocks noChangeArrowheads="1"/>
          </p:cNvSpPr>
          <p:nvPr/>
        </p:nvSpPr>
        <p:spPr bwMode="auto">
          <a:xfrm>
            <a:off x="753532" y="316549"/>
            <a:ext cx="788428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Khi</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quan</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sát</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cây</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cối</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ta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cần</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chú</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ý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điều</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a:t>
            </a:r>
            <a:r>
              <a:rPr kumimoji="0" lang="en-US" altLang="en-US" sz="4800" b="1" i="0" u="none" strike="noStrike" kern="1200" cap="none" spc="0" normalizeH="0" baseline="0" noProof="0" dirty="0" err="1">
                <a:ln>
                  <a:noFill/>
                </a:ln>
                <a:solidFill>
                  <a:srgbClr val="F79646">
                    <a:lumMod val="75000"/>
                  </a:srgbClr>
                </a:solidFill>
                <a:effectLst/>
                <a:uLnTx/>
                <a:uFillTx/>
                <a:latin typeface="Cambria" panose="02040503050406030204" pitchFamily="18" charset="0"/>
              </a:rPr>
              <a:t>gì</a:t>
            </a:r>
            <a:r>
              <a:rPr kumimoji="0" lang="en-US" altLang="en-US" sz="4800" b="1" i="0" u="none" strike="noStrike" kern="1200" cap="none" spc="0" normalizeH="0" baseline="0" noProof="0" dirty="0">
                <a:ln>
                  <a:noFill/>
                </a:ln>
                <a:solidFill>
                  <a:srgbClr val="F79646">
                    <a:lumMod val="75000"/>
                  </a:srgbClr>
                </a:solidFill>
                <a:effectLst/>
                <a:uLnTx/>
                <a:uFillTx/>
                <a:latin typeface="Cambria" panose="02040503050406030204" pitchFamily="18" charset="0"/>
              </a:rPr>
              <a:t> ?</a:t>
            </a:r>
          </a:p>
        </p:txBody>
      </p:sp>
      <p:sp>
        <p:nvSpPr>
          <p:cNvPr id="11" name="Text Box 6"/>
          <p:cNvSpPr txBox="1">
            <a:spLocks noChangeArrowheads="1"/>
          </p:cNvSpPr>
          <p:nvPr/>
        </p:nvSpPr>
        <p:spPr bwMode="auto">
          <a:xfrm>
            <a:off x="3268133" y="4149424"/>
            <a:ext cx="43258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800" b="0" i="0" u="none" strike="noStrike" kern="1200" cap="none" spc="0" normalizeH="0" baseline="0" noProof="0">
              <a:ln>
                <a:noFill/>
              </a:ln>
              <a:solidFill>
                <a:srgbClr val="1F497D">
                  <a:lumMod val="75000"/>
                </a:srgbClr>
              </a:solidFill>
              <a:effectLst/>
              <a:uLnTx/>
              <a:uFillTx/>
              <a:latin typeface="UTM Fleur" panose="02040403050506020204" pitchFamily="18" charset="0"/>
              <a:ea typeface="+mn-ea"/>
              <a:cs typeface="+mn-cs"/>
            </a:endParaRPr>
          </a:p>
        </p:txBody>
      </p:sp>
      <p:sp>
        <p:nvSpPr>
          <p:cNvPr id="12" name="Text Box 7"/>
          <p:cNvSpPr txBox="1">
            <a:spLocks noChangeArrowheads="1"/>
          </p:cNvSpPr>
          <p:nvPr/>
        </p:nvSpPr>
        <p:spPr bwMode="auto">
          <a:xfrm>
            <a:off x="753531" y="1823402"/>
            <a:ext cx="788428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just" defTabSz="457200" rtl="0" eaLnBrk="1" fontAlgn="auto" latinLnBrk="0" hangingPunct="1">
              <a:lnSpc>
                <a:spcPct val="100000"/>
              </a:lnSpc>
              <a:spcBef>
                <a:spcPct val="20000"/>
              </a:spcBef>
              <a:spcAft>
                <a:spcPts val="0"/>
              </a:spcAft>
              <a:buClrTx/>
              <a:buSzTx/>
              <a:buFontTx/>
              <a:buNone/>
              <a:tabLst/>
              <a:defRPr/>
            </a:pP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Quan</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sát</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theo</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một</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trình</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tự</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hợp</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lí</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sử</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dụng</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các</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giác</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quan</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khi</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quan</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40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sát</a:t>
            </a:r>
            <a:r>
              <a:rPr kumimoji="0" lang="en-US" altLang="en-US" sz="40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a:t>
            </a:r>
          </a:p>
        </p:txBody>
      </p:sp>
      <p:sp>
        <p:nvSpPr>
          <p:cNvPr id="13" name="Rectangle 9"/>
          <p:cNvSpPr>
            <a:spLocks noChangeArrowheads="1"/>
          </p:cNvSpPr>
          <p:nvPr/>
        </p:nvSpPr>
        <p:spPr bwMode="auto">
          <a:xfrm>
            <a:off x="753531" y="3688622"/>
            <a:ext cx="1045712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just" defTabSz="457200" rtl="0" eaLnBrk="1" fontAlgn="auto" latinLnBrk="0" hangingPunct="1">
              <a:lnSpc>
                <a:spcPct val="100000"/>
              </a:lnSpc>
              <a:spcBef>
                <a:spcPct val="20000"/>
              </a:spcBef>
              <a:spcAft>
                <a:spcPts val="0"/>
              </a:spcAft>
              <a:buClrTx/>
              <a:buSzTx/>
              <a:buFontTx/>
              <a:buNone/>
              <a:tabLst/>
              <a:defRPr/>
            </a:pP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Vận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dụng</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biện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pháp</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so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sánh</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và</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nhân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hóa</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khi</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viết</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văn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miêu</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tả</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có</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tác</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dụng</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làm</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cho</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sự</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vật</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được</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miêu</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tả</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trở</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nên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cụ</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thể</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gần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gũi</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sinh</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động</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hơn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và</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như</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thế</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bài</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văn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sẽ</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hay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hơn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sinh</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động</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 </a:t>
            </a:r>
            <a:r>
              <a:rPr kumimoji="0" lang="en-US" altLang="en-US" sz="3900" b="0" i="0" u="none" strike="noStrike" kern="1200" cap="none" spc="0" normalizeH="0" baseline="0" noProof="0" dirty="0" err="1">
                <a:ln>
                  <a:noFill/>
                </a:ln>
                <a:solidFill>
                  <a:srgbClr val="1F497D">
                    <a:lumMod val="75000"/>
                  </a:srgbClr>
                </a:solidFill>
                <a:effectLst/>
                <a:uLnTx/>
                <a:uFillTx/>
                <a:latin typeface="Cambria" panose="02040503050406030204" pitchFamily="18" charset="0"/>
              </a:rPr>
              <a:t>hơn</a:t>
            </a:r>
            <a:r>
              <a:rPr kumimoji="0" lang="en-US" altLang="en-US" sz="3900" b="0" i="0" u="none" strike="noStrike" kern="1200" cap="none" spc="0" normalizeH="0" baseline="0" noProof="0" dirty="0">
                <a:ln>
                  <a:noFill/>
                </a:ln>
                <a:solidFill>
                  <a:srgbClr val="1F497D">
                    <a:lumMod val="75000"/>
                  </a:srgbClr>
                </a:solidFill>
                <a:effectLst/>
                <a:uLnTx/>
                <a:uFillTx/>
                <a:latin typeface="Cambria" panose="02040503050406030204" pitchFamily="18" charset="0"/>
              </a:rPr>
              <a:t>.</a:t>
            </a:r>
          </a:p>
        </p:txBody>
      </p:sp>
    </p:spTree>
    <p:extLst>
      <p:ext uri="{BB962C8B-B14F-4D97-AF65-F5344CB8AC3E}">
        <p14:creationId xmlns:p14="http://schemas.microsoft.com/office/powerpoint/2010/main" val="8588498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blinds(horizontal)">
                                      <p:cBhvr>
                                        <p:cTn id="2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2" grpId="0"/>
      <p:bldP spid="1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9F37C1B-3319-47AA-B01C-DE760C0249E1}"/>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20" y="10"/>
            <a:ext cx="12191980" cy="6857990"/>
          </a:xfrm>
          <a:prstGeom prst="rect">
            <a:avLst/>
          </a:prstGeom>
        </p:spPr>
      </p:pic>
      <p:pic>
        <p:nvPicPr>
          <p:cNvPr id="4" name="图片 3" descr="图片包含 植物, 树叶, 蕨&#10;&#10;描述已自动生成">
            <a:extLst>
              <a:ext uri="{FF2B5EF4-FFF2-40B4-BE49-F238E27FC236}">
                <a16:creationId xmlns:a16="http://schemas.microsoft.com/office/drawing/2014/main" id="{F14A1A26-5A54-4354-8217-DA5EC9B4893D}"/>
              </a:ext>
            </a:extLst>
          </p:cNvPr>
          <p:cNvPicPr>
            <a:picLocks noChangeAspect="1"/>
          </p:cNvPicPr>
          <p:nvPr/>
        </p:nvPicPr>
        <p:blipFill rotWithShape="1">
          <a:blip r:embed="rId3">
            <a:extLst>
              <a:ext uri="{28A0092B-C50C-407E-A947-70E740481C1C}">
                <a14:useLocalDpi xmlns:a14="http://schemas.microsoft.com/office/drawing/2010/main" val="0"/>
              </a:ext>
            </a:extLst>
          </a:blip>
          <a:srcRect l="29831" t="74458" r="39200" b="-903"/>
          <a:stretch/>
        </p:blipFill>
        <p:spPr>
          <a:xfrm rot="6544677" flipH="1">
            <a:off x="7005388" y="2671131"/>
            <a:ext cx="6845345" cy="3508228"/>
          </a:xfrm>
          <a:prstGeom prst="rect">
            <a:avLst/>
          </a:prstGeom>
        </p:spPr>
      </p:pic>
      <p:pic>
        <p:nvPicPr>
          <p:cNvPr id="9" name="图片 8">
            <a:extLst>
              <a:ext uri="{FF2B5EF4-FFF2-40B4-BE49-F238E27FC236}">
                <a16:creationId xmlns:a16="http://schemas.microsoft.com/office/drawing/2014/main" id="{DEF3DE89-51C4-4816-9C9B-C36B5925747A}"/>
              </a:ext>
            </a:extLst>
          </p:cNvPr>
          <p:cNvPicPr>
            <a:picLocks noChangeAspect="1"/>
          </p:cNvPicPr>
          <p:nvPr/>
        </p:nvPicPr>
        <p:blipFill rotWithShape="1">
          <a:blip r:embed="rId4">
            <a:extLst>
              <a:ext uri="{28A0092B-C50C-407E-A947-70E740481C1C}">
                <a14:useLocalDpi xmlns:a14="http://schemas.microsoft.com/office/drawing/2010/main" val="0"/>
              </a:ext>
            </a:extLst>
          </a:blip>
          <a:srcRect l="24657" t="8546" r="26347" b="2564"/>
          <a:stretch/>
        </p:blipFill>
        <p:spPr>
          <a:xfrm>
            <a:off x="8965363" y="3935757"/>
            <a:ext cx="3514759" cy="4501662"/>
          </a:xfrm>
          <a:prstGeom prst="rect">
            <a:avLst/>
          </a:prstGeom>
        </p:spPr>
      </p:pic>
      <p:sp>
        <p:nvSpPr>
          <p:cNvPr id="2" name="Rectangle 1"/>
          <p:cNvSpPr/>
          <p:nvPr/>
        </p:nvSpPr>
        <p:spPr>
          <a:xfrm>
            <a:off x="948723" y="893049"/>
            <a:ext cx="8653568" cy="507831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rPr>
              <a:t>1. Kiến thức</a:t>
            </a:r>
            <a:endParaRPr kumimoji="0" lang="en-US" sz="2800" b="0"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rPr>
              <a:t>- Nhận biết được một số điểm đặc sắc trong cách quan sát và miêu tả các bộ phận của cây cối trong đoạn văn mẫu (BT1)</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rPr>
              <a:t>2. Kĩ năng</a:t>
            </a:r>
            <a:endParaRPr kumimoji="0" lang="en-US" sz="2800" b="0"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rPr>
              <a:t>- Viết được đoạn văn ngắn tả lá (thân, gốc) một cây em thích (BT2).</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rPr>
              <a:t>3. Thái độ</a:t>
            </a:r>
            <a:endParaRPr kumimoji="0" lang="en-US" sz="2800" b="0"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rPr>
              <a:t>- </a:t>
            </a:r>
            <a:r>
              <a:rPr kumimoji="0" lang="nl-NL"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rPr>
              <a:t>Tích cực, tự giác làm bài, có ý thức chọn lựa từ ngữ khi miêu tả.</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rPr>
              <a:t>4. Góp phần phát triển các năng lực</a:t>
            </a:r>
            <a:endParaRPr kumimoji="0" lang="en-US" sz="2800" b="0" i="0" u="none" strike="noStrike" kern="1200" cap="none" spc="0" normalizeH="0" baseline="0" noProof="0" dirty="0">
              <a:ln>
                <a:noFill/>
              </a:ln>
              <a:solidFill>
                <a:prstClr val="black"/>
              </a:solidFill>
              <a:effectLst/>
              <a:uLnTx/>
              <a:uFillTx/>
              <a:latin typeface="UTM ViceroyJF" panose="02040603050506020204" pitchFamily="18" charset="0"/>
              <a:ea typeface="Times New Roman" panose="02020603050405020304" pitchFamily="18"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rPr>
              <a:t>- NL tự học, Sử dụng ngôn ngữ, NL sáng tạo, NL hợp tác</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nl-NL" sz="2800" b="1" i="1" u="sng"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rPr>
              <a:t>*GD BVMT:</a:t>
            </a:r>
            <a:r>
              <a:rPr kumimoji="0" lang="nl-NL" sz="2800" b="0" i="1"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rPr>
              <a:t> Nhận xét trình tự miêu tả. Qua đó, cảm nhận được vẻ đẹp của cây cối trong môi trường thiên nhiên.</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endParaRPr>
          </a:p>
        </p:txBody>
      </p:sp>
      <p:sp>
        <p:nvSpPr>
          <p:cNvPr id="18" name="TextBox 3">
            <a:extLst>
              <a:ext uri="{FF2B5EF4-FFF2-40B4-BE49-F238E27FC236}">
                <a16:creationId xmlns:a16="http://schemas.microsoft.com/office/drawing/2014/main" id="{4A160C32-8D22-4A50-9088-05D3DB67B33F}"/>
              </a:ext>
            </a:extLst>
          </p:cNvPr>
          <p:cNvSpPr txBox="1"/>
          <p:nvPr/>
        </p:nvSpPr>
        <p:spPr>
          <a:xfrm>
            <a:off x="2220819" y="66773"/>
            <a:ext cx="7750381" cy="923330"/>
          </a:xfrm>
          <a:prstGeom prst="rect">
            <a:avLst/>
          </a:prstGeom>
          <a:noFill/>
        </p:spPr>
        <p:txBody>
          <a:bodyPr wrap="square" rtlCol="0">
            <a:sp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50" normalizeH="0" baseline="0" noProof="0" dirty="0">
                <a:ln>
                  <a:noFill/>
                </a:ln>
                <a:solidFill>
                  <a:srgbClr val="000000"/>
                </a:solidFill>
                <a:effectLst/>
                <a:uLnTx/>
                <a:uFillTx/>
                <a:latin typeface="UTM Amerika Sans" panose="02040603050506020204" pitchFamily="18" charset="0"/>
                <a:ea typeface="微软雅黑" panose="020B0503020204020204" pitchFamily="34" charset="-122"/>
                <a:cs typeface="Libre Franklin ExtraBold" charset="0"/>
              </a:rPr>
              <a:t>YÊU CẦU CẦN ĐẠT</a:t>
            </a:r>
          </a:p>
        </p:txBody>
      </p:sp>
      <p:sp>
        <p:nvSpPr>
          <p:cNvPr id="19" name="TextBox 3">
            <a:extLst>
              <a:ext uri="{FF2B5EF4-FFF2-40B4-BE49-F238E27FC236}">
                <a16:creationId xmlns:a16="http://schemas.microsoft.com/office/drawing/2014/main" id="{4A160C32-8D22-4A50-9088-05D3DB67B33F}"/>
              </a:ext>
            </a:extLst>
          </p:cNvPr>
          <p:cNvSpPr txBox="1"/>
          <p:nvPr/>
        </p:nvSpPr>
        <p:spPr>
          <a:xfrm>
            <a:off x="2691289" y="66773"/>
            <a:ext cx="6911002" cy="923330"/>
          </a:xfrm>
          <a:prstGeom prst="rect">
            <a:avLst/>
          </a:prstGeom>
          <a:noFill/>
        </p:spPr>
        <p:txBody>
          <a:bodyPr wrap="square" rtlCol="0">
            <a:sp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50" normalizeH="0" baseline="0" noProof="0" dirty="0">
                <a:ln>
                  <a:noFill/>
                </a:ln>
                <a:solidFill>
                  <a:srgbClr val="3F8C57"/>
                </a:solidFill>
                <a:effectLst/>
                <a:uLnTx/>
                <a:uFillTx/>
                <a:latin typeface="UTM Amerika Sans" panose="02040603050506020204" pitchFamily="18" charset="0"/>
                <a:ea typeface="微软雅黑" panose="020B0503020204020204" pitchFamily="34" charset="-122"/>
                <a:cs typeface="Libre Franklin ExtraBold" charset="0"/>
              </a:rPr>
              <a:t>YÊU CẦU CẦN ĐẠT</a:t>
            </a:r>
          </a:p>
        </p:txBody>
      </p:sp>
    </p:spTree>
    <p:extLst>
      <p:ext uri="{BB962C8B-B14F-4D97-AF65-F5344CB8AC3E}">
        <p14:creationId xmlns:p14="http://schemas.microsoft.com/office/powerpoint/2010/main" val="123577024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1+#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1+#ppt_w/2"/>
                                          </p:val>
                                        </p:tav>
                                        <p:tav tm="100000">
                                          <p:val>
                                            <p:strVal val="#ppt_x"/>
                                          </p:val>
                                        </p:tav>
                                      </p:tavLst>
                                    </p:anim>
                                    <p:anim calcmode="lin" valueType="num">
                                      <p:cBhvr additive="base">
                                        <p:cTn id="23"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fade">
                                      <p:cBhvr>
                                        <p:cTn id="28" dur="1000"/>
                                        <p:tgtEl>
                                          <p:spTgt spid="2">
                                            <p:txEl>
                                              <p:pRg st="0" end="0"/>
                                            </p:txEl>
                                          </p:spTgt>
                                        </p:tgtEl>
                                      </p:cBhvr>
                                    </p:animEffect>
                                    <p:anim calcmode="lin" valueType="num">
                                      <p:cBhvr>
                                        <p:cTn id="2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Effect transition="in" filter="fade">
                                      <p:cBhvr>
                                        <p:cTn id="33" dur="1000"/>
                                        <p:tgtEl>
                                          <p:spTgt spid="2">
                                            <p:txEl>
                                              <p:pRg st="1" end="1"/>
                                            </p:txEl>
                                          </p:spTgt>
                                        </p:tgtEl>
                                      </p:cBhvr>
                                    </p:animEffect>
                                    <p:anim calcmode="lin" valueType="num">
                                      <p:cBhvr>
                                        <p:cTn id="3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
                                            <p:txEl>
                                              <p:pRg st="2" end="2"/>
                                            </p:txEl>
                                          </p:spTgt>
                                        </p:tgtEl>
                                        <p:attrNameLst>
                                          <p:attrName>style.visibility</p:attrName>
                                        </p:attrNameLst>
                                      </p:cBhvr>
                                      <p:to>
                                        <p:strVal val="visible"/>
                                      </p:to>
                                    </p:set>
                                    <p:animEffect transition="in" filter="fade">
                                      <p:cBhvr>
                                        <p:cTn id="38" dur="1000"/>
                                        <p:tgtEl>
                                          <p:spTgt spid="2">
                                            <p:txEl>
                                              <p:pRg st="2" end="2"/>
                                            </p:txEl>
                                          </p:spTgt>
                                        </p:tgtEl>
                                      </p:cBhvr>
                                    </p:animEffect>
                                    <p:anim calcmode="lin" valueType="num">
                                      <p:cBhvr>
                                        <p:cTn id="3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fade">
                                      <p:cBhvr>
                                        <p:cTn id="43" dur="1000"/>
                                        <p:tgtEl>
                                          <p:spTgt spid="2">
                                            <p:txEl>
                                              <p:pRg st="3" end="3"/>
                                            </p:txEl>
                                          </p:spTgt>
                                        </p:tgtEl>
                                      </p:cBhvr>
                                    </p:animEffect>
                                    <p:anim calcmode="lin" valueType="num">
                                      <p:cBhvr>
                                        <p:cTn id="4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Effect transition="in" filter="fade">
                                      <p:cBhvr>
                                        <p:cTn id="48" dur="1000"/>
                                        <p:tgtEl>
                                          <p:spTgt spid="2">
                                            <p:txEl>
                                              <p:pRg st="4" end="4"/>
                                            </p:txEl>
                                          </p:spTgt>
                                        </p:tgtEl>
                                      </p:cBhvr>
                                    </p:animEffect>
                                    <p:anim calcmode="lin" valueType="num">
                                      <p:cBhvr>
                                        <p:cTn id="4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4" end="4"/>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animEffect transition="in" filter="fade">
                                      <p:cBhvr>
                                        <p:cTn id="53" dur="1000"/>
                                        <p:tgtEl>
                                          <p:spTgt spid="2">
                                            <p:txEl>
                                              <p:pRg st="5" end="5"/>
                                            </p:txEl>
                                          </p:spTgt>
                                        </p:tgtEl>
                                      </p:cBhvr>
                                    </p:animEffect>
                                    <p:anim calcmode="lin" valueType="num">
                                      <p:cBhvr>
                                        <p:cTn id="54"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5" dur="1000" fill="hold"/>
                                        <p:tgtEl>
                                          <p:spTgt spid="2">
                                            <p:txEl>
                                              <p:pRg st="5" end="5"/>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
                                            <p:txEl>
                                              <p:pRg st="6" end="6"/>
                                            </p:txEl>
                                          </p:spTgt>
                                        </p:tgtEl>
                                        <p:attrNameLst>
                                          <p:attrName>style.visibility</p:attrName>
                                        </p:attrNameLst>
                                      </p:cBhvr>
                                      <p:to>
                                        <p:strVal val="visible"/>
                                      </p:to>
                                    </p:set>
                                    <p:animEffect transition="in" filter="fade">
                                      <p:cBhvr>
                                        <p:cTn id="58" dur="1000"/>
                                        <p:tgtEl>
                                          <p:spTgt spid="2">
                                            <p:txEl>
                                              <p:pRg st="6" end="6"/>
                                            </p:txEl>
                                          </p:spTgt>
                                        </p:tgtEl>
                                      </p:cBhvr>
                                    </p:animEffect>
                                    <p:anim calcmode="lin" valueType="num">
                                      <p:cBhvr>
                                        <p:cTn id="5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60" dur="1000" fill="hold"/>
                                        <p:tgtEl>
                                          <p:spTgt spid="2">
                                            <p:txEl>
                                              <p:pRg st="6" end="6"/>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
                                            <p:txEl>
                                              <p:pRg st="7" end="7"/>
                                            </p:txEl>
                                          </p:spTgt>
                                        </p:tgtEl>
                                        <p:attrNameLst>
                                          <p:attrName>style.visibility</p:attrName>
                                        </p:attrNameLst>
                                      </p:cBhvr>
                                      <p:to>
                                        <p:strVal val="visible"/>
                                      </p:to>
                                    </p:set>
                                    <p:animEffect transition="in" filter="fade">
                                      <p:cBhvr>
                                        <p:cTn id="63" dur="1000"/>
                                        <p:tgtEl>
                                          <p:spTgt spid="2">
                                            <p:txEl>
                                              <p:pRg st="7" end="7"/>
                                            </p:txEl>
                                          </p:spTgt>
                                        </p:tgtEl>
                                      </p:cBhvr>
                                    </p:animEffect>
                                    <p:anim calcmode="lin" valueType="num">
                                      <p:cBhvr>
                                        <p:cTn id="64"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7" end="7"/>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2">
                                            <p:txEl>
                                              <p:pRg st="8" end="8"/>
                                            </p:txEl>
                                          </p:spTgt>
                                        </p:tgtEl>
                                        <p:attrNameLst>
                                          <p:attrName>style.visibility</p:attrName>
                                        </p:attrNameLst>
                                      </p:cBhvr>
                                      <p:to>
                                        <p:strVal val="visible"/>
                                      </p:to>
                                    </p:set>
                                    <p:animEffect transition="in" filter="fade">
                                      <p:cBhvr>
                                        <p:cTn id="68" dur="1000"/>
                                        <p:tgtEl>
                                          <p:spTgt spid="2">
                                            <p:txEl>
                                              <p:pRg st="8" end="8"/>
                                            </p:txEl>
                                          </p:spTgt>
                                        </p:tgtEl>
                                      </p:cBhvr>
                                    </p:animEffect>
                                    <p:anim calcmode="lin" valueType="num">
                                      <p:cBhvr>
                                        <p:cTn id="69"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098" name="Picture 2" descr="Äáº¥t vÆ°á»n lÃ  gÃ¬? CÃ³ xÃ¢y ÄÆ°á»£c nhÃ ? Thá»§ tá»¥c chuyá»n sang thá» cÆ°? -"/>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348016" y="181957"/>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8" name="Straight Connector 17"/>
          <p:cNvCxnSpPr/>
          <p:nvPr/>
        </p:nvCxnSpPr>
        <p:spPr>
          <a:xfrm>
            <a:off x="3619893" y="0"/>
            <a:ext cx="0" cy="6858000"/>
          </a:xfrm>
          <a:prstGeom prst="line">
            <a:avLst/>
          </a:prstGeom>
          <a:ln w="38100">
            <a:prstDash val="dash"/>
          </a:ln>
        </p:spPr>
        <p:style>
          <a:lnRef idx="3">
            <a:schemeClr val="accent3"/>
          </a:lnRef>
          <a:fillRef idx="0">
            <a:schemeClr val="accent3"/>
          </a:fillRef>
          <a:effectRef idx="2">
            <a:schemeClr val="accent3"/>
          </a:effectRef>
          <a:fontRef idx="minor">
            <a:schemeClr val="tx1"/>
          </a:fontRef>
        </p:style>
      </p:cxnSp>
      <p:pic>
        <p:nvPicPr>
          <p:cNvPr id="23" name="图片 22" descr="图片包含 植物, 树叶, 蕨&#10;&#10;描述已自动生成">
            <a:extLst>
              <a:ext uri="{FF2B5EF4-FFF2-40B4-BE49-F238E27FC236}">
                <a16:creationId xmlns:a16="http://schemas.microsoft.com/office/drawing/2014/main" id="{9BD32D46-B9EB-4BD2-869E-89407FE23EC2}"/>
              </a:ext>
            </a:extLst>
          </p:cNvPr>
          <p:cNvPicPr>
            <a:picLocks noChangeAspect="1"/>
          </p:cNvPicPr>
          <p:nvPr/>
        </p:nvPicPr>
        <p:blipFill rotWithShape="1">
          <a:blip r:embed="rId5">
            <a:extLst>
              <a:ext uri="{28A0092B-C50C-407E-A947-70E740481C1C}">
                <a14:useLocalDpi xmlns:a14="http://schemas.microsoft.com/office/drawing/2010/main" val="0"/>
              </a:ext>
            </a:extLst>
          </a:blip>
          <a:srcRect t="44810" r="71682"/>
          <a:stretch/>
        </p:blipFill>
        <p:spPr>
          <a:xfrm flipH="1">
            <a:off x="814420" y="3617931"/>
            <a:ext cx="2822630" cy="3301743"/>
          </a:xfrm>
          <a:prstGeom prst="rect">
            <a:avLst/>
          </a:prstGeom>
        </p:spPr>
      </p:pic>
      <p:sp>
        <p:nvSpPr>
          <p:cNvPr id="16" name="Text Box 15"/>
          <p:cNvSpPr txBox="1">
            <a:spLocks noChangeArrowheads="1"/>
          </p:cNvSpPr>
          <p:nvPr/>
        </p:nvSpPr>
        <p:spPr bwMode="auto">
          <a:xfrm>
            <a:off x="385069" y="447564"/>
            <a:ext cx="3429359"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4000" b="1" i="0" u="sng" strike="noStrike" kern="1200" cap="none" spc="0" normalizeH="0" baseline="0" noProof="0" dirty="0">
                <a:ln>
                  <a:noFill/>
                </a:ln>
                <a:solidFill>
                  <a:srgbClr val="F79646">
                    <a:lumMod val="75000"/>
                  </a:srgbClr>
                </a:solidFill>
                <a:effectLst/>
                <a:uLnTx/>
                <a:uFillTx/>
                <a:latin typeface="UTM Androgyne" panose="02040603050506020204" pitchFamily="18"/>
              </a:rPr>
              <a:t> </a:t>
            </a:r>
            <a:r>
              <a:rPr kumimoji="0" lang="en-US" altLang="en-US" sz="4000" b="1" i="0" u="sng" strike="noStrike" kern="1200" cap="none" spc="0" normalizeH="0" baseline="0" noProof="0" dirty="0" err="1">
                <a:ln>
                  <a:noFill/>
                </a:ln>
                <a:solidFill>
                  <a:srgbClr val="F79646">
                    <a:lumMod val="75000"/>
                  </a:srgbClr>
                </a:solidFill>
                <a:effectLst/>
                <a:uLnTx/>
                <a:uFillTx/>
                <a:latin typeface="UTM Androgyne" panose="02040603050506020204" pitchFamily="18"/>
              </a:rPr>
              <a:t>Bài</a:t>
            </a:r>
            <a:r>
              <a:rPr kumimoji="0" lang="en-US" altLang="en-US" sz="4000" b="1" i="0" u="sng" strike="noStrike" kern="1200" cap="none" spc="0" normalizeH="0" baseline="0" noProof="0" dirty="0">
                <a:ln>
                  <a:noFill/>
                </a:ln>
                <a:solidFill>
                  <a:srgbClr val="F79646">
                    <a:lumMod val="75000"/>
                  </a:srgbClr>
                </a:solidFill>
                <a:effectLst/>
                <a:uLnTx/>
                <a:uFillTx/>
                <a:latin typeface="UTM Androgyne" panose="02040603050506020204" pitchFamily="18"/>
              </a:rPr>
              <a:t> 2:</a:t>
            </a:r>
            <a:r>
              <a:rPr kumimoji="0" lang="en-US" altLang="en-US" sz="4000" b="1" i="0" u="none" strike="noStrike" kern="1200" cap="none" spc="0" normalizeH="0" baseline="0" noProof="0" dirty="0">
                <a:ln>
                  <a:noFill/>
                </a:ln>
                <a:solidFill>
                  <a:srgbClr val="F79646">
                    <a:lumMod val="75000"/>
                  </a:srgbClr>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Viết</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một</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đoạn</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văn</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tả</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lá</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thân</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hay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gốc</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của</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một</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cây</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mà</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em</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yêu</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 </a:t>
            </a:r>
            <a:r>
              <a:rPr kumimoji="0" lang="en-US" altLang="en-US" sz="4000" b="1" i="0" u="none" strike="noStrike" kern="1200" cap="none" spc="0" normalizeH="0" baseline="0" noProof="0" dirty="0" err="1">
                <a:ln>
                  <a:noFill/>
                </a:ln>
                <a:solidFill>
                  <a:srgbClr val="3F8C57"/>
                </a:solidFill>
                <a:effectLst/>
                <a:uLnTx/>
                <a:uFillTx/>
                <a:latin typeface="UTM Androgyne" panose="02040603050506020204" pitchFamily="18"/>
              </a:rPr>
              <a:t>thích</a:t>
            </a:r>
            <a:r>
              <a:rPr kumimoji="0" lang="en-US" altLang="en-US" sz="4000" b="1" i="0" u="none" strike="noStrike" kern="1200" cap="none" spc="0" normalizeH="0" baseline="0" noProof="0" dirty="0">
                <a:ln>
                  <a:noFill/>
                </a:ln>
                <a:solidFill>
                  <a:srgbClr val="3F8C57"/>
                </a:solidFill>
                <a:effectLst/>
                <a:uLnTx/>
                <a:uFillTx/>
                <a:latin typeface="UTM Androgyne" panose="02040603050506020204" pitchFamily="18"/>
              </a:rPr>
              <a:t>.</a:t>
            </a:r>
          </a:p>
        </p:txBody>
      </p:sp>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0" b="100000" l="2304" r="100000">
                        <a14:foregroundMark x1="56911" y1="4857" x2="74255" y2="30143"/>
                        <a14:foregroundMark x1="67344" y1="5714" x2="76829" y2="28143"/>
                        <a14:foregroundMark x1="70325" y1="5143" x2="71409" y2="8286"/>
                        <a14:foregroundMark x1="72222" y1="7429" x2="73171" y2="14429"/>
                        <a14:foregroundMark x1="63008" y1="15286" x2="56369" y2="23286"/>
                        <a14:foregroundMark x1="56369" y1="6857" x2="50678" y2="16571"/>
                        <a14:foregroundMark x1="50000" y1="13571" x2="44038" y2="21857"/>
                        <a14:foregroundMark x1="53930" y1="29429" x2="32385" y2="61286"/>
                        <a14:foregroundMark x1="40786" y1="45000" x2="32791" y2="52143"/>
                        <a14:foregroundMark x1="42005" y1="41429" x2="35772" y2="47714"/>
                        <a14:foregroundMark x1="46883" y1="39429" x2="50813" y2="49143"/>
                        <a14:foregroundMark x1="57724" y1="38000" x2="48645" y2="46429"/>
                        <a14:foregroundMark x1="52304" y1="38571" x2="52304" y2="38571"/>
                        <a14:foregroundMark x1="20461" y1="44143" x2="7995" y2="72714"/>
                        <a14:foregroundMark x1="9621" y1="45000" x2="9214" y2="80571"/>
                        <a14:foregroundMark x1="17480" y1="65571" x2="17344" y2="75714"/>
                        <a14:foregroundMark x1="23171" y1="66857" x2="18835" y2="76714"/>
                        <a14:foregroundMark x1="11247" y1="69143" x2="18293" y2="72571"/>
                        <a14:foregroundMark x1="47696" y1="73857" x2="87534" y2="68857"/>
                        <a14:foregroundMark x1="85637" y1="42857" x2="85908" y2="78000"/>
                        <a14:foregroundMark x1="75203" y1="47143" x2="76152" y2="74000"/>
                        <a14:foregroundMark x1="84824" y1="47286" x2="76152" y2="82429"/>
                        <a14:foregroundMark x1="88753" y1="51286" x2="81707" y2="73143"/>
                        <a14:foregroundMark x1="93902" y1="46714" x2="95122" y2="82143"/>
                        <a14:foregroundMark x1="63686" y1="76571" x2="63686" y2="76571"/>
                        <a14:foregroundMark x1="60298" y1="81714" x2="63008" y2="85000"/>
                        <a14:foregroundMark x1="53659" y1="68143" x2="53659" y2="68143"/>
                        <a14:foregroundMark x1="46477" y1="83143" x2="57859" y2="60286"/>
                        <a14:foregroundMark x1="75610" y1="30143" x2="70190" y2="34429"/>
                        <a14:foregroundMark x1="59892" y1="15714" x2="42412" y2="27143"/>
                        <a14:foregroundMark x1="35230" y1="39857" x2="30217" y2="55286"/>
                      </a14:backgroundRemoval>
                    </a14:imgEffect>
                    <a14:imgEffect>
                      <a14:saturation sat="300000"/>
                    </a14:imgEffect>
                  </a14:imgLayer>
                </a14:imgProps>
              </a:ext>
            </a:extLst>
          </a:blip>
          <a:stretch>
            <a:fillRect/>
          </a:stretch>
        </p:blipFill>
        <p:spPr>
          <a:xfrm>
            <a:off x="5277949" y="1778732"/>
            <a:ext cx="5519996" cy="5235769"/>
          </a:xfrm>
          <a:prstGeom prst="rect">
            <a:avLst/>
          </a:prstGeom>
        </p:spPr>
      </p:pic>
      <p:sp>
        <p:nvSpPr>
          <p:cNvPr id="19" name="TextBox 18"/>
          <p:cNvSpPr txBox="1"/>
          <p:nvPr/>
        </p:nvSpPr>
        <p:spPr>
          <a:xfrm>
            <a:off x="3275057" y="284993"/>
            <a:ext cx="9180945"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solidFill>
                    <a:srgbClr val="3F8C57"/>
                  </a:solidFill>
                </a:ln>
                <a:blipFill dpi="0" rotWithShape="1">
                  <a:blip r:embed="rId8">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PHÓNG VIÊN NHÍ</a:t>
            </a:r>
            <a:endParaRPr kumimoji="0" lang="en-US" sz="8000" b="0" i="0" u="none" strike="noStrike" kern="1200" cap="none" spc="0" normalizeH="0" baseline="0" noProof="0" dirty="0">
              <a:ln>
                <a:solidFill>
                  <a:srgbClr val="3F8C57"/>
                </a:solidFill>
              </a:ln>
              <a:blipFill dpi="0" rotWithShape="1">
                <a:blip r:embed="rId8">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mn-cs"/>
            </a:endParaRPr>
          </a:p>
        </p:txBody>
      </p:sp>
    </p:spTree>
    <p:extLst>
      <p:ext uri="{BB962C8B-B14F-4D97-AF65-F5344CB8AC3E}">
        <p14:creationId xmlns:p14="http://schemas.microsoft.com/office/powerpoint/2010/main" val="36352252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1000"/>
                                        <p:tgtEl>
                                          <p:spTgt spid="23"/>
                                        </p:tgtEl>
                                      </p:cBhvr>
                                    </p:animEffect>
                                  </p:childTnLst>
                                </p:cTn>
                              </p:par>
                              <p:par>
                                <p:cTn id="16" presetID="22" presetClass="entr" presetSubtype="4"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par>
                                <p:cTn id="26" presetID="56" presetClass="entr" presetSubtype="0" fill="hold" grpId="0" nodeType="withEffect">
                                  <p:stCondLst>
                                    <p:cond delay="0"/>
                                  </p:stCondLst>
                                  <p:iterate type="lt">
                                    <p:tmPct val="10000"/>
                                  </p:iterate>
                                  <p:childTnLst>
                                    <p:set>
                                      <p:cBhvr>
                                        <p:cTn id="27" dur="1" fill="hold">
                                          <p:stCondLst>
                                            <p:cond delay="0"/>
                                          </p:stCondLst>
                                        </p:cTn>
                                        <p:tgtEl>
                                          <p:spTgt spid="19"/>
                                        </p:tgtEl>
                                        <p:attrNameLst>
                                          <p:attrName>style.visibility</p:attrName>
                                        </p:attrNameLst>
                                      </p:cBhvr>
                                      <p:to>
                                        <p:strVal val="visible"/>
                                      </p:to>
                                    </p:set>
                                    <p:anim by="(-#ppt_w*2)" calcmode="lin" valueType="num">
                                      <p:cBhvr rctx="PPT">
                                        <p:cTn id="28" dur="500" autoRev="1" fill="hold">
                                          <p:stCondLst>
                                            <p:cond delay="0"/>
                                          </p:stCondLst>
                                        </p:cTn>
                                        <p:tgtEl>
                                          <p:spTgt spid="19"/>
                                        </p:tgtEl>
                                        <p:attrNameLst>
                                          <p:attrName>ppt_w</p:attrName>
                                        </p:attrNameLst>
                                      </p:cBhvr>
                                    </p:anim>
                                    <p:anim by="(#ppt_w*0.50)" calcmode="lin" valueType="num">
                                      <p:cBhvr>
                                        <p:cTn id="29" dur="500" decel="50000" autoRev="1" fill="hold">
                                          <p:stCondLst>
                                            <p:cond delay="0"/>
                                          </p:stCondLst>
                                        </p:cTn>
                                        <p:tgtEl>
                                          <p:spTgt spid="19"/>
                                        </p:tgtEl>
                                        <p:attrNameLst>
                                          <p:attrName>ppt_x</p:attrName>
                                        </p:attrNameLst>
                                      </p:cBhvr>
                                    </p:anim>
                                    <p:anim from="(-#ppt_h/2)" to="(#ppt_y)" calcmode="lin" valueType="num">
                                      <p:cBhvr>
                                        <p:cTn id="30" dur="1000" fill="hold">
                                          <p:stCondLst>
                                            <p:cond delay="0"/>
                                          </p:stCondLst>
                                        </p:cTn>
                                        <p:tgtEl>
                                          <p:spTgt spid="19"/>
                                        </p:tgtEl>
                                        <p:attrNameLst>
                                          <p:attrName>ppt_y</p:attrName>
                                        </p:attrNameLst>
                                      </p:cBhvr>
                                    </p:anim>
                                    <p:animRot by="21600000">
                                      <p:cBhvr>
                                        <p:cTn id="31" dur="1000" fill="hold">
                                          <p:stCondLst>
                                            <p:cond delay="0"/>
                                          </p:stCondLst>
                                        </p:cTn>
                                        <p:tgtEl>
                                          <p:spTgt spid="19"/>
                                        </p:tgtEl>
                                        <p:attrNameLst>
                                          <p:attrName>r</p:attrName>
                                        </p:attrNameLst>
                                      </p:cBhvr>
                                    </p:animRot>
                                  </p:childTnLst>
                                </p:cTn>
                              </p:par>
                              <p:par>
                                <p:cTn id="32" presetID="42"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Ã¬nh áº£nh Xanh Cá» Cá» NhÃ , MÃ u Xanh LÃ¡, Cá»«u Con, Cá» Clipart miá»n phÃ­ táº£i táº­p  tin PNG PSDComment vÃ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417" r="98438"/>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84903" y="648710"/>
            <a:ext cx="13765644" cy="9144001"/>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Ã¢y phÆ°á»£ng vÄ©. HÆ°á»ng dáº«n trá»ng vÃ  chÄm sÃ³c cÃ¢y xanh"/>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7861" l="10000" r="9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425917" y="-635166"/>
            <a:ext cx="6446286" cy="65384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extLst>
              <a:ext uri="{BEBA8EAE-BF5A-486C-A8C5-ECC9F3942E4B}">
                <a14:imgProps xmlns:a14="http://schemas.microsoft.com/office/drawing/2010/main">
                  <a14:imgLayer r:embed="rId8">
                    <a14:imgEffect>
                      <a14:backgroundRemoval t="0" b="100000" l="2304" r="100000">
                        <a14:foregroundMark x1="56911" y1="4857" x2="74255" y2="30143"/>
                        <a14:foregroundMark x1="67344" y1="5714" x2="76829" y2="28143"/>
                        <a14:foregroundMark x1="70325" y1="5143" x2="71409" y2="8286"/>
                        <a14:foregroundMark x1="72222" y1="7429" x2="73171" y2="14429"/>
                        <a14:foregroundMark x1="63008" y1="15286" x2="56369" y2="23286"/>
                        <a14:foregroundMark x1="56369" y1="6857" x2="50678" y2="16571"/>
                        <a14:foregroundMark x1="50000" y1="13571" x2="44038" y2="21857"/>
                        <a14:foregroundMark x1="53930" y1="29429" x2="32385" y2="61286"/>
                        <a14:foregroundMark x1="40786" y1="45000" x2="32791" y2="52143"/>
                        <a14:foregroundMark x1="42005" y1="41429" x2="35772" y2="47714"/>
                        <a14:foregroundMark x1="46883" y1="39429" x2="50813" y2="49143"/>
                        <a14:foregroundMark x1="57724" y1="38000" x2="48645" y2="46429"/>
                        <a14:foregroundMark x1="52304" y1="38571" x2="52304" y2="38571"/>
                        <a14:foregroundMark x1="20461" y1="44143" x2="7995" y2="72714"/>
                        <a14:foregroundMark x1="9621" y1="45000" x2="9214" y2="80571"/>
                        <a14:foregroundMark x1="17480" y1="65571" x2="17344" y2="75714"/>
                        <a14:foregroundMark x1="23171" y1="66857" x2="18835" y2="76714"/>
                        <a14:foregroundMark x1="11247" y1="69143" x2="18293" y2="72571"/>
                        <a14:foregroundMark x1="47696" y1="73857" x2="87534" y2="68857"/>
                        <a14:foregroundMark x1="85637" y1="42857" x2="85908" y2="78000"/>
                        <a14:foregroundMark x1="75203" y1="47143" x2="76152" y2="74000"/>
                        <a14:foregroundMark x1="84824" y1="47286" x2="76152" y2="82429"/>
                        <a14:foregroundMark x1="88753" y1="51286" x2="81707" y2="73143"/>
                        <a14:foregroundMark x1="93902" y1="46714" x2="95122" y2="82143"/>
                        <a14:foregroundMark x1="63686" y1="76571" x2="63686" y2="76571"/>
                        <a14:foregroundMark x1="60298" y1="81714" x2="63008" y2="85000"/>
                        <a14:foregroundMark x1="53659" y1="68143" x2="53659" y2="68143"/>
                        <a14:foregroundMark x1="46477" y1="83143" x2="57859" y2="60286"/>
                        <a14:foregroundMark x1="75610" y1="30143" x2="70190" y2="34429"/>
                        <a14:foregroundMark x1="59892" y1="15714" x2="42412" y2="27143"/>
                        <a14:foregroundMark x1="35230" y1="39857" x2="30217" y2="55286"/>
                      </a14:backgroundRemoval>
                    </a14:imgEffect>
                    <a14:imgEffect>
                      <a14:saturation sat="300000"/>
                    </a14:imgEffect>
                  </a14:imgLayer>
                </a14:imgProps>
              </a:ext>
            </a:extLst>
          </a:blip>
          <a:stretch>
            <a:fillRect/>
          </a:stretch>
        </p:blipFill>
        <p:spPr>
          <a:xfrm>
            <a:off x="9162417" y="3466704"/>
            <a:ext cx="3698449" cy="3508014"/>
          </a:xfrm>
          <a:prstGeom prst="rect">
            <a:avLst/>
          </a:prstGeom>
        </p:spPr>
      </p:pic>
      <p:pic>
        <p:nvPicPr>
          <p:cNvPr id="6" name="Picture 6" descr="HÃ¬nh áº£nh CÃ¢y Sáº§u RiÃªng Nhiá»t Äá»i Xanh, CÃ¢y, CÃ¢y Váº­y, CÃ¢y Clipart miá»n phÃ­  táº£i táº­p tin PNG PSDComment vÃ  Vecto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92185" l="1500" r="96000">
                        <a14:foregroundMark x1="9167" y1="12353" x2="10250" y2="19160"/>
                        <a14:foregroundMark x1="7667" y1="21429" x2="11250" y2="25882"/>
                        <a14:foregroundMark x1="16917" y1="21008" x2="16333" y2="24202"/>
                        <a14:foregroundMark x1="32500" y1="18235" x2="33833" y2="22521"/>
                        <a14:foregroundMark x1="32750" y1="26975" x2="32333" y2="30588"/>
                        <a14:foregroundMark x1="35917" y1="25462" x2="39667" y2="20840"/>
                        <a14:foregroundMark x1="44083" y1="16387" x2="46833" y2="14034"/>
                        <a14:foregroundMark x1="56750" y1="36723" x2="54667" y2="36723"/>
                        <a14:foregroundMark x1="49167" y1="31429" x2="46667" y2="30168"/>
                        <a14:foregroundMark x1="51917" y1="21008" x2="54667" y2="24622"/>
                        <a14:foregroundMark x1="87917" y1="8739" x2="88083" y2="12353"/>
                        <a14:foregroundMark x1="90250" y1="14706" x2="93167" y2="14874"/>
                        <a14:foregroundMark x1="22250" y1="39916" x2="26000" y2="45042"/>
                        <a14:foregroundMark x1="34417" y1="55462" x2="43250" y2="66050"/>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941951" y="-635166"/>
            <a:ext cx="7496904" cy="74344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Ã¢y Chuá»i HÃ¬nh áº£nh | Äá»nh dáº¡ng hÃ¬nh áº£nh PNG 400381070| vn.lovepik.com"/>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4089" b="99283" l="314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49958" y="-244563"/>
            <a:ext cx="3665621" cy="59417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Pretty Mango Tree Clipart, Mango Tree Clipart, Tasty, Mango PNG Transparent  Clipart Image and PSD File for Free Download"/>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22829" y="2038946"/>
            <a:ext cx="4185668" cy="539548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á»«a Arecaceae CÃ¢y Clip nghá» thuáº­t - cÃ¢y dá»«a png táº£i vá» - Miá»n phÃ­ trong  suá»t NhÃ  MÃ¡y png Táº£i vá»."/>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0000" b="97115" l="1000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4314377" y="1918132"/>
            <a:ext cx="7204363" cy="5103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9880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anim calcmode="lin" valueType="num">
                                      <p:cBhvr>
                                        <p:cTn id="8" dur="1000" fill="hold"/>
                                        <p:tgtEl>
                                          <p:spTgt spid="4100"/>
                                        </p:tgtEl>
                                        <p:attrNameLst>
                                          <p:attrName>ppt_x</p:attrName>
                                        </p:attrNameLst>
                                      </p:cBhvr>
                                      <p:tavLst>
                                        <p:tav tm="0">
                                          <p:val>
                                            <p:strVal val="#ppt_x"/>
                                          </p:val>
                                        </p:tav>
                                        <p:tav tm="100000">
                                          <p:val>
                                            <p:strVal val="#ppt_x"/>
                                          </p:val>
                                        </p:tav>
                                      </p:tavLst>
                                    </p:anim>
                                    <p:anim calcmode="lin" valueType="num">
                                      <p:cBhvr>
                                        <p:cTn id="9"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102"/>
                                        </p:tgtEl>
                                        <p:attrNameLst>
                                          <p:attrName>style.visibility</p:attrName>
                                        </p:attrNameLst>
                                      </p:cBhvr>
                                      <p:to>
                                        <p:strVal val="visible"/>
                                      </p:to>
                                    </p:set>
                                    <p:animEffect transition="in" filter="fade">
                                      <p:cBhvr>
                                        <p:cTn id="14" dur="1000"/>
                                        <p:tgtEl>
                                          <p:spTgt spid="4102"/>
                                        </p:tgtEl>
                                      </p:cBhvr>
                                    </p:animEffect>
                                    <p:anim calcmode="lin" valueType="num">
                                      <p:cBhvr>
                                        <p:cTn id="15" dur="1000" fill="hold"/>
                                        <p:tgtEl>
                                          <p:spTgt spid="4102"/>
                                        </p:tgtEl>
                                        <p:attrNameLst>
                                          <p:attrName>ppt_x</p:attrName>
                                        </p:attrNameLst>
                                      </p:cBhvr>
                                      <p:tavLst>
                                        <p:tav tm="0">
                                          <p:val>
                                            <p:strVal val="#ppt_x"/>
                                          </p:val>
                                        </p:tav>
                                        <p:tav tm="100000">
                                          <p:val>
                                            <p:strVal val="#ppt_x"/>
                                          </p:val>
                                        </p:tav>
                                      </p:tavLst>
                                    </p:anim>
                                    <p:anim calcmode="lin" valueType="num">
                                      <p:cBhvr>
                                        <p:cTn id="16"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fade">
                                      <p:cBhvr>
                                        <p:cTn id="21" dur="1000"/>
                                        <p:tgtEl>
                                          <p:spTgt spid="4098"/>
                                        </p:tgtEl>
                                      </p:cBhvr>
                                    </p:animEffect>
                                    <p:anim calcmode="lin" valueType="num">
                                      <p:cBhvr>
                                        <p:cTn id="22" dur="1000" fill="hold"/>
                                        <p:tgtEl>
                                          <p:spTgt spid="4098"/>
                                        </p:tgtEl>
                                        <p:attrNameLst>
                                          <p:attrName>ppt_x</p:attrName>
                                        </p:attrNameLst>
                                      </p:cBhvr>
                                      <p:tavLst>
                                        <p:tav tm="0">
                                          <p:val>
                                            <p:strVal val="#ppt_x"/>
                                          </p:val>
                                        </p:tav>
                                        <p:tav tm="100000">
                                          <p:val>
                                            <p:strVal val="#ppt_x"/>
                                          </p:val>
                                        </p:tav>
                                      </p:tavLst>
                                    </p:anim>
                                    <p:anim calcmode="lin" valueType="num">
                                      <p:cBhvr>
                                        <p:cTn id="23"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sá»± tháº­t thÃº vá» vá» cÃ¢y sá»i Ã­t ngÆ°á»i biáº¿t - KhÃ¡m phÃ¡ ngay"/>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48016" y="181957"/>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Picture 2" descr="CÃ¢y Chuá»i HÃ¬nh áº£nh | Äá»nh dáº¡ng hÃ¬nh áº£nh PNG 400381070| vn.lovepik.com"/>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089" b="99283" l="314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541834" y="-2"/>
            <a:ext cx="443646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54205" y="291765"/>
            <a:ext cx="8132956" cy="5940088"/>
          </a:xfrm>
          <a:prstGeom prst="rect">
            <a:avLst/>
          </a:prstGeom>
        </p:spPr>
        <p:txBody>
          <a:bodyPr wrap="square">
            <a:spAutoFit/>
          </a:body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UTM Azuki" panose="02040603050506020204" pitchFamily="18" charset="0"/>
                <a:ea typeface="+mn-ea"/>
                <a:cs typeface="+mn-cs"/>
              </a:rPr>
              <a:t>Tả</a:t>
            </a:r>
            <a:r>
              <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UTM Azuki" panose="02040603050506020204" pitchFamily="18" charset="0"/>
                <a:ea typeface="+mn-ea"/>
                <a:cs typeface="+mn-cs"/>
              </a:rPr>
              <a:t>lá</a:t>
            </a:r>
            <a:r>
              <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UTM Azuki" panose="02040603050506020204" pitchFamily="18" charset="0"/>
                <a:ea typeface="+mn-ea"/>
                <a:cs typeface="+mn-cs"/>
              </a:rPr>
              <a:t>chuối</a:t>
            </a:r>
            <a:endPar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UTM Azuki" panose="02040603050506020204" pitchFamily="18" charset="0"/>
              <a:ea typeface="+mn-ea"/>
              <a:cs typeface="+mn-cs"/>
            </a:endParaRPr>
          </a:p>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Nhìn</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từ</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xa</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cây</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chuối</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như</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một</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chiếc</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ô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xanh</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mát</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rượi</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Cây</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chuối</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có</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nhiều</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tàu</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lá</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có</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tàu</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đã</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già</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khô</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bị</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gió</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đánh</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rách</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ngang</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và</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rũ</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xuống</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gốc</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Các</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tàu</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lá</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còn</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xanh</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thì</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liền</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tấm</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to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như</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cái</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máng</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nước</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Tàu</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trên</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ngọn</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lá</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còn</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cuộn</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chưa</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mở</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hết</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trông</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như</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một</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chiếc</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loa</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màu</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xanh</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rung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rung</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trước</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 </a:t>
            </a:r>
            <a:r>
              <a:rPr kumimoji="0" lang="en-US" altLang="en-US" sz="4000" b="0" i="0" u="none" strike="noStrike" kern="1200" cap="none" spc="0" normalizeH="0" baseline="0" noProof="0" dirty="0" err="1">
                <a:ln>
                  <a:noFill/>
                </a:ln>
                <a:solidFill>
                  <a:srgbClr val="3F8C57"/>
                </a:solidFill>
                <a:effectLst/>
                <a:uLnTx/>
                <a:uFillTx/>
                <a:latin typeface="UTM Azuki" panose="02040603050506020204" pitchFamily="18" charset="0"/>
                <a:ea typeface="+mn-ea"/>
                <a:cs typeface="+mn-cs"/>
              </a:rPr>
              <a:t>gió</a:t>
            </a:r>
            <a:r>
              <a:rPr kumimoji="0" lang="en-US" altLang="en-US" sz="4000" b="0" i="0" u="none" strike="noStrike" kern="1200" cap="none" spc="0" normalizeH="0" baseline="0" noProof="0" dirty="0">
                <a:ln>
                  <a:noFill/>
                </a:ln>
                <a:solidFill>
                  <a:srgbClr val="3F8C57"/>
                </a:solidFill>
                <a:effectLst/>
                <a:uLnTx/>
                <a:uFillTx/>
                <a:latin typeface="UTM Azuki" panose="02040603050506020204" pitchFamily="18" charset="0"/>
                <a:ea typeface="+mn-ea"/>
                <a:cs typeface="+mn-cs"/>
              </a:rPr>
              <a:t>.</a:t>
            </a:r>
          </a:p>
        </p:txBody>
      </p:sp>
    </p:spTree>
    <p:extLst>
      <p:ext uri="{BB962C8B-B14F-4D97-AF65-F5344CB8AC3E}">
        <p14:creationId xmlns:p14="http://schemas.microsoft.com/office/powerpoint/2010/main" val="1450707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9 bÃ£i biá»n Äáº¹p báº¡n cáº§n pháº£i Äáº¿n má»t láº§n | VOV.VN"/>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75230" y="181957"/>
            <a:ext cx="11641539" cy="6494085"/>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126" name="Picture 6" descr="HÃ¬nh áº£nh Biá»n CÃ¢y Dá»«a, Dá»«a, HÃ¬nh áº£nh NgÆ°á»£c, Color miá»n phÃ­ táº£i táº­p tin PNG  PSDComment vÃ  Vecto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000" b="94083" l="0" r="90000">
                        <a14:foregroundMark x1="1333" y1="71000" x2="19167" y2="78417"/>
                        <a14:foregroundMark x1="19333" y1="80417" x2="36083" y2="79833"/>
                        <a14:foregroundMark x1="21500" y1="69667" x2="45250" y2="77667"/>
                        <a14:foregroundMark x1="30083" y1="66167" x2="32417" y2="68333"/>
                        <a14:foregroundMark x1="30833" y1="65167" x2="37083" y2="62667"/>
                        <a14:foregroundMark x1="23583" y1="68083" x2="18167" y2="68333"/>
                        <a14:foregroundMark x1="49333" y1="63000" x2="49000" y2="69250"/>
                        <a14:foregroundMark x1="51917" y1="67083" x2="49000" y2="71000"/>
                        <a14:foregroundMark x1="50917" y1="75917" x2="51750" y2="82750"/>
                        <a14:foregroundMark x1="36667" y1="82750" x2="42750" y2="84917"/>
                        <a14:backgroundMark x1="25750" y1="78083" x2="32000" y2="77833"/>
                        <a14:backgroundMark x1="35167" y1="60083" x2="36917" y2="63000"/>
                      </a14:backgroundRemoval>
                    </a14:imgEffect>
                  </a14:imgLayer>
                </a14:imgProps>
              </a:ext>
              <a:ext uri="{28A0092B-C50C-407E-A947-70E740481C1C}">
                <a14:useLocalDpi xmlns:a14="http://schemas.microsoft.com/office/drawing/2010/main" val="0"/>
              </a:ext>
            </a:extLst>
          </a:blip>
          <a:srcRect/>
          <a:stretch>
            <a:fillRect/>
          </a:stretch>
        </p:blipFill>
        <p:spPr bwMode="auto">
          <a:xfrm>
            <a:off x="-1" y="-356839"/>
            <a:ext cx="6155473" cy="84303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148253" y="574371"/>
            <a:ext cx="7434147" cy="5709255"/>
          </a:xfrm>
          <a:prstGeom prst="rect">
            <a:avLst/>
          </a:prstGeom>
        </p:spPr>
        <p:txBody>
          <a:bodyPr wrap="square">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Tả</a:t>
            </a:r>
            <a:r>
              <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thân</a:t>
            </a:r>
            <a:r>
              <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 , </a:t>
            </a: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gốc</a:t>
            </a:r>
            <a:r>
              <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cây</a:t>
            </a:r>
            <a:r>
              <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rPr>
              <a:t>dừa</a:t>
            </a:r>
            <a:endParaRPr kumimoji="0" lang="en-US" altLang="en-US" sz="4000" b="0" i="0" u="none" strike="noStrike" kern="1200" cap="none" spc="0" normalizeH="0" baseline="0" noProof="0" dirty="0">
              <a:ln>
                <a:noFill/>
              </a:ln>
              <a:solidFill>
                <a:srgbClr val="3F8C57"/>
              </a:solidFill>
              <a:effectLst>
                <a:glow rad="228600">
                  <a:srgbClr val="9BBB59">
                    <a:satMod val="175000"/>
                    <a:alpha val="40000"/>
                  </a:srgbClr>
                </a:glow>
              </a:effectLst>
              <a:uLnTx/>
              <a:uFillTx/>
              <a:latin typeface="Cambria" panose="02040503050406030204" pitchFamily="18" charset="0"/>
              <a:ea typeface="Cambria" panose="02040503050406030204" pitchFamily="18" charset="0"/>
              <a:cs typeface="+mn-cs"/>
            </a:endParaRPr>
          </a:p>
          <a:p>
            <a:pPr marL="0" marR="0" lvl="0" indent="0" algn="just" defTabSz="457200" rtl="0" eaLnBrk="1" fontAlgn="auto" latinLnBrk="0" hangingPunct="1">
              <a:lnSpc>
                <a:spcPct val="100000"/>
              </a:lnSpc>
              <a:spcBef>
                <a:spcPts val="600"/>
              </a:spcBef>
              <a:spcAft>
                <a:spcPts val="0"/>
              </a:spcAft>
              <a:buClrTx/>
              <a:buSzTx/>
              <a:buFontTx/>
              <a:buNone/>
              <a:tabLst/>
              <a:defRPr/>
            </a:pP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Thoạt</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nhìn</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cây</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dừa</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như</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một</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chiếc</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ô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khổng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lồ</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phủ</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bóng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mát</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cả</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một</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góc</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vườn</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Gốc</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dừa</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to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như</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cột</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nhà</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rễ</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tua</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tủa</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ăn</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sâu</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bám</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chắc</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vào</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lòng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đất.Thân</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dừa</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cao</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màu</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nâu</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không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thẳng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như</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thân</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chuối</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mà</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có</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dáng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nghiêng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 </a:t>
            </a:r>
            <a:r>
              <a:rPr kumimoji="0" lang="en-US" altLang="en-US" sz="4000" b="0" i="0" u="none" strike="noStrike" kern="1200" cap="none" spc="0" normalizeH="0" baseline="0" noProof="0" dirty="0" err="1">
                <a:ln>
                  <a:noFill/>
                </a:ln>
                <a:solidFill>
                  <a:srgbClr val="3F8C57"/>
                </a:solidFill>
                <a:effectLst/>
                <a:uLnTx/>
                <a:uFillTx/>
                <a:latin typeface="Cambria" panose="02040503050406030204" pitchFamily="18" charset="0"/>
                <a:ea typeface="Cambria" panose="02040503050406030204" pitchFamily="18" charset="0"/>
                <a:cs typeface="+mn-cs"/>
              </a:rPr>
              <a:t>nghiêng</a:t>
            </a:r>
            <a:r>
              <a:rPr kumimoji="0" lang="en-US" altLang="en-US" sz="4000" b="0" i="0" u="none" strike="noStrike" kern="1200" cap="none" spc="0" normalizeH="0" baseline="0" noProof="0" dirty="0">
                <a:ln>
                  <a:noFill/>
                </a:ln>
                <a:solidFill>
                  <a:srgbClr val="3F8C57"/>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77758835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9F37C1B-3319-47AA-B01C-DE760C0249E1}"/>
              </a:ext>
            </a:extLst>
          </p:cNvPr>
          <p:cNvPicPr>
            <a:picLocks noChangeAspect="1"/>
          </p:cNvPicPr>
          <p:nvPr/>
        </p:nvPicPr>
        <p:blipFill rotWithShape="1">
          <a:blip r:embed="rId3">
            <a:extLst>
              <a:ext uri="{28A0092B-C50C-407E-A947-70E740481C1C}">
                <a14:useLocalDpi xmlns:a14="http://schemas.microsoft.com/office/drawing/2010/main" val="0"/>
              </a:ext>
            </a:extLst>
          </a:blip>
          <a:srcRect b="6250"/>
          <a:stretch/>
        </p:blipFill>
        <p:spPr>
          <a:xfrm>
            <a:off x="20" y="10"/>
            <a:ext cx="12191980" cy="6857990"/>
          </a:xfrm>
          <a:prstGeom prst="rect">
            <a:avLst/>
          </a:prstGeom>
        </p:spPr>
      </p:pic>
      <p:pic>
        <p:nvPicPr>
          <p:cNvPr id="4" name="图片 3" descr="图片包含 植物, 树叶, 蕨&#10;&#10;描述已自动生成">
            <a:extLst>
              <a:ext uri="{FF2B5EF4-FFF2-40B4-BE49-F238E27FC236}">
                <a16:creationId xmlns:a16="http://schemas.microsoft.com/office/drawing/2014/main" id="{C670B8B5-81AD-480B-AD9D-B94129BE5DB0}"/>
              </a:ext>
            </a:extLst>
          </p:cNvPr>
          <p:cNvPicPr>
            <a:picLocks noChangeAspect="1"/>
          </p:cNvPicPr>
          <p:nvPr/>
        </p:nvPicPr>
        <p:blipFill rotWithShape="1">
          <a:blip r:embed="rId4">
            <a:extLst>
              <a:ext uri="{28A0092B-C50C-407E-A947-70E740481C1C}">
                <a14:useLocalDpi xmlns:a14="http://schemas.microsoft.com/office/drawing/2010/main" val="0"/>
              </a:ext>
            </a:extLst>
          </a:blip>
          <a:srcRect l="60513" t="62204" r="24" b="-1"/>
          <a:stretch/>
        </p:blipFill>
        <p:spPr>
          <a:xfrm flipH="1">
            <a:off x="127939" y="1312590"/>
            <a:ext cx="9646920" cy="5545410"/>
          </a:xfrm>
          <a:prstGeom prst="rect">
            <a:avLst/>
          </a:prstGeom>
        </p:spPr>
      </p:pic>
      <p:sp>
        <p:nvSpPr>
          <p:cNvPr id="5" name="TextBox 3">
            <a:extLst>
              <a:ext uri="{FF2B5EF4-FFF2-40B4-BE49-F238E27FC236}">
                <a16:creationId xmlns:a16="http://schemas.microsoft.com/office/drawing/2014/main" id="{431DC376-0865-4472-9CD5-2631D412F561}"/>
              </a:ext>
            </a:extLst>
          </p:cNvPr>
          <p:cNvSpPr txBox="1"/>
          <p:nvPr/>
        </p:nvSpPr>
        <p:spPr>
          <a:xfrm>
            <a:off x="254299" y="1058140"/>
            <a:ext cx="12065620" cy="1200329"/>
          </a:xfrm>
          <a:prstGeom prst="rect">
            <a:avLst/>
          </a:prstGeom>
          <a:noFill/>
        </p:spPr>
        <p:txBody>
          <a:bodyPr wrap="square" rtlCol="0">
            <a:sp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0" normalizeH="0" baseline="0" noProof="0" dirty="0">
                <a:ln>
                  <a:noFill/>
                </a:ln>
                <a:solidFill>
                  <a:srgbClr val="3F8C57"/>
                </a:solidFill>
                <a:effectLst>
                  <a:glow rad="228600">
                    <a:srgbClr val="9BBB59">
                      <a:satMod val="175000"/>
                      <a:alpha val="40000"/>
                    </a:srgbClr>
                  </a:glow>
                </a:effectLst>
                <a:uLnTx/>
                <a:uFillTx/>
                <a:latin typeface="UTM Azuki" panose="02040603050506020204" pitchFamily="18" charset="0"/>
                <a:ea typeface="微软雅黑" panose="020B0503020204020204" pitchFamily="34" charset="-122"/>
                <a:cs typeface="Libre Franklin ExtraBold" charset="0"/>
              </a:rPr>
              <a:t>CHÚC CÁC EM HỌC TỐT !</a:t>
            </a:r>
          </a:p>
        </p:txBody>
      </p:sp>
    </p:spTree>
    <p:extLst>
      <p:ext uri="{BB962C8B-B14F-4D97-AF65-F5344CB8AC3E}">
        <p14:creationId xmlns:p14="http://schemas.microsoft.com/office/powerpoint/2010/main" val="30234900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1+#ppt_w/2"/>
                                          </p:val>
                                        </p:tav>
                                        <p:tav tm="100000">
                                          <p:val>
                                            <p:strVal val="#ppt_x"/>
                                          </p:val>
                                        </p:tav>
                                      </p:tavLst>
                                    </p:anim>
                                    <p:anim calcmode="lin" valueType="num">
                                      <p:cBhvr additive="base">
                                        <p:cTn id="15"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9F37C1B-3319-47AA-B01C-DE760C0249E1}"/>
              </a:ext>
            </a:extLst>
          </p:cNvPr>
          <p:cNvPicPr>
            <a:picLocks noChangeAspect="1"/>
          </p:cNvPicPr>
          <p:nvPr/>
        </p:nvPicPr>
        <p:blipFill rotWithShape="1">
          <a:blip r:embed="rId2">
            <a:extLst>
              <a:ext uri="{28A0092B-C50C-407E-A947-70E740481C1C}">
                <a14:useLocalDpi xmlns:a14="http://schemas.microsoft.com/office/drawing/2010/main" val="0"/>
              </a:ext>
            </a:extLst>
          </a:blip>
          <a:srcRect b="6250"/>
          <a:stretch/>
        </p:blipFill>
        <p:spPr>
          <a:xfrm>
            <a:off x="20" y="10"/>
            <a:ext cx="12191980" cy="6857990"/>
          </a:xfrm>
          <a:prstGeom prst="rect">
            <a:avLst/>
          </a:prstGeom>
        </p:spPr>
      </p:pic>
      <p:pic>
        <p:nvPicPr>
          <p:cNvPr id="4" name="图片 3" descr="图片包含 植物, 树叶, 蕨&#10;&#10;描述已自动生成">
            <a:extLst>
              <a:ext uri="{FF2B5EF4-FFF2-40B4-BE49-F238E27FC236}">
                <a16:creationId xmlns:a16="http://schemas.microsoft.com/office/drawing/2014/main" id="{F14A1A26-5A54-4354-8217-DA5EC9B4893D}"/>
              </a:ext>
            </a:extLst>
          </p:cNvPr>
          <p:cNvPicPr>
            <a:picLocks noChangeAspect="1"/>
          </p:cNvPicPr>
          <p:nvPr/>
        </p:nvPicPr>
        <p:blipFill rotWithShape="1">
          <a:blip r:embed="rId3">
            <a:extLst>
              <a:ext uri="{28A0092B-C50C-407E-A947-70E740481C1C}">
                <a14:useLocalDpi xmlns:a14="http://schemas.microsoft.com/office/drawing/2010/main" val="0"/>
              </a:ext>
            </a:extLst>
          </a:blip>
          <a:srcRect l="29831" t="74458" r="39200" b="-903"/>
          <a:stretch/>
        </p:blipFill>
        <p:spPr>
          <a:xfrm rot="6544677" flipH="1">
            <a:off x="-803327" y="1589099"/>
            <a:ext cx="6845345" cy="3508228"/>
          </a:xfrm>
          <a:prstGeom prst="rect">
            <a:avLst/>
          </a:prstGeom>
        </p:spPr>
      </p:pic>
      <p:pic>
        <p:nvPicPr>
          <p:cNvPr id="9" name="图片 8">
            <a:extLst>
              <a:ext uri="{FF2B5EF4-FFF2-40B4-BE49-F238E27FC236}">
                <a16:creationId xmlns:a16="http://schemas.microsoft.com/office/drawing/2014/main" id="{DEF3DE89-51C4-4816-9C9B-C36B5925747A}"/>
              </a:ext>
            </a:extLst>
          </p:cNvPr>
          <p:cNvPicPr>
            <a:picLocks noChangeAspect="1"/>
          </p:cNvPicPr>
          <p:nvPr/>
        </p:nvPicPr>
        <p:blipFill rotWithShape="1">
          <a:blip r:embed="rId4">
            <a:extLst>
              <a:ext uri="{28A0092B-C50C-407E-A947-70E740481C1C}">
                <a14:useLocalDpi xmlns:a14="http://schemas.microsoft.com/office/drawing/2010/main" val="0"/>
              </a:ext>
            </a:extLst>
          </a:blip>
          <a:srcRect l="24657" t="8546" r="26347" b="2564"/>
          <a:stretch/>
        </p:blipFill>
        <p:spPr>
          <a:xfrm>
            <a:off x="1881071" y="2356338"/>
            <a:ext cx="3514759" cy="4501662"/>
          </a:xfrm>
          <a:prstGeom prst="rect">
            <a:avLst/>
          </a:prstGeom>
        </p:spPr>
      </p:pic>
      <p:sp>
        <p:nvSpPr>
          <p:cNvPr id="18" name="TextBox 3">
            <a:extLst>
              <a:ext uri="{FF2B5EF4-FFF2-40B4-BE49-F238E27FC236}">
                <a16:creationId xmlns:a16="http://schemas.microsoft.com/office/drawing/2014/main" id="{4A160C32-8D22-4A50-9088-05D3DB67B33F}"/>
              </a:ext>
            </a:extLst>
          </p:cNvPr>
          <p:cNvSpPr txBox="1"/>
          <p:nvPr/>
        </p:nvSpPr>
        <p:spPr>
          <a:xfrm>
            <a:off x="3964514" y="1593486"/>
            <a:ext cx="7750381" cy="3631763"/>
          </a:xfrm>
          <a:prstGeom prst="rect">
            <a:avLst/>
          </a:prstGeom>
          <a:noFill/>
        </p:spPr>
        <p:txBody>
          <a:bodyPr wrap="square" rtlCol="0">
            <a:sp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150" normalizeH="0" baseline="0" noProof="0" dirty="0">
                <a:ln>
                  <a:noFill/>
                </a:ln>
                <a:solidFill>
                  <a:srgbClr val="000000"/>
                </a:solidFill>
                <a:effectLst/>
                <a:uLnTx/>
                <a:uFillTx/>
                <a:latin typeface="UTM Amerika Sans" panose="02040603050506020204" pitchFamily="18" charset="0"/>
                <a:ea typeface="微软雅黑" panose="020B0503020204020204" pitchFamily="34" charset="-122"/>
                <a:cs typeface="Libre Franklin ExtraBold" charset="0"/>
              </a:rPr>
              <a:t>KHỞI </a:t>
            </a:r>
          </a:p>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150" normalizeH="0" baseline="0" noProof="0" dirty="0">
                <a:ln>
                  <a:noFill/>
                </a:ln>
                <a:solidFill>
                  <a:srgbClr val="000000"/>
                </a:solidFill>
                <a:effectLst/>
                <a:uLnTx/>
                <a:uFillTx/>
                <a:latin typeface="UTM Amerika Sans" panose="02040603050506020204" pitchFamily="18" charset="0"/>
                <a:ea typeface="微软雅黑" panose="020B0503020204020204" pitchFamily="34" charset="-122"/>
                <a:cs typeface="Libre Franklin ExtraBold" charset="0"/>
              </a:rPr>
              <a:t>ĐỘNG</a:t>
            </a:r>
          </a:p>
        </p:txBody>
      </p:sp>
      <p:sp>
        <p:nvSpPr>
          <p:cNvPr id="19" name="TextBox 3">
            <a:extLst>
              <a:ext uri="{FF2B5EF4-FFF2-40B4-BE49-F238E27FC236}">
                <a16:creationId xmlns:a16="http://schemas.microsoft.com/office/drawing/2014/main" id="{4A160C32-8D22-4A50-9088-05D3DB67B33F}"/>
              </a:ext>
            </a:extLst>
          </p:cNvPr>
          <p:cNvSpPr txBox="1"/>
          <p:nvPr/>
        </p:nvSpPr>
        <p:spPr>
          <a:xfrm>
            <a:off x="4462699" y="1593486"/>
            <a:ext cx="6911002" cy="3631763"/>
          </a:xfrm>
          <a:prstGeom prst="rect">
            <a:avLst/>
          </a:prstGeom>
          <a:noFill/>
        </p:spPr>
        <p:txBody>
          <a:bodyPr wrap="square" rtlCol="0">
            <a:sp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150" normalizeH="0" baseline="0" noProof="0" dirty="0">
                <a:ln>
                  <a:noFill/>
                </a:ln>
                <a:solidFill>
                  <a:srgbClr val="3F8C57"/>
                </a:solidFill>
                <a:effectLst/>
                <a:uLnTx/>
                <a:uFillTx/>
                <a:latin typeface="UTM Amerika Sans" panose="02040603050506020204" pitchFamily="18" charset="0"/>
                <a:ea typeface="微软雅黑" panose="020B0503020204020204" pitchFamily="34" charset="-122"/>
                <a:cs typeface="Libre Franklin ExtraBold" charset="0"/>
              </a:rPr>
              <a:t>KHỞI </a:t>
            </a:r>
          </a:p>
          <a:p>
            <a:pPr marL="0" marR="0" lvl="0" indent="0" algn="ctr" defTabSz="91403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150" normalizeH="0" baseline="0" noProof="0" dirty="0">
                <a:ln>
                  <a:noFill/>
                </a:ln>
                <a:solidFill>
                  <a:srgbClr val="3F8C57"/>
                </a:solidFill>
                <a:effectLst/>
                <a:uLnTx/>
                <a:uFillTx/>
                <a:latin typeface="UTM Amerika Sans" panose="02040603050506020204" pitchFamily="18" charset="0"/>
                <a:ea typeface="微软雅黑" panose="020B0503020204020204" pitchFamily="34" charset="-122"/>
                <a:cs typeface="Libre Franklin ExtraBold" charset="0"/>
              </a:rPr>
              <a:t>ĐỘNG</a:t>
            </a:r>
          </a:p>
        </p:txBody>
      </p:sp>
    </p:spTree>
    <p:extLst>
      <p:ext uri="{BB962C8B-B14F-4D97-AF65-F5344CB8AC3E}">
        <p14:creationId xmlns:p14="http://schemas.microsoft.com/office/powerpoint/2010/main" val="34153050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1+#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1+#ppt_w/2"/>
                                          </p:val>
                                        </p:tav>
                                        <p:tav tm="100000">
                                          <p:val>
                                            <p:strVal val="#ppt_x"/>
                                          </p:val>
                                        </p:tav>
                                      </p:tavLst>
                                    </p:anim>
                                    <p:anim calcmode="lin" valueType="num">
                                      <p:cBhvr additive="base">
                                        <p:cTn id="23"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 y="-2383179"/>
            <a:ext cx="12134850" cy="9298329"/>
          </a:xfrm>
          <a:prstGeom prst="rect">
            <a:avLst/>
          </a:prstGeom>
        </p:spPr>
      </p:pic>
      <p:sp>
        <p:nvSpPr>
          <p:cNvPr id="3" name="Rectangle 2"/>
          <p:cNvSpPr/>
          <p:nvPr/>
        </p:nvSpPr>
        <p:spPr>
          <a:xfrm>
            <a:off x="4460478" y="313675"/>
            <a:ext cx="5257800" cy="15585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FF0000"/>
                </a:solidFill>
                <a:effectLst/>
                <a:uLnTx/>
                <a:uFillTx/>
                <a:latin typeface="UTM Azuki" panose="02040603050506020204" pitchFamily="18" charset="0"/>
                <a:ea typeface="+mn-ea"/>
                <a:cs typeface="+mn-cs"/>
                <a:sym typeface="Arial"/>
              </a:rPr>
              <a:t>GAME </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1" u="none" strike="noStrike" kern="0" cap="none" spc="0" normalizeH="0" baseline="0" noProof="0" dirty="0">
                <a:ln>
                  <a:noFill/>
                </a:ln>
                <a:solidFill>
                  <a:srgbClr val="FF0000"/>
                </a:solidFill>
                <a:effectLst/>
                <a:uLnTx/>
                <a:uFillTx/>
                <a:latin typeface="UTM Azuki" panose="02040603050506020204" pitchFamily="18" charset="0"/>
                <a:ea typeface="+mn-ea"/>
                <a:cs typeface="+mn-cs"/>
                <a:sym typeface="Arial"/>
              </a:rPr>
              <a:t>NHỔ CỎ VƯỜN RAU</a:t>
            </a:r>
          </a:p>
        </p:txBody>
      </p:sp>
      <p:pic>
        <p:nvPicPr>
          <p:cNvPr id="1026" name="Picture 2" descr="Farmer Children are Holding Carrots clipart. Free download transparent .PNG  | Creazilla"/>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49275"/>
          <a:stretch/>
        </p:blipFill>
        <p:spPr bwMode="auto">
          <a:xfrm>
            <a:off x="7315200" y="1842661"/>
            <a:ext cx="1905000" cy="29027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armer Children are Holding Carrots clipart. Free download transparent .PNG  | Creazilla"/>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0000" r="-725"/>
          <a:stretch/>
        </p:blipFill>
        <p:spPr bwMode="auto">
          <a:xfrm>
            <a:off x="9106695" y="2743200"/>
            <a:ext cx="1905000" cy="2902748"/>
          </a:xfrm>
          <a:prstGeom prst="rect">
            <a:avLst/>
          </a:prstGeom>
          <a:noFill/>
          <a:extLst>
            <a:ext uri="{909E8E84-426E-40DD-AFC4-6F175D3DCCD1}">
              <a14:hiddenFill xmlns:a14="http://schemas.microsoft.com/office/drawing/2010/main">
                <a:solidFill>
                  <a:srgbClr val="FFFFFF"/>
                </a:solidFill>
              </a14:hiddenFill>
            </a:ext>
          </a:extLst>
        </p:spPr>
      </p:pic>
      <p:pic>
        <p:nvPicPr>
          <p:cNvPr id="6" name="Jazz Me Blues - E's Jammy Jams.mp3" descr="Jazz Me Blues - E's Jammy Jams.mp3">
            <a:hlinkClick r:id="" action="ppaction://media"/>
            <a:extLst>
              <a:ext uri="{FF2B5EF4-FFF2-40B4-BE49-F238E27FC236}">
                <a16:creationId xmlns:a16="http://schemas.microsoft.com/office/drawing/2014/main" id="{13F8CD0C-4B12-7741-AD13-DCB0766C71C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0270" y="6849517"/>
            <a:ext cx="1081052" cy="1081052"/>
          </a:xfrm>
          <a:prstGeom prst="rect">
            <a:avLst/>
          </a:prstGeom>
        </p:spPr>
      </p:pic>
      <p:pic>
        <p:nvPicPr>
          <p:cNvPr id="7" name="Picture 2" descr="Grass - Blades Of Grass Cartoon Clipart - Large Size Png Image - PikPng"/>
          <p:cNvPicPr>
            <a:picLocks noChangeAspect="1" noChangeArrowheads="1"/>
          </p:cNvPicPr>
          <p:nvPr/>
        </p:nvPicPr>
        <p:blipFill rotWithShape="1">
          <a:blip r:embed="rId8">
            <a:extLst>
              <a:ext uri="{BEBA8EAE-BF5A-486C-A8C5-ECC9F3942E4B}">
                <a14:imgProps xmlns:a14="http://schemas.microsoft.com/office/drawing/2010/main">
                  <a14:imgLayer r:embed="rId9">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Lst>
          </a:blip>
          <a:srcRect t="74743" r="61501"/>
          <a:stretch/>
        </p:blipFill>
        <p:spPr bwMode="auto">
          <a:xfrm>
            <a:off x="6731001" y="4802516"/>
            <a:ext cx="1958181" cy="19125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Grass Cartoon - Un Brin D Herbe - (1170x2335) Png Clipart Download"/>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949739" y="4843375"/>
            <a:ext cx="1057198" cy="21098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Grass - Blades Of Grass Cartoon Clipart - Large Size Png Image - PikPng"/>
          <p:cNvPicPr>
            <a:picLocks noChangeAspect="1" noChangeArrowheads="1"/>
          </p:cNvPicPr>
          <p:nvPr/>
        </p:nvPicPr>
        <p:blipFill rotWithShape="1">
          <a:blip r:embed="rId12">
            <a:extLst>
              <a:ext uri="{BEBA8EAE-BF5A-486C-A8C5-ECC9F3942E4B}">
                <a14:imgProps xmlns:a14="http://schemas.microsoft.com/office/drawing/2010/main">
                  <a14:imgLayer r:embed="rId9">
                    <a14:imgEffect>
                      <a14:colorTemperature colorTemp="11200"/>
                    </a14:imgEffect>
                    <a14:imgEffect>
                      <a14:brightnessContrast bright="40000"/>
                    </a14:imgEffect>
                  </a14:imgLayer>
                </a14:imgProps>
              </a:ext>
              <a:ext uri="{28A0092B-C50C-407E-A947-70E740481C1C}">
                <a14:useLocalDpi xmlns:a14="http://schemas.microsoft.com/office/drawing/2010/main" val="0"/>
              </a:ext>
            </a:extLst>
          </a:blip>
          <a:srcRect l="-3924" t="52605" r="65425" b="22138"/>
          <a:stretch/>
        </p:blipFill>
        <p:spPr bwMode="auto">
          <a:xfrm>
            <a:off x="1447801" y="4763634"/>
            <a:ext cx="1958181" cy="19125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Grass - Blades Of Grass Cartoon Clipart - Large Size Png Image - PikPng"/>
          <p:cNvPicPr>
            <a:picLocks noChangeAspect="1" noChangeArrowheads="1"/>
          </p:cNvPicPr>
          <p:nvPr/>
        </p:nvPicPr>
        <p:blipFill rotWithShape="1">
          <a:blip r:embed="rId12">
            <a:extLst>
              <a:ext uri="{BEBA8EAE-BF5A-486C-A8C5-ECC9F3942E4B}">
                <a14:imgProps xmlns:a14="http://schemas.microsoft.com/office/drawing/2010/main">
                  <a14:imgLayer r:embed="rId9">
                    <a14:imgEffect>
                      <a14:colorTemperature colorTemp="11200"/>
                    </a14:imgEffect>
                    <a14:imgEffect>
                      <a14:brightnessContrast bright="40000"/>
                    </a14:imgEffect>
                  </a14:imgLayer>
                </a14:imgProps>
              </a:ext>
              <a:ext uri="{28A0092B-C50C-407E-A947-70E740481C1C}">
                <a14:useLocalDpi xmlns:a14="http://schemas.microsoft.com/office/drawing/2010/main" val="0"/>
              </a:ext>
            </a:extLst>
          </a:blip>
          <a:srcRect l="11502" t="1028" r="19740" b="73715"/>
          <a:stretch/>
        </p:blipFill>
        <p:spPr bwMode="auto">
          <a:xfrm>
            <a:off x="5121672" y="3118484"/>
            <a:ext cx="1967706" cy="10760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Grass - Blades Of Grass Cartoon Clipart - Large Size Png Image - PikPng"/>
          <p:cNvPicPr>
            <a:picLocks noChangeAspect="1" noChangeArrowheads="1"/>
          </p:cNvPicPr>
          <p:nvPr/>
        </p:nvPicPr>
        <p:blipFill rotWithShape="1">
          <a:blip r:embed="rId12">
            <a:extLst>
              <a:ext uri="{BEBA8EAE-BF5A-486C-A8C5-ECC9F3942E4B}">
                <a14:imgProps xmlns:a14="http://schemas.microsoft.com/office/drawing/2010/main">
                  <a14:imgLayer r:embed="rId9">
                    <a14:imgEffect>
                      <a14:colorTemperature colorTemp="11200"/>
                    </a14:imgEffect>
                    <a14:imgEffect>
                      <a14:brightnessContrast bright="40000"/>
                    </a14:imgEffect>
                  </a14:imgLayer>
                </a14:imgProps>
              </a:ext>
              <a:ext uri="{28A0092B-C50C-407E-A947-70E740481C1C}">
                <a14:useLocalDpi xmlns:a14="http://schemas.microsoft.com/office/drawing/2010/main" val="0"/>
              </a:ext>
            </a:extLst>
          </a:blip>
          <a:srcRect l="61423" t="24743" r="10940" b="50000"/>
          <a:stretch/>
        </p:blipFill>
        <p:spPr bwMode="auto">
          <a:xfrm>
            <a:off x="10746186" y="3214292"/>
            <a:ext cx="1197371" cy="16290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ge of Cavemen – Age of Cavemen is a free to play multiplayer game. Thanks  to the cross-platform technology Fuero Games has developed, the game allows  people use different kind of devices">
            <a:hlinkClick r:id="rId13" action="ppaction://hlinksldjump"/>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18575" y="5162550"/>
            <a:ext cx="3048000" cy="179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468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2383179"/>
            <a:ext cx="12134850" cy="9298329"/>
          </a:xfrm>
          <a:prstGeom prst="rect">
            <a:avLst/>
          </a:prstGeom>
        </p:spPr>
      </p:pic>
      <p:pic>
        <p:nvPicPr>
          <p:cNvPr id="1026" name="Picture 2" descr="Farmer Children are Holding Carrots clipart. Free download transparent .PNG  | Creazill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9275"/>
          <a:stretch/>
        </p:blipFill>
        <p:spPr bwMode="auto">
          <a:xfrm>
            <a:off x="6900069" y="1621176"/>
            <a:ext cx="1905000" cy="29027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armer Children are Holding Carrots clipart. Free download transparent .PNG  | Creazill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000" r="-725"/>
          <a:stretch/>
        </p:blipFill>
        <p:spPr bwMode="auto">
          <a:xfrm>
            <a:off x="8081169" y="1964350"/>
            <a:ext cx="1905000" cy="29027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4 lá" descr="Grass - Blades Of Grass Cartoon Clipart - Large Size Png Image - PikPng">
            <a:hlinkClick r:id="rId5" action="ppaction://hlinksldjump"/>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Lst>
          </a:blip>
          <a:srcRect t="74743" r="61501"/>
          <a:stretch/>
        </p:blipFill>
        <p:spPr bwMode="auto">
          <a:xfrm>
            <a:off x="0" y="1727459"/>
            <a:ext cx="3363912" cy="32855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nhiều lá" descr="Grass Cartoon - Un Brin D Herbe - (1170x2335) Png Clipart Download">
            <a:hlinkClick r:id="rId8" action="ppaction://hlinksldjump"/>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038613" y="2809185"/>
            <a:ext cx="2062321" cy="4115826"/>
          </a:xfrm>
          <a:prstGeom prst="rect">
            <a:avLst/>
          </a:prstGeom>
          <a:noFill/>
          <a:extLst>
            <a:ext uri="{909E8E84-426E-40DD-AFC4-6F175D3DCCD1}">
              <a14:hiddenFill xmlns:a14="http://schemas.microsoft.com/office/drawing/2010/main">
                <a:solidFill>
                  <a:srgbClr val="FFFFFF"/>
                </a:solidFill>
              </a14:hiddenFill>
            </a:ext>
          </a:extLst>
        </p:spPr>
      </p:pic>
      <p:pic>
        <p:nvPicPr>
          <p:cNvPr id="9" name="3 lá" descr="Grass - Blades Of Grass Cartoon Clipart - Large Size Png Image - PikPng">
            <a:hlinkClick r:id="rId11" action="ppaction://hlinksldjump"/>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colorTemperature colorTemp="11200"/>
                    </a14:imgEffect>
                    <a14:imgEffect>
                      <a14:brightnessContrast bright="40000"/>
                    </a14:imgEffect>
                  </a14:imgLayer>
                </a14:imgProps>
              </a:ext>
              <a:ext uri="{28A0092B-C50C-407E-A947-70E740481C1C}">
                <a14:useLocalDpi xmlns:a14="http://schemas.microsoft.com/office/drawing/2010/main" val="0"/>
              </a:ext>
            </a:extLst>
          </a:blip>
          <a:srcRect l="-3924" t="52605" r="65425" b="22138"/>
          <a:stretch/>
        </p:blipFill>
        <p:spPr bwMode="auto">
          <a:xfrm>
            <a:off x="1072491" y="3950147"/>
            <a:ext cx="3384811" cy="3305965"/>
          </a:xfrm>
          <a:prstGeom prst="rect">
            <a:avLst/>
          </a:prstGeom>
          <a:noFill/>
          <a:extLst>
            <a:ext uri="{909E8E84-426E-40DD-AFC4-6F175D3DCCD1}">
              <a14:hiddenFill xmlns:a14="http://schemas.microsoft.com/office/drawing/2010/main">
                <a:solidFill>
                  <a:srgbClr val="FFFFFF"/>
                </a:solidFill>
              </a14:hiddenFill>
            </a:ext>
          </a:extLst>
        </p:spPr>
      </p:pic>
      <p:pic>
        <p:nvPicPr>
          <p:cNvPr id="10" name="ụ cỏ" descr="Grass - Blades Of Grass Cartoon Clipart - Large Size Png Image - PikPng">
            <a:hlinkClick r:id="rId11" action="ppaction://hlinksldjump"/>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colorTemperature colorTemp="11200"/>
                    </a14:imgEffect>
                    <a14:imgEffect>
                      <a14:brightnessContrast bright="40000"/>
                    </a14:imgEffect>
                  </a14:imgLayer>
                </a14:imgProps>
              </a:ext>
              <a:ext uri="{28A0092B-C50C-407E-A947-70E740481C1C}">
                <a14:useLocalDpi xmlns:a14="http://schemas.microsoft.com/office/drawing/2010/main" val="0"/>
              </a:ext>
            </a:extLst>
          </a:blip>
          <a:srcRect l="11502" t="1028" r="19740" b="73715"/>
          <a:stretch/>
        </p:blipFill>
        <p:spPr bwMode="auto">
          <a:xfrm>
            <a:off x="5121672" y="3118484"/>
            <a:ext cx="1967706" cy="10760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746186" y="6056102"/>
            <a:ext cx="1253331" cy="704998"/>
          </a:xfrm>
          <a:prstGeom prst="rect">
            <a:avLst/>
          </a:prstGeom>
        </p:spPr>
      </p:pic>
    </p:spTree>
    <p:extLst>
      <p:ext uri="{BB962C8B-B14F-4D97-AF65-F5344CB8AC3E}">
        <p14:creationId xmlns:p14="http://schemas.microsoft.com/office/powerpoint/2010/main" val="13027233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0"/>
                                        </p:tgtEl>
                                      </p:cBhvr>
                                    </p:animEffect>
                                    <p:set>
                                      <p:cBhvr>
                                        <p:cTn id="7" dur="1" fill="hold">
                                          <p:stCondLst>
                                            <p:cond delay="499"/>
                                          </p:stCondLst>
                                        </p:cTn>
                                        <p:tgtEl>
                                          <p:spTgt spid="2050"/>
                                        </p:tgtEl>
                                        <p:attrNameLst>
                                          <p:attrName>style.visibility</p:attrName>
                                        </p:attrNameLst>
                                      </p:cBhvr>
                                      <p:to>
                                        <p:strVal val="hidden"/>
                                      </p:to>
                                    </p:set>
                                  </p:childTnLst>
                                </p:cTn>
                              </p:par>
                            </p:childTnLst>
                          </p:cTn>
                        </p:par>
                      </p:childTnLst>
                    </p:cTn>
                  </p:par>
                </p:childTnLst>
              </p:cTn>
              <p:nextCondLst>
                <p:cond evt="onClick" delay="0">
                  <p:tgtEl>
                    <p:spTgt spid="2050"/>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 restart="whenNotActive" fill="hold" evtFilter="cancelBubble" nodeType="interactiveSeq">
                <p:stCondLst>
                  <p:cond evt="onClick" delay="0">
                    <p:tgtEl>
                      <p:spTgt spid="205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052"/>
                                        </p:tgtEl>
                                      </p:cBhvr>
                                    </p:animEffect>
                                    <p:set>
                                      <p:cBhvr>
                                        <p:cTn id="19" dur="1" fill="hold">
                                          <p:stCondLst>
                                            <p:cond delay="499"/>
                                          </p:stCondLst>
                                        </p:cTn>
                                        <p:tgtEl>
                                          <p:spTgt spid="2052"/>
                                        </p:tgtEl>
                                        <p:attrNameLst>
                                          <p:attrName>style.visibility</p:attrName>
                                        </p:attrNameLst>
                                      </p:cBhvr>
                                      <p:to>
                                        <p:strVal val="hidden"/>
                                      </p:to>
                                    </p:set>
                                  </p:childTnLst>
                                </p:cTn>
                              </p:par>
                            </p:childTnLst>
                          </p:cTn>
                        </p:par>
                      </p:childTnLst>
                    </p:cTn>
                  </p:par>
                </p:childTnLst>
              </p:cTn>
              <p:nextCondLst>
                <p:cond evt="onClick" delay="0">
                  <p:tgtEl>
                    <p:spTgt spid="2052"/>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á»t Äá»i ngÆ°á»i má»t rá»«ng cÃ¢y - má»t bÃ i ca vá» nhÃ¢n cÃ¡ch sá»ng - Redsvn.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5" y="0"/>
            <a:ext cx="122652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9659" y="-230969"/>
            <a:ext cx="14630400" cy="7088969"/>
          </a:xfrm>
          <a:prstGeom prst="rect">
            <a:avLst/>
          </a:prstGeom>
        </p:spPr>
      </p:pic>
      <p:sp>
        <p:nvSpPr>
          <p:cNvPr id="2" name="TextBox 1"/>
          <p:cNvSpPr txBox="1"/>
          <p:nvPr/>
        </p:nvSpPr>
        <p:spPr>
          <a:xfrm>
            <a:off x="762400" y="1197183"/>
            <a:ext cx="10224142" cy="31700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Cây gì tựa tai voi</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Hè cho ô mát em chơi sân trường</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Đông về trơ trụi cành xương</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Lá thành mảnh nắng nhẹ vương gió chiều. </a:t>
            </a:r>
            <a:endParaRPr kumimoji="0" lang="en-US"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 Là cây gì?</a:t>
            </a:r>
            <a:endParaRPr kumimoji="0" lang="en-US"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endParaRPr>
          </a:p>
        </p:txBody>
      </p:sp>
      <p:sp>
        <p:nvSpPr>
          <p:cNvPr id="18" name="TextBox 17"/>
          <p:cNvSpPr txBox="1"/>
          <p:nvPr/>
        </p:nvSpPr>
        <p:spPr>
          <a:xfrm>
            <a:off x="1567110" y="4333824"/>
            <a:ext cx="898456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Là</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 </a:t>
            </a: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cây</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 </a:t>
            </a: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bàng</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a:t>
            </a:r>
          </a:p>
        </p:txBody>
      </p:sp>
      <p:pic>
        <p:nvPicPr>
          <p:cNvPr id="7172" name="Picture 4" descr="Cute Smiling Hot Sun Clipart - HÃ¬nh Máº·t Trá»i Png - Free Transparent PNG  Clipart Images Download">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8868" l="10000" r="90000"/>
                    </a14:imgEffect>
                  </a14:imgLayer>
                </a14:imgProps>
              </a:ext>
              <a:ext uri="{28A0092B-C50C-407E-A947-70E740481C1C}">
                <a14:useLocalDpi xmlns:a14="http://schemas.microsoft.com/office/drawing/2010/main" val="0"/>
              </a:ext>
            </a:extLst>
          </a:blip>
          <a:srcRect/>
          <a:stretch>
            <a:fillRect/>
          </a:stretch>
        </p:blipFill>
        <p:spPr bwMode="auto">
          <a:xfrm>
            <a:off x="8930750" y="-381383"/>
            <a:ext cx="4637694" cy="2926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82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á»t Äá»i ngÆ°á»i má»t rá»«ng cÃ¢y - má»t bÃ i ca vá» nhÃ¢n cÃ¡ch sá»ng - Redsvn.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5" y="0"/>
            <a:ext cx="122652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9659" y="-230969"/>
            <a:ext cx="14630400" cy="7088969"/>
          </a:xfrm>
          <a:prstGeom prst="rect">
            <a:avLst/>
          </a:prstGeom>
        </p:spPr>
      </p:pic>
      <p:sp>
        <p:nvSpPr>
          <p:cNvPr id="2" name="TextBox 1"/>
          <p:cNvSpPr txBox="1"/>
          <p:nvPr/>
        </p:nvSpPr>
        <p:spPr>
          <a:xfrm>
            <a:off x="561678" y="1363372"/>
            <a:ext cx="10224142"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Cây gì lá nhỏ</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Quả nó xinh xinh</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Vàng tươi trĩu quả</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Bày trong ngày tết.</a:t>
            </a:r>
            <a:endParaRPr kumimoji="0" lang="en-US"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endParaRPr>
          </a:p>
        </p:txBody>
      </p:sp>
      <p:sp>
        <p:nvSpPr>
          <p:cNvPr id="18" name="TextBox 17"/>
          <p:cNvSpPr txBox="1"/>
          <p:nvPr/>
        </p:nvSpPr>
        <p:spPr>
          <a:xfrm>
            <a:off x="1567110" y="4333824"/>
            <a:ext cx="898456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Là</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 </a:t>
            </a: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cây</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 </a:t>
            </a: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quất</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a:t>
            </a:r>
          </a:p>
        </p:txBody>
      </p:sp>
      <p:pic>
        <p:nvPicPr>
          <p:cNvPr id="7" name="Picture 4" descr="Cute Smiling Hot Sun Clipart - HÃ¬nh Máº·t Trá»i Png - Free Transparent PNG  Clipart Images Download">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8868" l="10000" r="90000"/>
                    </a14:imgEffect>
                  </a14:imgLayer>
                </a14:imgProps>
              </a:ext>
              <a:ext uri="{28A0092B-C50C-407E-A947-70E740481C1C}">
                <a14:useLocalDpi xmlns:a14="http://schemas.microsoft.com/office/drawing/2010/main" val="0"/>
              </a:ext>
            </a:extLst>
          </a:blip>
          <a:srcRect/>
          <a:stretch>
            <a:fillRect/>
          </a:stretch>
        </p:blipFill>
        <p:spPr bwMode="auto">
          <a:xfrm>
            <a:off x="8930750" y="-381383"/>
            <a:ext cx="4637694" cy="2926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20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á»t Äá»i ngÆ°á»i má»t rá»«ng cÃ¢y - má»t bÃ i ca vá» nhÃ¢n cÃ¡ch sá»ng - Redsvn.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5" y="0"/>
            <a:ext cx="122652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9659" y="-230969"/>
            <a:ext cx="14630400" cy="7088969"/>
          </a:xfrm>
          <a:prstGeom prst="rect">
            <a:avLst/>
          </a:prstGeom>
        </p:spPr>
      </p:pic>
      <p:sp>
        <p:nvSpPr>
          <p:cNvPr id="2" name="TextBox 1"/>
          <p:cNvSpPr txBox="1"/>
          <p:nvPr/>
        </p:nvSpPr>
        <p:spPr>
          <a:xfrm>
            <a:off x="762400" y="1990076"/>
            <a:ext cx="10224142"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Hoa gì chỉ nhớ mùa hè</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rPr>
              <a:t>Rung rinh trước gió,đỏ hoe bên đường</a:t>
            </a:r>
            <a:endParaRPr kumimoji="0" lang="en-US" sz="4000" b="0" i="0" u="none" strike="noStrike" kern="0" cap="none" spc="0" normalizeH="0" baseline="0" noProof="0" dirty="0">
              <a:ln>
                <a:noFill/>
              </a:ln>
              <a:solidFill>
                <a:srgbClr val="000000"/>
              </a:solidFill>
              <a:effectLst/>
              <a:uLnTx/>
              <a:uFillTx/>
              <a:latin typeface="Arial-Rounded" pitchFamily="34" charset="0"/>
              <a:ea typeface="Arial-Rounded" pitchFamily="34" charset="0"/>
              <a:cs typeface="Arial-Rounded" pitchFamily="34" charset="0"/>
              <a:sym typeface="Arial"/>
            </a:endParaRPr>
          </a:p>
        </p:txBody>
      </p:sp>
      <p:sp>
        <p:nvSpPr>
          <p:cNvPr id="18" name="TextBox 17"/>
          <p:cNvSpPr txBox="1"/>
          <p:nvPr/>
        </p:nvSpPr>
        <p:spPr>
          <a:xfrm>
            <a:off x="1471430" y="3544484"/>
            <a:ext cx="898456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Là</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 </a:t>
            </a: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cây</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 </a:t>
            </a:r>
            <a:r>
              <a:rPr kumimoji="0" lang="en-US" sz="4800" b="0" i="0" u="none" strike="noStrike" kern="0" cap="none" spc="0" normalizeH="0" baseline="0" noProof="0" dirty="0" err="1">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phượng</a:t>
            </a:r>
            <a:r>
              <a:rPr kumimoji="0" lang="en-US" sz="4800" b="0" i="0" u="none" strike="noStrike" kern="0" cap="none" spc="0" normalizeH="0" baseline="0" noProof="0" dirty="0">
                <a:ln>
                  <a:noFill/>
                </a:ln>
                <a:solidFill>
                  <a:srgbClr val="3F8C57"/>
                </a:solidFill>
                <a:effectLst>
                  <a:glow rad="228600">
                    <a:srgbClr val="C9CBA3">
                      <a:satMod val="175000"/>
                      <a:alpha val="40000"/>
                    </a:srgbClr>
                  </a:glow>
                </a:effectLst>
                <a:uLnTx/>
                <a:uFillTx/>
                <a:latin typeface="Arial-Rounded" pitchFamily="34" charset="0"/>
                <a:ea typeface="Arial-Rounded" pitchFamily="34" charset="0"/>
                <a:cs typeface="Arial-Rounded" pitchFamily="34" charset="0"/>
                <a:sym typeface="Arial"/>
              </a:rPr>
              <a:t>.</a:t>
            </a:r>
          </a:p>
        </p:txBody>
      </p:sp>
      <p:pic>
        <p:nvPicPr>
          <p:cNvPr id="7" name="Picture 4" descr="Cute Smiling Hot Sun Clipart - HÃ¬nh Máº·t Trá»i Png - Free Transparent PNG  Clipart Images Download">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8868" l="10000" r="90000"/>
                    </a14:imgEffect>
                  </a14:imgLayer>
                </a14:imgProps>
              </a:ext>
              <a:ext uri="{28A0092B-C50C-407E-A947-70E740481C1C}">
                <a14:useLocalDpi xmlns:a14="http://schemas.microsoft.com/office/drawing/2010/main" val="0"/>
              </a:ext>
            </a:extLst>
          </a:blip>
          <a:srcRect/>
          <a:stretch>
            <a:fillRect/>
          </a:stretch>
        </p:blipFill>
        <p:spPr bwMode="auto">
          <a:xfrm>
            <a:off x="8930750" y="-381383"/>
            <a:ext cx="4637694" cy="2926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13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59D2C15-E63D-4DB8-9D63-85963619DD7D}"/>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pic>
        <p:nvPicPr>
          <p:cNvPr id="16" name="图片占位符 8" descr="图片包含 草&#10;&#10;描述已自动生成">
            <a:extLst>
              <a:ext uri="{FF2B5EF4-FFF2-40B4-BE49-F238E27FC236}">
                <a16:creationId xmlns:a16="http://schemas.microsoft.com/office/drawing/2014/main" id="{51191C6F-C344-4504-8E45-A2D9AB58D0BF}"/>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t="4988" b="4988"/>
          <a:stretch>
            <a:fillRect/>
          </a:stretch>
        </p:blipFill>
        <p:spPr>
          <a:xfrm rot="16200000">
            <a:off x="8946021" y="2045251"/>
            <a:ext cx="4275231" cy="2216727"/>
          </a:xfrm>
          <a:custGeom>
            <a:avLst/>
            <a:gdLst>
              <a:gd name="connsiteX0" fmla="*/ 2866447 w 5732893"/>
              <a:gd name="connsiteY0" fmla="*/ 0 h 2866446"/>
              <a:gd name="connsiteX1" fmla="*/ 5732893 w 5732893"/>
              <a:gd name="connsiteY1" fmla="*/ 2866446 h 2866446"/>
              <a:gd name="connsiteX2" fmla="*/ 0 w 5732893"/>
              <a:gd name="connsiteY2" fmla="*/ 2866446 h 2866446"/>
            </a:gdLst>
            <a:ahLst/>
            <a:cxnLst>
              <a:cxn ang="0">
                <a:pos x="connsiteX0" y="connsiteY0"/>
              </a:cxn>
              <a:cxn ang="0">
                <a:pos x="connsiteX1" y="connsiteY1"/>
              </a:cxn>
              <a:cxn ang="0">
                <a:pos x="connsiteX2" y="connsiteY2"/>
              </a:cxn>
            </a:cxnLst>
            <a:rect l="l" t="t" r="r" b="b"/>
            <a:pathLst>
              <a:path w="5732893" h="2866446">
                <a:moveTo>
                  <a:pt x="2866447" y="0"/>
                </a:moveTo>
                <a:lnTo>
                  <a:pt x="5732893" y="2866446"/>
                </a:lnTo>
                <a:lnTo>
                  <a:pt x="0" y="2866446"/>
                </a:lnTo>
                <a:close/>
              </a:path>
            </a:pathLst>
          </a:custGeom>
        </p:spPr>
      </p:pic>
      <p:pic>
        <p:nvPicPr>
          <p:cNvPr id="17" name="图片占位符 10" descr="图片包含 餐桌, 室内, 美食&#10;&#10;描述已自动生成">
            <a:extLst>
              <a:ext uri="{FF2B5EF4-FFF2-40B4-BE49-F238E27FC236}">
                <a16:creationId xmlns:a16="http://schemas.microsoft.com/office/drawing/2014/main" id="{82F2469F-FB35-4EEB-83B5-7CAE79D6389D}"/>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t="22563" b="22563"/>
          <a:stretch>
            <a:fillRect/>
          </a:stretch>
        </p:blipFill>
        <p:spPr>
          <a:xfrm>
            <a:off x="7887855" y="3299593"/>
            <a:ext cx="4304145" cy="3558407"/>
          </a:xfrm>
          <a:custGeom>
            <a:avLst/>
            <a:gdLst>
              <a:gd name="connsiteX0" fmla="*/ 2917466 w 6096000"/>
              <a:gd name="connsiteY0" fmla="*/ 0 h 5039804"/>
              <a:gd name="connsiteX1" fmla="*/ 6096000 w 6096000"/>
              <a:gd name="connsiteY1" fmla="*/ 3178535 h 5039804"/>
              <a:gd name="connsiteX2" fmla="*/ 6096000 w 6096000"/>
              <a:gd name="connsiteY2" fmla="*/ 5039804 h 5039804"/>
              <a:gd name="connsiteX3" fmla="*/ 2122338 w 6096000"/>
              <a:gd name="connsiteY3" fmla="*/ 5039804 h 5039804"/>
              <a:gd name="connsiteX4" fmla="*/ 0 w 6096000"/>
              <a:gd name="connsiteY4" fmla="*/ 2917467 h 5039804"/>
              <a:gd name="connsiteX5" fmla="*/ 0 w 6096000"/>
              <a:gd name="connsiteY5" fmla="*/ 2917466 h 503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39804">
                <a:moveTo>
                  <a:pt x="2917466" y="0"/>
                </a:moveTo>
                <a:lnTo>
                  <a:pt x="6096000" y="3178535"/>
                </a:lnTo>
                <a:lnTo>
                  <a:pt x="6096000" y="5039804"/>
                </a:lnTo>
                <a:lnTo>
                  <a:pt x="2122338" y="5039804"/>
                </a:lnTo>
                <a:lnTo>
                  <a:pt x="0" y="2917467"/>
                </a:lnTo>
                <a:lnTo>
                  <a:pt x="0" y="2917466"/>
                </a:lnTo>
                <a:close/>
              </a:path>
            </a:pathLst>
          </a:custGeom>
        </p:spPr>
      </p:pic>
      <p:pic>
        <p:nvPicPr>
          <p:cNvPr id="18" name="图片占位符 8" descr="图片包含 草&#10;&#10;描述已自动生成">
            <a:extLst>
              <a:ext uri="{FF2B5EF4-FFF2-40B4-BE49-F238E27FC236}">
                <a16:creationId xmlns:a16="http://schemas.microsoft.com/office/drawing/2014/main" id="{51191C6F-C344-4504-8E45-A2D9AB58D0BF}"/>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t="4988" b="4988"/>
          <a:stretch>
            <a:fillRect/>
          </a:stretch>
        </p:blipFill>
        <p:spPr>
          <a:xfrm>
            <a:off x="6446982" y="5494825"/>
            <a:ext cx="2615900" cy="1390884"/>
          </a:xfrm>
          <a:custGeom>
            <a:avLst/>
            <a:gdLst>
              <a:gd name="connsiteX0" fmla="*/ 2866447 w 5732893"/>
              <a:gd name="connsiteY0" fmla="*/ 0 h 2866446"/>
              <a:gd name="connsiteX1" fmla="*/ 5732893 w 5732893"/>
              <a:gd name="connsiteY1" fmla="*/ 2866446 h 2866446"/>
              <a:gd name="connsiteX2" fmla="*/ 0 w 5732893"/>
              <a:gd name="connsiteY2" fmla="*/ 2866446 h 2866446"/>
            </a:gdLst>
            <a:ahLst/>
            <a:cxnLst>
              <a:cxn ang="0">
                <a:pos x="connsiteX0" y="connsiteY0"/>
              </a:cxn>
              <a:cxn ang="0">
                <a:pos x="connsiteX1" y="connsiteY1"/>
              </a:cxn>
              <a:cxn ang="0">
                <a:pos x="connsiteX2" y="connsiteY2"/>
              </a:cxn>
            </a:cxnLst>
            <a:rect l="l" t="t" r="r" b="b"/>
            <a:pathLst>
              <a:path w="5732893" h="2866446">
                <a:moveTo>
                  <a:pt x="2866447" y="0"/>
                </a:moveTo>
                <a:lnTo>
                  <a:pt x="5732893" y="2866446"/>
                </a:lnTo>
                <a:lnTo>
                  <a:pt x="0" y="2866446"/>
                </a:lnTo>
                <a:close/>
              </a:path>
            </a:pathLst>
          </a:custGeom>
        </p:spPr>
      </p:pic>
      <p:pic>
        <p:nvPicPr>
          <p:cNvPr id="19" name="图片 22" descr="图片包含 植物, 树叶, 蕨&#10;&#10;描述已自动生成">
            <a:extLst>
              <a:ext uri="{FF2B5EF4-FFF2-40B4-BE49-F238E27FC236}">
                <a16:creationId xmlns:a16="http://schemas.microsoft.com/office/drawing/2014/main" id="{9BD32D46-B9EB-4BD2-869E-89407FE23EC2}"/>
              </a:ext>
            </a:extLst>
          </p:cNvPr>
          <p:cNvPicPr>
            <a:picLocks noChangeAspect="1"/>
          </p:cNvPicPr>
          <p:nvPr/>
        </p:nvPicPr>
        <p:blipFill rotWithShape="1">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t="44810" r="71682"/>
          <a:stretch/>
        </p:blipFill>
        <p:spPr>
          <a:xfrm flipH="1">
            <a:off x="1024625" y="3043423"/>
            <a:ext cx="3261047" cy="3814577"/>
          </a:xfrm>
          <a:prstGeom prst="rect">
            <a:avLst/>
          </a:prstGeom>
        </p:spPr>
      </p:pic>
      <p:sp>
        <p:nvSpPr>
          <p:cNvPr id="20" name="TextBox 19"/>
          <p:cNvSpPr txBox="1"/>
          <p:nvPr/>
        </p:nvSpPr>
        <p:spPr>
          <a:xfrm>
            <a:off x="1463965" y="1268632"/>
            <a:ext cx="9180945" cy="31393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Luyện</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tập</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miêu</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tả</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các</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bộ</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phận</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của</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cây</a:t>
            </a:r>
            <a:r>
              <a:rPr kumimoji="0" lang="en-US" sz="6600" b="1"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cối</a:t>
            </a:r>
            <a:endParaRPr kumimoji="0" lang="en-US" sz="6600" b="0" i="0" u="none" strike="noStrike" kern="1200" cap="none" spc="0" normalizeH="0" baseline="0" noProof="0" dirty="0">
              <a:ln>
                <a:noFill/>
              </a:ln>
              <a:solidFill>
                <a:prstClr val="black"/>
              </a:solidFill>
              <a:effectLst>
                <a:reflection blurRad="6350" stA="55000" endA="300" endPos="45500" dir="5400000" sy="-100000" algn="bl" rotWithShape="0"/>
              </a:effectLst>
              <a:uLnTx/>
              <a:uFillTx/>
              <a:latin typeface="UTM Showcard" panose="02040603050506020204" pitchFamily="18" charset="0"/>
              <a:ea typeface="+mn-ea"/>
              <a:cs typeface="+mn-cs"/>
            </a:endParaRPr>
          </a:p>
        </p:txBody>
      </p:sp>
      <p:sp>
        <p:nvSpPr>
          <p:cNvPr id="2" name="TextBox 1"/>
          <p:cNvSpPr txBox="1"/>
          <p:nvPr/>
        </p:nvSpPr>
        <p:spPr>
          <a:xfrm>
            <a:off x="1528618" y="1269621"/>
            <a:ext cx="9180945" cy="31393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Luyện</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tập</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miêu</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tả</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các</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bộ</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phận</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của</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cây</a:t>
            </a:r>
            <a:r>
              <a:rPr kumimoji="0" lang="en-US" sz="6600" b="1"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 </a:t>
            </a:r>
            <a:r>
              <a:rPr kumimoji="0" lang="en-US" sz="6600" b="1" i="0" u="none" strike="noStrike" kern="1200" cap="none" spc="0" normalizeH="0" baseline="0" noProof="0" dirty="0" err="1">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Times New Roman" panose="02020603050405020304" pitchFamily="18" charset="0"/>
              </a:rPr>
              <a:t>cối</a:t>
            </a:r>
            <a:endParaRPr kumimoji="0" lang="en-US" sz="6600" b="0" i="0" u="none" strike="noStrike" kern="1200" cap="none" spc="0" normalizeH="0" baseline="0" noProof="0" dirty="0">
              <a:ln>
                <a:solidFill>
                  <a:srgbClr val="3F8C57"/>
                </a:solidFill>
              </a:ln>
              <a:blipFill dpi="0" rotWithShape="1">
                <a:blip r:embed="rId12">
                  <a:extLst>
                    <a:ext uri="{28A0092B-C50C-407E-A947-70E740481C1C}">
                      <a14:useLocalDpi xmlns:a14="http://schemas.microsoft.com/office/drawing/2010/main" val="0"/>
                    </a:ext>
                  </a:extLst>
                </a:blip>
                <a:srcRect/>
                <a:stretch>
                  <a:fillRect/>
                </a:stretch>
              </a:blipFill>
              <a:effectLst>
                <a:reflection blurRad="6350" stA="55000" endA="300" endPos="45500" dir="5400000" sy="-100000" algn="bl" rotWithShape="0"/>
              </a:effectLst>
              <a:uLnTx/>
              <a:uFillTx/>
              <a:latin typeface="UTM Showcard" panose="02040603050506020204" pitchFamily="18" charset="0"/>
              <a:ea typeface="+mn-ea"/>
              <a:cs typeface="+mn-cs"/>
            </a:endParaRPr>
          </a:p>
        </p:txBody>
      </p:sp>
      <p:sp>
        <p:nvSpPr>
          <p:cNvPr id="7" name="TextBox 6"/>
          <p:cNvSpPr txBox="1"/>
          <p:nvPr/>
        </p:nvSpPr>
        <p:spPr>
          <a:xfrm>
            <a:off x="4802909" y="717703"/>
            <a:ext cx="275243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Tập</a:t>
            </a:r>
            <a:r>
              <a:rPr kumimoji="0" lang="en-US" sz="2800" b="0" i="0" u="none" strike="noStrike" kern="1200" cap="none" spc="0" normalizeH="0" baseline="0" noProof="0" dirty="0">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 </a:t>
            </a:r>
            <a:r>
              <a:rPr kumimoji="0" lang="en-US" sz="2800" b="0" i="0" u="none" strike="noStrike" kern="1200" cap="none" spc="0" normalizeH="0" baseline="0" noProof="0" dirty="0" err="1">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làm</a:t>
            </a:r>
            <a:r>
              <a:rPr kumimoji="0" lang="en-US" sz="2800" b="0" i="0" u="none" strike="noStrike" kern="1200" cap="none" spc="0" normalizeH="0" baseline="0" noProof="0" dirty="0">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 </a:t>
            </a:r>
            <a:r>
              <a:rPr kumimoji="0" lang="en-US" sz="2800" b="0" i="0" u="none" strike="noStrike" kern="1200" cap="none" spc="0" normalizeH="0" baseline="0" noProof="0" dirty="0" err="1">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văn</a:t>
            </a:r>
            <a:r>
              <a:rPr kumimoji="0" lang="en-US" sz="2800" b="0" i="0" u="none" strike="noStrike" kern="1200" cap="none" spc="0" normalizeH="0" baseline="0" noProof="0" dirty="0">
                <a:ln>
                  <a:solidFill>
                    <a:srgbClr val="3F8C57"/>
                  </a:solidFill>
                </a:ln>
                <a:solidFill>
                  <a:prstClr val="black"/>
                </a:solidFill>
                <a:effectLst>
                  <a:glow rad="228600">
                    <a:srgbClr val="9BBB59">
                      <a:satMod val="175000"/>
                      <a:alpha val="40000"/>
                    </a:srgbClr>
                  </a:glow>
                  <a:outerShdw blurRad="38100" dist="38100" dir="2700000" algn="tl">
                    <a:srgbClr val="000000">
                      <a:alpha val="43137"/>
                    </a:srgbClr>
                  </a:outerShdw>
                </a:effectLst>
                <a:uLnTx/>
                <a:uFillTx/>
                <a:latin typeface="UTM Flavour" panose="02040603050506020204" pitchFamily="18" charset="0"/>
                <a:ea typeface="+mn-ea"/>
                <a:cs typeface="+mn-cs"/>
              </a:rPr>
              <a:t> 4</a:t>
            </a:r>
          </a:p>
        </p:txBody>
      </p:sp>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38382" y="0"/>
            <a:ext cx="877189" cy="940822"/>
          </a:xfrm>
          <a:prstGeom prst="rect">
            <a:avLst/>
          </a:prstGeom>
        </p:spPr>
      </p:pic>
    </p:spTree>
    <p:extLst>
      <p:ext uri="{BB962C8B-B14F-4D97-AF65-F5344CB8AC3E}">
        <p14:creationId xmlns:p14="http://schemas.microsoft.com/office/powerpoint/2010/main" val="36216854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1000"/>
                                        <p:tgtEl>
                                          <p:spTgt spid="19"/>
                                        </p:tgtEl>
                                      </p:cBhvr>
                                    </p:animEffect>
                                  </p:childTnLst>
                                </p:cTn>
                              </p:par>
                              <p:par>
                                <p:cTn id="23" presetID="47"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6" presetClass="entr" presetSubtype="0" fill="hold" grpId="0" nodeType="clickEffect">
                                  <p:stCondLst>
                                    <p:cond delay="0"/>
                                  </p:stCondLst>
                                  <p:iterate type="lt">
                                    <p:tmPct val="10000"/>
                                  </p:iterate>
                                  <p:childTnLst>
                                    <p:set>
                                      <p:cBhvr>
                                        <p:cTn id="31" dur="1" fill="hold">
                                          <p:stCondLst>
                                            <p:cond delay="0"/>
                                          </p:stCondLst>
                                        </p:cTn>
                                        <p:tgtEl>
                                          <p:spTgt spid="20"/>
                                        </p:tgtEl>
                                        <p:attrNameLst>
                                          <p:attrName>style.visibility</p:attrName>
                                        </p:attrNameLst>
                                      </p:cBhvr>
                                      <p:to>
                                        <p:strVal val="visible"/>
                                      </p:to>
                                    </p:set>
                                    <p:anim by="(-#ppt_w*2)" calcmode="lin" valueType="num">
                                      <p:cBhvr rctx="PPT">
                                        <p:cTn id="32" dur="500" autoRev="1" fill="hold">
                                          <p:stCondLst>
                                            <p:cond delay="0"/>
                                          </p:stCondLst>
                                        </p:cTn>
                                        <p:tgtEl>
                                          <p:spTgt spid="20"/>
                                        </p:tgtEl>
                                        <p:attrNameLst>
                                          <p:attrName>ppt_w</p:attrName>
                                        </p:attrNameLst>
                                      </p:cBhvr>
                                    </p:anim>
                                    <p:anim by="(#ppt_w*0.50)" calcmode="lin" valueType="num">
                                      <p:cBhvr>
                                        <p:cTn id="33" dur="500" decel="50000" autoRev="1" fill="hold">
                                          <p:stCondLst>
                                            <p:cond delay="0"/>
                                          </p:stCondLst>
                                        </p:cTn>
                                        <p:tgtEl>
                                          <p:spTgt spid="20"/>
                                        </p:tgtEl>
                                        <p:attrNameLst>
                                          <p:attrName>ppt_x</p:attrName>
                                        </p:attrNameLst>
                                      </p:cBhvr>
                                    </p:anim>
                                    <p:anim from="(-#ppt_h/2)" to="(#ppt_y)" calcmode="lin" valueType="num">
                                      <p:cBhvr>
                                        <p:cTn id="34" dur="1000" fill="hold">
                                          <p:stCondLst>
                                            <p:cond delay="0"/>
                                          </p:stCondLst>
                                        </p:cTn>
                                        <p:tgtEl>
                                          <p:spTgt spid="20"/>
                                        </p:tgtEl>
                                        <p:attrNameLst>
                                          <p:attrName>ppt_y</p:attrName>
                                        </p:attrNameLst>
                                      </p:cBhvr>
                                    </p:anim>
                                    <p:animRot by="21600000">
                                      <p:cBhvr>
                                        <p:cTn id="35" dur="1000" fill="hold">
                                          <p:stCondLst>
                                            <p:cond delay="0"/>
                                          </p:stCondLst>
                                        </p:cTn>
                                        <p:tgtEl>
                                          <p:spTgt spid="20"/>
                                        </p:tgtEl>
                                        <p:attrNameLst>
                                          <p:attrName>r</p:attrName>
                                        </p:attrNameLst>
                                      </p:cBhvr>
                                    </p:animRot>
                                  </p:childTnLst>
                                </p:cTn>
                              </p:par>
                              <p:par>
                                <p:cTn id="36" presetID="56" presetClass="entr" presetSubtype="0" fill="hold" grpId="0" nodeType="withEffect">
                                  <p:stCondLst>
                                    <p:cond delay="0"/>
                                  </p:stCondLst>
                                  <p:iterate type="lt">
                                    <p:tmPct val="10000"/>
                                  </p:iterate>
                                  <p:childTnLst>
                                    <p:set>
                                      <p:cBhvr>
                                        <p:cTn id="37" dur="1" fill="hold">
                                          <p:stCondLst>
                                            <p:cond delay="0"/>
                                          </p:stCondLst>
                                        </p:cTn>
                                        <p:tgtEl>
                                          <p:spTgt spid="2"/>
                                        </p:tgtEl>
                                        <p:attrNameLst>
                                          <p:attrName>style.visibility</p:attrName>
                                        </p:attrNameLst>
                                      </p:cBhvr>
                                      <p:to>
                                        <p:strVal val="visible"/>
                                      </p:to>
                                    </p:set>
                                    <p:anim by="(-#ppt_w*2)" calcmode="lin" valueType="num">
                                      <p:cBhvr rctx="PPT">
                                        <p:cTn id="38" dur="500" autoRev="1" fill="hold">
                                          <p:stCondLst>
                                            <p:cond delay="0"/>
                                          </p:stCondLst>
                                        </p:cTn>
                                        <p:tgtEl>
                                          <p:spTgt spid="2"/>
                                        </p:tgtEl>
                                        <p:attrNameLst>
                                          <p:attrName>ppt_w</p:attrName>
                                        </p:attrNameLst>
                                      </p:cBhvr>
                                    </p:anim>
                                    <p:anim by="(#ppt_w*0.50)" calcmode="lin" valueType="num">
                                      <p:cBhvr>
                                        <p:cTn id="39" dur="500" decel="50000" autoRev="1" fill="hold">
                                          <p:stCondLst>
                                            <p:cond delay="0"/>
                                          </p:stCondLst>
                                        </p:cTn>
                                        <p:tgtEl>
                                          <p:spTgt spid="2"/>
                                        </p:tgtEl>
                                        <p:attrNameLst>
                                          <p:attrName>ppt_x</p:attrName>
                                        </p:attrNameLst>
                                      </p:cBhvr>
                                    </p:anim>
                                    <p:anim from="(-#ppt_h/2)" to="(#ppt_y)" calcmode="lin" valueType="num">
                                      <p:cBhvr>
                                        <p:cTn id="40" dur="1000" fill="hold">
                                          <p:stCondLst>
                                            <p:cond delay="0"/>
                                          </p:stCondLst>
                                        </p:cTn>
                                        <p:tgtEl>
                                          <p:spTgt spid="2"/>
                                        </p:tgtEl>
                                        <p:attrNameLst>
                                          <p:attrName>ppt_y</p:attrName>
                                        </p:attrNameLst>
                                      </p:cBhvr>
                                    </p:anim>
                                    <p:animRot by="21600000">
                                      <p:cBhvr>
                                        <p:cTn id="41"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p:bldP spid="7" grpId="0"/>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blem Solving Lesson by Slidesgo">
  <a:themeElements>
    <a:clrScheme name="Simple Light">
      <a:dk1>
        <a:srgbClr val="472D30"/>
      </a:dk1>
      <a:lt1>
        <a:srgbClr val="83424D"/>
      </a:lt1>
      <a:dk2>
        <a:srgbClr val="E26D5C"/>
      </a:dk2>
      <a:lt2>
        <a:srgbClr val="FFE1A8"/>
      </a:lt2>
      <a:accent1>
        <a:srgbClr val="FFF6E4"/>
      </a:accent1>
      <a:accent2>
        <a:srgbClr val="C9CBA3"/>
      </a:accent2>
      <a:accent3>
        <a:srgbClr val="472D30"/>
      </a:accent3>
      <a:accent4>
        <a:srgbClr val="723D46"/>
      </a:accent4>
      <a:accent5>
        <a:srgbClr val="E26D5C"/>
      </a:accent5>
      <a:accent6>
        <a:srgbClr val="FFE1A8"/>
      </a:accent6>
      <a:hlink>
        <a:srgbClr val="472D3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1753</Words>
  <Application>Microsoft Office PowerPoint</Application>
  <PresentationFormat>Widescreen</PresentationFormat>
  <Paragraphs>109</Paragraphs>
  <Slides>24</Slides>
  <Notes>8</Notes>
  <HiddenSlides>0</HiddenSlides>
  <MMClips>1</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24</vt:i4>
      </vt:variant>
    </vt:vector>
  </HeadingPairs>
  <TitlesOfParts>
    <vt:vector size="44" baseType="lpstr">
      <vt:lpstr>Calibri</vt:lpstr>
      <vt:lpstr>UTM Fleur</vt:lpstr>
      <vt:lpstr>等线</vt:lpstr>
      <vt:lpstr>UTM ViceroyJF</vt:lpstr>
      <vt:lpstr>Cambria</vt:lpstr>
      <vt:lpstr>Roboto Slab</vt:lpstr>
      <vt:lpstr>UTM Showcard</vt:lpstr>
      <vt:lpstr>Pompiere</vt:lpstr>
      <vt:lpstr>Lato</vt:lpstr>
      <vt:lpstr>UTM Amerika Sans</vt:lpstr>
      <vt:lpstr>Arial-Rounded</vt:lpstr>
      <vt:lpstr>UTM Androgyne</vt:lpstr>
      <vt:lpstr>Times New Roman</vt:lpstr>
      <vt:lpstr>Arial</vt:lpstr>
      <vt:lpstr>Calibri Light</vt:lpstr>
      <vt:lpstr>UTM Azuki</vt:lpstr>
      <vt:lpstr>UTM Flavour</vt:lpstr>
      <vt:lpstr>微软雅黑</vt:lpstr>
      <vt:lpstr>1_Office Theme</vt:lpstr>
      <vt:lpstr>Problem Solving Lesson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QUỲNH NHƯ</cp:keywords>
  <cp:lastModifiedBy>Dương Thị Lan Anh</cp:lastModifiedBy>
  <cp:revision>5</cp:revision>
  <dcterms:created xsi:type="dcterms:W3CDTF">2022-01-20T09:10:31Z</dcterms:created>
  <dcterms:modified xsi:type="dcterms:W3CDTF">2023-02-17T08:56:29Z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2023-02-17T08:56:24Z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719da4fa-6da8-43a6-b611-478ac3df0575</vt:lpwstr>
  </property>
  <property fmtid="{D5CDD505-2E9C-101B-9397-08002B2CF9AE}" pid="8" name="MSIP_Label_defa4170-0d19-0005-0004-bc88714345d2_ContentBits">
    <vt:lpwstr>0</vt:lpwstr>
  </property>
</Properties>
</file>