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2"/>
  </p:sldMasterIdLst>
  <p:notesMasterIdLst>
    <p:notesMasterId r:id="rId38"/>
  </p:notesMasterIdLst>
  <p:sldIdLst>
    <p:sldId id="257" r:id="rId3"/>
    <p:sldId id="8396" r:id="rId4"/>
    <p:sldId id="263" r:id="rId5"/>
    <p:sldId id="260" r:id="rId6"/>
    <p:sldId id="8362" r:id="rId7"/>
    <p:sldId id="8363" r:id="rId8"/>
    <p:sldId id="289" r:id="rId9"/>
    <p:sldId id="8364" r:id="rId10"/>
    <p:sldId id="8366" r:id="rId11"/>
    <p:sldId id="8371" r:id="rId12"/>
    <p:sldId id="8372" r:id="rId13"/>
    <p:sldId id="8377" r:id="rId14"/>
    <p:sldId id="8374" r:id="rId15"/>
    <p:sldId id="8375" r:id="rId16"/>
    <p:sldId id="8376" r:id="rId17"/>
    <p:sldId id="8378" r:id="rId18"/>
    <p:sldId id="8379" r:id="rId19"/>
    <p:sldId id="8385" r:id="rId20"/>
    <p:sldId id="276" r:id="rId21"/>
    <p:sldId id="8386" r:id="rId22"/>
    <p:sldId id="8381" r:id="rId23"/>
    <p:sldId id="8382" r:id="rId24"/>
    <p:sldId id="8388" r:id="rId25"/>
    <p:sldId id="8387" r:id="rId26"/>
    <p:sldId id="301" r:id="rId27"/>
    <p:sldId id="8389" r:id="rId28"/>
    <p:sldId id="8390" r:id="rId29"/>
    <p:sldId id="8391" r:id="rId30"/>
    <p:sldId id="307" r:id="rId31"/>
    <p:sldId id="310" r:id="rId32"/>
    <p:sldId id="311" r:id="rId33"/>
    <p:sldId id="312" r:id="rId34"/>
    <p:sldId id="313" r:id="rId35"/>
    <p:sldId id="8392" r:id="rId36"/>
    <p:sldId id="8394" r:id="rId37"/>
  </p:sldIdLst>
  <p:sldSz cx="12192000" cy="6858000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libri Light" panose="020F0302020204030204" pitchFamily="34" charset="0"/>
      <p:regular r:id="rId43"/>
      <p:italic r:id="rId44"/>
    </p:embeddedFont>
    <p:embeddedFont>
      <p:font typeface="UTM Avo" panose="02040603050506020204" pitchFamily="18" charset="0"/>
      <p:regular r:id="rId45"/>
      <p:bold r:id="rId46"/>
      <p:italic r:id="rId47"/>
      <p:boldItalic r:id="rId48"/>
    </p:embeddedFont>
    <p:embeddedFont>
      <p:font typeface="UTM Tam Le" panose="02040603050506020204" pitchFamily="18" charset="0"/>
      <p:regular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CC0099"/>
    <a:srgbClr val="FFCC00"/>
    <a:srgbClr val="FE6266"/>
    <a:srgbClr val="FBF61A"/>
    <a:srgbClr val="CED294"/>
    <a:srgbClr val="0000FF"/>
    <a:srgbClr val="FFFF00"/>
    <a:srgbClr val="3B8085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6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B0ABF-9F95-4689-A88D-6FFB0949ECC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6B5BA-8FB5-4495-A51A-E0D5233A7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99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altLang="en-US">
              <a:cs typeface="Arial" charset="0"/>
            </a:endParaRPr>
          </a:p>
        </p:txBody>
      </p:sp>
      <p:sp>
        <p:nvSpPr>
          <p:cNvPr id="3379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/>
            <a:fld id="{E78B3ABB-A29E-4CB2-89E8-7EEDE33A07BB}" type="slidenum">
              <a:rPr lang="en-US" altLang="en-US" sz="1200">
                <a:cs typeface="Arial" charset="0"/>
              </a:rPr>
              <a:pPr algn="r"/>
              <a:t>19</a:t>
            </a:fld>
            <a:endParaRPr lang="en-US" altLang="en-US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ô </a:t>
            </a:r>
            <a:r>
              <a:rPr lang="en-US" baseline="0" dirty="0" err="1"/>
              <a:t>màu</a:t>
            </a:r>
            <a:r>
              <a:rPr lang="en-US" baseline="0" dirty="0"/>
              <a:t> </a:t>
            </a:r>
            <a:r>
              <a:rPr lang="en-US" baseline="0" dirty="0" err="1"/>
              <a:t>tự</a:t>
            </a:r>
            <a:r>
              <a:rPr lang="en-US" baseline="0" dirty="0"/>
              <a:t> </a:t>
            </a:r>
            <a:r>
              <a:rPr lang="en-US" baseline="0" dirty="0" err="1"/>
              <a:t>biến</a:t>
            </a:r>
            <a:r>
              <a:rPr lang="en-US" baseline="0" dirty="0"/>
              <a:t> </a:t>
            </a:r>
            <a:r>
              <a:rPr lang="en-US" baseline="0" dirty="0" err="1"/>
              <a:t>mất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5B1B7-B4D0-4A91-981C-5A9364CF3B7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669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ô </a:t>
            </a:r>
            <a:r>
              <a:rPr lang="en-US" baseline="0" dirty="0" err="1"/>
              <a:t>màu</a:t>
            </a:r>
            <a:r>
              <a:rPr lang="en-US" baseline="0" dirty="0"/>
              <a:t> </a:t>
            </a:r>
            <a:r>
              <a:rPr lang="en-US" baseline="0" dirty="0" err="1"/>
              <a:t>tự</a:t>
            </a:r>
            <a:r>
              <a:rPr lang="en-US" baseline="0" dirty="0"/>
              <a:t> </a:t>
            </a:r>
            <a:r>
              <a:rPr lang="en-US" baseline="0" dirty="0" err="1"/>
              <a:t>biến</a:t>
            </a:r>
            <a:r>
              <a:rPr lang="en-US" baseline="0" dirty="0"/>
              <a:t> </a:t>
            </a:r>
            <a:r>
              <a:rPr lang="en-US" baseline="0" dirty="0" err="1"/>
              <a:t>mất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5B1B7-B4D0-4A91-981C-5A9364CF3B7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0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94072-53DA-E923-66CE-D7CF46B8E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C432B1-B185-2938-1AB8-78FDB0C11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F6F6B-EE01-326F-7EF3-15AA94B35B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AD4B6B-5FFA-4097-8B50-8F661617A56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A6713-B34B-2155-C3E9-A4EAE3E02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FF4B4-14D4-6B0F-2822-E74D9B34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AFD2CF-ED33-4291-80A2-382AB8E2A9C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chart&#10;&#10;Description automatically generated">
            <a:extLst>
              <a:ext uri="{FF2B5EF4-FFF2-40B4-BE49-F238E27FC236}">
                <a16:creationId xmlns:a16="http://schemas.microsoft.com/office/drawing/2014/main" id="{0284482A-8AB1-7337-B6A2-0538B2820A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12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E4046-A1AB-AC6F-9031-78CF6C4D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418064-1466-6AF9-708F-CD5746C66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F02CB-B15C-D743-95A4-A6ADD6E0B3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AD4B6B-5FFA-4097-8B50-8F661617A56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1D417-5482-DCE0-A01D-C807303F3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AD0F5-E0BC-96D8-504A-85B91CD46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AFD2CF-ED33-4291-80A2-382AB8E2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50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20830B-29B5-9405-02FC-9207437D1C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A553FE-1F02-4512-F944-9D4F8E1034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F1DA2-6F1F-BA89-7427-88F17B00BC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AD4B6B-5FFA-4097-8B50-8F661617A56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155521-FD4C-9A0D-1DFF-5858FC202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7C6DA-EE53-8467-0A54-1D7FF3EAB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AFD2CF-ED33-4291-80A2-382AB8E2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775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BF97C-0DA3-40F6-A246-6FAB7B2FA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52D204-1D7F-4340-82FE-51E46F2321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87721-0C56-471D-AA30-B56DE1862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EA86-D72F-4856-BC2E-FDBC787021F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34ED3-0987-4EB1-85F8-D2F244DC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11712-BFD4-47D0-9B23-367D078FD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40C64-2970-4137-AD0E-C73F25C15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793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AB0E9-BD0F-45F0-84EC-F71C744F0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F214A-7DAE-46F5-84DA-EB8EACCC6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E886E-1C71-4C0D-9EA3-08813538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EA86-D72F-4856-BC2E-FDBC787021F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BCED4-FDB3-423B-8840-A7DF68F0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887B8-8090-4887-9C7A-DE757B689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40C64-2970-4137-AD0E-C73F25C15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43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0322E-387D-4D5E-B954-2FC441673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521B6-50D1-408A-90AE-E890220C8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ADF0F-CC39-4901-9EB6-022E8ABC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EA86-D72F-4856-BC2E-FDBC787021F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F11C4-55A0-4EA6-8CE8-CC856EF8D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BD2DE-2D85-4AA9-BD0F-19030435F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40C64-2970-4137-AD0E-C73F25C15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42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8CB8D-A2D4-420D-B72A-F29ACB9C9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63F96-C05C-4B12-97B1-F60C6E8F70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51D29-1563-47D2-9799-8EB566A96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15553-0F39-4DFA-A704-AFE034F2E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EA86-D72F-4856-BC2E-FDBC787021F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F58F6-8679-44D0-999D-6EA10FB18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732EA3-03A3-44CC-8DA4-5F31839D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40C64-2970-4137-AD0E-C73F25C15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072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1C437-12DE-4DE9-9EE5-CC63A56C4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5727ED-CC0C-4260-B10D-262618778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EC8981-1D73-46D5-A104-65BB2023A8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C28B1E-8A10-4373-8118-3DA45ACD8C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A7F6B8-16CF-43C6-8EEA-59ACD2C14D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2720B4-125D-458D-84AD-33E640C50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EA86-D72F-4856-BC2E-FDBC787021F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E9EF2F-16A9-40FA-B35C-07805B15F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0C3301-3CF2-4E31-9BDB-172C4E57E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40C64-2970-4137-AD0E-C73F25C15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116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2F7E7-8436-4019-80D8-43D2A8B90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068EF5-1D30-4934-BF23-ED5BC96CD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EA86-D72F-4856-BC2E-FDBC787021F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A7274B-816C-4B85-AC60-5CEBDD9F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68B2CA-7BFD-469B-A586-E2E4C07E8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40C64-2970-4137-AD0E-C73F25C15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973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16E0E6-0216-4A82-BE6D-41F174381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EA86-D72F-4856-BC2E-FDBC787021F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B96708-1BE8-4A26-A253-D4D9C70FD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C3B68-2E9B-4875-82E5-2F746EB7E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40C64-2970-4137-AD0E-C73F25C15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4429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A78C0-5CDA-42CB-BA4B-6E2D9C99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FED6B-8F7B-42B8-B328-A204BAEDD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80D3B-F291-4E23-B650-FD78F0D5F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DAD430-A214-4BAE-9317-3DDFCAAD7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EA86-D72F-4856-BC2E-FDBC787021F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B7BCBD-8C51-456E-8DF8-C6F4850FC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05CCB3-C358-4E4C-B6DA-217A6531D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40C64-2970-4137-AD0E-C73F25C15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38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48A51-D44D-C1E7-629B-C29FA4365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B557F-6D6F-389A-A9D8-271A4FE46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0928F-02FD-34E5-5A41-7E6D31342D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AD4B6B-5FFA-4097-8B50-8F661617A56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01907-3F8B-6831-9B04-479C63A5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8EAE4-E58C-1A89-713F-1A2216662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AFD2CF-ED33-4291-80A2-382AB8E2A9C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cactus, plant&#10;&#10;Description automatically generated">
            <a:extLst>
              <a:ext uri="{FF2B5EF4-FFF2-40B4-BE49-F238E27FC236}">
                <a16:creationId xmlns:a16="http://schemas.microsoft.com/office/drawing/2014/main" id="{73542DA3-F0DD-69B1-E089-8725C86FFF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391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898BE-244F-46DD-94F3-9562392A3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3AA39A-00BA-4F21-8FE6-A77FE5EC5F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239A3A-89FC-4A00-A4C3-6FA26B4C2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4842D4-EFF3-49DA-870C-7B178BD39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EA86-D72F-4856-BC2E-FDBC787021F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CBA3C-A40B-4D12-AD6F-547E51C16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FD5404-7797-454C-A336-50F1C8C41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40C64-2970-4137-AD0E-C73F25C15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23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FDE91-9A87-40FD-99F1-60E831D56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CA5C70-EE2D-4A6B-8748-691A7D92C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A5E11C-016F-4752-A449-4054FCFA7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EA86-D72F-4856-BC2E-FDBC787021F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F5BC5-4F72-472C-9E55-B197A38C6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0B82C-1289-44B7-8B0B-264E1B48B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40C64-2970-4137-AD0E-C73F25C15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8500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0B6E9E-E146-4BFC-8D51-94FFC601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1B46E6-8B30-46EC-8455-161644C85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66A27-044D-467D-B14C-F8E12A1FE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EA86-D72F-4856-BC2E-FDBC787021F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6A4D-CD36-49FB-A94A-F68517A7F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9CF18-59FC-4792-B10F-BFB4F75F6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40C64-2970-4137-AD0E-C73F25C15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898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7D577-59F6-71BE-C3DF-8A625171B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1D1D13-17E0-9CEA-7194-44BC3359C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869B2-E3C0-DF38-5572-48E567CC4B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AD4B6B-5FFA-4097-8B50-8F661617A56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FA42D-5F75-49A0-A87B-B14C7E4E0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80A40-21BD-47B8-8B91-F9F0FAD72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AFD2CF-ED33-4291-80A2-382AB8E2A9C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FA0C9A-0EC2-7B9C-3E99-EB706EEC59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56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6C5D3-2D55-D0DD-7B28-1B898242F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6509E-6D78-495C-AD8D-43155F867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10C7E8-C9D8-B645-A7B5-E8A4B681E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566BD4-148F-BDB9-1E1E-6314DF0B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AD4B6B-5FFA-4097-8B50-8F661617A56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37B020-4815-FBE8-02F2-192B6C805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7192E8-E8E3-4F09-3741-228A69118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AFD2CF-ED33-4291-80A2-382AB8E2A9C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cture containing music&#10;&#10;Description automatically generated">
            <a:extLst>
              <a:ext uri="{FF2B5EF4-FFF2-40B4-BE49-F238E27FC236}">
                <a16:creationId xmlns:a16="http://schemas.microsoft.com/office/drawing/2014/main" id="{7D52B5A5-89BD-21B6-4CE4-1BCCC2D8D5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379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8CB6D-AB63-D112-63CB-19B7AD889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989F5-9A36-80DF-2862-CA8CB6B87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63DFB6-63A9-E1C7-7E96-35B2B59D2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F20B20-A72C-70FC-D399-872136208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10979E-97F7-D07C-B44A-685882EEF2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100EC4-9EBC-71FA-7382-1C89B5F8AA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AD4B6B-5FFA-4097-8B50-8F661617A56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56B4BD-BC85-4C07-EE04-B852344A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EC26EB-71B8-214D-1AC3-3E54A6F83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AFD2CF-ED33-4291-80A2-382AB8E2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52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E707A-DD10-38D4-CF55-16FD94D4B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74A3AB-6E92-D361-3863-C05E7C2C4A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AD4B6B-5FFA-4097-8B50-8F661617A56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03C67A-3A84-AE9C-8872-120C891CF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1FDFF9-D3B4-DF4F-ED03-4D1B977B9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AFD2CF-ED33-4291-80A2-382AB8E2A9C5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picture containing text, nature&#10;&#10;Description automatically generated">
            <a:extLst>
              <a:ext uri="{FF2B5EF4-FFF2-40B4-BE49-F238E27FC236}">
                <a16:creationId xmlns:a16="http://schemas.microsoft.com/office/drawing/2014/main" id="{82AACA88-D648-AE84-C8B1-68F8C88AB6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72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59F747-8FAF-27D5-D7BF-D0DD5FF1FB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AD4B6B-5FFA-4097-8B50-8F661617A56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17CEDB-A391-C6B3-7802-489EC80E0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B8C98-952E-1AFC-1050-FBACBEDEC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AFD2CF-ED33-4291-80A2-382AB8E2A9C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picture containing nature&#10;&#10;Description automatically generated">
            <a:extLst>
              <a:ext uri="{FF2B5EF4-FFF2-40B4-BE49-F238E27FC236}">
                <a16:creationId xmlns:a16="http://schemas.microsoft.com/office/drawing/2014/main" id="{4E203CB8-93A2-656D-A61B-95B7AAE74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73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FC082-C912-5348-FCA3-4F7EB5798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B049C-25C7-5005-0A99-7303F4428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1A9DE4-E03F-0601-8D18-C05C2436E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008BD-E9D6-BBD6-7690-B95CC786A8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AD4B6B-5FFA-4097-8B50-8F661617A56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B056C-227B-3A12-63CF-9E1558258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FA761F-5173-3130-D727-EAB009922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AFD2CF-ED33-4291-80A2-382AB8E2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44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4C89-D85D-71FC-3F4D-8B058DEEC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8CB7F9-3BBB-55A8-7722-34FEE08DEE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615B19-FC88-8BAA-CB21-28C89A83B8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28A028-0925-6D62-484F-0E60D7A615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AD4B6B-5FFA-4097-8B50-8F661617A56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DDF444-A03B-FA3A-BE58-C383751B7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1F911B-6023-F7D2-0F77-6B77CC5C0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AFD2CF-ED33-4291-80A2-382AB8E2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140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963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2B61B9-704E-45AA-AA14-4129096F2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37D7C4-C279-494F-8BE4-1AEA9E873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18BC3-A8E8-4928-9531-F1A7F016A4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FEA86-D72F-4856-BC2E-FDBC787021F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07E8E-4B8F-464F-A0E4-B302B0AC1C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CEE5C-15EF-49D9-82C1-F1DBE54586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40C64-2970-4137-AD0E-C73F25C15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38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2.jp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1.jpg"/><Relationship Id="rId11" Type="http://schemas.openxmlformats.org/officeDocument/2006/relationships/image" Target="../media/image46.jpg"/><Relationship Id="rId5" Type="http://schemas.openxmlformats.org/officeDocument/2006/relationships/image" Target="../media/image40.png"/><Relationship Id="rId10" Type="http://schemas.openxmlformats.org/officeDocument/2006/relationships/image" Target="../media/image45.jpg"/><Relationship Id="rId4" Type="http://schemas.openxmlformats.org/officeDocument/2006/relationships/image" Target="../media/image39.png"/><Relationship Id="rId9" Type="http://schemas.openxmlformats.org/officeDocument/2006/relationships/image" Target="../media/image4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4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4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3" Type="http://schemas.openxmlformats.org/officeDocument/2006/relationships/image" Target="../media/image79.jpeg"/><Relationship Id="rId7" Type="http://schemas.openxmlformats.org/officeDocument/2006/relationships/image" Target="../media/image83.jp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4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4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EE4B-634B-8928-8921-87FF46D00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07DAE-5EA3-5CD8-6F32-BC1A4FF9C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7404D7-5423-506E-DC0E-C5D9AC9F1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4F4BEA3-7BAC-9FF1-E4A7-974430785714}"/>
              </a:ext>
            </a:extLst>
          </p:cNvPr>
          <p:cNvGrpSpPr/>
          <p:nvPr/>
        </p:nvGrpSpPr>
        <p:grpSpPr>
          <a:xfrm>
            <a:off x="546766" y="4509064"/>
            <a:ext cx="11645234" cy="1514073"/>
            <a:chOff x="-271643" y="3575906"/>
            <a:chExt cx="12735284" cy="231623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AB6FE7-AC9E-9685-5FA3-5B46A6F63112}"/>
                </a:ext>
              </a:extLst>
            </p:cNvPr>
            <p:cNvSpPr txBox="1"/>
            <p:nvPr/>
          </p:nvSpPr>
          <p:spPr>
            <a:xfrm rot="21579500">
              <a:off x="-271643" y="3679203"/>
              <a:ext cx="12735284" cy="2212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dirty="0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THÀNH PHỐ ĐÀ LẠT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9AAED25-1AAC-2A8E-F113-0E4D93F8D856}"/>
                </a:ext>
              </a:extLst>
            </p:cNvPr>
            <p:cNvSpPr txBox="1"/>
            <p:nvPr/>
          </p:nvSpPr>
          <p:spPr>
            <a:xfrm rot="21579500">
              <a:off x="-271643" y="3575906"/>
              <a:ext cx="12735284" cy="2212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dirty="0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THÀNH PHỐ ĐÀ LẠT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F0B292A-D844-A04B-C8DF-41AE3EB904A5}"/>
              </a:ext>
            </a:extLst>
          </p:cNvPr>
          <p:cNvSpPr txBox="1"/>
          <p:nvPr/>
        </p:nvSpPr>
        <p:spPr>
          <a:xfrm>
            <a:off x="614332" y="3860841"/>
            <a:ext cx="2458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Tam Le" panose="02040603050506020204" pitchFamily="18" charset="0"/>
              </a:rPr>
              <a:t>ĐỊA LÍ</a:t>
            </a:r>
          </a:p>
        </p:txBody>
      </p:sp>
    </p:spTree>
    <p:extLst>
      <p:ext uri="{BB962C8B-B14F-4D97-AF65-F5344CB8AC3E}">
        <p14:creationId xmlns:p14="http://schemas.microsoft.com/office/powerpoint/2010/main" val="80697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999EA1A-F20E-9BBE-491D-11AA1FB20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15A876-B630-B8EA-2D65-FDDCF91803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6" r="2" b="2"/>
          <a:stretch/>
        </p:blipFill>
        <p:spPr>
          <a:xfrm>
            <a:off x="7316536" y="160020"/>
            <a:ext cx="4661488" cy="31042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CB53FA-96C3-146C-40D0-40E941BAA5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1" b="5832"/>
          <a:stretch/>
        </p:blipFill>
        <p:spPr>
          <a:xfrm>
            <a:off x="5543954" y="3429001"/>
            <a:ext cx="6434070" cy="32689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EF2E44-1B49-56CB-DC56-CCA7D4FD48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231" r="1" b="1"/>
          <a:stretch/>
        </p:blipFill>
        <p:spPr>
          <a:xfrm>
            <a:off x="213976" y="160020"/>
            <a:ext cx="6879551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C68398-F8D2-7F42-8E32-68C5F4D9A7E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022" b="1"/>
          <a:stretch/>
        </p:blipFill>
        <p:spPr>
          <a:xfrm>
            <a:off x="213976" y="4218609"/>
            <a:ext cx="5189297" cy="2479371"/>
          </a:xfrm>
          <a:prstGeom prst="rect">
            <a:avLst/>
          </a:prstGeom>
        </p:spPr>
      </p:pic>
      <p:sp>
        <p:nvSpPr>
          <p:cNvPr id="8" name="Round Diagonal Corner Rectangle 1">
            <a:extLst>
              <a:ext uri="{FF2B5EF4-FFF2-40B4-BE49-F238E27FC236}">
                <a16:creationId xmlns:a16="http://schemas.microsoft.com/office/drawing/2014/main" id="{614AFACE-611E-BA71-6AEF-0188B31EA666}"/>
              </a:ext>
            </a:extLst>
          </p:cNvPr>
          <p:cNvSpPr/>
          <p:nvPr/>
        </p:nvSpPr>
        <p:spPr>
          <a:xfrm>
            <a:off x="2253154" y="282568"/>
            <a:ext cx="4729538" cy="1148898"/>
          </a:xfrm>
          <a:prstGeom prst="round2DiagRect">
            <a:avLst>
              <a:gd name="adj1" fmla="val 0"/>
              <a:gd name="adj2" fmla="val 2942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accent6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831D06-140A-BCAA-B847-08CD1DFD03BE}"/>
              </a:ext>
            </a:extLst>
          </p:cNvPr>
          <p:cNvSpPr txBox="1"/>
          <p:nvPr/>
        </p:nvSpPr>
        <p:spPr>
          <a:xfrm>
            <a:off x="2576386" y="349185"/>
            <a:ext cx="45171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 b="1" dirty="0" err="1">
                <a:solidFill>
                  <a:schemeClr val="accent6">
                    <a:lumMod val="50000"/>
                  </a:schemeClr>
                </a:solidFill>
                <a:latin typeface="UVN Da Lat" panose="03060902030302020204" pitchFamily="66" charset="0"/>
              </a:rPr>
              <a:t>Hồ</a:t>
            </a:r>
            <a:r>
              <a:rPr lang="en-US" sz="6000" b="1" dirty="0">
                <a:solidFill>
                  <a:schemeClr val="accent6">
                    <a:lumMod val="50000"/>
                  </a:schemeClr>
                </a:solidFill>
                <a:latin typeface="UVN Da Lat" panose="03060902030302020204" pitchFamily="66" charset="0"/>
              </a:rPr>
              <a:t> </a:t>
            </a:r>
            <a:r>
              <a:rPr lang="en-US" sz="6000" b="1" dirty="0" err="1">
                <a:solidFill>
                  <a:schemeClr val="accent6">
                    <a:lumMod val="50000"/>
                  </a:schemeClr>
                </a:solidFill>
                <a:latin typeface="UVN Da Lat" panose="03060902030302020204" pitchFamily="66" charset="0"/>
              </a:rPr>
              <a:t>Xuân</a:t>
            </a:r>
            <a:r>
              <a:rPr lang="en-US" sz="6000" b="1" dirty="0">
                <a:solidFill>
                  <a:schemeClr val="accent6">
                    <a:lumMod val="50000"/>
                  </a:schemeClr>
                </a:solidFill>
                <a:latin typeface="UVN Da Lat" panose="03060902030302020204" pitchFamily="66" charset="0"/>
              </a:rPr>
              <a:t> </a:t>
            </a:r>
            <a:r>
              <a:rPr lang="en-US" sz="6000" b="1" dirty="0" err="1">
                <a:solidFill>
                  <a:schemeClr val="accent6">
                    <a:lumMod val="50000"/>
                  </a:schemeClr>
                </a:solidFill>
                <a:latin typeface="UVN Da Lat" panose="03060902030302020204" pitchFamily="66" charset="0"/>
              </a:rPr>
              <a:t>Hương</a:t>
            </a:r>
            <a:endParaRPr lang="en-US" sz="6000" b="1" dirty="0">
              <a:solidFill>
                <a:schemeClr val="accent6">
                  <a:lumMod val="50000"/>
                </a:schemeClr>
              </a:solidFill>
              <a:latin typeface="UVN Da Lat" panose="0306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77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05668B7-DDE6-7F70-398D-42B1234A1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2" name="Picture 8" descr="Tất tần tật kinh nghiệm khám phá thác Cam Ly Đà Lạt | Du Lịch Á Châu">
            <a:extLst>
              <a:ext uri="{FF2B5EF4-FFF2-40B4-BE49-F238E27FC236}">
                <a16:creationId xmlns:a16="http://schemas.microsoft.com/office/drawing/2014/main" id="{C1BAA350-D011-F011-2169-CC06B317BA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6" b="-3"/>
          <a:stretch/>
        </p:blipFill>
        <p:spPr bwMode="auto">
          <a:xfrm>
            <a:off x="6949592" y="352501"/>
            <a:ext cx="4985846" cy="310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hác Cam Ly sẽ “sống lại” vào mùa khô - Báo Người lao động">
            <a:extLst>
              <a:ext uri="{FF2B5EF4-FFF2-40B4-BE49-F238E27FC236}">
                <a16:creationId xmlns:a16="http://schemas.microsoft.com/office/drawing/2014/main" id="{B29B9EB4-A8EF-95EA-BC53-C445C00A16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3" r="-1" b="2267"/>
          <a:stretch/>
        </p:blipFill>
        <p:spPr bwMode="auto">
          <a:xfrm>
            <a:off x="5362994" y="3569869"/>
            <a:ext cx="6572444" cy="310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Địa Điểm Du Lịch Thác Camly Ở Đà Lạt 2021, Thác Cam Ly Ở Đà Lạt">
            <a:extLst>
              <a:ext uri="{FF2B5EF4-FFF2-40B4-BE49-F238E27FC236}">
                <a16:creationId xmlns:a16="http://schemas.microsoft.com/office/drawing/2014/main" id="{E6EDEDB2-049D-5475-FCEE-44E4227776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454"/>
          <a:stretch/>
        </p:blipFill>
        <p:spPr bwMode="auto">
          <a:xfrm>
            <a:off x="216283" y="304794"/>
            <a:ext cx="6572444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ác Cam Ly huyền thoại - Artishotel">
            <a:extLst>
              <a:ext uri="{FF2B5EF4-FFF2-40B4-BE49-F238E27FC236}">
                <a16:creationId xmlns:a16="http://schemas.microsoft.com/office/drawing/2014/main" id="{EBE274EF-C411-AEC0-6979-9DDFE532A9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1" r="1" b="10632"/>
          <a:stretch/>
        </p:blipFill>
        <p:spPr bwMode="auto">
          <a:xfrm>
            <a:off x="216284" y="4384864"/>
            <a:ext cx="4985844" cy="228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 Diagonal Corner Rectangle 1">
            <a:extLst>
              <a:ext uri="{FF2B5EF4-FFF2-40B4-BE49-F238E27FC236}">
                <a16:creationId xmlns:a16="http://schemas.microsoft.com/office/drawing/2014/main" id="{C9E4408F-84DA-30D5-3039-CB7F2F2DA21E}"/>
              </a:ext>
            </a:extLst>
          </p:cNvPr>
          <p:cNvSpPr/>
          <p:nvPr/>
        </p:nvSpPr>
        <p:spPr>
          <a:xfrm>
            <a:off x="5362994" y="3569869"/>
            <a:ext cx="4064519" cy="1148898"/>
          </a:xfrm>
          <a:prstGeom prst="round2DiagRect">
            <a:avLst>
              <a:gd name="adj1" fmla="val 0"/>
              <a:gd name="adj2" fmla="val 2942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accent6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4CB746-D9F4-49A7-F4ED-A94CB3EA057D}"/>
              </a:ext>
            </a:extLst>
          </p:cNvPr>
          <p:cNvSpPr txBox="1"/>
          <p:nvPr/>
        </p:nvSpPr>
        <p:spPr>
          <a:xfrm>
            <a:off x="5686226" y="3636486"/>
            <a:ext cx="37412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 b="1" dirty="0" err="1">
                <a:solidFill>
                  <a:schemeClr val="accent6">
                    <a:lumMod val="50000"/>
                  </a:schemeClr>
                </a:solidFill>
                <a:latin typeface="UVN Da Lat" panose="03060902030302020204" pitchFamily="66" charset="0"/>
              </a:rPr>
              <a:t>Thác</a:t>
            </a:r>
            <a:r>
              <a:rPr lang="en-US" sz="6000" b="1" dirty="0">
                <a:solidFill>
                  <a:schemeClr val="accent6">
                    <a:lumMod val="50000"/>
                  </a:schemeClr>
                </a:solidFill>
                <a:latin typeface="UVN Da Lat" panose="03060902030302020204" pitchFamily="66" charset="0"/>
              </a:rPr>
              <a:t> Cam Li</a:t>
            </a:r>
          </a:p>
        </p:txBody>
      </p:sp>
    </p:spTree>
    <p:extLst>
      <p:ext uri="{BB962C8B-B14F-4D97-AF65-F5344CB8AC3E}">
        <p14:creationId xmlns:p14="http://schemas.microsoft.com/office/powerpoint/2010/main" val="7051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4">
            <a:extLst>
              <a:ext uri="{FF2B5EF4-FFF2-40B4-BE49-F238E27FC236}">
                <a16:creationId xmlns:a16="http://schemas.microsoft.com/office/drawing/2014/main" id="{DF531950-108F-9A5F-534C-2AE2C479F1D3}"/>
              </a:ext>
            </a:extLst>
          </p:cNvPr>
          <p:cNvGrpSpPr/>
          <p:nvPr/>
        </p:nvGrpSpPr>
        <p:grpSpPr>
          <a:xfrm>
            <a:off x="377658" y="884357"/>
            <a:ext cx="7838088" cy="5438035"/>
            <a:chOff x="0" y="0"/>
            <a:chExt cx="14452999" cy="4534409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67AB13BE-E889-6EC8-1DF2-B4EEB238C87D}"/>
                </a:ext>
              </a:extLst>
            </p:cNvPr>
            <p:cNvSpPr/>
            <p:nvPr/>
          </p:nvSpPr>
          <p:spPr>
            <a:xfrm>
              <a:off x="0" y="-4073"/>
              <a:ext cx="14459389" cy="4541012"/>
            </a:xfrm>
            <a:custGeom>
              <a:avLst/>
              <a:gdLst/>
              <a:ahLst/>
              <a:cxnLst/>
              <a:rect l="l" t="t" r="r" b="b"/>
              <a:pathLst>
                <a:path w="14459389" h="4541012">
                  <a:moveTo>
                    <a:pt x="13831612" y="4486534"/>
                  </a:moveTo>
                  <a:cubicBezTo>
                    <a:pt x="13831612" y="4486534"/>
                    <a:pt x="13100737" y="4541012"/>
                    <a:pt x="11124817" y="4538390"/>
                  </a:cubicBezTo>
                  <a:cubicBezTo>
                    <a:pt x="5257455" y="4536228"/>
                    <a:pt x="1057074" y="4528403"/>
                    <a:pt x="1057074" y="4528403"/>
                  </a:cubicBezTo>
                  <a:cubicBezTo>
                    <a:pt x="812932" y="4519569"/>
                    <a:pt x="449110" y="4498339"/>
                    <a:pt x="282371" y="4440161"/>
                  </a:cubicBezTo>
                  <a:cubicBezTo>
                    <a:pt x="4469" y="4343198"/>
                    <a:pt x="0" y="4169919"/>
                    <a:pt x="0" y="3382452"/>
                  </a:cubicBezTo>
                  <a:lnTo>
                    <a:pt x="0" y="338241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95568" y="15681"/>
                    <a:pt x="8961324" y="7673"/>
                  </a:cubicBezTo>
                  <a:cubicBezTo>
                    <a:pt x="12881809" y="0"/>
                    <a:pt x="13598542" y="6979"/>
                    <a:pt x="13598542" y="6979"/>
                  </a:cubicBezTo>
                  <a:cubicBezTo>
                    <a:pt x="13966850" y="14458"/>
                    <a:pt x="14105110" y="42638"/>
                    <a:pt x="14302851" y="165219"/>
                  </a:cubicBezTo>
                  <a:cubicBezTo>
                    <a:pt x="14453867" y="258836"/>
                    <a:pt x="14459389" y="476157"/>
                    <a:pt x="14450248" y="3382416"/>
                  </a:cubicBezTo>
                  <a:lnTo>
                    <a:pt x="14450248" y="3382451"/>
                  </a:lnTo>
                  <a:cubicBezTo>
                    <a:pt x="14450248" y="4287884"/>
                    <a:pt x="14407465" y="4436472"/>
                    <a:pt x="13831612" y="4486534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" name="Rectangle 3">
            <a:extLst>
              <a:ext uri="{FF2B5EF4-FFF2-40B4-BE49-F238E27FC236}">
                <a16:creationId xmlns:a16="http://schemas.microsoft.com/office/drawing/2014/main" id="{4A1025AC-E1E4-8889-8730-B545C256CD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658" y="1017126"/>
            <a:ext cx="7408599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  <a:cs typeface="Times New Roman" pitchFamily="18" charset="0"/>
              </a:rPr>
              <a:t>  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Tại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sao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nói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Đà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Lạt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nổi</a:t>
            </a:r>
            <a:r>
              <a:rPr lang="en-US" sz="5400" b="1" dirty="0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tiếng</a:t>
            </a:r>
            <a:r>
              <a:rPr lang="en-US" sz="5400" b="1" dirty="0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về</a:t>
            </a:r>
            <a:r>
              <a:rPr lang="en-US" sz="5400" b="1" dirty="0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rừng</a:t>
            </a:r>
            <a:r>
              <a:rPr lang="en-US" sz="5400" b="1" dirty="0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thông</a:t>
            </a:r>
            <a:r>
              <a:rPr lang="en-US" sz="5400" b="1" dirty="0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và</a:t>
            </a:r>
            <a:r>
              <a:rPr lang="en-US" sz="5400" b="1" dirty="0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thác</a:t>
            </a:r>
            <a:r>
              <a:rPr lang="en-US" sz="5400" b="1" dirty="0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nước</a:t>
            </a:r>
            <a:r>
              <a:rPr lang="en-US" sz="5400" b="1" dirty="0">
                <a:ln w="11430"/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?</a:t>
            </a:r>
            <a:endParaRPr lang="en-US" sz="5400" b="1" dirty="0">
              <a:solidFill>
                <a:srgbClr val="3B808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Da Lat" panose="03060902030302020204" pitchFamily="66" charset="0"/>
            </a:endParaRPr>
          </a:p>
          <a:p>
            <a:pPr algn="just">
              <a:defRPr/>
            </a:pP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5999F8-48FF-5B92-4E86-34739EB5CDCC}"/>
              </a:ext>
            </a:extLst>
          </p:cNvPr>
          <p:cNvSpPr txBox="1"/>
          <p:nvPr/>
        </p:nvSpPr>
        <p:spPr>
          <a:xfrm>
            <a:off x="921568" y="2775115"/>
            <a:ext cx="75332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- 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Rừng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thông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phủ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kín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sườn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đồi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,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sườn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núi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,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xanh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tốt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quanh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năm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60E1C1-55D5-C861-3BE9-6F88E520DFE8}"/>
              </a:ext>
            </a:extLst>
          </p:cNvPr>
          <p:cNvSpPr txBox="1"/>
          <p:nvPr/>
        </p:nvSpPr>
        <p:spPr>
          <a:xfrm>
            <a:off x="921568" y="4529441"/>
            <a:ext cx="74085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- 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Có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nhiều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thác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nước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đẹp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: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thác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Cam Li,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thác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Pơ-ren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,….</a:t>
            </a:r>
          </a:p>
        </p:txBody>
      </p:sp>
      <p:pic>
        <p:nvPicPr>
          <p:cNvPr id="9" name="Picture 8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869EFB0B-E77D-1AEB-6119-9762B20D4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37218" y="532574"/>
            <a:ext cx="6858000" cy="6858000"/>
          </a:xfrm>
          <a:prstGeom prst="rect">
            <a:avLst/>
          </a:prstGeom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F5228AB1-3EE1-2B57-A6EF-DE9369397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00120">
            <a:off x="7376638" y="130528"/>
            <a:ext cx="1415602" cy="1426298"/>
          </a:xfrm>
          <a:prstGeom prst="rect">
            <a:avLst/>
          </a:prstGeom>
        </p:spPr>
      </p:pic>
      <p:pic>
        <p:nvPicPr>
          <p:cNvPr id="14" name="Picture 16">
            <a:extLst>
              <a:ext uri="{FF2B5EF4-FFF2-40B4-BE49-F238E27FC236}">
                <a16:creationId xmlns:a16="http://schemas.microsoft.com/office/drawing/2014/main" id="{724ADB7C-3D8D-B6D2-F3A0-72C17F127E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9622572">
            <a:off x="-231662" y="644850"/>
            <a:ext cx="1947086" cy="66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2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A202A784-B082-9041-0EFF-28A8263A4DCB}"/>
              </a:ext>
            </a:extLst>
          </p:cNvPr>
          <p:cNvSpPr/>
          <p:nvPr/>
        </p:nvSpPr>
        <p:spPr>
          <a:xfrm>
            <a:off x="206478" y="182457"/>
            <a:ext cx="11808541" cy="1528355"/>
          </a:xfrm>
          <a:prstGeom prst="round2DiagRect">
            <a:avLst>
              <a:gd name="adj1" fmla="val 0"/>
              <a:gd name="adj2" fmla="val 29427"/>
            </a:avLst>
          </a:prstGeom>
          <a:solidFill>
            <a:schemeClr val="bg1">
              <a:alpha val="75000"/>
            </a:schemeClr>
          </a:solidFill>
          <a:ln w="38100">
            <a:solidFill>
              <a:srgbClr val="3B808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1068F7-6F05-E833-179C-6565E20F997D}"/>
              </a:ext>
            </a:extLst>
          </p:cNvPr>
          <p:cNvSpPr txBox="1"/>
          <p:nvPr/>
        </p:nvSpPr>
        <p:spPr>
          <a:xfrm>
            <a:off x="407784" y="284914"/>
            <a:ext cx="114059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Đà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Lạt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có</a:t>
            </a:r>
            <a:r>
              <a:rPr lang="en-US" sz="40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nhiều</a:t>
            </a:r>
            <a:r>
              <a:rPr lang="en-US" sz="40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thác</a:t>
            </a:r>
            <a:r>
              <a:rPr lang="en-US" sz="40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nước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đẹp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và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nổi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tiếng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.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Mỗi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thác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nước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có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vẻ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đẹp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riêng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,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nhưng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tất</a:t>
            </a:r>
            <a:r>
              <a:rPr lang="en-US" sz="40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cả</a:t>
            </a:r>
            <a:r>
              <a:rPr lang="en-US" sz="40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đều</a:t>
            </a:r>
            <a:r>
              <a:rPr lang="en-US" sz="40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rất</a:t>
            </a:r>
            <a:r>
              <a:rPr lang="en-US" sz="40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nên</a:t>
            </a:r>
            <a:r>
              <a:rPr lang="en-US" sz="40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thơ</a:t>
            </a:r>
            <a:r>
              <a:rPr lang="en-US" sz="40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và</a:t>
            </a:r>
            <a:r>
              <a:rPr lang="en-US" sz="40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hấp</a:t>
            </a:r>
            <a:r>
              <a:rPr lang="en-US" sz="40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dẫn</a:t>
            </a:r>
            <a:r>
              <a:rPr lang="en-US" sz="40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du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khách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. </a:t>
            </a:r>
            <a:endParaRPr lang="en-US" sz="2800" b="1" dirty="0">
              <a:solidFill>
                <a:srgbClr val="002126"/>
              </a:solidFill>
              <a:latin typeface="UVN Da Lat" panose="03060902030302020204" pitchFamily="66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0FE7A9-EFBA-1E36-512E-F0CB1A06BDA4}"/>
              </a:ext>
            </a:extLst>
          </p:cNvPr>
          <p:cNvGrpSpPr/>
          <p:nvPr/>
        </p:nvGrpSpPr>
        <p:grpSpPr>
          <a:xfrm>
            <a:off x="206478" y="1976517"/>
            <a:ext cx="3909796" cy="2201247"/>
            <a:chOff x="206478" y="2035509"/>
            <a:chExt cx="3909796" cy="220124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5E093BF-3F74-4BD4-6489-204960729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478" y="2035509"/>
              <a:ext cx="3748156" cy="217175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7AC0D29-699E-68DF-50BB-A91FD7FDD3F4}"/>
                </a:ext>
              </a:extLst>
            </p:cNvPr>
            <p:cNvSpPr txBox="1"/>
            <p:nvPr/>
          </p:nvSpPr>
          <p:spPr>
            <a:xfrm>
              <a:off x="1442407" y="3713536"/>
              <a:ext cx="26738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Thác</a:t>
              </a:r>
              <a:r>
                <a:rPr lang="en-US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 </a:t>
              </a:r>
              <a:r>
                <a:rPr lang="en-US" sz="28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Dambri</a:t>
              </a:r>
              <a:endPara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Thoi Nay Nang" panose="020209030605050203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59B4D8F-A2FD-F80B-400D-7E07CAA17670}"/>
              </a:ext>
            </a:extLst>
          </p:cNvPr>
          <p:cNvGrpSpPr/>
          <p:nvPr/>
        </p:nvGrpSpPr>
        <p:grpSpPr>
          <a:xfrm>
            <a:off x="218442" y="4329539"/>
            <a:ext cx="4004572" cy="2177419"/>
            <a:chOff x="4223014" y="2035277"/>
            <a:chExt cx="4004572" cy="217741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5494216-6C77-71C8-36B4-AD02F4537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3014" y="2035277"/>
              <a:ext cx="3757938" cy="217741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2EC811-94EF-3D9D-D0D5-4EDA00165835}"/>
                </a:ext>
              </a:extLst>
            </p:cNvPr>
            <p:cNvSpPr txBox="1"/>
            <p:nvPr/>
          </p:nvSpPr>
          <p:spPr>
            <a:xfrm>
              <a:off x="5339918" y="3684754"/>
              <a:ext cx="28876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Thác</a:t>
              </a:r>
              <a:r>
                <a:rPr lang="en-US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 </a:t>
              </a:r>
              <a:r>
                <a:rPr lang="en-US" sz="28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Pongour</a:t>
              </a:r>
              <a:endPara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Thoi Nay Nang" panose="020209030605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C17C29-4A1E-E001-27AC-BC8BBDE3DDB7}"/>
              </a:ext>
            </a:extLst>
          </p:cNvPr>
          <p:cNvGrpSpPr/>
          <p:nvPr/>
        </p:nvGrpSpPr>
        <p:grpSpPr>
          <a:xfrm>
            <a:off x="4223014" y="4378146"/>
            <a:ext cx="3850086" cy="2218085"/>
            <a:chOff x="8233760" y="2016328"/>
            <a:chExt cx="3850086" cy="221808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BB37761-4C7C-6352-B66B-2570D8E53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3760" y="2016328"/>
              <a:ext cx="3781259" cy="219093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AB89BA2-D3CD-D293-8410-5F3B5B9ED1AF}"/>
                </a:ext>
              </a:extLst>
            </p:cNvPr>
            <p:cNvSpPr txBox="1"/>
            <p:nvPr/>
          </p:nvSpPr>
          <p:spPr>
            <a:xfrm>
              <a:off x="10267894" y="3711193"/>
              <a:ext cx="18159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Thác</a:t>
              </a:r>
              <a:r>
                <a:rPr lang="en-US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 </a:t>
              </a:r>
              <a:r>
                <a:rPr lang="en-US" sz="28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Voi</a:t>
              </a:r>
              <a:endPara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Thoi Nay Nang" panose="02020903060505020304" pitchFamily="18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DFBCCA9-4610-7B46-4068-3DAAE0BA4C8D}"/>
              </a:ext>
            </a:extLst>
          </p:cNvPr>
          <p:cNvGrpSpPr/>
          <p:nvPr/>
        </p:nvGrpSpPr>
        <p:grpSpPr>
          <a:xfrm>
            <a:off x="4215228" y="1990486"/>
            <a:ext cx="3757937" cy="2191317"/>
            <a:chOff x="8257082" y="4490990"/>
            <a:chExt cx="3757937" cy="219131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4CE5622-1765-FEF1-F03E-861B48E4D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57082" y="4490990"/>
              <a:ext cx="3757937" cy="219131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13BD827-0DB8-F4E2-C3D3-728804B6472D}"/>
                </a:ext>
              </a:extLst>
            </p:cNvPr>
            <p:cNvSpPr txBox="1"/>
            <p:nvPr/>
          </p:nvSpPr>
          <p:spPr>
            <a:xfrm>
              <a:off x="9763431" y="6159087"/>
              <a:ext cx="2251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Thác</a:t>
              </a:r>
              <a:r>
                <a:rPr lang="en-US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 </a:t>
              </a:r>
              <a:r>
                <a:rPr lang="en-US" sz="28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Prenn</a:t>
              </a:r>
              <a:endPara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Thoi Nay Nang" panose="02020903060505020304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A84C7F2-805B-4FA8-8148-033ABA7B8EA4}"/>
              </a:ext>
            </a:extLst>
          </p:cNvPr>
          <p:cNvGrpSpPr/>
          <p:nvPr/>
        </p:nvGrpSpPr>
        <p:grpSpPr>
          <a:xfrm>
            <a:off x="8233759" y="1997284"/>
            <a:ext cx="3896003" cy="2214146"/>
            <a:chOff x="4223014" y="4490990"/>
            <a:chExt cx="3896003" cy="2214146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FF25261-D876-6ABD-B75D-1E2AA8B3A9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3014" y="4490990"/>
              <a:ext cx="3757938" cy="219131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295E35-3278-C124-20B1-591B15C7ABB2}"/>
                </a:ext>
              </a:extLst>
            </p:cNvPr>
            <p:cNvSpPr txBox="1"/>
            <p:nvPr/>
          </p:nvSpPr>
          <p:spPr>
            <a:xfrm>
              <a:off x="5300000" y="6181916"/>
              <a:ext cx="2819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Thác</a:t>
              </a:r>
              <a:r>
                <a:rPr lang="en-US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 </a:t>
              </a:r>
              <a:r>
                <a:rPr lang="en-US" sz="28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Datanla</a:t>
              </a:r>
              <a:endPara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Thoi Nay Nang" panose="02020903060505020304" pitchFamily="18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54547A-44B2-F2EA-DDCD-CC2DC0C0C646}"/>
              </a:ext>
            </a:extLst>
          </p:cNvPr>
          <p:cNvGrpSpPr/>
          <p:nvPr/>
        </p:nvGrpSpPr>
        <p:grpSpPr>
          <a:xfrm>
            <a:off x="8233759" y="4404915"/>
            <a:ext cx="3982370" cy="2191316"/>
            <a:chOff x="206478" y="4490991"/>
            <a:chExt cx="3982370" cy="2191316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0FEB5D7-2CCF-AC09-9296-74E8983AE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478" y="4490991"/>
              <a:ext cx="3777281" cy="219131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B9887F-1DDF-0E9E-8104-34AA9153A81F}"/>
                </a:ext>
              </a:extLst>
            </p:cNvPr>
            <p:cNvSpPr txBox="1"/>
            <p:nvPr/>
          </p:nvSpPr>
          <p:spPr>
            <a:xfrm>
              <a:off x="1369831" y="6159087"/>
              <a:ext cx="2819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Thác</a:t>
              </a:r>
              <a:r>
                <a:rPr lang="en-US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 </a:t>
              </a:r>
              <a:r>
                <a:rPr lang="en-US" sz="28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Bảo</a:t>
              </a:r>
              <a:r>
                <a:rPr lang="en-US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 </a:t>
              </a:r>
              <a:r>
                <a:rPr lang="en-US" sz="28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Thoi Nay Nang" panose="02020903060505020304" pitchFamily="18" charset="0"/>
                </a:rPr>
                <a:t>Đại</a:t>
              </a:r>
              <a:endPara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Thoi Nay Nang" panose="020209030605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73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7A584-6367-4DF0-82F2-CA8645F78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76714-E56D-AC29-E984-85E4379360F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3E781-EB88-461E-C2E0-1A25D81D38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9EE1CC3A-9BA3-3546-1570-4935208265A8}"/>
              </a:ext>
            </a:extLst>
          </p:cNvPr>
          <p:cNvSpPr/>
          <p:nvPr/>
        </p:nvSpPr>
        <p:spPr>
          <a:xfrm>
            <a:off x="325584" y="3045467"/>
            <a:ext cx="11610777" cy="899092"/>
          </a:xfrm>
          <a:prstGeom prst="round2DiagRect">
            <a:avLst>
              <a:gd name="adj1" fmla="val 0"/>
              <a:gd name="adj2" fmla="val 29427"/>
            </a:avLst>
          </a:prstGeom>
          <a:solidFill>
            <a:schemeClr val="bg1">
              <a:alpha val="75000"/>
            </a:schemeClr>
          </a:solidFill>
          <a:ln w="38100">
            <a:solidFill>
              <a:srgbClr val="3B808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043DAB-7BBD-AB46-63CC-439DA3E78776}"/>
              </a:ext>
            </a:extLst>
          </p:cNvPr>
          <p:cNvSpPr txBox="1"/>
          <p:nvPr/>
        </p:nvSpPr>
        <p:spPr>
          <a:xfrm>
            <a:off x="1636776" y="3260718"/>
            <a:ext cx="10555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UVN Ai Cap Nang" panose="02040803050506020204" pitchFamily="18" charset="0"/>
              </a:rPr>
              <a:t>XIN HÃY CỨU LẤY RỪNG THÔNG VÀ THÁC NƯỚC!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A7B22E-E387-56F4-C6F9-9E33E505B4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70" y="2935914"/>
            <a:ext cx="1343181" cy="1118198"/>
          </a:xfrm>
          <a:prstGeom prst="rect">
            <a:avLst/>
          </a:prstGeom>
        </p:spPr>
      </p:pic>
      <p:pic>
        <p:nvPicPr>
          <p:cNvPr id="8" name="y2mate.com - Tiếng còi báo động">
            <a:hlinkClick r:id="" action="ppaction://media"/>
            <a:extLst>
              <a:ext uri="{FF2B5EF4-FFF2-40B4-BE49-F238E27FC236}">
                <a16:creationId xmlns:a16="http://schemas.microsoft.com/office/drawing/2014/main" id="{A0A99C89-B548-B223-5BBC-03D9C9644CA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1110.93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0416" y="-487363"/>
            <a:ext cx="487363" cy="4873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A025BD-C2E2-5F97-346F-78B3DF787D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70" y="283242"/>
            <a:ext cx="4274720" cy="24023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F58684-161E-6C84-58F5-0A279745CE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181" y="311028"/>
            <a:ext cx="3356180" cy="2374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E6EDFC-223F-2CA1-2301-BFE6C33B55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560" y="301819"/>
            <a:ext cx="3567551" cy="23837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0B8133-F012-05B3-6F80-8961C00261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249" y="4177917"/>
            <a:ext cx="3759552" cy="2519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CCB12C6-3A5B-5A6C-714F-4092E5E2AB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34" y="4391360"/>
            <a:ext cx="3588589" cy="2273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E939DF7-AE05-B8B9-A794-E9986B9FAD2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174" y="4205349"/>
            <a:ext cx="4019761" cy="24688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12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nature, highland&#10;&#10;Description automatically generated">
            <a:extLst>
              <a:ext uri="{FF2B5EF4-FFF2-40B4-BE49-F238E27FC236}">
                <a16:creationId xmlns:a16="http://schemas.microsoft.com/office/drawing/2014/main" id="{AB6CA3AA-56BA-BC8B-5E7E-F2C488005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9333" cy="6858000"/>
          </a:xfrm>
          <a:prstGeom prst="rect">
            <a:avLst/>
          </a:prstGeom>
        </p:spPr>
      </p:pic>
      <p:grpSp>
        <p:nvGrpSpPr>
          <p:cNvPr id="9" name="Group 4">
            <a:extLst>
              <a:ext uri="{FF2B5EF4-FFF2-40B4-BE49-F238E27FC236}">
                <a16:creationId xmlns:a16="http://schemas.microsoft.com/office/drawing/2014/main" id="{C8393C21-EC80-D32F-2CCD-74DB94CFB012}"/>
              </a:ext>
            </a:extLst>
          </p:cNvPr>
          <p:cNvGrpSpPr/>
          <p:nvPr/>
        </p:nvGrpSpPr>
        <p:grpSpPr>
          <a:xfrm>
            <a:off x="720436" y="1798320"/>
            <a:ext cx="6966904" cy="3535680"/>
            <a:chOff x="0" y="0"/>
            <a:chExt cx="14452999" cy="4534409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A36AED6F-7F75-9798-1FED-44387D8326F1}"/>
                </a:ext>
              </a:extLst>
            </p:cNvPr>
            <p:cNvSpPr/>
            <p:nvPr/>
          </p:nvSpPr>
          <p:spPr>
            <a:xfrm>
              <a:off x="0" y="-4073"/>
              <a:ext cx="14459389" cy="4541012"/>
            </a:xfrm>
            <a:custGeom>
              <a:avLst/>
              <a:gdLst/>
              <a:ahLst/>
              <a:cxnLst/>
              <a:rect l="l" t="t" r="r" b="b"/>
              <a:pathLst>
                <a:path w="14459389" h="4541012">
                  <a:moveTo>
                    <a:pt x="13831612" y="4486534"/>
                  </a:moveTo>
                  <a:cubicBezTo>
                    <a:pt x="13831612" y="4486534"/>
                    <a:pt x="13100737" y="4541012"/>
                    <a:pt x="11124817" y="4538390"/>
                  </a:cubicBezTo>
                  <a:cubicBezTo>
                    <a:pt x="5257455" y="4536228"/>
                    <a:pt x="1057074" y="4528403"/>
                    <a:pt x="1057074" y="4528403"/>
                  </a:cubicBezTo>
                  <a:cubicBezTo>
                    <a:pt x="812932" y="4519569"/>
                    <a:pt x="449110" y="4498339"/>
                    <a:pt x="282371" y="4440161"/>
                  </a:cubicBezTo>
                  <a:cubicBezTo>
                    <a:pt x="4469" y="4343198"/>
                    <a:pt x="0" y="4169919"/>
                    <a:pt x="0" y="3382452"/>
                  </a:cubicBezTo>
                  <a:lnTo>
                    <a:pt x="0" y="338241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95568" y="15681"/>
                    <a:pt x="8961324" y="7673"/>
                  </a:cubicBezTo>
                  <a:cubicBezTo>
                    <a:pt x="12881809" y="0"/>
                    <a:pt x="13598542" y="6979"/>
                    <a:pt x="13598542" y="6979"/>
                  </a:cubicBezTo>
                  <a:cubicBezTo>
                    <a:pt x="13966850" y="14458"/>
                    <a:pt x="14105110" y="42638"/>
                    <a:pt x="14302851" y="165219"/>
                  </a:cubicBezTo>
                  <a:cubicBezTo>
                    <a:pt x="14453867" y="258836"/>
                    <a:pt x="14459389" y="476157"/>
                    <a:pt x="14450248" y="3382416"/>
                  </a:cubicBezTo>
                  <a:lnTo>
                    <a:pt x="14450248" y="3382451"/>
                  </a:lnTo>
                  <a:cubicBezTo>
                    <a:pt x="14450248" y="4287884"/>
                    <a:pt x="14407465" y="4436472"/>
                    <a:pt x="13831612" y="4486534"/>
                  </a:cubicBezTo>
                  <a:close/>
                </a:path>
              </a:pathLst>
            </a:custGeom>
            <a:solidFill>
              <a:srgbClr val="FFF3E4"/>
            </a:solidFill>
            <a:ln w="57150">
              <a:solidFill>
                <a:schemeClr val="accent6">
                  <a:lumMod val="75000"/>
                </a:schemeClr>
              </a:solidFill>
              <a:prstDash val="dashDot"/>
            </a:ln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1" name="Picture 9">
            <a:extLst>
              <a:ext uri="{FF2B5EF4-FFF2-40B4-BE49-F238E27FC236}">
                <a16:creationId xmlns:a16="http://schemas.microsoft.com/office/drawing/2014/main" id="{6220E3AF-C264-3F51-4AC4-A326BA6789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00120">
            <a:off x="6593285" y="610714"/>
            <a:ext cx="1874971" cy="1889138"/>
          </a:xfrm>
          <a:prstGeom prst="rect">
            <a:avLst/>
          </a:prstGeom>
        </p:spPr>
      </p:pic>
      <p:pic>
        <p:nvPicPr>
          <p:cNvPr id="12" name="Picture 16">
            <a:extLst>
              <a:ext uri="{FF2B5EF4-FFF2-40B4-BE49-F238E27FC236}">
                <a16:creationId xmlns:a16="http://schemas.microsoft.com/office/drawing/2014/main" id="{B599C020-7AEE-9D06-C1A0-7EA78766FB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9622572">
            <a:off x="-57759" y="1351397"/>
            <a:ext cx="2696018" cy="8774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15E3D1F-3409-42B7-C8B0-E1B6CC332DA3}"/>
              </a:ext>
            </a:extLst>
          </p:cNvPr>
          <p:cNvSpPr txBox="1"/>
          <p:nvPr/>
        </p:nvSpPr>
        <p:spPr>
          <a:xfrm>
            <a:off x="800261" y="2359913"/>
            <a:ext cx="68103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	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Đà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Lạt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nơi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có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nhiều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rừng</a:t>
            </a:r>
            <a:r>
              <a:rPr lang="en-US" sz="54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thông</a:t>
            </a:r>
            <a:r>
              <a:rPr lang="en-US" sz="54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xanh</a:t>
            </a:r>
            <a:r>
              <a:rPr lang="en-US" sz="54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quanh</a:t>
            </a:r>
            <a:r>
              <a:rPr lang="en-US" sz="54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năm</a:t>
            </a:r>
            <a:r>
              <a:rPr lang="en-US" sz="54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và</a:t>
            </a:r>
            <a:r>
              <a:rPr lang="en-US" sz="54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các</a:t>
            </a:r>
            <a:r>
              <a:rPr lang="en-US" sz="54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thác</a:t>
            </a:r>
            <a:r>
              <a:rPr lang="en-US" sz="54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nước</a:t>
            </a:r>
            <a:r>
              <a:rPr lang="en-US" sz="54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hùng</a:t>
            </a:r>
            <a:r>
              <a:rPr lang="en-US" sz="54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vĩ</a:t>
            </a:r>
            <a:r>
              <a:rPr lang="en-US" sz="5400" b="1" dirty="0">
                <a:solidFill>
                  <a:srgbClr val="FE6266"/>
                </a:solidFill>
                <a:latin typeface="UVN Da Lat" panose="03060902030302020204" pitchFamily="66" charset="0"/>
              </a:rPr>
              <a:t>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992FEF-AF4D-2E0A-820F-E0BAD67C9236}"/>
              </a:ext>
            </a:extLst>
          </p:cNvPr>
          <p:cNvSpPr txBox="1"/>
          <p:nvPr/>
        </p:nvSpPr>
        <p:spPr>
          <a:xfrm>
            <a:off x="2105998" y="831946"/>
            <a:ext cx="4463845" cy="1015663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Kết</a:t>
            </a:r>
            <a:r>
              <a:rPr lang="en-US" sz="6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 </a:t>
            </a:r>
            <a:r>
              <a:rPr lang="en-US" sz="60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luận</a:t>
            </a:r>
            <a:endParaRPr lang="en-US" sz="6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UVN Binh Duong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25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5D62B2E7-4532-2316-BB33-EAB34C9B37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78" t="46969" r="7576" b="3266"/>
          <a:stretch/>
        </p:blipFill>
        <p:spPr>
          <a:xfrm>
            <a:off x="6096000" y="304124"/>
            <a:ext cx="4566784" cy="582023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D7A260D-F383-CD77-A8BE-B6C5176A5D03}"/>
              </a:ext>
            </a:extLst>
          </p:cNvPr>
          <p:cNvSpPr/>
          <p:nvPr/>
        </p:nvSpPr>
        <p:spPr>
          <a:xfrm>
            <a:off x="660104" y="708947"/>
            <a:ext cx="5676900" cy="3971925"/>
          </a:xfrm>
          <a:prstGeom prst="roundRect">
            <a:avLst/>
          </a:prstGeom>
          <a:ln w="57150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368BFB1-568F-728C-6919-79D2A0702045}"/>
              </a:ext>
            </a:extLst>
          </p:cNvPr>
          <p:cNvGrpSpPr/>
          <p:nvPr/>
        </p:nvGrpSpPr>
        <p:grpSpPr>
          <a:xfrm>
            <a:off x="797946" y="1110237"/>
            <a:ext cx="5401215" cy="3169343"/>
            <a:chOff x="1727392" y="3371886"/>
            <a:chExt cx="5906795" cy="484847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650D7D-BF8B-2F2E-BF25-1ACADC76C2AD}"/>
                </a:ext>
              </a:extLst>
            </p:cNvPr>
            <p:cNvSpPr txBox="1"/>
            <p:nvPr/>
          </p:nvSpPr>
          <p:spPr>
            <a:xfrm rot="21579500">
              <a:off x="1727392" y="3371886"/>
              <a:ext cx="5906795" cy="4848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THÀNH PHỐ DU LỊCH VÀ NGHỈ MÁT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96C3B5-CF19-DAC9-3628-079021CFDA9B}"/>
                </a:ext>
              </a:extLst>
            </p:cNvPr>
            <p:cNvSpPr txBox="1"/>
            <p:nvPr/>
          </p:nvSpPr>
          <p:spPr>
            <a:xfrm rot="21579500">
              <a:off x="1967509" y="3387417"/>
              <a:ext cx="5269510" cy="4802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THÀNH PHỐ DU LỊCH VÀ NGHỈ MÁT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318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F89F43A7-E47A-0CBB-2D41-90F6377C33E6}"/>
              </a:ext>
            </a:extLst>
          </p:cNvPr>
          <p:cNvSpPr/>
          <p:nvPr/>
        </p:nvSpPr>
        <p:spPr>
          <a:xfrm>
            <a:off x="2517059" y="823377"/>
            <a:ext cx="7492180" cy="899092"/>
          </a:xfrm>
          <a:prstGeom prst="round2DiagRect">
            <a:avLst>
              <a:gd name="adj1" fmla="val 0"/>
              <a:gd name="adj2" fmla="val 29427"/>
            </a:avLst>
          </a:prstGeom>
          <a:solidFill>
            <a:schemeClr val="bg1">
              <a:alpha val="75000"/>
            </a:schemeClr>
          </a:solidFill>
          <a:ln w="38100">
            <a:solidFill>
              <a:srgbClr val="3B808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UVN Da Lat" panose="030609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A2FF5-28B3-E301-CE7B-F73FCD97CC6F}"/>
              </a:ext>
            </a:extLst>
          </p:cNvPr>
          <p:cNvSpPr txBox="1"/>
          <p:nvPr/>
        </p:nvSpPr>
        <p:spPr>
          <a:xfrm>
            <a:off x="3302014" y="828424"/>
            <a:ext cx="68977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Đọc</a:t>
            </a:r>
            <a:r>
              <a:rPr lang="en-US" sz="44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phần</a:t>
            </a:r>
            <a:r>
              <a:rPr lang="en-US" sz="44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thông</a:t>
            </a:r>
            <a:r>
              <a:rPr lang="en-US" sz="4400" b="1" dirty="0">
                <a:solidFill>
                  <a:srgbClr val="002060"/>
                </a:solidFill>
                <a:latin typeface="UVN Da Lat" panose="03060902030302020204" pitchFamily="66" charset="0"/>
              </a:rPr>
              <a:t> tin </a:t>
            </a:r>
            <a:r>
              <a:rPr lang="en-US" sz="44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trang</a:t>
            </a:r>
            <a:r>
              <a:rPr lang="en-US" sz="4400" b="1" dirty="0">
                <a:solidFill>
                  <a:srgbClr val="002060"/>
                </a:solidFill>
                <a:latin typeface="UVN Da Lat" panose="03060902030302020204" pitchFamily="66" charset="0"/>
              </a:rPr>
              <a:t> 95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60DB03-4515-0B5F-1B5D-AEF6A8F53E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2" y="1957133"/>
            <a:ext cx="11233354" cy="43353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A646BE2-80F5-5B3C-EA2D-777EE355116C}"/>
              </a:ext>
            </a:extLst>
          </p:cNvPr>
          <p:cNvGrpSpPr/>
          <p:nvPr/>
        </p:nvGrpSpPr>
        <p:grpSpPr>
          <a:xfrm>
            <a:off x="1388807" y="242440"/>
            <a:ext cx="9404554" cy="1513389"/>
            <a:chOff x="2168014" y="2912732"/>
            <a:chExt cx="7492180" cy="1513389"/>
          </a:xfrm>
        </p:grpSpPr>
        <p:sp>
          <p:nvSpPr>
            <p:cNvPr id="7" name="Round Diagonal Corner Rectangle 4">
              <a:extLst>
                <a:ext uri="{FF2B5EF4-FFF2-40B4-BE49-F238E27FC236}">
                  <a16:creationId xmlns:a16="http://schemas.microsoft.com/office/drawing/2014/main" id="{6298ED75-CFB2-A53F-C0E7-B6B4DE5F4716}"/>
                </a:ext>
              </a:extLst>
            </p:cNvPr>
            <p:cNvSpPr/>
            <p:nvPr/>
          </p:nvSpPr>
          <p:spPr>
            <a:xfrm>
              <a:off x="2168014" y="2912732"/>
              <a:ext cx="7492180" cy="1501952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chemeClr val="bg1">
                <a:alpha val="81000"/>
              </a:schemeClr>
            </a:solidFill>
            <a:ln w="38100">
              <a:solidFill>
                <a:srgbClr val="3B8085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UVN Da Lat" panose="03060902030302020204" pitchFamily="66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782734-B596-2511-350E-BC7760BD4B13}"/>
                </a:ext>
              </a:extLst>
            </p:cNvPr>
            <p:cNvSpPr txBox="1"/>
            <p:nvPr/>
          </p:nvSpPr>
          <p:spPr>
            <a:xfrm>
              <a:off x="2465209" y="2979571"/>
              <a:ext cx="689779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Vì</a:t>
              </a:r>
              <a:r>
                <a:rPr lang="en-US" sz="44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sao</a:t>
              </a:r>
              <a:r>
                <a:rPr lang="en-US" sz="44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Đà</a:t>
              </a:r>
              <a:r>
                <a:rPr lang="en-US" sz="44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Lạt</a:t>
              </a:r>
              <a:r>
                <a:rPr lang="en-US" sz="44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trở</a:t>
              </a:r>
              <a:r>
                <a:rPr lang="en-US" sz="44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thành</a:t>
              </a:r>
              <a:r>
                <a:rPr lang="en-US" sz="44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thành</a:t>
              </a:r>
              <a:r>
                <a:rPr lang="en-US" sz="44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phố</a:t>
              </a:r>
              <a:r>
                <a:rPr lang="en-US" sz="44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du </a:t>
              </a:r>
              <a:r>
                <a:rPr lang="en-US" sz="44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lịch</a:t>
              </a:r>
              <a:r>
                <a:rPr lang="en-US" sz="44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, </a:t>
              </a:r>
              <a:r>
                <a:rPr lang="en-US" sz="44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nghỉ</a:t>
              </a:r>
              <a:r>
                <a:rPr lang="en-US" sz="44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mát</a:t>
              </a:r>
              <a:r>
                <a:rPr lang="en-US" sz="44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nổi</a:t>
              </a:r>
              <a:r>
                <a:rPr lang="en-US" sz="44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tiếng</a:t>
              </a:r>
              <a:r>
                <a:rPr lang="en-US" sz="44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?</a:t>
              </a:r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EBC7CE-FAB7-F3AD-0D4E-93381FB76A23}"/>
              </a:ext>
            </a:extLst>
          </p:cNvPr>
          <p:cNvCxnSpPr/>
          <p:nvPr/>
        </p:nvCxnSpPr>
        <p:spPr>
          <a:xfrm>
            <a:off x="1052052" y="2359742"/>
            <a:ext cx="105795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CC9DE86-C9F1-41E8-5024-7EF7D71A280B}"/>
              </a:ext>
            </a:extLst>
          </p:cNvPr>
          <p:cNvCxnSpPr/>
          <p:nvPr/>
        </p:nvCxnSpPr>
        <p:spPr>
          <a:xfrm>
            <a:off x="516194" y="2816942"/>
            <a:ext cx="91685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FE65B57-3DC5-C5F0-F0BD-548EB36E279B}"/>
              </a:ext>
            </a:extLst>
          </p:cNvPr>
          <p:cNvCxnSpPr>
            <a:cxnSpLocks/>
          </p:cNvCxnSpPr>
          <p:nvPr/>
        </p:nvCxnSpPr>
        <p:spPr>
          <a:xfrm>
            <a:off x="9812133" y="2816942"/>
            <a:ext cx="1678025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A6A8226-78A9-5CD2-4279-B1002BD98B17}"/>
              </a:ext>
            </a:extLst>
          </p:cNvPr>
          <p:cNvCxnSpPr>
            <a:cxnSpLocks/>
          </p:cNvCxnSpPr>
          <p:nvPr/>
        </p:nvCxnSpPr>
        <p:spPr>
          <a:xfrm>
            <a:off x="516194" y="3282163"/>
            <a:ext cx="916858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E245B6-9F19-DBF3-FA64-5C915FCEF981}"/>
              </a:ext>
            </a:extLst>
          </p:cNvPr>
          <p:cNvCxnSpPr>
            <a:cxnSpLocks/>
          </p:cNvCxnSpPr>
          <p:nvPr/>
        </p:nvCxnSpPr>
        <p:spPr>
          <a:xfrm>
            <a:off x="10684042" y="3282163"/>
            <a:ext cx="80611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D4DFEA-3163-ABF8-F782-64F01F49E6E7}"/>
              </a:ext>
            </a:extLst>
          </p:cNvPr>
          <p:cNvCxnSpPr>
            <a:cxnSpLocks/>
          </p:cNvCxnSpPr>
          <p:nvPr/>
        </p:nvCxnSpPr>
        <p:spPr>
          <a:xfrm>
            <a:off x="442452" y="3739363"/>
            <a:ext cx="508043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9495C37-BB0E-5C1D-468A-01B617AA2C7E}"/>
              </a:ext>
            </a:extLst>
          </p:cNvPr>
          <p:cNvCxnSpPr>
            <a:cxnSpLocks/>
          </p:cNvCxnSpPr>
          <p:nvPr/>
        </p:nvCxnSpPr>
        <p:spPr>
          <a:xfrm>
            <a:off x="1169726" y="3739363"/>
            <a:ext cx="118427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672918D-94FF-437A-4874-1CED9D0374A1}"/>
              </a:ext>
            </a:extLst>
          </p:cNvPr>
          <p:cNvCxnSpPr>
            <a:cxnSpLocks/>
          </p:cNvCxnSpPr>
          <p:nvPr/>
        </p:nvCxnSpPr>
        <p:spPr>
          <a:xfrm>
            <a:off x="2517059" y="3730437"/>
            <a:ext cx="1184270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2ECF80E-14D5-CA40-3549-2CF01633D4ED}"/>
              </a:ext>
            </a:extLst>
          </p:cNvPr>
          <p:cNvCxnSpPr>
            <a:cxnSpLocks/>
          </p:cNvCxnSpPr>
          <p:nvPr/>
        </p:nvCxnSpPr>
        <p:spPr>
          <a:xfrm flipV="1">
            <a:off x="4446510" y="3730437"/>
            <a:ext cx="4673427" cy="8926"/>
          </a:xfrm>
          <a:prstGeom prst="line">
            <a:avLst/>
          </a:prstGeom>
          <a:ln w="38100">
            <a:solidFill>
              <a:srgbClr val="3B80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28186D2-AD2A-4477-FC4A-B724ACA4734D}"/>
              </a:ext>
            </a:extLst>
          </p:cNvPr>
          <p:cNvCxnSpPr>
            <a:cxnSpLocks/>
          </p:cNvCxnSpPr>
          <p:nvPr/>
        </p:nvCxnSpPr>
        <p:spPr>
          <a:xfrm>
            <a:off x="3701329" y="4172947"/>
            <a:ext cx="1628660" cy="0"/>
          </a:xfrm>
          <a:prstGeom prst="line">
            <a:avLst/>
          </a:prstGeom>
          <a:ln w="3810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DA3C73C-8B96-7BA7-C6C7-CD78D4BAB59C}"/>
              </a:ext>
            </a:extLst>
          </p:cNvPr>
          <p:cNvCxnSpPr>
            <a:cxnSpLocks/>
          </p:cNvCxnSpPr>
          <p:nvPr/>
        </p:nvCxnSpPr>
        <p:spPr>
          <a:xfrm>
            <a:off x="8993411" y="4180063"/>
            <a:ext cx="1426896" cy="0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F6D38FD-FCA1-4DF1-263B-A3931F85B35A}"/>
              </a:ext>
            </a:extLst>
          </p:cNvPr>
          <p:cNvCxnSpPr>
            <a:cxnSpLocks/>
          </p:cNvCxnSpPr>
          <p:nvPr/>
        </p:nvCxnSpPr>
        <p:spPr>
          <a:xfrm>
            <a:off x="516194" y="4615211"/>
            <a:ext cx="2000865" cy="0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099D2A3-F2EE-C24C-B6BF-D90904C8B0F7}"/>
              </a:ext>
            </a:extLst>
          </p:cNvPr>
          <p:cNvCxnSpPr>
            <a:cxnSpLocks/>
          </p:cNvCxnSpPr>
          <p:nvPr/>
        </p:nvCxnSpPr>
        <p:spPr>
          <a:xfrm>
            <a:off x="10876547" y="4615211"/>
            <a:ext cx="613611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D4E7313-FD28-B028-2149-0DC0E2605D3B}"/>
              </a:ext>
            </a:extLst>
          </p:cNvPr>
          <p:cNvCxnSpPr>
            <a:cxnSpLocks/>
          </p:cNvCxnSpPr>
          <p:nvPr/>
        </p:nvCxnSpPr>
        <p:spPr>
          <a:xfrm>
            <a:off x="516194" y="5072411"/>
            <a:ext cx="118427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C801902-CA9E-EF1E-F5B8-2982892295F4}"/>
              </a:ext>
            </a:extLst>
          </p:cNvPr>
          <p:cNvCxnSpPr>
            <a:cxnSpLocks/>
          </p:cNvCxnSpPr>
          <p:nvPr/>
        </p:nvCxnSpPr>
        <p:spPr>
          <a:xfrm>
            <a:off x="1924924" y="5072411"/>
            <a:ext cx="1467981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2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5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build="p"/>
      <p:bldP spid="4" grpId="1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uoc_do_4">
            <a:extLst>
              <a:ext uri="{FF2B5EF4-FFF2-40B4-BE49-F238E27FC236}">
                <a16:creationId xmlns:a16="http://schemas.microsoft.com/office/drawing/2014/main" id="{136CC937-32F5-CA34-3F2C-C904568F7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61598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07F13C6-50C4-8B74-0F5E-5B96B9C83F3A}"/>
              </a:ext>
            </a:extLst>
          </p:cNvPr>
          <p:cNvSpPr/>
          <p:nvPr/>
        </p:nvSpPr>
        <p:spPr>
          <a:xfrm>
            <a:off x="7869655" y="1141702"/>
            <a:ext cx="4075926" cy="4413463"/>
          </a:xfrm>
          <a:prstGeom prst="roundRect">
            <a:avLst/>
          </a:prstGeom>
          <a:ln w="38100">
            <a:solidFill>
              <a:schemeClr val="accent6">
                <a:lumMod val="50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A115D4-1CA2-47A3-D20A-0D44372A5044}"/>
              </a:ext>
            </a:extLst>
          </p:cNvPr>
          <p:cNvSpPr txBox="1"/>
          <p:nvPr/>
        </p:nvSpPr>
        <p:spPr>
          <a:xfrm>
            <a:off x="7869655" y="1864998"/>
            <a:ext cx="407592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nl-NL" sz="4800" b="1" dirty="0">
                <a:latin typeface="UVN Da Lat" panose="03060902030302020204" pitchFamily="66" charset="0"/>
                <a:ea typeface="Times New Roman" pitchFamily="18" charset="0"/>
                <a:cs typeface="Times New Roman" pitchFamily="18" charset="0"/>
              </a:rPr>
              <a:t> Quan sát lược đồ hình 3, xác định một số khách sạn ở Đà Lạt.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sz="6000" b="1" dirty="0">
              <a:latin typeface="UVN Da Lat" panose="03060902030302020204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5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B543F7F-D960-A7F2-5971-2589E1AA5342}"/>
              </a:ext>
            </a:extLst>
          </p:cNvPr>
          <p:cNvGrpSpPr/>
          <p:nvPr/>
        </p:nvGrpSpPr>
        <p:grpSpPr>
          <a:xfrm>
            <a:off x="6260431" y="844486"/>
            <a:ext cx="5197642" cy="2868512"/>
            <a:chOff x="6260431" y="844486"/>
            <a:chExt cx="5197642" cy="2868512"/>
          </a:xfrm>
        </p:grpSpPr>
        <p:pic>
          <p:nvPicPr>
            <p:cNvPr id="124933" name="Picture 7" descr="http://sohatravel.vn/image/data/tin-tuc/cam-nang/d3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60431" y="844486"/>
              <a:ext cx="5197642" cy="286851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24936" name="Text Box 16"/>
            <p:cNvSpPr txBox="1">
              <a:spLocks noChangeArrowheads="1"/>
            </p:cNvSpPr>
            <p:nvPr/>
          </p:nvSpPr>
          <p:spPr bwMode="auto">
            <a:xfrm>
              <a:off x="9346832" y="3198187"/>
              <a:ext cx="2111240" cy="489213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lIns="57763" tIns="28881" rIns="57763" bIns="28881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2800" b="1" dirty="0" err="1">
                  <a:solidFill>
                    <a:srgbClr val="FBF61A"/>
                  </a:solidFill>
                  <a:latin typeface="Times New Roman" panose="02020603050405020304" pitchFamily="18" charset="0"/>
                </a:rPr>
                <a:t>Công</a:t>
              </a:r>
              <a:r>
                <a:rPr lang="en-US" altLang="en-US" sz="2800" b="1" dirty="0">
                  <a:solidFill>
                    <a:srgbClr val="FBF61A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FBF61A"/>
                  </a:solidFill>
                  <a:latin typeface="Times New Roman" panose="02020603050405020304" pitchFamily="18" charset="0"/>
                </a:rPr>
                <a:t>đoàn</a:t>
              </a:r>
              <a:endParaRPr lang="en-US" altLang="en-US" sz="2800" b="1" dirty="0">
                <a:solidFill>
                  <a:srgbClr val="FBF61A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A963E64-0F35-F093-DE6E-07C0E44CA09B}"/>
              </a:ext>
            </a:extLst>
          </p:cNvPr>
          <p:cNvGrpSpPr/>
          <p:nvPr/>
        </p:nvGrpSpPr>
        <p:grpSpPr>
          <a:xfrm>
            <a:off x="686187" y="3864771"/>
            <a:ext cx="5201846" cy="2868512"/>
            <a:chOff x="686187" y="3864771"/>
            <a:chExt cx="5201846" cy="2868512"/>
          </a:xfrm>
        </p:grpSpPr>
        <p:pic>
          <p:nvPicPr>
            <p:cNvPr id="204803" name="Picture 3" descr="Can biet thu Da Lat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86187" y="3864771"/>
              <a:ext cx="5197642" cy="286851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24937" name="Text Box 16"/>
            <p:cNvSpPr txBox="1">
              <a:spLocks noChangeArrowheads="1"/>
            </p:cNvSpPr>
            <p:nvPr/>
          </p:nvSpPr>
          <p:spPr bwMode="auto">
            <a:xfrm>
              <a:off x="4059233" y="6244070"/>
              <a:ext cx="1828800" cy="489213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lIns="57763" tIns="28881" rIns="57763" bIns="28881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2800" b="1" dirty="0" err="1">
                  <a:solidFill>
                    <a:srgbClr val="FBF61A"/>
                  </a:solidFill>
                  <a:latin typeface="Times New Roman" panose="02020603050405020304" pitchFamily="18" charset="0"/>
                </a:rPr>
                <a:t>Đồi</a:t>
              </a:r>
              <a:r>
                <a:rPr lang="en-US" altLang="en-US" sz="2800" b="1" dirty="0">
                  <a:solidFill>
                    <a:srgbClr val="FBF61A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FBF61A"/>
                  </a:solidFill>
                  <a:latin typeface="Times New Roman" panose="02020603050405020304" pitchFamily="18" charset="0"/>
                </a:rPr>
                <a:t>Cù</a:t>
              </a:r>
              <a:endParaRPr lang="en-US" altLang="en-US" sz="2800" b="1" dirty="0">
                <a:solidFill>
                  <a:srgbClr val="FBF61A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32778" name="Shape 983" descr="DSTARS-P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69542" y="2789635"/>
            <a:ext cx="652951" cy="415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Shape 984" descr="DSTARS-P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4492" y="3001566"/>
            <a:ext cx="1024271" cy="651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7325427-FC31-C62A-B17F-B6CBE98B4FB1}"/>
              </a:ext>
            </a:extLst>
          </p:cNvPr>
          <p:cNvGrpSpPr/>
          <p:nvPr/>
        </p:nvGrpSpPr>
        <p:grpSpPr>
          <a:xfrm>
            <a:off x="6260431" y="3864769"/>
            <a:ext cx="5197642" cy="2868514"/>
            <a:chOff x="6260431" y="3864769"/>
            <a:chExt cx="5197642" cy="2868514"/>
          </a:xfrm>
        </p:grpSpPr>
        <p:pic>
          <p:nvPicPr>
            <p:cNvPr id="18438" name="Picture 6" descr="Khách sạn Lâm Sơn - Đà Lạt - IBL - Công ty TNHH tư vấn thiết kế và xây dựng  IB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60431" y="3864769"/>
              <a:ext cx="5197642" cy="286851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9629273" y="6210063"/>
              <a:ext cx="1828800" cy="523220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BF61A"/>
                  </a:solidFill>
                  <a:latin typeface="Times New Roman" pitchFamily="18" charset="0"/>
                  <a:cs typeface="Times New Roman" pitchFamily="18" charset="0"/>
                </a:rPr>
                <a:t>Lam </a:t>
              </a:r>
              <a:r>
                <a:rPr lang="en-US" sz="2800" b="1" dirty="0" err="1">
                  <a:solidFill>
                    <a:srgbClr val="FBF61A"/>
                  </a:solidFill>
                  <a:latin typeface="Times New Roman" pitchFamily="18" charset="0"/>
                  <a:cs typeface="Times New Roman" pitchFamily="18" charset="0"/>
                </a:rPr>
                <a:t>Sơn</a:t>
              </a:r>
              <a:endParaRPr lang="en-US" sz="2800" b="1" dirty="0">
                <a:solidFill>
                  <a:srgbClr val="FBF61A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FB9C2EF-7844-AF24-B57E-3318D7D93996}"/>
              </a:ext>
            </a:extLst>
          </p:cNvPr>
          <p:cNvGrpSpPr/>
          <p:nvPr/>
        </p:nvGrpSpPr>
        <p:grpSpPr>
          <a:xfrm>
            <a:off x="686187" y="844486"/>
            <a:ext cx="5197642" cy="2868512"/>
            <a:chOff x="686187" y="844486"/>
            <a:chExt cx="5197642" cy="2868512"/>
          </a:xfrm>
        </p:grpSpPr>
        <p:pic>
          <p:nvPicPr>
            <p:cNvPr id="18440" name="Picture 8" descr="Khách sạn Dalat Palace (Khách sạn Palace Đà Lạt) - Chudu24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86187" y="844486"/>
              <a:ext cx="5197642" cy="2868512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</p:pic>
        <p:sp>
          <p:nvSpPr>
            <p:cNvPr id="19" name="TextBox 18"/>
            <p:cNvSpPr txBox="1"/>
            <p:nvPr/>
          </p:nvSpPr>
          <p:spPr>
            <a:xfrm>
              <a:off x="4149190" y="3164180"/>
              <a:ext cx="1719135" cy="523220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BF61A"/>
                  </a:solidFill>
                  <a:latin typeface="Times New Roman" pitchFamily="18" charset="0"/>
                  <a:cs typeface="Times New Roman" pitchFamily="18" charset="0"/>
                </a:rPr>
                <a:t>Palace</a:t>
              </a:r>
            </a:p>
          </p:txBody>
        </p:sp>
      </p:grpSp>
      <p:sp>
        <p:nvSpPr>
          <p:cNvPr id="13" name="Round Diagonal Corner Rectangle 1">
            <a:extLst>
              <a:ext uri="{FF2B5EF4-FFF2-40B4-BE49-F238E27FC236}">
                <a16:creationId xmlns:a16="http://schemas.microsoft.com/office/drawing/2014/main" id="{699C468A-4B59-1A91-8C73-8CDE9BA45EB7}"/>
              </a:ext>
            </a:extLst>
          </p:cNvPr>
          <p:cNvSpPr/>
          <p:nvPr/>
        </p:nvSpPr>
        <p:spPr>
          <a:xfrm>
            <a:off x="2851484" y="124717"/>
            <a:ext cx="6777789" cy="567997"/>
          </a:xfrm>
          <a:prstGeom prst="round2DiagRect">
            <a:avLst>
              <a:gd name="adj1" fmla="val 0"/>
              <a:gd name="adj2" fmla="val 29427"/>
            </a:avLst>
          </a:prstGeom>
          <a:solidFill>
            <a:schemeClr val="bg1">
              <a:alpha val="75000"/>
            </a:schemeClr>
          </a:solidFill>
          <a:ln w="38100">
            <a:solidFill>
              <a:srgbClr val="3B808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4159ED-548E-F6E7-0EF4-5E73C594A718}"/>
              </a:ext>
            </a:extLst>
          </p:cNvPr>
          <p:cNvSpPr txBox="1"/>
          <p:nvPr/>
        </p:nvSpPr>
        <p:spPr>
          <a:xfrm>
            <a:off x="3800689" y="42868"/>
            <a:ext cx="11405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Một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số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khách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sạn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ở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Đà</a:t>
            </a:r>
            <a:r>
              <a:rPr lang="en-US" sz="40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40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Lạt</a:t>
            </a:r>
            <a:endParaRPr lang="en-US" sz="2800" b="1" dirty="0">
              <a:solidFill>
                <a:srgbClr val="002126"/>
              </a:solidFill>
              <a:latin typeface="UVN Da Lat" panose="03060902030302020204" pitchFamily="66" charset="0"/>
            </a:endParaRPr>
          </a:p>
        </p:txBody>
      </p:sp>
    </p:spTree>
  </p:cSld>
  <p:clrMapOvr>
    <a:masterClrMapping/>
  </p:clrMapOvr>
  <p:transition spd="med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C04EC8E-7BA4-13C1-47D4-13CB7E8601F2}"/>
              </a:ext>
            </a:extLst>
          </p:cNvPr>
          <p:cNvSpPr txBox="1"/>
          <p:nvPr/>
        </p:nvSpPr>
        <p:spPr>
          <a:xfrm>
            <a:off x="604520" y="777528"/>
            <a:ext cx="10982960" cy="6001643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chemeClr val="accent1"/>
                </a:solidFill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1. Kiến thức</a:t>
            </a:r>
            <a:endParaRPr lang="en-US" sz="2400" dirty="0">
              <a:solidFill>
                <a:schemeClr val="accent1"/>
              </a:solidFill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- Kiến thức: Nêu được một số đặc điểm chủ yếu của thành phố Đà Lạt:</a:t>
            </a:r>
            <a:endParaRPr lang="en-US" sz="2400" dirty="0"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pPr indent="444500" algn="just"/>
            <a:r>
              <a:rPr lang="nl-NL" sz="2400" dirty="0"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+ Vị trí: nằm trên cao nguyên Lâm Viên.</a:t>
            </a:r>
            <a:endParaRPr lang="en-US" sz="2400" dirty="0"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pPr indent="444500" algn="just"/>
            <a:r>
              <a:rPr lang="nl-NL" sz="2400" dirty="0"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+ Thành phố có khí hậu trong lành, mát mẻ, có nhiều phong cảnh đẹp; nhiều rừng thông, thác nước,…</a:t>
            </a:r>
            <a:endParaRPr lang="en-US" sz="2400" dirty="0"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pPr indent="444500" algn="just"/>
            <a:r>
              <a:rPr lang="nl-NL" sz="2400" dirty="0"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+ Thành phố có nhiều công trình phục vụ nghỉ ngơi và du lịch.</a:t>
            </a:r>
            <a:endParaRPr lang="en-US" sz="2400" dirty="0"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pPr indent="444500" algn="just"/>
            <a:r>
              <a:rPr lang="nl-NL" sz="2400" dirty="0"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+ Đà Lạt là nơi trồng nhiều loại rau, quả xứ lạnh và nhiều loại hoa.</a:t>
            </a:r>
            <a:endParaRPr lang="en-US" sz="2400" dirty="0"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b="1" dirty="0">
                <a:solidFill>
                  <a:srgbClr val="FFCC00"/>
                </a:solidFill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2. Kĩ năng</a:t>
            </a:r>
            <a:endParaRPr lang="en-US" sz="2400" dirty="0">
              <a:solidFill>
                <a:srgbClr val="FFCC00"/>
              </a:solidFill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r>
              <a:rPr lang="nl-NL" sz="2400" dirty="0"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- Chỉ được vị trí của thành phố Đà Lạt trên bản đồ (lược đồ).</a:t>
            </a:r>
            <a:endParaRPr lang="en-US" sz="2400" dirty="0"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 * HS năng khiếu:</a:t>
            </a:r>
            <a:endParaRPr lang="en-US" sz="2400" dirty="0"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- Giải thích vì sao Đà Lạt trồng được nhiều hoa, quả, rau xứ lạnh.</a:t>
            </a:r>
            <a:endParaRPr lang="en-US" sz="2400" dirty="0"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- Xác lập mối quan hệ giữa địa hình với khí hậu, giữa thiên nhiên với hoạt động sản xuất: nằm trên cao nguyên cao-khí hậu mát mẻ, trong lành-trồng nhiều loài hoa, quả, rau xứ lạnh, phát triển du lịch.</a:t>
            </a:r>
            <a:endParaRPr lang="en-US" sz="2400" dirty="0"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b="1" dirty="0">
                <a:solidFill>
                  <a:srgbClr val="CC0099"/>
                </a:solidFill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3. Phẩm chất</a:t>
            </a:r>
            <a:endParaRPr lang="en-US" sz="2400" dirty="0">
              <a:solidFill>
                <a:srgbClr val="CC0099"/>
              </a:solidFill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- HS có phẩm chất yêu thích môn học, ham tìm hiểu, thích du lịch khám phá các vùng đất mới</a:t>
            </a:r>
            <a:endParaRPr lang="en-US" sz="2400" dirty="0"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b="1" dirty="0">
                <a:solidFill>
                  <a:srgbClr val="FF7C80"/>
                </a:solidFill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4. Góp phần phát triển các năng lực:</a:t>
            </a:r>
            <a:endParaRPr lang="en-US" sz="2400" dirty="0">
              <a:solidFill>
                <a:srgbClr val="FF7C80"/>
              </a:solidFill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solidFill>
                  <a:schemeClr val="bg1"/>
                </a:solidFill>
                <a:effectLst/>
                <a:latin typeface="UVN Da Lat" panose="03060902030302020204" pitchFamily="66" charset="0"/>
                <a:ea typeface="Times New Roman" panose="02020603050405020304" pitchFamily="18" charset="0"/>
              </a:rPr>
              <a:t>- NL tự chủ, NL giải quyết vấn đề, NL ngôn ngữ, NL thẩm mĩ</a:t>
            </a:r>
            <a:endParaRPr lang="en-US" sz="2400" dirty="0">
              <a:solidFill>
                <a:schemeClr val="bg1"/>
              </a:solidFill>
              <a:effectLst/>
              <a:latin typeface="UVN Da Lat" panose="03060902030302020204" pitchFamily="66" charset="0"/>
              <a:ea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C0C6210-5295-48F0-07A9-A33A50DA10E1}"/>
              </a:ext>
            </a:extLst>
          </p:cNvPr>
          <p:cNvGrpSpPr/>
          <p:nvPr/>
        </p:nvGrpSpPr>
        <p:grpSpPr>
          <a:xfrm>
            <a:off x="181006" y="58509"/>
            <a:ext cx="11685874" cy="1035985"/>
            <a:chOff x="-316087" y="3977700"/>
            <a:chExt cx="12779728" cy="15848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AEFA41-135F-ADAE-923C-6C186A6FFA8D}"/>
                </a:ext>
              </a:extLst>
            </p:cNvPr>
            <p:cNvSpPr txBox="1"/>
            <p:nvPr/>
          </p:nvSpPr>
          <p:spPr>
            <a:xfrm rot="21579500">
              <a:off x="-271643" y="4008788"/>
              <a:ext cx="12735284" cy="1553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 err="1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Yêu</a:t>
              </a:r>
              <a:r>
                <a:rPr lang="en-US" sz="6000" dirty="0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 </a:t>
              </a:r>
              <a:r>
                <a:rPr lang="en-US" sz="6000" dirty="0" err="1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cầu</a:t>
              </a:r>
              <a:r>
                <a:rPr lang="en-US" sz="6000" dirty="0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 </a:t>
              </a:r>
              <a:r>
                <a:rPr lang="en-US" sz="6000" dirty="0" err="1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cần</a:t>
              </a:r>
              <a:r>
                <a:rPr lang="en-US" sz="6000" dirty="0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 </a:t>
              </a:r>
              <a:r>
                <a:rPr lang="en-US" sz="6000" dirty="0" err="1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đạt</a:t>
              </a:r>
              <a:endParaRPr lang="en-US" sz="6000" dirty="0">
                <a:solidFill>
                  <a:srgbClr val="0021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i Sau" panose="04030605020802020C03" pitchFamily="82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E14CE04-8AA3-009E-D200-EB11AAA4C921}"/>
                </a:ext>
              </a:extLst>
            </p:cNvPr>
            <p:cNvSpPr txBox="1"/>
            <p:nvPr/>
          </p:nvSpPr>
          <p:spPr>
            <a:xfrm rot="21579500">
              <a:off x="-316087" y="3977700"/>
              <a:ext cx="12735284" cy="1553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 err="1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Yêu</a:t>
              </a:r>
              <a:r>
                <a:rPr lang="en-US" sz="6000" dirty="0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 </a:t>
              </a:r>
              <a:r>
                <a:rPr lang="en-US" sz="6000" dirty="0" err="1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cầu</a:t>
              </a:r>
              <a:r>
                <a:rPr lang="en-US" sz="6000" dirty="0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 </a:t>
              </a:r>
              <a:r>
                <a:rPr lang="en-US" sz="6000" dirty="0" err="1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cần</a:t>
              </a:r>
              <a:r>
                <a:rPr lang="en-US" sz="6000" dirty="0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 </a:t>
              </a:r>
              <a:r>
                <a:rPr lang="en-US" sz="6000" dirty="0" err="1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" panose="04030605020802020C03" pitchFamily="82" charset="0"/>
                </a:rPr>
                <a:t>đạt</a:t>
              </a:r>
              <a:endParaRPr lang="en-US" sz="6000" dirty="0">
                <a:solidFill>
                  <a:srgbClr val="FCB6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i Sau" panose="04030605020802020C03" pitchFamily="8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080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uoc_do_4">
            <a:extLst>
              <a:ext uri="{FF2B5EF4-FFF2-40B4-BE49-F238E27FC236}">
                <a16:creationId xmlns:a16="http://schemas.microsoft.com/office/drawing/2014/main" id="{69BDCAC2-462D-0209-E210-7A1F00B9B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34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AD67F87-952D-2A5A-8637-82A36CAF8F12}"/>
              </a:ext>
            </a:extLst>
          </p:cNvPr>
          <p:cNvCxnSpPr>
            <a:cxnSpLocks/>
          </p:cNvCxnSpPr>
          <p:nvPr/>
        </p:nvCxnSpPr>
        <p:spPr>
          <a:xfrm flipH="1" flipV="1">
            <a:off x="1419726" y="2310063"/>
            <a:ext cx="1102494" cy="70585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458ADCE-803C-22A6-47FD-E1F004291BB0}"/>
              </a:ext>
            </a:extLst>
          </p:cNvPr>
          <p:cNvCxnSpPr>
            <a:cxnSpLocks/>
          </p:cNvCxnSpPr>
          <p:nvPr/>
        </p:nvCxnSpPr>
        <p:spPr>
          <a:xfrm flipV="1">
            <a:off x="3512820" y="1491916"/>
            <a:ext cx="152400" cy="1371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6FF40A2-B3D7-50D6-C44D-38586A877954}"/>
              </a:ext>
            </a:extLst>
          </p:cNvPr>
          <p:cNvCxnSpPr>
            <a:cxnSpLocks/>
          </p:cNvCxnSpPr>
          <p:nvPr/>
        </p:nvCxnSpPr>
        <p:spPr>
          <a:xfrm flipH="1" flipV="1">
            <a:off x="5189220" y="3930316"/>
            <a:ext cx="228600" cy="685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467B257-657F-DD67-3394-264BA6CF2D76}"/>
              </a:ext>
            </a:extLst>
          </p:cNvPr>
          <p:cNvCxnSpPr>
            <a:cxnSpLocks/>
          </p:cNvCxnSpPr>
          <p:nvPr/>
        </p:nvCxnSpPr>
        <p:spPr>
          <a:xfrm flipV="1">
            <a:off x="4351020" y="1949116"/>
            <a:ext cx="685800" cy="2133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FAC0B0F-565E-4C6E-DFBD-D6029AB4DF1F}"/>
              </a:ext>
            </a:extLst>
          </p:cNvPr>
          <p:cNvSpPr txBox="1"/>
          <p:nvPr/>
        </p:nvSpPr>
        <p:spPr>
          <a:xfrm>
            <a:off x="569294" y="1777606"/>
            <a:ext cx="112234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thờ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B43478-D31B-A32B-E62F-3387C3DD47C0}"/>
              </a:ext>
            </a:extLst>
          </p:cNvPr>
          <p:cNvSpPr txBox="1"/>
          <p:nvPr/>
        </p:nvSpPr>
        <p:spPr>
          <a:xfrm>
            <a:off x="2598420" y="1110916"/>
            <a:ext cx="21336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Linh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Sơn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E3BD62-B7D3-B646-DA3A-F27B6883AE18}"/>
              </a:ext>
            </a:extLst>
          </p:cNvPr>
          <p:cNvSpPr txBox="1"/>
          <p:nvPr/>
        </p:nvSpPr>
        <p:spPr>
          <a:xfrm>
            <a:off x="4370070" y="1568116"/>
            <a:ext cx="16002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hoa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C87EF6-00DC-F533-0787-5D5CCFE6F630}"/>
              </a:ext>
            </a:extLst>
          </p:cNvPr>
          <p:cNvSpPr txBox="1"/>
          <p:nvPr/>
        </p:nvSpPr>
        <p:spPr>
          <a:xfrm>
            <a:off x="4732020" y="3372382"/>
            <a:ext cx="136398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Lạt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0857A73-CDF7-477B-FE2A-6D9208E83E67}"/>
              </a:ext>
            </a:extLst>
          </p:cNvPr>
          <p:cNvSpPr/>
          <p:nvPr/>
        </p:nvSpPr>
        <p:spPr>
          <a:xfrm>
            <a:off x="9034799" y="1383632"/>
            <a:ext cx="2801581" cy="3789947"/>
          </a:xfrm>
          <a:prstGeom prst="roundRect">
            <a:avLst/>
          </a:prstGeom>
          <a:ln w="38100">
            <a:solidFill>
              <a:schemeClr val="accent6">
                <a:lumMod val="50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42E5AC-4602-9386-04F7-0FBBF2C84A88}"/>
              </a:ext>
            </a:extLst>
          </p:cNvPr>
          <p:cNvSpPr txBox="1"/>
          <p:nvPr/>
        </p:nvSpPr>
        <p:spPr>
          <a:xfrm>
            <a:off x="9278640" y="1739627"/>
            <a:ext cx="2209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UVN Da Lat" panose="03060902030302020204" pitchFamily="66" charset="0"/>
                <a:cs typeface="Times New Roman" pitchFamily="18" charset="0"/>
              </a:rPr>
              <a:t>   </a:t>
            </a:r>
            <a:r>
              <a:rPr lang="en-US" sz="4800" b="1" dirty="0" err="1">
                <a:latin typeface="UVN Da Lat" panose="03060902030302020204" pitchFamily="66" charset="0"/>
                <a:cs typeface="Times New Roman" pitchFamily="18" charset="0"/>
              </a:rPr>
              <a:t>Một</a:t>
            </a:r>
            <a:r>
              <a:rPr lang="en-US" sz="4800" b="1" dirty="0"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UVN Da Lat" panose="03060902030302020204" pitchFamily="66" charset="0"/>
                <a:cs typeface="Times New Roman" pitchFamily="18" charset="0"/>
              </a:rPr>
              <a:t>số</a:t>
            </a:r>
            <a:r>
              <a:rPr lang="en-US" sz="4800" b="1" dirty="0"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UVN Da Lat" panose="03060902030302020204" pitchFamily="66" charset="0"/>
                <a:cs typeface="Times New Roman" pitchFamily="18" charset="0"/>
              </a:rPr>
              <a:t>địa</a:t>
            </a:r>
            <a:r>
              <a:rPr lang="en-US" sz="4800" b="1" dirty="0"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UVN Da Lat" panose="03060902030302020204" pitchFamily="66" charset="0"/>
                <a:cs typeface="Times New Roman" pitchFamily="18" charset="0"/>
              </a:rPr>
              <a:t>điểm</a:t>
            </a:r>
            <a:r>
              <a:rPr lang="en-US" sz="4800" b="1" dirty="0">
                <a:latin typeface="UVN Da Lat" panose="03060902030302020204" pitchFamily="66" charset="0"/>
                <a:cs typeface="Times New Roman" pitchFamily="18" charset="0"/>
              </a:rPr>
              <a:t> du </a:t>
            </a:r>
            <a:r>
              <a:rPr lang="en-US" sz="4800" b="1" dirty="0" err="1">
                <a:latin typeface="UVN Da Lat" panose="03060902030302020204" pitchFamily="66" charset="0"/>
                <a:cs typeface="Times New Roman" pitchFamily="18" charset="0"/>
              </a:rPr>
              <a:t>lịch</a:t>
            </a:r>
            <a:r>
              <a:rPr lang="en-US" sz="4800" b="1" dirty="0">
                <a:latin typeface="UVN Da Lat" panose="03060902030302020204" pitchFamily="66" charset="0"/>
                <a:cs typeface="Times New Roman" pitchFamily="18" charset="0"/>
              </a:rPr>
              <a:t> ở </a:t>
            </a:r>
            <a:r>
              <a:rPr lang="en-US" sz="4800" b="1" dirty="0" err="1">
                <a:latin typeface="UVN Da Lat" panose="03060902030302020204" pitchFamily="66" charset="0"/>
                <a:cs typeface="Times New Roman" pitchFamily="18" charset="0"/>
              </a:rPr>
              <a:t>Đà</a:t>
            </a:r>
            <a:r>
              <a:rPr lang="en-US" sz="4800" b="1" dirty="0"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UVN Da Lat" panose="03060902030302020204" pitchFamily="66" charset="0"/>
                <a:cs typeface="Times New Roman" pitchFamily="18" charset="0"/>
              </a:rPr>
              <a:t>Lạt</a:t>
            </a:r>
            <a:r>
              <a:rPr lang="en-US" sz="4800" b="1" dirty="0">
                <a:latin typeface="UVN Da Lat" panose="03060902030302020204" pitchFamily="66" charset="0"/>
                <a:cs typeface="Times New Roman" pitchFamily="18" charset="0"/>
              </a:rPr>
              <a:t>: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0BFE0DF-8CFB-4D2D-5448-9D6A914C6B57}"/>
              </a:ext>
            </a:extLst>
          </p:cNvPr>
          <p:cNvCxnSpPr>
            <a:cxnSpLocks/>
          </p:cNvCxnSpPr>
          <p:nvPr/>
        </p:nvCxnSpPr>
        <p:spPr>
          <a:xfrm flipH="1">
            <a:off x="2761691" y="3841613"/>
            <a:ext cx="633019" cy="2005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5DAAA3A-EF48-2118-6A34-DBB7A4FBB5A6}"/>
              </a:ext>
            </a:extLst>
          </p:cNvPr>
          <p:cNvSpPr txBox="1"/>
          <p:nvPr/>
        </p:nvSpPr>
        <p:spPr>
          <a:xfrm>
            <a:off x="784860" y="3842085"/>
            <a:ext cx="181356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Lạt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622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9" grpId="0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Địa điểm du lịch Đà Lạt: Bí mật dinh Bảo Đại và điều kỳ bí về con số 13 -  Vntrip.vn">
            <a:extLst>
              <a:ext uri="{FF2B5EF4-FFF2-40B4-BE49-F238E27FC236}">
                <a16:creationId xmlns:a16="http://schemas.microsoft.com/office/drawing/2014/main" id="{1739DD61-94AD-6869-537A-BCCF1E1C1E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Địa điểm du lịch Đà Lạt: Bí mật dinh Bảo Đại và điều kỳ bí về con số 13 -  Vntrip.vn">
            <a:extLst>
              <a:ext uri="{FF2B5EF4-FFF2-40B4-BE49-F238E27FC236}">
                <a16:creationId xmlns:a16="http://schemas.microsoft.com/office/drawing/2014/main" id="{0D319BE7-951F-2A24-64F2-F72FB27F45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516ACA-07BD-D6EB-7442-12872973E974}"/>
              </a:ext>
            </a:extLst>
          </p:cNvPr>
          <p:cNvGrpSpPr/>
          <p:nvPr/>
        </p:nvGrpSpPr>
        <p:grpSpPr>
          <a:xfrm>
            <a:off x="152398" y="160337"/>
            <a:ext cx="4010528" cy="3799519"/>
            <a:chOff x="152398" y="160337"/>
            <a:chExt cx="4010528" cy="3799519"/>
          </a:xfrm>
        </p:grpSpPr>
        <p:pic>
          <p:nvPicPr>
            <p:cNvPr id="3" name="Shape 953" descr="http://www.vanhoavinhphuc.gov.vn/Public/Image/taythien/thienvien.jpg">
              <a:extLst>
                <a:ext uri="{FF2B5EF4-FFF2-40B4-BE49-F238E27FC236}">
                  <a16:creationId xmlns:a16="http://schemas.microsoft.com/office/drawing/2014/main" id="{71C6A86C-39E2-E7D2-E436-783B0114F5C7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52398" y="160337"/>
              <a:ext cx="4010528" cy="3786021"/>
            </a:xfrm>
            <a:prstGeom prst="rect">
              <a:avLst/>
            </a:prstGeom>
            <a:noFill/>
            <a:ln w="28575" cap="sq">
              <a:solidFill>
                <a:schemeClr val="tx1"/>
              </a:solidFill>
              <a:miter lim="8000"/>
              <a:headEnd type="none" w="sm" len="sm"/>
              <a:tailEnd type="none" w="sm" len="sm"/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44B86C-18CF-A0F8-7C28-58874241A481}"/>
                </a:ext>
              </a:extLst>
            </p:cNvPr>
            <p:cNvSpPr txBox="1"/>
            <p:nvPr/>
          </p:nvSpPr>
          <p:spPr>
            <a:xfrm>
              <a:off x="1648326" y="3436636"/>
              <a:ext cx="2514600" cy="523220"/>
            </a:xfrm>
            <a:prstGeom prst="rect">
              <a:avLst/>
            </a:prstGeom>
            <a:solidFill>
              <a:srgbClr val="F2EC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Chùa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Linh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Sơn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6606F4-ECAC-145B-E8B1-F956CC761656}"/>
              </a:ext>
            </a:extLst>
          </p:cNvPr>
          <p:cNvGrpSpPr/>
          <p:nvPr/>
        </p:nvGrpSpPr>
        <p:grpSpPr>
          <a:xfrm>
            <a:off x="4386347" y="187332"/>
            <a:ext cx="3749843" cy="3241668"/>
            <a:chOff x="4386347" y="187332"/>
            <a:chExt cx="3749843" cy="3241668"/>
          </a:xfrm>
        </p:grpSpPr>
        <p:pic>
          <p:nvPicPr>
            <p:cNvPr id="4" name="Shape 969" descr="Vuon hoa Da Lat">
              <a:extLst>
                <a:ext uri="{FF2B5EF4-FFF2-40B4-BE49-F238E27FC236}">
                  <a16:creationId xmlns:a16="http://schemas.microsoft.com/office/drawing/2014/main" id="{69DB5E20-B3FC-F370-E9D8-F5465D4256F2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86347" y="187332"/>
              <a:ext cx="3749843" cy="3241668"/>
            </a:xfrm>
            <a:prstGeom prst="rect">
              <a:avLst/>
            </a:prstGeom>
            <a:noFill/>
            <a:ln w="28575" cap="sq">
              <a:solidFill>
                <a:schemeClr val="tx1"/>
              </a:solidFill>
              <a:miter lim="8000"/>
              <a:headEnd type="none" w="sm" len="sm"/>
              <a:tailEnd type="none" w="sm" len="sm"/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E079A63-EDD6-779D-B97B-A22D82148F04}"/>
                </a:ext>
              </a:extLst>
            </p:cNvPr>
            <p:cNvSpPr txBox="1"/>
            <p:nvPr/>
          </p:nvSpPr>
          <p:spPr>
            <a:xfrm>
              <a:off x="5392990" y="2905780"/>
              <a:ext cx="2743200" cy="523220"/>
            </a:xfrm>
            <a:prstGeom prst="rect">
              <a:avLst/>
            </a:prstGeom>
            <a:solidFill>
              <a:srgbClr val="F2EC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Vườn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hoa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Đà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Lạt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33FF4F7-349C-7BD1-AE77-F387D7039158}"/>
              </a:ext>
            </a:extLst>
          </p:cNvPr>
          <p:cNvGrpSpPr/>
          <p:nvPr/>
        </p:nvGrpSpPr>
        <p:grpSpPr>
          <a:xfrm>
            <a:off x="152398" y="4114800"/>
            <a:ext cx="4010528" cy="2582863"/>
            <a:chOff x="152398" y="4114800"/>
            <a:chExt cx="4010528" cy="2582863"/>
          </a:xfrm>
        </p:grpSpPr>
        <p:pic>
          <p:nvPicPr>
            <p:cNvPr id="8" name="Picture 8" descr="Ga Đà Lạt - Nhà ga “cao nhất” Việt Nam - HỘI KỶ LỤC GIA VIỆT NAM - TỔ CHỨC  KỶ LỤC VIỆT NAM(VIETKINGS)">
              <a:extLst>
                <a:ext uri="{FF2B5EF4-FFF2-40B4-BE49-F238E27FC236}">
                  <a16:creationId xmlns:a16="http://schemas.microsoft.com/office/drawing/2014/main" id="{1CA7109B-0BEE-F2AF-DAC3-503DED355C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2398" y="4114800"/>
              <a:ext cx="4010528" cy="255586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B3A445-CCFF-2F19-57C6-B8CA55064926}"/>
                </a:ext>
              </a:extLst>
            </p:cNvPr>
            <p:cNvSpPr txBox="1"/>
            <p:nvPr/>
          </p:nvSpPr>
          <p:spPr>
            <a:xfrm>
              <a:off x="1752600" y="6174443"/>
              <a:ext cx="2410326" cy="523220"/>
            </a:xfrm>
            <a:prstGeom prst="rect">
              <a:avLst/>
            </a:prstGeom>
            <a:solidFill>
              <a:srgbClr val="F2EC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Ga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Đà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Lạt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6148405-A3A7-254B-629C-2E522B49D64A}"/>
              </a:ext>
            </a:extLst>
          </p:cNvPr>
          <p:cNvGrpSpPr/>
          <p:nvPr/>
        </p:nvGrpSpPr>
        <p:grpSpPr>
          <a:xfrm>
            <a:off x="4386347" y="3585411"/>
            <a:ext cx="3749843" cy="3153504"/>
            <a:chOff x="4386347" y="3585411"/>
            <a:chExt cx="3749843" cy="3153504"/>
          </a:xfrm>
        </p:grpSpPr>
        <p:pic>
          <p:nvPicPr>
            <p:cNvPr id="7" name="Picture 6" descr="Top 10 nhà thờ đẹp nhất ở Đà Lạt - Toplist.vn">
              <a:extLst>
                <a:ext uri="{FF2B5EF4-FFF2-40B4-BE49-F238E27FC236}">
                  <a16:creationId xmlns:a16="http://schemas.microsoft.com/office/drawing/2014/main" id="{588E3FE6-27F8-0942-0B5E-FEEC033EAC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386347" y="3585411"/>
              <a:ext cx="3749843" cy="315350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95A181A-0154-8860-EC28-111B5B45E38A}"/>
                </a:ext>
              </a:extLst>
            </p:cNvPr>
            <p:cNvSpPr txBox="1"/>
            <p:nvPr/>
          </p:nvSpPr>
          <p:spPr>
            <a:xfrm>
              <a:off x="5392990" y="6209833"/>
              <a:ext cx="2743200" cy="523220"/>
            </a:xfrm>
            <a:prstGeom prst="rect">
              <a:avLst/>
            </a:prstGeom>
            <a:solidFill>
              <a:srgbClr val="F2EC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Nhà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thờ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Đà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Lạt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3E17BC3-5643-78EF-28A9-67C462FE06A1}"/>
              </a:ext>
            </a:extLst>
          </p:cNvPr>
          <p:cNvGrpSpPr/>
          <p:nvPr/>
        </p:nvGrpSpPr>
        <p:grpSpPr>
          <a:xfrm>
            <a:off x="8359610" y="187332"/>
            <a:ext cx="3679991" cy="6483336"/>
            <a:chOff x="8359610" y="187332"/>
            <a:chExt cx="3679991" cy="648333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F3181BD-AC1A-EEC1-75C2-8BB6C0E8A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59610" y="187332"/>
              <a:ext cx="3679991" cy="6483336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524382-C50B-45A4-D50F-779A7DA83059}"/>
                </a:ext>
              </a:extLst>
            </p:cNvPr>
            <p:cNvSpPr txBox="1"/>
            <p:nvPr/>
          </p:nvSpPr>
          <p:spPr>
            <a:xfrm>
              <a:off x="9549065" y="6147448"/>
              <a:ext cx="2490536" cy="523220"/>
            </a:xfrm>
            <a:prstGeom prst="rect">
              <a:avLst/>
            </a:prstGeom>
            <a:solidFill>
              <a:srgbClr val="F2EC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Chợ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Đà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Lạt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701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yt1s.com -ĐÀ LẠT GÓC NHÌN FLYCAM_1080p">
            <a:hlinkClick r:id="" action="ppaction://media"/>
            <a:extLst>
              <a:ext uri="{FF2B5EF4-FFF2-40B4-BE49-F238E27FC236}">
                <a16:creationId xmlns:a16="http://schemas.microsoft.com/office/drawing/2014/main" id="{BE4E43D3-89FE-8DA1-CDA8-71091D5918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2800" y="457200"/>
            <a:ext cx="105664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2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nature, highland&#10;&#10;Description automatically generated">
            <a:extLst>
              <a:ext uri="{FF2B5EF4-FFF2-40B4-BE49-F238E27FC236}">
                <a16:creationId xmlns:a16="http://schemas.microsoft.com/office/drawing/2014/main" id="{AB6CA3AA-56BA-BC8B-5E7E-F2C488005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9333" cy="6858000"/>
          </a:xfrm>
          <a:prstGeom prst="rect">
            <a:avLst/>
          </a:prstGeom>
        </p:spPr>
      </p:pic>
      <p:grpSp>
        <p:nvGrpSpPr>
          <p:cNvPr id="9" name="Group 4">
            <a:extLst>
              <a:ext uri="{FF2B5EF4-FFF2-40B4-BE49-F238E27FC236}">
                <a16:creationId xmlns:a16="http://schemas.microsoft.com/office/drawing/2014/main" id="{C8393C21-EC80-D32F-2CCD-74DB94CFB012}"/>
              </a:ext>
            </a:extLst>
          </p:cNvPr>
          <p:cNvGrpSpPr/>
          <p:nvPr/>
        </p:nvGrpSpPr>
        <p:grpSpPr>
          <a:xfrm>
            <a:off x="720436" y="1798320"/>
            <a:ext cx="6966904" cy="3535680"/>
            <a:chOff x="0" y="0"/>
            <a:chExt cx="14452999" cy="4534409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A36AED6F-7F75-9798-1FED-44387D8326F1}"/>
                </a:ext>
              </a:extLst>
            </p:cNvPr>
            <p:cNvSpPr/>
            <p:nvPr/>
          </p:nvSpPr>
          <p:spPr>
            <a:xfrm>
              <a:off x="0" y="-4073"/>
              <a:ext cx="14459389" cy="4541012"/>
            </a:xfrm>
            <a:custGeom>
              <a:avLst/>
              <a:gdLst/>
              <a:ahLst/>
              <a:cxnLst/>
              <a:rect l="l" t="t" r="r" b="b"/>
              <a:pathLst>
                <a:path w="14459389" h="4541012">
                  <a:moveTo>
                    <a:pt x="13831612" y="4486534"/>
                  </a:moveTo>
                  <a:cubicBezTo>
                    <a:pt x="13831612" y="4486534"/>
                    <a:pt x="13100737" y="4541012"/>
                    <a:pt x="11124817" y="4538390"/>
                  </a:cubicBezTo>
                  <a:cubicBezTo>
                    <a:pt x="5257455" y="4536228"/>
                    <a:pt x="1057074" y="4528403"/>
                    <a:pt x="1057074" y="4528403"/>
                  </a:cubicBezTo>
                  <a:cubicBezTo>
                    <a:pt x="812932" y="4519569"/>
                    <a:pt x="449110" y="4498339"/>
                    <a:pt x="282371" y="4440161"/>
                  </a:cubicBezTo>
                  <a:cubicBezTo>
                    <a:pt x="4469" y="4343198"/>
                    <a:pt x="0" y="4169919"/>
                    <a:pt x="0" y="3382452"/>
                  </a:cubicBezTo>
                  <a:lnTo>
                    <a:pt x="0" y="338241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95568" y="15681"/>
                    <a:pt x="8961324" y="7673"/>
                  </a:cubicBezTo>
                  <a:cubicBezTo>
                    <a:pt x="12881809" y="0"/>
                    <a:pt x="13598542" y="6979"/>
                    <a:pt x="13598542" y="6979"/>
                  </a:cubicBezTo>
                  <a:cubicBezTo>
                    <a:pt x="13966850" y="14458"/>
                    <a:pt x="14105110" y="42638"/>
                    <a:pt x="14302851" y="165219"/>
                  </a:cubicBezTo>
                  <a:cubicBezTo>
                    <a:pt x="14453867" y="258836"/>
                    <a:pt x="14459389" y="476157"/>
                    <a:pt x="14450248" y="3382416"/>
                  </a:cubicBezTo>
                  <a:lnTo>
                    <a:pt x="14450248" y="3382451"/>
                  </a:lnTo>
                  <a:cubicBezTo>
                    <a:pt x="14450248" y="4287884"/>
                    <a:pt x="14407465" y="4436472"/>
                    <a:pt x="13831612" y="4486534"/>
                  </a:cubicBezTo>
                  <a:close/>
                </a:path>
              </a:pathLst>
            </a:custGeom>
            <a:solidFill>
              <a:srgbClr val="FFF3E4"/>
            </a:solidFill>
            <a:ln w="57150">
              <a:solidFill>
                <a:schemeClr val="accent6">
                  <a:lumMod val="75000"/>
                </a:schemeClr>
              </a:solidFill>
              <a:prstDash val="dashDot"/>
            </a:ln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1" name="Picture 9">
            <a:extLst>
              <a:ext uri="{FF2B5EF4-FFF2-40B4-BE49-F238E27FC236}">
                <a16:creationId xmlns:a16="http://schemas.microsoft.com/office/drawing/2014/main" id="{6220E3AF-C264-3F51-4AC4-A326BA6789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00120">
            <a:off x="6593285" y="610714"/>
            <a:ext cx="1874971" cy="1889138"/>
          </a:xfrm>
          <a:prstGeom prst="rect">
            <a:avLst/>
          </a:prstGeom>
        </p:spPr>
      </p:pic>
      <p:pic>
        <p:nvPicPr>
          <p:cNvPr id="12" name="Picture 16">
            <a:extLst>
              <a:ext uri="{FF2B5EF4-FFF2-40B4-BE49-F238E27FC236}">
                <a16:creationId xmlns:a16="http://schemas.microsoft.com/office/drawing/2014/main" id="{B599C020-7AEE-9D06-C1A0-7EA78766FB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9622572">
            <a:off x="-57759" y="1351397"/>
            <a:ext cx="2696018" cy="8774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15E3D1F-3409-42B7-C8B0-E1B6CC332DA3}"/>
              </a:ext>
            </a:extLst>
          </p:cNvPr>
          <p:cNvSpPr txBox="1"/>
          <p:nvPr/>
        </p:nvSpPr>
        <p:spPr>
          <a:xfrm>
            <a:off x="800261" y="2359913"/>
            <a:ext cx="68103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	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Đà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Lạt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là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thành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phố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du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lịch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và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nghỉ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mát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nổi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tiếng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của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latin typeface="UVN Da Lat" panose="03060902030302020204" pitchFamily="66" charset="0"/>
              </a:rPr>
              <a:t>nước</a:t>
            </a: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</a:rPr>
              <a:t> ta.</a:t>
            </a:r>
            <a:endParaRPr lang="en-US" sz="5400" b="1" dirty="0">
              <a:solidFill>
                <a:srgbClr val="FE6266"/>
              </a:solidFill>
              <a:latin typeface="UVN Da Lat" panose="030609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992FEF-AF4D-2E0A-820F-E0BAD67C9236}"/>
              </a:ext>
            </a:extLst>
          </p:cNvPr>
          <p:cNvSpPr txBox="1"/>
          <p:nvPr/>
        </p:nvSpPr>
        <p:spPr>
          <a:xfrm>
            <a:off x="2105998" y="831946"/>
            <a:ext cx="4463845" cy="1015663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Kết</a:t>
            </a:r>
            <a:r>
              <a:rPr lang="en-US" sz="6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 </a:t>
            </a:r>
            <a:r>
              <a:rPr lang="en-US" sz="60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luận</a:t>
            </a:r>
            <a:endParaRPr lang="en-US" sz="6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UVN Binh Duong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56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5D62B2E7-4532-2316-BB33-EAB34C9B37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5" t="4761" r="53019" b="45474"/>
          <a:stretch/>
        </p:blipFill>
        <p:spPr>
          <a:xfrm>
            <a:off x="6281952" y="518885"/>
            <a:ext cx="4566784" cy="582023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D7A260D-F383-CD77-A8BE-B6C5176A5D03}"/>
              </a:ext>
            </a:extLst>
          </p:cNvPr>
          <p:cNvSpPr/>
          <p:nvPr/>
        </p:nvSpPr>
        <p:spPr>
          <a:xfrm>
            <a:off x="660104" y="708947"/>
            <a:ext cx="5676900" cy="3971925"/>
          </a:xfrm>
          <a:prstGeom prst="roundRect">
            <a:avLst/>
          </a:prstGeom>
          <a:ln w="57150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368BFB1-568F-728C-6919-79D2A0702045}"/>
              </a:ext>
            </a:extLst>
          </p:cNvPr>
          <p:cNvGrpSpPr/>
          <p:nvPr/>
        </p:nvGrpSpPr>
        <p:grpSpPr>
          <a:xfrm>
            <a:off x="797946" y="1278351"/>
            <a:ext cx="5401215" cy="3176718"/>
            <a:chOff x="1727392" y="3337640"/>
            <a:chExt cx="5906795" cy="485975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650D7D-BF8B-2F2E-BF25-1ACADC76C2AD}"/>
                </a:ext>
              </a:extLst>
            </p:cNvPr>
            <p:cNvSpPr txBox="1"/>
            <p:nvPr/>
          </p:nvSpPr>
          <p:spPr>
            <a:xfrm rot="21579500">
              <a:off x="1727392" y="3394850"/>
              <a:ext cx="5906795" cy="4802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HOA QUẢ VÀ RAU XANH Ở ĐÀ LẠT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96C3B5-CF19-DAC9-3628-079021CFDA9B}"/>
                </a:ext>
              </a:extLst>
            </p:cNvPr>
            <p:cNvSpPr txBox="1"/>
            <p:nvPr/>
          </p:nvSpPr>
          <p:spPr>
            <a:xfrm rot="21579500">
              <a:off x="1807750" y="3337640"/>
              <a:ext cx="5649180" cy="4802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HOA QUẢ VÀ RAU XANH Ở ĐÀ LẠT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985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11" y="2469090"/>
            <a:ext cx="11227613" cy="15314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99" y="4318097"/>
            <a:ext cx="11227610" cy="18400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1398639" y="1066800"/>
            <a:ext cx="9404554" cy="1180239"/>
            <a:chOff x="2168014" y="2912732"/>
            <a:chExt cx="7492180" cy="1634253"/>
          </a:xfrm>
        </p:grpSpPr>
        <p:sp>
          <p:nvSpPr>
            <p:cNvPr id="5" name="Round Diagonal Corner Rectangle 4"/>
            <p:cNvSpPr/>
            <p:nvPr/>
          </p:nvSpPr>
          <p:spPr>
            <a:xfrm>
              <a:off x="2168014" y="2912732"/>
              <a:ext cx="7492180" cy="1501952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chemeClr val="bg1">
                <a:alpha val="81000"/>
              </a:schemeClr>
            </a:solidFill>
            <a:ln w="38100">
              <a:solidFill>
                <a:srgbClr val="3B8085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446082" y="3063544"/>
              <a:ext cx="6897790" cy="1483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Đọc</a:t>
              </a:r>
              <a:r>
                <a:rPr lang="en-US" sz="48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</a:t>
              </a:r>
              <a:r>
                <a:rPr lang="en-US" sz="48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thầm</a:t>
              </a:r>
              <a:r>
                <a:rPr lang="en-US" sz="48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</a:t>
              </a:r>
              <a:r>
                <a:rPr lang="en-US" sz="48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thông</a:t>
              </a:r>
              <a:r>
                <a:rPr lang="en-US" sz="48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tin </a:t>
              </a:r>
              <a:r>
                <a:rPr lang="en-US" sz="4800" b="1" dirty="0" err="1">
                  <a:solidFill>
                    <a:srgbClr val="002060"/>
                  </a:solidFill>
                  <a:latin typeface="UVN Da Lat" panose="03060902030302020204" pitchFamily="66" charset="0"/>
                </a:rPr>
                <a:t>trang</a:t>
              </a:r>
              <a:r>
                <a:rPr lang="en-US" sz="4800" b="1" dirty="0">
                  <a:solidFill>
                    <a:srgbClr val="002060"/>
                  </a:solidFill>
                  <a:latin typeface="UVN Da Lat" panose="03060902030302020204" pitchFamily="66" charset="0"/>
                </a:rPr>
                <a:t> 95, 96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526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5B26E-9A41-9500-9D1D-21213AED7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picture containing text, book, fabric&#10;&#10;Description automatically generated">
            <a:extLst>
              <a:ext uri="{FF2B5EF4-FFF2-40B4-BE49-F238E27FC236}">
                <a16:creationId xmlns:a16="http://schemas.microsoft.com/office/drawing/2014/main" id="{8A1B8F75-5833-10E7-3774-8C683562E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846" y="0"/>
            <a:ext cx="1230684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B0417A-F42A-BECF-8D0B-424B3F00FE7B}"/>
              </a:ext>
            </a:extLst>
          </p:cNvPr>
          <p:cNvSpPr txBox="1"/>
          <p:nvPr/>
        </p:nvSpPr>
        <p:spPr>
          <a:xfrm>
            <a:off x="1571898" y="2367171"/>
            <a:ext cx="90482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Kể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tên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một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số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loại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hoa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quả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và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</a:p>
          <a:p>
            <a:pPr algn="ctr"/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rau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xanh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ở </a:t>
            </a:r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Đà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Lạt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mà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em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biết</a:t>
            </a:r>
            <a:r>
              <a:rPr lang="en-US" sz="6600" b="1" dirty="0">
                <a:solidFill>
                  <a:srgbClr val="002060"/>
                </a:solidFill>
                <a:latin typeface="UVN Da Lat" panose="03060902030302020204" pitchFamily="66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179588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op 4 Loại Trái Cây Đà Lạt Ngon Nổi Tiếng - 123tadi: Chia sẻ kinh nghiệm du  lịch">
            <a:extLst>
              <a:ext uri="{FF2B5EF4-FFF2-40B4-BE49-F238E27FC236}">
                <a16:creationId xmlns:a16="http://schemas.microsoft.com/office/drawing/2014/main" id="{53FC1B00-091E-F2BA-A390-ECB0DF996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5" y="130629"/>
            <a:ext cx="6063343" cy="3374572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ách chăm sóc rau bắp cải cuộn chặt, tươi ngon tại nhà 2021">
            <a:extLst>
              <a:ext uri="{FF2B5EF4-FFF2-40B4-BE49-F238E27FC236}">
                <a16:creationId xmlns:a16="http://schemas.microsoft.com/office/drawing/2014/main" id="{04B402F2-7985-0532-4691-3431AFFB1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4" y="3657600"/>
            <a:ext cx="6063344" cy="306977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BA6F45-E69E-BC1F-9E40-A2AA77A1BC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2699" y="3657600"/>
            <a:ext cx="5666016" cy="306977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FD0895-5253-4077-8796-515D674B25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2700" y="130627"/>
            <a:ext cx="5666016" cy="337457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3677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9" name="Rectangle 3088">
            <a:extLst>
              <a:ext uri="{FF2B5EF4-FFF2-40B4-BE49-F238E27FC236}">
                <a16:creationId xmlns:a16="http://schemas.microsoft.com/office/drawing/2014/main" id="{E6F01E9F-6B0E-4CF9-87AF-27ECD8D46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ung cấp các loại LAN HỒ ĐIỆP ở ĐÀ LẠT với giá rẻ trên toàn quốc">
            <a:extLst>
              <a:ext uri="{FF2B5EF4-FFF2-40B4-BE49-F238E27FC236}">
                <a16:creationId xmlns:a16="http://schemas.microsoft.com/office/drawing/2014/main" id="{1DDE2C44-265B-7B24-3636-1BE7EA72AB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372"/>
          <a:stretch/>
        </p:blipFill>
        <p:spPr bwMode="auto">
          <a:xfrm>
            <a:off x="20" y="10"/>
            <a:ext cx="4635480" cy="342898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ỔNG HỢP “6 VƯỜN CÚC HỌA MI” ĐỐN TIM DÂN SỐNG ẢO Ở ĐÀ LẠT - 123tadi: Chia  sẻ kinh nghiệm du lịch">
            <a:extLst>
              <a:ext uri="{FF2B5EF4-FFF2-40B4-BE49-F238E27FC236}">
                <a16:creationId xmlns:a16="http://schemas.microsoft.com/office/drawing/2014/main" id="{0641A715-434B-2485-C016-F233C8ECB8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" r="1" b="1"/>
          <a:stretch/>
        </p:blipFill>
        <p:spPr bwMode="auto">
          <a:xfrm>
            <a:off x="20" y="3548987"/>
            <a:ext cx="4635480" cy="330901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heck-in vườn hoa cẩm tú cầu đẹp nhất Đà Lạt | Ladalat Hotel">
            <a:extLst>
              <a:ext uri="{FF2B5EF4-FFF2-40B4-BE49-F238E27FC236}">
                <a16:creationId xmlns:a16="http://schemas.microsoft.com/office/drawing/2014/main" id="{5260B046-1C7A-0942-4246-9B095A6360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1" b="1"/>
          <a:stretch/>
        </p:blipFill>
        <p:spPr bwMode="auto">
          <a:xfrm>
            <a:off x="4738959" y="10"/>
            <a:ext cx="7453039" cy="442280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oa hồng đà lạt bông đẹp, sai hoa - Hướng dẫn trồng và chăm sóc">
            <a:extLst>
              <a:ext uri="{FF2B5EF4-FFF2-40B4-BE49-F238E27FC236}">
                <a16:creationId xmlns:a16="http://schemas.microsoft.com/office/drawing/2014/main" id="{DDDD88E9-2095-F1B9-4735-CD27C8331E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1" r="9353" b="-5"/>
          <a:stretch/>
        </p:blipFill>
        <p:spPr bwMode="auto">
          <a:xfrm>
            <a:off x="4735912" y="4526276"/>
            <a:ext cx="2430949" cy="233172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Mùa hoa mimosa Đà Lạt khoe sắc khi xuân về - Vntrip.vn">
            <a:extLst>
              <a:ext uri="{FF2B5EF4-FFF2-40B4-BE49-F238E27FC236}">
                <a16:creationId xmlns:a16="http://schemas.microsoft.com/office/drawing/2014/main" id="{2829FEEF-2E33-D1AA-8297-18A4019C54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2" r="24085" b="1"/>
          <a:stretch/>
        </p:blipFill>
        <p:spPr bwMode="auto">
          <a:xfrm>
            <a:off x="7267272" y="4526276"/>
            <a:ext cx="2412157" cy="233172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Toàn Quốc - - Cung cấp giống hoa lay ơn ( hoa giơn ) Đà Lạt | 5giay">
            <a:extLst>
              <a:ext uri="{FF2B5EF4-FFF2-40B4-BE49-F238E27FC236}">
                <a16:creationId xmlns:a16="http://schemas.microsoft.com/office/drawing/2014/main" id="{D72AB267-68C8-DF0B-17F8-9ACCE07270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3" r="6" b="13920"/>
          <a:stretch/>
        </p:blipFill>
        <p:spPr bwMode="auto">
          <a:xfrm>
            <a:off x="9779836" y="4526274"/>
            <a:ext cx="2412157" cy="233172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02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1263747" y="4884235"/>
            <a:ext cx="9404554" cy="1441037"/>
            <a:chOff x="2168014" y="2912732"/>
            <a:chExt cx="7492180" cy="1501952"/>
          </a:xfrm>
        </p:grpSpPr>
        <p:sp>
          <p:nvSpPr>
            <p:cNvPr id="39" name="Round Diagonal Corner Rectangle 38"/>
            <p:cNvSpPr/>
            <p:nvPr/>
          </p:nvSpPr>
          <p:spPr>
            <a:xfrm>
              <a:off x="2168014" y="2912732"/>
              <a:ext cx="7492180" cy="1501952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chemeClr val="bg1">
                <a:alpha val="81000"/>
              </a:schemeClr>
            </a:solidFill>
            <a:ln w="38100">
              <a:solidFill>
                <a:srgbClr val="3B8085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446082" y="3063545"/>
              <a:ext cx="6897790" cy="1251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Bông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Atiso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được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cách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điệu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tại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quảng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trường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Lâm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Viên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.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12" y="961426"/>
            <a:ext cx="2919198" cy="2919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265" y="573026"/>
            <a:ext cx="2965934" cy="37083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85" y="250131"/>
            <a:ext cx="5646893" cy="42351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196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5D62B2E7-4532-2316-BB33-EAB34C9B37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1045" r="56284" b="49223"/>
          <a:stretch/>
        </p:blipFill>
        <p:spPr>
          <a:xfrm>
            <a:off x="6219765" y="190486"/>
            <a:ext cx="3724335" cy="518161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D7A260D-F383-CD77-A8BE-B6C5176A5D03}"/>
              </a:ext>
            </a:extLst>
          </p:cNvPr>
          <p:cNvSpPr/>
          <p:nvPr/>
        </p:nvSpPr>
        <p:spPr>
          <a:xfrm>
            <a:off x="723840" y="795331"/>
            <a:ext cx="5676900" cy="3971925"/>
          </a:xfrm>
          <a:prstGeom prst="roundRect">
            <a:avLst/>
          </a:prstGeom>
          <a:ln w="28575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368BFB1-568F-728C-6919-79D2A0702045}"/>
              </a:ext>
            </a:extLst>
          </p:cNvPr>
          <p:cNvGrpSpPr/>
          <p:nvPr/>
        </p:nvGrpSpPr>
        <p:grpSpPr>
          <a:xfrm>
            <a:off x="439116" y="1126469"/>
            <a:ext cx="6094376" cy="3194118"/>
            <a:chOff x="1700495" y="3285006"/>
            <a:chExt cx="6664839" cy="488637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650D7D-BF8B-2F2E-BF25-1ACADC76C2AD}"/>
                </a:ext>
              </a:extLst>
            </p:cNvPr>
            <p:cNvSpPr txBox="1"/>
            <p:nvPr/>
          </p:nvSpPr>
          <p:spPr>
            <a:xfrm rot="21579500">
              <a:off x="1727288" y="3368835"/>
              <a:ext cx="6638046" cy="4802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6600" dirty="0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VỊ TRÍ ĐỊA LÍ VÀ KHÍ HẬU CỦA ĐÀ LẠT</a:t>
              </a:r>
              <a:endParaRPr lang="en-US" sz="6600" dirty="0">
                <a:solidFill>
                  <a:srgbClr val="0021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i Sau Nang" panose="04030905020802020C03" pitchFamily="82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96C3B5-CF19-DAC9-3628-079021CFDA9B}"/>
                </a:ext>
              </a:extLst>
            </p:cNvPr>
            <p:cNvSpPr txBox="1"/>
            <p:nvPr/>
          </p:nvSpPr>
          <p:spPr>
            <a:xfrm rot="21579500">
              <a:off x="1700495" y="3285006"/>
              <a:ext cx="6633123" cy="4802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6600" dirty="0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VỊ TRÍ ĐỊA LÍ VÀ KHÍ HẬU CỦA ĐÀ LẠT</a:t>
              </a:r>
              <a:endParaRPr lang="en-US" sz="6600" dirty="0">
                <a:solidFill>
                  <a:srgbClr val="FCB6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i Sau Nang" panose="04030905020802020C03" pitchFamily="8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993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1319503" y="5532333"/>
            <a:ext cx="9987833" cy="841367"/>
            <a:chOff x="2168014" y="2912732"/>
            <a:chExt cx="7492180" cy="1501952"/>
          </a:xfrm>
        </p:grpSpPr>
        <p:sp>
          <p:nvSpPr>
            <p:cNvPr id="39" name="Round Diagonal Corner Rectangle 38"/>
            <p:cNvSpPr/>
            <p:nvPr/>
          </p:nvSpPr>
          <p:spPr>
            <a:xfrm>
              <a:off x="2168014" y="2912732"/>
              <a:ext cx="7492180" cy="1501952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chemeClr val="bg1">
                <a:alpha val="81000"/>
              </a:schemeClr>
            </a:solidFill>
            <a:ln w="38100">
              <a:solidFill>
                <a:srgbClr val="3B8085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446082" y="3063544"/>
              <a:ext cx="6897790" cy="1153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Hoa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dã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quỳ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là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biểu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trưng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của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Đà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Lạt</a:t>
              </a:r>
              <a:r>
                <a:rPr lang="en-US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.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19" y="724829"/>
            <a:ext cx="3894373" cy="22758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19" y="3234318"/>
            <a:ext cx="3894373" cy="18044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851" y="724829"/>
            <a:ext cx="7707348" cy="4313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258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26457" y="233620"/>
            <a:ext cx="9404554" cy="1339541"/>
            <a:chOff x="2168014" y="2912732"/>
            <a:chExt cx="7492180" cy="1501952"/>
          </a:xfrm>
        </p:grpSpPr>
        <p:sp>
          <p:nvSpPr>
            <p:cNvPr id="3" name="Round Diagonal Corner Rectangle 2"/>
            <p:cNvSpPr/>
            <p:nvPr/>
          </p:nvSpPr>
          <p:spPr>
            <a:xfrm>
              <a:off x="2168014" y="2912732"/>
              <a:ext cx="7492180" cy="1501952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chemeClr val="bg1">
                <a:alpha val="81000"/>
              </a:schemeClr>
            </a:solidFill>
            <a:ln w="38100">
              <a:solidFill>
                <a:srgbClr val="3B8085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231656" y="3034477"/>
              <a:ext cx="7364897" cy="796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Các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loại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hoa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quả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và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rau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xanh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của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Đà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Lạt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đều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được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trồng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trong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vườn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ươm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,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nhà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kính</a:t>
              </a:r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. 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31" y="4440746"/>
            <a:ext cx="2938650" cy="2011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889" y="4433189"/>
            <a:ext cx="3229225" cy="20290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187" y="1850019"/>
            <a:ext cx="3554593" cy="2360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31" y="1835631"/>
            <a:ext cx="4178553" cy="23524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476" y="4433189"/>
            <a:ext cx="1675034" cy="22333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660" y="4421942"/>
            <a:ext cx="3377509" cy="22333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040" y="1835631"/>
            <a:ext cx="3685074" cy="23524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586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0BB56B71-566E-772C-DA2D-8C6175ADB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20969" y="541625"/>
            <a:ext cx="6858000" cy="6858000"/>
          </a:xfrm>
          <a:prstGeom prst="rect">
            <a:avLst/>
          </a:prstGeom>
        </p:spPr>
      </p:pic>
      <p:grpSp>
        <p:nvGrpSpPr>
          <p:cNvPr id="13" name="Group 4">
            <a:extLst>
              <a:ext uri="{FF2B5EF4-FFF2-40B4-BE49-F238E27FC236}">
                <a16:creationId xmlns:a16="http://schemas.microsoft.com/office/drawing/2014/main" id="{01531B4D-8686-2640-29EC-83261B39A360}"/>
              </a:ext>
            </a:extLst>
          </p:cNvPr>
          <p:cNvGrpSpPr/>
          <p:nvPr/>
        </p:nvGrpSpPr>
        <p:grpSpPr>
          <a:xfrm>
            <a:off x="377658" y="884357"/>
            <a:ext cx="7838088" cy="5438035"/>
            <a:chOff x="0" y="0"/>
            <a:chExt cx="14452999" cy="4534409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710254E4-6EEF-54A4-6F55-07BC39584F60}"/>
                </a:ext>
              </a:extLst>
            </p:cNvPr>
            <p:cNvSpPr/>
            <p:nvPr/>
          </p:nvSpPr>
          <p:spPr>
            <a:xfrm>
              <a:off x="0" y="-4073"/>
              <a:ext cx="14459389" cy="4541012"/>
            </a:xfrm>
            <a:custGeom>
              <a:avLst/>
              <a:gdLst/>
              <a:ahLst/>
              <a:cxnLst/>
              <a:rect l="l" t="t" r="r" b="b"/>
              <a:pathLst>
                <a:path w="14459389" h="4541012">
                  <a:moveTo>
                    <a:pt x="13831612" y="4486534"/>
                  </a:moveTo>
                  <a:cubicBezTo>
                    <a:pt x="13831612" y="4486534"/>
                    <a:pt x="13100737" y="4541012"/>
                    <a:pt x="11124817" y="4538390"/>
                  </a:cubicBezTo>
                  <a:cubicBezTo>
                    <a:pt x="5257455" y="4536228"/>
                    <a:pt x="1057074" y="4528403"/>
                    <a:pt x="1057074" y="4528403"/>
                  </a:cubicBezTo>
                  <a:cubicBezTo>
                    <a:pt x="812932" y="4519569"/>
                    <a:pt x="449110" y="4498339"/>
                    <a:pt x="282371" y="4440161"/>
                  </a:cubicBezTo>
                  <a:cubicBezTo>
                    <a:pt x="4469" y="4343198"/>
                    <a:pt x="0" y="4169919"/>
                    <a:pt x="0" y="3382452"/>
                  </a:cubicBezTo>
                  <a:lnTo>
                    <a:pt x="0" y="338241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95568" y="15681"/>
                    <a:pt x="8961324" y="7673"/>
                  </a:cubicBezTo>
                  <a:cubicBezTo>
                    <a:pt x="12881809" y="0"/>
                    <a:pt x="13598542" y="6979"/>
                    <a:pt x="13598542" y="6979"/>
                  </a:cubicBezTo>
                  <a:cubicBezTo>
                    <a:pt x="13966850" y="14458"/>
                    <a:pt x="14105110" y="42638"/>
                    <a:pt x="14302851" y="165219"/>
                  </a:cubicBezTo>
                  <a:cubicBezTo>
                    <a:pt x="14453867" y="258836"/>
                    <a:pt x="14459389" y="476157"/>
                    <a:pt x="14450248" y="3382416"/>
                  </a:cubicBezTo>
                  <a:lnTo>
                    <a:pt x="14450248" y="3382451"/>
                  </a:lnTo>
                  <a:cubicBezTo>
                    <a:pt x="14450248" y="4287884"/>
                    <a:pt x="14407465" y="4436472"/>
                    <a:pt x="13831612" y="4486534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5" name="Rectangle 3">
            <a:extLst>
              <a:ext uri="{FF2B5EF4-FFF2-40B4-BE49-F238E27FC236}">
                <a16:creationId xmlns:a16="http://schemas.microsoft.com/office/drawing/2014/main" id="{820B11D6-FEBA-684C-5581-A22560DAB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658" y="1017126"/>
            <a:ext cx="7408599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en-US" sz="5400" b="1" dirty="0">
                <a:solidFill>
                  <a:srgbClr val="3B8085"/>
                </a:solidFill>
                <a:latin typeface="UVN Da Lat" panose="03060902030302020204" pitchFamily="66" charset="0"/>
                <a:cs typeface="Times New Roman" pitchFamily="18" charset="0"/>
              </a:rPr>
              <a:t>  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Tại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sao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nơi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đây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lại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trồng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được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nhiều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loại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hoa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,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quả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,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rau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xứ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lạnh</a:t>
            </a:r>
            <a:r>
              <a:rPr lang="en-US" sz="5400" b="1" dirty="0">
                <a:solidFill>
                  <a:srgbClr val="3B8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Da Lat" panose="03060902030302020204" pitchFamily="66" charset="0"/>
                <a:cs typeface="Times New Roman" pitchFamily="18" charset="0"/>
              </a:rPr>
              <a:t>?</a:t>
            </a:r>
            <a:endParaRPr lang="en-US" sz="5400" b="1" dirty="0">
              <a:solidFill>
                <a:srgbClr val="3B808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Da Lat" panose="03060902030302020204" pitchFamily="66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07EA42-CA6A-7205-FEAF-C35FFEE61E1F}"/>
              </a:ext>
            </a:extLst>
          </p:cNvPr>
          <p:cNvSpPr txBox="1"/>
          <p:nvPr/>
        </p:nvSpPr>
        <p:spPr>
          <a:xfrm>
            <a:off x="675841" y="3602449"/>
            <a:ext cx="740859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Vì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Đà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Lạt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có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khí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hậu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lạnh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,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mát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mẻ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quanh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năm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nên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thích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hợp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với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các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loài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cây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xứ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lạnh</a:t>
            </a:r>
            <a:r>
              <a:rPr lang="en-US" sz="5400" dirty="0">
                <a:solidFill>
                  <a:srgbClr val="FE6266"/>
                </a:solidFill>
                <a:latin typeface="UVN Da Lat" panose="03060902030302020204" pitchFamily="66" charset="0"/>
                <a:cs typeface="Times New Roman" pitchFamily="18" charset="0"/>
              </a:rPr>
              <a:t>.</a:t>
            </a:r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ACACFCA2-F724-C709-39E5-199DF3148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00120">
            <a:off x="7376638" y="130528"/>
            <a:ext cx="1415602" cy="1426298"/>
          </a:xfrm>
          <a:prstGeom prst="rect">
            <a:avLst/>
          </a:prstGeom>
        </p:spPr>
      </p:pic>
      <p:pic>
        <p:nvPicPr>
          <p:cNvPr id="18" name="Picture 16">
            <a:extLst>
              <a:ext uri="{FF2B5EF4-FFF2-40B4-BE49-F238E27FC236}">
                <a16:creationId xmlns:a16="http://schemas.microsoft.com/office/drawing/2014/main" id="{012EAE6E-E18E-80E7-6078-D70CC112E2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9622572">
            <a:off x="-231662" y="644850"/>
            <a:ext cx="1947086" cy="66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3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08" y="1993035"/>
            <a:ext cx="11227613" cy="13192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11" y="3620504"/>
            <a:ext cx="11227610" cy="14411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1398636" y="312721"/>
            <a:ext cx="9404554" cy="1297858"/>
            <a:chOff x="2168012" y="1286512"/>
            <a:chExt cx="7492180" cy="2952654"/>
          </a:xfrm>
        </p:grpSpPr>
        <p:sp>
          <p:nvSpPr>
            <p:cNvPr id="5" name="Round Diagonal Corner Rectangle 4"/>
            <p:cNvSpPr/>
            <p:nvPr/>
          </p:nvSpPr>
          <p:spPr>
            <a:xfrm>
              <a:off x="2168012" y="1286512"/>
              <a:ext cx="7492180" cy="2952654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chemeClr val="bg1">
                <a:alpha val="81000"/>
              </a:schemeClr>
            </a:solidFill>
            <a:ln w="38100">
              <a:solidFill>
                <a:srgbClr val="3B8085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465207" y="1460094"/>
              <a:ext cx="6897790" cy="2730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Hoa, quả, rau Đà lạt có giá trị </a:t>
              </a:r>
              <a:endParaRPr lang="en-US" sz="36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  <a:p>
              <a:pPr algn="ctr"/>
              <a:r>
                <a:rPr lang="vi-VN" sz="36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như thế nào?</a:t>
              </a:r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8180439" y="2829779"/>
            <a:ext cx="34117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14516" y="3237818"/>
            <a:ext cx="93947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52452" y="4506180"/>
            <a:ext cx="73397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14516" y="5002709"/>
            <a:ext cx="45670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76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nature, highland&#10;&#10;Description automatically generated">
            <a:extLst>
              <a:ext uri="{FF2B5EF4-FFF2-40B4-BE49-F238E27FC236}">
                <a16:creationId xmlns:a16="http://schemas.microsoft.com/office/drawing/2014/main" id="{AB6CA3AA-56BA-BC8B-5E7E-F2C488005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96900" cy="6858000"/>
          </a:xfrm>
          <a:prstGeom prst="rect">
            <a:avLst/>
          </a:prstGeom>
        </p:spPr>
      </p:pic>
      <p:grpSp>
        <p:nvGrpSpPr>
          <p:cNvPr id="9" name="Group 4">
            <a:extLst>
              <a:ext uri="{FF2B5EF4-FFF2-40B4-BE49-F238E27FC236}">
                <a16:creationId xmlns:a16="http://schemas.microsoft.com/office/drawing/2014/main" id="{C8393C21-EC80-D32F-2CCD-74DB94CFB012}"/>
              </a:ext>
            </a:extLst>
          </p:cNvPr>
          <p:cNvGrpSpPr/>
          <p:nvPr/>
        </p:nvGrpSpPr>
        <p:grpSpPr>
          <a:xfrm>
            <a:off x="361950" y="1798319"/>
            <a:ext cx="8039100" cy="4644519"/>
            <a:chOff x="0" y="0"/>
            <a:chExt cx="14452999" cy="4534409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A36AED6F-7F75-9798-1FED-44387D8326F1}"/>
                </a:ext>
              </a:extLst>
            </p:cNvPr>
            <p:cNvSpPr/>
            <p:nvPr/>
          </p:nvSpPr>
          <p:spPr>
            <a:xfrm>
              <a:off x="0" y="-4073"/>
              <a:ext cx="14459389" cy="4541012"/>
            </a:xfrm>
            <a:custGeom>
              <a:avLst/>
              <a:gdLst/>
              <a:ahLst/>
              <a:cxnLst/>
              <a:rect l="l" t="t" r="r" b="b"/>
              <a:pathLst>
                <a:path w="14459389" h="4541012">
                  <a:moveTo>
                    <a:pt x="13831612" y="4486534"/>
                  </a:moveTo>
                  <a:cubicBezTo>
                    <a:pt x="13831612" y="4486534"/>
                    <a:pt x="13100737" y="4541012"/>
                    <a:pt x="11124817" y="4538390"/>
                  </a:cubicBezTo>
                  <a:cubicBezTo>
                    <a:pt x="5257455" y="4536228"/>
                    <a:pt x="1057074" y="4528403"/>
                    <a:pt x="1057074" y="4528403"/>
                  </a:cubicBezTo>
                  <a:cubicBezTo>
                    <a:pt x="812932" y="4519569"/>
                    <a:pt x="449110" y="4498339"/>
                    <a:pt x="282371" y="4440161"/>
                  </a:cubicBezTo>
                  <a:cubicBezTo>
                    <a:pt x="4469" y="4343198"/>
                    <a:pt x="0" y="4169919"/>
                    <a:pt x="0" y="3382452"/>
                  </a:cubicBezTo>
                  <a:lnTo>
                    <a:pt x="0" y="338241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95568" y="15681"/>
                    <a:pt x="8961324" y="7673"/>
                  </a:cubicBezTo>
                  <a:cubicBezTo>
                    <a:pt x="12881809" y="0"/>
                    <a:pt x="13598542" y="6979"/>
                    <a:pt x="13598542" y="6979"/>
                  </a:cubicBezTo>
                  <a:cubicBezTo>
                    <a:pt x="13966850" y="14458"/>
                    <a:pt x="14105110" y="42638"/>
                    <a:pt x="14302851" y="165219"/>
                  </a:cubicBezTo>
                  <a:cubicBezTo>
                    <a:pt x="14453867" y="258836"/>
                    <a:pt x="14459389" y="476157"/>
                    <a:pt x="14450248" y="3382416"/>
                  </a:cubicBezTo>
                  <a:lnTo>
                    <a:pt x="14450248" y="3382451"/>
                  </a:lnTo>
                  <a:cubicBezTo>
                    <a:pt x="14450248" y="4287884"/>
                    <a:pt x="14407465" y="4436472"/>
                    <a:pt x="13831612" y="4486534"/>
                  </a:cubicBezTo>
                  <a:close/>
                </a:path>
              </a:pathLst>
            </a:custGeom>
            <a:solidFill>
              <a:srgbClr val="FFF3E4"/>
            </a:solidFill>
            <a:ln w="57150">
              <a:solidFill>
                <a:schemeClr val="accent6">
                  <a:lumMod val="75000"/>
                </a:schemeClr>
              </a:solidFill>
              <a:prstDash val="dashDot"/>
            </a:ln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1" name="Picture 9">
            <a:extLst>
              <a:ext uri="{FF2B5EF4-FFF2-40B4-BE49-F238E27FC236}">
                <a16:creationId xmlns:a16="http://schemas.microsoft.com/office/drawing/2014/main" id="{6220E3AF-C264-3F51-4AC4-A326BA6789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00120">
            <a:off x="7402454" y="590180"/>
            <a:ext cx="1874971" cy="1889138"/>
          </a:xfrm>
          <a:prstGeom prst="rect">
            <a:avLst/>
          </a:prstGeom>
        </p:spPr>
      </p:pic>
      <p:pic>
        <p:nvPicPr>
          <p:cNvPr id="12" name="Picture 16">
            <a:extLst>
              <a:ext uri="{FF2B5EF4-FFF2-40B4-BE49-F238E27FC236}">
                <a16:creationId xmlns:a16="http://schemas.microsoft.com/office/drawing/2014/main" id="{B599C020-7AEE-9D06-C1A0-7EA78766FB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9622572">
            <a:off x="-114447" y="679673"/>
            <a:ext cx="2696018" cy="87743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6EC66E9-0BB6-6D97-0715-D9A5A01BB1EF}"/>
              </a:ext>
            </a:extLst>
          </p:cNvPr>
          <p:cNvSpPr/>
          <p:nvPr/>
        </p:nvSpPr>
        <p:spPr>
          <a:xfrm>
            <a:off x="488763" y="1948181"/>
            <a:ext cx="78436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	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Đà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Lạt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nằm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trên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cao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nguyên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Lâm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Viên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.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Khí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hậu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quanh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năm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mát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mẻ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.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Đà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Lạt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có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nhiều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hoa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,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quả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,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rau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xanh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,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rừng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thông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,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thác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nước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và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biệt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thự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.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Đà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Lạt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là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thành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phố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du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lịch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,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nghỉ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mát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nổi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tiếng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của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UVN Da Lat" panose="03060902030302020204" pitchFamily="66" charset="0"/>
              </a:rPr>
              <a:t>nước</a:t>
            </a:r>
            <a:r>
              <a:rPr lang="en-US" altLang="en-US" sz="4800" b="1" dirty="0">
                <a:solidFill>
                  <a:srgbClr val="002060"/>
                </a:solidFill>
                <a:latin typeface="UVN Da Lat" panose="03060902030302020204" pitchFamily="66" charset="0"/>
              </a:rPr>
              <a:t> ta.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FC2018-5777-34BE-F23C-2FEA6F6E777C}"/>
              </a:ext>
            </a:extLst>
          </p:cNvPr>
          <p:cNvSpPr txBox="1"/>
          <p:nvPr/>
        </p:nvSpPr>
        <p:spPr>
          <a:xfrm>
            <a:off x="2603313" y="670835"/>
            <a:ext cx="4463845" cy="120032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7200" b="1" dirty="0" err="1">
                <a:solidFill>
                  <a:srgbClr val="FE6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VN Thoi Nay Nang" panose="02020903060505020304" pitchFamily="18" charset="0"/>
              </a:rPr>
              <a:t>Ghi</a:t>
            </a:r>
            <a:r>
              <a:rPr lang="en-US" sz="7200" b="1" dirty="0">
                <a:solidFill>
                  <a:srgbClr val="FE6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VN Thoi Nay Nang" panose="02020903060505020304" pitchFamily="18" charset="0"/>
              </a:rPr>
              <a:t> </a:t>
            </a:r>
            <a:r>
              <a:rPr lang="en-US" sz="7200" b="1" dirty="0" err="1">
                <a:solidFill>
                  <a:srgbClr val="FE6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VN Thoi Nay Nang" panose="02020903060505020304" pitchFamily="18" charset="0"/>
              </a:rPr>
              <a:t>nhớ</a:t>
            </a:r>
            <a:endParaRPr lang="en-US" sz="7200" b="1" dirty="0">
              <a:solidFill>
                <a:srgbClr val="FE62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UVN Thoi Nay Nang" panose="0202090306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99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EE4B-634B-8928-8921-87FF46D00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07DAE-5EA3-5CD8-6F32-BC1A4FF9C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7404D7-5423-506E-DC0E-C5D9AC9F1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4F4BEA3-7BAC-9FF1-E4A7-974430785714}"/>
              </a:ext>
            </a:extLst>
          </p:cNvPr>
          <p:cNvGrpSpPr/>
          <p:nvPr/>
        </p:nvGrpSpPr>
        <p:grpSpPr>
          <a:xfrm>
            <a:off x="216232" y="4638143"/>
            <a:ext cx="11702384" cy="1323439"/>
            <a:chOff x="-633116" y="3773372"/>
            <a:chExt cx="12797783" cy="202460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AB6FE7-AC9E-9685-5FA3-5B46A6F63112}"/>
                </a:ext>
              </a:extLst>
            </p:cNvPr>
            <p:cNvSpPr txBox="1"/>
            <p:nvPr/>
          </p:nvSpPr>
          <p:spPr>
            <a:xfrm rot="21579500">
              <a:off x="-570617" y="3773372"/>
              <a:ext cx="12735284" cy="2024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CHÚC CÁC EM HỌC TỐT!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9AAED25-1AAC-2A8E-F113-0E4D93F8D856}"/>
                </a:ext>
              </a:extLst>
            </p:cNvPr>
            <p:cNvSpPr txBox="1"/>
            <p:nvPr/>
          </p:nvSpPr>
          <p:spPr>
            <a:xfrm rot="21579500">
              <a:off x="-633116" y="3773372"/>
              <a:ext cx="12735284" cy="2024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CHÚC CÁC EM HỌC TỐT!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930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4">
            <a:extLst>
              <a:ext uri="{FF2B5EF4-FFF2-40B4-BE49-F238E27FC236}">
                <a16:creationId xmlns:a16="http://schemas.microsoft.com/office/drawing/2014/main" id="{5E17376A-A5EA-0825-168D-5DD5608A4F8C}"/>
              </a:ext>
            </a:extLst>
          </p:cNvPr>
          <p:cNvGrpSpPr/>
          <p:nvPr/>
        </p:nvGrpSpPr>
        <p:grpSpPr>
          <a:xfrm>
            <a:off x="187254" y="388991"/>
            <a:ext cx="5126295" cy="1907169"/>
            <a:chOff x="0" y="0"/>
            <a:chExt cx="14452999" cy="4534409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8AD474E9-E084-6EBF-3AEB-57A479601F46}"/>
                </a:ext>
              </a:extLst>
            </p:cNvPr>
            <p:cNvSpPr/>
            <p:nvPr/>
          </p:nvSpPr>
          <p:spPr>
            <a:xfrm>
              <a:off x="0" y="-4073"/>
              <a:ext cx="14459389" cy="4541012"/>
            </a:xfrm>
            <a:custGeom>
              <a:avLst/>
              <a:gdLst/>
              <a:ahLst/>
              <a:cxnLst/>
              <a:rect l="l" t="t" r="r" b="b"/>
              <a:pathLst>
                <a:path w="14459389" h="4541012">
                  <a:moveTo>
                    <a:pt x="13831612" y="4486534"/>
                  </a:moveTo>
                  <a:cubicBezTo>
                    <a:pt x="13831612" y="4486534"/>
                    <a:pt x="13100737" y="4541012"/>
                    <a:pt x="11124817" y="4538390"/>
                  </a:cubicBezTo>
                  <a:cubicBezTo>
                    <a:pt x="5257455" y="4536228"/>
                    <a:pt x="1057074" y="4528403"/>
                    <a:pt x="1057074" y="4528403"/>
                  </a:cubicBezTo>
                  <a:cubicBezTo>
                    <a:pt x="812932" y="4519569"/>
                    <a:pt x="449110" y="4498339"/>
                    <a:pt x="282371" y="4440161"/>
                  </a:cubicBezTo>
                  <a:cubicBezTo>
                    <a:pt x="4469" y="4343198"/>
                    <a:pt x="0" y="4169919"/>
                    <a:pt x="0" y="3382452"/>
                  </a:cubicBezTo>
                  <a:lnTo>
                    <a:pt x="0" y="338241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95568" y="15681"/>
                    <a:pt x="8961324" y="7673"/>
                  </a:cubicBezTo>
                  <a:cubicBezTo>
                    <a:pt x="12881809" y="0"/>
                    <a:pt x="13598542" y="6979"/>
                    <a:pt x="13598542" y="6979"/>
                  </a:cubicBezTo>
                  <a:cubicBezTo>
                    <a:pt x="13966850" y="14458"/>
                    <a:pt x="14105110" y="42638"/>
                    <a:pt x="14302851" y="165219"/>
                  </a:cubicBezTo>
                  <a:cubicBezTo>
                    <a:pt x="14453867" y="258836"/>
                    <a:pt x="14459389" y="476157"/>
                    <a:pt x="14450248" y="3382416"/>
                  </a:cubicBezTo>
                  <a:lnTo>
                    <a:pt x="14450248" y="3382451"/>
                  </a:lnTo>
                  <a:cubicBezTo>
                    <a:pt x="14450248" y="4287884"/>
                    <a:pt x="14407465" y="4436472"/>
                    <a:pt x="13831612" y="4486534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0" name="Picture 16">
            <a:extLst>
              <a:ext uri="{FF2B5EF4-FFF2-40B4-BE49-F238E27FC236}">
                <a16:creationId xmlns:a16="http://schemas.microsoft.com/office/drawing/2014/main" id="{2EEE5094-E26B-1CC5-2630-E04F5D9BE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622572">
            <a:off x="-283459" y="127046"/>
            <a:ext cx="1598911" cy="520372"/>
          </a:xfrm>
          <a:prstGeom prst="rect">
            <a:avLst/>
          </a:prstGeom>
        </p:spPr>
      </p:pic>
      <p:pic>
        <p:nvPicPr>
          <p:cNvPr id="2" name="Picture 2" descr="Giải bài tập SGK Địa lí 4 bài 5: Tây Nguyên - Hướng dẫn giải bài tập môn Địa  lý lớp 4 - VnDoc.com">
            <a:extLst>
              <a:ext uri="{FF2B5EF4-FFF2-40B4-BE49-F238E27FC236}">
                <a16:creationId xmlns:a16="http://schemas.microsoft.com/office/drawing/2014/main" id="{D295D33E-D15A-0489-4688-7D4FDF33C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799" y="-59499"/>
            <a:ext cx="5791201" cy="6917499"/>
          </a:xfrm>
          <a:prstGeom prst="rect">
            <a:avLst/>
          </a:prstGeom>
          <a:noFill/>
        </p:spPr>
      </p:pic>
      <p:sp>
        <p:nvSpPr>
          <p:cNvPr id="3" name="Text Box 20">
            <a:extLst>
              <a:ext uri="{FF2B5EF4-FFF2-40B4-BE49-F238E27FC236}">
                <a16:creationId xmlns:a16="http://schemas.microsoft.com/office/drawing/2014/main" id="{849E3877-36B9-6BA7-D612-9CFF6928F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844" y="516415"/>
            <a:ext cx="4846321" cy="15696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EB4C66-3D36-46FA-EEE8-E1666592A111}"/>
              </a:ext>
            </a:extLst>
          </p:cNvPr>
          <p:cNvSpPr txBox="1"/>
          <p:nvPr/>
        </p:nvSpPr>
        <p:spPr>
          <a:xfrm>
            <a:off x="322844" y="2411891"/>
            <a:ext cx="5603948" cy="99001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prstDash val="lg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Lạt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91B1476C-00D5-A119-5342-8053A6E2D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44" y="5725937"/>
            <a:ext cx="5603948" cy="9900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prstDash val="lgDashDot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ts val="3500"/>
              </a:lnSpc>
              <a:defRPr/>
            </a:pPr>
            <a:r>
              <a:rPr lang="en-US" sz="3200" b="1" dirty="0">
                <a:solidFill>
                  <a:sysClr val="windowText" lastClr="000000"/>
                </a:solidFill>
              </a:rPr>
              <a:t>- 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</a:rPr>
              <a:t>Ở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</a:rPr>
              <a:t>độ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</a:rPr>
              <a:t>cao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1500m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Lạt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3200" b="1" dirty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  <p:sp>
        <p:nvSpPr>
          <p:cNvPr id="6" name="Text Box 20">
            <a:extLst>
              <a:ext uri="{FF2B5EF4-FFF2-40B4-BE49-F238E27FC236}">
                <a16:creationId xmlns:a16="http://schemas.microsoft.com/office/drawing/2014/main" id="{BF569F96-FDB8-EDFF-6E2A-C5B35D303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844" y="4621255"/>
            <a:ext cx="5603948" cy="9900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eaLnBrk="1" hangingPunct="1">
              <a:lnSpc>
                <a:spcPts val="3500"/>
              </a:lnSpc>
            </a:pPr>
            <a:r>
              <a:rPr lang="en-US" altLang="en-US" sz="3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Lạt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alt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05472B-2F8D-F522-2074-0BC5DD58B64D}"/>
              </a:ext>
            </a:extLst>
          </p:cNvPr>
          <p:cNvSpPr txBox="1"/>
          <p:nvPr/>
        </p:nvSpPr>
        <p:spPr>
          <a:xfrm>
            <a:off x="322844" y="3516573"/>
            <a:ext cx="5603948" cy="9900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Lạt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592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nature, highland&#10;&#10;Description automatically generated">
            <a:extLst>
              <a:ext uri="{FF2B5EF4-FFF2-40B4-BE49-F238E27FC236}">
                <a16:creationId xmlns:a16="http://schemas.microsoft.com/office/drawing/2014/main" id="{AB6CA3AA-56BA-BC8B-5E7E-F2C488005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9333" cy="6858000"/>
          </a:xfrm>
          <a:prstGeom prst="rect">
            <a:avLst/>
          </a:prstGeom>
        </p:spPr>
      </p:pic>
      <p:grpSp>
        <p:nvGrpSpPr>
          <p:cNvPr id="9" name="Group 4">
            <a:extLst>
              <a:ext uri="{FF2B5EF4-FFF2-40B4-BE49-F238E27FC236}">
                <a16:creationId xmlns:a16="http://schemas.microsoft.com/office/drawing/2014/main" id="{C8393C21-EC80-D32F-2CCD-74DB94CFB012}"/>
              </a:ext>
            </a:extLst>
          </p:cNvPr>
          <p:cNvGrpSpPr/>
          <p:nvPr/>
        </p:nvGrpSpPr>
        <p:grpSpPr>
          <a:xfrm>
            <a:off x="926470" y="1798320"/>
            <a:ext cx="6760870" cy="3535680"/>
            <a:chOff x="0" y="0"/>
            <a:chExt cx="14452999" cy="4534409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A36AED6F-7F75-9798-1FED-44387D8326F1}"/>
                </a:ext>
              </a:extLst>
            </p:cNvPr>
            <p:cNvSpPr/>
            <p:nvPr/>
          </p:nvSpPr>
          <p:spPr>
            <a:xfrm>
              <a:off x="0" y="-4073"/>
              <a:ext cx="14459389" cy="4541012"/>
            </a:xfrm>
            <a:custGeom>
              <a:avLst/>
              <a:gdLst/>
              <a:ahLst/>
              <a:cxnLst/>
              <a:rect l="l" t="t" r="r" b="b"/>
              <a:pathLst>
                <a:path w="14459389" h="4541012">
                  <a:moveTo>
                    <a:pt x="13831612" y="4486534"/>
                  </a:moveTo>
                  <a:cubicBezTo>
                    <a:pt x="13831612" y="4486534"/>
                    <a:pt x="13100737" y="4541012"/>
                    <a:pt x="11124817" y="4538390"/>
                  </a:cubicBezTo>
                  <a:cubicBezTo>
                    <a:pt x="5257455" y="4536228"/>
                    <a:pt x="1057074" y="4528403"/>
                    <a:pt x="1057074" y="4528403"/>
                  </a:cubicBezTo>
                  <a:cubicBezTo>
                    <a:pt x="812932" y="4519569"/>
                    <a:pt x="449110" y="4498339"/>
                    <a:pt x="282371" y="4440161"/>
                  </a:cubicBezTo>
                  <a:cubicBezTo>
                    <a:pt x="4469" y="4343198"/>
                    <a:pt x="0" y="4169919"/>
                    <a:pt x="0" y="3382452"/>
                  </a:cubicBezTo>
                  <a:lnTo>
                    <a:pt x="0" y="338241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95568" y="15681"/>
                    <a:pt x="8961324" y="7673"/>
                  </a:cubicBezTo>
                  <a:cubicBezTo>
                    <a:pt x="12881809" y="0"/>
                    <a:pt x="13598542" y="6979"/>
                    <a:pt x="13598542" y="6979"/>
                  </a:cubicBezTo>
                  <a:cubicBezTo>
                    <a:pt x="13966850" y="14458"/>
                    <a:pt x="14105110" y="42638"/>
                    <a:pt x="14302851" y="165219"/>
                  </a:cubicBezTo>
                  <a:cubicBezTo>
                    <a:pt x="14453867" y="258836"/>
                    <a:pt x="14459389" y="476157"/>
                    <a:pt x="14450248" y="3382416"/>
                  </a:cubicBezTo>
                  <a:lnTo>
                    <a:pt x="14450248" y="3382451"/>
                  </a:lnTo>
                  <a:cubicBezTo>
                    <a:pt x="14450248" y="4287884"/>
                    <a:pt x="14407465" y="4436472"/>
                    <a:pt x="13831612" y="4486534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1" name="Picture 9">
            <a:extLst>
              <a:ext uri="{FF2B5EF4-FFF2-40B4-BE49-F238E27FC236}">
                <a16:creationId xmlns:a16="http://schemas.microsoft.com/office/drawing/2014/main" id="{6220E3AF-C264-3F51-4AC4-A326BA6789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00120">
            <a:off x="6593285" y="610714"/>
            <a:ext cx="1874971" cy="1889138"/>
          </a:xfrm>
          <a:prstGeom prst="rect">
            <a:avLst/>
          </a:prstGeom>
        </p:spPr>
      </p:pic>
      <p:pic>
        <p:nvPicPr>
          <p:cNvPr id="12" name="Picture 16">
            <a:extLst>
              <a:ext uri="{FF2B5EF4-FFF2-40B4-BE49-F238E27FC236}">
                <a16:creationId xmlns:a16="http://schemas.microsoft.com/office/drawing/2014/main" id="{B599C020-7AEE-9D06-C1A0-7EA78766FB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9622572">
            <a:off x="-57759" y="1351397"/>
            <a:ext cx="2696018" cy="87743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39458C5-A756-E848-9B6B-95F397F7A359}"/>
              </a:ext>
            </a:extLst>
          </p:cNvPr>
          <p:cNvSpPr txBox="1"/>
          <p:nvPr/>
        </p:nvSpPr>
        <p:spPr>
          <a:xfrm>
            <a:off x="1005972" y="2160982"/>
            <a:ext cx="676385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Đà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Lạt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nằm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trên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cao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nguyên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Lâm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Viên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, ở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độ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cao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khoảng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1500m so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với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mực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nước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biển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,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có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khí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hậu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quanh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năm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mát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mẻ</a:t>
            </a:r>
            <a:r>
              <a:rPr lang="en-US" sz="4800" b="1" dirty="0">
                <a:solidFill>
                  <a:sysClr val="windowText" lastClr="000000"/>
                </a:solidFill>
                <a:latin typeface="UVN Da Lat" panose="03060902030302020204" pitchFamily="66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96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5D62B2E7-4532-2316-BB33-EAB34C9B37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72" t="-783" r="8782" b="51051"/>
          <a:stretch/>
        </p:blipFill>
        <p:spPr>
          <a:xfrm>
            <a:off x="6694771" y="484909"/>
            <a:ext cx="4068444" cy="518161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D7A260D-F383-CD77-A8BE-B6C5176A5D03}"/>
              </a:ext>
            </a:extLst>
          </p:cNvPr>
          <p:cNvSpPr/>
          <p:nvPr/>
        </p:nvSpPr>
        <p:spPr>
          <a:xfrm>
            <a:off x="660104" y="708947"/>
            <a:ext cx="5676900" cy="3971925"/>
          </a:xfrm>
          <a:prstGeom prst="roundRect">
            <a:avLst/>
          </a:prstGeom>
          <a:ln w="28575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368BFB1-568F-728C-6919-79D2A0702045}"/>
              </a:ext>
            </a:extLst>
          </p:cNvPr>
          <p:cNvGrpSpPr/>
          <p:nvPr/>
        </p:nvGrpSpPr>
        <p:grpSpPr>
          <a:xfrm>
            <a:off x="435905" y="1125250"/>
            <a:ext cx="6097587" cy="3195339"/>
            <a:chOff x="1696983" y="3283139"/>
            <a:chExt cx="6668351" cy="48882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650D7D-BF8B-2F2E-BF25-1ACADC76C2AD}"/>
                </a:ext>
              </a:extLst>
            </p:cNvPr>
            <p:cNvSpPr txBox="1"/>
            <p:nvPr/>
          </p:nvSpPr>
          <p:spPr>
            <a:xfrm rot="21579500">
              <a:off x="1727288" y="3368834"/>
              <a:ext cx="6638046" cy="4802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THÀNH PHỐ NỔI TIẾNG VỀ RỪNG THÔNG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96C3B5-CF19-DAC9-3628-079021CFDA9B}"/>
                </a:ext>
              </a:extLst>
            </p:cNvPr>
            <p:cNvSpPr txBox="1"/>
            <p:nvPr/>
          </p:nvSpPr>
          <p:spPr>
            <a:xfrm rot="21579500">
              <a:off x="1696983" y="3283139"/>
              <a:ext cx="6633122" cy="4802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THÀNH PHỐ NỔI TIẾNG VỀ RỪNG THÔNG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517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B4D14F3-1529-F55E-22A2-2C5DBFB65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ound Diagonal Corner Rectangle 1"/>
          <p:cNvSpPr/>
          <p:nvPr/>
        </p:nvSpPr>
        <p:spPr>
          <a:xfrm>
            <a:off x="355080" y="310276"/>
            <a:ext cx="11453461" cy="1528355"/>
          </a:xfrm>
          <a:prstGeom prst="round2DiagRect">
            <a:avLst>
              <a:gd name="adj1" fmla="val 0"/>
              <a:gd name="adj2" fmla="val 2942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accent6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67477" y="443511"/>
            <a:ext cx="1124106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Nơi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đây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có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những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rừng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thông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xanh</a:t>
            </a:r>
            <a:r>
              <a:rPr lang="en-US" sz="38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tốt</a:t>
            </a:r>
            <a:r>
              <a:rPr lang="en-US" sz="38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quanh</a:t>
            </a:r>
            <a:r>
              <a:rPr lang="en-US" sz="38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năm</a:t>
            </a:r>
            <a:r>
              <a:rPr lang="en-US" sz="3800" b="1" dirty="0">
                <a:solidFill>
                  <a:srgbClr val="FE6266"/>
                </a:solidFill>
                <a:latin typeface="UVN Da Lat" panose="03060902030302020204" pitchFamily="66" charset="0"/>
              </a:rPr>
              <a:t>.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Thông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phủ</a:t>
            </a:r>
            <a:r>
              <a:rPr lang="en-US" sz="38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kín</a:t>
            </a:r>
            <a:r>
              <a:rPr lang="en-US" sz="38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sườn</a:t>
            </a:r>
            <a:r>
              <a:rPr lang="en-US" sz="38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đồi</a:t>
            </a:r>
            <a:r>
              <a:rPr lang="en-US" sz="3800" b="1" dirty="0">
                <a:solidFill>
                  <a:srgbClr val="FE6266"/>
                </a:solidFill>
                <a:latin typeface="UVN Da Lat" panose="03060902030302020204" pitchFamily="66" charset="0"/>
              </a:rPr>
              <a:t>, </a:t>
            </a:r>
            <a:r>
              <a:rPr lang="en-US" sz="38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sườn</a:t>
            </a:r>
            <a:r>
              <a:rPr lang="en-US" sz="3800" b="1" dirty="0">
                <a:solidFill>
                  <a:srgbClr val="FE626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FE6266"/>
                </a:solidFill>
                <a:latin typeface="UVN Da Lat" panose="03060902030302020204" pitchFamily="66" charset="0"/>
              </a:rPr>
              <a:t>núi</a:t>
            </a:r>
            <a:r>
              <a:rPr lang="en-US" sz="3800" b="1" dirty="0">
                <a:solidFill>
                  <a:srgbClr val="FE6266"/>
                </a:solidFill>
                <a:latin typeface="UVN Da Lat" panose="03060902030302020204" pitchFamily="66" charset="0"/>
              </a:rPr>
              <a:t>,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chạy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dọc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theo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các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con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đường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trong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thành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 </a:t>
            </a:r>
            <a:r>
              <a:rPr lang="en-US" sz="3800" b="1" dirty="0" err="1">
                <a:solidFill>
                  <a:srgbClr val="002126"/>
                </a:solidFill>
                <a:latin typeface="UVN Da Lat" panose="03060902030302020204" pitchFamily="66" charset="0"/>
              </a:rPr>
              <a:t>phố</a:t>
            </a:r>
            <a:r>
              <a:rPr lang="en-US" sz="3800" b="1" dirty="0">
                <a:solidFill>
                  <a:srgbClr val="002126"/>
                </a:solidFill>
                <a:latin typeface="UVN Da Lat" panose="03060902030302020204" pitchFamily="66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997" y="4267704"/>
            <a:ext cx="3684578" cy="24127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2" y="2032117"/>
            <a:ext cx="3889808" cy="25091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2" y="4743845"/>
            <a:ext cx="3896899" cy="19326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609" y="4560716"/>
            <a:ext cx="3533932" cy="21783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7DAB65-2EF5-C488-C92F-A257AC9158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9937" y="1951018"/>
            <a:ext cx="3568604" cy="248765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7B0E30-EBBB-13D4-469A-467D86C29A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4414" y="1958997"/>
            <a:ext cx="3684579" cy="217839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370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5D62B2E7-4532-2316-BB33-EAB34C9B37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4" t="54159" r="53060" b="2418"/>
          <a:stretch/>
        </p:blipFill>
        <p:spPr>
          <a:xfrm>
            <a:off x="6579062" y="443345"/>
            <a:ext cx="4566784" cy="507849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D7A260D-F383-CD77-A8BE-B6C5176A5D03}"/>
              </a:ext>
            </a:extLst>
          </p:cNvPr>
          <p:cNvSpPr/>
          <p:nvPr/>
        </p:nvSpPr>
        <p:spPr>
          <a:xfrm>
            <a:off x="660104" y="708947"/>
            <a:ext cx="5676900" cy="3971925"/>
          </a:xfrm>
          <a:prstGeom prst="roundRect">
            <a:avLst/>
          </a:prstGeom>
          <a:ln w="28575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368BFB1-568F-728C-6919-79D2A0702045}"/>
              </a:ext>
            </a:extLst>
          </p:cNvPr>
          <p:cNvGrpSpPr/>
          <p:nvPr/>
        </p:nvGrpSpPr>
        <p:grpSpPr>
          <a:xfrm>
            <a:off x="427353" y="1139717"/>
            <a:ext cx="6106138" cy="3180873"/>
            <a:chOff x="1687630" y="3305271"/>
            <a:chExt cx="6677703" cy="486611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650D7D-BF8B-2F2E-BF25-1ACADC76C2AD}"/>
                </a:ext>
              </a:extLst>
            </p:cNvPr>
            <p:cNvSpPr txBox="1"/>
            <p:nvPr/>
          </p:nvSpPr>
          <p:spPr>
            <a:xfrm rot="21579500">
              <a:off x="1727288" y="3368834"/>
              <a:ext cx="6638045" cy="4802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0021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THÀNH PHỐ NỔI TIẾNG VỀ THÁC NƯỚC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96C3B5-CF19-DAC9-3628-079021CFDA9B}"/>
                </a:ext>
              </a:extLst>
            </p:cNvPr>
            <p:cNvSpPr txBox="1"/>
            <p:nvPr/>
          </p:nvSpPr>
          <p:spPr>
            <a:xfrm rot="21579500">
              <a:off x="1687630" y="3305271"/>
              <a:ext cx="6633122" cy="4802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FCB6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THÀNH PHỐ NỔI TIẾNG VỀ THÁC NƯỚC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711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D49A50-CC3F-433A-FFEF-3D0BCFEF9B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luoc_do_4">
            <a:extLst>
              <a:ext uri="{FF2B5EF4-FFF2-40B4-BE49-F238E27FC236}">
                <a16:creationId xmlns:a16="http://schemas.microsoft.com/office/drawing/2014/main" id="{2805CC96-2A67-3E61-10ED-BE1516FCC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26872" y="0"/>
            <a:ext cx="84651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A30FC58-E22B-C628-6BA2-D1EA98AC482D}"/>
              </a:ext>
            </a:extLst>
          </p:cNvPr>
          <p:cNvSpPr/>
          <p:nvPr/>
        </p:nvSpPr>
        <p:spPr>
          <a:xfrm>
            <a:off x="301336" y="415636"/>
            <a:ext cx="3203864" cy="6082146"/>
          </a:xfrm>
          <a:prstGeom prst="roundRect">
            <a:avLst/>
          </a:prstGeom>
          <a:ln w="38100">
            <a:solidFill>
              <a:schemeClr val="accent6">
                <a:lumMod val="50000"/>
              </a:schemeClr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726EEB-21E4-E4BD-285A-C00AA983BA7D}"/>
              </a:ext>
            </a:extLst>
          </p:cNvPr>
          <p:cNvSpPr txBox="1"/>
          <p:nvPr/>
        </p:nvSpPr>
        <p:spPr>
          <a:xfrm>
            <a:off x="412172" y="825219"/>
            <a:ext cx="32038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UVN Da Lat" panose="03060902030302020204" pitchFamily="66" charset="0"/>
              </a:rPr>
              <a:t>Hãy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tìm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vị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trí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của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UVN Da Lat" panose="03060902030302020204" pitchFamily="66" charset="0"/>
              </a:rPr>
              <a:t>Hồ</a:t>
            </a:r>
            <a:r>
              <a:rPr lang="en-US" sz="4800" dirty="0">
                <a:solidFill>
                  <a:srgbClr val="C00000"/>
                </a:solidFill>
                <a:latin typeface="UVN Da Lat" panose="03060902030302020204" pitchFamily="66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UVN Da Lat" panose="03060902030302020204" pitchFamily="66" charset="0"/>
              </a:rPr>
              <a:t>Xuân</a:t>
            </a:r>
            <a:r>
              <a:rPr lang="en-US" sz="4800" dirty="0">
                <a:solidFill>
                  <a:srgbClr val="C00000"/>
                </a:solidFill>
                <a:latin typeface="UVN Da Lat" panose="03060902030302020204" pitchFamily="66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UVN Da Lat" panose="03060902030302020204" pitchFamily="66" charset="0"/>
              </a:rPr>
              <a:t>Hương</a:t>
            </a:r>
            <a:r>
              <a:rPr lang="en-US" sz="4800" dirty="0">
                <a:solidFill>
                  <a:srgbClr val="C00000"/>
                </a:solidFill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và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solidFill>
                  <a:srgbClr val="4E8742"/>
                </a:solidFill>
                <a:latin typeface="UVN Da Lat" panose="03060902030302020204" pitchFamily="66" charset="0"/>
              </a:rPr>
              <a:t>thác</a:t>
            </a:r>
            <a:r>
              <a:rPr lang="en-US" sz="4800" dirty="0">
                <a:solidFill>
                  <a:srgbClr val="4E8742"/>
                </a:solidFill>
                <a:latin typeface="UVN Da Lat" panose="03060902030302020204" pitchFamily="66" charset="0"/>
              </a:rPr>
              <a:t> Cam Li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trên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lược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đồ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khu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trung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tâm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thành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phố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Đà</a:t>
            </a:r>
            <a:r>
              <a:rPr lang="en-US" sz="4800" dirty="0">
                <a:latin typeface="UVN Da Lat" panose="03060902030302020204" pitchFamily="66" charset="0"/>
              </a:rPr>
              <a:t> </a:t>
            </a:r>
            <a:r>
              <a:rPr lang="en-US" sz="4800" dirty="0" err="1">
                <a:latin typeface="UVN Da Lat" panose="03060902030302020204" pitchFamily="66" charset="0"/>
              </a:rPr>
              <a:t>Lạt</a:t>
            </a:r>
            <a:endParaRPr lang="en-US" sz="4800" dirty="0">
              <a:latin typeface="UVN Da Lat" panose="0306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34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929</Words>
  <Application>Microsoft Office PowerPoint</Application>
  <PresentationFormat>Widescreen</PresentationFormat>
  <Paragraphs>94</Paragraphs>
  <Slides>35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9" baseType="lpstr">
      <vt:lpstr>UVN Bai Sau Nang</vt:lpstr>
      <vt:lpstr>UVN Thoi Nay Nang</vt:lpstr>
      <vt:lpstr>Calibri</vt:lpstr>
      <vt:lpstr>UTM Avo</vt:lpstr>
      <vt:lpstr>UVN Da Lat</vt:lpstr>
      <vt:lpstr>UVN Binh Duong</vt:lpstr>
      <vt:lpstr>Calibri Light</vt:lpstr>
      <vt:lpstr>Arial</vt:lpstr>
      <vt:lpstr>UTM Tam Le</vt:lpstr>
      <vt:lpstr>UVN Bai Sau</vt:lpstr>
      <vt:lpstr>Times New Roman</vt:lpstr>
      <vt:lpstr>UVN Ai Cap Nang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</dc:creator>
  <cp:lastModifiedBy>Lan Anh Dương</cp:lastModifiedBy>
  <cp:revision>9</cp:revision>
  <dcterms:created xsi:type="dcterms:W3CDTF">2022-08-07T16:25:41Z</dcterms:created>
  <dcterms:modified xsi:type="dcterms:W3CDTF">2023-07-21T06:34:41Z</dcterms:modified>
</cp:coreProperties>
</file>