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97" r:id="rId1"/>
  </p:sldMasterIdLst>
  <p:notesMasterIdLst>
    <p:notesMasterId r:id="rId28"/>
  </p:notesMasterIdLst>
  <p:handoutMasterIdLst>
    <p:handoutMasterId r:id="rId29"/>
  </p:handoutMasterIdLst>
  <p:sldIdLst>
    <p:sldId id="256" r:id="rId2"/>
    <p:sldId id="4384" r:id="rId3"/>
    <p:sldId id="4385" r:id="rId4"/>
    <p:sldId id="4386" r:id="rId5"/>
    <p:sldId id="262" r:id="rId6"/>
    <p:sldId id="258" r:id="rId7"/>
    <p:sldId id="4388" r:id="rId8"/>
    <p:sldId id="257" r:id="rId9"/>
    <p:sldId id="4389" r:id="rId10"/>
    <p:sldId id="4355" r:id="rId11"/>
    <p:sldId id="4390" r:id="rId12"/>
    <p:sldId id="4391" r:id="rId13"/>
    <p:sldId id="4392" r:id="rId14"/>
    <p:sldId id="4393" r:id="rId15"/>
    <p:sldId id="4395" r:id="rId16"/>
    <p:sldId id="4396" r:id="rId17"/>
    <p:sldId id="4370" r:id="rId18"/>
    <p:sldId id="4397" r:id="rId19"/>
    <p:sldId id="4398" r:id="rId20"/>
    <p:sldId id="4399" r:id="rId21"/>
    <p:sldId id="4400" r:id="rId22"/>
    <p:sldId id="4401" r:id="rId23"/>
    <p:sldId id="4372" r:id="rId24"/>
    <p:sldId id="4402" r:id="rId25"/>
    <p:sldId id="4404" r:id="rId26"/>
    <p:sldId id="4383" r:id="rId27"/>
  </p:sldIdLst>
  <p:sldSz cx="12190413" cy="6859588"/>
  <p:notesSz cx="6858000" cy="9144000"/>
  <p:embeddedFontLst>
    <p:embeddedFont>
      <p:font typeface="Calibri" panose="020F0502020204030204" pitchFamily="34" charset="0"/>
      <p:regular r:id="rId30"/>
      <p:bold r:id="rId31"/>
      <p:italic r:id="rId32"/>
      <p:boldItalic r:id="rId33"/>
    </p:embeddedFont>
    <p:embeddedFont>
      <p:font typeface="Calibri Light" panose="020F0302020204030204" pitchFamily="34" charset="0"/>
      <p:regular r:id="rId34"/>
      <p:italic r:id="rId35"/>
    </p:embeddedFont>
    <p:embeddedFont>
      <p:font typeface="Cambria" panose="02040503050406030204" pitchFamily="18" charset="0"/>
      <p:regular r:id="rId36"/>
      <p:bold r:id="rId37"/>
      <p:italic r:id="rId38"/>
      <p:boldItalic r:id="rId39"/>
    </p:embeddedFont>
    <p:embeddedFont>
      <p:font typeface="UTM Alpine KT" panose="02040603050506020204" pitchFamily="18" charset="0"/>
      <p:regular r:id="rId40"/>
    </p:embeddedFont>
    <p:embeddedFont>
      <p:font typeface="UTM Androgyne" panose="02040603050506020204" pitchFamily="18" charset="0"/>
      <p:regular r:id="rId41"/>
    </p:embeddedFont>
    <p:embeddedFont>
      <p:font typeface="UTM Pierre" panose="02040603050506020204" pitchFamily="18" charset="0"/>
      <p:regular r:id="rId42"/>
    </p:embeddedFont>
    <p:embeddedFont>
      <p:font typeface="UTM Staccato " panose="02040603050506020204" pitchFamily="18" charset="0"/>
      <p:regular r:id="rId43"/>
    </p:embeddedFont>
  </p:embeddedFontLst>
  <p:custDataLst>
    <p:tags r:id="rId44"/>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06559" indent="-173088"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16128" indent="-34918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825697" indent="-525283"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435266" indent="-701381"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167357" algn="l" defTabSz="866943"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600828" algn="l" defTabSz="866943"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034299" algn="l" defTabSz="866943"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467771" algn="l" defTabSz="866943"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28" userDrawn="1">
          <p15:clr>
            <a:srgbClr val="A4A3A4"/>
          </p15:clr>
        </p15:guide>
        <p15:guide id="2" pos="4050" userDrawn="1">
          <p15:clr>
            <a:srgbClr val="A4A3A4"/>
          </p15:clr>
        </p15:guide>
        <p15:guide id="3" pos="557" userDrawn="1">
          <p15:clr>
            <a:srgbClr val="A4A3A4"/>
          </p15:clr>
        </p15:guide>
        <p15:guide id="5" orient="horz" pos="4183" userDrawn="1">
          <p15:clr>
            <a:srgbClr val="A4A3A4"/>
          </p15:clr>
        </p15:guide>
        <p15:guide id="6" pos="7497" userDrawn="1">
          <p15:clr>
            <a:srgbClr val="A4A3A4"/>
          </p15:clr>
        </p15:guide>
        <p15:guide id="7" pos="6908" userDrawn="1">
          <p15:clr>
            <a:srgbClr val="A4A3A4"/>
          </p15:clr>
        </p15:guide>
        <p15:guide id="8" orient="horz" pos="311">
          <p15:clr>
            <a:srgbClr val="A4A3A4"/>
          </p15:clr>
        </p15:guide>
        <p15:guide id="9" orient="horz" pos="3967">
          <p15:clr>
            <a:srgbClr val="A4A3A4"/>
          </p15:clr>
        </p15:guide>
        <p15:guide id="10" pos="3840">
          <p15:clr>
            <a:srgbClr val="A4A3A4"/>
          </p15:clr>
        </p15:guide>
        <p15:guide id="11" pos="528">
          <p15:clr>
            <a:srgbClr val="A4A3A4"/>
          </p15:clr>
        </p15:guide>
        <p15:guide id="12" pos="7107">
          <p15:clr>
            <a:srgbClr val="A4A3A4"/>
          </p15:clr>
        </p15:guide>
        <p15:guide id="13" pos="654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4A3C"/>
    <a:srgbClr val="F23D2E"/>
    <a:srgbClr val="FFC000"/>
    <a:srgbClr val="FFFFFF"/>
    <a:srgbClr val="58A9CC"/>
    <a:srgbClr val="0C2744"/>
    <a:srgbClr val="000000"/>
    <a:srgbClr val="29ABE2"/>
    <a:srgbClr val="4BC1DD"/>
    <a:srgbClr val="5CBA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161" autoAdjust="0"/>
    <p:restoredTop sz="95274" autoAdjust="0"/>
  </p:normalViewPr>
  <p:slideViewPr>
    <p:cSldViewPr>
      <p:cViewPr varScale="1">
        <p:scale>
          <a:sx n="70" d="100"/>
          <a:sy n="70" d="100"/>
        </p:scale>
        <p:origin x="276" y="48"/>
      </p:cViewPr>
      <p:guideLst>
        <p:guide orient="horz" pos="328"/>
        <p:guide pos="4050"/>
        <p:guide pos="557"/>
        <p:guide orient="horz" pos="4183"/>
        <p:guide pos="7497"/>
        <p:guide pos="6908"/>
        <p:guide orient="horz" pos="311"/>
        <p:guide orient="horz" pos="3967"/>
        <p:guide pos="3840"/>
        <p:guide pos="528"/>
        <p:guide pos="7107"/>
        <p:guide pos="6549"/>
      </p:guideLst>
    </p:cSldViewPr>
  </p:slideViewPr>
  <p:outlineViewPr>
    <p:cViewPr>
      <p:scale>
        <a:sx n="100" d="100"/>
        <a:sy n="100" d="100"/>
      </p:scale>
      <p:origin x="0" y="-10374"/>
    </p:cViewPr>
  </p:outlineViewPr>
  <p:notesTextViewPr>
    <p:cViewPr>
      <p:scale>
        <a:sx n="1" d="1"/>
        <a:sy n="1" d="1"/>
      </p:scale>
      <p:origin x="0" y="0"/>
    </p:cViewPr>
  </p:notesTextViewPr>
  <p:sorterViewPr>
    <p:cViewPr>
      <p:scale>
        <a:sx n="33" d="100"/>
        <a:sy n="33" d="100"/>
      </p:scale>
      <p:origin x="0" y="0"/>
    </p:cViewPr>
  </p:sorterViewPr>
  <p:notesViewPr>
    <p:cSldViewPr>
      <p:cViewPr varScale="1">
        <p:scale>
          <a:sx n="65" d="100"/>
          <a:sy n="65" d="100"/>
        </p:scale>
        <p:origin x="279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630DBF-D010-4114-9DE3-41E342A27C18}" type="datetimeFigureOut">
              <a:rPr lang="zh-CN" altLang="en-US" smtClean="0"/>
              <a:pPr/>
              <a:t>2023/7/21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1D107-4CC9-43CA-8CA8-36E1DF70D5F2}" type="slidenum">
              <a:rPr lang="zh-CN" altLang="en-US" smtClean="0"/>
              <a:pPr/>
              <a:t>‹#›</a:t>
            </a:fld>
            <a:endParaRPr lang="zh-CN" altLang="en-US"/>
          </a:p>
        </p:txBody>
      </p:sp>
    </p:spTree>
    <p:extLst>
      <p:ext uri="{BB962C8B-B14F-4D97-AF65-F5344CB8AC3E}">
        <p14:creationId xmlns:p14="http://schemas.microsoft.com/office/powerpoint/2010/main" val="198666007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pPr>
                <a:defRPr/>
              </a:pPr>
              <a:t>2023/7/21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18F03C3-53C1-4F10-8DAF-D1F318E96C6E}" type="slidenum">
              <a:rPr lang="zh-CN" altLang="en-US"/>
              <a:pPr/>
              <a:t>‹#›</a:t>
            </a:fld>
            <a:endParaRPr lang="zh-CN" altLang="en-US"/>
          </a:p>
        </p:txBody>
      </p:sp>
    </p:spTree>
    <p:extLst>
      <p:ext uri="{BB962C8B-B14F-4D97-AF65-F5344CB8AC3E}">
        <p14:creationId xmlns:p14="http://schemas.microsoft.com/office/powerpoint/2010/main" val="2060540435"/>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31967" algn="l" rtl="0" eaLnBrk="0" fontAlgn="base" hangingPunct="0">
      <a:spcBef>
        <a:spcPct val="30000"/>
      </a:spcBef>
      <a:spcAft>
        <a:spcPct val="0"/>
      </a:spcAft>
      <a:defRPr sz="1200" kern="1200">
        <a:solidFill>
          <a:schemeClr val="tx1"/>
        </a:solidFill>
        <a:latin typeface="+mn-lt"/>
        <a:ea typeface="+mn-ea"/>
        <a:cs typeface="+mn-cs"/>
      </a:defRPr>
    </a:lvl2pPr>
    <a:lvl3pPr marL="865438" algn="l" rtl="0" eaLnBrk="0" fontAlgn="base" hangingPunct="0">
      <a:spcBef>
        <a:spcPct val="30000"/>
      </a:spcBef>
      <a:spcAft>
        <a:spcPct val="0"/>
      </a:spcAft>
      <a:defRPr sz="1200" kern="1200">
        <a:solidFill>
          <a:schemeClr val="tx1"/>
        </a:solidFill>
        <a:latin typeface="+mn-lt"/>
        <a:ea typeface="+mn-ea"/>
        <a:cs typeface="+mn-cs"/>
      </a:defRPr>
    </a:lvl3pPr>
    <a:lvl4pPr marL="1298909" algn="l" rtl="0" eaLnBrk="0" fontAlgn="base" hangingPunct="0">
      <a:spcBef>
        <a:spcPct val="30000"/>
      </a:spcBef>
      <a:spcAft>
        <a:spcPct val="0"/>
      </a:spcAft>
      <a:defRPr sz="1200" kern="1200">
        <a:solidFill>
          <a:schemeClr val="tx1"/>
        </a:solidFill>
        <a:latin typeface="+mn-lt"/>
        <a:ea typeface="+mn-ea"/>
        <a:cs typeface="+mn-cs"/>
      </a:defRPr>
    </a:lvl4pPr>
    <a:lvl5pPr marL="1732381" algn="l" rtl="0" eaLnBrk="0" fontAlgn="base" hangingPunct="0">
      <a:spcBef>
        <a:spcPct val="30000"/>
      </a:spcBef>
      <a:spcAft>
        <a:spcPct val="0"/>
      </a:spcAft>
      <a:defRPr sz="1200" kern="1200">
        <a:solidFill>
          <a:schemeClr val="tx1"/>
        </a:solidFill>
        <a:latin typeface="+mn-lt"/>
        <a:ea typeface="+mn-ea"/>
        <a:cs typeface="+mn-cs"/>
      </a:defRPr>
    </a:lvl5pPr>
    <a:lvl6pPr marL="2166876" algn="l" defTabSz="866750" rtl="0" eaLnBrk="1" latinLnBrk="0" hangingPunct="1">
      <a:defRPr sz="1200" kern="1200">
        <a:solidFill>
          <a:schemeClr val="tx1"/>
        </a:solidFill>
        <a:latin typeface="+mn-lt"/>
        <a:ea typeface="+mn-ea"/>
        <a:cs typeface="+mn-cs"/>
      </a:defRPr>
    </a:lvl6pPr>
    <a:lvl7pPr marL="2600251" algn="l" defTabSz="866750" rtl="0" eaLnBrk="1" latinLnBrk="0" hangingPunct="1">
      <a:defRPr sz="1200" kern="1200">
        <a:solidFill>
          <a:schemeClr val="tx1"/>
        </a:solidFill>
        <a:latin typeface="+mn-lt"/>
        <a:ea typeface="+mn-ea"/>
        <a:cs typeface="+mn-cs"/>
      </a:defRPr>
    </a:lvl7pPr>
    <a:lvl8pPr marL="3033628" algn="l" defTabSz="866750" rtl="0" eaLnBrk="1" latinLnBrk="0" hangingPunct="1">
      <a:defRPr sz="1200" kern="1200">
        <a:solidFill>
          <a:schemeClr val="tx1"/>
        </a:solidFill>
        <a:latin typeface="+mn-lt"/>
        <a:ea typeface="+mn-ea"/>
        <a:cs typeface="+mn-cs"/>
      </a:defRPr>
    </a:lvl8pPr>
    <a:lvl9pPr marL="3467001" algn="l" defTabSz="86675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3321288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201787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4250072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4085833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999261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222108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1869629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911701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310574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2006139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739827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2001711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p:cNvSpPr>
            <a:spLocks noGrp="1" noRot="1" noChangeAspect="1" noTextEdit="1"/>
          </p:cNvSpPr>
          <p:nvPr>
            <p:ph type="sldImg"/>
          </p:nvPr>
        </p:nvSpPr>
        <p:spPr bwMode="auto">
          <a:xfrm>
            <a:off x="382588" y="685800"/>
            <a:ext cx="60928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1308672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MĂNG NON TEAM">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80" y="6358219"/>
            <a:ext cx="2742090" cy="364359"/>
          </a:xfrm>
          <a:prstGeom prst="rect">
            <a:avLst/>
          </a:prstGeom>
        </p:spPr>
        <p:txBody>
          <a:bodyPr/>
          <a:lstStyle/>
          <a:p>
            <a:fld id="{53CC7D6B-739A-014E-AB2C-B05F182AE8E8}" type="datetime1">
              <a:rPr lang="en-CA" altLang="zh-CN" smtClean="0"/>
              <a:t>2023-07-21</a:t>
            </a:fld>
            <a:endParaRPr lang="zh-CN" altLang="en-US"/>
          </a:p>
        </p:txBody>
      </p:sp>
      <p:sp>
        <p:nvSpPr>
          <p:cNvPr id="4" name="灯片编号占位符 3"/>
          <p:cNvSpPr>
            <a:spLocks noGrp="1"/>
          </p:cNvSpPr>
          <p:nvPr>
            <p:ph type="sldNum" sz="quarter" idx="12"/>
          </p:nvPr>
        </p:nvSpPr>
        <p:spPr>
          <a:xfrm>
            <a:off x="8610045" y="6358219"/>
            <a:ext cx="2742090" cy="364359"/>
          </a:xfrm>
          <a:prstGeom prst="rect">
            <a:avLst/>
          </a:prstGeom>
        </p:spPr>
        <p:txBody>
          <a:bodyPr/>
          <a:lstStyle/>
          <a:p>
            <a:r>
              <a:rPr lang="vi-VN" altLang="zh-CN" dirty="0"/>
              <a:t>MĂNG NON</a:t>
            </a:r>
            <a:endParaRPr lang="zh-CN" altLang="en-US" dirty="0"/>
          </a:p>
        </p:txBody>
      </p:sp>
    </p:spTree>
    <p:extLst>
      <p:ext uri="{BB962C8B-B14F-4D97-AF65-F5344CB8AC3E}">
        <p14:creationId xmlns:p14="http://schemas.microsoft.com/office/powerpoint/2010/main" val="19332886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MĂNG NON">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12189745" cy="6859588"/>
          </a:xfrm>
          <a:prstGeom prst="rect">
            <a:avLst/>
          </a:prstGeom>
        </p:spPr>
      </p:pic>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80" y="6358219"/>
            <a:ext cx="2742090" cy="364359"/>
          </a:xfrm>
          <a:prstGeom prst="rect">
            <a:avLst/>
          </a:prstGeom>
        </p:spPr>
        <p:txBody>
          <a:bodyPr/>
          <a:lstStyle>
            <a:lvl1pPr>
              <a:defRPr/>
            </a:lvl1pPr>
          </a:lstStyle>
          <a:p>
            <a:pPr>
              <a:defRPr/>
            </a:pPr>
            <a:fld id="{C94FCCCF-CDB7-914A-9492-CA8937BB6688}" type="datetime1">
              <a:rPr lang="en-CA" altLang="zh-CN" smtClean="0"/>
              <a:t>2023-07-21</a:t>
            </a:fld>
            <a:endParaRPr lang="zh-CN" altLang="en-US"/>
          </a:p>
        </p:txBody>
      </p:sp>
      <p:sp>
        <p:nvSpPr>
          <p:cNvPr id="5" name="页脚占位符 4"/>
          <p:cNvSpPr>
            <a:spLocks noGrp="1"/>
          </p:cNvSpPr>
          <p:nvPr>
            <p:ph type="ftr" sz="quarter" idx="11"/>
          </p:nvPr>
        </p:nvSpPr>
        <p:spPr>
          <a:xfrm>
            <a:off x="4037887" y="6358219"/>
            <a:ext cx="4114641" cy="364359"/>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8610045" y="6358219"/>
            <a:ext cx="2742090" cy="364359"/>
          </a:xfrm>
          <a:prstGeom prst="rect">
            <a:avLst/>
          </a:prstGeom>
        </p:spPr>
        <p:txBody>
          <a:bodyPr/>
          <a:lstStyle>
            <a:lvl1pPr>
              <a:defRPr/>
            </a:lvl1pPr>
          </a:lstStyle>
          <a:p>
            <a:fld id="{48543BCF-C6F4-4F14-9138-E5ADE1A61F3D}" type="slidenum">
              <a:rPr lang="zh-CN" altLang="en-US"/>
              <a:pPr/>
              <a:t>‹#›</a:t>
            </a:fld>
            <a:endParaRPr lang="zh-CN" altLang="en-US"/>
          </a:p>
        </p:txBody>
      </p:sp>
      <p:sp>
        <p:nvSpPr>
          <p:cNvPr id="9" name="矩形 8"/>
          <p:cNvSpPr/>
          <p:nvPr userDrawn="1"/>
        </p:nvSpPr>
        <p:spPr>
          <a:xfrm>
            <a:off x="0" y="0"/>
            <a:ext cx="12190413" cy="6859588"/>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694" tIns="43347" rIns="86694" bIns="43347" rtlCol="0" anchor="ctr"/>
          <a:lstStyle/>
          <a:p>
            <a:pPr algn="ctr"/>
            <a:endParaRPr lang="zh-CN" altLang="en-US" dirty="0"/>
          </a:p>
        </p:txBody>
      </p:sp>
    </p:spTree>
    <p:extLst>
      <p:ext uri="{BB962C8B-B14F-4D97-AF65-F5344CB8AC3E}">
        <p14:creationId xmlns:p14="http://schemas.microsoft.com/office/powerpoint/2010/main" val="12804082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80" y="365865"/>
            <a:ext cx="10513855" cy="1324942"/>
          </a:xfrm>
          <a:prstGeom prst="rect">
            <a:avLst/>
          </a:prstGeom>
        </p:spPr>
        <p:txBody>
          <a:bodyPr vert="horz" lIns="86694" tIns="43347" rIns="86694" bIns="43347" rtlCol="0" anchor="ctr">
            <a:normAutofit/>
          </a:bodyPr>
          <a:lstStyle/>
          <a:p>
            <a:endParaRPr lang="zh-CN" altLang="en-US" dirty="0"/>
          </a:p>
        </p:txBody>
      </p:sp>
      <p:sp>
        <p:nvSpPr>
          <p:cNvPr id="3" name="文本占位符 2"/>
          <p:cNvSpPr>
            <a:spLocks noGrp="1"/>
          </p:cNvSpPr>
          <p:nvPr>
            <p:ph type="body" idx="1"/>
          </p:nvPr>
        </p:nvSpPr>
        <p:spPr>
          <a:xfrm>
            <a:off x="838280" y="1826313"/>
            <a:ext cx="10513855" cy="4352736"/>
          </a:xfrm>
          <a:prstGeom prst="rect">
            <a:avLst/>
          </a:prstGeom>
        </p:spPr>
        <p:txBody>
          <a:bodyPr vert="horz" lIns="86694" tIns="43347" rIns="86694" bIns="43347" rtlCol="0">
            <a:normAutofit/>
          </a:bodyPr>
          <a:lstStyle/>
          <a:p>
            <a:pPr lvl="0"/>
            <a:endParaRPr lang="zh-CN" altLang="en-US" dirty="0"/>
          </a:p>
        </p:txBody>
      </p:sp>
      <p:sp>
        <p:nvSpPr>
          <p:cNvPr id="8" name="TextBox 7">
            <a:extLst>
              <a:ext uri="{FF2B5EF4-FFF2-40B4-BE49-F238E27FC236}">
                <a16:creationId xmlns:a16="http://schemas.microsoft.com/office/drawing/2014/main" id="{A87764ED-D574-054C-B1CB-A7CCCABBB0FA}"/>
              </a:ext>
            </a:extLst>
          </p:cNvPr>
          <p:cNvSpPr txBox="1"/>
          <p:nvPr userDrawn="1"/>
        </p:nvSpPr>
        <p:spPr>
          <a:xfrm>
            <a:off x="10055646" y="6314555"/>
            <a:ext cx="3600400" cy="400110"/>
          </a:xfrm>
          <a:prstGeom prst="rect">
            <a:avLst/>
          </a:prstGeom>
          <a:noFill/>
        </p:spPr>
        <p:txBody>
          <a:bodyPr wrap="square" rtlCol="0">
            <a:spAutoFit/>
          </a:bodyPr>
          <a:lstStyle/>
          <a:p>
            <a:r>
              <a:rPr lang="en-US" sz="2000" baseline="0" dirty="0">
                <a:solidFill>
                  <a:schemeClr val="tx1">
                    <a:lumMod val="65000"/>
                    <a:lumOff val="35000"/>
                  </a:schemeClr>
                </a:solidFill>
                <a:latin typeface="Cambria" panose="02040503050406030204" pitchFamily="18" charset="0"/>
              </a:rPr>
              <a:t>MĂNG NON</a:t>
            </a:r>
          </a:p>
        </p:txBody>
      </p:sp>
    </p:spTree>
    <p:extLst>
      <p:ext uri="{BB962C8B-B14F-4D97-AF65-F5344CB8AC3E}">
        <p14:creationId xmlns:p14="http://schemas.microsoft.com/office/powerpoint/2010/main" val="3485056897"/>
      </p:ext>
    </p:extLst>
  </p:cSld>
  <p:clrMap bg1="lt1" tx1="dk1" bg2="lt2" tx2="dk2" accent1="accent1" accent2="accent2" accent3="accent3" accent4="accent4" accent5="accent5" accent6="accent6" hlink="hlink" folHlink="folHlink"/>
  <p:sldLayoutIdLst>
    <p:sldLayoutId id="2147483704" r:id="rId1"/>
    <p:sldLayoutId id="2147483716" r:id="rId2"/>
  </p:sldLayoutIdLst>
  <mc:AlternateContent xmlns:mc="http://schemas.openxmlformats.org/markup-compatibility/2006" xmlns:p14="http://schemas.microsoft.com/office/powerpoint/2010/main">
    <mc:Choice Requires="p14">
      <p:transition p14:dur="10"/>
    </mc:Choice>
    <mc:Fallback xmlns="">
      <p:transition/>
    </mc:Fallback>
  </mc:AlternateContent>
  <p:hf sldNum="0" hdr="0" ftr="0" dt="0"/>
  <p:txStyles>
    <p:titleStyle>
      <a:lvl1pPr algn="l" defTabSz="866943"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700"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300"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900"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9pPr>
    </p:bodyStyle>
    <p:otherStyle>
      <a:defPPr>
        <a:defRPr lang="zh-CN"/>
      </a:defPPr>
      <a:lvl1pPr marL="0" algn="l" defTabSz="866943" rtl="0" eaLnBrk="1" latinLnBrk="0" hangingPunct="1">
        <a:defRPr sz="1700" kern="1200">
          <a:solidFill>
            <a:schemeClr val="tx1"/>
          </a:solidFill>
          <a:latin typeface="+mn-lt"/>
          <a:ea typeface="+mn-ea"/>
          <a:cs typeface="+mn-cs"/>
        </a:defRPr>
      </a:lvl1pPr>
      <a:lvl2pPr marL="433471" algn="l" defTabSz="866943" rtl="0" eaLnBrk="1" latinLnBrk="0" hangingPunct="1">
        <a:defRPr sz="1700" kern="1200">
          <a:solidFill>
            <a:schemeClr val="tx1"/>
          </a:solidFill>
          <a:latin typeface="+mn-lt"/>
          <a:ea typeface="+mn-ea"/>
          <a:cs typeface="+mn-cs"/>
        </a:defRPr>
      </a:lvl2pPr>
      <a:lvl3pPr marL="866943" algn="l" defTabSz="866943" rtl="0" eaLnBrk="1" latinLnBrk="0" hangingPunct="1">
        <a:defRPr sz="1700" kern="1200">
          <a:solidFill>
            <a:schemeClr val="tx1"/>
          </a:solidFill>
          <a:latin typeface="+mn-lt"/>
          <a:ea typeface="+mn-ea"/>
          <a:cs typeface="+mn-cs"/>
        </a:defRPr>
      </a:lvl3pPr>
      <a:lvl4pPr marL="1300414" algn="l" defTabSz="866943" rtl="0" eaLnBrk="1" latinLnBrk="0" hangingPunct="1">
        <a:defRPr sz="1700" kern="1200">
          <a:solidFill>
            <a:schemeClr val="tx1"/>
          </a:solidFill>
          <a:latin typeface="+mn-lt"/>
          <a:ea typeface="+mn-ea"/>
          <a:cs typeface="+mn-cs"/>
        </a:defRPr>
      </a:lvl4pPr>
      <a:lvl5pPr marL="1733885" algn="l" defTabSz="866943" rtl="0" eaLnBrk="1" latinLnBrk="0" hangingPunct="1">
        <a:defRPr sz="1700" kern="1200">
          <a:solidFill>
            <a:schemeClr val="tx1"/>
          </a:solidFill>
          <a:latin typeface="+mn-lt"/>
          <a:ea typeface="+mn-ea"/>
          <a:cs typeface="+mn-cs"/>
        </a:defRPr>
      </a:lvl5pPr>
      <a:lvl6pPr marL="2167357" algn="l" defTabSz="866943" rtl="0" eaLnBrk="1" latinLnBrk="0" hangingPunct="1">
        <a:defRPr sz="1700" kern="1200">
          <a:solidFill>
            <a:schemeClr val="tx1"/>
          </a:solidFill>
          <a:latin typeface="+mn-lt"/>
          <a:ea typeface="+mn-ea"/>
          <a:cs typeface="+mn-cs"/>
        </a:defRPr>
      </a:lvl6pPr>
      <a:lvl7pPr marL="2600828" algn="l" defTabSz="866943" rtl="0" eaLnBrk="1" latinLnBrk="0" hangingPunct="1">
        <a:defRPr sz="1700" kern="1200">
          <a:solidFill>
            <a:schemeClr val="tx1"/>
          </a:solidFill>
          <a:latin typeface="+mn-lt"/>
          <a:ea typeface="+mn-ea"/>
          <a:cs typeface="+mn-cs"/>
        </a:defRPr>
      </a:lvl7pPr>
      <a:lvl8pPr marL="3034299" algn="l" defTabSz="866943" rtl="0" eaLnBrk="1" latinLnBrk="0" hangingPunct="1">
        <a:defRPr sz="1700" kern="1200">
          <a:solidFill>
            <a:schemeClr val="tx1"/>
          </a:solidFill>
          <a:latin typeface="+mn-lt"/>
          <a:ea typeface="+mn-ea"/>
          <a:cs typeface="+mn-cs"/>
        </a:defRPr>
      </a:lvl8pPr>
      <a:lvl9pPr marL="3467771" algn="l" defTabSz="866943"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gif"/><Relationship Id="rId13"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6.gif"/><Relationship Id="rId12"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gif"/><Relationship Id="rId1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7.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7.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6.png"/><Relationship Id="rId7"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7.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7.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6.png"/><Relationship Id="rId7" Type="http://schemas.microsoft.com/office/2007/relationships/hdphoto" Target="../media/hdphoto4.wdp"/><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23.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9.png"/><Relationship Id="rId7" Type="http://schemas.openxmlformats.org/officeDocument/2006/relationships/image" Target="../media/image42.gi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43.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44.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44.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6.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36.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2.wdp"/><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50"/>
            <a:ext cx="12190413" cy="6853489"/>
          </a:xfrm>
          <a:prstGeom prst="rect">
            <a:avLst/>
          </a:prstGeom>
        </p:spPr>
      </p:pic>
      <p:pic>
        <p:nvPicPr>
          <p:cNvPr id="5" name="Picture 184" descr="图片1"/>
          <p:cNvPicPr>
            <a:picLocks noChangeAspect="1" noChangeArrowheads="1"/>
          </p:cNvPicPr>
          <p:nvPr/>
        </p:nvPicPr>
        <p:blipFill>
          <a:blip r:embed="rId5">
            <a:extLst>
              <a:ext uri="{28A0092B-C50C-407E-A947-70E740481C1C}">
                <a14:useLocalDpi xmlns:a14="http://schemas.microsoft.com/office/drawing/2010/main" val="0"/>
              </a:ext>
            </a:extLst>
          </a:blip>
          <a:srcRect l="50842" b="24045"/>
          <a:stretch>
            <a:fillRect/>
          </a:stretch>
        </p:blipFill>
        <p:spPr bwMode="auto">
          <a:xfrm>
            <a:off x="6197820" y="-23283"/>
            <a:ext cx="5991771"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5" descr="图片1"/>
          <p:cNvPicPr>
            <a:picLocks noChangeAspect="1" noChangeArrowheads="1"/>
          </p:cNvPicPr>
          <p:nvPr/>
        </p:nvPicPr>
        <p:blipFill>
          <a:blip r:embed="rId5">
            <a:extLst>
              <a:ext uri="{28A0092B-C50C-407E-A947-70E740481C1C}">
                <a14:useLocalDpi xmlns:a14="http://schemas.microsoft.com/office/drawing/2010/main" val="0"/>
              </a:ext>
            </a:extLst>
          </a:blip>
          <a:srcRect r="49176" b="24045"/>
          <a:stretch>
            <a:fillRect/>
          </a:stretch>
        </p:blipFill>
        <p:spPr bwMode="auto">
          <a:xfrm>
            <a:off x="2938" y="-23283"/>
            <a:ext cx="619488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4" descr="cverww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7152" y="2542618"/>
            <a:ext cx="5671307" cy="4620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9" descr="200712419435657_1"/>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92154" y="5079610"/>
            <a:ext cx="672804" cy="673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0" descr="10004015438746072987"/>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13104411" y="5541007"/>
            <a:ext cx="1148845" cy="11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1" descr="200712419435657_1"/>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13815301" y="3763143"/>
            <a:ext cx="501429" cy="50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2" descr="轴左"/>
          <p:cNvPicPr>
            <a:picLocks noChangeAspect="1" noChangeArrowheads="1"/>
          </p:cNvPicPr>
          <p:nvPr/>
        </p:nvPicPr>
        <p:blipFill>
          <a:blip r:embed="rId10">
            <a:lum contrast="12000"/>
            <a:extLst>
              <a:ext uri="{28A0092B-C50C-407E-A947-70E740481C1C}">
                <a14:useLocalDpi xmlns:a14="http://schemas.microsoft.com/office/drawing/2010/main" val="0"/>
              </a:ext>
            </a:extLst>
          </a:blip>
          <a:srcRect/>
          <a:stretch>
            <a:fillRect/>
          </a:stretch>
        </p:blipFill>
        <p:spPr bwMode="auto">
          <a:xfrm>
            <a:off x="5182265" y="-711145"/>
            <a:ext cx="1624887" cy="790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3" descr="轴右"/>
          <p:cNvPicPr>
            <a:picLocks noChangeAspect="1" noChangeArrowheads="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5385376" y="-711145"/>
            <a:ext cx="1624887" cy="790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纯音乐 - 古典纯音乐">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577893" y="1662264"/>
            <a:ext cx="812694" cy="812988"/>
          </a:xfrm>
          <a:prstGeom prst="rect">
            <a:avLst/>
          </a:prstGeom>
        </p:spPr>
      </p:pic>
      <p:sp>
        <p:nvSpPr>
          <p:cNvPr id="18" name="Freeform 5">
            <a:extLst>
              <a:ext uri="{FF2B5EF4-FFF2-40B4-BE49-F238E27FC236}">
                <a16:creationId xmlns:a16="http://schemas.microsoft.com/office/drawing/2014/main" id="{47E3D3A1-3778-9F42-B4B9-9416E6862400}"/>
              </a:ext>
            </a:extLst>
          </p:cNvPr>
          <p:cNvSpPr>
            <a:spLocks/>
          </p:cNvSpPr>
          <p:nvPr/>
        </p:nvSpPr>
        <p:spPr bwMode="auto">
          <a:xfrm>
            <a:off x="1640956" y="-60198"/>
            <a:ext cx="10450570" cy="4841463"/>
          </a:xfrm>
          <a:custGeom>
            <a:avLst/>
            <a:gdLst>
              <a:gd name="T0" fmla="*/ 419 w 1324"/>
              <a:gd name="T1" fmla="*/ 87 h 618"/>
              <a:gd name="T2" fmla="*/ 505 w 1324"/>
              <a:gd name="T3" fmla="*/ 215 h 618"/>
              <a:gd name="T4" fmla="*/ 511 w 1324"/>
              <a:gd name="T5" fmla="*/ 273 h 618"/>
              <a:gd name="T6" fmla="*/ 483 w 1324"/>
              <a:gd name="T7" fmla="*/ 331 h 618"/>
              <a:gd name="T8" fmla="*/ 530 w 1324"/>
              <a:gd name="T9" fmla="*/ 299 h 618"/>
              <a:gd name="T10" fmla="*/ 577 w 1324"/>
              <a:gd name="T11" fmla="*/ 277 h 618"/>
              <a:gd name="T12" fmla="*/ 531 w 1324"/>
              <a:gd name="T13" fmla="*/ 334 h 618"/>
              <a:gd name="T14" fmla="*/ 536 w 1324"/>
              <a:gd name="T15" fmla="*/ 346 h 618"/>
              <a:gd name="T16" fmla="*/ 699 w 1324"/>
              <a:gd name="T17" fmla="*/ 221 h 618"/>
              <a:gd name="T18" fmla="*/ 725 w 1324"/>
              <a:gd name="T19" fmla="*/ 176 h 618"/>
              <a:gd name="T20" fmla="*/ 690 w 1324"/>
              <a:gd name="T21" fmla="*/ 179 h 618"/>
              <a:gd name="T22" fmla="*/ 707 w 1324"/>
              <a:gd name="T23" fmla="*/ 147 h 618"/>
              <a:gd name="T24" fmla="*/ 751 w 1324"/>
              <a:gd name="T25" fmla="*/ 123 h 618"/>
              <a:gd name="T26" fmla="*/ 763 w 1324"/>
              <a:gd name="T27" fmla="*/ 83 h 618"/>
              <a:gd name="T28" fmla="*/ 827 w 1324"/>
              <a:gd name="T29" fmla="*/ 75 h 618"/>
              <a:gd name="T30" fmla="*/ 834 w 1324"/>
              <a:gd name="T31" fmla="*/ 119 h 618"/>
              <a:gd name="T32" fmla="*/ 901 w 1324"/>
              <a:gd name="T33" fmla="*/ 141 h 618"/>
              <a:gd name="T34" fmla="*/ 984 w 1324"/>
              <a:gd name="T35" fmla="*/ 227 h 618"/>
              <a:gd name="T36" fmla="*/ 911 w 1324"/>
              <a:gd name="T37" fmla="*/ 286 h 618"/>
              <a:gd name="T38" fmla="*/ 862 w 1324"/>
              <a:gd name="T39" fmla="*/ 340 h 618"/>
              <a:gd name="T40" fmla="*/ 802 w 1324"/>
              <a:gd name="T41" fmla="*/ 417 h 618"/>
              <a:gd name="T42" fmla="*/ 862 w 1324"/>
              <a:gd name="T43" fmla="*/ 380 h 618"/>
              <a:gd name="T44" fmla="*/ 911 w 1324"/>
              <a:gd name="T45" fmla="*/ 345 h 618"/>
              <a:gd name="T46" fmla="*/ 855 w 1324"/>
              <a:gd name="T47" fmla="*/ 411 h 618"/>
              <a:gd name="T48" fmla="*/ 1075 w 1324"/>
              <a:gd name="T49" fmla="*/ 283 h 618"/>
              <a:gd name="T50" fmla="*/ 1180 w 1324"/>
              <a:gd name="T51" fmla="*/ 245 h 618"/>
              <a:gd name="T52" fmla="*/ 1185 w 1324"/>
              <a:gd name="T53" fmla="*/ 268 h 618"/>
              <a:gd name="T54" fmla="*/ 1157 w 1324"/>
              <a:gd name="T55" fmla="*/ 277 h 618"/>
              <a:gd name="T56" fmla="*/ 1104 w 1324"/>
              <a:gd name="T57" fmla="*/ 314 h 618"/>
              <a:gd name="T58" fmla="*/ 1078 w 1324"/>
              <a:gd name="T59" fmla="*/ 336 h 618"/>
              <a:gd name="T60" fmla="*/ 1277 w 1324"/>
              <a:gd name="T61" fmla="*/ 256 h 618"/>
              <a:gd name="T62" fmla="*/ 1285 w 1324"/>
              <a:gd name="T63" fmla="*/ 267 h 618"/>
              <a:gd name="T64" fmla="*/ 1167 w 1324"/>
              <a:gd name="T65" fmla="*/ 331 h 618"/>
              <a:gd name="T66" fmla="*/ 958 w 1324"/>
              <a:gd name="T67" fmla="*/ 467 h 618"/>
              <a:gd name="T68" fmla="*/ 708 w 1324"/>
              <a:gd name="T69" fmla="*/ 589 h 618"/>
              <a:gd name="T70" fmla="*/ 680 w 1324"/>
              <a:gd name="T71" fmla="*/ 569 h 618"/>
              <a:gd name="T72" fmla="*/ 593 w 1324"/>
              <a:gd name="T73" fmla="*/ 450 h 618"/>
              <a:gd name="T74" fmla="*/ 552 w 1324"/>
              <a:gd name="T75" fmla="*/ 504 h 618"/>
              <a:gd name="T76" fmla="*/ 524 w 1324"/>
              <a:gd name="T77" fmla="*/ 575 h 618"/>
              <a:gd name="T78" fmla="*/ 465 w 1324"/>
              <a:gd name="T79" fmla="*/ 607 h 618"/>
              <a:gd name="T80" fmla="*/ 422 w 1324"/>
              <a:gd name="T81" fmla="*/ 614 h 618"/>
              <a:gd name="T82" fmla="*/ 375 w 1324"/>
              <a:gd name="T83" fmla="*/ 602 h 618"/>
              <a:gd name="T84" fmla="*/ 348 w 1324"/>
              <a:gd name="T85" fmla="*/ 578 h 618"/>
              <a:gd name="T86" fmla="*/ 267 w 1324"/>
              <a:gd name="T87" fmla="*/ 454 h 618"/>
              <a:gd name="T88" fmla="*/ 212 w 1324"/>
              <a:gd name="T89" fmla="*/ 449 h 618"/>
              <a:gd name="T90" fmla="*/ 149 w 1324"/>
              <a:gd name="T91" fmla="*/ 477 h 618"/>
              <a:gd name="T92" fmla="*/ 87 w 1324"/>
              <a:gd name="T93" fmla="*/ 445 h 618"/>
              <a:gd name="T94" fmla="*/ 54 w 1324"/>
              <a:gd name="T95" fmla="*/ 435 h 618"/>
              <a:gd name="T96" fmla="*/ 23 w 1324"/>
              <a:gd name="T97" fmla="*/ 446 h 618"/>
              <a:gd name="T98" fmla="*/ 11 w 1324"/>
              <a:gd name="T99" fmla="*/ 434 h 618"/>
              <a:gd name="T100" fmla="*/ 8 w 1324"/>
              <a:gd name="T101" fmla="*/ 402 h 618"/>
              <a:gd name="T102" fmla="*/ 71 w 1324"/>
              <a:gd name="T103" fmla="*/ 235 h 618"/>
              <a:gd name="T104" fmla="*/ 121 w 1324"/>
              <a:gd name="T105" fmla="*/ 191 h 618"/>
              <a:gd name="T106" fmla="*/ 65 w 1324"/>
              <a:gd name="T107" fmla="*/ 370 h 618"/>
              <a:gd name="T108" fmla="*/ 115 w 1324"/>
              <a:gd name="T109" fmla="*/ 357 h 618"/>
              <a:gd name="T110" fmla="*/ 322 w 1324"/>
              <a:gd name="T111" fmla="*/ 23 h 618"/>
              <a:gd name="T112" fmla="*/ 307 w 1324"/>
              <a:gd name="T113" fmla="*/ 34 h 618"/>
              <a:gd name="T114" fmla="*/ 163 w 1324"/>
              <a:gd name="T115" fmla="*/ 119 h 618"/>
              <a:gd name="T116" fmla="*/ 303 w 1324"/>
              <a:gd name="T117" fmla="*/ 1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24" h="618">
                <a:moveTo>
                  <a:pt x="337" y="23"/>
                </a:moveTo>
                <a:cubicBezTo>
                  <a:pt x="336" y="29"/>
                  <a:pt x="347" y="30"/>
                  <a:pt x="344" y="34"/>
                </a:cubicBezTo>
                <a:cubicBezTo>
                  <a:pt x="347" y="37"/>
                  <a:pt x="347" y="40"/>
                  <a:pt x="348" y="44"/>
                </a:cubicBezTo>
                <a:cubicBezTo>
                  <a:pt x="352" y="41"/>
                  <a:pt x="357" y="45"/>
                  <a:pt x="360" y="47"/>
                </a:cubicBezTo>
                <a:cubicBezTo>
                  <a:pt x="361" y="55"/>
                  <a:pt x="360" y="63"/>
                  <a:pt x="358" y="69"/>
                </a:cubicBezTo>
                <a:cubicBezTo>
                  <a:pt x="353" y="67"/>
                  <a:pt x="358" y="59"/>
                  <a:pt x="352" y="59"/>
                </a:cubicBezTo>
                <a:cubicBezTo>
                  <a:pt x="351" y="63"/>
                  <a:pt x="350" y="70"/>
                  <a:pt x="351" y="75"/>
                </a:cubicBezTo>
                <a:cubicBezTo>
                  <a:pt x="353" y="74"/>
                  <a:pt x="356" y="74"/>
                  <a:pt x="357" y="71"/>
                </a:cubicBezTo>
                <a:cubicBezTo>
                  <a:pt x="363" y="73"/>
                  <a:pt x="371" y="67"/>
                  <a:pt x="378" y="67"/>
                </a:cubicBezTo>
                <a:cubicBezTo>
                  <a:pt x="380" y="66"/>
                  <a:pt x="379" y="63"/>
                  <a:pt x="379" y="62"/>
                </a:cubicBezTo>
                <a:cubicBezTo>
                  <a:pt x="385" y="71"/>
                  <a:pt x="398" y="64"/>
                  <a:pt x="405" y="74"/>
                </a:cubicBezTo>
                <a:cubicBezTo>
                  <a:pt x="411" y="76"/>
                  <a:pt x="416" y="82"/>
                  <a:pt x="419" y="87"/>
                </a:cubicBezTo>
                <a:cubicBezTo>
                  <a:pt x="417" y="96"/>
                  <a:pt x="427" y="91"/>
                  <a:pt x="431" y="95"/>
                </a:cubicBezTo>
                <a:cubicBezTo>
                  <a:pt x="434" y="91"/>
                  <a:pt x="429" y="87"/>
                  <a:pt x="431" y="83"/>
                </a:cubicBezTo>
                <a:cubicBezTo>
                  <a:pt x="442" y="85"/>
                  <a:pt x="440" y="101"/>
                  <a:pt x="452" y="100"/>
                </a:cubicBezTo>
                <a:cubicBezTo>
                  <a:pt x="455" y="97"/>
                  <a:pt x="450" y="95"/>
                  <a:pt x="451" y="92"/>
                </a:cubicBezTo>
                <a:cubicBezTo>
                  <a:pt x="453" y="102"/>
                  <a:pt x="468" y="103"/>
                  <a:pt x="469" y="113"/>
                </a:cubicBezTo>
                <a:cubicBezTo>
                  <a:pt x="479" y="124"/>
                  <a:pt x="495" y="120"/>
                  <a:pt x="502" y="134"/>
                </a:cubicBezTo>
                <a:cubicBezTo>
                  <a:pt x="505" y="137"/>
                  <a:pt x="510" y="138"/>
                  <a:pt x="513" y="143"/>
                </a:cubicBezTo>
                <a:cubicBezTo>
                  <a:pt x="515" y="148"/>
                  <a:pt x="510" y="151"/>
                  <a:pt x="512" y="155"/>
                </a:cubicBezTo>
                <a:cubicBezTo>
                  <a:pt x="503" y="157"/>
                  <a:pt x="509" y="166"/>
                  <a:pt x="507" y="173"/>
                </a:cubicBezTo>
                <a:cubicBezTo>
                  <a:pt x="511" y="178"/>
                  <a:pt x="516" y="180"/>
                  <a:pt x="514" y="186"/>
                </a:cubicBezTo>
                <a:cubicBezTo>
                  <a:pt x="511" y="187"/>
                  <a:pt x="515" y="191"/>
                  <a:pt x="512" y="193"/>
                </a:cubicBezTo>
                <a:cubicBezTo>
                  <a:pt x="504" y="198"/>
                  <a:pt x="512" y="210"/>
                  <a:pt x="505" y="215"/>
                </a:cubicBezTo>
                <a:cubicBezTo>
                  <a:pt x="505" y="225"/>
                  <a:pt x="502" y="231"/>
                  <a:pt x="501" y="241"/>
                </a:cubicBezTo>
                <a:cubicBezTo>
                  <a:pt x="506" y="245"/>
                  <a:pt x="498" y="251"/>
                  <a:pt x="498" y="258"/>
                </a:cubicBezTo>
                <a:cubicBezTo>
                  <a:pt x="503" y="257"/>
                  <a:pt x="503" y="257"/>
                  <a:pt x="503" y="257"/>
                </a:cubicBezTo>
                <a:cubicBezTo>
                  <a:pt x="500" y="265"/>
                  <a:pt x="500" y="265"/>
                  <a:pt x="500" y="265"/>
                </a:cubicBezTo>
                <a:cubicBezTo>
                  <a:pt x="504" y="264"/>
                  <a:pt x="504" y="264"/>
                  <a:pt x="504" y="264"/>
                </a:cubicBezTo>
                <a:cubicBezTo>
                  <a:pt x="506" y="274"/>
                  <a:pt x="495" y="269"/>
                  <a:pt x="495" y="277"/>
                </a:cubicBezTo>
                <a:cubicBezTo>
                  <a:pt x="496" y="281"/>
                  <a:pt x="496" y="283"/>
                  <a:pt x="494" y="286"/>
                </a:cubicBezTo>
                <a:cubicBezTo>
                  <a:pt x="496" y="287"/>
                  <a:pt x="500" y="284"/>
                  <a:pt x="501" y="281"/>
                </a:cubicBezTo>
                <a:cubicBezTo>
                  <a:pt x="502" y="284"/>
                  <a:pt x="502" y="284"/>
                  <a:pt x="502" y="284"/>
                </a:cubicBezTo>
                <a:cubicBezTo>
                  <a:pt x="513" y="282"/>
                  <a:pt x="503" y="271"/>
                  <a:pt x="511" y="268"/>
                </a:cubicBezTo>
                <a:cubicBezTo>
                  <a:pt x="509" y="266"/>
                  <a:pt x="510" y="263"/>
                  <a:pt x="509" y="259"/>
                </a:cubicBezTo>
                <a:cubicBezTo>
                  <a:pt x="513" y="262"/>
                  <a:pt x="511" y="268"/>
                  <a:pt x="511" y="273"/>
                </a:cubicBezTo>
                <a:cubicBezTo>
                  <a:pt x="511" y="274"/>
                  <a:pt x="509" y="274"/>
                  <a:pt x="509" y="276"/>
                </a:cubicBezTo>
                <a:cubicBezTo>
                  <a:pt x="522" y="269"/>
                  <a:pt x="533" y="252"/>
                  <a:pt x="545" y="245"/>
                </a:cubicBezTo>
                <a:cubicBezTo>
                  <a:pt x="543" y="249"/>
                  <a:pt x="533" y="255"/>
                  <a:pt x="536" y="263"/>
                </a:cubicBezTo>
                <a:cubicBezTo>
                  <a:pt x="531" y="267"/>
                  <a:pt x="531" y="267"/>
                  <a:pt x="531" y="267"/>
                </a:cubicBezTo>
                <a:cubicBezTo>
                  <a:pt x="536" y="267"/>
                  <a:pt x="536" y="267"/>
                  <a:pt x="536" y="267"/>
                </a:cubicBezTo>
                <a:cubicBezTo>
                  <a:pt x="529" y="269"/>
                  <a:pt x="523" y="276"/>
                  <a:pt x="518" y="281"/>
                </a:cubicBezTo>
                <a:cubicBezTo>
                  <a:pt x="522" y="280"/>
                  <a:pt x="522" y="280"/>
                  <a:pt x="522" y="280"/>
                </a:cubicBezTo>
                <a:cubicBezTo>
                  <a:pt x="520" y="283"/>
                  <a:pt x="520" y="283"/>
                  <a:pt x="520" y="283"/>
                </a:cubicBezTo>
                <a:cubicBezTo>
                  <a:pt x="518" y="281"/>
                  <a:pt x="518" y="281"/>
                  <a:pt x="518" y="281"/>
                </a:cubicBezTo>
                <a:cubicBezTo>
                  <a:pt x="512" y="287"/>
                  <a:pt x="505" y="296"/>
                  <a:pt x="498" y="305"/>
                </a:cubicBezTo>
                <a:cubicBezTo>
                  <a:pt x="493" y="301"/>
                  <a:pt x="490" y="310"/>
                  <a:pt x="487" y="312"/>
                </a:cubicBezTo>
                <a:cubicBezTo>
                  <a:pt x="483" y="319"/>
                  <a:pt x="489" y="325"/>
                  <a:pt x="483" y="331"/>
                </a:cubicBezTo>
                <a:cubicBezTo>
                  <a:pt x="482" y="326"/>
                  <a:pt x="482" y="326"/>
                  <a:pt x="482" y="326"/>
                </a:cubicBezTo>
                <a:cubicBezTo>
                  <a:pt x="479" y="332"/>
                  <a:pt x="479" y="332"/>
                  <a:pt x="479" y="332"/>
                </a:cubicBezTo>
                <a:cubicBezTo>
                  <a:pt x="478" y="331"/>
                  <a:pt x="478" y="331"/>
                  <a:pt x="478" y="331"/>
                </a:cubicBezTo>
                <a:cubicBezTo>
                  <a:pt x="475" y="334"/>
                  <a:pt x="475" y="334"/>
                  <a:pt x="475" y="334"/>
                </a:cubicBezTo>
                <a:cubicBezTo>
                  <a:pt x="480" y="337"/>
                  <a:pt x="480" y="337"/>
                  <a:pt x="480" y="337"/>
                </a:cubicBezTo>
                <a:cubicBezTo>
                  <a:pt x="479" y="339"/>
                  <a:pt x="479" y="341"/>
                  <a:pt x="480" y="343"/>
                </a:cubicBezTo>
                <a:cubicBezTo>
                  <a:pt x="496" y="347"/>
                  <a:pt x="499" y="325"/>
                  <a:pt x="512" y="320"/>
                </a:cubicBezTo>
                <a:cubicBezTo>
                  <a:pt x="513" y="323"/>
                  <a:pt x="513" y="323"/>
                  <a:pt x="513" y="323"/>
                </a:cubicBezTo>
                <a:cubicBezTo>
                  <a:pt x="519" y="319"/>
                  <a:pt x="525" y="312"/>
                  <a:pt x="531" y="307"/>
                </a:cubicBezTo>
                <a:cubicBezTo>
                  <a:pt x="530" y="306"/>
                  <a:pt x="530" y="306"/>
                  <a:pt x="530" y="306"/>
                </a:cubicBezTo>
                <a:cubicBezTo>
                  <a:pt x="525" y="311"/>
                  <a:pt x="518" y="314"/>
                  <a:pt x="515" y="319"/>
                </a:cubicBezTo>
                <a:cubicBezTo>
                  <a:pt x="517" y="310"/>
                  <a:pt x="527" y="306"/>
                  <a:pt x="530" y="299"/>
                </a:cubicBezTo>
                <a:cubicBezTo>
                  <a:pt x="531" y="297"/>
                  <a:pt x="533" y="295"/>
                  <a:pt x="535" y="298"/>
                </a:cubicBezTo>
                <a:cubicBezTo>
                  <a:pt x="537" y="299"/>
                  <a:pt x="530" y="301"/>
                  <a:pt x="533" y="304"/>
                </a:cubicBezTo>
                <a:cubicBezTo>
                  <a:pt x="539" y="300"/>
                  <a:pt x="537" y="293"/>
                  <a:pt x="543" y="289"/>
                </a:cubicBezTo>
                <a:cubicBezTo>
                  <a:pt x="544" y="290"/>
                  <a:pt x="544" y="290"/>
                  <a:pt x="544" y="290"/>
                </a:cubicBezTo>
                <a:cubicBezTo>
                  <a:pt x="548" y="284"/>
                  <a:pt x="556" y="281"/>
                  <a:pt x="562" y="277"/>
                </a:cubicBezTo>
                <a:cubicBezTo>
                  <a:pt x="596" y="251"/>
                  <a:pt x="596" y="251"/>
                  <a:pt x="596" y="251"/>
                </a:cubicBezTo>
                <a:cubicBezTo>
                  <a:pt x="591" y="256"/>
                  <a:pt x="584" y="264"/>
                  <a:pt x="576" y="267"/>
                </a:cubicBezTo>
                <a:cubicBezTo>
                  <a:pt x="574" y="268"/>
                  <a:pt x="575" y="270"/>
                  <a:pt x="573" y="271"/>
                </a:cubicBezTo>
                <a:cubicBezTo>
                  <a:pt x="574" y="272"/>
                  <a:pt x="574" y="272"/>
                  <a:pt x="574" y="272"/>
                </a:cubicBezTo>
                <a:cubicBezTo>
                  <a:pt x="597" y="255"/>
                  <a:pt x="597" y="255"/>
                  <a:pt x="597" y="255"/>
                </a:cubicBezTo>
                <a:cubicBezTo>
                  <a:pt x="575" y="275"/>
                  <a:pt x="575" y="275"/>
                  <a:pt x="575" y="275"/>
                </a:cubicBezTo>
                <a:cubicBezTo>
                  <a:pt x="577" y="277"/>
                  <a:pt x="577" y="277"/>
                  <a:pt x="577" y="277"/>
                </a:cubicBezTo>
                <a:cubicBezTo>
                  <a:pt x="573" y="283"/>
                  <a:pt x="568" y="286"/>
                  <a:pt x="567" y="292"/>
                </a:cubicBezTo>
                <a:cubicBezTo>
                  <a:pt x="559" y="291"/>
                  <a:pt x="557" y="301"/>
                  <a:pt x="553" y="306"/>
                </a:cubicBezTo>
                <a:cubicBezTo>
                  <a:pt x="553" y="307"/>
                  <a:pt x="553" y="307"/>
                  <a:pt x="553" y="307"/>
                </a:cubicBezTo>
                <a:cubicBezTo>
                  <a:pt x="556" y="304"/>
                  <a:pt x="556" y="304"/>
                  <a:pt x="556" y="304"/>
                </a:cubicBezTo>
                <a:cubicBezTo>
                  <a:pt x="558" y="308"/>
                  <a:pt x="560" y="302"/>
                  <a:pt x="563" y="302"/>
                </a:cubicBezTo>
                <a:cubicBezTo>
                  <a:pt x="560" y="304"/>
                  <a:pt x="561" y="313"/>
                  <a:pt x="554" y="311"/>
                </a:cubicBezTo>
                <a:cubicBezTo>
                  <a:pt x="553" y="309"/>
                  <a:pt x="553" y="309"/>
                  <a:pt x="553" y="309"/>
                </a:cubicBezTo>
                <a:cubicBezTo>
                  <a:pt x="554" y="317"/>
                  <a:pt x="544" y="318"/>
                  <a:pt x="542" y="323"/>
                </a:cubicBezTo>
                <a:cubicBezTo>
                  <a:pt x="537" y="323"/>
                  <a:pt x="535" y="331"/>
                  <a:pt x="532" y="333"/>
                </a:cubicBezTo>
                <a:cubicBezTo>
                  <a:pt x="535" y="333"/>
                  <a:pt x="535" y="333"/>
                  <a:pt x="535" y="333"/>
                </a:cubicBezTo>
                <a:cubicBezTo>
                  <a:pt x="533" y="335"/>
                  <a:pt x="533" y="337"/>
                  <a:pt x="531" y="338"/>
                </a:cubicBezTo>
                <a:cubicBezTo>
                  <a:pt x="531" y="334"/>
                  <a:pt x="531" y="334"/>
                  <a:pt x="531" y="334"/>
                </a:cubicBezTo>
                <a:cubicBezTo>
                  <a:pt x="529" y="337"/>
                  <a:pt x="523" y="340"/>
                  <a:pt x="527" y="343"/>
                </a:cubicBezTo>
                <a:cubicBezTo>
                  <a:pt x="527" y="345"/>
                  <a:pt x="525" y="347"/>
                  <a:pt x="523" y="349"/>
                </a:cubicBezTo>
                <a:cubicBezTo>
                  <a:pt x="521" y="350"/>
                  <a:pt x="520" y="348"/>
                  <a:pt x="520" y="347"/>
                </a:cubicBezTo>
                <a:cubicBezTo>
                  <a:pt x="516" y="349"/>
                  <a:pt x="517" y="354"/>
                  <a:pt x="512" y="355"/>
                </a:cubicBezTo>
                <a:cubicBezTo>
                  <a:pt x="515" y="357"/>
                  <a:pt x="515" y="357"/>
                  <a:pt x="515" y="357"/>
                </a:cubicBezTo>
                <a:cubicBezTo>
                  <a:pt x="510" y="361"/>
                  <a:pt x="510" y="361"/>
                  <a:pt x="510" y="361"/>
                </a:cubicBezTo>
                <a:cubicBezTo>
                  <a:pt x="511" y="361"/>
                  <a:pt x="511" y="361"/>
                  <a:pt x="511" y="361"/>
                </a:cubicBezTo>
                <a:cubicBezTo>
                  <a:pt x="510" y="361"/>
                  <a:pt x="506" y="362"/>
                  <a:pt x="507" y="365"/>
                </a:cubicBezTo>
                <a:cubicBezTo>
                  <a:pt x="505" y="371"/>
                  <a:pt x="496" y="376"/>
                  <a:pt x="501" y="383"/>
                </a:cubicBezTo>
                <a:cubicBezTo>
                  <a:pt x="507" y="378"/>
                  <a:pt x="514" y="369"/>
                  <a:pt x="519" y="361"/>
                </a:cubicBezTo>
                <a:cubicBezTo>
                  <a:pt x="521" y="361"/>
                  <a:pt x="521" y="361"/>
                  <a:pt x="521" y="361"/>
                </a:cubicBezTo>
                <a:cubicBezTo>
                  <a:pt x="526" y="356"/>
                  <a:pt x="530" y="349"/>
                  <a:pt x="536" y="346"/>
                </a:cubicBezTo>
                <a:cubicBezTo>
                  <a:pt x="530" y="357"/>
                  <a:pt x="530" y="357"/>
                  <a:pt x="530" y="357"/>
                </a:cubicBezTo>
                <a:cubicBezTo>
                  <a:pt x="550" y="338"/>
                  <a:pt x="569" y="315"/>
                  <a:pt x="593" y="297"/>
                </a:cubicBezTo>
                <a:cubicBezTo>
                  <a:pt x="591" y="295"/>
                  <a:pt x="591" y="295"/>
                  <a:pt x="591" y="295"/>
                </a:cubicBezTo>
                <a:cubicBezTo>
                  <a:pt x="597" y="291"/>
                  <a:pt x="607" y="279"/>
                  <a:pt x="616" y="279"/>
                </a:cubicBezTo>
                <a:cubicBezTo>
                  <a:pt x="619" y="277"/>
                  <a:pt x="619" y="277"/>
                  <a:pt x="619" y="277"/>
                </a:cubicBezTo>
                <a:cubicBezTo>
                  <a:pt x="618" y="281"/>
                  <a:pt x="618" y="281"/>
                  <a:pt x="618" y="281"/>
                </a:cubicBezTo>
                <a:cubicBezTo>
                  <a:pt x="623" y="279"/>
                  <a:pt x="633" y="271"/>
                  <a:pt x="635" y="266"/>
                </a:cubicBezTo>
                <a:cubicBezTo>
                  <a:pt x="639" y="265"/>
                  <a:pt x="639" y="265"/>
                  <a:pt x="639" y="265"/>
                </a:cubicBezTo>
                <a:cubicBezTo>
                  <a:pt x="666" y="245"/>
                  <a:pt x="666" y="245"/>
                  <a:pt x="666" y="245"/>
                </a:cubicBezTo>
                <a:cubicBezTo>
                  <a:pt x="670" y="247"/>
                  <a:pt x="675" y="243"/>
                  <a:pt x="676" y="240"/>
                </a:cubicBezTo>
                <a:cubicBezTo>
                  <a:pt x="676" y="241"/>
                  <a:pt x="677" y="241"/>
                  <a:pt x="677" y="242"/>
                </a:cubicBezTo>
                <a:cubicBezTo>
                  <a:pt x="685" y="237"/>
                  <a:pt x="696" y="231"/>
                  <a:pt x="699" y="221"/>
                </a:cubicBezTo>
                <a:cubicBezTo>
                  <a:pt x="699" y="224"/>
                  <a:pt x="698" y="228"/>
                  <a:pt x="695" y="230"/>
                </a:cubicBezTo>
                <a:cubicBezTo>
                  <a:pt x="710" y="229"/>
                  <a:pt x="715" y="210"/>
                  <a:pt x="723" y="201"/>
                </a:cubicBezTo>
                <a:cubicBezTo>
                  <a:pt x="728" y="191"/>
                  <a:pt x="738" y="183"/>
                  <a:pt x="742" y="174"/>
                </a:cubicBezTo>
                <a:cubicBezTo>
                  <a:pt x="737" y="175"/>
                  <a:pt x="731" y="180"/>
                  <a:pt x="725" y="183"/>
                </a:cubicBezTo>
                <a:cubicBezTo>
                  <a:pt x="727" y="186"/>
                  <a:pt x="725" y="188"/>
                  <a:pt x="721" y="190"/>
                </a:cubicBezTo>
                <a:cubicBezTo>
                  <a:pt x="721" y="189"/>
                  <a:pt x="720" y="189"/>
                  <a:pt x="719" y="189"/>
                </a:cubicBezTo>
                <a:cubicBezTo>
                  <a:pt x="717" y="191"/>
                  <a:pt x="717" y="191"/>
                  <a:pt x="717" y="191"/>
                </a:cubicBezTo>
                <a:cubicBezTo>
                  <a:pt x="717" y="190"/>
                  <a:pt x="719" y="189"/>
                  <a:pt x="718" y="188"/>
                </a:cubicBezTo>
                <a:cubicBezTo>
                  <a:pt x="712" y="187"/>
                  <a:pt x="707" y="196"/>
                  <a:pt x="701" y="196"/>
                </a:cubicBezTo>
                <a:cubicBezTo>
                  <a:pt x="699" y="196"/>
                  <a:pt x="697" y="199"/>
                  <a:pt x="696" y="197"/>
                </a:cubicBezTo>
                <a:cubicBezTo>
                  <a:pt x="709" y="187"/>
                  <a:pt x="725" y="179"/>
                  <a:pt x="739" y="172"/>
                </a:cubicBezTo>
                <a:cubicBezTo>
                  <a:pt x="735" y="171"/>
                  <a:pt x="729" y="174"/>
                  <a:pt x="725" y="176"/>
                </a:cubicBezTo>
                <a:cubicBezTo>
                  <a:pt x="723" y="175"/>
                  <a:pt x="727" y="171"/>
                  <a:pt x="729" y="171"/>
                </a:cubicBezTo>
                <a:cubicBezTo>
                  <a:pt x="731" y="171"/>
                  <a:pt x="732" y="171"/>
                  <a:pt x="734" y="171"/>
                </a:cubicBezTo>
                <a:cubicBezTo>
                  <a:pt x="735" y="168"/>
                  <a:pt x="737" y="164"/>
                  <a:pt x="740" y="161"/>
                </a:cubicBezTo>
                <a:cubicBezTo>
                  <a:pt x="735" y="161"/>
                  <a:pt x="729" y="167"/>
                  <a:pt x="723" y="169"/>
                </a:cubicBezTo>
                <a:cubicBezTo>
                  <a:pt x="717" y="177"/>
                  <a:pt x="705" y="179"/>
                  <a:pt x="697" y="186"/>
                </a:cubicBezTo>
                <a:cubicBezTo>
                  <a:pt x="703" y="181"/>
                  <a:pt x="713" y="171"/>
                  <a:pt x="724" y="167"/>
                </a:cubicBezTo>
                <a:cubicBezTo>
                  <a:pt x="726" y="165"/>
                  <a:pt x="726" y="165"/>
                  <a:pt x="726" y="165"/>
                </a:cubicBezTo>
                <a:cubicBezTo>
                  <a:pt x="726" y="164"/>
                  <a:pt x="725" y="164"/>
                  <a:pt x="724" y="164"/>
                </a:cubicBezTo>
                <a:cubicBezTo>
                  <a:pt x="723" y="163"/>
                  <a:pt x="725" y="161"/>
                  <a:pt x="723" y="161"/>
                </a:cubicBezTo>
                <a:cubicBezTo>
                  <a:pt x="720" y="162"/>
                  <a:pt x="715" y="168"/>
                  <a:pt x="711" y="165"/>
                </a:cubicBezTo>
                <a:cubicBezTo>
                  <a:pt x="709" y="170"/>
                  <a:pt x="701" y="171"/>
                  <a:pt x="698" y="175"/>
                </a:cubicBezTo>
                <a:cubicBezTo>
                  <a:pt x="690" y="179"/>
                  <a:pt x="690" y="179"/>
                  <a:pt x="690" y="179"/>
                </a:cubicBezTo>
                <a:cubicBezTo>
                  <a:pt x="690" y="178"/>
                  <a:pt x="690" y="178"/>
                  <a:pt x="690" y="178"/>
                </a:cubicBezTo>
                <a:cubicBezTo>
                  <a:pt x="688" y="176"/>
                  <a:pt x="686" y="180"/>
                  <a:pt x="683" y="179"/>
                </a:cubicBezTo>
                <a:cubicBezTo>
                  <a:pt x="694" y="170"/>
                  <a:pt x="708" y="165"/>
                  <a:pt x="719" y="156"/>
                </a:cubicBezTo>
                <a:cubicBezTo>
                  <a:pt x="719" y="154"/>
                  <a:pt x="719" y="154"/>
                  <a:pt x="719" y="154"/>
                </a:cubicBezTo>
                <a:cubicBezTo>
                  <a:pt x="711" y="153"/>
                  <a:pt x="705" y="163"/>
                  <a:pt x="697" y="162"/>
                </a:cubicBezTo>
                <a:cubicBezTo>
                  <a:pt x="694" y="172"/>
                  <a:pt x="680" y="172"/>
                  <a:pt x="673" y="180"/>
                </a:cubicBezTo>
                <a:cubicBezTo>
                  <a:pt x="671" y="179"/>
                  <a:pt x="671" y="179"/>
                  <a:pt x="671" y="179"/>
                </a:cubicBezTo>
                <a:cubicBezTo>
                  <a:pt x="675" y="175"/>
                  <a:pt x="679" y="173"/>
                  <a:pt x="683" y="172"/>
                </a:cubicBezTo>
                <a:cubicBezTo>
                  <a:pt x="683" y="171"/>
                  <a:pt x="683" y="171"/>
                  <a:pt x="683" y="171"/>
                </a:cubicBezTo>
                <a:cubicBezTo>
                  <a:pt x="675" y="172"/>
                  <a:pt x="675" y="172"/>
                  <a:pt x="675" y="172"/>
                </a:cubicBezTo>
                <a:cubicBezTo>
                  <a:pt x="682" y="163"/>
                  <a:pt x="697" y="163"/>
                  <a:pt x="699" y="153"/>
                </a:cubicBezTo>
                <a:cubicBezTo>
                  <a:pt x="703" y="153"/>
                  <a:pt x="705" y="149"/>
                  <a:pt x="707" y="147"/>
                </a:cubicBezTo>
                <a:cubicBezTo>
                  <a:pt x="703" y="143"/>
                  <a:pt x="703" y="143"/>
                  <a:pt x="703" y="143"/>
                </a:cubicBezTo>
                <a:cubicBezTo>
                  <a:pt x="705" y="140"/>
                  <a:pt x="707" y="141"/>
                  <a:pt x="708" y="138"/>
                </a:cubicBezTo>
                <a:cubicBezTo>
                  <a:pt x="707" y="143"/>
                  <a:pt x="707" y="143"/>
                  <a:pt x="707" y="143"/>
                </a:cubicBezTo>
                <a:cubicBezTo>
                  <a:pt x="715" y="142"/>
                  <a:pt x="721" y="136"/>
                  <a:pt x="728" y="133"/>
                </a:cubicBezTo>
                <a:cubicBezTo>
                  <a:pt x="726" y="136"/>
                  <a:pt x="719" y="142"/>
                  <a:pt x="713" y="145"/>
                </a:cubicBezTo>
                <a:cubicBezTo>
                  <a:pt x="707" y="145"/>
                  <a:pt x="707" y="145"/>
                  <a:pt x="707" y="145"/>
                </a:cubicBezTo>
                <a:cubicBezTo>
                  <a:pt x="708" y="146"/>
                  <a:pt x="709" y="151"/>
                  <a:pt x="705" y="151"/>
                </a:cubicBezTo>
                <a:cubicBezTo>
                  <a:pt x="718" y="148"/>
                  <a:pt x="731" y="137"/>
                  <a:pt x="743" y="128"/>
                </a:cubicBezTo>
                <a:cubicBezTo>
                  <a:pt x="740" y="125"/>
                  <a:pt x="740" y="125"/>
                  <a:pt x="740" y="125"/>
                </a:cubicBezTo>
                <a:cubicBezTo>
                  <a:pt x="741" y="124"/>
                  <a:pt x="741" y="124"/>
                  <a:pt x="741" y="124"/>
                </a:cubicBezTo>
                <a:cubicBezTo>
                  <a:pt x="742" y="132"/>
                  <a:pt x="748" y="124"/>
                  <a:pt x="751" y="123"/>
                </a:cubicBezTo>
                <a:cubicBezTo>
                  <a:pt x="751" y="123"/>
                  <a:pt x="751" y="123"/>
                  <a:pt x="751" y="123"/>
                </a:cubicBezTo>
                <a:cubicBezTo>
                  <a:pt x="749" y="121"/>
                  <a:pt x="747" y="127"/>
                  <a:pt x="743" y="123"/>
                </a:cubicBezTo>
                <a:cubicBezTo>
                  <a:pt x="747" y="118"/>
                  <a:pt x="759" y="123"/>
                  <a:pt x="760" y="113"/>
                </a:cubicBezTo>
                <a:cubicBezTo>
                  <a:pt x="759" y="109"/>
                  <a:pt x="767" y="107"/>
                  <a:pt x="766" y="102"/>
                </a:cubicBezTo>
                <a:cubicBezTo>
                  <a:pt x="754" y="101"/>
                  <a:pt x="744" y="110"/>
                  <a:pt x="733" y="114"/>
                </a:cubicBezTo>
                <a:cubicBezTo>
                  <a:pt x="732" y="116"/>
                  <a:pt x="732" y="116"/>
                  <a:pt x="732" y="116"/>
                </a:cubicBezTo>
                <a:cubicBezTo>
                  <a:pt x="731" y="113"/>
                  <a:pt x="731" y="113"/>
                  <a:pt x="731" y="113"/>
                </a:cubicBezTo>
                <a:cubicBezTo>
                  <a:pt x="734" y="111"/>
                  <a:pt x="737" y="110"/>
                  <a:pt x="740" y="108"/>
                </a:cubicBezTo>
                <a:cubicBezTo>
                  <a:pt x="733" y="107"/>
                  <a:pt x="728" y="113"/>
                  <a:pt x="721" y="115"/>
                </a:cubicBezTo>
                <a:cubicBezTo>
                  <a:pt x="728" y="108"/>
                  <a:pt x="742" y="106"/>
                  <a:pt x="750" y="98"/>
                </a:cubicBezTo>
                <a:cubicBezTo>
                  <a:pt x="743" y="96"/>
                  <a:pt x="738" y="107"/>
                  <a:pt x="729" y="103"/>
                </a:cubicBezTo>
                <a:cubicBezTo>
                  <a:pt x="726" y="105"/>
                  <a:pt x="726" y="105"/>
                  <a:pt x="726" y="105"/>
                </a:cubicBezTo>
                <a:cubicBezTo>
                  <a:pt x="736" y="97"/>
                  <a:pt x="751" y="89"/>
                  <a:pt x="763" y="83"/>
                </a:cubicBezTo>
                <a:cubicBezTo>
                  <a:pt x="768" y="84"/>
                  <a:pt x="773" y="83"/>
                  <a:pt x="777" y="81"/>
                </a:cubicBezTo>
                <a:cubicBezTo>
                  <a:pt x="777" y="81"/>
                  <a:pt x="777" y="81"/>
                  <a:pt x="777" y="81"/>
                </a:cubicBezTo>
                <a:cubicBezTo>
                  <a:pt x="769" y="87"/>
                  <a:pt x="758" y="87"/>
                  <a:pt x="750" y="92"/>
                </a:cubicBezTo>
                <a:cubicBezTo>
                  <a:pt x="758" y="92"/>
                  <a:pt x="767" y="89"/>
                  <a:pt x="777" y="89"/>
                </a:cubicBezTo>
                <a:cubicBezTo>
                  <a:pt x="779" y="85"/>
                  <a:pt x="779" y="85"/>
                  <a:pt x="779" y="85"/>
                </a:cubicBezTo>
                <a:cubicBezTo>
                  <a:pt x="783" y="87"/>
                  <a:pt x="783" y="87"/>
                  <a:pt x="783" y="87"/>
                </a:cubicBezTo>
                <a:cubicBezTo>
                  <a:pt x="796" y="81"/>
                  <a:pt x="801" y="65"/>
                  <a:pt x="810" y="56"/>
                </a:cubicBezTo>
                <a:cubicBezTo>
                  <a:pt x="813" y="56"/>
                  <a:pt x="814" y="60"/>
                  <a:pt x="817" y="60"/>
                </a:cubicBezTo>
                <a:cubicBezTo>
                  <a:pt x="813" y="59"/>
                  <a:pt x="811" y="66"/>
                  <a:pt x="807" y="66"/>
                </a:cubicBezTo>
                <a:cubicBezTo>
                  <a:pt x="807" y="68"/>
                  <a:pt x="809" y="70"/>
                  <a:pt x="811" y="71"/>
                </a:cubicBezTo>
                <a:cubicBezTo>
                  <a:pt x="818" y="68"/>
                  <a:pt x="825" y="85"/>
                  <a:pt x="830" y="71"/>
                </a:cubicBezTo>
                <a:cubicBezTo>
                  <a:pt x="831" y="73"/>
                  <a:pt x="829" y="75"/>
                  <a:pt x="827" y="75"/>
                </a:cubicBezTo>
                <a:cubicBezTo>
                  <a:pt x="829" y="77"/>
                  <a:pt x="829" y="81"/>
                  <a:pt x="833" y="81"/>
                </a:cubicBezTo>
                <a:cubicBezTo>
                  <a:pt x="830" y="84"/>
                  <a:pt x="830" y="84"/>
                  <a:pt x="830" y="84"/>
                </a:cubicBezTo>
                <a:cubicBezTo>
                  <a:pt x="837" y="85"/>
                  <a:pt x="831" y="92"/>
                  <a:pt x="829" y="95"/>
                </a:cubicBezTo>
                <a:cubicBezTo>
                  <a:pt x="822" y="101"/>
                  <a:pt x="814" y="104"/>
                  <a:pt x="806" y="109"/>
                </a:cubicBezTo>
                <a:cubicBezTo>
                  <a:pt x="819" y="116"/>
                  <a:pt x="803" y="119"/>
                  <a:pt x="801" y="126"/>
                </a:cubicBezTo>
                <a:cubicBezTo>
                  <a:pt x="799" y="129"/>
                  <a:pt x="799" y="129"/>
                  <a:pt x="799" y="129"/>
                </a:cubicBezTo>
                <a:cubicBezTo>
                  <a:pt x="800" y="130"/>
                  <a:pt x="803" y="129"/>
                  <a:pt x="805" y="129"/>
                </a:cubicBezTo>
                <a:cubicBezTo>
                  <a:pt x="801" y="131"/>
                  <a:pt x="797" y="131"/>
                  <a:pt x="793" y="134"/>
                </a:cubicBezTo>
                <a:cubicBezTo>
                  <a:pt x="798" y="133"/>
                  <a:pt x="797" y="141"/>
                  <a:pt x="802" y="139"/>
                </a:cubicBezTo>
                <a:cubicBezTo>
                  <a:pt x="807" y="135"/>
                  <a:pt x="805" y="126"/>
                  <a:pt x="813" y="126"/>
                </a:cubicBezTo>
                <a:cubicBezTo>
                  <a:pt x="809" y="125"/>
                  <a:pt x="809" y="125"/>
                  <a:pt x="809" y="125"/>
                </a:cubicBezTo>
                <a:cubicBezTo>
                  <a:pt x="817" y="123"/>
                  <a:pt x="825" y="121"/>
                  <a:pt x="834" y="119"/>
                </a:cubicBezTo>
                <a:cubicBezTo>
                  <a:pt x="839" y="117"/>
                  <a:pt x="843" y="110"/>
                  <a:pt x="849" y="115"/>
                </a:cubicBezTo>
                <a:cubicBezTo>
                  <a:pt x="851" y="116"/>
                  <a:pt x="853" y="115"/>
                  <a:pt x="855" y="113"/>
                </a:cubicBezTo>
                <a:cubicBezTo>
                  <a:pt x="855" y="112"/>
                  <a:pt x="853" y="111"/>
                  <a:pt x="854" y="109"/>
                </a:cubicBezTo>
                <a:cubicBezTo>
                  <a:pt x="855" y="109"/>
                  <a:pt x="855" y="107"/>
                  <a:pt x="857" y="108"/>
                </a:cubicBezTo>
                <a:cubicBezTo>
                  <a:pt x="859" y="109"/>
                  <a:pt x="859" y="109"/>
                  <a:pt x="859" y="109"/>
                </a:cubicBezTo>
                <a:cubicBezTo>
                  <a:pt x="858" y="111"/>
                  <a:pt x="856" y="111"/>
                  <a:pt x="856" y="113"/>
                </a:cubicBezTo>
                <a:cubicBezTo>
                  <a:pt x="865" y="114"/>
                  <a:pt x="871" y="120"/>
                  <a:pt x="879" y="124"/>
                </a:cubicBezTo>
                <a:cubicBezTo>
                  <a:pt x="877" y="126"/>
                  <a:pt x="877" y="129"/>
                  <a:pt x="874" y="130"/>
                </a:cubicBezTo>
                <a:cubicBezTo>
                  <a:pt x="884" y="139"/>
                  <a:pt x="884" y="139"/>
                  <a:pt x="884" y="139"/>
                </a:cubicBezTo>
                <a:cubicBezTo>
                  <a:pt x="883" y="140"/>
                  <a:pt x="883" y="140"/>
                  <a:pt x="883" y="140"/>
                </a:cubicBezTo>
                <a:cubicBezTo>
                  <a:pt x="886" y="139"/>
                  <a:pt x="893" y="137"/>
                  <a:pt x="897" y="137"/>
                </a:cubicBezTo>
                <a:cubicBezTo>
                  <a:pt x="901" y="141"/>
                  <a:pt x="901" y="141"/>
                  <a:pt x="901" y="141"/>
                </a:cubicBezTo>
                <a:cubicBezTo>
                  <a:pt x="904" y="137"/>
                  <a:pt x="908" y="143"/>
                  <a:pt x="911" y="143"/>
                </a:cubicBezTo>
                <a:cubicBezTo>
                  <a:pt x="912" y="147"/>
                  <a:pt x="908" y="148"/>
                  <a:pt x="908" y="151"/>
                </a:cubicBezTo>
                <a:cubicBezTo>
                  <a:pt x="913" y="153"/>
                  <a:pt x="920" y="157"/>
                  <a:pt x="924" y="161"/>
                </a:cubicBezTo>
                <a:cubicBezTo>
                  <a:pt x="929" y="161"/>
                  <a:pt x="931" y="148"/>
                  <a:pt x="937" y="157"/>
                </a:cubicBezTo>
                <a:cubicBezTo>
                  <a:pt x="937" y="162"/>
                  <a:pt x="929" y="166"/>
                  <a:pt x="935" y="171"/>
                </a:cubicBezTo>
                <a:cubicBezTo>
                  <a:pt x="932" y="174"/>
                  <a:pt x="929" y="177"/>
                  <a:pt x="927" y="181"/>
                </a:cubicBezTo>
                <a:cubicBezTo>
                  <a:pt x="936" y="181"/>
                  <a:pt x="938" y="165"/>
                  <a:pt x="949" y="172"/>
                </a:cubicBezTo>
                <a:cubicBezTo>
                  <a:pt x="955" y="177"/>
                  <a:pt x="964" y="181"/>
                  <a:pt x="970" y="188"/>
                </a:cubicBezTo>
                <a:cubicBezTo>
                  <a:pt x="964" y="191"/>
                  <a:pt x="974" y="194"/>
                  <a:pt x="968" y="197"/>
                </a:cubicBezTo>
                <a:cubicBezTo>
                  <a:pt x="977" y="203"/>
                  <a:pt x="984" y="208"/>
                  <a:pt x="994" y="211"/>
                </a:cubicBezTo>
                <a:cubicBezTo>
                  <a:pt x="998" y="211"/>
                  <a:pt x="1002" y="209"/>
                  <a:pt x="1005" y="207"/>
                </a:cubicBezTo>
                <a:cubicBezTo>
                  <a:pt x="999" y="214"/>
                  <a:pt x="994" y="220"/>
                  <a:pt x="984" y="227"/>
                </a:cubicBezTo>
                <a:cubicBezTo>
                  <a:pt x="991" y="235"/>
                  <a:pt x="991" y="235"/>
                  <a:pt x="991" y="235"/>
                </a:cubicBezTo>
                <a:cubicBezTo>
                  <a:pt x="989" y="237"/>
                  <a:pt x="985" y="234"/>
                  <a:pt x="983" y="238"/>
                </a:cubicBezTo>
                <a:cubicBezTo>
                  <a:pt x="981" y="235"/>
                  <a:pt x="976" y="233"/>
                  <a:pt x="974" y="236"/>
                </a:cubicBezTo>
                <a:cubicBezTo>
                  <a:pt x="967" y="244"/>
                  <a:pt x="967" y="244"/>
                  <a:pt x="967" y="244"/>
                </a:cubicBezTo>
                <a:cubicBezTo>
                  <a:pt x="967" y="242"/>
                  <a:pt x="970" y="241"/>
                  <a:pt x="969" y="239"/>
                </a:cubicBezTo>
                <a:cubicBezTo>
                  <a:pt x="935" y="269"/>
                  <a:pt x="935" y="269"/>
                  <a:pt x="935" y="269"/>
                </a:cubicBezTo>
                <a:cubicBezTo>
                  <a:pt x="928" y="263"/>
                  <a:pt x="925" y="274"/>
                  <a:pt x="920" y="275"/>
                </a:cubicBezTo>
                <a:cubicBezTo>
                  <a:pt x="921" y="276"/>
                  <a:pt x="921" y="276"/>
                  <a:pt x="921" y="276"/>
                </a:cubicBezTo>
                <a:cubicBezTo>
                  <a:pt x="917" y="279"/>
                  <a:pt x="916" y="283"/>
                  <a:pt x="911" y="286"/>
                </a:cubicBezTo>
                <a:cubicBezTo>
                  <a:pt x="915" y="286"/>
                  <a:pt x="915" y="286"/>
                  <a:pt x="915" y="286"/>
                </a:cubicBezTo>
                <a:cubicBezTo>
                  <a:pt x="913" y="287"/>
                  <a:pt x="913" y="287"/>
                  <a:pt x="913" y="287"/>
                </a:cubicBezTo>
                <a:cubicBezTo>
                  <a:pt x="911" y="286"/>
                  <a:pt x="911" y="286"/>
                  <a:pt x="911" y="286"/>
                </a:cubicBezTo>
                <a:cubicBezTo>
                  <a:pt x="906" y="289"/>
                  <a:pt x="901" y="295"/>
                  <a:pt x="897" y="300"/>
                </a:cubicBezTo>
                <a:cubicBezTo>
                  <a:pt x="901" y="301"/>
                  <a:pt x="903" y="294"/>
                  <a:pt x="908" y="296"/>
                </a:cubicBezTo>
                <a:cubicBezTo>
                  <a:pt x="901" y="299"/>
                  <a:pt x="896" y="308"/>
                  <a:pt x="888" y="313"/>
                </a:cubicBezTo>
                <a:cubicBezTo>
                  <a:pt x="891" y="316"/>
                  <a:pt x="891" y="316"/>
                  <a:pt x="891" y="316"/>
                </a:cubicBezTo>
                <a:cubicBezTo>
                  <a:pt x="886" y="313"/>
                  <a:pt x="889" y="323"/>
                  <a:pt x="883" y="320"/>
                </a:cubicBezTo>
                <a:cubicBezTo>
                  <a:pt x="885" y="315"/>
                  <a:pt x="885" y="315"/>
                  <a:pt x="885" y="315"/>
                </a:cubicBezTo>
                <a:cubicBezTo>
                  <a:pt x="883" y="315"/>
                  <a:pt x="881" y="318"/>
                  <a:pt x="879" y="319"/>
                </a:cubicBezTo>
                <a:cubicBezTo>
                  <a:pt x="881" y="321"/>
                  <a:pt x="881" y="321"/>
                  <a:pt x="881" y="321"/>
                </a:cubicBezTo>
                <a:cubicBezTo>
                  <a:pt x="881" y="327"/>
                  <a:pt x="870" y="325"/>
                  <a:pt x="875" y="331"/>
                </a:cubicBezTo>
                <a:cubicBezTo>
                  <a:pt x="873" y="333"/>
                  <a:pt x="873" y="333"/>
                  <a:pt x="873" y="333"/>
                </a:cubicBezTo>
                <a:cubicBezTo>
                  <a:pt x="875" y="330"/>
                  <a:pt x="872" y="330"/>
                  <a:pt x="871" y="329"/>
                </a:cubicBezTo>
                <a:cubicBezTo>
                  <a:pt x="862" y="340"/>
                  <a:pt x="862" y="340"/>
                  <a:pt x="862" y="340"/>
                </a:cubicBezTo>
                <a:cubicBezTo>
                  <a:pt x="865" y="340"/>
                  <a:pt x="865" y="340"/>
                  <a:pt x="865" y="340"/>
                </a:cubicBezTo>
                <a:cubicBezTo>
                  <a:pt x="864" y="341"/>
                  <a:pt x="864" y="341"/>
                  <a:pt x="864" y="341"/>
                </a:cubicBezTo>
                <a:cubicBezTo>
                  <a:pt x="865" y="341"/>
                  <a:pt x="865" y="341"/>
                  <a:pt x="865" y="341"/>
                </a:cubicBezTo>
                <a:cubicBezTo>
                  <a:pt x="866" y="337"/>
                  <a:pt x="872" y="339"/>
                  <a:pt x="873" y="335"/>
                </a:cubicBezTo>
                <a:cubicBezTo>
                  <a:pt x="872" y="344"/>
                  <a:pt x="857" y="346"/>
                  <a:pt x="860" y="355"/>
                </a:cubicBezTo>
                <a:cubicBezTo>
                  <a:pt x="856" y="359"/>
                  <a:pt x="856" y="359"/>
                  <a:pt x="856" y="359"/>
                </a:cubicBezTo>
                <a:cubicBezTo>
                  <a:pt x="853" y="357"/>
                  <a:pt x="849" y="362"/>
                  <a:pt x="847" y="365"/>
                </a:cubicBezTo>
                <a:cubicBezTo>
                  <a:pt x="847" y="367"/>
                  <a:pt x="847" y="367"/>
                  <a:pt x="847" y="367"/>
                </a:cubicBezTo>
                <a:cubicBezTo>
                  <a:pt x="832" y="380"/>
                  <a:pt x="827" y="400"/>
                  <a:pt x="817" y="417"/>
                </a:cubicBezTo>
                <a:cubicBezTo>
                  <a:pt x="819" y="407"/>
                  <a:pt x="827" y="395"/>
                  <a:pt x="832" y="383"/>
                </a:cubicBezTo>
                <a:cubicBezTo>
                  <a:pt x="818" y="392"/>
                  <a:pt x="803" y="411"/>
                  <a:pt x="795" y="425"/>
                </a:cubicBezTo>
                <a:cubicBezTo>
                  <a:pt x="796" y="421"/>
                  <a:pt x="804" y="423"/>
                  <a:pt x="802" y="417"/>
                </a:cubicBezTo>
                <a:cubicBezTo>
                  <a:pt x="804" y="422"/>
                  <a:pt x="807" y="413"/>
                  <a:pt x="811" y="412"/>
                </a:cubicBezTo>
                <a:cubicBezTo>
                  <a:pt x="812" y="411"/>
                  <a:pt x="813" y="410"/>
                  <a:pt x="814" y="411"/>
                </a:cubicBezTo>
                <a:cubicBezTo>
                  <a:pt x="806" y="422"/>
                  <a:pt x="806" y="422"/>
                  <a:pt x="806" y="422"/>
                </a:cubicBezTo>
                <a:cubicBezTo>
                  <a:pt x="810" y="421"/>
                  <a:pt x="810" y="421"/>
                  <a:pt x="810" y="421"/>
                </a:cubicBezTo>
                <a:cubicBezTo>
                  <a:pt x="806" y="425"/>
                  <a:pt x="806" y="425"/>
                  <a:pt x="806" y="425"/>
                </a:cubicBezTo>
                <a:cubicBezTo>
                  <a:pt x="808" y="427"/>
                  <a:pt x="808" y="427"/>
                  <a:pt x="808" y="427"/>
                </a:cubicBezTo>
                <a:cubicBezTo>
                  <a:pt x="815" y="423"/>
                  <a:pt x="822" y="418"/>
                  <a:pt x="827" y="413"/>
                </a:cubicBezTo>
                <a:cubicBezTo>
                  <a:pt x="828" y="413"/>
                  <a:pt x="830" y="414"/>
                  <a:pt x="831" y="412"/>
                </a:cubicBezTo>
                <a:cubicBezTo>
                  <a:pt x="829" y="411"/>
                  <a:pt x="829" y="411"/>
                  <a:pt x="829" y="411"/>
                </a:cubicBezTo>
                <a:cubicBezTo>
                  <a:pt x="840" y="405"/>
                  <a:pt x="848" y="390"/>
                  <a:pt x="859" y="383"/>
                </a:cubicBezTo>
                <a:cubicBezTo>
                  <a:pt x="858" y="380"/>
                  <a:pt x="858" y="380"/>
                  <a:pt x="858" y="380"/>
                </a:cubicBezTo>
                <a:cubicBezTo>
                  <a:pt x="860" y="379"/>
                  <a:pt x="859" y="385"/>
                  <a:pt x="862" y="380"/>
                </a:cubicBezTo>
                <a:cubicBezTo>
                  <a:pt x="858" y="377"/>
                  <a:pt x="867" y="376"/>
                  <a:pt x="864" y="373"/>
                </a:cubicBezTo>
                <a:cubicBezTo>
                  <a:pt x="855" y="380"/>
                  <a:pt x="855" y="380"/>
                  <a:pt x="855" y="380"/>
                </a:cubicBezTo>
                <a:cubicBezTo>
                  <a:pt x="855" y="375"/>
                  <a:pt x="864" y="370"/>
                  <a:pt x="867" y="365"/>
                </a:cubicBezTo>
                <a:cubicBezTo>
                  <a:pt x="866" y="362"/>
                  <a:pt x="860" y="362"/>
                  <a:pt x="864" y="359"/>
                </a:cubicBezTo>
                <a:cubicBezTo>
                  <a:pt x="867" y="357"/>
                  <a:pt x="867" y="357"/>
                  <a:pt x="867" y="357"/>
                </a:cubicBezTo>
                <a:cubicBezTo>
                  <a:pt x="867" y="361"/>
                  <a:pt x="867" y="361"/>
                  <a:pt x="867" y="361"/>
                </a:cubicBezTo>
                <a:cubicBezTo>
                  <a:pt x="870" y="356"/>
                  <a:pt x="874" y="363"/>
                  <a:pt x="876" y="357"/>
                </a:cubicBezTo>
                <a:cubicBezTo>
                  <a:pt x="874" y="362"/>
                  <a:pt x="870" y="363"/>
                  <a:pt x="868" y="367"/>
                </a:cubicBezTo>
                <a:cubicBezTo>
                  <a:pt x="872" y="370"/>
                  <a:pt x="875" y="364"/>
                  <a:pt x="879" y="362"/>
                </a:cubicBezTo>
                <a:cubicBezTo>
                  <a:pt x="879" y="363"/>
                  <a:pt x="877" y="364"/>
                  <a:pt x="877" y="365"/>
                </a:cubicBezTo>
                <a:cubicBezTo>
                  <a:pt x="889" y="361"/>
                  <a:pt x="898" y="349"/>
                  <a:pt x="911" y="344"/>
                </a:cubicBezTo>
                <a:cubicBezTo>
                  <a:pt x="911" y="345"/>
                  <a:pt x="911" y="345"/>
                  <a:pt x="911" y="345"/>
                </a:cubicBezTo>
                <a:cubicBezTo>
                  <a:pt x="898" y="360"/>
                  <a:pt x="881" y="371"/>
                  <a:pt x="869" y="387"/>
                </a:cubicBezTo>
                <a:cubicBezTo>
                  <a:pt x="869" y="388"/>
                  <a:pt x="869" y="388"/>
                  <a:pt x="869" y="388"/>
                </a:cubicBezTo>
                <a:cubicBezTo>
                  <a:pt x="873" y="385"/>
                  <a:pt x="876" y="383"/>
                  <a:pt x="879" y="380"/>
                </a:cubicBezTo>
                <a:cubicBezTo>
                  <a:pt x="880" y="382"/>
                  <a:pt x="880" y="382"/>
                  <a:pt x="880" y="382"/>
                </a:cubicBezTo>
                <a:cubicBezTo>
                  <a:pt x="873" y="389"/>
                  <a:pt x="862" y="397"/>
                  <a:pt x="857" y="406"/>
                </a:cubicBezTo>
                <a:cubicBezTo>
                  <a:pt x="860" y="408"/>
                  <a:pt x="861" y="402"/>
                  <a:pt x="865" y="403"/>
                </a:cubicBezTo>
                <a:cubicBezTo>
                  <a:pt x="861" y="405"/>
                  <a:pt x="859" y="409"/>
                  <a:pt x="854" y="409"/>
                </a:cubicBezTo>
                <a:cubicBezTo>
                  <a:pt x="849" y="413"/>
                  <a:pt x="845" y="418"/>
                  <a:pt x="845" y="422"/>
                </a:cubicBezTo>
                <a:cubicBezTo>
                  <a:pt x="843" y="425"/>
                  <a:pt x="843" y="425"/>
                  <a:pt x="843" y="425"/>
                </a:cubicBezTo>
                <a:cubicBezTo>
                  <a:pt x="844" y="425"/>
                  <a:pt x="844" y="425"/>
                  <a:pt x="844" y="425"/>
                </a:cubicBezTo>
                <a:cubicBezTo>
                  <a:pt x="847" y="420"/>
                  <a:pt x="856" y="421"/>
                  <a:pt x="854" y="413"/>
                </a:cubicBezTo>
                <a:cubicBezTo>
                  <a:pt x="855" y="411"/>
                  <a:pt x="855" y="411"/>
                  <a:pt x="855" y="411"/>
                </a:cubicBezTo>
                <a:cubicBezTo>
                  <a:pt x="857" y="414"/>
                  <a:pt x="857" y="414"/>
                  <a:pt x="857" y="414"/>
                </a:cubicBezTo>
                <a:cubicBezTo>
                  <a:pt x="887" y="387"/>
                  <a:pt x="918" y="363"/>
                  <a:pt x="952" y="341"/>
                </a:cubicBezTo>
                <a:cubicBezTo>
                  <a:pt x="951" y="345"/>
                  <a:pt x="944" y="348"/>
                  <a:pt x="943" y="353"/>
                </a:cubicBezTo>
                <a:cubicBezTo>
                  <a:pt x="953" y="351"/>
                  <a:pt x="962" y="339"/>
                  <a:pt x="971" y="337"/>
                </a:cubicBezTo>
                <a:cubicBezTo>
                  <a:pt x="971" y="336"/>
                  <a:pt x="971" y="336"/>
                  <a:pt x="971" y="336"/>
                </a:cubicBezTo>
                <a:cubicBezTo>
                  <a:pt x="1002" y="311"/>
                  <a:pt x="1038" y="293"/>
                  <a:pt x="1073" y="275"/>
                </a:cubicBezTo>
                <a:cubicBezTo>
                  <a:pt x="1073" y="276"/>
                  <a:pt x="1072" y="276"/>
                  <a:pt x="1072" y="277"/>
                </a:cubicBezTo>
                <a:cubicBezTo>
                  <a:pt x="1095" y="269"/>
                  <a:pt x="1117" y="254"/>
                  <a:pt x="1139" y="245"/>
                </a:cubicBezTo>
                <a:cubicBezTo>
                  <a:pt x="1133" y="254"/>
                  <a:pt x="1118" y="256"/>
                  <a:pt x="1108" y="263"/>
                </a:cubicBezTo>
                <a:cubicBezTo>
                  <a:pt x="1083" y="277"/>
                  <a:pt x="1083" y="277"/>
                  <a:pt x="1083" y="277"/>
                </a:cubicBezTo>
                <a:cubicBezTo>
                  <a:pt x="1084" y="282"/>
                  <a:pt x="1079" y="284"/>
                  <a:pt x="1076" y="287"/>
                </a:cubicBezTo>
                <a:cubicBezTo>
                  <a:pt x="1075" y="283"/>
                  <a:pt x="1075" y="283"/>
                  <a:pt x="1075" y="283"/>
                </a:cubicBezTo>
                <a:cubicBezTo>
                  <a:pt x="1070" y="285"/>
                  <a:pt x="1065" y="287"/>
                  <a:pt x="1061" y="291"/>
                </a:cubicBezTo>
                <a:cubicBezTo>
                  <a:pt x="1065" y="292"/>
                  <a:pt x="1065" y="292"/>
                  <a:pt x="1065" y="292"/>
                </a:cubicBezTo>
                <a:cubicBezTo>
                  <a:pt x="1062" y="294"/>
                  <a:pt x="1062" y="294"/>
                  <a:pt x="1062" y="294"/>
                </a:cubicBezTo>
                <a:cubicBezTo>
                  <a:pt x="1065" y="297"/>
                  <a:pt x="1059" y="296"/>
                  <a:pt x="1059" y="300"/>
                </a:cubicBezTo>
                <a:cubicBezTo>
                  <a:pt x="1069" y="299"/>
                  <a:pt x="1077" y="291"/>
                  <a:pt x="1086" y="286"/>
                </a:cubicBezTo>
                <a:cubicBezTo>
                  <a:pt x="1100" y="278"/>
                  <a:pt x="1115" y="273"/>
                  <a:pt x="1129" y="263"/>
                </a:cubicBezTo>
                <a:cubicBezTo>
                  <a:pt x="1130" y="260"/>
                  <a:pt x="1123" y="261"/>
                  <a:pt x="1126" y="258"/>
                </a:cubicBezTo>
                <a:cubicBezTo>
                  <a:pt x="1131" y="268"/>
                  <a:pt x="1139" y="255"/>
                  <a:pt x="1146" y="256"/>
                </a:cubicBezTo>
                <a:cubicBezTo>
                  <a:pt x="1145" y="257"/>
                  <a:pt x="1145" y="257"/>
                  <a:pt x="1145" y="257"/>
                </a:cubicBezTo>
                <a:cubicBezTo>
                  <a:pt x="1147" y="258"/>
                  <a:pt x="1151" y="255"/>
                  <a:pt x="1152" y="253"/>
                </a:cubicBezTo>
                <a:cubicBezTo>
                  <a:pt x="1151" y="253"/>
                  <a:pt x="1151" y="253"/>
                  <a:pt x="1151" y="253"/>
                </a:cubicBezTo>
                <a:cubicBezTo>
                  <a:pt x="1161" y="255"/>
                  <a:pt x="1167" y="241"/>
                  <a:pt x="1180" y="245"/>
                </a:cubicBezTo>
                <a:cubicBezTo>
                  <a:pt x="1179" y="249"/>
                  <a:pt x="1171" y="249"/>
                  <a:pt x="1167" y="253"/>
                </a:cubicBezTo>
                <a:cubicBezTo>
                  <a:pt x="1171" y="257"/>
                  <a:pt x="1173" y="253"/>
                  <a:pt x="1178" y="253"/>
                </a:cubicBezTo>
                <a:cubicBezTo>
                  <a:pt x="1182" y="249"/>
                  <a:pt x="1189" y="252"/>
                  <a:pt x="1193" y="249"/>
                </a:cubicBezTo>
                <a:cubicBezTo>
                  <a:pt x="1196" y="252"/>
                  <a:pt x="1190" y="253"/>
                  <a:pt x="1189" y="256"/>
                </a:cubicBezTo>
                <a:cubicBezTo>
                  <a:pt x="1187" y="255"/>
                  <a:pt x="1187" y="257"/>
                  <a:pt x="1186" y="259"/>
                </a:cubicBezTo>
                <a:cubicBezTo>
                  <a:pt x="1188" y="262"/>
                  <a:pt x="1188" y="262"/>
                  <a:pt x="1188" y="262"/>
                </a:cubicBezTo>
                <a:cubicBezTo>
                  <a:pt x="1186" y="261"/>
                  <a:pt x="1185" y="263"/>
                  <a:pt x="1185" y="263"/>
                </a:cubicBezTo>
                <a:cubicBezTo>
                  <a:pt x="1185" y="266"/>
                  <a:pt x="1188" y="265"/>
                  <a:pt x="1189" y="266"/>
                </a:cubicBezTo>
                <a:cubicBezTo>
                  <a:pt x="1188" y="268"/>
                  <a:pt x="1184" y="268"/>
                  <a:pt x="1185" y="272"/>
                </a:cubicBezTo>
                <a:cubicBezTo>
                  <a:pt x="1184" y="271"/>
                  <a:pt x="1184" y="273"/>
                  <a:pt x="1183" y="273"/>
                </a:cubicBezTo>
                <a:cubicBezTo>
                  <a:pt x="1182" y="273"/>
                  <a:pt x="1182" y="273"/>
                  <a:pt x="1182" y="273"/>
                </a:cubicBezTo>
                <a:cubicBezTo>
                  <a:pt x="1183" y="272"/>
                  <a:pt x="1186" y="271"/>
                  <a:pt x="1185" y="268"/>
                </a:cubicBezTo>
                <a:cubicBezTo>
                  <a:pt x="1183" y="265"/>
                  <a:pt x="1182" y="270"/>
                  <a:pt x="1180" y="270"/>
                </a:cubicBezTo>
                <a:cubicBezTo>
                  <a:pt x="1177" y="272"/>
                  <a:pt x="1179" y="278"/>
                  <a:pt x="1174" y="278"/>
                </a:cubicBezTo>
                <a:cubicBezTo>
                  <a:pt x="1175" y="280"/>
                  <a:pt x="1176" y="279"/>
                  <a:pt x="1177" y="279"/>
                </a:cubicBezTo>
                <a:cubicBezTo>
                  <a:pt x="1177" y="280"/>
                  <a:pt x="1177" y="280"/>
                  <a:pt x="1176" y="281"/>
                </a:cubicBezTo>
                <a:cubicBezTo>
                  <a:pt x="1173" y="281"/>
                  <a:pt x="1175" y="276"/>
                  <a:pt x="1171" y="280"/>
                </a:cubicBezTo>
                <a:cubicBezTo>
                  <a:pt x="1175" y="273"/>
                  <a:pt x="1175" y="273"/>
                  <a:pt x="1175" y="273"/>
                </a:cubicBezTo>
                <a:cubicBezTo>
                  <a:pt x="1174" y="272"/>
                  <a:pt x="1174" y="272"/>
                  <a:pt x="1174" y="272"/>
                </a:cubicBezTo>
                <a:cubicBezTo>
                  <a:pt x="1176" y="271"/>
                  <a:pt x="1179" y="270"/>
                  <a:pt x="1180" y="267"/>
                </a:cubicBezTo>
                <a:cubicBezTo>
                  <a:pt x="1177" y="268"/>
                  <a:pt x="1171" y="268"/>
                  <a:pt x="1169" y="273"/>
                </a:cubicBezTo>
                <a:cubicBezTo>
                  <a:pt x="1171" y="274"/>
                  <a:pt x="1171" y="274"/>
                  <a:pt x="1171" y="274"/>
                </a:cubicBezTo>
                <a:cubicBezTo>
                  <a:pt x="1168" y="278"/>
                  <a:pt x="1171" y="271"/>
                  <a:pt x="1167" y="273"/>
                </a:cubicBezTo>
                <a:cubicBezTo>
                  <a:pt x="1163" y="273"/>
                  <a:pt x="1159" y="275"/>
                  <a:pt x="1157" y="277"/>
                </a:cubicBezTo>
                <a:cubicBezTo>
                  <a:pt x="1161" y="279"/>
                  <a:pt x="1165" y="275"/>
                  <a:pt x="1168" y="278"/>
                </a:cubicBezTo>
                <a:cubicBezTo>
                  <a:pt x="1166" y="280"/>
                  <a:pt x="1166" y="280"/>
                  <a:pt x="1166" y="280"/>
                </a:cubicBezTo>
                <a:cubicBezTo>
                  <a:pt x="1165" y="279"/>
                  <a:pt x="1166" y="276"/>
                  <a:pt x="1162" y="277"/>
                </a:cubicBezTo>
                <a:cubicBezTo>
                  <a:pt x="1162" y="281"/>
                  <a:pt x="1159" y="280"/>
                  <a:pt x="1157" y="279"/>
                </a:cubicBezTo>
                <a:cubicBezTo>
                  <a:pt x="1155" y="277"/>
                  <a:pt x="1155" y="277"/>
                  <a:pt x="1155" y="277"/>
                </a:cubicBezTo>
                <a:cubicBezTo>
                  <a:pt x="1143" y="284"/>
                  <a:pt x="1129" y="291"/>
                  <a:pt x="1119" y="301"/>
                </a:cubicBezTo>
                <a:cubicBezTo>
                  <a:pt x="1124" y="300"/>
                  <a:pt x="1124" y="300"/>
                  <a:pt x="1124" y="300"/>
                </a:cubicBezTo>
                <a:cubicBezTo>
                  <a:pt x="1120" y="308"/>
                  <a:pt x="1107" y="304"/>
                  <a:pt x="1108" y="311"/>
                </a:cubicBezTo>
                <a:cubicBezTo>
                  <a:pt x="1106" y="310"/>
                  <a:pt x="1109" y="309"/>
                  <a:pt x="1107" y="309"/>
                </a:cubicBezTo>
                <a:cubicBezTo>
                  <a:pt x="1104" y="311"/>
                  <a:pt x="1104" y="311"/>
                  <a:pt x="1104" y="311"/>
                </a:cubicBezTo>
                <a:cubicBezTo>
                  <a:pt x="1104" y="312"/>
                  <a:pt x="1105" y="312"/>
                  <a:pt x="1105" y="313"/>
                </a:cubicBezTo>
                <a:cubicBezTo>
                  <a:pt x="1104" y="314"/>
                  <a:pt x="1104" y="314"/>
                  <a:pt x="1104" y="314"/>
                </a:cubicBezTo>
                <a:cubicBezTo>
                  <a:pt x="1101" y="311"/>
                  <a:pt x="1101" y="311"/>
                  <a:pt x="1101" y="311"/>
                </a:cubicBezTo>
                <a:cubicBezTo>
                  <a:pt x="1100" y="318"/>
                  <a:pt x="1086" y="315"/>
                  <a:pt x="1093" y="323"/>
                </a:cubicBezTo>
                <a:cubicBezTo>
                  <a:pt x="1095" y="325"/>
                  <a:pt x="1095" y="325"/>
                  <a:pt x="1095" y="325"/>
                </a:cubicBezTo>
                <a:cubicBezTo>
                  <a:pt x="1098" y="323"/>
                  <a:pt x="1101" y="320"/>
                  <a:pt x="1102" y="319"/>
                </a:cubicBezTo>
                <a:cubicBezTo>
                  <a:pt x="1098" y="324"/>
                  <a:pt x="1098" y="324"/>
                  <a:pt x="1098" y="324"/>
                </a:cubicBezTo>
                <a:cubicBezTo>
                  <a:pt x="1099" y="326"/>
                  <a:pt x="1101" y="325"/>
                  <a:pt x="1102" y="325"/>
                </a:cubicBezTo>
                <a:cubicBezTo>
                  <a:pt x="1101" y="327"/>
                  <a:pt x="1101" y="327"/>
                  <a:pt x="1101" y="327"/>
                </a:cubicBezTo>
                <a:cubicBezTo>
                  <a:pt x="1095" y="325"/>
                  <a:pt x="1092" y="333"/>
                  <a:pt x="1086" y="330"/>
                </a:cubicBezTo>
                <a:cubicBezTo>
                  <a:pt x="1085" y="332"/>
                  <a:pt x="1083" y="331"/>
                  <a:pt x="1081" y="331"/>
                </a:cubicBezTo>
                <a:cubicBezTo>
                  <a:pt x="1088" y="326"/>
                  <a:pt x="1088" y="326"/>
                  <a:pt x="1088" y="326"/>
                </a:cubicBezTo>
                <a:cubicBezTo>
                  <a:pt x="1085" y="322"/>
                  <a:pt x="1085" y="322"/>
                  <a:pt x="1085" y="322"/>
                </a:cubicBezTo>
                <a:cubicBezTo>
                  <a:pt x="1079" y="324"/>
                  <a:pt x="1078" y="331"/>
                  <a:pt x="1078" y="336"/>
                </a:cubicBezTo>
                <a:cubicBezTo>
                  <a:pt x="1083" y="329"/>
                  <a:pt x="1087" y="338"/>
                  <a:pt x="1093" y="332"/>
                </a:cubicBezTo>
                <a:cubicBezTo>
                  <a:pt x="1096" y="332"/>
                  <a:pt x="1096" y="332"/>
                  <a:pt x="1096" y="332"/>
                </a:cubicBezTo>
                <a:cubicBezTo>
                  <a:pt x="1096" y="333"/>
                  <a:pt x="1096" y="333"/>
                  <a:pt x="1096" y="333"/>
                </a:cubicBezTo>
                <a:cubicBezTo>
                  <a:pt x="1103" y="334"/>
                  <a:pt x="1105" y="324"/>
                  <a:pt x="1113" y="327"/>
                </a:cubicBezTo>
                <a:cubicBezTo>
                  <a:pt x="1120" y="315"/>
                  <a:pt x="1132" y="320"/>
                  <a:pt x="1142" y="313"/>
                </a:cubicBezTo>
                <a:cubicBezTo>
                  <a:pt x="1153" y="313"/>
                  <a:pt x="1167" y="301"/>
                  <a:pt x="1181" y="297"/>
                </a:cubicBezTo>
                <a:cubicBezTo>
                  <a:pt x="1181" y="298"/>
                  <a:pt x="1180" y="298"/>
                  <a:pt x="1180" y="299"/>
                </a:cubicBezTo>
                <a:cubicBezTo>
                  <a:pt x="1184" y="299"/>
                  <a:pt x="1184" y="299"/>
                  <a:pt x="1184" y="299"/>
                </a:cubicBezTo>
                <a:cubicBezTo>
                  <a:pt x="1180" y="294"/>
                  <a:pt x="1191" y="295"/>
                  <a:pt x="1192" y="289"/>
                </a:cubicBezTo>
                <a:cubicBezTo>
                  <a:pt x="1200" y="287"/>
                  <a:pt x="1210" y="285"/>
                  <a:pt x="1219" y="281"/>
                </a:cubicBezTo>
                <a:cubicBezTo>
                  <a:pt x="1224" y="276"/>
                  <a:pt x="1231" y="277"/>
                  <a:pt x="1237" y="273"/>
                </a:cubicBezTo>
                <a:cubicBezTo>
                  <a:pt x="1250" y="267"/>
                  <a:pt x="1262" y="258"/>
                  <a:pt x="1277" y="256"/>
                </a:cubicBezTo>
                <a:cubicBezTo>
                  <a:pt x="1288" y="245"/>
                  <a:pt x="1304" y="251"/>
                  <a:pt x="1313" y="239"/>
                </a:cubicBezTo>
                <a:cubicBezTo>
                  <a:pt x="1315" y="239"/>
                  <a:pt x="1318" y="242"/>
                  <a:pt x="1319" y="238"/>
                </a:cubicBezTo>
                <a:cubicBezTo>
                  <a:pt x="1319" y="239"/>
                  <a:pt x="1319" y="241"/>
                  <a:pt x="1320" y="242"/>
                </a:cubicBezTo>
                <a:cubicBezTo>
                  <a:pt x="1324" y="240"/>
                  <a:pt x="1324" y="240"/>
                  <a:pt x="1324" y="240"/>
                </a:cubicBezTo>
                <a:cubicBezTo>
                  <a:pt x="1313" y="247"/>
                  <a:pt x="1302" y="247"/>
                  <a:pt x="1290" y="253"/>
                </a:cubicBezTo>
                <a:cubicBezTo>
                  <a:pt x="1257" y="265"/>
                  <a:pt x="1224" y="278"/>
                  <a:pt x="1194" y="296"/>
                </a:cubicBezTo>
                <a:cubicBezTo>
                  <a:pt x="1198" y="298"/>
                  <a:pt x="1201" y="293"/>
                  <a:pt x="1206" y="294"/>
                </a:cubicBezTo>
                <a:cubicBezTo>
                  <a:pt x="1228" y="283"/>
                  <a:pt x="1228" y="283"/>
                  <a:pt x="1228" y="283"/>
                </a:cubicBezTo>
                <a:cubicBezTo>
                  <a:pt x="1216" y="291"/>
                  <a:pt x="1201" y="297"/>
                  <a:pt x="1188" y="305"/>
                </a:cubicBezTo>
                <a:cubicBezTo>
                  <a:pt x="1196" y="305"/>
                  <a:pt x="1205" y="302"/>
                  <a:pt x="1212" y="297"/>
                </a:cubicBezTo>
                <a:cubicBezTo>
                  <a:pt x="1214" y="298"/>
                  <a:pt x="1214" y="298"/>
                  <a:pt x="1214" y="298"/>
                </a:cubicBezTo>
                <a:cubicBezTo>
                  <a:pt x="1238" y="287"/>
                  <a:pt x="1261" y="275"/>
                  <a:pt x="1285" y="267"/>
                </a:cubicBezTo>
                <a:cubicBezTo>
                  <a:pt x="1286" y="268"/>
                  <a:pt x="1286" y="268"/>
                  <a:pt x="1286" y="268"/>
                </a:cubicBezTo>
                <a:cubicBezTo>
                  <a:pt x="1265" y="277"/>
                  <a:pt x="1244" y="288"/>
                  <a:pt x="1223" y="296"/>
                </a:cubicBezTo>
                <a:cubicBezTo>
                  <a:pt x="1224" y="298"/>
                  <a:pt x="1227" y="296"/>
                  <a:pt x="1228" y="295"/>
                </a:cubicBezTo>
                <a:cubicBezTo>
                  <a:pt x="1230" y="297"/>
                  <a:pt x="1227" y="298"/>
                  <a:pt x="1226" y="300"/>
                </a:cubicBezTo>
                <a:cubicBezTo>
                  <a:pt x="1219" y="297"/>
                  <a:pt x="1213" y="300"/>
                  <a:pt x="1206" y="304"/>
                </a:cubicBezTo>
                <a:cubicBezTo>
                  <a:pt x="1206" y="306"/>
                  <a:pt x="1206" y="306"/>
                  <a:pt x="1206" y="306"/>
                </a:cubicBezTo>
                <a:cubicBezTo>
                  <a:pt x="1211" y="309"/>
                  <a:pt x="1215" y="305"/>
                  <a:pt x="1219" y="304"/>
                </a:cubicBezTo>
                <a:cubicBezTo>
                  <a:pt x="1212" y="310"/>
                  <a:pt x="1200" y="313"/>
                  <a:pt x="1190" y="319"/>
                </a:cubicBezTo>
                <a:cubicBezTo>
                  <a:pt x="1184" y="322"/>
                  <a:pt x="1177" y="325"/>
                  <a:pt x="1171" y="329"/>
                </a:cubicBezTo>
                <a:cubicBezTo>
                  <a:pt x="1174" y="323"/>
                  <a:pt x="1174" y="323"/>
                  <a:pt x="1174" y="323"/>
                </a:cubicBezTo>
                <a:cubicBezTo>
                  <a:pt x="1171" y="323"/>
                  <a:pt x="1169" y="326"/>
                  <a:pt x="1167" y="328"/>
                </a:cubicBezTo>
                <a:cubicBezTo>
                  <a:pt x="1166" y="329"/>
                  <a:pt x="1169" y="330"/>
                  <a:pt x="1167" y="331"/>
                </a:cubicBezTo>
                <a:cubicBezTo>
                  <a:pt x="1167" y="329"/>
                  <a:pt x="1161" y="327"/>
                  <a:pt x="1160" y="330"/>
                </a:cubicBezTo>
                <a:cubicBezTo>
                  <a:pt x="1158" y="332"/>
                  <a:pt x="1158" y="332"/>
                  <a:pt x="1158" y="332"/>
                </a:cubicBezTo>
                <a:cubicBezTo>
                  <a:pt x="1164" y="332"/>
                  <a:pt x="1164" y="332"/>
                  <a:pt x="1164" y="332"/>
                </a:cubicBezTo>
                <a:cubicBezTo>
                  <a:pt x="1157" y="335"/>
                  <a:pt x="1157" y="335"/>
                  <a:pt x="1157" y="335"/>
                </a:cubicBezTo>
                <a:cubicBezTo>
                  <a:pt x="1157" y="333"/>
                  <a:pt x="1157" y="333"/>
                  <a:pt x="1157" y="333"/>
                </a:cubicBezTo>
                <a:cubicBezTo>
                  <a:pt x="1149" y="344"/>
                  <a:pt x="1133" y="344"/>
                  <a:pt x="1124" y="354"/>
                </a:cubicBezTo>
                <a:cubicBezTo>
                  <a:pt x="1118" y="352"/>
                  <a:pt x="1112" y="361"/>
                  <a:pt x="1106" y="362"/>
                </a:cubicBezTo>
                <a:cubicBezTo>
                  <a:pt x="1090" y="372"/>
                  <a:pt x="1073" y="380"/>
                  <a:pt x="1059" y="393"/>
                </a:cubicBezTo>
                <a:cubicBezTo>
                  <a:pt x="1029" y="410"/>
                  <a:pt x="1008" y="434"/>
                  <a:pt x="980" y="453"/>
                </a:cubicBezTo>
                <a:cubicBezTo>
                  <a:pt x="979" y="451"/>
                  <a:pt x="981" y="451"/>
                  <a:pt x="981" y="450"/>
                </a:cubicBezTo>
                <a:cubicBezTo>
                  <a:pt x="973" y="452"/>
                  <a:pt x="966" y="461"/>
                  <a:pt x="957" y="466"/>
                </a:cubicBezTo>
                <a:cubicBezTo>
                  <a:pt x="958" y="467"/>
                  <a:pt x="958" y="467"/>
                  <a:pt x="958" y="467"/>
                </a:cubicBezTo>
                <a:cubicBezTo>
                  <a:pt x="950" y="471"/>
                  <a:pt x="936" y="477"/>
                  <a:pt x="928" y="487"/>
                </a:cubicBezTo>
                <a:cubicBezTo>
                  <a:pt x="932" y="487"/>
                  <a:pt x="932" y="487"/>
                  <a:pt x="932" y="487"/>
                </a:cubicBezTo>
                <a:cubicBezTo>
                  <a:pt x="927" y="489"/>
                  <a:pt x="922" y="488"/>
                  <a:pt x="918" y="495"/>
                </a:cubicBezTo>
                <a:cubicBezTo>
                  <a:pt x="887" y="524"/>
                  <a:pt x="857" y="554"/>
                  <a:pt x="831" y="586"/>
                </a:cubicBezTo>
                <a:cubicBezTo>
                  <a:pt x="815" y="599"/>
                  <a:pt x="800" y="611"/>
                  <a:pt x="778" y="610"/>
                </a:cubicBezTo>
                <a:cubicBezTo>
                  <a:pt x="773" y="610"/>
                  <a:pt x="778" y="618"/>
                  <a:pt x="771" y="615"/>
                </a:cubicBezTo>
                <a:cubicBezTo>
                  <a:pt x="771" y="609"/>
                  <a:pt x="771" y="609"/>
                  <a:pt x="771" y="609"/>
                </a:cubicBezTo>
                <a:cubicBezTo>
                  <a:pt x="763" y="611"/>
                  <a:pt x="755" y="617"/>
                  <a:pt x="745" y="615"/>
                </a:cubicBezTo>
                <a:cubicBezTo>
                  <a:pt x="750" y="612"/>
                  <a:pt x="750" y="612"/>
                  <a:pt x="750" y="612"/>
                </a:cubicBezTo>
                <a:cubicBezTo>
                  <a:pt x="743" y="607"/>
                  <a:pt x="727" y="614"/>
                  <a:pt x="722" y="603"/>
                </a:cubicBezTo>
                <a:cubicBezTo>
                  <a:pt x="718" y="602"/>
                  <a:pt x="713" y="595"/>
                  <a:pt x="709" y="597"/>
                </a:cubicBezTo>
                <a:cubicBezTo>
                  <a:pt x="715" y="595"/>
                  <a:pt x="709" y="592"/>
                  <a:pt x="708" y="589"/>
                </a:cubicBezTo>
                <a:cubicBezTo>
                  <a:pt x="705" y="586"/>
                  <a:pt x="705" y="586"/>
                  <a:pt x="705" y="586"/>
                </a:cubicBezTo>
                <a:cubicBezTo>
                  <a:pt x="701" y="593"/>
                  <a:pt x="693" y="592"/>
                  <a:pt x="689" y="597"/>
                </a:cubicBezTo>
                <a:cubicBezTo>
                  <a:pt x="684" y="596"/>
                  <a:pt x="678" y="595"/>
                  <a:pt x="677" y="589"/>
                </a:cubicBezTo>
                <a:cubicBezTo>
                  <a:pt x="678" y="583"/>
                  <a:pt x="683" y="585"/>
                  <a:pt x="687" y="587"/>
                </a:cubicBezTo>
                <a:cubicBezTo>
                  <a:pt x="686" y="593"/>
                  <a:pt x="693" y="590"/>
                  <a:pt x="696" y="589"/>
                </a:cubicBezTo>
                <a:cubicBezTo>
                  <a:pt x="697" y="584"/>
                  <a:pt x="708" y="585"/>
                  <a:pt x="703" y="579"/>
                </a:cubicBezTo>
                <a:cubicBezTo>
                  <a:pt x="699" y="580"/>
                  <a:pt x="698" y="576"/>
                  <a:pt x="697" y="575"/>
                </a:cubicBezTo>
                <a:cubicBezTo>
                  <a:pt x="693" y="575"/>
                  <a:pt x="690" y="580"/>
                  <a:pt x="686" y="579"/>
                </a:cubicBezTo>
                <a:cubicBezTo>
                  <a:pt x="684" y="577"/>
                  <a:pt x="690" y="575"/>
                  <a:pt x="688" y="573"/>
                </a:cubicBezTo>
                <a:cubicBezTo>
                  <a:pt x="681" y="580"/>
                  <a:pt x="671" y="582"/>
                  <a:pt x="661" y="580"/>
                </a:cubicBezTo>
                <a:cubicBezTo>
                  <a:pt x="659" y="579"/>
                  <a:pt x="656" y="579"/>
                  <a:pt x="655" y="577"/>
                </a:cubicBezTo>
                <a:cubicBezTo>
                  <a:pt x="665" y="575"/>
                  <a:pt x="672" y="575"/>
                  <a:pt x="680" y="569"/>
                </a:cubicBezTo>
                <a:cubicBezTo>
                  <a:pt x="681" y="565"/>
                  <a:pt x="673" y="565"/>
                  <a:pt x="675" y="562"/>
                </a:cubicBezTo>
                <a:cubicBezTo>
                  <a:pt x="668" y="563"/>
                  <a:pt x="671" y="554"/>
                  <a:pt x="665" y="554"/>
                </a:cubicBezTo>
                <a:cubicBezTo>
                  <a:pt x="658" y="562"/>
                  <a:pt x="646" y="564"/>
                  <a:pt x="636" y="561"/>
                </a:cubicBezTo>
                <a:cubicBezTo>
                  <a:pt x="634" y="559"/>
                  <a:pt x="634" y="559"/>
                  <a:pt x="634" y="559"/>
                </a:cubicBezTo>
                <a:cubicBezTo>
                  <a:pt x="639" y="551"/>
                  <a:pt x="651" y="557"/>
                  <a:pt x="655" y="549"/>
                </a:cubicBezTo>
                <a:cubicBezTo>
                  <a:pt x="644" y="550"/>
                  <a:pt x="633" y="551"/>
                  <a:pt x="623" y="545"/>
                </a:cubicBezTo>
                <a:cubicBezTo>
                  <a:pt x="615" y="550"/>
                  <a:pt x="615" y="535"/>
                  <a:pt x="607" y="532"/>
                </a:cubicBezTo>
                <a:cubicBezTo>
                  <a:pt x="596" y="494"/>
                  <a:pt x="596" y="494"/>
                  <a:pt x="596" y="494"/>
                </a:cubicBezTo>
                <a:cubicBezTo>
                  <a:pt x="604" y="491"/>
                  <a:pt x="594" y="483"/>
                  <a:pt x="600" y="477"/>
                </a:cubicBezTo>
                <a:cubicBezTo>
                  <a:pt x="599" y="468"/>
                  <a:pt x="603" y="455"/>
                  <a:pt x="597" y="449"/>
                </a:cubicBezTo>
                <a:cubicBezTo>
                  <a:pt x="593" y="465"/>
                  <a:pt x="593" y="465"/>
                  <a:pt x="593" y="465"/>
                </a:cubicBezTo>
                <a:cubicBezTo>
                  <a:pt x="592" y="462"/>
                  <a:pt x="592" y="455"/>
                  <a:pt x="593" y="450"/>
                </a:cubicBezTo>
                <a:cubicBezTo>
                  <a:pt x="590" y="451"/>
                  <a:pt x="584" y="457"/>
                  <a:pt x="585" y="462"/>
                </a:cubicBezTo>
                <a:cubicBezTo>
                  <a:pt x="584" y="457"/>
                  <a:pt x="584" y="457"/>
                  <a:pt x="584" y="457"/>
                </a:cubicBezTo>
                <a:cubicBezTo>
                  <a:pt x="577" y="459"/>
                  <a:pt x="584" y="473"/>
                  <a:pt x="573" y="469"/>
                </a:cubicBezTo>
                <a:cubicBezTo>
                  <a:pt x="571" y="472"/>
                  <a:pt x="575" y="474"/>
                  <a:pt x="571" y="476"/>
                </a:cubicBezTo>
                <a:cubicBezTo>
                  <a:pt x="570" y="473"/>
                  <a:pt x="567" y="477"/>
                  <a:pt x="566" y="479"/>
                </a:cubicBezTo>
                <a:cubicBezTo>
                  <a:pt x="570" y="481"/>
                  <a:pt x="568" y="485"/>
                  <a:pt x="567" y="488"/>
                </a:cubicBezTo>
                <a:cubicBezTo>
                  <a:pt x="564" y="489"/>
                  <a:pt x="564" y="489"/>
                  <a:pt x="564" y="489"/>
                </a:cubicBezTo>
                <a:cubicBezTo>
                  <a:pt x="566" y="492"/>
                  <a:pt x="566" y="492"/>
                  <a:pt x="566" y="492"/>
                </a:cubicBezTo>
                <a:cubicBezTo>
                  <a:pt x="560" y="490"/>
                  <a:pt x="560" y="490"/>
                  <a:pt x="560" y="490"/>
                </a:cubicBezTo>
                <a:cubicBezTo>
                  <a:pt x="561" y="487"/>
                  <a:pt x="561" y="487"/>
                  <a:pt x="561" y="487"/>
                </a:cubicBezTo>
                <a:cubicBezTo>
                  <a:pt x="554" y="491"/>
                  <a:pt x="555" y="499"/>
                  <a:pt x="549" y="504"/>
                </a:cubicBezTo>
                <a:cubicBezTo>
                  <a:pt x="552" y="504"/>
                  <a:pt x="552" y="504"/>
                  <a:pt x="552" y="504"/>
                </a:cubicBezTo>
                <a:cubicBezTo>
                  <a:pt x="549" y="507"/>
                  <a:pt x="555" y="506"/>
                  <a:pt x="553" y="509"/>
                </a:cubicBezTo>
                <a:cubicBezTo>
                  <a:pt x="549" y="504"/>
                  <a:pt x="544" y="511"/>
                  <a:pt x="539" y="513"/>
                </a:cubicBezTo>
                <a:cubicBezTo>
                  <a:pt x="539" y="515"/>
                  <a:pt x="536" y="516"/>
                  <a:pt x="537" y="519"/>
                </a:cubicBezTo>
                <a:cubicBezTo>
                  <a:pt x="539" y="522"/>
                  <a:pt x="539" y="522"/>
                  <a:pt x="539" y="522"/>
                </a:cubicBezTo>
                <a:cubicBezTo>
                  <a:pt x="538" y="524"/>
                  <a:pt x="535" y="524"/>
                  <a:pt x="534" y="524"/>
                </a:cubicBezTo>
                <a:cubicBezTo>
                  <a:pt x="526" y="527"/>
                  <a:pt x="523" y="537"/>
                  <a:pt x="520" y="542"/>
                </a:cubicBezTo>
                <a:cubicBezTo>
                  <a:pt x="517" y="545"/>
                  <a:pt x="521" y="558"/>
                  <a:pt x="513" y="556"/>
                </a:cubicBezTo>
                <a:cubicBezTo>
                  <a:pt x="510" y="560"/>
                  <a:pt x="511" y="563"/>
                  <a:pt x="512" y="567"/>
                </a:cubicBezTo>
                <a:cubicBezTo>
                  <a:pt x="515" y="567"/>
                  <a:pt x="517" y="559"/>
                  <a:pt x="521" y="564"/>
                </a:cubicBezTo>
                <a:cubicBezTo>
                  <a:pt x="511" y="579"/>
                  <a:pt x="511" y="579"/>
                  <a:pt x="511" y="579"/>
                </a:cubicBezTo>
                <a:cubicBezTo>
                  <a:pt x="516" y="575"/>
                  <a:pt x="524" y="570"/>
                  <a:pt x="528" y="564"/>
                </a:cubicBezTo>
                <a:cubicBezTo>
                  <a:pt x="531" y="567"/>
                  <a:pt x="524" y="571"/>
                  <a:pt x="524" y="575"/>
                </a:cubicBezTo>
                <a:cubicBezTo>
                  <a:pt x="520" y="577"/>
                  <a:pt x="517" y="581"/>
                  <a:pt x="514" y="583"/>
                </a:cubicBezTo>
                <a:cubicBezTo>
                  <a:pt x="518" y="583"/>
                  <a:pt x="518" y="583"/>
                  <a:pt x="518" y="583"/>
                </a:cubicBezTo>
                <a:cubicBezTo>
                  <a:pt x="517" y="586"/>
                  <a:pt x="516" y="588"/>
                  <a:pt x="514" y="590"/>
                </a:cubicBezTo>
                <a:cubicBezTo>
                  <a:pt x="513" y="583"/>
                  <a:pt x="513" y="583"/>
                  <a:pt x="513" y="583"/>
                </a:cubicBezTo>
                <a:cubicBezTo>
                  <a:pt x="507" y="594"/>
                  <a:pt x="491" y="586"/>
                  <a:pt x="489" y="600"/>
                </a:cubicBezTo>
                <a:cubicBezTo>
                  <a:pt x="485" y="600"/>
                  <a:pt x="483" y="607"/>
                  <a:pt x="478" y="605"/>
                </a:cubicBezTo>
                <a:cubicBezTo>
                  <a:pt x="476" y="607"/>
                  <a:pt x="476" y="607"/>
                  <a:pt x="476" y="607"/>
                </a:cubicBezTo>
                <a:cubicBezTo>
                  <a:pt x="469" y="604"/>
                  <a:pt x="469" y="604"/>
                  <a:pt x="469" y="604"/>
                </a:cubicBezTo>
                <a:cubicBezTo>
                  <a:pt x="469" y="606"/>
                  <a:pt x="469" y="606"/>
                  <a:pt x="469" y="606"/>
                </a:cubicBezTo>
                <a:cubicBezTo>
                  <a:pt x="468" y="605"/>
                  <a:pt x="468" y="605"/>
                  <a:pt x="468" y="605"/>
                </a:cubicBezTo>
                <a:cubicBezTo>
                  <a:pt x="465" y="609"/>
                  <a:pt x="465" y="609"/>
                  <a:pt x="465" y="609"/>
                </a:cubicBezTo>
                <a:cubicBezTo>
                  <a:pt x="465" y="607"/>
                  <a:pt x="465" y="607"/>
                  <a:pt x="465" y="607"/>
                </a:cubicBezTo>
                <a:cubicBezTo>
                  <a:pt x="463" y="606"/>
                  <a:pt x="459" y="608"/>
                  <a:pt x="460" y="611"/>
                </a:cubicBezTo>
                <a:cubicBezTo>
                  <a:pt x="460" y="611"/>
                  <a:pt x="460" y="611"/>
                  <a:pt x="460" y="611"/>
                </a:cubicBezTo>
                <a:cubicBezTo>
                  <a:pt x="463" y="610"/>
                  <a:pt x="463" y="610"/>
                  <a:pt x="463" y="610"/>
                </a:cubicBezTo>
                <a:cubicBezTo>
                  <a:pt x="463" y="611"/>
                  <a:pt x="461" y="613"/>
                  <a:pt x="461" y="614"/>
                </a:cubicBezTo>
                <a:cubicBezTo>
                  <a:pt x="458" y="611"/>
                  <a:pt x="458" y="611"/>
                  <a:pt x="458" y="611"/>
                </a:cubicBezTo>
                <a:cubicBezTo>
                  <a:pt x="456" y="614"/>
                  <a:pt x="456" y="614"/>
                  <a:pt x="456" y="614"/>
                </a:cubicBezTo>
                <a:cubicBezTo>
                  <a:pt x="457" y="610"/>
                  <a:pt x="452" y="616"/>
                  <a:pt x="453" y="611"/>
                </a:cubicBezTo>
                <a:cubicBezTo>
                  <a:pt x="454" y="611"/>
                  <a:pt x="455" y="611"/>
                  <a:pt x="455" y="610"/>
                </a:cubicBezTo>
                <a:cubicBezTo>
                  <a:pt x="450" y="608"/>
                  <a:pt x="450" y="608"/>
                  <a:pt x="450" y="608"/>
                </a:cubicBezTo>
                <a:cubicBezTo>
                  <a:pt x="450" y="610"/>
                  <a:pt x="450" y="610"/>
                  <a:pt x="450" y="610"/>
                </a:cubicBezTo>
                <a:cubicBezTo>
                  <a:pt x="441" y="613"/>
                  <a:pt x="428" y="603"/>
                  <a:pt x="423" y="615"/>
                </a:cubicBezTo>
                <a:cubicBezTo>
                  <a:pt x="422" y="614"/>
                  <a:pt x="422" y="614"/>
                  <a:pt x="422" y="614"/>
                </a:cubicBezTo>
                <a:cubicBezTo>
                  <a:pt x="424" y="611"/>
                  <a:pt x="424" y="611"/>
                  <a:pt x="424" y="611"/>
                </a:cubicBezTo>
                <a:cubicBezTo>
                  <a:pt x="423" y="611"/>
                  <a:pt x="420" y="609"/>
                  <a:pt x="419" y="612"/>
                </a:cubicBezTo>
                <a:cubicBezTo>
                  <a:pt x="416" y="611"/>
                  <a:pt x="409" y="612"/>
                  <a:pt x="405" y="614"/>
                </a:cubicBezTo>
                <a:cubicBezTo>
                  <a:pt x="403" y="614"/>
                  <a:pt x="403" y="614"/>
                  <a:pt x="403" y="614"/>
                </a:cubicBezTo>
                <a:cubicBezTo>
                  <a:pt x="403" y="613"/>
                  <a:pt x="403" y="613"/>
                  <a:pt x="404" y="612"/>
                </a:cubicBezTo>
                <a:cubicBezTo>
                  <a:pt x="403" y="610"/>
                  <a:pt x="400" y="610"/>
                  <a:pt x="399" y="611"/>
                </a:cubicBezTo>
                <a:cubicBezTo>
                  <a:pt x="401" y="610"/>
                  <a:pt x="401" y="610"/>
                  <a:pt x="401" y="610"/>
                </a:cubicBezTo>
                <a:cubicBezTo>
                  <a:pt x="396" y="612"/>
                  <a:pt x="392" y="609"/>
                  <a:pt x="388" y="609"/>
                </a:cubicBezTo>
                <a:cubicBezTo>
                  <a:pt x="388" y="608"/>
                  <a:pt x="387" y="607"/>
                  <a:pt x="387" y="607"/>
                </a:cubicBezTo>
                <a:cubicBezTo>
                  <a:pt x="383" y="607"/>
                  <a:pt x="387" y="609"/>
                  <a:pt x="385" y="609"/>
                </a:cubicBezTo>
                <a:cubicBezTo>
                  <a:pt x="383" y="606"/>
                  <a:pt x="380" y="603"/>
                  <a:pt x="377" y="604"/>
                </a:cubicBezTo>
                <a:cubicBezTo>
                  <a:pt x="377" y="603"/>
                  <a:pt x="375" y="603"/>
                  <a:pt x="375" y="602"/>
                </a:cubicBezTo>
                <a:cubicBezTo>
                  <a:pt x="373" y="603"/>
                  <a:pt x="376" y="607"/>
                  <a:pt x="373" y="604"/>
                </a:cubicBezTo>
                <a:cubicBezTo>
                  <a:pt x="372" y="607"/>
                  <a:pt x="372" y="607"/>
                  <a:pt x="372" y="607"/>
                </a:cubicBezTo>
                <a:cubicBezTo>
                  <a:pt x="370" y="605"/>
                  <a:pt x="370" y="605"/>
                  <a:pt x="370" y="605"/>
                </a:cubicBezTo>
                <a:cubicBezTo>
                  <a:pt x="372" y="603"/>
                  <a:pt x="372" y="603"/>
                  <a:pt x="372" y="603"/>
                </a:cubicBezTo>
                <a:cubicBezTo>
                  <a:pt x="369" y="601"/>
                  <a:pt x="366" y="600"/>
                  <a:pt x="363" y="601"/>
                </a:cubicBezTo>
                <a:cubicBezTo>
                  <a:pt x="363" y="604"/>
                  <a:pt x="363" y="604"/>
                  <a:pt x="363" y="604"/>
                </a:cubicBezTo>
                <a:cubicBezTo>
                  <a:pt x="358" y="605"/>
                  <a:pt x="358" y="600"/>
                  <a:pt x="355" y="595"/>
                </a:cubicBezTo>
                <a:cubicBezTo>
                  <a:pt x="356" y="598"/>
                  <a:pt x="359" y="600"/>
                  <a:pt x="361" y="603"/>
                </a:cubicBezTo>
                <a:cubicBezTo>
                  <a:pt x="364" y="599"/>
                  <a:pt x="356" y="594"/>
                  <a:pt x="355" y="593"/>
                </a:cubicBezTo>
                <a:cubicBezTo>
                  <a:pt x="355" y="593"/>
                  <a:pt x="354" y="593"/>
                  <a:pt x="353" y="593"/>
                </a:cubicBezTo>
                <a:cubicBezTo>
                  <a:pt x="353" y="589"/>
                  <a:pt x="349" y="587"/>
                  <a:pt x="348" y="584"/>
                </a:cubicBezTo>
                <a:cubicBezTo>
                  <a:pt x="352" y="584"/>
                  <a:pt x="349" y="580"/>
                  <a:pt x="348" y="578"/>
                </a:cubicBezTo>
                <a:cubicBezTo>
                  <a:pt x="345" y="575"/>
                  <a:pt x="345" y="575"/>
                  <a:pt x="345" y="575"/>
                </a:cubicBezTo>
                <a:cubicBezTo>
                  <a:pt x="348" y="575"/>
                  <a:pt x="350" y="572"/>
                  <a:pt x="352" y="570"/>
                </a:cubicBezTo>
                <a:cubicBezTo>
                  <a:pt x="349" y="568"/>
                  <a:pt x="349" y="568"/>
                  <a:pt x="349" y="568"/>
                </a:cubicBezTo>
                <a:cubicBezTo>
                  <a:pt x="346" y="570"/>
                  <a:pt x="346" y="570"/>
                  <a:pt x="346" y="570"/>
                </a:cubicBezTo>
                <a:cubicBezTo>
                  <a:pt x="345" y="567"/>
                  <a:pt x="345" y="567"/>
                  <a:pt x="345" y="567"/>
                </a:cubicBezTo>
                <a:cubicBezTo>
                  <a:pt x="341" y="569"/>
                  <a:pt x="341" y="569"/>
                  <a:pt x="341" y="569"/>
                </a:cubicBezTo>
                <a:cubicBezTo>
                  <a:pt x="342" y="569"/>
                  <a:pt x="342" y="569"/>
                  <a:pt x="342" y="569"/>
                </a:cubicBezTo>
                <a:cubicBezTo>
                  <a:pt x="339" y="565"/>
                  <a:pt x="333" y="565"/>
                  <a:pt x="329" y="566"/>
                </a:cubicBezTo>
                <a:cubicBezTo>
                  <a:pt x="325" y="569"/>
                  <a:pt x="320" y="570"/>
                  <a:pt x="317" y="567"/>
                </a:cubicBezTo>
                <a:cubicBezTo>
                  <a:pt x="297" y="565"/>
                  <a:pt x="275" y="558"/>
                  <a:pt x="267" y="537"/>
                </a:cubicBezTo>
                <a:cubicBezTo>
                  <a:pt x="261" y="511"/>
                  <a:pt x="261" y="484"/>
                  <a:pt x="265" y="457"/>
                </a:cubicBezTo>
                <a:cubicBezTo>
                  <a:pt x="267" y="454"/>
                  <a:pt x="267" y="454"/>
                  <a:pt x="267" y="454"/>
                </a:cubicBezTo>
                <a:cubicBezTo>
                  <a:pt x="264" y="447"/>
                  <a:pt x="265" y="434"/>
                  <a:pt x="268" y="425"/>
                </a:cubicBezTo>
                <a:cubicBezTo>
                  <a:pt x="269" y="425"/>
                  <a:pt x="269" y="426"/>
                  <a:pt x="269" y="426"/>
                </a:cubicBezTo>
                <a:cubicBezTo>
                  <a:pt x="274" y="423"/>
                  <a:pt x="265" y="419"/>
                  <a:pt x="271" y="417"/>
                </a:cubicBezTo>
                <a:cubicBezTo>
                  <a:pt x="274" y="375"/>
                  <a:pt x="292" y="335"/>
                  <a:pt x="296" y="293"/>
                </a:cubicBezTo>
                <a:cubicBezTo>
                  <a:pt x="278" y="306"/>
                  <a:pt x="283" y="324"/>
                  <a:pt x="265" y="338"/>
                </a:cubicBezTo>
                <a:cubicBezTo>
                  <a:pt x="253" y="359"/>
                  <a:pt x="236" y="381"/>
                  <a:pt x="229" y="407"/>
                </a:cubicBezTo>
                <a:cubicBezTo>
                  <a:pt x="231" y="408"/>
                  <a:pt x="231" y="408"/>
                  <a:pt x="231" y="408"/>
                </a:cubicBezTo>
                <a:cubicBezTo>
                  <a:pt x="226" y="411"/>
                  <a:pt x="234" y="416"/>
                  <a:pt x="228" y="420"/>
                </a:cubicBezTo>
                <a:cubicBezTo>
                  <a:pt x="229" y="421"/>
                  <a:pt x="229" y="421"/>
                  <a:pt x="229" y="421"/>
                </a:cubicBezTo>
                <a:cubicBezTo>
                  <a:pt x="225" y="428"/>
                  <a:pt x="219" y="437"/>
                  <a:pt x="215" y="446"/>
                </a:cubicBezTo>
                <a:cubicBezTo>
                  <a:pt x="212" y="446"/>
                  <a:pt x="212" y="446"/>
                  <a:pt x="212" y="446"/>
                </a:cubicBezTo>
                <a:cubicBezTo>
                  <a:pt x="212" y="449"/>
                  <a:pt x="212" y="449"/>
                  <a:pt x="212" y="449"/>
                </a:cubicBezTo>
                <a:cubicBezTo>
                  <a:pt x="211" y="453"/>
                  <a:pt x="201" y="451"/>
                  <a:pt x="204" y="457"/>
                </a:cubicBezTo>
                <a:cubicBezTo>
                  <a:pt x="203" y="457"/>
                  <a:pt x="202" y="457"/>
                  <a:pt x="201" y="458"/>
                </a:cubicBezTo>
                <a:cubicBezTo>
                  <a:pt x="201" y="460"/>
                  <a:pt x="201" y="460"/>
                  <a:pt x="201" y="460"/>
                </a:cubicBezTo>
                <a:cubicBezTo>
                  <a:pt x="205" y="459"/>
                  <a:pt x="205" y="459"/>
                  <a:pt x="205" y="459"/>
                </a:cubicBezTo>
                <a:cubicBezTo>
                  <a:pt x="201" y="460"/>
                  <a:pt x="202" y="464"/>
                  <a:pt x="201" y="466"/>
                </a:cubicBezTo>
                <a:cubicBezTo>
                  <a:pt x="193" y="461"/>
                  <a:pt x="189" y="474"/>
                  <a:pt x="185" y="477"/>
                </a:cubicBezTo>
                <a:cubicBezTo>
                  <a:pt x="181" y="482"/>
                  <a:pt x="181" y="482"/>
                  <a:pt x="181" y="482"/>
                </a:cubicBezTo>
                <a:cubicBezTo>
                  <a:pt x="180" y="480"/>
                  <a:pt x="183" y="479"/>
                  <a:pt x="181" y="477"/>
                </a:cubicBezTo>
                <a:cubicBezTo>
                  <a:pt x="177" y="479"/>
                  <a:pt x="177" y="481"/>
                  <a:pt x="173" y="479"/>
                </a:cubicBezTo>
                <a:cubicBezTo>
                  <a:pt x="171" y="484"/>
                  <a:pt x="167" y="481"/>
                  <a:pt x="163" y="482"/>
                </a:cubicBezTo>
                <a:cubicBezTo>
                  <a:pt x="164" y="479"/>
                  <a:pt x="160" y="479"/>
                  <a:pt x="159" y="479"/>
                </a:cubicBezTo>
                <a:cubicBezTo>
                  <a:pt x="155" y="481"/>
                  <a:pt x="152" y="475"/>
                  <a:pt x="149" y="477"/>
                </a:cubicBezTo>
                <a:cubicBezTo>
                  <a:pt x="149" y="481"/>
                  <a:pt x="149" y="481"/>
                  <a:pt x="149" y="481"/>
                </a:cubicBezTo>
                <a:cubicBezTo>
                  <a:pt x="146" y="479"/>
                  <a:pt x="147" y="483"/>
                  <a:pt x="146" y="483"/>
                </a:cubicBezTo>
                <a:cubicBezTo>
                  <a:pt x="143" y="483"/>
                  <a:pt x="143" y="482"/>
                  <a:pt x="141" y="480"/>
                </a:cubicBezTo>
                <a:cubicBezTo>
                  <a:pt x="140" y="480"/>
                  <a:pt x="141" y="481"/>
                  <a:pt x="141" y="482"/>
                </a:cubicBezTo>
                <a:cubicBezTo>
                  <a:pt x="139" y="479"/>
                  <a:pt x="139" y="479"/>
                  <a:pt x="139" y="479"/>
                </a:cubicBezTo>
                <a:cubicBezTo>
                  <a:pt x="135" y="481"/>
                  <a:pt x="135" y="481"/>
                  <a:pt x="135" y="481"/>
                </a:cubicBezTo>
                <a:cubicBezTo>
                  <a:pt x="136" y="479"/>
                  <a:pt x="136" y="479"/>
                  <a:pt x="136" y="479"/>
                </a:cubicBezTo>
                <a:cubicBezTo>
                  <a:pt x="122" y="474"/>
                  <a:pt x="111" y="473"/>
                  <a:pt x="99" y="466"/>
                </a:cubicBezTo>
                <a:cubicBezTo>
                  <a:pt x="98" y="464"/>
                  <a:pt x="99" y="463"/>
                  <a:pt x="100" y="462"/>
                </a:cubicBezTo>
                <a:cubicBezTo>
                  <a:pt x="99" y="460"/>
                  <a:pt x="97" y="459"/>
                  <a:pt x="95" y="459"/>
                </a:cubicBezTo>
                <a:cubicBezTo>
                  <a:pt x="93" y="460"/>
                  <a:pt x="99" y="461"/>
                  <a:pt x="96" y="463"/>
                </a:cubicBezTo>
                <a:cubicBezTo>
                  <a:pt x="86" y="460"/>
                  <a:pt x="89" y="452"/>
                  <a:pt x="87" y="445"/>
                </a:cubicBezTo>
                <a:cubicBezTo>
                  <a:pt x="79" y="442"/>
                  <a:pt x="85" y="434"/>
                  <a:pt x="85" y="429"/>
                </a:cubicBezTo>
                <a:cubicBezTo>
                  <a:pt x="89" y="426"/>
                  <a:pt x="85" y="424"/>
                  <a:pt x="89" y="421"/>
                </a:cubicBezTo>
                <a:cubicBezTo>
                  <a:pt x="87" y="423"/>
                  <a:pt x="82" y="419"/>
                  <a:pt x="84" y="423"/>
                </a:cubicBezTo>
                <a:cubicBezTo>
                  <a:pt x="80" y="424"/>
                  <a:pt x="76" y="412"/>
                  <a:pt x="73" y="417"/>
                </a:cubicBezTo>
                <a:cubicBezTo>
                  <a:pt x="73" y="413"/>
                  <a:pt x="73" y="413"/>
                  <a:pt x="73" y="413"/>
                </a:cubicBezTo>
                <a:cubicBezTo>
                  <a:pt x="69" y="413"/>
                  <a:pt x="72" y="420"/>
                  <a:pt x="71" y="423"/>
                </a:cubicBezTo>
                <a:cubicBezTo>
                  <a:pt x="75" y="427"/>
                  <a:pt x="75" y="427"/>
                  <a:pt x="75" y="427"/>
                </a:cubicBezTo>
                <a:cubicBezTo>
                  <a:pt x="72" y="429"/>
                  <a:pt x="73" y="434"/>
                  <a:pt x="71" y="437"/>
                </a:cubicBezTo>
                <a:cubicBezTo>
                  <a:pt x="68" y="435"/>
                  <a:pt x="63" y="440"/>
                  <a:pt x="60" y="436"/>
                </a:cubicBezTo>
                <a:cubicBezTo>
                  <a:pt x="61" y="435"/>
                  <a:pt x="61" y="435"/>
                  <a:pt x="61" y="435"/>
                </a:cubicBezTo>
                <a:cubicBezTo>
                  <a:pt x="61" y="432"/>
                  <a:pt x="57" y="432"/>
                  <a:pt x="55" y="432"/>
                </a:cubicBezTo>
                <a:cubicBezTo>
                  <a:pt x="53" y="433"/>
                  <a:pt x="54" y="434"/>
                  <a:pt x="54" y="435"/>
                </a:cubicBezTo>
                <a:cubicBezTo>
                  <a:pt x="53" y="432"/>
                  <a:pt x="51" y="431"/>
                  <a:pt x="47" y="431"/>
                </a:cubicBezTo>
                <a:cubicBezTo>
                  <a:pt x="46" y="431"/>
                  <a:pt x="47" y="432"/>
                  <a:pt x="47" y="433"/>
                </a:cubicBezTo>
                <a:cubicBezTo>
                  <a:pt x="51" y="434"/>
                  <a:pt x="51" y="434"/>
                  <a:pt x="51" y="434"/>
                </a:cubicBezTo>
                <a:cubicBezTo>
                  <a:pt x="47" y="434"/>
                  <a:pt x="55" y="449"/>
                  <a:pt x="44" y="449"/>
                </a:cubicBezTo>
                <a:cubicBezTo>
                  <a:pt x="43" y="448"/>
                  <a:pt x="42" y="447"/>
                  <a:pt x="40" y="448"/>
                </a:cubicBezTo>
                <a:cubicBezTo>
                  <a:pt x="39" y="450"/>
                  <a:pt x="39" y="450"/>
                  <a:pt x="39" y="450"/>
                </a:cubicBezTo>
                <a:cubicBezTo>
                  <a:pt x="37" y="449"/>
                  <a:pt x="37" y="449"/>
                  <a:pt x="37" y="449"/>
                </a:cubicBezTo>
                <a:cubicBezTo>
                  <a:pt x="37" y="449"/>
                  <a:pt x="37" y="449"/>
                  <a:pt x="37" y="449"/>
                </a:cubicBezTo>
                <a:cubicBezTo>
                  <a:pt x="37" y="448"/>
                  <a:pt x="33" y="446"/>
                  <a:pt x="31" y="447"/>
                </a:cubicBezTo>
                <a:cubicBezTo>
                  <a:pt x="32" y="450"/>
                  <a:pt x="32" y="450"/>
                  <a:pt x="32" y="450"/>
                </a:cubicBezTo>
                <a:cubicBezTo>
                  <a:pt x="23" y="444"/>
                  <a:pt x="23" y="444"/>
                  <a:pt x="23" y="444"/>
                </a:cubicBezTo>
                <a:cubicBezTo>
                  <a:pt x="23" y="446"/>
                  <a:pt x="23" y="446"/>
                  <a:pt x="23" y="446"/>
                </a:cubicBezTo>
                <a:cubicBezTo>
                  <a:pt x="22" y="443"/>
                  <a:pt x="19" y="444"/>
                  <a:pt x="17" y="445"/>
                </a:cubicBezTo>
                <a:cubicBezTo>
                  <a:pt x="18" y="445"/>
                  <a:pt x="21" y="441"/>
                  <a:pt x="21" y="439"/>
                </a:cubicBezTo>
                <a:cubicBezTo>
                  <a:pt x="20" y="438"/>
                  <a:pt x="20" y="438"/>
                  <a:pt x="20" y="438"/>
                </a:cubicBezTo>
                <a:cubicBezTo>
                  <a:pt x="17" y="441"/>
                  <a:pt x="17" y="441"/>
                  <a:pt x="17" y="441"/>
                </a:cubicBezTo>
                <a:cubicBezTo>
                  <a:pt x="18" y="442"/>
                  <a:pt x="18" y="442"/>
                  <a:pt x="18" y="442"/>
                </a:cubicBezTo>
                <a:cubicBezTo>
                  <a:pt x="15" y="443"/>
                  <a:pt x="15" y="443"/>
                  <a:pt x="15" y="443"/>
                </a:cubicBezTo>
                <a:cubicBezTo>
                  <a:pt x="14" y="438"/>
                  <a:pt x="21" y="435"/>
                  <a:pt x="15" y="432"/>
                </a:cubicBezTo>
                <a:cubicBezTo>
                  <a:pt x="16" y="431"/>
                  <a:pt x="15" y="429"/>
                  <a:pt x="14" y="428"/>
                </a:cubicBezTo>
                <a:cubicBezTo>
                  <a:pt x="13" y="428"/>
                  <a:pt x="12" y="428"/>
                  <a:pt x="11" y="429"/>
                </a:cubicBezTo>
                <a:cubicBezTo>
                  <a:pt x="11" y="430"/>
                  <a:pt x="11" y="431"/>
                  <a:pt x="12" y="432"/>
                </a:cubicBezTo>
                <a:cubicBezTo>
                  <a:pt x="14" y="432"/>
                  <a:pt x="14" y="432"/>
                  <a:pt x="14" y="432"/>
                </a:cubicBezTo>
                <a:cubicBezTo>
                  <a:pt x="11" y="434"/>
                  <a:pt x="11" y="434"/>
                  <a:pt x="11" y="434"/>
                </a:cubicBezTo>
                <a:cubicBezTo>
                  <a:pt x="7" y="428"/>
                  <a:pt x="15" y="428"/>
                  <a:pt x="15" y="423"/>
                </a:cubicBezTo>
                <a:cubicBezTo>
                  <a:pt x="16" y="424"/>
                  <a:pt x="15" y="426"/>
                  <a:pt x="16" y="426"/>
                </a:cubicBezTo>
                <a:cubicBezTo>
                  <a:pt x="18" y="424"/>
                  <a:pt x="16" y="421"/>
                  <a:pt x="15" y="419"/>
                </a:cubicBezTo>
                <a:cubicBezTo>
                  <a:pt x="16" y="419"/>
                  <a:pt x="17" y="419"/>
                  <a:pt x="18" y="420"/>
                </a:cubicBezTo>
                <a:cubicBezTo>
                  <a:pt x="19" y="419"/>
                  <a:pt x="19" y="419"/>
                  <a:pt x="19" y="419"/>
                </a:cubicBezTo>
                <a:cubicBezTo>
                  <a:pt x="15" y="411"/>
                  <a:pt x="7" y="415"/>
                  <a:pt x="4" y="408"/>
                </a:cubicBezTo>
                <a:cubicBezTo>
                  <a:pt x="1" y="408"/>
                  <a:pt x="1" y="408"/>
                  <a:pt x="1" y="408"/>
                </a:cubicBezTo>
                <a:cubicBezTo>
                  <a:pt x="3" y="404"/>
                  <a:pt x="3" y="404"/>
                  <a:pt x="3" y="404"/>
                </a:cubicBezTo>
                <a:cubicBezTo>
                  <a:pt x="3" y="405"/>
                  <a:pt x="4" y="405"/>
                  <a:pt x="5" y="405"/>
                </a:cubicBezTo>
                <a:cubicBezTo>
                  <a:pt x="5" y="405"/>
                  <a:pt x="6" y="404"/>
                  <a:pt x="5" y="403"/>
                </a:cubicBezTo>
                <a:cubicBezTo>
                  <a:pt x="3" y="401"/>
                  <a:pt x="3" y="401"/>
                  <a:pt x="3" y="401"/>
                </a:cubicBezTo>
                <a:cubicBezTo>
                  <a:pt x="5" y="401"/>
                  <a:pt x="6" y="404"/>
                  <a:pt x="8" y="402"/>
                </a:cubicBezTo>
                <a:cubicBezTo>
                  <a:pt x="9" y="400"/>
                  <a:pt x="9" y="400"/>
                  <a:pt x="9" y="400"/>
                </a:cubicBezTo>
                <a:cubicBezTo>
                  <a:pt x="6" y="395"/>
                  <a:pt x="6" y="403"/>
                  <a:pt x="2" y="397"/>
                </a:cubicBezTo>
                <a:cubicBezTo>
                  <a:pt x="3" y="391"/>
                  <a:pt x="0" y="387"/>
                  <a:pt x="2" y="382"/>
                </a:cubicBezTo>
                <a:cubicBezTo>
                  <a:pt x="1" y="382"/>
                  <a:pt x="1" y="382"/>
                  <a:pt x="1" y="382"/>
                </a:cubicBezTo>
                <a:cubicBezTo>
                  <a:pt x="2" y="381"/>
                  <a:pt x="1" y="369"/>
                  <a:pt x="1" y="366"/>
                </a:cubicBezTo>
                <a:cubicBezTo>
                  <a:pt x="1" y="363"/>
                  <a:pt x="9" y="359"/>
                  <a:pt x="8" y="354"/>
                </a:cubicBezTo>
                <a:cubicBezTo>
                  <a:pt x="13" y="357"/>
                  <a:pt x="13" y="357"/>
                  <a:pt x="13" y="357"/>
                </a:cubicBezTo>
                <a:cubicBezTo>
                  <a:pt x="15" y="352"/>
                  <a:pt x="15" y="342"/>
                  <a:pt x="18" y="336"/>
                </a:cubicBezTo>
                <a:cubicBezTo>
                  <a:pt x="22" y="332"/>
                  <a:pt x="22" y="325"/>
                  <a:pt x="25" y="319"/>
                </a:cubicBezTo>
                <a:cubicBezTo>
                  <a:pt x="27" y="316"/>
                  <a:pt x="25" y="311"/>
                  <a:pt x="29" y="309"/>
                </a:cubicBezTo>
                <a:cubicBezTo>
                  <a:pt x="33" y="309"/>
                  <a:pt x="33" y="309"/>
                  <a:pt x="33" y="309"/>
                </a:cubicBezTo>
                <a:cubicBezTo>
                  <a:pt x="47" y="285"/>
                  <a:pt x="59" y="260"/>
                  <a:pt x="71" y="235"/>
                </a:cubicBezTo>
                <a:cubicBezTo>
                  <a:pt x="76" y="228"/>
                  <a:pt x="78" y="225"/>
                  <a:pt x="83" y="219"/>
                </a:cubicBezTo>
                <a:cubicBezTo>
                  <a:pt x="83" y="225"/>
                  <a:pt x="77" y="231"/>
                  <a:pt x="75" y="237"/>
                </a:cubicBezTo>
                <a:cubicBezTo>
                  <a:pt x="76" y="236"/>
                  <a:pt x="81" y="237"/>
                  <a:pt x="82" y="234"/>
                </a:cubicBezTo>
                <a:cubicBezTo>
                  <a:pt x="79" y="232"/>
                  <a:pt x="79" y="232"/>
                  <a:pt x="79" y="232"/>
                </a:cubicBezTo>
                <a:cubicBezTo>
                  <a:pt x="84" y="229"/>
                  <a:pt x="83" y="222"/>
                  <a:pt x="87" y="218"/>
                </a:cubicBezTo>
                <a:cubicBezTo>
                  <a:pt x="91" y="213"/>
                  <a:pt x="95" y="202"/>
                  <a:pt x="101" y="202"/>
                </a:cubicBezTo>
                <a:cubicBezTo>
                  <a:pt x="101" y="202"/>
                  <a:pt x="102" y="203"/>
                  <a:pt x="103" y="203"/>
                </a:cubicBezTo>
                <a:cubicBezTo>
                  <a:pt x="100" y="199"/>
                  <a:pt x="102" y="193"/>
                  <a:pt x="107" y="192"/>
                </a:cubicBezTo>
                <a:cubicBezTo>
                  <a:pt x="109" y="192"/>
                  <a:pt x="109" y="192"/>
                  <a:pt x="109" y="192"/>
                </a:cubicBezTo>
                <a:cubicBezTo>
                  <a:pt x="107" y="196"/>
                  <a:pt x="107" y="196"/>
                  <a:pt x="107" y="196"/>
                </a:cubicBezTo>
                <a:cubicBezTo>
                  <a:pt x="111" y="193"/>
                  <a:pt x="108" y="201"/>
                  <a:pt x="113" y="199"/>
                </a:cubicBezTo>
                <a:cubicBezTo>
                  <a:pt x="121" y="191"/>
                  <a:pt x="121" y="191"/>
                  <a:pt x="121" y="191"/>
                </a:cubicBezTo>
                <a:cubicBezTo>
                  <a:pt x="112" y="201"/>
                  <a:pt x="111" y="217"/>
                  <a:pt x="102" y="227"/>
                </a:cubicBezTo>
                <a:cubicBezTo>
                  <a:pt x="105" y="232"/>
                  <a:pt x="96" y="235"/>
                  <a:pt x="93" y="241"/>
                </a:cubicBezTo>
                <a:cubicBezTo>
                  <a:pt x="87" y="259"/>
                  <a:pt x="71" y="272"/>
                  <a:pt x="71" y="291"/>
                </a:cubicBezTo>
                <a:cubicBezTo>
                  <a:pt x="69" y="300"/>
                  <a:pt x="59" y="307"/>
                  <a:pt x="62" y="316"/>
                </a:cubicBezTo>
                <a:cubicBezTo>
                  <a:pt x="57" y="330"/>
                  <a:pt x="52" y="343"/>
                  <a:pt x="51" y="359"/>
                </a:cubicBezTo>
                <a:cubicBezTo>
                  <a:pt x="53" y="359"/>
                  <a:pt x="53" y="359"/>
                  <a:pt x="53" y="359"/>
                </a:cubicBezTo>
                <a:cubicBezTo>
                  <a:pt x="52" y="359"/>
                  <a:pt x="53" y="361"/>
                  <a:pt x="52" y="362"/>
                </a:cubicBezTo>
                <a:cubicBezTo>
                  <a:pt x="55" y="362"/>
                  <a:pt x="55" y="362"/>
                  <a:pt x="55" y="362"/>
                </a:cubicBezTo>
                <a:cubicBezTo>
                  <a:pt x="53" y="363"/>
                  <a:pt x="54" y="365"/>
                  <a:pt x="54" y="366"/>
                </a:cubicBezTo>
                <a:cubicBezTo>
                  <a:pt x="57" y="367"/>
                  <a:pt x="57" y="367"/>
                  <a:pt x="57" y="367"/>
                </a:cubicBezTo>
                <a:cubicBezTo>
                  <a:pt x="53" y="373"/>
                  <a:pt x="61" y="365"/>
                  <a:pt x="59" y="371"/>
                </a:cubicBezTo>
                <a:cubicBezTo>
                  <a:pt x="61" y="373"/>
                  <a:pt x="63" y="371"/>
                  <a:pt x="65" y="370"/>
                </a:cubicBezTo>
                <a:cubicBezTo>
                  <a:pt x="71" y="374"/>
                  <a:pt x="69" y="379"/>
                  <a:pt x="74" y="380"/>
                </a:cubicBezTo>
                <a:cubicBezTo>
                  <a:pt x="76" y="379"/>
                  <a:pt x="77" y="377"/>
                  <a:pt x="76" y="375"/>
                </a:cubicBezTo>
                <a:cubicBezTo>
                  <a:pt x="73" y="373"/>
                  <a:pt x="75" y="377"/>
                  <a:pt x="73" y="379"/>
                </a:cubicBezTo>
                <a:cubicBezTo>
                  <a:pt x="71" y="377"/>
                  <a:pt x="75" y="375"/>
                  <a:pt x="75" y="373"/>
                </a:cubicBezTo>
                <a:cubicBezTo>
                  <a:pt x="71" y="372"/>
                  <a:pt x="71" y="372"/>
                  <a:pt x="71" y="372"/>
                </a:cubicBezTo>
                <a:cubicBezTo>
                  <a:pt x="79" y="373"/>
                  <a:pt x="78" y="359"/>
                  <a:pt x="84" y="359"/>
                </a:cubicBezTo>
                <a:cubicBezTo>
                  <a:pt x="85" y="371"/>
                  <a:pt x="85" y="371"/>
                  <a:pt x="85" y="371"/>
                </a:cubicBezTo>
                <a:cubicBezTo>
                  <a:pt x="87" y="369"/>
                  <a:pt x="87" y="372"/>
                  <a:pt x="89" y="372"/>
                </a:cubicBezTo>
                <a:cubicBezTo>
                  <a:pt x="94" y="369"/>
                  <a:pt x="92" y="364"/>
                  <a:pt x="97" y="361"/>
                </a:cubicBezTo>
                <a:cubicBezTo>
                  <a:pt x="95" y="366"/>
                  <a:pt x="97" y="370"/>
                  <a:pt x="101" y="375"/>
                </a:cubicBezTo>
                <a:cubicBezTo>
                  <a:pt x="103" y="374"/>
                  <a:pt x="103" y="373"/>
                  <a:pt x="102" y="371"/>
                </a:cubicBezTo>
                <a:cubicBezTo>
                  <a:pt x="107" y="366"/>
                  <a:pt x="110" y="363"/>
                  <a:pt x="115" y="357"/>
                </a:cubicBezTo>
                <a:cubicBezTo>
                  <a:pt x="118" y="352"/>
                  <a:pt x="119" y="347"/>
                  <a:pt x="123" y="343"/>
                </a:cubicBezTo>
                <a:cubicBezTo>
                  <a:pt x="121" y="341"/>
                  <a:pt x="121" y="341"/>
                  <a:pt x="121" y="341"/>
                </a:cubicBezTo>
                <a:cubicBezTo>
                  <a:pt x="126" y="337"/>
                  <a:pt x="127" y="329"/>
                  <a:pt x="130" y="322"/>
                </a:cubicBezTo>
                <a:cubicBezTo>
                  <a:pt x="136" y="311"/>
                  <a:pt x="140" y="301"/>
                  <a:pt x="149" y="291"/>
                </a:cubicBezTo>
                <a:cubicBezTo>
                  <a:pt x="163" y="270"/>
                  <a:pt x="177" y="249"/>
                  <a:pt x="189" y="226"/>
                </a:cubicBezTo>
                <a:cubicBezTo>
                  <a:pt x="200" y="212"/>
                  <a:pt x="209" y="194"/>
                  <a:pt x="221" y="179"/>
                </a:cubicBezTo>
                <a:cubicBezTo>
                  <a:pt x="253" y="142"/>
                  <a:pt x="293" y="108"/>
                  <a:pt x="331" y="77"/>
                </a:cubicBezTo>
                <a:cubicBezTo>
                  <a:pt x="322" y="72"/>
                  <a:pt x="328" y="57"/>
                  <a:pt x="318" y="50"/>
                </a:cubicBezTo>
                <a:cubicBezTo>
                  <a:pt x="323" y="50"/>
                  <a:pt x="327" y="57"/>
                  <a:pt x="331" y="59"/>
                </a:cubicBezTo>
                <a:cubicBezTo>
                  <a:pt x="331" y="52"/>
                  <a:pt x="323" y="45"/>
                  <a:pt x="320" y="38"/>
                </a:cubicBezTo>
                <a:cubicBezTo>
                  <a:pt x="327" y="34"/>
                  <a:pt x="325" y="45"/>
                  <a:pt x="332" y="45"/>
                </a:cubicBezTo>
                <a:cubicBezTo>
                  <a:pt x="332" y="37"/>
                  <a:pt x="328" y="29"/>
                  <a:pt x="322" y="23"/>
                </a:cubicBezTo>
                <a:cubicBezTo>
                  <a:pt x="320" y="25"/>
                  <a:pt x="317" y="25"/>
                  <a:pt x="316" y="27"/>
                </a:cubicBezTo>
                <a:cubicBezTo>
                  <a:pt x="313" y="26"/>
                  <a:pt x="311" y="22"/>
                  <a:pt x="307" y="22"/>
                </a:cubicBezTo>
                <a:cubicBezTo>
                  <a:pt x="307" y="27"/>
                  <a:pt x="307" y="27"/>
                  <a:pt x="307" y="27"/>
                </a:cubicBezTo>
                <a:cubicBezTo>
                  <a:pt x="302" y="17"/>
                  <a:pt x="292" y="23"/>
                  <a:pt x="285" y="22"/>
                </a:cubicBezTo>
                <a:cubicBezTo>
                  <a:pt x="285" y="26"/>
                  <a:pt x="285" y="26"/>
                  <a:pt x="285" y="26"/>
                </a:cubicBezTo>
                <a:cubicBezTo>
                  <a:pt x="283" y="23"/>
                  <a:pt x="283" y="23"/>
                  <a:pt x="283" y="23"/>
                </a:cubicBezTo>
                <a:cubicBezTo>
                  <a:pt x="279" y="23"/>
                  <a:pt x="275" y="28"/>
                  <a:pt x="272" y="31"/>
                </a:cubicBezTo>
                <a:cubicBezTo>
                  <a:pt x="294" y="30"/>
                  <a:pt x="294" y="30"/>
                  <a:pt x="294" y="30"/>
                </a:cubicBezTo>
                <a:cubicBezTo>
                  <a:pt x="295" y="30"/>
                  <a:pt x="295" y="32"/>
                  <a:pt x="297" y="31"/>
                </a:cubicBezTo>
                <a:cubicBezTo>
                  <a:pt x="297" y="29"/>
                  <a:pt x="297" y="29"/>
                  <a:pt x="297" y="29"/>
                </a:cubicBezTo>
                <a:cubicBezTo>
                  <a:pt x="301" y="30"/>
                  <a:pt x="305" y="30"/>
                  <a:pt x="308" y="32"/>
                </a:cubicBezTo>
                <a:cubicBezTo>
                  <a:pt x="307" y="34"/>
                  <a:pt x="307" y="34"/>
                  <a:pt x="307" y="34"/>
                </a:cubicBezTo>
                <a:cubicBezTo>
                  <a:pt x="312" y="41"/>
                  <a:pt x="312" y="41"/>
                  <a:pt x="312" y="41"/>
                </a:cubicBezTo>
                <a:cubicBezTo>
                  <a:pt x="310" y="38"/>
                  <a:pt x="302" y="35"/>
                  <a:pt x="296" y="37"/>
                </a:cubicBezTo>
                <a:cubicBezTo>
                  <a:pt x="291" y="40"/>
                  <a:pt x="291" y="40"/>
                  <a:pt x="291" y="40"/>
                </a:cubicBezTo>
                <a:cubicBezTo>
                  <a:pt x="293" y="41"/>
                  <a:pt x="295" y="40"/>
                  <a:pt x="297" y="41"/>
                </a:cubicBezTo>
                <a:cubicBezTo>
                  <a:pt x="285" y="41"/>
                  <a:pt x="285" y="41"/>
                  <a:pt x="285" y="41"/>
                </a:cubicBezTo>
                <a:cubicBezTo>
                  <a:pt x="290" y="34"/>
                  <a:pt x="290" y="34"/>
                  <a:pt x="290" y="34"/>
                </a:cubicBezTo>
                <a:cubicBezTo>
                  <a:pt x="284" y="35"/>
                  <a:pt x="278" y="37"/>
                  <a:pt x="272" y="40"/>
                </a:cubicBezTo>
                <a:cubicBezTo>
                  <a:pt x="271" y="29"/>
                  <a:pt x="280" y="39"/>
                  <a:pt x="285" y="32"/>
                </a:cubicBezTo>
                <a:cubicBezTo>
                  <a:pt x="275" y="31"/>
                  <a:pt x="264" y="34"/>
                  <a:pt x="256" y="39"/>
                </a:cubicBezTo>
                <a:cubicBezTo>
                  <a:pt x="249" y="37"/>
                  <a:pt x="249" y="45"/>
                  <a:pt x="243" y="45"/>
                </a:cubicBezTo>
                <a:cubicBezTo>
                  <a:pt x="228" y="57"/>
                  <a:pt x="209" y="68"/>
                  <a:pt x="196" y="85"/>
                </a:cubicBezTo>
                <a:cubicBezTo>
                  <a:pt x="183" y="94"/>
                  <a:pt x="175" y="109"/>
                  <a:pt x="163" y="119"/>
                </a:cubicBezTo>
                <a:cubicBezTo>
                  <a:pt x="161" y="125"/>
                  <a:pt x="150" y="129"/>
                  <a:pt x="151" y="136"/>
                </a:cubicBezTo>
                <a:cubicBezTo>
                  <a:pt x="143" y="145"/>
                  <a:pt x="130" y="153"/>
                  <a:pt x="125" y="165"/>
                </a:cubicBezTo>
                <a:cubicBezTo>
                  <a:pt x="125" y="163"/>
                  <a:pt x="121" y="166"/>
                  <a:pt x="121" y="163"/>
                </a:cubicBezTo>
                <a:cubicBezTo>
                  <a:pt x="129" y="166"/>
                  <a:pt x="125" y="156"/>
                  <a:pt x="128" y="153"/>
                </a:cubicBezTo>
                <a:cubicBezTo>
                  <a:pt x="132" y="139"/>
                  <a:pt x="149" y="137"/>
                  <a:pt x="151" y="122"/>
                </a:cubicBezTo>
                <a:cubicBezTo>
                  <a:pt x="151" y="120"/>
                  <a:pt x="157" y="120"/>
                  <a:pt x="153" y="118"/>
                </a:cubicBezTo>
                <a:cubicBezTo>
                  <a:pt x="152" y="118"/>
                  <a:pt x="152" y="118"/>
                  <a:pt x="152" y="118"/>
                </a:cubicBezTo>
                <a:cubicBezTo>
                  <a:pt x="154" y="115"/>
                  <a:pt x="154" y="115"/>
                  <a:pt x="154" y="115"/>
                </a:cubicBezTo>
                <a:cubicBezTo>
                  <a:pt x="156" y="117"/>
                  <a:pt x="156" y="117"/>
                  <a:pt x="156" y="117"/>
                </a:cubicBezTo>
                <a:cubicBezTo>
                  <a:pt x="167" y="103"/>
                  <a:pt x="182" y="89"/>
                  <a:pt x="195" y="78"/>
                </a:cubicBezTo>
                <a:cubicBezTo>
                  <a:pt x="224" y="52"/>
                  <a:pt x="257" y="30"/>
                  <a:pt x="289" y="15"/>
                </a:cubicBezTo>
                <a:cubicBezTo>
                  <a:pt x="303" y="12"/>
                  <a:pt x="303" y="12"/>
                  <a:pt x="303" y="12"/>
                </a:cubicBezTo>
                <a:cubicBezTo>
                  <a:pt x="304" y="9"/>
                  <a:pt x="300" y="8"/>
                  <a:pt x="297" y="8"/>
                </a:cubicBezTo>
                <a:cubicBezTo>
                  <a:pt x="294" y="8"/>
                  <a:pt x="292" y="9"/>
                  <a:pt x="290" y="12"/>
                </a:cubicBezTo>
                <a:cubicBezTo>
                  <a:pt x="287" y="8"/>
                  <a:pt x="287" y="8"/>
                  <a:pt x="287" y="8"/>
                </a:cubicBezTo>
                <a:cubicBezTo>
                  <a:pt x="304" y="0"/>
                  <a:pt x="317" y="16"/>
                  <a:pt x="331" y="21"/>
                </a:cubicBezTo>
                <a:lnTo>
                  <a:pt x="337" y="23"/>
                </a:lnTo>
                <a:close/>
              </a:path>
            </a:pathLst>
          </a:custGeom>
          <a:solidFill>
            <a:srgbClr val="FFFFFF">
              <a:alpha val="50196"/>
            </a:srgbClr>
          </a:solidFill>
          <a:ln>
            <a:noFill/>
          </a:ln>
        </p:spPr>
        <p:txBody>
          <a:bodyPr vert="horz" wrap="square" lIns="121907" tIns="60953" rIns="121907" bIns="60953" numCol="1" anchor="t" anchorCtr="0" compatLnSpc="1">
            <a:prstTxWarp prst="textNoShape">
              <a:avLst/>
            </a:prstTxWarp>
          </a:bodyPr>
          <a:lstStyle/>
          <a:p>
            <a:endParaRPr lang="zh-CN" altLang="en-US" dirty="0">
              <a:latin typeface="UTM Pierre" panose="02040603050506020204" pitchFamily="18"/>
            </a:endParaRPr>
          </a:p>
        </p:txBody>
      </p:sp>
      <p:pic>
        <p:nvPicPr>
          <p:cNvPr id="20" name="Picture 19">
            <a:extLst>
              <a:ext uri="{FF2B5EF4-FFF2-40B4-BE49-F238E27FC236}">
                <a16:creationId xmlns:a16="http://schemas.microsoft.com/office/drawing/2014/main" id="{B4449701-D379-074F-A73C-938EAEDC7144}"/>
              </a:ext>
            </a:extLst>
          </p:cNvPr>
          <p:cNvPicPr>
            <a:picLocks noChangeAspect="1"/>
          </p:cNvPicPr>
          <p:nvPr/>
        </p:nvPicPr>
        <p:blipFill>
          <a:blip r:embed="rId13">
            <a:grayscl/>
            <a:extLst>
              <a:ext uri="{BEBA8EAE-BF5A-486C-A8C5-ECC9F3942E4B}">
                <a14:imgProps xmlns:a14="http://schemas.microsoft.com/office/drawing/2010/main">
                  <a14:imgLayer r:embed="rId14">
                    <a14:imgEffect>
                      <a14:backgroundRemoval t="9717" b="99190" l="2632" r="95951">
                        <a14:foregroundMark x1="43522" y1="40891" x2="43522" y2="40891"/>
                        <a14:foregroundMark x1="41093" y1="36032" x2="41093" y2="36032"/>
                        <a14:foregroundMark x1="45951" y1="44737" x2="38664" y2="26923"/>
                        <a14:foregroundMark x1="38664" y1="26923" x2="40081" y2="18826"/>
                        <a14:foregroundMark x1="40081" y1="18826" x2="50202" y2="16802"/>
                        <a14:foregroundMark x1="50202" y1="16802" x2="53846" y2="26518"/>
                        <a14:foregroundMark x1="53846" y1="26518" x2="47976" y2="35223"/>
                        <a14:foregroundMark x1="47976" y1="35223" x2="47773" y2="39879"/>
                        <a14:foregroundMark x1="45344" y1="42510" x2="54049" y2="26518"/>
                        <a14:foregroundMark x1="54049" y1="26518" x2="52429" y2="17409"/>
                        <a14:foregroundMark x1="52429" y1="17409" x2="43320" y2="13158"/>
                        <a14:foregroundMark x1="43320" y1="13158" x2="40283" y2="15992"/>
                        <a14:foregroundMark x1="38664" y1="23482" x2="41093" y2="16194"/>
                        <a14:foregroundMark x1="41093" y1="16194" x2="49798" y2="15789"/>
                        <a14:foregroundMark x1="49798" y1="15789" x2="54049" y2="23887"/>
                        <a14:foregroundMark x1="54049" y1="23887" x2="54858" y2="31984"/>
                        <a14:foregroundMark x1="54858" y1="31984" x2="53239" y2="35020"/>
                        <a14:foregroundMark x1="54858" y1="34413" x2="57287" y2="25911"/>
                        <a14:foregroundMark x1="57287" y1="25911" x2="56478" y2="18219"/>
                        <a14:foregroundMark x1="56478" y1="18219" x2="49190" y2="12348"/>
                        <a14:foregroundMark x1="49190" y1="12348" x2="44332" y2="13158"/>
                        <a14:foregroundMark x1="57895" y1="24089" x2="55466" y2="16397"/>
                        <a14:foregroundMark x1="55466" y1="16397" x2="48785" y2="11336"/>
                        <a14:foregroundMark x1="48785" y1="11336" x2="40486" y2="15182"/>
                        <a14:foregroundMark x1="40486" y1="15182" x2="37652" y2="17611"/>
                        <a14:foregroundMark x1="38057" y1="15992" x2="44534" y2="11741"/>
                        <a14:foregroundMark x1="44534" y1="11741" x2="52227" y2="13968"/>
                        <a14:foregroundMark x1="52227" y1="13968" x2="58300" y2="19028"/>
                        <a14:foregroundMark x1="58300" y1="19028" x2="57692" y2="24089"/>
                        <a14:foregroundMark x1="49393" y1="12753" x2="55668" y2="14980"/>
                        <a14:foregroundMark x1="32389" y1="70850" x2="24899" y2="85223"/>
                        <a14:foregroundMark x1="24899" y1="85223" x2="28138" y2="77530"/>
                        <a14:foregroundMark x1="28138" y1="77530" x2="27733" y2="79150"/>
                        <a14:foregroundMark x1="74291" y1="89069" x2="67409" y2="85020"/>
                        <a14:foregroundMark x1="67409" y1="85020" x2="57692" y2="90486"/>
                        <a14:foregroundMark x1="57692" y1="90486" x2="56883" y2="90486"/>
                        <a14:foregroundMark x1="48381" y1="92308" x2="18219" y2="92105"/>
                        <a14:foregroundMark x1="22065" y1="88462" x2="11134" y2="91700"/>
                        <a14:foregroundMark x1="11134" y1="91700" x2="11336" y2="93117"/>
                        <a14:foregroundMark x1="8300" y1="87247" x2="3036" y2="93117"/>
                        <a14:foregroundMark x1="3036" y1="93117" x2="11134" y2="95749"/>
                        <a14:foregroundMark x1="11134" y1="95749" x2="50202" y2="92308"/>
                        <a14:foregroundMark x1="50202" y1="92308" x2="82996" y2="94332"/>
                        <a14:foregroundMark x1="63360" y1="69838" x2="61741" y2="77733"/>
                        <a14:foregroundMark x1="61741" y1="77733" x2="61943" y2="78543"/>
                        <a14:foregroundMark x1="63360" y1="73684" x2="75911" y2="94534"/>
                        <a14:foregroundMark x1="75911" y1="94534" x2="76518" y2="93927"/>
                        <a14:foregroundMark x1="82996" y1="85628" x2="90283" y2="89271"/>
                        <a14:foregroundMark x1="90283" y1="89271" x2="95547" y2="94939"/>
                        <a14:foregroundMark x1="95547" y1="94939" x2="78947" y2="99595"/>
                        <a14:foregroundMark x1="78947" y1="99595" x2="3036" y2="98583"/>
                        <a14:foregroundMark x1="3036" y1="98583" x2="2834" y2="90486"/>
                        <a14:foregroundMark x1="2834" y1="90486" x2="8907" y2="87247"/>
                        <a14:foregroundMark x1="3239" y1="99595" x2="22672" y2="97773"/>
                        <a14:foregroundMark x1="22672" y1="97773" x2="59109" y2="99798"/>
                        <a14:foregroundMark x1="59109" y1="99798" x2="95951" y2="99190"/>
                        <a14:foregroundMark x1="95951" y1="99190" x2="91498" y2="91093"/>
                      </a14:backgroundRemoval>
                    </a14:imgEffect>
                    <a14:imgEffect>
                      <a14:colorTemperature colorTemp="4700"/>
                    </a14:imgEffect>
                  </a14:imgLayer>
                </a14:imgProps>
              </a:ext>
              <a:ext uri="{28A0092B-C50C-407E-A947-70E740481C1C}">
                <a14:useLocalDpi xmlns:a14="http://schemas.microsoft.com/office/drawing/2010/main" val="0"/>
              </a:ext>
            </a:extLst>
          </a:blip>
          <a:stretch>
            <a:fillRect/>
          </a:stretch>
        </p:blipFill>
        <p:spPr>
          <a:xfrm>
            <a:off x="-24838" y="2519250"/>
            <a:ext cx="4340338" cy="4340338"/>
          </a:xfrm>
          <a:prstGeom prst="rect">
            <a:avLst/>
          </a:prstGeom>
        </p:spPr>
      </p:pic>
      <p:sp>
        <p:nvSpPr>
          <p:cNvPr id="21" name="TextBox 20">
            <a:extLst>
              <a:ext uri="{FF2B5EF4-FFF2-40B4-BE49-F238E27FC236}">
                <a16:creationId xmlns:a16="http://schemas.microsoft.com/office/drawing/2014/main" id="{6A049C91-0139-F946-8B6E-B86676E5AB8C}"/>
              </a:ext>
            </a:extLst>
          </p:cNvPr>
          <p:cNvSpPr txBox="1"/>
          <p:nvPr/>
        </p:nvSpPr>
        <p:spPr>
          <a:xfrm>
            <a:off x="2447059" y="1619288"/>
            <a:ext cx="8396462" cy="1569660"/>
          </a:xfrm>
          <a:prstGeom prst="rect">
            <a:avLst/>
          </a:prstGeom>
          <a:noFill/>
        </p:spPr>
        <p:txBody>
          <a:bodyPr wrap="square" rtlCol="0">
            <a:spAutoFit/>
          </a:bodyPr>
          <a:lstStyle/>
          <a:p>
            <a:r>
              <a:rPr lang="en-US" sz="9600" dirty="0" err="1">
                <a:solidFill>
                  <a:schemeClr val="tx1">
                    <a:lumMod val="50000"/>
                    <a:lumOff val="50000"/>
                  </a:schemeClr>
                </a:solidFill>
                <a:latin typeface="UTM Alpine KT" panose="02040603050506020204" pitchFamily="18"/>
              </a:rPr>
              <a:t>Văn</a:t>
            </a:r>
            <a:r>
              <a:rPr lang="en-US" sz="9600" dirty="0">
                <a:solidFill>
                  <a:schemeClr val="tx1">
                    <a:lumMod val="50000"/>
                    <a:lumOff val="50000"/>
                  </a:schemeClr>
                </a:solidFill>
                <a:latin typeface="UTM Alpine KT" panose="02040603050506020204" pitchFamily="18"/>
              </a:rPr>
              <a:t> hay </a:t>
            </a:r>
            <a:r>
              <a:rPr lang="en-US" sz="9600" dirty="0" err="1">
                <a:solidFill>
                  <a:schemeClr val="tx1">
                    <a:lumMod val="50000"/>
                    <a:lumOff val="50000"/>
                  </a:schemeClr>
                </a:solidFill>
                <a:latin typeface="UTM Alpine KT" panose="02040603050506020204" pitchFamily="18"/>
              </a:rPr>
              <a:t>chữ</a:t>
            </a:r>
            <a:r>
              <a:rPr lang="en-US" sz="9600" dirty="0">
                <a:solidFill>
                  <a:schemeClr val="tx1">
                    <a:lumMod val="50000"/>
                    <a:lumOff val="50000"/>
                  </a:schemeClr>
                </a:solidFill>
                <a:latin typeface="UTM Alpine KT" panose="02040603050506020204" pitchFamily="18"/>
              </a:rPr>
              <a:t> </a:t>
            </a:r>
            <a:r>
              <a:rPr lang="en-US" sz="9600" dirty="0" err="1">
                <a:solidFill>
                  <a:schemeClr val="tx1">
                    <a:lumMod val="50000"/>
                    <a:lumOff val="50000"/>
                  </a:schemeClr>
                </a:solidFill>
                <a:latin typeface="UTM Alpine KT" panose="02040603050506020204" pitchFamily="18"/>
              </a:rPr>
              <a:t>tốt</a:t>
            </a:r>
            <a:endParaRPr lang="en-US" sz="9600" dirty="0">
              <a:solidFill>
                <a:schemeClr val="tx1">
                  <a:lumMod val="50000"/>
                  <a:lumOff val="50000"/>
                </a:schemeClr>
              </a:solidFill>
              <a:latin typeface="UTM Alpine KT" panose="02040603050506020204" pitchFamily="18"/>
            </a:endParaRPr>
          </a:p>
        </p:txBody>
      </p:sp>
      <p:sp>
        <p:nvSpPr>
          <p:cNvPr id="22" name="TextBox 21">
            <a:extLst>
              <a:ext uri="{FF2B5EF4-FFF2-40B4-BE49-F238E27FC236}">
                <a16:creationId xmlns:a16="http://schemas.microsoft.com/office/drawing/2014/main" id="{720827A9-A3A4-2348-94D6-E028247D627B}"/>
              </a:ext>
            </a:extLst>
          </p:cNvPr>
          <p:cNvSpPr txBox="1"/>
          <p:nvPr/>
        </p:nvSpPr>
        <p:spPr>
          <a:xfrm>
            <a:off x="2435565" y="1718591"/>
            <a:ext cx="8396462" cy="2000548"/>
          </a:xfrm>
          <a:prstGeom prst="rect">
            <a:avLst/>
          </a:prstGeom>
          <a:noFill/>
        </p:spPr>
        <p:txBody>
          <a:bodyPr wrap="square" rtlCol="0">
            <a:spAutoFit/>
          </a:bodyPr>
          <a:lstStyle/>
          <a:p>
            <a:r>
              <a:rPr lang="en-US" sz="9600" dirty="0" err="1">
                <a:latin typeface="UTM Alpine KT" panose="02040603050506020204" pitchFamily="18"/>
              </a:rPr>
              <a:t>Văn</a:t>
            </a:r>
            <a:r>
              <a:rPr lang="en-US" sz="9600" dirty="0">
                <a:latin typeface="UTM Alpine KT" panose="02040603050506020204" pitchFamily="18"/>
              </a:rPr>
              <a:t> hay </a:t>
            </a:r>
            <a:r>
              <a:rPr lang="en-US" sz="9600" dirty="0" err="1">
                <a:latin typeface="UTM Alpine KT" panose="02040603050506020204" pitchFamily="18"/>
              </a:rPr>
              <a:t>chữ</a:t>
            </a:r>
            <a:r>
              <a:rPr lang="en-US" sz="9600" dirty="0">
                <a:latin typeface="UTM Alpine KT" panose="02040603050506020204" pitchFamily="18"/>
              </a:rPr>
              <a:t> </a:t>
            </a:r>
            <a:r>
              <a:rPr lang="en-US" sz="9600" dirty="0" err="1">
                <a:latin typeface="UTM Alpine KT" panose="02040603050506020204" pitchFamily="18"/>
              </a:rPr>
              <a:t>tốt</a:t>
            </a:r>
            <a:endParaRPr lang="en-US" sz="9600" dirty="0">
              <a:latin typeface="UTM Alpine KT" panose="02040603050506020204" pitchFamily="18"/>
            </a:endParaRPr>
          </a:p>
          <a:p>
            <a:pPr algn="r"/>
            <a:r>
              <a:rPr lang="en-US" sz="2800" dirty="0">
                <a:latin typeface="UTM Alpine KT" panose="02040603050506020204" pitchFamily="18"/>
              </a:rPr>
              <a:t>-Theo </a:t>
            </a:r>
            <a:r>
              <a:rPr lang="en-US" sz="2800" dirty="0" err="1">
                <a:latin typeface="UTM Alpine KT" panose="02040603050506020204" pitchFamily="18"/>
              </a:rPr>
              <a:t>Truyện</a:t>
            </a:r>
            <a:r>
              <a:rPr lang="en-US" sz="2800" dirty="0">
                <a:latin typeface="UTM Alpine KT" panose="02040603050506020204" pitchFamily="18"/>
              </a:rPr>
              <a:t> </a:t>
            </a:r>
            <a:r>
              <a:rPr lang="en-US" sz="2800" dirty="0" err="1">
                <a:latin typeface="UTM Alpine KT" panose="02040603050506020204" pitchFamily="18"/>
              </a:rPr>
              <a:t>đọc</a:t>
            </a:r>
            <a:r>
              <a:rPr lang="en-US" sz="2800" dirty="0">
                <a:latin typeface="UTM Alpine KT" panose="02040603050506020204" pitchFamily="18"/>
              </a:rPr>
              <a:t> 1 (1995)-</a:t>
            </a:r>
          </a:p>
        </p:txBody>
      </p:sp>
      <p:sp>
        <p:nvSpPr>
          <p:cNvPr id="23" name="TextBox 22">
            <a:extLst>
              <a:ext uri="{FF2B5EF4-FFF2-40B4-BE49-F238E27FC236}">
                <a16:creationId xmlns:a16="http://schemas.microsoft.com/office/drawing/2014/main" id="{80E500D9-DB9A-D042-A9C8-8AAA9F612797}"/>
              </a:ext>
            </a:extLst>
          </p:cNvPr>
          <p:cNvSpPr txBox="1"/>
          <p:nvPr/>
        </p:nvSpPr>
        <p:spPr>
          <a:xfrm>
            <a:off x="4664184" y="773688"/>
            <a:ext cx="3749876" cy="923330"/>
          </a:xfrm>
          <a:prstGeom prst="rect">
            <a:avLst/>
          </a:prstGeom>
          <a:noFill/>
        </p:spPr>
        <p:txBody>
          <a:bodyPr wrap="square" rtlCol="0">
            <a:spAutoFit/>
          </a:bodyPr>
          <a:lstStyle/>
          <a:p>
            <a:r>
              <a:rPr lang="en-US" sz="5400" b="1" dirty="0" err="1">
                <a:solidFill>
                  <a:srgbClr val="724A3C"/>
                </a:solidFill>
                <a:latin typeface="UTM Pierre" panose="02040603050506020204" pitchFamily="18"/>
              </a:rPr>
              <a:t>Tập</a:t>
            </a:r>
            <a:r>
              <a:rPr lang="en-US" sz="5400" b="1" dirty="0">
                <a:solidFill>
                  <a:srgbClr val="724A3C"/>
                </a:solidFill>
                <a:latin typeface="UTM Pierre" panose="02040603050506020204" pitchFamily="18"/>
              </a:rPr>
              <a:t> </a:t>
            </a:r>
            <a:r>
              <a:rPr lang="en-US" sz="5400" b="1" dirty="0" err="1">
                <a:solidFill>
                  <a:srgbClr val="724A3C"/>
                </a:solidFill>
                <a:latin typeface="UTM Pierre" panose="02040603050506020204" pitchFamily="18"/>
              </a:rPr>
              <a:t>đọc</a:t>
            </a:r>
            <a:r>
              <a:rPr lang="en-US" sz="5400" b="1" dirty="0">
                <a:solidFill>
                  <a:srgbClr val="724A3C"/>
                </a:solidFill>
                <a:latin typeface="UTM Pierre" panose="02040603050506020204" pitchFamily="18"/>
              </a:rPr>
              <a:t> 4</a:t>
            </a:r>
          </a:p>
        </p:txBody>
      </p:sp>
      <p:pic>
        <p:nvPicPr>
          <p:cNvPr id="24" name="图片 5">
            <a:extLst>
              <a:ext uri="{FF2B5EF4-FFF2-40B4-BE49-F238E27FC236}">
                <a16:creationId xmlns:a16="http://schemas.microsoft.com/office/drawing/2014/main" id="{1773D9FB-B7A4-5A46-8E26-082F473B6F44}"/>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rot="20613268">
            <a:off x="10077043" y="1302943"/>
            <a:ext cx="1608033" cy="19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FE634A58-ED28-2443-9CED-8E37074825E9}"/>
              </a:ext>
            </a:extLst>
          </p:cNvPr>
          <p:cNvSpPr txBox="1"/>
          <p:nvPr/>
        </p:nvSpPr>
        <p:spPr>
          <a:xfrm>
            <a:off x="-6506194" y="10630594"/>
            <a:ext cx="5328592" cy="369332"/>
          </a:xfrm>
          <a:prstGeom prst="rect">
            <a:avLst/>
          </a:prstGeom>
          <a:noFill/>
        </p:spPr>
        <p:txBody>
          <a:bodyPr wrap="square" rtlCol="0">
            <a:spAutoFit/>
          </a:bodyPr>
          <a:lstStyle/>
          <a:p>
            <a:r>
              <a:rPr lang="en-US" dirty="0"/>
              <a:t>BY: HỒNG LINH</a:t>
            </a:r>
          </a:p>
        </p:txBody>
      </p:sp>
    </p:spTree>
    <p:extLst>
      <p:ext uri="{BB962C8B-B14F-4D97-AF65-F5344CB8AC3E}">
        <p14:creationId xmlns:p14="http://schemas.microsoft.com/office/powerpoint/2010/main" val="24314672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par>
                          <p:cTn id="7" fill="hold">
                            <p:stCondLst>
                              <p:cond delay="0"/>
                            </p:stCondLst>
                            <p:childTnLst>
                              <p:par>
                                <p:cTn id="8" presetID="6" presetClass="emph" presetSubtype="0" fill="hold" nodeType="afterEffect">
                                  <p:stCondLst>
                                    <p:cond delay="0"/>
                                  </p:stCondLst>
                                  <p:childTnLst>
                                    <p:animScale>
                                      <p:cBhvr>
                                        <p:cTn id="9" dur="3000" fill="hold"/>
                                        <p:tgtEl>
                                          <p:spTgt spid="15"/>
                                        </p:tgtEl>
                                      </p:cBhvr>
                                      <p:by x="65000" y="100000"/>
                                    </p:animScale>
                                  </p:childTnLst>
                                </p:cTn>
                              </p:par>
                              <p:par>
                                <p:cTn id="10" presetID="6" presetClass="emph" presetSubtype="0" fill="hold" nodeType="withEffect">
                                  <p:stCondLst>
                                    <p:cond delay="0"/>
                                  </p:stCondLst>
                                  <p:childTnLst>
                                    <p:animScale>
                                      <p:cBhvr>
                                        <p:cTn id="11" dur="3000" fill="hold"/>
                                        <p:tgtEl>
                                          <p:spTgt spid="16"/>
                                        </p:tgtEl>
                                      </p:cBhvr>
                                      <p:by x="65000" y="100000"/>
                                    </p:animScale>
                                  </p:childTnLst>
                                </p:cTn>
                              </p:par>
                              <p:par>
                                <p:cTn id="12" presetID="0" presetClass="path" presetSubtype="0" fill="hold" nodeType="withEffect">
                                  <p:stCondLst>
                                    <p:cond delay="0"/>
                                  </p:stCondLst>
                                  <p:childTnLst>
                                    <p:animMotion origin="layout" path="M -2.77778E-7 -1.20764E-6 L -0.45 0.00185 " pathEditMode="relative" rAng="0" ptsTypes="AA">
                                      <p:cBhvr>
                                        <p:cTn id="13" dur="3000" fill="hold"/>
                                        <p:tgtEl>
                                          <p:spTgt spid="15"/>
                                        </p:tgtEl>
                                        <p:attrNameLst>
                                          <p:attrName>ppt_x</p:attrName>
                                          <p:attrName>ppt_y</p:attrName>
                                        </p:attrNameLst>
                                      </p:cBhvr>
                                      <p:rCtr x="-22500" y="92"/>
                                    </p:animMotion>
                                  </p:childTnLst>
                                </p:cTn>
                              </p:par>
                              <p:par>
                                <p:cTn id="14" presetID="0" presetClass="path" presetSubtype="0" fill="hold" nodeType="withEffect">
                                  <p:stCondLst>
                                    <p:cond delay="0"/>
                                  </p:stCondLst>
                                  <p:childTnLst>
                                    <p:animMotion origin="layout" path="M -3.33333E-6 -1.85185E-6 L 0.45 -1.85185E-6 " pathEditMode="relative" ptsTypes="AA">
                                      <p:cBhvr>
                                        <p:cTn id="15" dur="3000" fill="hold"/>
                                        <p:tgtEl>
                                          <p:spTgt spid="16"/>
                                        </p:tgtEl>
                                        <p:attrNameLst>
                                          <p:attrName>ppt_x</p:attrName>
                                          <p:attrName>ppt_y</p:attrName>
                                        </p:attrNameLst>
                                      </p:cBhvr>
                                    </p:animMotion>
                                  </p:childTnLst>
                                </p:cTn>
                              </p:par>
                              <p:par>
                                <p:cTn id="16" presetID="22" presetClass="entr" presetSubtype="8"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3000"/>
                                        <p:tgtEl>
                                          <p:spTgt spid="5"/>
                                        </p:tgtEl>
                                      </p:cBhvr>
                                    </p:animEffect>
                                  </p:childTnLst>
                                </p:cTn>
                              </p:par>
                              <p:par>
                                <p:cTn id="19" presetID="22" presetClass="entr" presetSubtype="2"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3000"/>
                                        <p:tgtEl>
                                          <p:spTgt spid="6"/>
                                        </p:tgtEl>
                                      </p:cBhvr>
                                    </p:animEffect>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par>
                                <p:cTn id="28" presetID="0" presetClass="path" presetSubtype="0" accel="50000" decel="50000" fill="hold" nodeType="withEffect">
                                  <p:stCondLst>
                                    <p:cond delay="3400"/>
                                  </p:stCondLst>
                                  <p:childTnLst>
                                    <p:animMotion origin="layout" path="M -8.67362E-19 2.34568E-6 C 0.04705 -0.0213 0.0941 -0.0426 0.1375 -0.10741 C 0.18073 -0.17223 0.21163 -0.32223 0.26042 -0.38889 C 0.30885 -0.45556 0.34618 -0.48148 0.42917 -0.50741 C 0.51198 -0.53334 0.66267 -0.49753 0.75833 -0.54445 C 0.85382 -0.59136 0.93438 -0.73766 1.00208 -0.78889 C 1.06979 -0.84013 1.11701 -0.84599 1.16441 -0.85186 " pathEditMode="relative" ptsTypes="aaaaaaA">
                                      <p:cBhvr>
                                        <p:cTn id="29" dur="3500" fill="hold"/>
                                        <p:tgtEl>
                                          <p:spTgt spid="11"/>
                                        </p:tgtEl>
                                        <p:attrNameLst>
                                          <p:attrName>ppt_x</p:attrName>
                                          <p:attrName>ppt_y</p:attrName>
                                        </p:attrNameLst>
                                      </p:cBhvr>
                                    </p:animMotion>
                                  </p:childTnLst>
                                </p:cTn>
                              </p:par>
                              <p:par>
                                <p:cTn id="30" presetID="0" presetClass="path" presetSubtype="0" accel="50000" decel="50000" fill="hold" nodeType="withEffect">
                                  <p:stCondLst>
                                    <p:cond delay="4600"/>
                                  </p:stCondLst>
                                  <p:childTnLst>
                                    <p:animMotion origin="layout" path="M 2.77778E-7 5.30864E-6 C -0.05364 -0.07623 -0.10729 -0.15246 -0.16458 -0.17036 C -0.22187 -0.18826 -0.27534 -0.09937 -0.34375 -0.1074 C -0.41215 -0.11542 -0.49097 -0.16419 -0.575 -0.21851 C -0.65902 -0.27283 -0.75937 -0.37839 -0.84791 -0.43332 C -0.93645 -0.48826 -1.03333 -0.53826 -1.10625 -0.54814 C -1.17916 -0.55802 -1.23229 -0.5253 -1.28541 -0.49258 " pathEditMode="relative" rAng="0" ptsTypes="aaaaaaA">
                                      <p:cBhvr>
                                        <p:cTn id="31" dur="3800" fill="hold"/>
                                        <p:tgtEl>
                                          <p:spTgt spid="13"/>
                                        </p:tgtEl>
                                        <p:attrNameLst>
                                          <p:attrName>ppt_x</p:attrName>
                                          <p:attrName>ppt_y</p:attrName>
                                        </p:attrNameLst>
                                      </p:cBhvr>
                                      <p:rCtr x="0" y="0"/>
                                    </p:animMotion>
                                  </p:childTnLst>
                                </p:cTn>
                              </p:par>
                              <p:par>
                                <p:cTn id="32" presetID="0" presetClass="path" presetSubtype="0" accel="50000" decel="50000" fill="hold" nodeType="withEffect">
                                  <p:stCondLst>
                                    <p:cond delay="6300"/>
                                  </p:stCondLst>
                                  <p:childTnLst>
                                    <p:animMotion origin="layout" path="M -1.0965E-6 -3.10113E-7 C -0.04753 -0.05809 -0.09506 -0.11618 -0.13205 -0.20111 C -0.1689 -0.28628 -0.19325 -0.42745 -0.22216 -0.51192 C -0.25068 -0.59639 -0.26605 -0.66651 -0.3046 -0.7084 C -0.3744 -0.81023 -0.42206 -0.75075 -0.45279 -0.76232 " pathEditMode="relative" rAng="0" ptsTypes="AAAAA">
                                      <p:cBhvr>
                                        <p:cTn id="33" dur="3900" fill="hold"/>
                                        <p:tgtEl>
                                          <p:spTgt spid="12"/>
                                        </p:tgtEl>
                                        <p:attrNameLst>
                                          <p:attrName>ppt_x</p:attrName>
                                          <p:attrName>ppt_y</p:attrName>
                                        </p:attrNameLst>
                                      </p:cBhvr>
                                      <p:rCtr x="-22646" y="-38463"/>
                                    </p:animMotion>
                                  </p:childTnLst>
                                </p:cTn>
                              </p:par>
                            </p:childTnLst>
                          </p:cTn>
                        </p:par>
                        <p:par>
                          <p:cTn id="34" fill="hold">
                            <p:stCondLst>
                              <p:cond delay="13200"/>
                            </p:stCondLst>
                            <p:childTnLst>
                              <p:par>
                                <p:cTn id="35" presetID="22" presetClass="entr" presetSubtype="8"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par>
                          <p:cTn id="38" fill="hold">
                            <p:stCondLst>
                              <p:cond delay="13700"/>
                            </p:stCondLst>
                            <p:childTnLst>
                              <p:par>
                                <p:cTn id="39" presetID="1" presetClass="entr" presetSubtype="0"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par>
                          <p:cTn id="41" fill="hold">
                            <p:stCondLst>
                              <p:cond delay="13700"/>
                            </p:stCondLst>
                            <p:childTnLst>
                              <p:par>
                                <p:cTn id="42" presetID="63" presetClass="path" presetSubtype="0" accel="50000" decel="50000" fill="hold" nodeType="afterEffect">
                                  <p:stCondLst>
                                    <p:cond delay="0"/>
                                  </p:stCondLst>
                                  <p:childTnLst>
                                    <p:animMotion origin="layout" path="M -4.13596E-6 -3.34413E-6 L 0.49981 -3.34413E-6 " pathEditMode="relative" rAng="0" ptsTypes="AA">
                                      <p:cBhvr>
                                        <p:cTn id="43" dur="2000" fill="hold"/>
                                        <p:tgtEl>
                                          <p:spTgt spid="24"/>
                                        </p:tgtEl>
                                        <p:attrNameLst>
                                          <p:attrName>ppt_x</p:attrName>
                                          <p:attrName>ppt_y</p:attrName>
                                        </p:attrNameLst>
                                      </p:cBhvr>
                                      <p:rCtr x="24990" y="0"/>
                                    </p:animMotion>
                                  </p:childTnLst>
                                </p:cTn>
                              </p:par>
                            </p:childTnLst>
                          </p:cTn>
                        </p:par>
                        <p:par>
                          <p:cTn id="44" fill="hold">
                            <p:stCondLst>
                              <p:cond delay="15700"/>
                            </p:stCondLst>
                            <p:childTnLst>
                              <p:par>
                                <p:cTn id="45" presetID="10" presetClass="exit" presetSubtype="0" fill="hold" nodeType="afterEffect">
                                  <p:stCondLst>
                                    <p:cond delay="0"/>
                                  </p:stCondLst>
                                  <p:childTnLst>
                                    <p:animEffect transition="out" filter="fade">
                                      <p:cBhvr>
                                        <p:cTn id="46" dur="250"/>
                                        <p:tgtEl>
                                          <p:spTgt spid="24"/>
                                        </p:tgtEl>
                                      </p:cBhvr>
                                    </p:animEffect>
                                    <p:set>
                                      <p:cBhvr>
                                        <p:cTn id="47" dur="1" fill="hold">
                                          <p:stCondLst>
                                            <p:cond delay="249"/>
                                          </p:stCondLst>
                                        </p:cTn>
                                        <p:tgtEl>
                                          <p:spTgt spid="24"/>
                                        </p:tgtEl>
                                        <p:attrNameLst>
                                          <p:attrName>style.visibility</p:attrName>
                                        </p:attrNameLst>
                                      </p:cBhvr>
                                      <p:to>
                                        <p:strVal val="hidden"/>
                                      </p:to>
                                    </p:set>
                                  </p:childTnLst>
                                </p:cTn>
                              </p:par>
                            </p:childTnLst>
                          </p:cTn>
                        </p:par>
                        <p:par>
                          <p:cTn id="48" fill="hold">
                            <p:stCondLst>
                              <p:cond delay="15950"/>
                            </p:stCondLst>
                            <p:childTnLst>
                              <p:par>
                                <p:cTn id="49" presetID="2" presetClass="entr" presetSubtype="4" fill="hold" grpId="0" nodeType="after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childTnLst>
                          </p:cTn>
                        </p:par>
                        <p:par>
                          <p:cTn id="53" fill="hold">
                            <p:stCondLst>
                              <p:cond delay="16450"/>
                            </p:stCondLst>
                            <p:childTnLst>
                              <p:par>
                                <p:cTn id="54" presetID="2" presetClass="entr" presetSubtype="4" fill="hold" grpId="1" nodeType="after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additive="base">
                                        <p:cTn id="56" dur="500" fill="hold"/>
                                        <p:tgtEl>
                                          <p:spTgt spid="18"/>
                                        </p:tgtEl>
                                        <p:attrNameLst>
                                          <p:attrName>ppt_x</p:attrName>
                                        </p:attrNameLst>
                                      </p:cBhvr>
                                      <p:tavLst>
                                        <p:tav tm="0">
                                          <p:val>
                                            <p:strVal val="#ppt_x"/>
                                          </p:val>
                                        </p:tav>
                                        <p:tav tm="100000">
                                          <p:val>
                                            <p:strVal val="#ppt_x"/>
                                          </p:val>
                                        </p:tav>
                                      </p:tavLst>
                                    </p:anim>
                                    <p:anim calcmode="lin" valueType="num">
                                      <p:cBhvr additive="base">
                                        <p:cTn id="57" dur="500" fill="hold"/>
                                        <p:tgtEl>
                                          <p:spTgt spid="18"/>
                                        </p:tgtEl>
                                        <p:attrNameLst>
                                          <p:attrName>ppt_y</p:attrName>
                                        </p:attrNameLst>
                                      </p:cBhvr>
                                      <p:tavLst>
                                        <p:tav tm="0">
                                          <p:val>
                                            <p:strVal val="1+#ppt_h/2"/>
                                          </p:val>
                                        </p:tav>
                                        <p:tav tm="100000">
                                          <p:val>
                                            <p:strVal val="#ppt_y"/>
                                          </p:val>
                                        </p:tav>
                                      </p:tavLst>
                                    </p:anim>
                                  </p:childTnLst>
                                </p:cTn>
                              </p:par>
                            </p:childTnLst>
                          </p:cTn>
                        </p:par>
                        <p:par>
                          <p:cTn id="58" fill="hold">
                            <p:stCondLst>
                              <p:cond delay="16950"/>
                            </p:stCondLst>
                            <p:childTnLst>
                              <p:par>
                                <p:cTn id="59" presetID="2" presetClass="entr" presetSubtype="4" fill="hold" grpId="0" nodeType="after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childTnLst>
                          </p:cTn>
                        </p:par>
                        <p:par>
                          <p:cTn id="63" fill="hold">
                            <p:stCondLst>
                              <p:cond delay="17450"/>
                            </p:stCondLst>
                            <p:childTnLst>
                              <p:par>
                                <p:cTn id="64" presetID="2" presetClass="entr" presetSubtype="4" fill="hold" grpId="0" nodeType="after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500" fill="hold"/>
                                        <p:tgtEl>
                                          <p:spTgt spid="22"/>
                                        </p:tgtEl>
                                        <p:attrNameLst>
                                          <p:attrName>ppt_x</p:attrName>
                                        </p:attrNameLst>
                                      </p:cBhvr>
                                      <p:tavLst>
                                        <p:tav tm="0">
                                          <p:val>
                                            <p:strVal val="#ppt_x"/>
                                          </p:val>
                                        </p:tav>
                                        <p:tav tm="100000">
                                          <p:val>
                                            <p:strVal val="#ppt_x"/>
                                          </p:val>
                                        </p:tav>
                                      </p:tavLst>
                                    </p:anim>
                                    <p:anim calcmode="lin" valueType="num">
                                      <p:cBhvr additive="base">
                                        <p:cTn id="67" dur="500" fill="hold"/>
                                        <p:tgtEl>
                                          <p:spTgt spid="22"/>
                                        </p:tgtEl>
                                        <p:attrNameLst>
                                          <p:attrName>ppt_y</p:attrName>
                                        </p:attrNameLst>
                                      </p:cBhvr>
                                      <p:tavLst>
                                        <p:tav tm="0">
                                          <p:val>
                                            <p:strVal val="1+#ppt_h/2"/>
                                          </p:val>
                                        </p:tav>
                                        <p:tav tm="100000">
                                          <p:val>
                                            <p:strVal val="#ppt_y"/>
                                          </p:val>
                                        </p:tav>
                                      </p:tavLst>
                                    </p:anim>
                                  </p:childTnLst>
                                </p:cTn>
                              </p:par>
                            </p:childTnLst>
                          </p:cTn>
                        </p:par>
                        <p:par>
                          <p:cTn id="68" fill="hold">
                            <p:stCondLst>
                              <p:cond delay="17950"/>
                            </p:stCondLst>
                            <p:childTnLst>
                              <p:par>
                                <p:cTn id="69" presetID="2" presetClass="entr" presetSubtype="4" fill="hold" nodeType="afterEffect">
                                  <p:stCondLst>
                                    <p:cond delay="0"/>
                                  </p:stCondLst>
                                  <p:childTnLst>
                                    <p:set>
                                      <p:cBhvr>
                                        <p:cTn id="70" dur="1" fill="hold">
                                          <p:stCondLst>
                                            <p:cond delay="0"/>
                                          </p:stCondLst>
                                        </p:cTn>
                                        <p:tgtEl>
                                          <p:spTgt spid="24"/>
                                        </p:tgtEl>
                                        <p:attrNameLst>
                                          <p:attrName>style.visibility</p:attrName>
                                        </p:attrNameLst>
                                      </p:cBhvr>
                                      <p:to>
                                        <p:strVal val="visible"/>
                                      </p:to>
                                    </p:set>
                                    <p:anim calcmode="lin" valueType="num">
                                      <p:cBhvr additive="base">
                                        <p:cTn id="71" dur="500" fill="hold"/>
                                        <p:tgtEl>
                                          <p:spTgt spid="24"/>
                                        </p:tgtEl>
                                        <p:attrNameLst>
                                          <p:attrName>ppt_x</p:attrName>
                                        </p:attrNameLst>
                                      </p:cBhvr>
                                      <p:tavLst>
                                        <p:tav tm="0">
                                          <p:val>
                                            <p:strVal val="#ppt_x"/>
                                          </p:val>
                                        </p:tav>
                                        <p:tav tm="100000">
                                          <p:val>
                                            <p:strVal val="#ppt_x"/>
                                          </p:val>
                                        </p:tav>
                                      </p:tavLst>
                                    </p:anim>
                                    <p:anim calcmode="lin" valueType="num">
                                      <p:cBhvr additive="base">
                                        <p:cTn id="72" dur="500" fill="hold"/>
                                        <p:tgtEl>
                                          <p:spTgt spid="24"/>
                                        </p:tgtEl>
                                        <p:attrNameLst>
                                          <p:attrName>ppt_y</p:attrName>
                                        </p:attrNameLst>
                                      </p:cBhvr>
                                      <p:tavLst>
                                        <p:tav tm="0">
                                          <p:val>
                                            <p:strVal val="1+#ppt_h/2"/>
                                          </p:val>
                                        </p:tav>
                                        <p:tav tm="100000">
                                          <p:val>
                                            <p:strVal val="#ppt_y"/>
                                          </p:val>
                                        </p:tav>
                                      </p:tavLst>
                                    </p:anim>
                                  </p:childTnLst>
                                </p:cTn>
                              </p:par>
                            </p:childTnLst>
                          </p:cTn>
                        </p:par>
                        <p:par>
                          <p:cTn id="73" fill="hold">
                            <p:stCondLst>
                              <p:cond delay="18450"/>
                            </p:stCondLst>
                            <p:childTnLst>
                              <p:par>
                                <p:cTn id="74" presetID="9" presetClass="entr" presetSubtype="0" fill="hold"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dissolve">
                                      <p:cBhvr>
                                        <p:cTn id="7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7" repeatCount="indefinite" fill="remove" display="0">
                  <p:stCondLst>
                    <p:cond delay="indefinite"/>
                  </p:stCondLst>
                  <p:endCondLst>
                    <p:cond evt="onStopAudio" delay="0">
                      <p:tgtEl>
                        <p:sldTgt/>
                      </p:tgtEl>
                    </p:cond>
                  </p:endCondLst>
                </p:cTn>
                <p:tgtEl>
                  <p:spTgt spid="17"/>
                </p:tgtEl>
              </p:cMediaNode>
            </p:audio>
          </p:childTnLst>
        </p:cTn>
      </p:par>
    </p:tnLst>
    <p:bldLst>
      <p:bldP spid="18" grpId="0" animBg="1"/>
      <p:bldP spid="18" grpId="1" animBg="1"/>
      <p:bldP spid="21" grpId="0"/>
      <p:bldP spid="22" grpId="0"/>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62558" y="325572"/>
            <a:ext cx="1051316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8915" y="-306672"/>
            <a:ext cx="1558649" cy="1856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0"/>
          <p:cNvSpPr txBox="1">
            <a:spLocks noChangeArrowheads="1"/>
          </p:cNvSpPr>
          <p:nvPr/>
        </p:nvSpPr>
        <p:spPr bwMode="auto">
          <a:xfrm>
            <a:off x="1558702" y="723432"/>
            <a:ext cx="5904656" cy="826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694" tIns="43347" rIns="86694" bIns="4334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vi-VN" altLang="zh-CN" sz="4800" b="1" dirty="0">
                <a:solidFill>
                  <a:schemeClr val="bg1"/>
                </a:solidFill>
                <a:latin typeface="UTM Staccato " panose="02040603050506020204" pitchFamily="18"/>
                <a:ea typeface="黑体" panose="02010609060101010101" pitchFamily="49" charset="-122"/>
              </a:rPr>
              <a:t>LUYỆN ĐỌC TỪ KHÓ</a:t>
            </a:r>
            <a:endParaRPr lang="zh-CN" altLang="en-US" sz="4800" b="1" dirty="0">
              <a:solidFill>
                <a:schemeClr val="bg1"/>
              </a:solidFill>
              <a:latin typeface="UTM Staccato " panose="02040603050506020204" pitchFamily="18"/>
              <a:ea typeface="黑体" panose="02010609060101010101" pitchFamily="49" charset="-122"/>
            </a:endParaRPr>
          </a:p>
        </p:txBody>
      </p:sp>
      <p:sp>
        <p:nvSpPr>
          <p:cNvPr id="8" name="TextBox 7">
            <a:extLst>
              <a:ext uri="{FF2B5EF4-FFF2-40B4-BE49-F238E27FC236}">
                <a16:creationId xmlns:a16="http://schemas.microsoft.com/office/drawing/2014/main" id="{2FB9A5EA-BC66-1245-A11D-973215FA8F15}"/>
              </a:ext>
            </a:extLst>
          </p:cNvPr>
          <p:cNvSpPr txBox="1"/>
          <p:nvPr/>
        </p:nvSpPr>
        <p:spPr>
          <a:xfrm>
            <a:off x="6455246" y="2315845"/>
            <a:ext cx="2682017" cy="830997"/>
          </a:xfrm>
          <a:prstGeom prst="rect">
            <a:avLst/>
          </a:prstGeom>
          <a:noFill/>
        </p:spPr>
        <p:txBody>
          <a:bodyPr wrap="square">
            <a:spAutoFit/>
          </a:bodyPr>
          <a:lstStyle/>
          <a:p>
            <a:r>
              <a:rPr lang="nl-NL" sz="4800" b="1" dirty="0" err="1">
                <a:solidFill>
                  <a:srgbClr val="724A3C"/>
                </a:solidFill>
                <a:effectLst/>
                <a:latin typeface="+mn-lt"/>
                <a:ea typeface="Times New Roman" panose="02020603050405020304" pitchFamily="18" charset="0"/>
              </a:rPr>
              <a:t>oan</a:t>
            </a:r>
            <a:r>
              <a:rPr lang="nl-NL" sz="4800" b="1" dirty="0">
                <a:solidFill>
                  <a:srgbClr val="724A3C"/>
                </a:solidFill>
                <a:effectLst/>
                <a:latin typeface="+mn-lt"/>
                <a:ea typeface="Times New Roman" panose="02020603050405020304" pitchFamily="18" charset="0"/>
              </a:rPr>
              <a:t> </a:t>
            </a:r>
            <a:r>
              <a:rPr lang="nl-NL" sz="4800" b="1" dirty="0" err="1">
                <a:solidFill>
                  <a:srgbClr val="724A3C"/>
                </a:solidFill>
                <a:effectLst/>
                <a:latin typeface="+mn-lt"/>
                <a:ea typeface="Times New Roman" panose="02020603050405020304" pitchFamily="18" charset="0"/>
              </a:rPr>
              <a:t>uổng</a:t>
            </a:r>
            <a:endParaRPr lang="en-US" sz="4800" b="1" dirty="0">
              <a:solidFill>
                <a:srgbClr val="724A3C"/>
              </a:solidFill>
              <a:latin typeface="+mn-lt"/>
            </a:endParaRPr>
          </a:p>
        </p:txBody>
      </p:sp>
      <p:sp>
        <p:nvSpPr>
          <p:cNvPr id="10" name="TextBox 9">
            <a:extLst>
              <a:ext uri="{FF2B5EF4-FFF2-40B4-BE49-F238E27FC236}">
                <a16:creationId xmlns:a16="http://schemas.microsoft.com/office/drawing/2014/main" id="{FA580297-064E-4848-A3B8-B2B569755F6E}"/>
              </a:ext>
            </a:extLst>
          </p:cNvPr>
          <p:cNvSpPr txBox="1"/>
          <p:nvPr/>
        </p:nvSpPr>
        <p:spPr>
          <a:xfrm>
            <a:off x="1702718" y="3561674"/>
            <a:ext cx="2160240" cy="830997"/>
          </a:xfrm>
          <a:prstGeom prst="rect">
            <a:avLst/>
          </a:prstGeom>
          <a:noFill/>
        </p:spPr>
        <p:txBody>
          <a:bodyPr wrap="square">
            <a:spAutoFit/>
          </a:bodyPr>
          <a:lstStyle/>
          <a:p>
            <a:r>
              <a:rPr lang="nl-NL" sz="4800" b="1" u="sng" dirty="0" err="1">
                <a:solidFill>
                  <a:srgbClr val="724A3C"/>
                </a:solidFill>
                <a:latin typeface="+mn-lt"/>
                <a:ea typeface="Times New Roman" panose="02020603050405020304" pitchFamily="18" charset="0"/>
              </a:rPr>
              <a:t>r</a:t>
            </a:r>
            <a:r>
              <a:rPr lang="nl-NL" sz="4800" b="1" dirty="0" err="1">
                <a:solidFill>
                  <a:srgbClr val="724A3C"/>
                </a:solidFill>
                <a:latin typeface="+mn-lt"/>
                <a:ea typeface="Times New Roman" panose="02020603050405020304" pitchFamily="18" charset="0"/>
              </a:rPr>
              <a:t>õ</a:t>
            </a:r>
            <a:r>
              <a:rPr lang="nl-NL" sz="4800" b="1" dirty="0">
                <a:solidFill>
                  <a:srgbClr val="724A3C"/>
                </a:solidFill>
                <a:latin typeface="+mn-lt"/>
                <a:ea typeface="Times New Roman" panose="02020603050405020304" pitchFamily="18" charset="0"/>
              </a:rPr>
              <a:t> </a:t>
            </a:r>
            <a:r>
              <a:rPr lang="nl-NL" sz="4800" b="1" u="sng" dirty="0" err="1">
                <a:solidFill>
                  <a:srgbClr val="724A3C"/>
                </a:solidFill>
                <a:latin typeface="+mn-lt"/>
                <a:ea typeface="Times New Roman" panose="02020603050405020304" pitchFamily="18" charset="0"/>
              </a:rPr>
              <a:t>r</a:t>
            </a:r>
            <a:r>
              <a:rPr lang="nl-NL" sz="4800" b="1" dirty="0" err="1">
                <a:solidFill>
                  <a:srgbClr val="724A3C"/>
                </a:solidFill>
                <a:latin typeface="+mn-lt"/>
                <a:ea typeface="Times New Roman" panose="02020603050405020304" pitchFamily="18" charset="0"/>
              </a:rPr>
              <a:t>àng</a:t>
            </a:r>
            <a:endParaRPr lang="en-US" sz="4800" b="1" dirty="0">
              <a:solidFill>
                <a:srgbClr val="724A3C"/>
              </a:solidFill>
              <a:latin typeface="+mn-lt"/>
            </a:endParaRPr>
          </a:p>
        </p:txBody>
      </p:sp>
      <p:sp>
        <p:nvSpPr>
          <p:cNvPr id="15" name="TextBox 14">
            <a:extLst>
              <a:ext uri="{FF2B5EF4-FFF2-40B4-BE49-F238E27FC236}">
                <a16:creationId xmlns:a16="http://schemas.microsoft.com/office/drawing/2014/main" id="{4628712B-8992-4C4E-B4B3-5BBBE8425AA0}"/>
              </a:ext>
            </a:extLst>
          </p:cNvPr>
          <p:cNvSpPr txBox="1"/>
          <p:nvPr/>
        </p:nvSpPr>
        <p:spPr>
          <a:xfrm>
            <a:off x="2197564" y="2312954"/>
            <a:ext cx="1346798" cy="830997"/>
          </a:xfrm>
          <a:prstGeom prst="rect">
            <a:avLst/>
          </a:prstGeom>
          <a:noFill/>
        </p:spPr>
        <p:txBody>
          <a:bodyPr wrap="square">
            <a:spAutoFit/>
          </a:bodyPr>
          <a:lstStyle/>
          <a:p>
            <a:r>
              <a:rPr lang="nl-NL" sz="4800" b="1" dirty="0">
                <a:solidFill>
                  <a:srgbClr val="724A3C"/>
                </a:solidFill>
                <a:effectLst/>
                <a:latin typeface="+mn-lt"/>
                <a:ea typeface="Times New Roman" panose="02020603050405020304" pitchFamily="18" charset="0"/>
              </a:rPr>
              <a:t>lí </a:t>
            </a:r>
            <a:r>
              <a:rPr lang="nl-NL" sz="4800" b="1" dirty="0" err="1">
                <a:solidFill>
                  <a:srgbClr val="724A3C"/>
                </a:solidFill>
                <a:effectLst/>
                <a:latin typeface="+mn-lt"/>
                <a:ea typeface="Times New Roman" panose="02020603050405020304" pitchFamily="18" charset="0"/>
              </a:rPr>
              <a:t>l</a:t>
            </a:r>
            <a:r>
              <a:rPr lang="nl-NL" sz="4800" b="1" u="sng" dirty="0" err="1">
                <a:solidFill>
                  <a:srgbClr val="724A3C"/>
                </a:solidFill>
                <a:effectLst/>
                <a:latin typeface="+mn-lt"/>
                <a:ea typeface="Times New Roman" panose="02020603050405020304" pitchFamily="18" charset="0"/>
              </a:rPr>
              <a:t>ẽ</a:t>
            </a:r>
            <a:endParaRPr lang="en-US" sz="4800" b="1" u="sng" dirty="0">
              <a:solidFill>
                <a:srgbClr val="724A3C"/>
              </a:solidFill>
              <a:latin typeface="+mn-lt"/>
            </a:endParaRPr>
          </a:p>
        </p:txBody>
      </p:sp>
      <p:sp>
        <p:nvSpPr>
          <p:cNvPr id="16" name="TextBox 15">
            <a:extLst>
              <a:ext uri="{FF2B5EF4-FFF2-40B4-BE49-F238E27FC236}">
                <a16:creationId xmlns:a16="http://schemas.microsoft.com/office/drawing/2014/main" id="{5B622BEF-BB49-A24C-84C1-75C53BE835FF}"/>
              </a:ext>
            </a:extLst>
          </p:cNvPr>
          <p:cNvSpPr txBox="1"/>
          <p:nvPr/>
        </p:nvSpPr>
        <p:spPr>
          <a:xfrm>
            <a:off x="6095206" y="3561674"/>
            <a:ext cx="4517554" cy="830997"/>
          </a:xfrm>
          <a:prstGeom prst="rect">
            <a:avLst/>
          </a:prstGeom>
          <a:noFill/>
        </p:spPr>
        <p:txBody>
          <a:bodyPr wrap="square">
            <a:spAutoFit/>
          </a:bodyPr>
          <a:lstStyle/>
          <a:p>
            <a:r>
              <a:rPr lang="nl-NL" sz="4800" b="1" dirty="0" err="1">
                <a:solidFill>
                  <a:srgbClr val="724A3C"/>
                </a:solidFill>
                <a:latin typeface="+mn-lt"/>
              </a:rPr>
              <a:t>khẩn</a:t>
            </a:r>
            <a:r>
              <a:rPr lang="nl-NL" sz="4800" b="1" dirty="0">
                <a:solidFill>
                  <a:srgbClr val="724A3C"/>
                </a:solidFill>
                <a:latin typeface="+mn-lt"/>
              </a:rPr>
              <a:t> </a:t>
            </a:r>
            <a:r>
              <a:rPr lang="nl-NL" sz="4800" b="1" dirty="0" err="1">
                <a:solidFill>
                  <a:srgbClr val="724A3C"/>
                </a:solidFill>
                <a:latin typeface="+mn-lt"/>
              </a:rPr>
              <a:t>khoản</a:t>
            </a:r>
            <a:endParaRPr lang="en-US" sz="4800" b="1" dirty="0">
              <a:solidFill>
                <a:srgbClr val="724A3C"/>
              </a:solidFill>
              <a:latin typeface="+mn-lt"/>
            </a:endParaRPr>
          </a:p>
        </p:txBody>
      </p:sp>
      <p:pic>
        <p:nvPicPr>
          <p:cNvPr id="17" name="Picture 22" descr="松树枝">
            <a:extLst>
              <a:ext uri="{FF2B5EF4-FFF2-40B4-BE49-F238E27FC236}">
                <a16:creationId xmlns:a16="http://schemas.microsoft.com/office/drawing/2014/main" id="{F04A227A-9FBE-5B40-8F5E-D6779C140A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6887294" y="4149874"/>
            <a:ext cx="6095442" cy="29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EA75286A-4128-B840-9616-1F28245C1E9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717254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63" presetClass="path" presetSubtype="0" accel="50000" decel="50000" fill="hold" nodeType="withEffect">
                                  <p:stCondLst>
                                    <p:cond delay="0"/>
                                  </p:stCondLst>
                                  <p:childTnLst>
                                    <p:animMotion origin="layout" path="M -1.18375E-6 1.68711E-6 L 0.49981 1.68711E-6 " pathEditMode="relative" rAng="0" ptsTypes="AA">
                                      <p:cBhvr>
                                        <p:cTn id="8" dur="2000" fill="hold"/>
                                        <p:tgtEl>
                                          <p:spTgt spid="13"/>
                                        </p:tgtEl>
                                        <p:attrNameLst>
                                          <p:attrName>ppt_x</p:attrName>
                                          <p:attrName>ppt_y</p:attrName>
                                        </p:attrNameLst>
                                      </p:cBhvr>
                                      <p:rCtr x="24990" y="0"/>
                                    </p:animMotion>
                                  </p:childTnLst>
                                </p:cTn>
                              </p:par>
                            </p:childTnLst>
                          </p:cTn>
                        </p:par>
                        <p:par>
                          <p:cTn id="9" fill="hold" nodeType="afterGroup">
                            <p:stCondLst>
                              <p:cond delay="2000"/>
                            </p:stCondLst>
                            <p:childTnLst>
                              <p:par>
                                <p:cTn id="10" presetID="10" presetClass="exit" presetSubtype="0" fill="hold" nodeType="afterEffect">
                                  <p:stCondLst>
                                    <p:cond delay="0"/>
                                  </p:stCondLst>
                                  <p:childTnLst>
                                    <p:animEffect transition="out" filter="fade">
                                      <p:cBhvr>
                                        <p:cTn id="11" dur="250"/>
                                        <p:tgtEl>
                                          <p:spTgt spid="13"/>
                                        </p:tgtEl>
                                      </p:cBhvr>
                                    </p:animEffect>
                                    <p:set>
                                      <p:cBhvr>
                                        <p:cTn id="12" dur="1" fill="hold">
                                          <p:stCondLst>
                                            <p:cond delay="249"/>
                                          </p:stCondLst>
                                        </p:cTn>
                                        <p:tgtEl>
                                          <p:spTgt spid="13"/>
                                        </p:tgtEl>
                                        <p:attrNameLst>
                                          <p:attrName>style.visibility</p:attrName>
                                        </p:attrNameLst>
                                      </p:cBhvr>
                                      <p:to>
                                        <p:strVal val="hidden"/>
                                      </p:to>
                                    </p:set>
                                  </p:childTnLst>
                                </p:cTn>
                              </p:par>
                              <p:par>
                                <p:cTn id="13" presetID="22" presetClass="entr" presetSubtype="8"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nodeType="afterGroup">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strips(down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strips(down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strips(down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strips(downLeft)">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P spid="10"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62558" y="325572"/>
            <a:ext cx="108732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8915" y="-306672"/>
            <a:ext cx="1558649" cy="1856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0"/>
          <p:cNvSpPr txBox="1">
            <a:spLocks noChangeArrowheads="1"/>
          </p:cNvSpPr>
          <p:nvPr/>
        </p:nvSpPr>
        <p:spPr bwMode="auto">
          <a:xfrm>
            <a:off x="1558702" y="723432"/>
            <a:ext cx="5904656" cy="826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694" tIns="43347" rIns="86694" bIns="4334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vi-VN" altLang="zh-CN" sz="4800" b="1" dirty="0">
                <a:solidFill>
                  <a:schemeClr val="bg1"/>
                </a:solidFill>
                <a:latin typeface="UTM Staccato " panose="02040603050506020204" pitchFamily="18"/>
                <a:ea typeface="黑体" panose="02010609060101010101" pitchFamily="49" charset="-122"/>
              </a:rPr>
              <a:t>LUYỆN ĐỌC CÂU KHÓ</a:t>
            </a:r>
            <a:endParaRPr lang="zh-CN" altLang="en-US" sz="4800" b="1" dirty="0">
              <a:solidFill>
                <a:schemeClr val="bg1"/>
              </a:solidFill>
              <a:latin typeface="UTM Staccato " panose="02040603050506020204" pitchFamily="18"/>
              <a:ea typeface="黑体" panose="02010609060101010101" pitchFamily="49" charset="-122"/>
            </a:endParaRPr>
          </a:p>
        </p:txBody>
      </p:sp>
      <p:sp>
        <p:nvSpPr>
          <p:cNvPr id="15" name="TextBox 14">
            <a:extLst>
              <a:ext uri="{FF2B5EF4-FFF2-40B4-BE49-F238E27FC236}">
                <a16:creationId xmlns:a16="http://schemas.microsoft.com/office/drawing/2014/main" id="{4628712B-8992-4C4E-B4B3-5BBBE8425AA0}"/>
              </a:ext>
            </a:extLst>
          </p:cNvPr>
          <p:cNvSpPr txBox="1"/>
          <p:nvPr/>
        </p:nvSpPr>
        <p:spPr>
          <a:xfrm>
            <a:off x="719356" y="2423026"/>
            <a:ext cx="10751700" cy="131946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nSpc>
                <a:spcPts val="5000"/>
              </a:lnSpc>
            </a:pPr>
            <a:r>
              <a:rPr lang="nl-NL" sz="3600" dirty="0" err="1">
                <a:solidFill>
                  <a:schemeClr val="tx1"/>
                </a:solidFill>
                <a:latin typeface="Arial" panose="020B0604020202020204" pitchFamily="34" charset="0"/>
                <a:cs typeface="Arial" panose="020B0604020202020204" pitchFamily="34" charset="0"/>
              </a:rPr>
              <a:t>Thưở</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còn</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đi</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học</a:t>
            </a:r>
            <a:r>
              <a:rPr lang="nl-NL" sz="3600" dirty="0">
                <a:solidFill>
                  <a:schemeClr val="tx1"/>
                </a:solidFill>
                <a:latin typeface="Arial" panose="020B0604020202020204" pitchFamily="34" charset="0"/>
                <a:cs typeface="Arial" panose="020B0604020202020204" pitchFamily="34" charset="0"/>
              </a:rPr>
              <a:t>, Cao Bá </a:t>
            </a:r>
            <a:r>
              <a:rPr lang="nl-NL" sz="3600" dirty="0" err="1">
                <a:solidFill>
                  <a:schemeClr val="tx1"/>
                </a:solidFill>
                <a:latin typeface="Arial" panose="020B0604020202020204" pitchFamily="34" charset="0"/>
                <a:cs typeface="Arial" panose="020B0604020202020204" pitchFamily="34" charset="0"/>
              </a:rPr>
              <a:t>Quát</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viết</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chữ</a:t>
            </a:r>
            <a:r>
              <a:rPr lang="nl-NL" sz="3600" dirty="0">
                <a:solidFill>
                  <a:schemeClr val="tx1"/>
                </a:solidFill>
                <a:latin typeface="Arial" panose="020B0604020202020204" pitchFamily="34" charset="0"/>
                <a:cs typeface="Arial" panose="020B0604020202020204" pitchFamily="34" charset="0"/>
              </a:rPr>
              <a:t> </a:t>
            </a:r>
            <a:r>
              <a:rPr lang="nl-NL" sz="3600" b="1" dirty="0" err="1">
                <a:solidFill>
                  <a:schemeClr val="tx1"/>
                </a:solidFill>
                <a:latin typeface="Arial" panose="020B0604020202020204" pitchFamily="34" charset="0"/>
                <a:cs typeface="Arial" panose="020B0604020202020204" pitchFamily="34" charset="0"/>
              </a:rPr>
              <a:t>rất</a:t>
            </a:r>
            <a:r>
              <a:rPr lang="nl-NL" sz="3600" b="1" dirty="0">
                <a:solidFill>
                  <a:schemeClr val="tx1"/>
                </a:solidFill>
                <a:latin typeface="Arial" panose="020B0604020202020204" pitchFamily="34" charset="0"/>
                <a:cs typeface="Arial" panose="020B0604020202020204" pitchFamily="34" charset="0"/>
              </a:rPr>
              <a:t> </a:t>
            </a:r>
            <a:r>
              <a:rPr lang="nl-NL" sz="3600" b="1" dirty="0" err="1">
                <a:solidFill>
                  <a:schemeClr val="tx1"/>
                </a:solidFill>
                <a:latin typeface="Arial" panose="020B0604020202020204" pitchFamily="34" charset="0"/>
                <a:cs typeface="Arial" panose="020B0604020202020204" pitchFamily="34" charset="0"/>
              </a:rPr>
              <a:t>xấu</a:t>
            </a:r>
            <a:r>
              <a:rPr lang="nl-NL" sz="3600" b="1"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nên</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nhiều</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bài</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văn</a:t>
            </a:r>
            <a:r>
              <a:rPr lang="nl-NL" sz="3600" dirty="0">
                <a:solidFill>
                  <a:schemeClr val="tx1"/>
                </a:solidFill>
                <a:latin typeface="Arial" panose="020B0604020202020204" pitchFamily="34" charset="0"/>
                <a:cs typeface="Arial" panose="020B0604020202020204" pitchFamily="34" charset="0"/>
              </a:rPr>
              <a:t> </a:t>
            </a:r>
            <a:r>
              <a:rPr lang="nl-NL" sz="3600" b="1" dirty="0" err="1">
                <a:solidFill>
                  <a:schemeClr val="tx1"/>
                </a:solidFill>
                <a:latin typeface="Arial" panose="020B0604020202020204" pitchFamily="34" charset="0"/>
                <a:cs typeface="Arial" panose="020B0604020202020204" pitchFamily="34" charset="0"/>
              </a:rPr>
              <a:t>dù</a:t>
            </a:r>
            <a:r>
              <a:rPr lang="nl-NL" sz="3600" b="1" dirty="0">
                <a:solidFill>
                  <a:schemeClr val="tx1"/>
                </a:solidFill>
                <a:latin typeface="Arial" panose="020B0604020202020204" pitchFamily="34" charset="0"/>
                <a:cs typeface="Arial" panose="020B0604020202020204" pitchFamily="34" charset="0"/>
              </a:rPr>
              <a:t> </a:t>
            </a:r>
            <a:r>
              <a:rPr lang="nl-NL" sz="3600" b="1" dirty="0" err="1">
                <a:solidFill>
                  <a:schemeClr val="tx1"/>
                </a:solidFill>
                <a:latin typeface="Arial" panose="020B0604020202020204" pitchFamily="34" charset="0"/>
                <a:cs typeface="Arial" panose="020B0604020202020204" pitchFamily="34" charset="0"/>
              </a:rPr>
              <a:t>hay</a:t>
            </a:r>
            <a:r>
              <a:rPr lang="nl-NL" sz="3600" b="1"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vẫn</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bị</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thầy</a:t>
            </a:r>
            <a:r>
              <a:rPr lang="nl-NL" sz="3600" dirty="0">
                <a:solidFill>
                  <a:schemeClr val="tx1"/>
                </a:solidFill>
                <a:latin typeface="Arial" panose="020B0604020202020204" pitchFamily="34" charset="0"/>
                <a:cs typeface="Arial" panose="020B0604020202020204" pitchFamily="34" charset="0"/>
              </a:rPr>
              <a:t> </a:t>
            </a:r>
            <a:r>
              <a:rPr lang="nl-NL" sz="3600" dirty="0" err="1">
                <a:solidFill>
                  <a:schemeClr val="tx1"/>
                </a:solidFill>
                <a:latin typeface="Arial" panose="020B0604020202020204" pitchFamily="34" charset="0"/>
                <a:cs typeface="Arial" panose="020B0604020202020204" pitchFamily="34" charset="0"/>
              </a:rPr>
              <a:t>cho</a:t>
            </a:r>
            <a:r>
              <a:rPr lang="nl-NL" sz="3600" dirty="0">
                <a:solidFill>
                  <a:schemeClr val="tx1"/>
                </a:solidFill>
                <a:latin typeface="Arial" panose="020B0604020202020204" pitchFamily="34" charset="0"/>
                <a:cs typeface="Arial" panose="020B0604020202020204" pitchFamily="34" charset="0"/>
              </a:rPr>
              <a:t> </a:t>
            </a:r>
            <a:r>
              <a:rPr lang="nl-NL" sz="3600" b="1" dirty="0" err="1">
                <a:solidFill>
                  <a:schemeClr val="tx1"/>
                </a:solidFill>
                <a:latin typeface="Arial" panose="020B0604020202020204" pitchFamily="34" charset="0"/>
                <a:cs typeface="Arial" panose="020B0604020202020204" pitchFamily="34" charset="0"/>
              </a:rPr>
              <a:t>điểm</a:t>
            </a:r>
            <a:r>
              <a:rPr lang="nl-NL" sz="3600" b="1" dirty="0">
                <a:solidFill>
                  <a:schemeClr val="tx1"/>
                </a:solidFill>
                <a:latin typeface="Arial" panose="020B0604020202020204" pitchFamily="34" charset="0"/>
                <a:cs typeface="Arial" panose="020B0604020202020204" pitchFamily="34" charset="0"/>
              </a:rPr>
              <a:t> </a:t>
            </a:r>
            <a:r>
              <a:rPr lang="nl-NL" sz="3600" b="1" dirty="0" err="1">
                <a:solidFill>
                  <a:schemeClr val="tx1"/>
                </a:solidFill>
                <a:latin typeface="Arial" panose="020B0604020202020204" pitchFamily="34" charset="0"/>
                <a:cs typeface="Arial" panose="020B0604020202020204" pitchFamily="34" charset="0"/>
              </a:rPr>
              <a:t>kém</a:t>
            </a:r>
            <a:r>
              <a:rPr lang="nl-NL" sz="3600" dirty="0">
                <a:solidFill>
                  <a:schemeClr val="tx1"/>
                </a:solidFill>
                <a:latin typeface="Arial" panose="020B0604020202020204" pitchFamily="34" charset="0"/>
                <a:cs typeface="Arial" panose="020B0604020202020204" pitchFamily="34" charset="0"/>
              </a:rPr>
              <a:t>.</a:t>
            </a:r>
            <a:endParaRPr lang="en-US" sz="8000" dirty="0">
              <a:solidFill>
                <a:schemeClr val="tx1"/>
              </a:solidFill>
              <a:latin typeface="Arial" panose="020B0604020202020204" pitchFamily="34" charset="0"/>
              <a:cs typeface="Arial" panose="020B0604020202020204" pitchFamily="34" charset="0"/>
            </a:endParaRPr>
          </a:p>
        </p:txBody>
      </p:sp>
      <p:pic>
        <p:nvPicPr>
          <p:cNvPr id="17" name="Picture 22" descr="松树枝">
            <a:extLst>
              <a:ext uri="{FF2B5EF4-FFF2-40B4-BE49-F238E27FC236}">
                <a16:creationId xmlns:a16="http://schemas.microsoft.com/office/drawing/2014/main" id="{F04A227A-9FBE-5B40-8F5E-D6779C140A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6743278" y="4221882"/>
            <a:ext cx="6095442" cy="29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79BFDC9A-753C-A748-A84A-5D1022C08696}"/>
              </a:ext>
            </a:extLst>
          </p:cNvPr>
          <p:cNvSpPr txBox="1"/>
          <p:nvPr/>
        </p:nvSpPr>
        <p:spPr>
          <a:xfrm>
            <a:off x="8831510" y="2475022"/>
            <a:ext cx="6537158" cy="646331"/>
          </a:xfrm>
          <a:prstGeom prst="rect">
            <a:avLst/>
          </a:prstGeom>
          <a:noFill/>
        </p:spPr>
        <p:txBody>
          <a:bodyPr wrap="square">
            <a:spAutoFit/>
          </a:bodyPr>
          <a:lstStyle/>
          <a:p>
            <a:r>
              <a:rPr lang="nl-NL" sz="3600" b="1" u="sng" dirty="0" err="1">
                <a:solidFill>
                  <a:schemeClr val="bg1"/>
                </a:solidFill>
                <a:latin typeface="Arial" panose="020B0604020202020204" pitchFamily="34" charset="0"/>
                <a:cs typeface="Arial" panose="020B0604020202020204" pitchFamily="34" charset="0"/>
              </a:rPr>
              <a:t>rất</a:t>
            </a:r>
            <a:r>
              <a:rPr lang="nl-NL" sz="3600" b="1" u="sng" dirty="0">
                <a:solidFill>
                  <a:schemeClr val="bg1"/>
                </a:solidFill>
                <a:latin typeface="Arial" panose="020B0604020202020204" pitchFamily="34" charset="0"/>
                <a:cs typeface="Arial" panose="020B0604020202020204" pitchFamily="34" charset="0"/>
              </a:rPr>
              <a:t> </a:t>
            </a:r>
            <a:r>
              <a:rPr lang="nl-NL" sz="3600" b="1" u="sng" dirty="0" err="1">
                <a:solidFill>
                  <a:schemeClr val="bg1"/>
                </a:solidFill>
                <a:latin typeface="Arial" panose="020B0604020202020204" pitchFamily="34" charset="0"/>
                <a:cs typeface="Arial" panose="020B0604020202020204" pitchFamily="34" charset="0"/>
              </a:rPr>
              <a:t>xấu</a:t>
            </a:r>
            <a:r>
              <a:rPr lang="nl-NL" sz="3600" b="1" dirty="0">
                <a:solidFill>
                  <a:schemeClr val="bg1"/>
                </a:solidFill>
                <a:latin typeface="Arial" panose="020B0604020202020204" pitchFamily="34" charset="0"/>
                <a:cs typeface="Arial" panose="020B0604020202020204" pitchFamily="34" charset="0"/>
              </a:rPr>
              <a:t> </a:t>
            </a:r>
            <a:endParaRPr lang="en-US" sz="3600" dirty="0"/>
          </a:p>
        </p:txBody>
      </p:sp>
      <p:sp>
        <p:nvSpPr>
          <p:cNvPr id="18" name="TextBox 17">
            <a:extLst>
              <a:ext uri="{FF2B5EF4-FFF2-40B4-BE49-F238E27FC236}">
                <a16:creationId xmlns:a16="http://schemas.microsoft.com/office/drawing/2014/main" id="{4AF9A4C9-C9BC-C447-B61E-5F35935EEA5B}"/>
              </a:ext>
            </a:extLst>
          </p:cNvPr>
          <p:cNvSpPr txBox="1"/>
          <p:nvPr/>
        </p:nvSpPr>
        <p:spPr>
          <a:xfrm>
            <a:off x="3574926" y="3064342"/>
            <a:ext cx="1872208" cy="646331"/>
          </a:xfrm>
          <a:prstGeom prst="rect">
            <a:avLst/>
          </a:prstGeom>
          <a:noFill/>
        </p:spPr>
        <p:txBody>
          <a:bodyPr wrap="square">
            <a:spAutoFit/>
          </a:bodyPr>
          <a:lstStyle/>
          <a:p>
            <a:r>
              <a:rPr lang="nl-NL" sz="3600" b="1" u="sng" dirty="0" err="1">
                <a:solidFill>
                  <a:schemeClr val="bg1"/>
                </a:solidFill>
                <a:latin typeface="Arial" panose="020B0604020202020204" pitchFamily="34" charset="0"/>
                <a:cs typeface="Arial" panose="020B0604020202020204" pitchFamily="34" charset="0"/>
              </a:rPr>
              <a:t>dù</a:t>
            </a:r>
            <a:r>
              <a:rPr lang="nl-NL" sz="3600" b="1" u="sng" dirty="0">
                <a:solidFill>
                  <a:schemeClr val="bg1"/>
                </a:solidFill>
                <a:latin typeface="Arial" panose="020B0604020202020204" pitchFamily="34" charset="0"/>
                <a:cs typeface="Arial" panose="020B0604020202020204" pitchFamily="34" charset="0"/>
              </a:rPr>
              <a:t> </a:t>
            </a:r>
            <a:r>
              <a:rPr lang="nl-NL" sz="3600" b="1" u="sng" dirty="0" err="1">
                <a:solidFill>
                  <a:schemeClr val="bg1"/>
                </a:solidFill>
                <a:latin typeface="Arial" panose="020B0604020202020204" pitchFamily="34" charset="0"/>
                <a:cs typeface="Arial" panose="020B0604020202020204" pitchFamily="34" charset="0"/>
              </a:rPr>
              <a:t>hay</a:t>
            </a:r>
            <a:r>
              <a:rPr lang="nl-NL" sz="3600" b="1" dirty="0">
                <a:solidFill>
                  <a:schemeClr val="bg1"/>
                </a:solidFill>
                <a:latin typeface="Arial" panose="020B0604020202020204" pitchFamily="34" charset="0"/>
                <a:cs typeface="Arial" panose="020B0604020202020204" pitchFamily="34" charset="0"/>
              </a:rPr>
              <a:t> </a:t>
            </a:r>
            <a:endParaRPr lang="en-US" sz="3600" dirty="0"/>
          </a:p>
        </p:txBody>
      </p:sp>
      <p:sp>
        <p:nvSpPr>
          <p:cNvPr id="19" name="TextBox 18">
            <a:extLst>
              <a:ext uri="{FF2B5EF4-FFF2-40B4-BE49-F238E27FC236}">
                <a16:creationId xmlns:a16="http://schemas.microsoft.com/office/drawing/2014/main" id="{D9B5FDF6-675A-BD4C-A68E-89C6B3BCC54D}"/>
              </a:ext>
            </a:extLst>
          </p:cNvPr>
          <p:cNvSpPr txBox="1"/>
          <p:nvPr/>
        </p:nvSpPr>
        <p:spPr>
          <a:xfrm>
            <a:off x="8471470" y="3066383"/>
            <a:ext cx="6537158" cy="646331"/>
          </a:xfrm>
          <a:prstGeom prst="rect">
            <a:avLst/>
          </a:prstGeom>
          <a:noFill/>
        </p:spPr>
        <p:txBody>
          <a:bodyPr wrap="square">
            <a:spAutoFit/>
          </a:bodyPr>
          <a:lstStyle/>
          <a:p>
            <a:r>
              <a:rPr lang="nl-NL" sz="3600" b="1" u="sng" dirty="0" err="1">
                <a:solidFill>
                  <a:schemeClr val="bg1"/>
                </a:solidFill>
                <a:latin typeface="Arial" panose="020B0604020202020204" pitchFamily="34" charset="0"/>
                <a:cs typeface="Arial" panose="020B0604020202020204" pitchFamily="34" charset="0"/>
              </a:rPr>
              <a:t>điểm</a:t>
            </a:r>
            <a:r>
              <a:rPr lang="nl-NL" sz="3600" b="1" u="sng" dirty="0">
                <a:solidFill>
                  <a:schemeClr val="bg1"/>
                </a:solidFill>
                <a:latin typeface="Arial" panose="020B0604020202020204" pitchFamily="34" charset="0"/>
                <a:cs typeface="Arial" panose="020B0604020202020204" pitchFamily="34" charset="0"/>
              </a:rPr>
              <a:t> </a:t>
            </a:r>
            <a:r>
              <a:rPr lang="nl-NL" sz="3600" b="1" u="sng" dirty="0" err="1">
                <a:solidFill>
                  <a:schemeClr val="bg1"/>
                </a:solidFill>
                <a:latin typeface="Arial" panose="020B0604020202020204" pitchFamily="34" charset="0"/>
                <a:cs typeface="Arial" panose="020B0604020202020204" pitchFamily="34" charset="0"/>
              </a:rPr>
              <a:t>kém</a:t>
            </a:r>
            <a:r>
              <a:rPr lang="nl-NL" sz="3600" b="1" u="sng" dirty="0">
                <a:solidFill>
                  <a:schemeClr val="bg1"/>
                </a:solidFill>
                <a:latin typeface="Arial" panose="020B0604020202020204" pitchFamily="34" charset="0"/>
                <a:cs typeface="Arial" panose="020B0604020202020204" pitchFamily="34" charset="0"/>
              </a:rPr>
              <a:t>.</a:t>
            </a:r>
            <a:endParaRPr lang="en-US" sz="3600" dirty="0"/>
          </a:p>
        </p:txBody>
      </p:sp>
      <p:cxnSp>
        <p:nvCxnSpPr>
          <p:cNvPr id="6" name="Straight Connector 5">
            <a:extLst>
              <a:ext uri="{FF2B5EF4-FFF2-40B4-BE49-F238E27FC236}">
                <a16:creationId xmlns:a16="http://schemas.microsoft.com/office/drawing/2014/main" id="{15FFE40F-B79F-AA49-8CE7-24914051779D}"/>
              </a:ext>
            </a:extLst>
          </p:cNvPr>
          <p:cNvCxnSpPr>
            <a:cxnSpLocks/>
          </p:cNvCxnSpPr>
          <p:nvPr/>
        </p:nvCxnSpPr>
        <p:spPr>
          <a:xfrm flipH="1">
            <a:off x="5159102" y="3098162"/>
            <a:ext cx="144016" cy="644328"/>
          </a:xfrm>
          <a:prstGeom prst="line">
            <a:avLst/>
          </a:prstGeom>
          <a:ln w="76200">
            <a:solidFill>
              <a:srgbClr val="C00000"/>
            </a:solidFill>
          </a:ln>
        </p:spPr>
        <p:style>
          <a:lnRef idx="3">
            <a:schemeClr val="dk1"/>
          </a:lnRef>
          <a:fillRef idx="0">
            <a:schemeClr val="dk1"/>
          </a:fillRef>
          <a:effectRef idx="2">
            <a:schemeClr val="dk1"/>
          </a:effectRef>
          <a:fontRef idx="minor">
            <a:schemeClr val="tx1"/>
          </a:fontRef>
        </p:style>
      </p:cxnSp>
      <p:pic>
        <p:nvPicPr>
          <p:cNvPr id="22" name="Picture 21">
            <a:extLst>
              <a:ext uri="{FF2B5EF4-FFF2-40B4-BE49-F238E27FC236}">
                <a16:creationId xmlns:a16="http://schemas.microsoft.com/office/drawing/2014/main" id="{08A84042-EB3D-BC4B-AE81-54D2A4E9BF0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1109931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63" presetClass="path" presetSubtype="0" accel="50000" decel="50000" fill="hold" nodeType="withEffect">
                                  <p:stCondLst>
                                    <p:cond delay="0"/>
                                  </p:stCondLst>
                                  <p:childTnLst>
                                    <p:animMotion origin="layout" path="M -1.18375E-6 1.68711E-6 L 0.49981 1.68711E-6 " pathEditMode="relative" rAng="0" ptsTypes="AA">
                                      <p:cBhvr>
                                        <p:cTn id="8" dur="2000" fill="hold"/>
                                        <p:tgtEl>
                                          <p:spTgt spid="13"/>
                                        </p:tgtEl>
                                        <p:attrNameLst>
                                          <p:attrName>ppt_x</p:attrName>
                                          <p:attrName>ppt_y</p:attrName>
                                        </p:attrNameLst>
                                      </p:cBhvr>
                                      <p:rCtr x="24990" y="0"/>
                                    </p:animMotion>
                                  </p:childTnLst>
                                </p:cTn>
                              </p:par>
                            </p:childTnLst>
                          </p:cTn>
                        </p:par>
                        <p:par>
                          <p:cTn id="9" fill="hold" nodeType="afterGroup">
                            <p:stCondLst>
                              <p:cond delay="2000"/>
                            </p:stCondLst>
                            <p:childTnLst>
                              <p:par>
                                <p:cTn id="10" presetID="10" presetClass="exit" presetSubtype="0" fill="hold" nodeType="afterEffect">
                                  <p:stCondLst>
                                    <p:cond delay="0"/>
                                  </p:stCondLst>
                                  <p:childTnLst>
                                    <p:animEffect transition="out" filter="fade">
                                      <p:cBhvr>
                                        <p:cTn id="11" dur="250"/>
                                        <p:tgtEl>
                                          <p:spTgt spid="13"/>
                                        </p:tgtEl>
                                      </p:cBhvr>
                                    </p:animEffect>
                                    <p:set>
                                      <p:cBhvr>
                                        <p:cTn id="12" dur="1" fill="hold">
                                          <p:stCondLst>
                                            <p:cond delay="249"/>
                                          </p:stCondLst>
                                        </p:cTn>
                                        <p:tgtEl>
                                          <p:spTgt spid="13"/>
                                        </p:tgtEl>
                                        <p:attrNameLst>
                                          <p:attrName>style.visibility</p:attrName>
                                        </p:attrNameLst>
                                      </p:cBhvr>
                                      <p:to>
                                        <p:strVal val="hidden"/>
                                      </p:to>
                                    </p:set>
                                  </p:childTnLst>
                                </p:cTn>
                              </p:par>
                              <p:par>
                                <p:cTn id="13" presetID="22" presetClass="entr" presetSubtype="8"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nodeType="afterGroup">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strips(down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strips(down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56" presetClass="entr" presetSubtype="0" fill="hold" grpId="0" nodeType="clickEffect">
                                  <p:stCondLst>
                                    <p:cond delay="0"/>
                                  </p:stCondLst>
                                  <p:iterate type="lt">
                                    <p:tmPct val="10000"/>
                                  </p:iterate>
                                  <p:childTnLst>
                                    <p:set>
                                      <p:cBhvr>
                                        <p:cTn id="36" dur="1" fill="hold">
                                          <p:stCondLst>
                                            <p:cond delay="0"/>
                                          </p:stCondLst>
                                        </p:cTn>
                                        <p:tgtEl>
                                          <p:spTgt spid="11"/>
                                        </p:tgtEl>
                                        <p:attrNameLst>
                                          <p:attrName>style.visibility</p:attrName>
                                        </p:attrNameLst>
                                      </p:cBhvr>
                                      <p:to>
                                        <p:strVal val="visible"/>
                                      </p:to>
                                    </p:set>
                                    <p:anim by="(-#ppt_w*2)" calcmode="lin" valueType="num">
                                      <p:cBhvr rctx="PPT">
                                        <p:cTn id="37" dur="500" autoRev="1" fill="hold">
                                          <p:stCondLst>
                                            <p:cond delay="0"/>
                                          </p:stCondLst>
                                        </p:cTn>
                                        <p:tgtEl>
                                          <p:spTgt spid="11"/>
                                        </p:tgtEl>
                                        <p:attrNameLst>
                                          <p:attrName>ppt_w</p:attrName>
                                        </p:attrNameLst>
                                      </p:cBhvr>
                                    </p:anim>
                                    <p:anim by="(#ppt_w*0.50)" calcmode="lin" valueType="num">
                                      <p:cBhvr>
                                        <p:cTn id="38" dur="500" decel="50000" autoRev="1" fill="hold">
                                          <p:stCondLst>
                                            <p:cond delay="0"/>
                                          </p:stCondLst>
                                        </p:cTn>
                                        <p:tgtEl>
                                          <p:spTgt spid="11"/>
                                        </p:tgtEl>
                                        <p:attrNameLst>
                                          <p:attrName>ppt_x</p:attrName>
                                        </p:attrNameLst>
                                      </p:cBhvr>
                                    </p:anim>
                                    <p:anim from="(-#ppt_h/2)" to="(#ppt_y)" calcmode="lin" valueType="num">
                                      <p:cBhvr>
                                        <p:cTn id="39" dur="1000" fill="hold">
                                          <p:stCondLst>
                                            <p:cond delay="0"/>
                                          </p:stCondLst>
                                        </p:cTn>
                                        <p:tgtEl>
                                          <p:spTgt spid="11"/>
                                        </p:tgtEl>
                                        <p:attrNameLst>
                                          <p:attrName>ppt_y</p:attrName>
                                        </p:attrNameLst>
                                      </p:cBhvr>
                                    </p:anim>
                                    <p:animRot by="21600000">
                                      <p:cBhvr>
                                        <p:cTn id="40" dur="1000" fill="hold">
                                          <p:stCondLst>
                                            <p:cond delay="0"/>
                                          </p:stCondLst>
                                        </p:cTn>
                                        <p:tgtEl>
                                          <p:spTgt spid="11"/>
                                        </p:tgtEl>
                                        <p:attrNameLst>
                                          <p:attrName>r</p:attrName>
                                        </p:attrNameLst>
                                      </p:cBhvr>
                                    </p:animRot>
                                  </p:childTnLst>
                                </p:cTn>
                              </p:par>
                              <p:par>
                                <p:cTn id="41" presetID="56" presetClass="entr" presetSubtype="0" fill="hold" grpId="0" nodeType="withEffect">
                                  <p:stCondLst>
                                    <p:cond delay="0"/>
                                  </p:stCondLst>
                                  <p:iterate type="lt">
                                    <p:tmPct val="10000"/>
                                  </p:iterate>
                                  <p:childTnLst>
                                    <p:set>
                                      <p:cBhvr>
                                        <p:cTn id="42" dur="1" fill="hold">
                                          <p:stCondLst>
                                            <p:cond delay="0"/>
                                          </p:stCondLst>
                                        </p:cTn>
                                        <p:tgtEl>
                                          <p:spTgt spid="18"/>
                                        </p:tgtEl>
                                        <p:attrNameLst>
                                          <p:attrName>style.visibility</p:attrName>
                                        </p:attrNameLst>
                                      </p:cBhvr>
                                      <p:to>
                                        <p:strVal val="visible"/>
                                      </p:to>
                                    </p:set>
                                    <p:anim by="(-#ppt_w*2)" calcmode="lin" valueType="num">
                                      <p:cBhvr rctx="PPT">
                                        <p:cTn id="43" dur="500" autoRev="1" fill="hold">
                                          <p:stCondLst>
                                            <p:cond delay="0"/>
                                          </p:stCondLst>
                                        </p:cTn>
                                        <p:tgtEl>
                                          <p:spTgt spid="18"/>
                                        </p:tgtEl>
                                        <p:attrNameLst>
                                          <p:attrName>ppt_w</p:attrName>
                                        </p:attrNameLst>
                                      </p:cBhvr>
                                    </p:anim>
                                    <p:anim by="(#ppt_w*0.50)" calcmode="lin" valueType="num">
                                      <p:cBhvr>
                                        <p:cTn id="44" dur="500" decel="50000" autoRev="1" fill="hold">
                                          <p:stCondLst>
                                            <p:cond delay="0"/>
                                          </p:stCondLst>
                                        </p:cTn>
                                        <p:tgtEl>
                                          <p:spTgt spid="18"/>
                                        </p:tgtEl>
                                        <p:attrNameLst>
                                          <p:attrName>ppt_x</p:attrName>
                                        </p:attrNameLst>
                                      </p:cBhvr>
                                    </p:anim>
                                    <p:anim from="(-#ppt_h/2)" to="(#ppt_y)" calcmode="lin" valueType="num">
                                      <p:cBhvr>
                                        <p:cTn id="45" dur="1000" fill="hold">
                                          <p:stCondLst>
                                            <p:cond delay="0"/>
                                          </p:stCondLst>
                                        </p:cTn>
                                        <p:tgtEl>
                                          <p:spTgt spid="18"/>
                                        </p:tgtEl>
                                        <p:attrNameLst>
                                          <p:attrName>ppt_y</p:attrName>
                                        </p:attrNameLst>
                                      </p:cBhvr>
                                    </p:anim>
                                    <p:animRot by="21600000">
                                      <p:cBhvr>
                                        <p:cTn id="46" dur="1000" fill="hold">
                                          <p:stCondLst>
                                            <p:cond delay="0"/>
                                          </p:stCondLst>
                                        </p:cTn>
                                        <p:tgtEl>
                                          <p:spTgt spid="18"/>
                                        </p:tgtEl>
                                        <p:attrNameLst>
                                          <p:attrName>r</p:attrName>
                                        </p:attrNameLst>
                                      </p:cBhvr>
                                    </p:animRot>
                                  </p:childTnLst>
                                </p:cTn>
                              </p:par>
                              <p:par>
                                <p:cTn id="47" presetID="56" presetClass="entr" presetSubtype="0" fill="hold" grpId="0" nodeType="withEffect">
                                  <p:stCondLst>
                                    <p:cond delay="0"/>
                                  </p:stCondLst>
                                  <p:iterate type="lt">
                                    <p:tmPct val="10000"/>
                                  </p:iterate>
                                  <p:childTnLst>
                                    <p:set>
                                      <p:cBhvr>
                                        <p:cTn id="48" dur="1" fill="hold">
                                          <p:stCondLst>
                                            <p:cond delay="0"/>
                                          </p:stCondLst>
                                        </p:cTn>
                                        <p:tgtEl>
                                          <p:spTgt spid="19"/>
                                        </p:tgtEl>
                                        <p:attrNameLst>
                                          <p:attrName>style.visibility</p:attrName>
                                        </p:attrNameLst>
                                      </p:cBhvr>
                                      <p:to>
                                        <p:strVal val="visible"/>
                                      </p:to>
                                    </p:set>
                                    <p:anim by="(-#ppt_w*2)" calcmode="lin" valueType="num">
                                      <p:cBhvr rctx="PPT">
                                        <p:cTn id="49" dur="500" autoRev="1" fill="hold">
                                          <p:stCondLst>
                                            <p:cond delay="0"/>
                                          </p:stCondLst>
                                        </p:cTn>
                                        <p:tgtEl>
                                          <p:spTgt spid="19"/>
                                        </p:tgtEl>
                                        <p:attrNameLst>
                                          <p:attrName>ppt_w</p:attrName>
                                        </p:attrNameLst>
                                      </p:cBhvr>
                                    </p:anim>
                                    <p:anim by="(#ppt_w*0.50)" calcmode="lin" valueType="num">
                                      <p:cBhvr>
                                        <p:cTn id="50" dur="500" decel="50000" autoRev="1" fill="hold">
                                          <p:stCondLst>
                                            <p:cond delay="0"/>
                                          </p:stCondLst>
                                        </p:cTn>
                                        <p:tgtEl>
                                          <p:spTgt spid="19"/>
                                        </p:tgtEl>
                                        <p:attrNameLst>
                                          <p:attrName>ppt_x</p:attrName>
                                        </p:attrNameLst>
                                      </p:cBhvr>
                                    </p:anim>
                                    <p:anim from="(-#ppt_h/2)" to="(#ppt_y)" calcmode="lin" valueType="num">
                                      <p:cBhvr>
                                        <p:cTn id="51" dur="1000" fill="hold">
                                          <p:stCondLst>
                                            <p:cond delay="0"/>
                                          </p:stCondLst>
                                        </p:cTn>
                                        <p:tgtEl>
                                          <p:spTgt spid="19"/>
                                        </p:tgtEl>
                                        <p:attrNameLst>
                                          <p:attrName>ppt_y</p:attrName>
                                        </p:attrNameLst>
                                      </p:cBhvr>
                                    </p:anim>
                                    <p:animRot by="21600000">
                                      <p:cBhvr>
                                        <p:cTn id="52" dur="1000" fill="hold">
                                          <p:stCondLst>
                                            <p:cond delay="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1"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62558" y="325572"/>
            <a:ext cx="108732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8915" y="-306672"/>
            <a:ext cx="1558649" cy="1856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0"/>
          <p:cNvSpPr txBox="1">
            <a:spLocks noChangeArrowheads="1"/>
          </p:cNvSpPr>
          <p:nvPr/>
        </p:nvSpPr>
        <p:spPr bwMode="auto">
          <a:xfrm>
            <a:off x="1558702" y="723432"/>
            <a:ext cx="5904656" cy="826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694" tIns="43347" rIns="86694" bIns="4334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vi-VN" altLang="zh-CN" sz="4800" b="1" dirty="0">
                <a:solidFill>
                  <a:schemeClr val="bg1"/>
                </a:solidFill>
                <a:latin typeface="UTM Staccato " panose="02040603050506020204" pitchFamily="18"/>
                <a:ea typeface="黑体" panose="02010609060101010101" pitchFamily="49" charset="-122"/>
              </a:rPr>
              <a:t>GIẢI THÍCH TỪ KHÓ</a:t>
            </a:r>
            <a:endParaRPr lang="zh-CN" altLang="en-US" sz="4800" b="1" dirty="0">
              <a:solidFill>
                <a:schemeClr val="bg1"/>
              </a:solidFill>
              <a:latin typeface="UTM Staccato " panose="02040603050506020204" pitchFamily="18"/>
              <a:ea typeface="黑体" panose="02010609060101010101" pitchFamily="49" charset="-122"/>
            </a:endParaRPr>
          </a:p>
        </p:txBody>
      </p:sp>
      <p:pic>
        <p:nvPicPr>
          <p:cNvPr id="17" name="Picture 22" descr="松树枝">
            <a:extLst>
              <a:ext uri="{FF2B5EF4-FFF2-40B4-BE49-F238E27FC236}">
                <a16:creationId xmlns:a16="http://schemas.microsoft.com/office/drawing/2014/main" id="{F04A227A-9FBE-5B40-8F5E-D6779C140A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6743278" y="4221882"/>
            <a:ext cx="6095442" cy="29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id="{7836DF9C-33E5-3F41-BD98-4BEF8E7D78E5}"/>
              </a:ext>
            </a:extLst>
          </p:cNvPr>
          <p:cNvSpPr/>
          <p:nvPr/>
        </p:nvSpPr>
        <p:spPr>
          <a:xfrm>
            <a:off x="1198662" y="2172692"/>
            <a:ext cx="2880319" cy="792088"/>
          </a:xfrm>
          <a:prstGeom prst="roundRect">
            <a:avLst/>
          </a:prstGeom>
          <a:solidFill>
            <a:srgbClr val="724A3C">
              <a:alpha val="6254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Arial" panose="020B0604020202020204" pitchFamily="34" charset="0"/>
                <a:cs typeface="Arial" panose="020B0604020202020204" pitchFamily="34" charset="0"/>
              </a:rPr>
              <a:t>Khẩn</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khoản</a:t>
            </a:r>
            <a:endParaRPr lang="en-US" sz="3200" dirty="0">
              <a:solidFill>
                <a:schemeClr val="tx1"/>
              </a:solidFill>
              <a:latin typeface="Arial" panose="020B0604020202020204" pitchFamily="34" charset="0"/>
              <a:cs typeface="Arial" panose="020B0604020202020204" pitchFamily="34" charset="0"/>
            </a:endParaRPr>
          </a:p>
        </p:txBody>
      </p:sp>
      <p:sp>
        <p:nvSpPr>
          <p:cNvPr id="20" name="Rounded Rectangle 19">
            <a:extLst>
              <a:ext uri="{FF2B5EF4-FFF2-40B4-BE49-F238E27FC236}">
                <a16:creationId xmlns:a16="http://schemas.microsoft.com/office/drawing/2014/main" id="{09C88DDA-F906-7F4E-99F0-8DC5DE3B6839}"/>
              </a:ext>
            </a:extLst>
          </p:cNvPr>
          <p:cNvSpPr/>
          <p:nvPr/>
        </p:nvSpPr>
        <p:spPr>
          <a:xfrm>
            <a:off x="1198662" y="3498595"/>
            <a:ext cx="2880320" cy="792088"/>
          </a:xfrm>
          <a:prstGeom prst="roundRect">
            <a:avLst/>
          </a:prstGeom>
          <a:solidFill>
            <a:srgbClr val="724A3C">
              <a:alpha val="6254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Arial" panose="020B0604020202020204" pitchFamily="34" charset="0"/>
                <a:cs typeface="Arial" panose="020B0604020202020204" pitchFamily="34" charset="0"/>
              </a:rPr>
              <a:t>Huyện</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đường</a:t>
            </a:r>
            <a:endParaRPr lang="en-US" sz="3200" dirty="0">
              <a:solidFill>
                <a:schemeClr val="tx1"/>
              </a:solidFill>
              <a:latin typeface="Arial" panose="020B0604020202020204" pitchFamily="34" charset="0"/>
              <a:cs typeface="Arial" panose="020B0604020202020204" pitchFamily="34" charset="0"/>
            </a:endParaRPr>
          </a:p>
        </p:txBody>
      </p:sp>
      <p:sp>
        <p:nvSpPr>
          <p:cNvPr id="21" name="Rounded Rectangle 20">
            <a:extLst>
              <a:ext uri="{FF2B5EF4-FFF2-40B4-BE49-F238E27FC236}">
                <a16:creationId xmlns:a16="http://schemas.microsoft.com/office/drawing/2014/main" id="{E1475538-2802-1340-8129-E74741FCB1A6}"/>
              </a:ext>
            </a:extLst>
          </p:cNvPr>
          <p:cNvSpPr/>
          <p:nvPr/>
        </p:nvSpPr>
        <p:spPr>
          <a:xfrm>
            <a:off x="1198662" y="4824497"/>
            <a:ext cx="2880318" cy="792088"/>
          </a:xfrm>
          <a:prstGeom prst="roundRect">
            <a:avLst/>
          </a:prstGeom>
          <a:solidFill>
            <a:srgbClr val="724A3C">
              <a:alpha val="6254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Arial" panose="020B0604020202020204" pitchFamily="34" charset="0"/>
                <a:cs typeface="Arial" panose="020B0604020202020204" pitchFamily="34" charset="0"/>
              </a:rPr>
              <a:t>Ân</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hận</a:t>
            </a:r>
            <a:endParaRPr lang="en-US" sz="3200" dirty="0">
              <a:solidFill>
                <a:schemeClr val="tx1"/>
              </a:solidFill>
              <a:latin typeface="Arial" panose="020B0604020202020204" pitchFamily="34" charset="0"/>
              <a:cs typeface="Arial" panose="020B0604020202020204" pitchFamily="34" charset="0"/>
            </a:endParaRPr>
          </a:p>
        </p:txBody>
      </p:sp>
      <p:sp>
        <p:nvSpPr>
          <p:cNvPr id="3" name="Round Same Side Corner Rectangle 2">
            <a:extLst>
              <a:ext uri="{FF2B5EF4-FFF2-40B4-BE49-F238E27FC236}">
                <a16:creationId xmlns:a16="http://schemas.microsoft.com/office/drawing/2014/main" id="{DF6AA0EC-2180-3742-B95D-EE22DE1428CD}"/>
              </a:ext>
            </a:extLst>
          </p:cNvPr>
          <p:cNvSpPr/>
          <p:nvPr/>
        </p:nvSpPr>
        <p:spPr>
          <a:xfrm>
            <a:off x="4295006" y="2172692"/>
            <a:ext cx="7416824" cy="792088"/>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err="1">
                <a:solidFill>
                  <a:srgbClr val="C00000"/>
                </a:solidFill>
                <a:latin typeface="Arial" panose="020B0604020202020204" pitchFamily="34" charset="0"/>
                <a:cs typeface="Arial" panose="020B0604020202020204" pitchFamily="34" charset="0"/>
              </a:rPr>
              <a:t>Tha</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thiết</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nài</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nỉ</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người</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khác</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chấp</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nhận</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yêu</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cầu</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của</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mình</a:t>
            </a:r>
            <a:r>
              <a:rPr lang="en-US" sz="2800" i="1" dirty="0">
                <a:solidFill>
                  <a:srgbClr val="C00000"/>
                </a:solidFill>
                <a:latin typeface="Arial" panose="020B0604020202020204" pitchFamily="34" charset="0"/>
                <a:cs typeface="Arial" panose="020B0604020202020204" pitchFamily="34" charset="0"/>
              </a:rPr>
              <a:t>.</a:t>
            </a:r>
          </a:p>
        </p:txBody>
      </p:sp>
      <p:sp>
        <p:nvSpPr>
          <p:cNvPr id="22" name="Round Same Side Corner Rectangle 21">
            <a:extLst>
              <a:ext uri="{FF2B5EF4-FFF2-40B4-BE49-F238E27FC236}">
                <a16:creationId xmlns:a16="http://schemas.microsoft.com/office/drawing/2014/main" id="{188D7CC9-93A9-0847-BB06-282AADB2A4B2}"/>
              </a:ext>
            </a:extLst>
          </p:cNvPr>
          <p:cNvSpPr/>
          <p:nvPr/>
        </p:nvSpPr>
        <p:spPr>
          <a:xfrm>
            <a:off x="4295006" y="3429794"/>
            <a:ext cx="7416824" cy="792088"/>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err="1">
                <a:solidFill>
                  <a:srgbClr val="C00000"/>
                </a:solidFill>
                <a:latin typeface="Arial" panose="020B0604020202020204" pitchFamily="34" charset="0"/>
                <a:cs typeface="Arial" panose="020B0604020202020204" pitchFamily="34" charset="0"/>
              </a:rPr>
              <a:t>Nơi</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làm</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việc</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của</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quan</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huyện</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trước</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đâu</a:t>
            </a:r>
            <a:r>
              <a:rPr lang="en-US" sz="2800" i="1" dirty="0">
                <a:solidFill>
                  <a:srgbClr val="C00000"/>
                </a:solidFill>
                <a:latin typeface="Arial" panose="020B0604020202020204" pitchFamily="34" charset="0"/>
                <a:cs typeface="Arial" panose="020B0604020202020204" pitchFamily="34" charset="0"/>
              </a:rPr>
              <a:t>.</a:t>
            </a:r>
          </a:p>
        </p:txBody>
      </p:sp>
      <p:sp>
        <p:nvSpPr>
          <p:cNvPr id="23" name="Round Same Side Corner Rectangle 22">
            <a:extLst>
              <a:ext uri="{FF2B5EF4-FFF2-40B4-BE49-F238E27FC236}">
                <a16:creationId xmlns:a16="http://schemas.microsoft.com/office/drawing/2014/main" id="{EDD45E42-133B-F248-9285-908B6A8E3337}"/>
              </a:ext>
            </a:extLst>
          </p:cNvPr>
          <p:cNvSpPr/>
          <p:nvPr/>
        </p:nvSpPr>
        <p:spPr>
          <a:xfrm>
            <a:off x="4219010" y="4811056"/>
            <a:ext cx="7416824" cy="792088"/>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err="1">
                <a:solidFill>
                  <a:srgbClr val="C00000"/>
                </a:solidFill>
                <a:latin typeface="Arial" panose="020B0604020202020204" pitchFamily="34" charset="0"/>
                <a:cs typeface="Arial" panose="020B0604020202020204" pitchFamily="34" charset="0"/>
              </a:rPr>
              <a:t>Băn</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khoăn</a:t>
            </a:r>
            <a:r>
              <a:rPr lang="en-US" sz="2800" i="1" dirty="0">
                <a:solidFill>
                  <a:srgbClr val="C00000"/>
                </a:solidFill>
                <a:latin typeface="Arial" panose="020B0604020202020204" pitchFamily="34" charset="0"/>
                <a:cs typeface="Arial" panose="020B0604020202020204" pitchFamily="34" charset="0"/>
              </a:rPr>
              <a:t>, day </a:t>
            </a:r>
            <a:r>
              <a:rPr lang="en-US" sz="2800" i="1" dirty="0" err="1">
                <a:solidFill>
                  <a:srgbClr val="C00000"/>
                </a:solidFill>
                <a:latin typeface="Arial" panose="020B0604020202020204" pitchFamily="34" charset="0"/>
                <a:cs typeface="Arial" panose="020B0604020202020204" pitchFamily="34" charset="0"/>
              </a:rPr>
              <a:t>dứt</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và</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tự</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trách</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mình</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về</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việc</a:t>
            </a:r>
            <a:r>
              <a:rPr lang="en-US" sz="2800" i="1" dirty="0">
                <a:solidFill>
                  <a:srgbClr val="C00000"/>
                </a:solidFill>
                <a:latin typeface="Arial" panose="020B0604020202020204" pitchFamily="34" charset="0"/>
                <a:cs typeface="Arial" panose="020B0604020202020204" pitchFamily="34" charset="0"/>
              </a:rPr>
              <a:t> </a:t>
            </a:r>
            <a:r>
              <a:rPr lang="en-US" sz="2800" i="1" dirty="0" err="1">
                <a:solidFill>
                  <a:srgbClr val="C00000"/>
                </a:solidFill>
                <a:latin typeface="Arial" panose="020B0604020202020204" pitchFamily="34" charset="0"/>
                <a:cs typeface="Arial" panose="020B0604020202020204" pitchFamily="34" charset="0"/>
              </a:rPr>
              <a:t>không</a:t>
            </a:r>
            <a:r>
              <a:rPr lang="en-US" sz="2800" i="1" dirty="0">
                <a:solidFill>
                  <a:srgbClr val="C00000"/>
                </a:solidFill>
                <a:latin typeface="Arial" panose="020B0604020202020204" pitchFamily="34" charset="0"/>
                <a:cs typeface="Arial" panose="020B0604020202020204" pitchFamily="34" charset="0"/>
              </a:rPr>
              <a:t> hay </a:t>
            </a:r>
            <a:r>
              <a:rPr lang="en-US" sz="2800" i="1" dirty="0" err="1">
                <a:solidFill>
                  <a:srgbClr val="C00000"/>
                </a:solidFill>
                <a:latin typeface="Arial" panose="020B0604020202020204" pitchFamily="34" charset="0"/>
                <a:cs typeface="Arial" panose="020B0604020202020204" pitchFamily="34" charset="0"/>
              </a:rPr>
              <a:t>xảy</a:t>
            </a:r>
            <a:r>
              <a:rPr lang="en-US" sz="2800" i="1" dirty="0">
                <a:solidFill>
                  <a:srgbClr val="C00000"/>
                </a:solidFill>
                <a:latin typeface="Arial" panose="020B0604020202020204" pitchFamily="34" charset="0"/>
                <a:cs typeface="Arial" panose="020B0604020202020204" pitchFamily="34" charset="0"/>
              </a:rPr>
              <a:t> ra.</a:t>
            </a:r>
          </a:p>
        </p:txBody>
      </p:sp>
      <p:pic>
        <p:nvPicPr>
          <p:cNvPr id="24" name="Picture 23">
            <a:extLst>
              <a:ext uri="{FF2B5EF4-FFF2-40B4-BE49-F238E27FC236}">
                <a16:creationId xmlns:a16="http://schemas.microsoft.com/office/drawing/2014/main" id="{F4DECCE1-BB16-744E-887A-AF7BCB8969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pic>
        <p:nvPicPr>
          <p:cNvPr id="15" name="Hình ảnh 4">
            <a:extLst>
              <a:ext uri="{FF2B5EF4-FFF2-40B4-BE49-F238E27FC236}">
                <a16:creationId xmlns:a16="http://schemas.microsoft.com/office/drawing/2014/main" id="{5BD568A5-06AA-4E1D-866A-B9F3F52A8064}"/>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7200"/>
                    </a14:imgEffect>
                  </a14:imgLayer>
                </a14:imgProps>
              </a:ext>
            </a:extLst>
          </a:blip>
          <a:srcRect t="7429" b="7962"/>
          <a:stretch/>
        </p:blipFill>
        <p:spPr>
          <a:xfrm>
            <a:off x="8391486" y="4257121"/>
            <a:ext cx="3384378" cy="235854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48458390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63" presetClass="path" presetSubtype="0" accel="50000" decel="50000" fill="hold" nodeType="withEffect">
                                  <p:stCondLst>
                                    <p:cond delay="0"/>
                                  </p:stCondLst>
                                  <p:childTnLst>
                                    <p:animMotion origin="layout" path="M -1.18375E-6 1.68711E-6 L 0.49981 1.68711E-6 " pathEditMode="relative" rAng="0" ptsTypes="AA">
                                      <p:cBhvr>
                                        <p:cTn id="8" dur="2000" fill="hold"/>
                                        <p:tgtEl>
                                          <p:spTgt spid="13"/>
                                        </p:tgtEl>
                                        <p:attrNameLst>
                                          <p:attrName>ppt_x</p:attrName>
                                          <p:attrName>ppt_y</p:attrName>
                                        </p:attrNameLst>
                                      </p:cBhvr>
                                      <p:rCtr x="24990" y="0"/>
                                    </p:animMotion>
                                  </p:childTnLst>
                                </p:cTn>
                              </p:par>
                            </p:childTnLst>
                          </p:cTn>
                        </p:par>
                        <p:par>
                          <p:cTn id="9" fill="hold" nodeType="afterGroup">
                            <p:stCondLst>
                              <p:cond delay="2000"/>
                            </p:stCondLst>
                            <p:childTnLst>
                              <p:par>
                                <p:cTn id="10" presetID="10" presetClass="exit" presetSubtype="0" fill="hold" nodeType="afterEffect">
                                  <p:stCondLst>
                                    <p:cond delay="0"/>
                                  </p:stCondLst>
                                  <p:childTnLst>
                                    <p:animEffect transition="out" filter="fade">
                                      <p:cBhvr>
                                        <p:cTn id="11" dur="250"/>
                                        <p:tgtEl>
                                          <p:spTgt spid="13"/>
                                        </p:tgtEl>
                                      </p:cBhvr>
                                    </p:animEffect>
                                    <p:set>
                                      <p:cBhvr>
                                        <p:cTn id="12" dur="1" fill="hold">
                                          <p:stCondLst>
                                            <p:cond delay="249"/>
                                          </p:stCondLst>
                                        </p:cTn>
                                        <p:tgtEl>
                                          <p:spTgt spid="13"/>
                                        </p:tgtEl>
                                        <p:attrNameLst>
                                          <p:attrName>style.visibility</p:attrName>
                                        </p:attrNameLst>
                                      </p:cBhvr>
                                      <p:to>
                                        <p:strVal val="hidden"/>
                                      </p:to>
                                    </p:set>
                                  </p:childTnLst>
                                </p:cTn>
                              </p:par>
                              <p:par>
                                <p:cTn id="13" presetID="22" presetClass="entr" presetSubtype="8"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nodeType="afterGroup">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1000"/>
                                        <p:tgtEl>
                                          <p:spTgt spid="20"/>
                                        </p:tgtEl>
                                      </p:cBhvr>
                                    </p:animEffect>
                                    <p:anim calcmode="lin" valueType="num">
                                      <p:cBhvr>
                                        <p:cTn id="41" dur="1000" fill="hold"/>
                                        <p:tgtEl>
                                          <p:spTgt spid="20"/>
                                        </p:tgtEl>
                                        <p:attrNameLst>
                                          <p:attrName>ppt_x</p:attrName>
                                        </p:attrNameLst>
                                      </p:cBhvr>
                                      <p:tavLst>
                                        <p:tav tm="0">
                                          <p:val>
                                            <p:strVal val="#ppt_x"/>
                                          </p:val>
                                        </p:tav>
                                        <p:tav tm="100000">
                                          <p:val>
                                            <p:strVal val="#ppt_x"/>
                                          </p:val>
                                        </p:tav>
                                      </p:tavLst>
                                    </p:anim>
                                    <p:anim calcmode="lin" valueType="num">
                                      <p:cBhvr>
                                        <p:cTn id="42" dur="1000" fill="hold"/>
                                        <p:tgtEl>
                                          <p:spTgt spid="20"/>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anim calcmode="lin" valueType="num">
                                      <p:cBhvr>
                                        <p:cTn id="47" dur="1000" fill="hold"/>
                                        <p:tgtEl>
                                          <p:spTgt spid="22"/>
                                        </p:tgtEl>
                                        <p:attrNameLst>
                                          <p:attrName>ppt_x</p:attrName>
                                        </p:attrNameLst>
                                      </p:cBhvr>
                                      <p:tavLst>
                                        <p:tav tm="0">
                                          <p:val>
                                            <p:strVal val="#ppt_x"/>
                                          </p:val>
                                        </p:tav>
                                        <p:tav tm="100000">
                                          <p:val>
                                            <p:strVal val="#ppt_x"/>
                                          </p:val>
                                        </p:tav>
                                      </p:tavLst>
                                    </p:anim>
                                    <p:anim calcmode="lin" valueType="num">
                                      <p:cBhvr>
                                        <p:cTn id="48" dur="1000" fill="hold"/>
                                        <p:tgtEl>
                                          <p:spTgt spid="22"/>
                                        </p:tgtEl>
                                        <p:attrNameLst>
                                          <p:attrName>ppt_y</p:attrName>
                                        </p:attrNameLst>
                                      </p:cBhvr>
                                      <p:tavLst>
                                        <p:tav tm="0">
                                          <p:val>
                                            <p:strVal val="#ppt_y+.1"/>
                                          </p:val>
                                        </p:tav>
                                        <p:tav tm="100000">
                                          <p:val>
                                            <p:strVal val="#ppt_y"/>
                                          </p:val>
                                        </p:tav>
                                      </p:tavLst>
                                    </p:anim>
                                  </p:childTnLst>
                                </p:cTn>
                              </p:par>
                            </p:childTnLst>
                          </p:cTn>
                        </p:par>
                        <p:par>
                          <p:cTn id="49" fill="hold">
                            <p:stCondLst>
                              <p:cond delay="2000"/>
                            </p:stCondLst>
                            <p:childTnLst>
                              <p:par>
                                <p:cTn id="50" presetID="14" presetClass="entr" presetSubtype="10" fill="hold"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randombar(horizontal)">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5"/>
                                        </p:tgtEl>
                                      </p:cBhvr>
                                    </p:animEffect>
                                    <p:set>
                                      <p:cBhvr>
                                        <p:cTn id="57" dur="1" fill="hold">
                                          <p:stCondLst>
                                            <p:cond delay="499"/>
                                          </p:stCondLst>
                                        </p:cTn>
                                        <p:tgtEl>
                                          <p:spTgt spid="15"/>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1000"/>
                                        <p:tgtEl>
                                          <p:spTgt spid="21"/>
                                        </p:tgtEl>
                                      </p:cBhvr>
                                    </p:animEffect>
                                    <p:anim calcmode="lin" valueType="num">
                                      <p:cBhvr>
                                        <p:cTn id="63" dur="1000" fill="hold"/>
                                        <p:tgtEl>
                                          <p:spTgt spid="21"/>
                                        </p:tgtEl>
                                        <p:attrNameLst>
                                          <p:attrName>ppt_x</p:attrName>
                                        </p:attrNameLst>
                                      </p:cBhvr>
                                      <p:tavLst>
                                        <p:tav tm="0">
                                          <p:val>
                                            <p:strVal val="#ppt_x"/>
                                          </p:val>
                                        </p:tav>
                                        <p:tav tm="100000">
                                          <p:val>
                                            <p:strVal val="#ppt_x"/>
                                          </p:val>
                                        </p:tav>
                                      </p:tavLst>
                                    </p:anim>
                                    <p:anim calcmode="lin" valueType="num">
                                      <p:cBhvr>
                                        <p:cTn id="64" dur="1000" fill="hold"/>
                                        <p:tgtEl>
                                          <p:spTgt spid="21"/>
                                        </p:tgtEl>
                                        <p:attrNameLst>
                                          <p:attrName>ppt_y</p:attrName>
                                        </p:attrNameLst>
                                      </p:cBhvr>
                                      <p:tavLst>
                                        <p:tav tm="0">
                                          <p:val>
                                            <p:strVal val="#ppt_y+.1"/>
                                          </p:val>
                                        </p:tav>
                                        <p:tav tm="100000">
                                          <p:val>
                                            <p:strVal val="#ppt_y"/>
                                          </p:val>
                                        </p:tav>
                                      </p:tavLst>
                                    </p:anim>
                                  </p:childTnLst>
                                </p:cTn>
                              </p:par>
                            </p:childTnLst>
                          </p:cTn>
                        </p:par>
                        <p:par>
                          <p:cTn id="65" fill="hold">
                            <p:stCondLst>
                              <p:cond delay="1000"/>
                            </p:stCondLst>
                            <p:childTnLst>
                              <p:par>
                                <p:cTn id="66" presetID="42" presetClass="entr" presetSubtype="0" fill="hold" grpId="0" nodeType="after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fade">
                                      <p:cBhvr>
                                        <p:cTn id="68" dur="1000"/>
                                        <p:tgtEl>
                                          <p:spTgt spid="23"/>
                                        </p:tgtEl>
                                      </p:cBhvr>
                                    </p:animEffect>
                                    <p:anim calcmode="lin" valueType="num">
                                      <p:cBhvr>
                                        <p:cTn id="69" dur="1000" fill="hold"/>
                                        <p:tgtEl>
                                          <p:spTgt spid="23"/>
                                        </p:tgtEl>
                                        <p:attrNameLst>
                                          <p:attrName>ppt_x</p:attrName>
                                        </p:attrNameLst>
                                      </p:cBhvr>
                                      <p:tavLst>
                                        <p:tav tm="0">
                                          <p:val>
                                            <p:strVal val="#ppt_x"/>
                                          </p:val>
                                        </p:tav>
                                        <p:tav tm="100000">
                                          <p:val>
                                            <p:strVal val="#ppt_x"/>
                                          </p:val>
                                        </p:tav>
                                      </p:tavLst>
                                    </p:anim>
                                    <p:anim calcmode="lin" valueType="num">
                                      <p:cBhvr>
                                        <p:cTn id="7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P spid="20" grpId="0" animBg="1"/>
      <p:bldP spid="21" grpId="0" animBg="1"/>
      <p:bldP spid="3" grpId="0" animBg="1"/>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62558" y="325572"/>
            <a:ext cx="108732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8915" y="-306672"/>
            <a:ext cx="1558649" cy="1856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0"/>
          <p:cNvSpPr txBox="1">
            <a:spLocks noChangeArrowheads="1"/>
          </p:cNvSpPr>
          <p:nvPr/>
        </p:nvSpPr>
        <p:spPr bwMode="auto">
          <a:xfrm>
            <a:off x="1558702" y="723432"/>
            <a:ext cx="5904656" cy="826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694" tIns="43347" rIns="86694" bIns="4334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vi-VN" altLang="zh-CN" sz="4800" b="1" dirty="0">
                <a:solidFill>
                  <a:schemeClr val="bg1"/>
                </a:solidFill>
                <a:latin typeface="UTM Staccato " panose="02040603050506020204" pitchFamily="18"/>
                <a:ea typeface="黑体" panose="02010609060101010101" pitchFamily="49" charset="-122"/>
              </a:rPr>
              <a:t>GIỌNG ĐỌC</a:t>
            </a:r>
            <a:endParaRPr lang="zh-CN" altLang="en-US" sz="4800" b="1" dirty="0">
              <a:solidFill>
                <a:schemeClr val="bg1"/>
              </a:solidFill>
              <a:latin typeface="UTM Staccato " panose="02040603050506020204" pitchFamily="18"/>
              <a:ea typeface="黑体" panose="02010609060101010101" pitchFamily="49" charset="-122"/>
            </a:endParaRPr>
          </a:p>
        </p:txBody>
      </p:sp>
      <p:pic>
        <p:nvPicPr>
          <p:cNvPr id="17" name="Picture 22" descr="松树枝">
            <a:extLst>
              <a:ext uri="{FF2B5EF4-FFF2-40B4-BE49-F238E27FC236}">
                <a16:creationId xmlns:a16="http://schemas.microsoft.com/office/drawing/2014/main" id="{F04A227A-9FBE-5B40-8F5E-D6779C140A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6743278" y="4221882"/>
            <a:ext cx="6095442" cy="29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 Same Side Corner Rectangle 1">
            <a:extLst>
              <a:ext uri="{FF2B5EF4-FFF2-40B4-BE49-F238E27FC236}">
                <a16:creationId xmlns:a16="http://schemas.microsoft.com/office/drawing/2014/main" id="{7836DF9C-33E5-3F41-BD98-4BEF8E7D78E5}"/>
              </a:ext>
            </a:extLst>
          </p:cNvPr>
          <p:cNvSpPr/>
          <p:nvPr/>
        </p:nvSpPr>
        <p:spPr>
          <a:xfrm>
            <a:off x="483668" y="2197610"/>
            <a:ext cx="10657184" cy="2766748"/>
          </a:xfrm>
          <a:prstGeom prst="round2SameRect">
            <a:avLst/>
          </a:prstGeom>
          <a:solidFill>
            <a:srgbClr val="724A3C">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2800" dirty="0" err="1">
                <a:solidFill>
                  <a:schemeClr val="tx1"/>
                </a:solidFill>
                <a:latin typeface="Arial" panose="020B0604020202020204" pitchFamily="34" charset="0"/>
                <a:cs typeface="Arial" panose="020B0604020202020204" pitchFamily="34" charset="0"/>
              </a:rPr>
              <a:t>Toàn</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bài</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đọc</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với</a:t>
            </a:r>
            <a:r>
              <a:rPr lang="nl-NL" sz="2800" dirty="0">
                <a:solidFill>
                  <a:schemeClr val="tx1"/>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giọng</a:t>
            </a:r>
            <a:r>
              <a:rPr lang="nl-NL" sz="2800" b="1" dirty="0">
                <a:solidFill>
                  <a:srgbClr val="724A3C"/>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từ</a:t>
            </a:r>
            <a:r>
              <a:rPr lang="nl-NL" sz="2800" b="1" dirty="0">
                <a:solidFill>
                  <a:srgbClr val="724A3C"/>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tốn</a:t>
            </a:r>
            <a:r>
              <a:rPr lang="nl-NL" sz="2800" dirty="0">
                <a:solidFill>
                  <a:schemeClr val="tx1"/>
                </a:solidFill>
                <a:latin typeface="Arial" panose="020B0604020202020204" pitchFamily="34" charset="0"/>
                <a:cs typeface="Arial" panose="020B0604020202020204" pitchFamily="34" charset="0"/>
              </a:rPr>
              <a:t>. </a:t>
            </a:r>
            <a:r>
              <a:rPr lang="nl-NL" sz="2800" b="1" i="1" dirty="0" err="1">
                <a:solidFill>
                  <a:srgbClr val="FFFFFF"/>
                </a:solidFill>
                <a:latin typeface="Arial" panose="020B0604020202020204" pitchFamily="34" charset="0"/>
                <a:cs typeface="Arial" panose="020B0604020202020204" pitchFamily="34" charset="0"/>
              </a:rPr>
              <a:t>Giọng</a:t>
            </a:r>
            <a:r>
              <a:rPr lang="nl-NL" sz="2800" b="1" i="1" dirty="0">
                <a:solidFill>
                  <a:srgbClr val="FFFFFF"/>
                </a:solidFill>
                <a:latin typeface="Arial" panose="020B0604020202020204" pitchFamily="34" charset="0"/>
                <a:cs typeface="Arial" panose="020B0604020202020204" pitchFamily="34" charset="0"/>
              </a:rPr>
              <a:t> </a:t>
            </a:r>
            <a:r>
              <a:rPr lang="nl-NL" sz="2800" b="1" i="1" dirty="0" err="1">
                <a:solidFill>
                  <a:srgbClr val="FFFFFF"/>
                </a:solidFill>
                <a:latin typeface="Arial" panose="020B0604020202020204" pitchFamily="34" charset="0"/>
                <a:cs typeface="Arial" panose="020B0604020202020204" pitchFamily="34" charset="0"/>
              </a:rPr>
              <a:t>bà</a:t>
            </a:r>
            <a:r>
              <a:rPr lang="nl-NL" sz="2800" b="1" i="1" dirty="0">
                <a:solidFill>
                  <a:srgbClr val="FFFFFF"/>
                </a:solidFill>
                <a:latin typeface="Arial" panose="020B0604020202020204" pitchFamily="34" charset="0"/>
                <a:cs typeface="Arial" panose="020B0604020202020204" pitchFamily="34" charset="0"/>
              </a:rPr>
              <a:t> </a:t>
            </a:r>
            <a:r>
              <a:rPr lang="nl-NL" sz="2800" b="1" i="1" dirty="0" err="1">
                <a:solidFill>
                  <a:srgbClr val="FFFFFF"/>
                </a:solidFill>
                <a:latin typeface="Arial" panose="020B0604020202020204" pitchFamily="34" charset="0"/>
                <a:cs typeface="Arial" panose="020B0604020202020204" pitchFamily="34" charset="0"/>
              </a:rPr>
              <a:t>cụ</a:t>
            </a:r>
            <a:r>
              <a:rPr lang="nl-NL" sz="2800" dirty="0">
                <a:solidFill>
                  <a:schemeClr val="tx1"/>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khẩn</a:t>
            </a:r>
            <a:r>
              <a:rPr lang="nl-NL" sz="2800" b="1" dirty="0">
                <a:solidFill>
                  <a:srgbClr val="724A3C"/>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khoản</a:t>
            </a:r>
            <a:r>
              <a:rPr lang="nl-NL" sz="2800" dirty="0">
                <a:solidFill>
                  <a:schemeClr val="tx1"/>
                </a:solidFill>
                <a:latin typeface="Arial" panose="020B0604020202020204" pitchFamily="34" charset="0"/>
                <a:cs typeface="Arial" panose="020B0604020202020204" pitchFamily="34" charset="0"/>
              </a:rPr>
              <a:t>, </a:t>
            </a:r>
            <a:r>
              <a:rPr lang="nl-NL" sz="2800" b="1" dirty="0" err="1">
                <a:solidFill>
                  <a:schemeClr val="bg1"/>
                </a:solidFill>
                <a:latin typeface="Arial" panose="020B0604020202020204" pitchFamily="34" charset="0"/>
                <a:cs typeface="Arial" panose="020B0604020202020204" pitchFamily="34" charset="0"/>
              </a:rPr>
              <a:t>giọng</a:t>
            </a:r>
            <a:r>
              <a:rPr lang="nl-NL" sz="2800" b="1" dirty="0">
                <a:solidFill>
                  <a:schemeClr val="bg1"/>
                </a:solidFill>
                <a:latin typeface="Arial" panose="020B0604020202020204" pitchFamily="34" charset="0"/>
                <a:cs typeface="Arial" panose="020B0604020202020204" pitchFamily="34" charset="0"/>
              </a:rPr>
              <a:t> Cáo Bá </a:t>
            </a:r>
            <a:r>
              <a:rPr lang="nl-NL" sz="2800" b="1" dirty="0" err="1">
                <a:solidFill>
                  <a:schemeClr val="bg1"/>
                </a:solidFill>
                <a:latin typeface="Arial" panose="020B0604020202020204" pitchFamily="34" charset="0"/>
                <a:cs typeface="Arial" panose="020B0604020202020204" pitchFamily="34" charset="0"/>
              </a:rPr>
              <a:t>Quát</a:t>
            </a:r>
            <a:r>
              <a:rPr lang="nl-NL" sz="2800" dirty="0">
                <a:solidFill>
                  <a:schemeClr val="tx1"/>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vui</a:t>
            </a:r>
            <a:r>
              <a:rPr lang="nl-NL" sz="2800" b="1" dirty="0">
                <a:solidFill>
                  <a:srgbClr val="724A3C"/>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vẻ</a:t>
            </a:r>
            <a:r>
              <a:rPr lang="nl-NL" sz="2800" b="1" dirty="0">
                <a:solidFill>
                  <a:srgbClr val="724A3C"/>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xởi</a:t>
            </a:r>
            <a:r>
              <a:rPr lang="nl-NL" sz="2800" b="1" dirty="0">
                <a:solidFill>
                  <a:srgbClr val="724A3C"/>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lởi</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Đoạn</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đầu</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đọc</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chậm</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đoạn</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cuối</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bài</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đọc</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nhanh</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thể</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hiện</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ý</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chí</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quyết</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tâm</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rèn</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chữ</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bằng</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được</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của</a:t>
            </a:r>
            <a:r>
              <a:rPr lang="nl-NL" sz="2800" dirty="0">
                <a:solidFill>
                  <a:schemeClr val="tx1"/>
                </a:solidFill>
                <a:latin typeface="Arial" panose="020B0604020202020204" pitchFamily="34" charset="0"/>
                <a:cs typeface="Arial" panose="020B0604020202020204" pitchFamily="34" charset="0"/>
              </a:rPr>
              <a:t> Cao Bá </a:t>
            </a:r>
            <a:r>
              <a:rPr lang="nl-NL" sz="2800" dirty="0" err="1">
                <a:solidFill>
                  <a:schemeClr val="tx1"/>
                </a:solidFill>
                <a:latin typeface="Arial" panose="020B0604020202020204" pitchFamily="34" charset="0"/>
                <a:cs typeface="Arial" panose="020B0604020202020204" pitchFamily="34" charset="0"/>
              </a:rPr>
              <a:t>Quát</a:t>
            </a:r>
            <a:r>
              <a:rPr lang="nl-NL" sz="2800" dirty="0">
                <a:solidFill>
                  <a:schemeClr val="tx1"/>
                </a:solidFill>
                <a:latin typeface="Arial" panose="020B0604020202020204" pitchFamily="34" charset="0"/>
                <a:cs typeface="Arial" panose="020B0604020202020204" pitchFamily="34" charset="0"/>
              </a:rPr>
              <a:t>. </a:t>
            </a:r>
          </a:p>
          <a:p>
            <a:r>
              <a:rPr lang="nl-NL" sz="2800" b="1" i="1" dirty="0">
                <a:solidFill>
                  <a:srgbClr val="FFFFFF"/>
                </a:solidFill>
                <a:latin typeface="Arial" panose="020B0604020202020204" pitchFamily="34" charset="0"/>
                <a:cs typeface="Arial" panose="020B0604020202020204" pitchFamily="34" charset="0"/>
              </a:rPr>
              <a:t>Hai </a:t>
            </a:r>
            <a:r>
              <a:rPr lang="nl-NL" sz="2800" b="1" i="1" dirty="0" err="1">
                <a:solidFill>
                  <a:srgbClr val="FFFFFF"/>
                </a:solidFill>
                <a:latin typeface="Arial" panose="020B0604020202020204" pitchFamily="34" charset="0"/>
                <a:cs typeface="Arial" panose="020B0604020202020204" pitchFamily="34" charset="0"/>
              </a:rPr>
              <a:t>câu</a:t>
            </a:r>
            <a:r>
              <a:rPr lang="nl-NL" sz="2800" b="1" i="1" dirty="0">
                <a:solidFill>
                  <a:srgbClr val="FFFFFF"/>
                </a:solidFill>
                <a:latin typeface="Arial" panose="020B0604020202020204" pitchFamily="34" charset="0"/>
                <a:cs typeface="Arial" panose="020B0604020202020204" pitchFamily="34" charset="0"/>
              </a:rPr>
              <a:t> </a:t>
            </a:r>
            <a:r>
              <a:rPr lang="nl-NL" sz="2800" b="1" i="1" dirty="0" err="1">
                <a:solidFill>
                  <a:srgbClr val="FFFFFF"/>
                </a:solidFill>
                <a:latin typeface="Arial" panose="020B0604020202020204" pitchFamily="34" charset="0"/>
                <a:cs typeface="Arial" panose="020B0604020202020204" pitchFamily="34" charset="0"/>
              </a:rPr>
              <a:t>cuối</a:t>
            </a:r>
            <a:r>
              <a:rPr lang="nl-NL" sz="2800" b="1" i="1" dirty="0">
                <a:solidFill>
                  <a:srgbClr val="FFFFFF"/>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đọc</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với</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cảm</a:t>
            </a:r>
            <a:r>
              <a:rPr lang="nl-NL" sz="2800" dirty="0">
                <a:solidFill>
                  <a:schemeClr val="tx1"/>
                </a:solidFill>
                <a:latin typeface="Arial" panose="020B0604020202020204" pitchFamily="34" charset="0"/>
                <a:cs typeface="Arial" panose="020B0604020202020204" pitchFamily="34" charset="0"/>
              </a:rPr>
              <a:t> </a:t>
            </a:r>
            <a:r>
              <a:rPr lang="nl-NL" sz="2800" dirty="0" err="1">
                <a:solidFill>
                  <a:schemeClr val="tx1"/>
                </a:solidFill>
                <a:latin typeface="Arial" panose="020B0604020202020204" pitchFamily="34" charset="0"/>
                <a:cs typeface="Arial" panose="020B0604020202020204" pitchFamily="34" charset="0"/>
              </a:rPr>
              <a:t>nhận</a:t>
            </a:r>
            <a:r>
              <a:rPr lang="nl-NL" sz="2800" dirty="0">
                <a:solidFill>
                  <a:schemeClr val="tx1"/>
                </a:solidFill>
                <a:latin typeface="Arial" panose="020B0604020202020204" pitchFamily="34" charset="0"/>
                <a:cs typeface="Arial" panose="020B0604020202020204" pitchFamily="34" charset="0"/>
              </a:rPr>
              <a:t> </a:t>
            </a:r>
            <a:r>
              <a:rPr lang="nl-NL" sz="2800" b="1" dirty="0">
                <a:solidFill>
                  <a:srgbClr val="724A3C"/>
                </a:solidFill>
                <a:latin typeface="Arial" panose="020B0604020202020204" pitchFamily="34" charset="0"/>
                <a:cs typeface="Arial" panose="020B0604020202020204" pitchFamily="34" charset="0"/>
              </a:rPr>
              <a:t>ca </a:t>
            </a:r>
            <a:r>
              <a:rPr lang="nl-NL" sz="2800" b="1" dirty="0" err="1">
                <a:solidFill>
                  <a:srgbClr val="724A3C"/>
                </a:solidFill>
                <a:latin typeface="Arial" panose="020B0604020202020204" pitchFamily="34" charset="0"/>
                <a:cs typeface="Arial" panose="020B0604020202020204" pitchFamily="34" charset="0"/>
              </a:rPr>
              <a:t>ngợi</a:t>
            </a:r>
            <a:r>
              <a:rPr lang="nl-NL" sz="2800" b="1" dirty="0">
                <a:solidFill>
                  <a:srgbClr val="724A3C"/>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sảng</a:t>
            </a:r>
            <a:r>
              <a:rPr lang="nl-NL" sz="2800" b="1" dirty="0">
                <a:solidFill>
                  <a:srgbClr val="724A3C"/>
                </a:solidFill>
                <a:latin typeface="Arial" panose="020B0604020202020204" pitchFamily="34" charset="0"/>
                <a:cs typeface="Arial" panose="020B0604020202020204" pitchFamily="34" charset="0"/>
              </a:rPr>
              <a:t> </a:t>
            </a:r>
            <a:r>
              <a:rPr lang="nl-NL" sz="2800" b="1" dirty="0" err="1">
                <a:solidFill>
                  <a:srgbClr val="724A3C"/>
                </a:solidFill>
                <a:latin typeface="Arial" panose="020B0604020202020204" pitchFamily="34" charset="0"/>
                <a:cs typeface="Arial" panose="020B0604020202020204" pitchFamily="34" charset="0"/>
              </a:rPr>
              <a:t>khoái</a:t>
            </a:r>
            <a:r>
              <a:rPr lang="nl-NL" sz="2800" dirty="0">
                <a:solidFill>
                  <a:schemeClr val="tx1"/>
                </a:solidFill>
                <a:latin typeface="Arial" panose="020B0604020202020204" pitchFamily="34" charset="0"/>
                <a:cs typeface="Arial" panose="020B0604020202020204" pitchFamily="34" charset="0"/>
              </a:rPr>
              <a:t>. </a:t>
            </a:r>
            <a:endParaRPr lang="en-CA" sz="2800" dirty="0">
              <a:solidFill>
                <a:schemeClr val="tx1"/>
              </a:solidFill>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B1879EA5-F3AB-4544-A59D-FE37CF35F1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16280877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63" presetClass="path" presetSubtype="0" accel="50000" decel="50000" fill="hold" nodeType="withEffect">
                                  <p:stCondLst>
                                    <p:cond delay="0"/>
                                  </p:stCondLst>
                                  <p:childTnLst>
                                    <p:animMotion origin="layout" path="M -1.18375E-6 1.68711E-6 L 0.49981 1.68711E-6 " pathEditMode="relative" rAng="0" ptsTypes="AA">
                                      <p:cBhvr>
                                        <p:cTn id="8" dur="2000" fill="hold"/>
                                        <p:tgtEl>
                                          <p:spTgt spid="13"/>
                                        </p:tgtEl>
                                        <p:attrNameLst>
                                          <p:attrName>ppt_x</p:attrName>
                                          <p:attrName>ppt_y</p:attrName>
                                        </p:attrNameLst>
                                      </p:cBhvr>
                                      <p:rCtr x="24990" y="0"/>
                                    </p:animMotion>
                                  </p:childTnLst>
                                </p:cTn>
                              </p:par>
                            </p:childTnLst>
                          </p:cTn>
                        </p:par>
                        <p:par>
                          <p:cTn id="9" fill="hold" nodeType="afterGroup">
                            <p:stCondLst>
                              <p:cond delay="2000"/>
                            </p:stCondLst>
                            <p:childTnLst>
                              <p:par>
                                <p:cTn id="10" presetID="10" presetClass="exit" presetSubtype="0" fill="hold" nodeType="afterEffect">
                                  <p:stCondLst>
                                    <p:cond delay="0"/>
                                  </p:stCondLst>
                                  <p:childTnLst>
                                    <p:animEffect transition="out" filter="fade">
                                      <p:cBhvr>
                                        <p:cTn id="11" dur="250"/>
                                        <p:tgtEl>
                                          <p:spTgt spid="13"/>
                                        </p:tgtEl>
                                      </p:cBhvr>
                                    </p:animEffect>
                                    <p:set>
                                      <p:cBhvr>
                                        <p:cTn id="12" dur="1" fill="hold">
                                          <p:stCondLst>
                                            <p:cond delay="249"/>
                                          </p:stCondLst>
                                        </p:cTn>
                                        <p:tgtEl>
                                          <p:spTgt spid="13"/>
                                        </p:tgtEl>
                                        <p:attrNameLst>
                                          <p:attrName>style.visibility</p:attrName>
                                        </p:attrNameLst>
                                      </p:cBhvr>
                                      <p:to>
                                        <p:strVal val="hidden"/>
                                      </p:to>
                                    </p:set>
                                  </p:childTnLst>
                                </p:cTn>
                              </p:par>
                              <p:par>
                                <p:cTn id="13" presetID="22" presetClass="entr" presetSubtype="8"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nodeType="afterGroup">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9" descr="01副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 y="0"/>
            <a:ext cx="1218876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4">
            <a:extLst>
              <a:ext uri="{FF2B5EF4-FFF2-40B4-BE49-F238E27FC236}">
                <a16:creationId xmlns:a16="http://schemas.microsoft.com/office/drawing/2014/main" id="{94F945C4-6E7E-B442-B01C-0E26B1DA4536}"/>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558702" y="1132567"/>
            <a:ext cx="108732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5">
            <a:extLst>
              <a:ext uri="{FF2B5EF4-FFF2-40B4-BE49-F238E27FC236}">
                <a16:creationId xmlns:a16="http://schemas.microsoft.com/office/drawing/2014/main" id="{31642B2E-F5D0-2240-81FB-44E73F0E2F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35059" y="500323"/>
            <a:ext cx="1558649" cy="1856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1" descr="镂空边框"/>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3518"/>
            <a:ext cx="12188768" cy="110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20"/>
          <p:cNvSpPr txBox="1">
            <a:spLocks noChangeArrowheads="1"/>
          </p:cNvSpPr>
          <p:nvPr/>
        </p:nvSpPr>
        <p:spPr bwMode="ltGray">
          <a:xfrm>
            <a:off x="3070870" y="1213825"/>
            <a:ext cx="6685545" cy="1125541"/>
          </a:xfrm>
          <a:prstGeom prst="rect">
            <a:avLst/>
          </a:prstGeom>
          <a:noFill/>
          <a:ln>
            <a:noFill/>
          </a:ln>
          <a:effectLst/>
          <a:extLst>
            <a:ext uri="{909E8E84-426E-40DD-AFC4-6F175D3DCCD1}">
              <a14:hiddenFill xmlns:a14="http://schemas.microsoft.com/office/drawing/2010/main">
                <a:gradFill rotWithShape="1">
                  <a:gsLst>
                    <a:gs pos="0">
                      <a:schemeClr val="bg1"/>
                    </a:gs>
                    <a:gs pos="100000">
                      <a:schemeClr val="accent1"/>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8817" tIns="54408" rIns="108817" bIns="54408">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r>
              <a:rPr lang="en-US" altLang="zh-CN" sz="6600" baseline="0" dirty="0" err="1">
                <a:ln>
                  <a:solidFill>
                    <a:schemeClr val="tx1"/>
                  </a:solidFill>
                </a:ln>
                <a:solidFill>
                  <a:schemeClr val="bg1"/>
                </a:solidFill>
                <a:latin typeface="UTM Staccato " panose="02040603050506020204" pitchFamily="18"/>
                <a:ea typeface="汉仪颜楷繁" pitchFamily="49" charset="-122"/>
              </a:rPr>
              <a:t>Luyện</a:t>
            </a:r>
            <a:r>
              <a:rPr lang="en-US" altLang="zh-CN" sz="6600" baseline="0" dirty="0">
                <a:ln>
                  <a:solidFill>
                    <a:schemeClr val="tx1"/>
                  </a:solidFill>
                </a:ln>
                <a:solidFill>
                  <a:schemeClr val="bg1"/>
                </a:solidFill>
                <a:latin typeface="UTM Staccato " panose="02040603050506020204" pitchFamily="18"/>
                <a:ea typeface="汉仪颜楷繁" pitchFamily="49" charset="-122"/>
              </a:rPr>
              <a:t> </a:t>
            </a:r>
            <a:r>
              <a:rPr lang="en-US" altLang="zh-CN" sz="6600" baseline="0" dirty="0" err="1">
                <a:ln>
                  <a:solidFill>
                    <a:schemeClr val="tx1"/>
                  </a:solidFill>
                </a:ln>
                <a:solidFill>
                  <a:schemeClr val="bg1"/>
                </a:solidFill>
                <a:latin typeface="UTM Staccato " panose="02040603050506020204" pitchFamily="18"/>
                <a:ea typeface="汉仪颜楷繁" pitchFamily="49" charset="-122"/>
              </a:rPr>
              <a:t>đọc</a:t>
            </a:r>
            <a:r>
              <a:rPr lang="en-US" altLang="zh-CN" sz="6600" baseline="0" dirty="0">
                <a:ln>
                  <a:solidFill>
                    <a:schemeClr val="tx1"/>
                  </a:solidFill>
                </a:ln>
                <a:solidFill>
                  <a:schemeClr val="bg1"/>
                </a:solidFill>
                <a:latin typeface="UTM Staccato " panose="02040603050506020204" pitchFamily="18"/>
                <a:ea typeface="汉仪颜楷繁" pitchFamily="49" charset="-122"/>
              </a:rPr>
              <a:t> </a:t>
            </a:r>
            <a:r>
              <a:rPr lang="en-US" altLang="zh-CN" sz="6600" baseline="0" dirty="0" err="1">
                <a:ln>
                  <a:solidFill>
                    <a:schemeClr val="tx1"/>
                  </a:solidFill>
                </a:ln>
                <a:solidFill>
                  <a:schemeClr val="bg1"/>
                </a:solidFill>
                <a:latin typeface="UTM Staccato " panose="02040603050506020204" pitchFamily="18"/>
                <a:ea typeface="汉仪颜楷繁" pitchFamily="49" charset="-122"/>
              </a:rPr>
              <a:t>theo</a:t>
            </a:r>
            <a:r>
              <a:rPr lang="en-US" altLang="zh-CN" sz="6600" baseline="0" dirty="0">
                <a:ln>
                  <a:solidFill>
                    <a:schemeClr val="tx1"/>
                  </a:solidFill>
                </a:ln>
                <a:solidFill>
                  <a:schemeClr val="bg1"/>
                </a:solidFill>
                <a:latin typeface="UTM Staccato " panose="02040603050506020204" pitchFamily="18"/>
                <a:ea typeface="汉仪颜楷繁" pitchFamily="49" charset="-122"/>
              </a:rPr>
              <a:t> </a:t>
            </a:r>
            <a:r>
              <a:rPr lang="en-US" altLang="zh-CN" sz="6600" baseline="0" dirty="0" err="1">
                <a:ln>
                  <a:solidFill>
                    <a:schemeClr val="tx1"/>
                  </a:solidFill>
                </a:ln>
                <a:solidFill>
                  <a:schemeClr val="bg1"/>
                </a:solidFill>
                <a:latin typeface="UTM Staccato " panose="02040603050506020204" pitchFamily="18"/>
                <a:ea typeface="汉仪颜楷繁" pitchFamily="49" charset="-122"/>
              </a:rPr>
              <a:t>nhóm</a:t>
            </a:r>
            <a:endParaRPr lang="en-US" altLang="zh-CN" sz="6600" baseline="0" dirty="0">
              <a:ln>
                <a:solidFill>
                  <a:schemeClr val="tx1"/>
                </a:solidFill>
              </a:ln>
              <a:solidFill>
                <a:schemeClr val="bg1"/>
              </a:solidFill>
              <a:latin typeface="UTM Staccato " panose="02040603050506020204" pitchFamily="18"/>
              <a:ea typeface="汉仪颜楷繁" pitchFamily="49" charset="-122"/>
            </a:endParaRPr>
          </a:p>
        </p:txBody>
      </p:sp>
      <p:pic>
        <p:nvPicPr>
          <p:cNvPr id="9" name="Picture 2" descr="Nhìn lại chặng đường 200 tập của Thần Đồng Đất Việt - Comic Media Academy">
            <a:extLst>
              <a:ext uri="{FF2B5EF4-FFF2-40B4-BE49-F238E27FC236}">
                <a16:creationId xmlns:a16="http://schemas.microsoft.com/office/drawing/2014/main" id="{CBA7F4FB-8DD2-624D-BC47-7049ED502616}"/>
              </a:ext>
            </a:extLst>
          </p:cNvPr>
          <p:cNvPicPr>
            <a:picLocks noChangeAspect="1" noChangeArrowheads="1"/>
          </p:cNvPicPr>
          <p:nvPr/>
        </p:nvPicPr>
        <p:blipFill rotWithShape="1">
          <a:blip r:embed="rId6">
            <a:duotone>
              <a:prstClr val="black"/>
              <a:srgbClr val="D9C3A5">
                <a:tint val="50000"/>
                <a:satMod val="180000"/>
              </a:srgbClr>
            </a:duotone>
            <a:extLst>
              <a:ext uri="{BEBA8EAE-BF5A-486C-A8C5-ECC9F3942E4B}">
                <a14:imgProps xmlns:a14="http://schemas.microsoft.com/office/drawing/2010/main">
                  <a14:imgLayer r:embed="rId7">
                    <a14:imgEffect>
                      <a14:backgroundRemoval t="10000" b="90000" l="10000" r="90000">
                        <a14:backgroundMark x1="48375" y1="30207" x2="54125" y2="32750"/>
                        <a14:backgroundMark x1="54125" y1="32750" x2="56250" y2="37838"/>
                        <a14:backgroundMark x1="11750" y1="27822" x2="13000" y2="34817"/>
                        <a14:backgroundMark x1="13000" y1="34817" x2="11000" y2="46264"/>
                        <a14:backgroundMark x1="85000" y1="23370" x2="88125" y2="45628"/>
                      </a14:backgroundRemoval>
                    </a14:imgEffect>
                    <a14:imgEffect>
                      <a14:colorTemperature colorTemp="4700"/>
                    </a14:imgEffect>
                  </a14:imgLayer>
                </a14:imgProps>
              </a:ext>
              <a:ext uri="{28A0092B-C50C-407E-A947-70E740481C1C}">
                <a14:useLocalDpi xmlns:a14="http://schemas.microsoft.com/office/drawing/2010/main" val="0"/>
              </a:ext>
            </a:extLst>
          </a:blip>
          <a:srcRect t="15952" b="23264"/>
          <a:stretch/>
        </p:blipFill>
        <p:spPr bwMode="auto">
          <a:xfrm>
            <a:off x="1342678" y="2656177"/>
            <a:ext cx="8724900" cy="416951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2D420335-1D94-E145-B7DC-F9D6DB81EAC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27167004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3" presetClass="entr" presetSubtype="36" fill="hold" grpId="0" nodeType="afterEffect">
                                  <p:stCondLst>
                                    <p:cond delay="0"/>
                                  </p:stCondLst>
                                  <p:iterate type="lt">
                                    <p:tmPct val="10000"/>
                                  </p:iterate>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strVal val="(6*min(max(#ppt_w*#ppt_h,.3),1)-7.4)/-.7*#ppt_w"/>
                                          </p:val>
                                        </p:tav>
                                        <p:tav tm="100000">
                                          <p:val>
                                            <p:strVal val="#ppt_w"/>
                                          </p:val>
                                        </p:tav>
                                      </p:tavLst>
                                    </p:anim>
                                    <p:anim calcmode="lin" valueType="num">
                                      <p:cBhvr>
                                        <p:cTn id="12" dur="500" fill="hold"/>
                                        <p:tgtEl>
                                          <p:spTgt spid="17"/>
                                        </p:tgtEl>
                                        <p:attrNameLst>
                                          <p:attrName>ppt_h</p:attrName>
                                        </p:attrNameLst>
                                      </p:cBhvr>
                                      <p:tavLst>
                                        <p:tav tm="0">
                                          <p:val>
                                            <p:strVal val="(6*min(max(#ppt_w*#ppt_h,.3),1)-7.4)/-.7*#ppt_h"/>
                                          </p:val>
                                        </p:tav>
                                        <p:tav tm="100000">
                                          <p:val>
                                            <p:strVal val="#ppt_h"/>
                                          </p:val>
                                        </p:tav>
                                      </p:tavLst>
                                    </p:anim>
                                    <p:anim calcmode="lin" valueType="num">
                                      <p:cBhvr>
                                        <p:cTn id="13" dur="500" fill="hold"/>
                                        <p:tgtEl>
                                          <p:spTgt spid="17"/>
                                        </p:tgtEl>
                                        <p:attrNameLst>
                                          <p:attrName>ppt_x</p:attrName>
                                        </p:attrNameLst>
                                      </p:cBhvr>
                                      <p:tavLst>
                                        <p:tav tm="0">
                                          <p:val>
                                            <p:fltVal val="0.5"/>
                                          </p:val>
                                        </p:tav>
                                        <p:tav tm="100000">
                                          <p:val>
                                            <p:strVal val="#ppt_x"/>
                                          </p:val>
                                        </p:tav>
                                      </p:tavLst>
                                    </p:anim>
                                    <p:anim calcmode="lin" valueType="num">
                                      <p:cBhvr>
                                        <p:cTn id="14" dur="500" fill="hold"/>
                                        <p:tgtEl>
                                          <p:spTgt spid="17"/>
                                        </p:tgtEl>
                                        <p:attrNameLst>
                                          <p:attrName>ppt_y</p:attrName>
                                        </p:attrNameLst>
                                      </p:cBhvr>
                                      <p:tavLst>
                                        <p:tav tm="0">
                                          <p:val>
                                            <p:strVal val="1+(6*min(max(#ppt_w*#ppt_h,.3),1)-7.4)/-.7*#ppt_h/2"/>
                                          </p:val>
                                        </p:tav>
                                        <p:tav tm="100000">
                                          <p:val>
                                            <p:strVal val="#ppt_y"/>
                                          </p:val>
                                        </p:tav>
                                      </p:tavLst>
                                    </p:anim>
                                  </p:childTnLst>
                                </p:cTn>
                              </p:par>
                            </p:childTnLst>
                          </p:cTn>
                        </p:par>
                        <p:par>
                          <p:cTn id="15" fill="hold">
                            <p:stCondLst>
                              <p:cond delay="1750"/>
                            </p:stCondLst>
                            <p:childTnLst>
                              <p:par>
                                <p:cTn id="16" presetID="27" presetClass="entr" presetSubtype="0" fill="hold" grpId="1" nodeType="afterEffect">
                                  <p:stCondLst>
                                    <p:cond delay="0"/>
                                  </p:stCondLst>
                                  <p:iterate type="lt">
                                    <p:tmPct val="50000"/>
                                  </p:iterate>
                                  <p:childTnLst>
                                    <p:set>
                                      <p:cBhvr>
                                        <p:cTn id="17" dur="1" fill="hold">
                                          <p:stCondLst>
                                            <p:cond delay="0"/>
                                          </p:stCondLst>
                                        </p:cTn>
                                        <p:tgtEl>
                                          <p:spTgt spid="17"/>
                                        </p:tgtEl>
                                        <p:attrNameLst>
                                          <p:attrName>style.visibility</p:attrName>
                                        </p:attrNameLst>
                                      </p:cBhvr>
                                      <p:to>
                                        <p:strVal val="visible"/>
                                      </p:to>
                                    </p:set>
                                    <p:anim calcmode="discrete" valueType="clr">
                                      <p:cBhvr override="childStyle">
                                        <p:cTn id="18"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7"/>
                                        </p:tgtEl>
                                        <p:attrNameLst>
                                          <p:attrName>fillcolor</p:attrName>
                                        </p:attrNameLst>
                                      </p:cBhvr>
                                      <p:tavLst>
                                        <p:tav tm="0">
                                          <p:val>
                                            <p:clrVal>
                                              <a:schemeClr val="accent2"/>
                                            </p:clrVal>
                                          </p:val>
                                        </p:tav>
                                        <p:tav tm="50000">
                                          <p:val>
                                            <p:clrVal>
                                              <a:schemeClr val="hlink"/>
                                            </p:clrVal>
                                          </p:val>
                                        </p:tav>
                                      </p:tavLst>
                                    </p:anim>
                                    <p:set>
                                      <p:cBhvr>
                                        <p:cTn id="20" dur="80"/>
                                        <p:tgtEl>
                                          <p:spTgt spid="17"/>
                                        </p:tgtEl>
                                        <p:attrNameLst>
                                          <p:attrName>fill.type</p:attrName>
                                        </p:attrNameLst>
                                      </p:cBhvr>
                                      <p:to>
                                        <p:strVal val="solid"/>
                                      </p:to>
                                    </p:set>
                                  </p:childTnLst>
                                </p:cTn>
                              </p:par>
                            </p:childTnLst>
                          </p:cTn>
                        </p:par>
                        <p:par>
                          <p:cTn id="21" fill="hold">
                            <p:stCondLst>
                              <p:cond delay="243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par>
                                <p:cTn id="24" presetID="63" presetClass="path" presetSubtype="0" accel="50000" decel="50000" fill="hold" nodeType="withEffect">
                                  <p:stCondLst>
                                    <p:cond delay="0"/>
                                  </p:stCondLst>
                                  <p:childTnLst>
                                    <p:animMotion origin="layout" path="M 4.75453E-6 -3.69128E-6 L 0.4998 -3.69128E-6 " pathEditMode="relative" rAng="0" ptsTypes="AA">
                                      <p:cBhvr>
                                        <p:cTn id="25" dur="2000" fill="hold"/>
                                        <p:tgtEl>
                                          <p:spTgt spid="11"/>
                                        </p:tgtEl>
                                        <p:attrNameLst>
                                          <p:attrName>ppt_x</p:attrName>
                                          <p:attrName>ppt_y</p:attrName>
                                        </p:attrNameLst>
                                      </p:cBhvr>
                                      <p:rCtr x="24990" y="0"/>
                                    </p:animMotion>
                                  </p:childTnLst>
                                </p:cTn>
                              </p:par>
                            </p:childTnLst>
                          </p:cTn>
                        </p:par>
                        <p:par>
                          <p:cTn id="26" fill="hold">
                            <p:stCondLst>
                              <p:cond delay="4430"/>
                            </p:stCondLst>
                            <p:childTnLst>
                              <p:par>
                                <p:cTn id="27" presetID="10" presetClass="exit" presetSubtype="0" fill="hold" nodeType="afterEffect">
                                  <p:stCondLst>
                                    <p:cond delay="0"/>
                                  </p:stCondLst>
                                  <p:childTnLst>
                                    <p:animEffect transition="out" filter="fade">
                                      <p:cBhvr>
                                        <p:cTn id="28" dur="250"/>
                                        <p:tgtEl>
                                          <p:spTgt spid="11"/>
                                        </p:tgtEl>
                                      </p:cBhvr>
                                    </p:animEffect>
                                    <p:set>
                                      <p:cBhvr>
                                        <p:cTn id="29" dur="1" fill="hold">
                                          <p:stCondLst>
                                            <p:cond delay="249"/>
                                          </p:stCondLst>
                                        </p:cTn>
                                        <p:tgtEl>
                                          <p:spTgt spid="11"/>
                                        </p:tgtEl>
                                        <p:attrNameLst>
                                          <p:attrName>style.visibility</p:attrName>
                                        </p:attrNameLst>
                                      </p:cBhvr>
                                      <p:to>
                                        <p:strVal val="hidden"/>
                                      </p:to>
                                    </p:set>
                                  </p:childTnLst>
                                </p:cTn>
                              </p:par>
                              <p:par>
                                <p:cTn id="30" presetID="22" presetClass="entr" presetSubtype="8"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71" descr="21">
            <a:extLst>
              <a:ext uri="{FF2B5EF4-FFF2-40B4-BE49-F238E27FC236}">
                <a16:creationId xmlns:a16="http://schemas.microsoft.com/office/drawing/2014/main" id="{6FD205CB-BAC4-084F-B7DA-9233A1E893AD}"/>
              </a:ext>
            </a:extLst>
          </p:cNvPr>
          <p:cNvPicPr>
            <a:picLocks noChangeAspect="1" noChangeArrowheads="1"/>
          </p:cNvPicPr>
          <p:nvPr/>
        </p:nvPicPr>
        <p:blipFill>
          <a:blip r:embed="rId2" cstate="print">
            <a:lum contrast="-32000"/>
            <a:extLst>
              <a:ext uri="{28A0092B-C50C-407E-A947-70E740481C1C}">
                <a14:useLocalDpi xmlns:a14="http://schemas.microsoft.com/office/drawing/2010/main" val="0"/>
              </a:ext>
            </a:extLst>
          </a:blip>
          <a:srcRect/>
          <a:stretch>
            <a:fillRect/>
          </a:stretch>
        </p:blipFill>
        <p:spPr bwMode="auto">
          <a:xfrm>
            <a:off x="3983832" y="-25813"/>
            <a:ext cx="4402482" cy="65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9F0A26DB-78EE-554C-A8E6-4FF2C7E3B2BA}"/>
              </a:ext>
            </a:extLst>
          </p:cNvPr>
          <p:cNvSpPr txBox="1"/>
          <p:nvPr/>
        </p:nvSpPr>
        <p:spPr>
          <a:xfrm>
            <a:off x="-65736" y="0"/>
            <a:ext cx="12188767" cy="7355860"/>
          </a:xfrm>
          <a:prstGeom prst="rect">
            <a:avLst/>
          </a:prstGeom>
          <a:solidFill>
            <a:schemeClr val="lt1">
              <a:alpha val="50000"/>
            </a:schemeClr>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vi-VN" sz="3200" b="1" i="0" dirty="0">
                <a:solidFill>
                  <a:srgbClr val="000000"/>
                </a:solidFill>
                <a:effectLst/>
                <a:latin typeface="UTM Alpine KT" panose="02040603050506020204" pitchFamily="18"/>
              </a:rPr>
              <a:t>Văn hay chữ tốt</a:t>
            </a:r>
            <a:endParaRPr lang="vi-VN" sz="3200" b="0" i="0" dirty="0">
              <a:solidFill>
                <a:srgbClr val="000000"/>
              </a:solidFill>
              <a:effectLst/>
              <a:latin typeface="UTM Alpine KT" panose="02040603050506020204" pitchFamily="18"/>
            </a:endParaRPr>
          </a:p>
          <a:p>
            <a:pPr algn="just"/>
            <a:r>
              <a:rPr lang="vi-VN" sz="2400" b="0" i="0" dirty="0">
                <a:solidFill>
                  <a:srgbClr val="000000"/>
                </a:solidFill>
                <a:effectLst/>
                <a:latin typeface="+mj-lt"/>
              </a:rPr>
              <a:t>   </a:t>
            </a:r>
            <a:r>
              <a:rPr lang="vi-VN" sz="2330" b="0" i="0" dirty="0">
                <a:solidFill>
                  <a:srgbClr val="000000"/>
                </a:solidFill>
                <a:effectLst/>
              </a:rPr>
              <a:t>Thuở đi học, Cao Bá Quát viết chữ rất xấu nên nhiều bài văn dù hay vẫn bị thầy cho điểm kém.</a:t>
            </a:r>
          </a:p>
          <a:p>
            <a:pPr algn="l"/>
            <a:r>
              <a:rPr lang="vi-VN" sz="2330" b="0" i="0" dirty="0">
                <a:solidFill>
                  <a:srgbClr val="000000"/>
                </a:solidFill>
                <a:effectLst/>
              </a:rPr>
              <a:t>   Một hôm, có bà cụ hàng xóm sang khẩn khoản:</a:t>
            </a:r>
          </a:p>
          <a:p>
            <a:pPr algn="l"/>
            <a:r>
              <a:rPr lang="vi-VN" sz="2330" b="0" i="0" dirty="0">
                <a:solidFill>
                  <a:srgbClr val="000000"/>
                </a:solidFill>
                <a:effectLst/>
              </a:rPr>
              <a:t>- Gia đình già có một việc oan uổng muốn kêu quan, nhờ cậu viết giúp cho lá đơn, có được không?</a:t>
            </a:r>
          </a:p>
          <a:p>
            <a:pPr algn="l"/>
            <a:r>
              <a:rPr lang="vi-VN" sz="2330" b="0" i="0" dirty="0">
                <a:solidFill>
                  <a:srgbClr val="000000"/>
                </a:solidFill>
                <a:effectLst/>
              </a:rPr>
              <a:t>   Cao Bá Quát vui vẻ trả lời:</a:t>
            </a:r>
          </a:p>
          <a:p>
            <a:pPr algn="l"/>
            <a:r>
              <a:rPr lang="vi-VN" sz="2330" b="0" i="0" dirty="0">
                <a:solidFill>
                  <a:srgbClr val="000000"/>
                </a:solidFill>
                <a:effectLst/>
              </a:rPr>
              <a:t>- Tưởng việc gì khó, chứ việc ấy cháu xin sẵn lòng.</a:t>
            </a:r>
          </a:p>
          <a:p>
            <a:pPr algn="just"/>
            <a:r>
              <a:rPr lang="vi-VN" sz="2330" b="0" i="0" dirty="0">
                <a:solidFill>
                  <a:srgbClr val="000000"/>
                </a:solidFill>
                <a:effectLst/>
              </a:rPr>
              <a:t>   Lá đơn viết lí lẽ rõ ràng, Cao Bá Quát yên trí quan sẽ xét nỗi oan cho bà cụ. Nào ngờ, chữ ông xấu quá, quan đọc không được nên thét lính đuổi bà ra khỏi huyện đường. Về nhà, bà kể lại câu chuyện khiến Cao Bá Quát vô cùng ân hận. Ông biết dù văn hay đến đâu mà chữ không ra chữ cũng chẳng ích gì. Từ đó, ông dốc hết sức luyện viết chữ sao cho đẹp.</a:t>
            </a:r>
          </a:p>
          <a:p>
            <a:pPr algn="just"/>
            <a:r>
              <a:rPr lang="vi-VN" sz="2330" b="0" i="0" dirty="0">
                <a:solidFill>
                  <a:srgbClr val="000000"/>
                </a:solidFill>
                <a:effectLst/>
              </a:rPr>
              <a:t>   Sáng sáng, ông cầm que vạch lên cột nhà luyện chữ cho cứng cáp. Mỗi buổi tối, ông viết xong mười trang vở mới chịu đi ngủ. Chữ viết đã tiến bộ, ông lại mượn những cuốn sách chữ viết đẹp làm mẫu để luyện nhiều kiểu chữ khác nhau.</a:t>
            </a:r>
          </a:p>
          <a:p>
            <a:pPr algn="r"/>
            <a:r>
              <a:rPr lang="vi-VN" sz="2330" b="0" i="0" dirty="0">
                <a:solidFill>
                  <a:srgbClr val="000000"/>
                </a:solidFill>
                <a:effectLst/>
              </a:rPr>
              <a:t>   Kiên trì luyện tập suốt mấy năm, chữ ông mỗi ngày một đẹp. Ông nổi danh khắp nước là người văn hay chữ tốt.																Theo TRUYỆN ĐỌC 1 (1995)</a:t>
            </a:r>
            <a:br>
              <a:rPr lang="vi-VN" sz="2330" b="0" i="0" dirty="0">
                <a:solidFill>
                  <a:srgbClr val="000000"/>
                </a:solidFill>
                <a:effectLst/>
                <a:latin typeface="+mj-lt"/>
              </a:rPr>
            </a:br>
            <a:endParaRPr lang="en-US" sz="2330" dirty="0">
              <a:latin typeface="+mj-lt"/>
            </a:endParaRPr>
          </a:p>
        </p:txBody>
      </p:sp>
      <p:pic>
        <p:nvPicPr>
          <p:cNvPr id="15" name="Picture 18" descr="镂空边框"/>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823" y="6074365"/>
            <a:ext cx="12188767"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8" descr="镂空边框">
            <a:extLst>
              <a:ext uri="{FF2B5EF4-FFF2-40B4-BE49-F238E27FC236}">
                <a16:creationId xmlns:a16="http://schemas.microsoft.com/office/drawing/2014/main" id="{05CC3387-B370-3944-ABCC-9D67045240B1}"/>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flipV="1">
            <a:off x="6979" y="-25813"/>
            <a:ext cx="4557555"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descr="镂空边框">
            <a:extLst>
              <a:ext uri="{FF2B5EF4-FFF2-40B4-BE49-F238E27FC236}">
                <a16:creationId xmlns:a16="http://schemas.microsoft.com/office/drawing/2014/main" id="{7E0B4DD2-58B4-0441-8407-0E313A73F02C}"/>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flipV="1">
            <a:off x="7607373" y="4380"/>
            <a:ext cx="4557555"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98FF3C8-FA35-1C43-BCF6-62CC0C7FB450}"/>
              </a:ext>
            </a:extLst>
          </p:cNvPr>
          <p:cNvSpPr/>
          <p:nvPr/>
        </p:nvSpPr>
        <p:spPr>
          <a:xfrm>
            <a:off x="25483" y="405458"/>
            <a:ext cx="12139445" cy="2664296"/>
          </a:xfrm>
          <a:prstGeom prst="rect">
            <a:avLst/>
          </a:prstGeom>
          <a:solidFill>
            <a:srgbClr val="0C2744">
              <a:alpha val="40236"/>
            </a:srgb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27EC96-C8B2-6245-8539-82CE5B1FC636}"/>
              </a:ext>
            </a:extLst>
          </p:cNvPr>
          <p:cNvSpPr/>
          <p:nvPr/>
        </p:nvSpPr>
        <p:spPr>
          <a:xfrm>
            <a:off x="36382" y="3069754"/>
            <a:ext cx="12139445" cy="1800200"/>
          </a:xfrm>
          <a:prstGeom prst="rect">
            <a:avLst/>
          </a:prstGeom>
          <a:solidFill>
            <a:srgbClr val="FFC000">
              <a:alpha val="40236"/>
            </a:srgb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BC7C8EA-95A5-F14F-BFDA-88CF3117598A}"/>
              </a:ext>
            </a:extLst>
          </p:cNvPr>
          <p:cNvSpPr/>
          <p:nvPr/>
        </p:nvSpPr>
        <p:spPr>
          <a:xfrm>
            <a:off x="50968" y="4892667"/>
            <a:ext cx="12139445" cy="1980753"/>
          </a:xfrm>
          <a:prstGeom prst="rect">
            <a:avLst/>
          </a:prstGeom>
          <a:solidFill>
            <a:srgbClr val="724A3C">
              <a:alpha val="40236"/>
            </a:srgb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13B4156-3E3C-424D-AC10-34D88449FA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183664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9" descr="01副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 y="0"/>
            <a:ext cx="1218876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1" descr="镂空边框"/>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 y="-14816"/>
            <a:ext cx="12188768" cy="110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5" descr="屋角"/>
          <p:cNvPicPr>
            <a:picLocks noChangeAspect="1" noChangeArrowheads="1"/>
          </p:cNvPicPr>
          <p:nvPr/>
        </p:nvPicPr>
        <p:blipFill>
          <a:blip r:embed="rId4">
            <a:extLst>
              <a:ext uri="{28A0092B-C50C-407E-A947-70E740481C1C}">
                <a14:useLocalDpi xmlns:a14="http://schemas.microsoft.com/office/drawing/2010/main" val="0"/>
              </a:ext>
            </a:extLst>
          </a:blip>
          <a:srcRect l="15999"/>
          <a:stretch>
            <a:fillRect/>
          </a:stretch>
        </p:blipFill>
        <p:spPr bwMode="auto">
          <a:xfrm>
            <a:off x="9346038" y="1"/>
            <a:ext cx="3655996" cy="3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8" descr="镂空边框"/>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3" y="5767473"/>
            <a:ext cx="12188768" cy="1109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descr="框"/>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1783" y="1500602"/>
            <a:ext cx="9616031" cy="380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20"/>
          <p:cNvSpPr txBox="1">
            <a:spLocks noChangeArrowheads="1"/>
          </p:cNvSpPr>
          <p:nvPr/>
        </p:nvSpPr>
        <p:spPr bwMode="ltGray">
          <a:xfrm>
            <a:off x="2926855" y="2586596"/>
            <a:ext cx="6107290" cy="1125541"/>
          </a:xfrm>
          <a:prstGeom prst="rect">
            <a:avLst/>
          </a:prstGeom>
          <a:noFill/>
          <a:ln>
            <a:noFill/>
          </a:ln>
          <a:effectLst/>
          <a:extLst>
            <a:ext uri="{909E8E84-426E-40DD-AFC4-6F175D3DCCD1}">
              <a14:hiddenFill xmlns:a14="http://schemas.microsoft.com/office/drawing/2010/main">
                <a:gradFill rotWithShape="1">
                  <a:gsLst>
                    <a:gs pos="0">
                      <a:schemeClr val="bg1"/>
                    </a:gs>
                    <a:gs pos="100000">
                      <a:schemeClr val="accent1"/>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8817" tIns="54408" rIns="108817" bIns="54408">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r>
              <a:rPr lang="en-US" altLang="zh-CN" sz="6600" baseline="0" dirty="0">
                <a:ln>
                  <a:solidFill>
                    <a:schemeClr val="tx1"/>
                  </a:solidFill>
                </a:ln>
                <a:solidFill>
                  <a:srgbClr val="724A3C"/>
                </a:solidFill>
                <a:latin typeface="UTM Staccato " panose="02040603050506020204" pitchFamily="18"/>
                <a:ea typeface="汉仪颜楷繁" pitchFamily="49" charset="-122"/>
              </a:rPr>
              <a:t>2 – TÌM HIỂU BÀI</a:t>
            </a:r>
          </a:p>
        </p:txBody>
      </p:sp>
      <p:pic>
        <p:nvPicPr>
          <p:cNvPr id="19" name="Picture 22" descr="松树枝"/>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6287" y="3113377"/>
            <a:ext cx="6095442" cy="29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189A828-BBD5-6445-AFC4-EFDD612CD76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13363356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right)">
                                      <p:cBhvr>
                                        <p:cTn id="10" dur="500"/>
                                        <p:tgtEl>
                                          <p:spTgt spid="15"/>
                                        </p:tgtEl>
                                      </p:cBhvr>
                                    </p:animEffect>
                                  </p:childTnLst>
                                </p:cTn>
                              </p:par>
                              <p:par>
                                <p:cTn id="11" presetID="47" presetClass="entr" presetSubtype="0" fill="hold"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7" presetClass="entr" presetSubtype="1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fltVal val="0"/>
                                          </p:val>
                                        </p:tav>
                                        <p:tav tm="100000">
                                          <p:val>
                                            <p:strVal val="#ppt_w"/>
                                          </p:val>
                                        </p:tav>
                                      </p:tavLst>
                                    </p:anim>
                                    <p:anim calcmode="lin" valueType="num">
                                      <p:cBhvr>
                                        <p:cTn id="20" dur="1000" fill="hold"/>
                                        <p:tgtEl>
                                          <p:spTgt spid="16"/>
                                        </p:tgtEl>
                                        <p:attrNameLst>
                                          <p:attrName>ppt_h</p:attrName>
                                        </p:attrNameLst>
                                      </p:cBhvr>
                                      <p:tavLst>
                                        <p:tav tm="0">
                                          <p:val>
                                            <p:strVal val="#ppt_h"/>
                                          </p:val>
                                        </p:tav>
                                        <p:tav tm="100000">
                                          <p:val>
                                            <p:strVal val="#ppt_h"/>
                                          </p:val>
                                        </p:tav>
                                      </p:tavLst>
                                    </p:anim>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2000"/>
                                        <p:tgtEl>
                                          <p:spTgt spid="19"/>
                                        </p:tgtEl>
                                      </p:cBhvr>
                                    </p:animEffect>
                                  </p:childTnLst>
                                </p:cTn>
                              </p:par>
                            </p:childTnLst>
                          </p:cTn>
                        </p:par>
                        <p:par>
                          <p:cTn id="24" fill="hold">
                            <p:stCondLst>
                              <p:cond delay="3500"/>
                            </p:stCondLst>
                            <p:childTnLst>
                              <p:par>
                                <p:cTn id="25" presetID="23" presetClass="entr" presetSubtype="36" fill="hold" grpId="0" nodeType="afterEffect">
                                  <p:stCondLst>
                                    <p:cond delay="0"/>
                                  </p:stCondLst>
                                  <p:iterate type="lt">
                                    <p:tmPct val="10000"/>
                                  </p:iterate>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strVal val="(6*min(max(#ppt_w*#ppt_h,.3),1)-7.4)/-.7*#ppt_w"/>
                                          </p:val>
                                        </p:tav>
                                        <p:tav tm="100000">
                                          <p:val>
                                            <p:strVal val="#ppt_w"/>
                                          </p:val>
                                        </p:tav>
                                      </p:tavLst>
                                    </p:anim>
                                    <p:anim calcmode="lin" valueType="num">
                                      <p:cBhvr>
                                        <p:cTn id="28" dur="500" fill="hold"/>
                                        <p:tgtEl>
                                          <p:spTgt spid="17"/>
                                        </p:tgtEl>
                                        <p:attrNameLst>
                                          <p:attrName>ppt_h</p:attrName>
                                        </p:attrNameLst>
                                      </p:cBhvr>
                                      <p:tavLst>
                                        <p:tav tm="0">
                                          <p:val>
                                            <p:strVal val="(6*min(max(#ppt_w*#ppt_h,.3),1)-7.4)/-.7*#ppt_h"/>
                                          </p:val>
                                        </p:tav>
                                        <p:tav tm="100000">
                                          <p:val>
                                            <p:strVal val="#ppt_h"/>
                                          </p:val>
                                        </p:tav>
                                      </p:tavLst>
                                    </p:anim>
                                    <p:anim calcmode="lin" valueType="num">
                                      <p:cBhvr>
                                        <p:cTn id="29" dur="500" fill="hold"/>
                                        <p:tgtEl>
                                          <p:spTgt spid="17"/>
                                        </p:tgtEl>
                                        <p:attrNameLst>
                                          <p:attrName>ppt_x</p:attrName>
                                        </p:attrNameLst>
                                      </p:cBhvr>
                                      <p:tavLst>
                                        <p:tav tm="0">
                                          <p:val>
                                            <p:fltVal val="0.5"/>
                                          </p:val>
                                        </p:tav>
                                        <p:tav tm="100000">
                                          <p:val>
                                            <p:strVal val="#ppt_x"/>
                                          </p:val>
                                        </p:tav>
                                      </p:tavLst>
                                    </p:anim>
                                    <p:anim calcmode="lin" valueType="num">
                                      <p:cBhvr>
                                        <p:cTn id="30" dur="500" fill="hold"/>
                                        <p:tgtEl>
                                          <p:spTgt spid="17"/>
                                        </p:tgtEl>
                                        <p:attrNameLst>
                                          <p:attrName>ppt_y</p:attrName>
                                        </p:attrNameLst>
                                      </p:cBhvr>
                                      <p:tavLst>
                                        <p:tav tm="0">
                                          <p:val>
                                            <p:strVal val="1+(6*min(max(#ppt_w*#ppt_h,.3),1)-7.4)/-.7*#ppt_h/2"/>
                                          </p:val>
                                        </p:tav>
                                        <p:tav tm="100000">
                                          <p:val>
                                            <p:strVal val="#ppt_y"/>
                                          </p:val>
                                        </p:tav>
                                      </p:tavLst>
                                    </p:anim>
                                  </p:childTnLst>
                                </p:cTn>
                              </p:par>
                            </p:childTnLst>
                          </p:cTn>
                        </p:par>
                        <p:par>
                          <p:cTn id="31" fill="hold">
                            <p:stCondLst>
                              <p:cond delay="4550"/>
                            </p:stCondLst>
                            <p:childTnLst>
                              <p:par>
                                <p:cTn id="32" presetID="27" presetClass="entr" presetSubtype="0" fill="hold" grpId="1" nodeType="afterEffect">
                                  <p:stCondLst>
                                    <p:cond delay="0"/>
                                  </p:stCondLst>
                                  <p:iterate type="lt">
                                    <p:tmPct val="50000"/>
                                  </p:iterate>
                                  <p:childTnLst>
                                    <p:set>
                                      <p:cBhvr>
                                        <p:cTn id="33" dur="1" fill="hold">
                                          <p:stCondLst>
                                            <p:cond delay="0"/>
                                          </p:stCondLst>
                                        </p:cTn>
                                        <p:tgtEl>
                                          <p:spTgt spid="17"/>
                                        </p:tgtEl>
                                        <p:attrNameLst>
                                          <p:attrName>style.visibility</p:attrName>
                                        </p:attrNameLst>
                                      </p:cBhvr>
                                      <p:to>
                                        <p:strVal val="visible"/>
                                      </p:to>
                                    </p:set>
                                    <p:anim calcmode="discrete" valueType="clr">
                                      <p:cBhvr override="childStyle">
                                        <p:cTn id="34"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7"/>
                                        </p:tgtEl>
                                        <p:attrNameLst>
                                          <p:attrName>fillcolor</p:attrName>
                                        </p:attrNameLst>
                                      </p:cBhvr>
                                      <p:tavLst>
                                        <p:tav tm="0">
                                          <p:val>
                                            <p:clrVal>
                                              <a:schemeClr val="accent2"/>
                                            </p:clrVal>
                                          </p:val>
                                        </p:tav>
                                        <p:tav tm="50000">
                                          <p:val>
                                            <p:clrVal>
                                              <a:schemeClr val="hlink"/>
                                            </p:clrVal>
                                          </p:val>
                                        </p:tav>
                                      </p:tavLst>
                                    </p:anim>
                                    <p:set>
                                      <p:cBhvr>
                                        <p:cTn id="36" dur="80"/>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5" descr="F:\素材\正版图-卖\PPT\033\中国风-茶.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 y="405458"/>
            <a:ext cx="10640274" cy="5857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6" descr="F:\素材\正版图-卖\PPT\033\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 y="906382"/>
            <a:ext cx="2239424" cy="535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CA07212-DAC4-C945-AA18-11B9C1409DDC}"/>
              </a:ext>
            </a:extLst>
          </p:cNvPr>
          <p:cNvSpPr txBox="1"/>
          <p:nvPr/>
        </p:nvSpPr>
        <p:spPr>
          <a:xfrm>
            <a:off x="2447483" y="906069"/>
            <a:ext cx="6312016" cy="1200329"/>
          </a:xfrm>
          <a:prstGeom prst="rect">
            <a:avLst/>
          </a:prstGeom>
          <a:noFill/>
        </p:spPr>
        <p:txBody>
          <a:bodyPr wrap="square" rtlCol="0">
            <a:spAutoFit/>
          </a:bodyPr>
          <a:lstStyle/>
          <a:p>
            <a:pPr algn="ctr"/>
            <a:r>
              <a:rPr lang="en-US" sz="3600" dirty="0">
                <a:solidFill>
                  <a:srgbClr val="C00000"/>
                </a:solidFill>
                <a:latin typeface="UTM Androgyne" panose="02040603050506020204" pitchFamily="18"/>
              </a:rPr>
              <a:t>1. </a:t>
            </a:r>
            <a:r>
              <a:rPr lang="en-US" sz="3600" dirty="0" err="1">
                <a:solidFill>
                  <a:srgbClr val="C00000"/>
                </a:solidFill>
                <a:latin typeface="UTM Androgyne" panose="02040603050506020204" pitchFamily="18"/>
              </a:rPr>
              <a:t>Vì</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sao</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thuở</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đi</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học</a:t>
            </a:r>
            <a:r>
              <a:rPr lang="en-US" sz="3600" dirty="0">
                <a:solidFill>
                  <a:srgbClr val="C00000"/>
                </a:solidFill>
                <a:latin typeface="UTM Androgyne" panose="02040603050506020204" pitchFamily="18"/>
              </a:rPr>
              <a:t> Cao </a:t>
            </a:r>
            <a:r>
              <a:rPr lang="en-US" sz="3600" dirty="0" err="1">
                <a:solidFill>
                  <a:srgbClr val="C00000"/>
                </a:solidFill>
                <a:latin typeface="UTM Androgyne" panose="02040603050506020204" pitchFamily="18"/>
              </a:rPr>
              <a:t>Bá</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Quát</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thường</a:t>
            </a:r>
            <a:r>
              <a:rPr lang="en-US" sz="3600" dirty="0">
                <a:solidFill>
                  <a:srgbClr val="C00000"/>
                </a:solidFill>
                <a:latin typeface="UTM Androgyne" panose="02040603050506020204" pitchFamily="18"/>
              </a:rPr>
              <a:t> </a:t>
            </a:r>
            <a:r>
              <a:rPr lang="en-US" sz="3600" i="1" u="sng" dirty="0" err="1">
                <a:solidFill>
                  <a:srgbClr val="C00000"/>
                </a:solidFill>
                <a:latin typeface="UTM Androgyne" panose="02040603050506020204" pitchFamily="18"/>
              </a:rPr>
              <a:t>bị</a:t>
            </a:r>
            <a:r>
              <a:rPr lang="en-US" sz="3600" i="1" u="sng" dirty="0">
                <a:solidFill>
                  <a:srgbClr val="C00000"/>
                </a:solidFill>
                <a:latin typeface="UTM Androgyne" panose="02040603050506020204" pitchFamily="18"/>
              </a:rPr>
              <a:t> </a:t>
            </a:r>
            <a:r>
              <a:rPr lang="en-US" sz="3600" i="1" u="sng" dirty="0" err="1">
                <a:solidFill>
                  <a:srgbClr val="C00000"/>
                </a:solidFill>
                <a:latin typeface="UTM Androgyne" panose="02040603050506020204" pitchFamily="18"/>
              </a:rPr>
              <a:t>điểm</a:t>
            </a:r>
            <a:r>
              <a:rPr lang="en-US" sz="3600" i="1" u="sng" dirty="0">
                <a:solidFill>
                  <a:srgbClr val="C00000"/>
                </a:solidFill>
                <a:latin typeface="UTM Androgyne" panose="02040603050506020204" pitchFamily="18"/>
              </a:rPr>
              <a:t> </a:t>
            </a:r>
            <a:r>
              <a:rPr lang="en-US" sz="3600" i="1" u="sng" dirty="0" err="1">
                <a:solidFill>
                  <a:srgbClr val="C00000"/>
                </a:solidFill>
                <a:latin typeface="UTM Androgyne" panose="02040603050506020204" pitchFamily="18"/>
              </a:rPr>
              <a:t>kém</a:t>
            </a:r>
            <a:r>
              <a:rPr lang="en-US" sz="3600" dirty="0">
                <a:solidFill>
                  <a:srgbClr val="C00000"/>
                </a:solidFill>
                <a:latin typeface="UTM Androgyne" panose="02040603050506020204" pitchFamily="18"/>
              </a:rPr>
              <a:t>?</a:t>
            </a:r>
          </a:p>
        </p:txBody>
      </p:sp>
      <p:sp>
        <p:nvSpPr>
          <p:cNvPr id="11" name="TextBox 10">
            <a:extLst>
              <a:ext uri="{FF2B5EF4-FFF2-40B4-BE49-F238E27FC236}">
                <a16:creationId xmlns:a16="http://schemas.microsoft.com/office/drawing/2014/main" id="{0D8BEA67-8D12-0145-B247-897CA3C37AF8}"/>
              </a:ext>
            </a:extLst>
          </p:cNvPr>
          <p:cNvSpPr txBox="1"/>
          <p:nvPr/>
        </p:nvSpPr>
        <p:spPr>
          <a:xfrm>
            <a:off x="2548592" y="2607009"/>
            <a:ext cx="6109798" cy="2308324"/>
          </a:xfrm>
          <a:prstGeom prst="rect">
            <a:avLst/>
          </a:prstGeom>
          <a:noFill/>
        </p:spPr>
        <p:txBody>
          <a:bodyPr wrap="square">
            <a:spAutoFit/>
          </a:bodyPr>
          <a:lstStyle/>
          <a:p>
            <a:pPr algn="just"/>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Cao Bá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Quát</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thường</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bị</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điểm</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kém</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vì</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C00000"/>
                </a:solidFill>
                <a:effectLst/>
                <a:latin typeface="UTM Androgyne" panose="02040603050506020204" pitchFamily="18"/>
                <a:ea typeface="Times New Roman" panose="02020603050405020304" pitchFamily="18" charset="0"/>
                <a:cs typeface="Arial" panose="020B0604020202020204" pitchFamily="34" charset="0"/>
              </a:rPr>
              <a:t>ông</a:t>
            </a:r>
            <a:r>
              <a:rPr lang="nl-NL" sz="3600" dirty="0">
                <a:solidFill>
                  <a:srgbClr val="C00000"/>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C00000"/>
                </a:solidFill>
                <a:effectLst/>
                <a:latin typeface="UTM Androgyne" panose="02040603050506020204" pitchFamily="18"/>
                <a:ea typeface="Times New Roman" panose="02020603050405020304" pitchFamily="18" charset="0"/>
                <a:cs typeface="Arial" panose="020B0604020202020204" pitchFamily="34" charset="0"/>
              </a:rPr>
              <a:t>viết</a:t>
            </a:r>
            <a:r>
              <a:rPr lang="nl-NL" sz="3600" dirty="0">
                <a:solidFill>
                  <a:srgbClr val="C00000"/>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C00000"/>
                </a:solidFill>
                <a:effectLst/>
                <a:latin typeface="UTM Androgyne" panose="02040603050506020204" pitchFamily="18"/>
                <a:ea typeface="Times New Roman" panose="02020603050405020304" pitchFamily="18" charset="0"/>
                <a:cs typeface="Arial" panose="020B0604020202020204" pitchFamily="34" charset="0"/>
              </a:rPr>
              <a:t>chữ</a:t>
            </a:r>
            <a:r>
              <a:rPr lang="nl-NL" sz="3600" dirty="0">
                <a:solidFill>
                  <a:srgbClr val="C00000"/>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C00000"/>
                </a:solidFill>
                <a:effectLst/>
                <a:latin typeface="UTM Androgyne" panose="02040603050506020204" pitchFamily="18"/>
                <a:ea typeface="Times New Roman" panose="02020603050405020304" pitchFamily="18" charset="0"/>
                <a:cs typeface="Arial" panose="020B0604020202020204" pitchFamily="34" charset="0"/>
              </a:rPr>
              <a:t>rất</a:t>
            </a:r>
            <a:r>
              <a:rPr lang="nl-NL" sz="3600" dirty="0">
                <a:solidFill>
                  <a:srgbClr val="C00000"/>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C00000"/>
                </a:solidFill>
                <a:effectLst/>
                <a:latin typeface="UTM Androgyne" panose="02040603050506020204" pitchFamily="18"/>
                <a:ea typeface="Times New Roman" panose="02020603050405020304" pitchFamily="18" charset="0"/>
                <a:cs typeface="Arial" panose="020B0604020202020204" pitchFamily="34" charset="0"/>
              </a:rPr>
              <a:t>xấu</a:t>
            </a:r>
            <a:r>
              <a:rPr lang="nl-NL" sz="3600" dirty="0">
                <a:solidFill>
                  <a:srgbClr val="C00000"/>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dù</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bài</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văn</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của</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ông</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viết</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rất</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36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hay</a:t>
            </a:r>
            <a:r>
              <a:rPr lang="nl-NL" sz="36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endParaRPr lang="en-US" sz="3600" dirty="0">
              <a:solidFill>
                <a:srgbClr val="724A3C"/>
              </a:solidFill>
              <a:latin typeface="UTM Androgyne" panose="02040603050506020204" pitchFamily="18"/>
              <a:cs typeface="Arial" panose="020B0604020202020204" pitchFamily="34" charset="0"/>
            </a:endParaRPr>
          </a:p>
        </p:txBody>
      </p:sp>
      <p:pic>
        <p:nvPicPr>
          <p:cNvPr id="5" name="Picture 4">
            <a:extLst>
              <a:ext uri="{FF2B5EF4-FFF2-40B4-BE49-F238E27FC236}">
                <a16:creationId xmlns:a16="http://schemas.microsoft.com/office/drawing/2014/main" id="{1B370FD3-AA75-8B48-934A-90822FBD13B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83" b="92754" l="5081" r="89634">
                        <a14:foregroundMark x1="17886" y1="63043" x2="8087" y2="77475"/>
                        <a14:foregroundMark x1="4517" y1="84792" x2="10569" y2="94928"/>
                        <a14:foregroundMark x1="10569" y1="94928" x2="44919" y2="87319"/>
                        <a14:foregroundMark x1="44919" y1="87319" x2="55894" y2="92754"/>
                        <a14:foregroundMark x1="55894" y1="92754" x2="54675" y2="75362"/>
                        <a14:foregroundMark x1="42359" y1="61423" x2="41870" y2="60870"/>
                        <a14:foregroundMark x1="46796" y1="66445" x2="43739" y2="62985"/>
                        <a14:foregroundMark x1="54675" y1="75362" x2="46907" y2="66571"/>
                        <a14:foregroundMark x1="41870" y1="60870" x2="35163" y2="58696"/>
                        <a14:foregroundMark x1="25610" y1="69203" x2="16870" y2="83696"/>
                        <a14:foregroundMark x1="16870" y1="83696" x2="23577" y2="90580"/>
                        <a14:foregroundMark x1="23577" y1="90580" x2="46748" y2="82609"/>
                        <a14:foregroundMark x1="46748" y1="82609" x2="34146" y2="67391"/>
                        <a14:foregroundMark x1="34146" y1="67391" x2="27846" y2="70652"/>
                        <a14:foregroundMark x1="36382" y1="27174" x2="35976" y2="33333"/>
                        <a14:foregroundMark x1="39837" y1="30435" x2="37398" y2="39130"/>
                        <a14:foregroundMark x1="41057" y1="39493" x2="43089" y2="35870"/>
                        <a14:foregroundMark x1="43496" y1="34058" x2="44106" y2="36957"/>
                        <a14:foregroundMark x1="42073" y1="39130" x2="42073" y2="39130"/>
                        <a14:foregroundMark x1="42480" y1="38043" x2="42480" y2="38043"/>
                        <a14:foregroundMark x1="42480" y1="36957" x2="42276" y2="38768"/>
                        <a14:foregroundMark x1="5081" y1="87319" x2="5081" y2="87319"/>
                        <a14:foregroundMark x1="5081" y1="88043" x2="5081" y2="88043"/>
                        <a14:foregroundMark x1="19512" y1="74275" x2="17886" y2="71739"/>
                        <a14:foregroundMark x1="18089" y1="72826" x2="17683" y2="79348"/>
                        <a14:foregroundMark x1="36179" y1="10870" x2="37602" y2="10870"/>
                        <a14:backgroundMark x1="51626" y1="25725" x2="46876" y2="32578"/>
                        <a14:backgroundMark x1="45857" y1="38273" x2="51829" y2="38768"/>
                        <a14:backgroundMark x1="51829" y1="38768" x2="54878" y2="30072"/>
                        <a14:backgroundMark x1="47764" y1="61957" x2="48374" y2="60145"/>
                        <a14:backgroundMark x1="44106" y1="58696" x2="45325" y2="60507"/>
                        <a14:backgroundMark x1="48171" y1="61232" x2="48171" y2="61232"/>
                        <a14:backgroundMark x1="47358" y1="59420" x2="49187" y2="60145"/>
                        <a14:backgroundMark x1="72764" y1="68116" x2="64634" y2="72464"/>
                        <a14:backgroundMark x1="64634" y1="72464" x2="66870" y2="65580"/>
                        <a14:backgroundMark x1="78252" y1="65217" x2="67073" y2="62319"/>
                        <a14:backgroundMark x1="67073" y1="62319" x2="64024" y2="75000"/>
                        <a14:backgroundMark x1="64024" y1="75000" x2="73171" y2="77899"/>
                        <a14:backgroundMark x1="53252" y1="20290" x2="52642" y2="18841"/>
                        <a14:backgroundMark x1="20935" y1="48188" x2="22561" y2="51449"/>
                        <a14:backgroundMark x1="20935" y1="44203" x2="14837" y2="37681"/>
                        <a14:backgroundMark x1="26626" y1="46014" x2="25610" y2="50725"/>
                        <a14:backgroundMark x1="61992" y1="44203" x2="70528" y2="42029"/>
                        <a14:backgroundMark x1="70528" y1="42029" x2="61789" y2="43478"/>
                        <a14:backgroundMark x1="61789" y1="43478" x2="51626" y2="64130"/>
                        <a14:backgroundMark x1="51626" y1="64130" x2="51626" y2="64130"/>
                        <a14:backgroundMark x1="4472" y1="81522" x2="8943" y2="73913"/>
                        <a14:backgroundMark x1="45732" y1="50725" x2="45732" y2="50725"/>
                        <a14:backgroundMark x1="23374" y1="19928" x2="23374" y2="19928"/>
                        <a14:backgroundMark x1="23374" y1="19928" x2="23374" y2="19928"/>
                        <a14:backgroundMark x1="19715" y1="25000" x2="19715" y2="25000"/>
                        <a14:backgroundMark x1="16057" y1="22101" x2="21748" y2="26812"/>
                        <a14:backgroundMark x1="23374" y1="20652" x2="23984" y2="27174"/>
                        <a14:backgroundMark x1="67886" y1="25362" x2="69106" y2="20290"/>
                        <a14:backgroundMark x1="73171" y1="18841" x2="70122" y2="20290"/>
                        <a14:backgroundMark x1="50813" y1="15942" x2="60569" y2="21739"/>
                        <a14:backgroundMark x1="60569" y1="21739" x2="60976" y2="21377"/>
                        <a14:backgroundMark x1="46138" y1="44928" x2="46951" y2="50725"/>
                      </a14:backgroundRemoval>
                    </a14:imgEffect>
                    <a14:imgEffect>
                      <a14:colorTemperature colorTemp="112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8143664" y="2990843"/>
            <a:ext cx="7042210" cy="3950508"/>
          </a:xfrm>
          <a:prstGeom prst="rect">
            <a:avLst/>
          </a:prstGeom>
        </p:spPr>
      </p:pic>
      <p:pic>
        <p:nvPicPr>
          <p:cNvPr id="17" name="Picture 16">
            <a:extLst>
              <a:ext uri="{FF2B5EF4-FFF2-40B4-BE49-F238E27FC236}">
                <a16:creationId xmlns:a16="http://schemas.microsoft.com/office/drawing/2014/main" id="{C6C64E54-E36F-0142-8088-844DC5808C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6176062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500"/>
                                  </p:stCondLst>
                                  <p:childTnLst>
                                    <p:set>
                                      <p:cBhvr>
                                        <p:cTn id="6" dur="1" fill="hold">
                                          <p:stCondLst>
                                            <p:cond delay="0"/>
                                          </p:stCondLst>
                                        </p:cTn>
                                        <p:tgtEl>
                                          <p:spTgt spid="19459"/>
                                        </p:tgtEl>
                                        <p:attrNameLst>
                                          <p:attrName>style.visibility</p:attrName>
                                        </p:attrNameLst>
                                      </p:cBhvr>
                                      <p:to>
                                        <p:strVal val="visible"/>
                                      </p:to>
                                    </p:set>
                                    <p:animEffect transition="in" filter="wipe(left)">
                                      <p:cBhvr>
                                        <p:cTn id="7" dur="750"/>
                                        <p:tgtEl>
                                          <p:spTgt spid="19459"/>
                                        </p:tgtEl>
                                      </p:cBhvr>
                                    </p:animEffect>
                                  </p:childTnLst>
                                </p:cTn>
                              </p:par>
                            </p:childTnLst>
                          </p:cTn>
                        </p:par>
                        <p:par>
                          <p:cTn id="8" fill="hold" nodeType="afterGroup">
                            <p:stCondLst>
                              <p:cond delay="1250"/>
                            </p:stCondLst>
                            <p:childTnLst>
                              <p:par>
                                <p:cTn id="9" presetID="42" presetClass="entr" presetSubtype="0" fill="hold" nodeType="afterEffect">
                                  <p:stCondLst>
                                    <p:cond delay="0"/>
                                  </p:stCondLst>
                                  <p:childTnLst>
                                    <p:set>
                                      <p:cBhvr>
                                        <p:cTn id="10" dur="1" fill="hold">
                                          <p:stCondLst>
                                            <p:cond delay="0"/>
                                          </p:stCondLst>
                                        </p:cTn>
                                        <p:tgtEl>
                                          <p:spTgt spid="19460"/>
                                        </p:tgtEl>
                                        <p:attrNameLst>
                                          <p:attrName>style.visibility</p:attrName>
                                        </p:attrNameLst>
                                      </p:cBhvr>
                                      <p:to>
                                        <p:strVal val="visible"/>
                                      </p:to>
                                    </p:set>
                                    <p:animEffect transition="in" filter="fade">
                                      <p:cBhvr>
                                        <p:cTn id="11" dur="1000"/>
                                        <p:tgtEl>
                                          <p:spTgt spid="19460"/>
                                        </p:tgtEl>
                                      </p:cBhvr>
                                    </p:animEffect>
                                    <p:anim calcmode="lin" valueType="num">
                                      <p:cBhvr>
                                        <p:cTn id="12" dur="1000" fill="hold"/>
                                        <p:tgtEl>
                                          <p:spTgt spid="19460"/>
                                        </p:tgtEl>
                                        <p:attrNameLst>
                                          <p:attrName>ppt_x</p:attrName>
                                        </p:attrNameLst>
                                      </p:cBhvr>
                                      <p:tavLst>
                                        <p:tav tm="0">
                                          <p:val>
                                            <p:strVal val="#ppt_x"/>
                                          </p:val>
                                        </p:tav>
                                        <p:tav tm="100000">
                                          <p:val>
                                            <p:strVal val="#ppt_x"/>
                                          </p:val>
                                        </p:tav>
                                      </p:tavLst>
                                    </p:anim>
                                    <p:anim calcmode="lin" valueType="num">
                                      <p:cBhvr>
                                        <p:cTn id="13"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5"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21" dur="1000" fill="hold"/>
                                        <p:tgtEl>
                                          <p:spTgt spid="2"/>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2"/>
                                        </p:tgtEl>
                                      </p:cBhvr>
                                    </p:animEffect>
                                  </p:childTnLst>
                                </p:cTn>
                              </p:par>
                              <p:par>
                                <p:cTn id="26" presetID="25"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1" dur="1000" fill="hold"/>
                                        <p:tgtEl>
                                          <p:spTgt spid="5"/>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heckerboard(across)">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5" descr="F:\素材\正版图-卖\PPT\033\中国风-茶.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 y="405458"/>
            <a:ext cx="10640274" cy="5857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6" descr="F:\素材\正版图-卖\PPT\033\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 y="906382"/>
            <a:ext cx="2239424" cy="535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CA07212-DAC4-C945-AA18-11B9C1409DDC}"/>
              </a:ext>
            </a:extLst>
          </p:cNvPr>
          <p:cNvSpPr txBox="1"/>
          <p:nvPr/>
        </p:nvSpPr>
        <p:spPr>
          <a:xfrm>
            <a:off x="2516948" y="1309662"/>
            <a:ext cx="6312014" cy="1200329"/>
          </a:xfrm>
          <a:prstGeom prst="rect">
            <a:avLst/>
          </a:prstGeom>
          <a:noFill/>
        </p:spPr>
        <p:txBody>
          <a:bodyPr wrap="square" rtlCol="0">
            <a:spAutoFit/>
          </a:bodyPr>
          <a:lstStyle/>
          <a:p>
            <a:pPr algn="ctr"/>
            <a:r>
              <a:rPr lang="en-US" sz="3600" dirty="0">
                <a:solidFill>
                  <a:srgbClr val="C00000"/>
                </a:solidFill>
                <a:latin typeface="UTM Androgyne" panose="02040603050506020204" pitchFamily="18"/>
              </a:rPr>
              <a:t>2. Theo </a:t>
            </a:r>
            <a:r>
              <a:rPr lang="en-US" sz="3600" dirty="0" err="1">
                <a:solidFill>
                  <a:srgbClr val="C00000"/>
                </a:solidFill>
                <a:latin typeface="UTM Androgyne" panose="02040603050506020204" pitchFamily="18"/>
              </a:rPr>
              <a:t>em</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mình</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có</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nên</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học</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theo</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thói</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quen</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này</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của</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ông</a:t>
            </a:r>
            <a:r>
              <a:rPr lang="en-US" sz="3600" dirty="0">
                <a:solidFill>
                  <a:srgbClr val="C00000"/>
                </a:solidFill>
                <a:latin typeface="UTM Androgyne" panose="02040603050506020204" pitchFamily="18"/>
              </a:rPr>
              <a:t>?</a:t>
            </a:r>
          </a:p>
        </p:txBody>
      </p:sp>
      <p:sp>
        <p:nvSpPr>
          <p:cNvPr id="11" name="TextBox 10">
            <a:extLst>
              <a:ext uri="{FF2B5EF4-FFF2-40B4-BE49-F238E27FC236}">
                <a16:creationId xmlns:a16="http://schemas.microsoft.com/office/drawing/2014/main" id="{0D8BEA67-8D12-0145-B247-897CA3C37AF8}"/>
              </a:ext>
            </a:extLst>
          </p:cNvPr>
          <p:cNvSpPr txBox="1"/>
          <p:nvPr/>
        </p:nvSpPr>
        <p:spPr>
          <a:xfrm>
            <a:off x="2516948" y="2720878"/>
            <a:ext cx="6109798" cy="2554545"/>
          </a:xfrm>
          <a:prstGeom prst="rect">
            <a:avLst/>
          </a:prstGeom>
          <a:noFill/>
        </p:spPr>
        <p:txBody>
          <a:bodyPr wrap="square">
            <a:spAutoFit/>
          </a:bodyPr>
          <a:lstStyle/>
          <a:p>
            <a:pPr algn="just"/>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Không</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nên</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mình</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cần</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phải</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rèn</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tính</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cẩn</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thận</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và</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kiên</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trì</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luyện</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tập</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để</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chữ</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viết</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được</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đẹp</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 </a:t>
            </a:r>
            <a:r>
              <a:rPr lang="nl-NL" sz="4000" dirty="0" err="1">
                <a:solidFill>
                  <a:srgbClr val="724A3C"/>
                </a:solidFill>
                <a:effectLst/>
                <a:latin typeface="UTM Androgyne" panose="02040603050506020204" pitchFamily="18"/>
                <a:ea typeface="Times New Roman" panose="02020603050405020304" pitchFamily="18" charset="0"/>
                <a:cs typeface="Arial" panose="020B0604020202020204" pitchFamily="34" charset="0"/>
              </a:rPr>
              <a:t>hơn</a:t>
            </a:r>
            <a:r>
              <a:rPr lang="nl-NL" sz="4000" dirty="0">
                <a:solidFill>
                  <a:srgbClr val="724A3C"/>
                </a:solidFill>
                <a:effectLst/>
                <a:latin typeface="UTM Androgyne" panose="02040603050506020204" pitchFamily="18"/>
                <a:ea typeface="Times New Roman" panose="02020603050405020304" pitchFamily="18" charset="0"/>
                <a:cs typeface="Arial" panose="020B0604020202020204" pitchFamily="34" charset="0"/>
              </a:rPr>
              <a:t>.</a:t>
            </a:r>
            <a:endParaRPr lang="en-US" sz="4000" dirty="0">
              <a:solidFill>
                <a:srgbClr val="724A3C"/>
              </a:solidFill>
              <a:latin typeface="UTM Androgyne" panose="02040603050506020204" pitchFamily="18"/>
              <a:cs typeface="Arial" panose="020B0604020202020204" pitchFamily="34" charset="0"/>
            </a:endParaRPr>
          </a:p>
        </p:txBody>
      </p:sp>
      <p:pic>
        <p:nvPicPr>
          <p:cNvPr id="5" name="Picture 4">
            <a:extLst>
              <a:ext uri="{FF2B5EF4-FFF2-40B4-BE49-F238E27FC236}">
                <a16:creationId xmlns:a16="http://schemas.microsoft.com/office/drawing/2014/main" id="{1B370FD3-AA75-8B48-934A-90822FBD13B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83" b="92754" l="5081" r="89634">
                        <a14:foregroundMark x1="17886" y1="63043" x2="8087" y2="77475"/>
                        <a14:foregroundMark x1="4517" y1="84792" x2="10569" y2="94928"/>
                        <a14:foregroundMark x1="10569" y1="94928" x2="44919" y2="87319"/>
                        <a14:foregroundMark x1="44919" y1="87319" x2="55894" y2="92754"/>
                        <a14:foregroundMark x1="55894" y1="92754" x2="54675" y2="75362"/>
                        <a14:foregroundMark x1="42359" y1="61423" x2="41870" y2="60870"/>
                        <a14:foregroundMark x1="46796" y1="66445" x2="43739" y2="62985"/>
                        <a14:foregroundMark x1="54675" y1="75362" x2="46907" y2="66571"/>
                        <a14:foregroundMark x1="41870" y1="60870" x2="35163" y2="58696"/>
                        <a14:foregroundMark x1="25610" y1="69203" x2="16870" y2="83696"/>
                        <a14:foregroundMark x1="16870" y1="83696" x2="23577" y2="90580"/>
                        <a14:foregroundMark x1="23577" y1="90580" x2="46748" y2="82609"/>
                        <a14:foregroundMark x1="46748" y1="82609" x2="34146" y2="67391"/>
                        <a14:foregroundMark x1="34146" y1="67391" x2="27846" y2="70652"/>
                        <a14:foregroundMark x1="36382" y1="27174" x2="35976" y2="33333"/>
                        <a14:foregroundMark x1="39837" y1="30435" x2="37398" y2="39130"/>
                        <a14:foregroundMark x1="41057" y1="39493" x2="43089" y2="35870"/>
                        <a14:foregroundMark x1="43496" y1="34058" x2="44106" y2="36957"/>
                        <a14:foregroundMark x1="42073" y1="39130" x2="42073" y2="39130"/>
                        <a14:foregroundMark x1="42480" y1="38043" x2="42480" y2="38043"/>
                        <a14:foregroundMark x1="42480" y1="36957" x2="42276" y2="38768"/>
                        <a14:foregroundMark x1="5081" y1="87319" x2="5081" y2="87319"/>
                        <a14:foregroundMark x1="5081" y1="88043" x2="5081" y2="88043"/>
                        <a14:foregroundMark x1="19512" y1="74275" x2="17886" y2="71739"/>
                        <a14:foregroundMark x1="18089" y1="72826" x2="17683" y2="79348"/>
                        <a14:foregroundMark x1="36179" y1="10870" x2="37602" y2="10870"/>
                        <a14:backgroundMark x1="51626" y1="25725" x2="46876" y2="32578"/>
                        <a14:backgroundMark x1="45857" y1="38273" x2="51829" y2="38768"/>
                        <a14:backgroundMark x1="51829" y1="38768" x2="54878" y2="30072"/>
                        <a14:backgroundMark x1="47764" y1="61957" x2="48374" y2="60145"/>
                        <a14:backgroundMark x1="44106" y1="58696" x2="45325" y2="60507"/>
                        <a14:backgroundMark x1="48171" y1="61232" x2="48171" y2="61232"/>
                        <a14:backgroundMark x1="47358" y1="59420" x2="49187" y2="60145"/>
                        <a14:backgroundMark x1="72764" y1="68116" x2="64634" y2="72464"/>
                        <a14:backgroundMark x1="64634" y1="72464" x2="66870" y2="65580"/>
                        <a14:backgroundMark x1="78252" y1="65217" x2="67073" y2="62319"/>
                        <a14:backgroundMark x1="67073" y1="62319" x2="64024" y2="75000"/>
                        <a14:backgroundMark x1="64024" y1="75000" x2="73171" y2="77899"/>
                        <a14:backgroundMark x1="53252" y1="20290" x2="52642" y2="18841"/>
                        <a14:backgroundMark x1="20935" y1="48188" x2="22561" y2="51449"/>
                        <a14:backgroundMark x1="20935" y1="44203" x2="14837" y2="37681"/>
                        <a14:backgroundMark x1="26626" y1="46014" x2="25610" y2="50725"/>
                        <a14:backgroundMark x1="61992" y1="44203" x2="70528" y2="42029"/>
                        <a14:backgroundMark x1="70528" y1="42029" x2="61789" y2="43478"/>
                        <a14:backgroundMark x1="61789" y1="43478" x2="51626" y2="64130"/>
                        <a14:backgroundMark x1="51626" y1="64130" x2="51626" y2="64130"/>
                        <a14:backgroundMark x1="4472" y1="81522" x2="8943" y2="73913"/>
                        <a14:backgroundMark x1="45732" y1="50725" x2="45732" y2="50725"/>
                        <a14:backgroundMark x1="23374" y1="19928" x2="23374" y2="19928"/>
                        <a14:backgroundMark x1="23374" y1="19928" x2="23374" y2="19928"/>
                        <a14:backgroundMark x1="19715" y1="25000" x2="19715" y2="25000"/>
                        <a14:backgroundMark x1="16057" y1="22101" x2="21748" y2="26812"/>
                        <a14:backgroundMark x1="23374" y1="20652" x2="23984" y2="27174"/>
                        <a14:backgroundMark x1="67886" y1="25362" x2="69106" y2="20290"/>
                        <a14:backgroundMark x1="73171" y1="18841" x2="70122" y2="20290"/>
                        <a14:backgroundMark x1="50813" y1="15942" x2="60569" y2="21739"/>
                        <a14:backgroundMark x1="60569" y1="21739" x2="60976" y2="21377"/>
                        <a14:backgroundMark x1="46138" y1="44928" x2="46951" y2="50725"/>
                      </a14:backgroundRemoval>
                    </a14:imgEffect>
                    <a14:imgEffect>
                      <a14:colorTemperature colorTemp="112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8143664" y="2990843"/>
            <a:ext cx="7042210" cy="3950508"/>
          </a:xfrm>
          <a:prstGeom prst="rect">
            <a:avLst/>
          </a:prstGeom>
        </p:spPr>
      </p:pic>
      <p:pic>
        <p:nvPicPr>
          <p:cNvPr id="3074" name="Picture 2" descr="McNeil, Aimee / FAQ">
            <a:extLst>
              <a:ext uri="{FF2B5EF4-FFF2-40B4-BE49-F238E27FC236}">
                <a16:creationId xmlns:a16="http://schemas.microsoft.com/office/drawing/2014/main" id="{BC1E85E2-FAE1-7545-829E-FEBABAC445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66366" y="1269554"/>
            <a:ext cx="2349324" cy="234932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39850321-E81A-644B-A9E0-F3DDE5B533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269097630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500"/>
                                  </p:stCondLst>
                                  <p:childTnLst>
                                    <p:set>
                                      <p:cBhvr>
                                        <p:cTn id="6" dur="1" fill="hold">
                                          <p:stCondLst>
                                            <p:cond delay="0"/>
                                          </p:stCondLst>
                                        </p:cTn>
                                        <p:tgtEl>
                                          <p:spTgt spid="19459"/>
                                        </p:tgtEl>
                                        <p:attrNameLst>
                                          <p:attrName>style.visibility</p:attrName>
                                        </p:attrNameLst>
                                      </p:cBhvr>
                                      <p:to>
                                        <p:strVal val="visible"/>
                                      </p:to>
                                    </p:set>
                                    <p:animEffect transition="in" filter="wipe(left)">
                                      <p:cBhvr>
                                        <p:cTn id="7" dur="750"/>
                                        <p:tgtEl>
                                          <p:spTgt spid="19459"/>
                                        </p:tgtEl>
                                      </p:cBhvr>
                                    </p:animEffect>
                                  </p:childTnLst>
                                </p:cTn>
                              </p:par>
                            </p:childTnLst>
                          </p:cTn>
                        </p:par>
                        <p:par>
                          <p:cTn id="8" fill="hold" nodeType="afterGroup">
                            <p:stCondLst>
                              <p:cond delay="1250"/>
                            </p:stCondLst>
                            <p:childTnLst>
                              <p:par>
                                <p:cTn id="9" presetID="42" presetClass="entr" presetSubtype="0" fill="hold" nodeType="afterEffect">
                                  <p:stCondLst>
                                    <p:cond delay="0"/>
                                  </p:stCondLst>
                                  <p:childTnLst>
                                    <p:set>
                                      <p:cBhvr>
                                        <p:cTn id="10" dur="1" fill="hold">
                                          <p:stCondLst>
                                            <p:cond delay="0"/>
                                          </p:stCondLst>
                                        </p:cTn>
                                        <p:tgtEl>
                                          <p:spTgt spid="19460"/>
                                        </p:tgtEl>
                                        <p:attrNameLst>
                                          <p:attrName>style.visibility</p:attrName>
                                        </p:attrNameLst>
                                      </p:cBhvr>
                                      <p:to>
                                        <p:strVal val="visible"/>
                                      </p:to>
                                    </p:set>
                                    <p:animEffect transition="in" filter="fade">
                                      <p:cBhvr>
                                        <p:cTn id="11" dur="1000"/>
                                        <p:tgtEl>
                                          <p:spTgt spid="19460"/>
                                        </p:tgtEl>
                                      </p:cBhvr>
                                    </p:animEffect>
                                    <p:anim calcmode="lin" valueType="num">
                                      <p:cBhvr>
                                        <p:cTn id="12" dur="1000" fill="hold"/>
                                        <p:tgtEl>
                                          <p:spTgt spid="19460"/>
                                        </p:tgtEl>
                                        <p:attrNameLst>
                                          <p:attrName>ppt_x</p:attrName>
                                        </p:attrNameLst>
                                      </p:cBhvr>
                                      <p:tavLst>
                                        <p:tav tm="0">
                                          <p:val>
                                            <p:strVal val="#ppt_x"/>
                                          </p:val>
                                        </p:tav>
                                        <p:tav tm="100000">
                                          <p:val>
                                            <p:strVal val="#ppt_x"/>
                                          </p:val>
                                        </p:tav>
                                      </p:tavLst>
                                    </p:anim>
                                    <p:anim calcmode="lin" valueType="num">
                                      <p:cBhvr>
                                        <p:cTn id="13"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5" descr="F:\素材\正版图-卖\PPT\033\中国风-茶.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 y="405458"/>
            <a:ext cx="10640274" cy="5857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6" descr="F:\素材\正版图-卖\PPT\033\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 y="906382"/>
            <a:ext cx="2239424" cy="535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CA07212-DAC4-C945-AA18-11B9C1409DDC}"/>
              </a:ext>
            </a:extLst>
          </p:cNvPr>
          <p:cNvSpPr txBox="1"/>
          <p:nvPr/>
        </p:nvSpPr>
        <p:spPr>
          <a:xfrm>
            <a:off x="2516948" y="1309662"/>
            <a:ext cx="6312014" cy="1200329"/>
          </a:xfrm>
          <a:prstGeom prst="rect">
            <a:avLst/>
          </a:prstGeom>
          <a:noFill/>
        </p:spPr>
        <p:txBody>
          <a:bodyPr wrap="square" rtlCol="0">
            <a:spAutoFit/>
          </a:bodyPr>
          <a:lstStyle/>
          <a:p>
            <a:pPr algn="ctr"/>
            <a:r>
              <a:rPr lang="en-US" sz="3600" dirty="0">
                <a:solidFill>
                  <a:srgbClr val="C00000"/>
                </a:solidFill>
                <a:latin typeface="UTM Androgyne" panose="02040603050506020204" pitchFamily="18"/>
              </a:rPr>
              <a:t>3. </a:t>
            </a:r>
            <a:r>
              <a:rPr lang="en-US" sz="3600" dirty="0" err="1">
                <a:solidFill>
                  <a:srgbClr val="C00000"/>
                </a:solidFill>
                <a:latin typeface="UTM Androgyne" panose="02040603050506020204" pitchFamily="18"/>
              </a:rPr>
              <a:t>Sự</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việc</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gì</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xảy</a:t>
            </a:r>
            <a:r>
              <a:rPr lang="en-US" sz="3600" dirty="0">
                <a:solidFill>
                  <a:srgbClr val="C00000"/>
                </a:solidFill>
                <a:latin typeface="UTM Androgyne" panose="02040603050506020204" pitchFamily="18"/>
              </a:rPr>
              <a:t> ra </a:t>
            </a:r>
            <a:r>
              <a:rPr lang="en-US" sz="3600" dirty="0" err="1">
                <a:solidFill>
                  <a:srgbClr val="C00000"/>
                </a:solidFill>
                <a:latin typeface="UTM Androgyne" panose="02040603050506020204" pitchFamily="18"/>
              </a:rPr>
              <a:t>đã</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khiến</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ông</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ân</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hận</a:t>
            </a:r>
            <a:r>
              <a:rPr lang="en-US" sz="3600" dirty="0">
                <a:solidFill>
                  <a:srgbClr val="C00000"/>
                </a:solidFill>
                <a:latin typeface="UTM Androgyne" panose="02040603050506020204" pitchFamily="18"/>
              </a:rPr>
              <a:t>?</a:t>
            </a:r>
          </a:p>
        </p:txBody>
      </p:sp>
      <p:sp>
        <p:nvSpPr>
          <p:cNvPr id="11" name="TextBox 10">
            <a:extLst>
              <a:ext uri="{FF2B5EF4-FFF2-40B4-BE49-F238E27FC236}">
                <a16:creationId xmlns:a16="http://schemas.microsoft.com/office/drawing/2014/main" id="{0D8BEA67-8D12-0145-B247-897CA3C37AF8}"/>
              </a:ext>
            </a:extLst>
          </p:cNvPr>
          <p:cNvSpPr txBox="1"/>
          <p:nvPr/>
        </p:nvSpPr>
        <p:spPr>
          <a:xfrm>
            <a:off x="2516948" y="2720878"/>
            <a:ext cx="6109798" cy="2554545"/>
          </a:xfrm>
          <a:prstGeom prst="rect">
            <a:avLst/>
          </a:prstGeom>
          <a:noFill/>
        </p:spPr>
        <p:txBody>
          <a:bodyPr wrap="square">
            <a:spAutoFit/>
          </a:bodyPr>
          <a:lstStyle/>
          <a:p>
            <a:pPr algn="just"/>
            <a:r>
              <a:rPr lang="nl-NL" sz="3200" dirty="0">
                <a:effectLst/>
                <a:latin typeface="UTM Androgyne" panose="02040603050506020204" pitchFamily="18"/>
                <a:ea typeface="Times New Roman" panose="02020603050405020304" pitchFamily="18" charset="0"/>
                <a:cs typeface="Arial" panose="020B0604020202020204" pitchFamily="34" charset="0"/>
              </a:rPr>
              <a:t>Lá </a:t>
            </a:r>
            <a:r>
              <a:rPr lang="nl-NL" sz="3200" dirty="0" err="1">
                <a:effectLst/>
                <a:latin typeface="UTM Androgyne" panose="02040603050506020204" pitchFamily="18"/>
                <a:ea typeface="Times New Roman" panose="02020603050405020304" pitchFamily="18" charset="0"/>
                <a:cs typeface="Arial" panose="020B0604020202020204" pitchFamily="34" charset="0"/>
              </a:rPr>
              <a:t>đơn</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của</a:t>
            </a:r>
            <a:r>
              <a:rPr lang="nl-NL" sz="3200" dirty="0">
                <a:effectLst/>
                <a:latin typeface="UTM Androgyne" panose="02040603050506020204" pitchFamily="18"/>
                <a:ea typeface="Times New Roman" panose="02020603050405020304" pitchFamily="18" charset="0"/>
                <a:cs typeface="Arial" panose="020B0604020202020204" pitchFamily="34" charset="0"/>
              </a:rPr>
              <a:t> Cao Bá </a:t>
            </a:r>
            <a:r>
              <a:rPr lang="nl-NL" sz="3200" dirty="0" err="1">
                <a:effectLst/>
                <a:latin typeface="UTM Androgyne" panose="02040603050506020204" pitchFamily="18"/>
                <a:ea typeface="Times New Roman" panose="02020603050405020304" pitchFamily="18" charset="0"/>
                <a:cs typeface="Arial" panose="020B0604020202020204" pitchFamily="34" charset="0"/>
              </a:rPr>
              <a:t>Quát</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vì</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chữ</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viết</a:t>
            </a:r>
            <a:r>
              <a:rPr lang="nl-NL" sz="3200" dirty="0">
                <a:effectLst/>
                <a:latin typeface="UTM Androgyne" panose="02040603050506020204" pitchFamily="18"/>
                <a:ea typeface="Times New Roman" panose="02020603050405020304" pitchFamily="18" charset="0"/>
                <a:cs typeface="Arial" panose="020B0604020202020204" pitchFamily="34" charset="0"/>
              </a:rPr>
              <a:t> quá </a:t>
            </a:r>
            <a:r>
              <a:rPr lang="nl-NL" sz="3200" dirty="0" err="1">
                <a:effectLst/>
                <a:latin typeface="UTM Androgyne" panose="02040603050506020204" pitchFamily="18"/>
                <a:ea typeface="Times New Roman" panose="02020603050405020304" pitchFamily="18" charset="0"/>
                <a:cs typeface="Arial" panose="020B0604020202020204" pitchFamily="34" charset="0"/>
              </a:rPr>
              <a:t>xấu</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quan</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không</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đọc</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được</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nên</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quan</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thét</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lính</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đuổi</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bà</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cụ</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về</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khiến</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bà</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cụ</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không</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giải</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được</a:t>
            </a:r>
            <a:r>
              <a:rPr lang="nl-NL" sz="3200" dirty="0">
                <a:effectLst/>
                <a:latin typeface="UTM Androgyne" panose="02040603050506020204" pitchFamily="18"/>
                <a:ea typeface="Times New Roman" panose="02020603050405020304" pitchFamily="18" charset="0"/>
                <a:cs typeface="Arial" panose="020B0604020202020204" pitchFamily="34" charset="0"/>
              </a:rPr>
              <a:t> </a:t>
            </a:r>
            <a:r>
              <a:rPr lang="nl-NL" sz="3200" dirty="0" err="1">
                <a:effectLst/>
                <a:latin typeface="UTM Androgyne" panose="02040603050506020204" pitchFamily="18"/>
                <a:ea typeface="Times New Roman" panose="02020603050405020304" pitchFamily="18" charset="0"/>
                <a:cs typeface="Arial" panose="020B0604020202020204" pitchFamily="34" charset="0"/>
              </a:rPr>
              <a:t>oan</a:t>
            </a:r>
            <a:r>
              <a:rPr lang="nl-NL" sz="3200" dirty="0">
                <a:effectLst/>
                <a:latin typeface="UTM Androgyne" panose="02040603050506020204" pitchFamily="18"/>
                <a:ea typeface="Times New Roman" panose="02020603050405020304" pitchFamily="18" charset="0"/>
                <a:cs typeface="Arial" panose="020B0604020202020204" pitchFamily="34" charset="0"/>
              </a:rPr>
              <a:t>.</a:t>
            </a:r>
            <a:endParaRPr lang="en-US" sz="3200" dirty="0">
              <a:latin typeface="UTM Androgyne" panose="02040603050506020204" pitchFamily="18"/>
              <a:cs typeface="Arial" panose="020B0604020202020204" pitchFamily="34" charset="0"/>
            </a:endParaRPr>
          </a:p>
        </p:txBody>
      </p:sp>
      <p:pic>
        <p:nvPicPr>
          <p:cNvPr id="5122" name="Picture 2" descr="Vua Lê thái Tông trị tham quan -">
            <a:extLst>
              <a:ext uri="{FF2B5EF4-FFF2-40B4-BE49-F238E27FC236}">
                <a16:creationId xmlns:a16="http://schemas.microsoft.com/office/drawing/2014/main" id="{64B43BCD-93C5-A549-8ECF-63D51A0C4048}"/>
              </a:ext>
            </a:extLst>
          </p:cNvPr>
          <p:cNvPicPr>
            <a:picLocks noChangeAspect="1" noChangeArrowheads="1"/>
          </p:cNvPicPr>
          <p:nvPr/>
        </p:nvPicPr>
        <p:blipFill>
          <a:blip r:embed="rId5">
            <a:grayscl/>
            <a:alphaModFix/>
            <a:extLst>
              <a:ext uri="{BEBA8EAE-BF5A-486C-A8C5-ECC9F3942E4B}">
                <a14:imgProps xmlns:a14="http://schemas.microsoft.com/office/drawing/2010/main">
                  <a14:imgLayer r:embed="rId6">
                    <a14:imgEffect>
                      <a14:backgroundRemoval t="6230" b="97377" l="5185" r="89877">
                        <a14:foregroundMark x1="70617" y1="10492" x2="74074" y2="6557"/>
                        <a14:foregroundMark x1="52840" y1="90164" x2="64691" y2="92131"/>
                        <a14:foregroundMark x1="64691" y1="92131" x2="74321" y2="91475"/>
                        <a14:foregroundMark x1="74321" y1="91475" x2="75062" y2="90820"/>
                        <a14:foregroundMark x1="15309" y1="31803" x2="12099" y2="27213"/>
                        <a14:foregroundMark x1="22469" y1="34426" x2="20494" y2="32787"/>
                        <a14:foregroundMark x1="20494" y1="38033" x2="18025" y2="36066"/>
                        <a14:foregroundMark x1="87654" y1="63279" x2="89877" y2="61639"/>
                        <a14:foregroundMark x1="6667" y1="25574" x2="5432" y2="24590"/>
                        <a14:foregroundMark x1="54074" y1="95738" x2="64198" y2="95410"/>
                        <a14:foregroundMark x1="64198" y1="95410" x2="73580" y2="97377"/>
                        <a14:foregroundMark x1="73580" y1="97377" x2="77284" y2="94754"/>
                      </a14:backgroundRemoval>
                    </a14:imgEffect>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327454" y="3893525"/>
            <a:ext cx="4076231" cy="306975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2FB16A65-D879-1449-981A-A42863875BE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19211101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500"/>
                                  </p:stCondLst>
                                  <p:childTnLst>
                                    <p:set>
                                      <p:cBhvr>
                                        <p:cTn id="6" dur="1" fill="hold">
                                          <p:stCondLst>
                                            <p:cond delay="0"/>
                                          </p:stCondLst>
                                        </p:cTn>
                                        <p:tgtEl>
                                          <p:spTgt spid="19459"/>
                                        </p:tgtEl>
                                        <p:attrNameLst>
                                          <p:attrName>style.visibility</p:attrName>
                                        </p:attrNameLst>
                                      </p:cBhvr>
                                      <p:to>
                                        <p:strVal val="visible"/>
                                      </p:to>
                                    </p:set>
                                    <p:animEffect transition="in" filter="wipe(left)">
                                      <p:cBhvr>
                                        <p:cTn id="7" dur="750"/>
                                        <p:tgtEl>
                                          <p:spTgt spid="19459"/>
                                        </p:tgtEl>
                                      </p:cBhvr>
                                    </p:animEffect>
                                  </p:childTnLst>
                                </p:cTn>
                              </p:par>
                            </p:childTnLst>
                          </p:cTn>
                        </p:par>
                        <p:par>
                          <p:cTn id="8" fill="hold" nodeType="afterGroup">
                            <p:stCondLst>
                              <p:cond delay="1250"/>
                            </p:stCondLst>
                            <p:childTnLst>
                              <p:par>
                                <p:cTn id="9" presetID="42" presetClass="entr" presetSubtype="0" fill="hold" nodeType="afterEffect">
                                  <p:stCondLst>
                                    <p:cond delay="0"/>
                                  </p:stCondLst>
                                  <p:childTnLst>
                                    <p:set>
                                      <p:cBhvr>
                                        <p:cTn id="10" dur="1" fill="hold">
                                          <p:stCondLst>
                                            <p:cond delay="0"/>
                                          </p:stCondLst>
                                        </p:cTn>
                                        <p:tgtEl>
                                          <p:spTgt spid="19460"/>
                                        </p:tgtEl>
                                        <p:attrNameLst>
                                          <p:attrName>style.visibility</p:attrName>
                                        </p:attrNameLst>
                                      </p:cBhvr>
                                      <p:to>
                                        <p:strVal val="visible"/>
                                      </p:to>
                                    </p:set>
                                    <p:animEffect transition="in" filter="fade">
                                      <p:cBhvr>
                                        <p:cTn id="11" dur="1000"/>
                                        <p:tgtEl>
                                          <p:spTgt spid="19460"/>
                                        </p:tgtEl>
                                      </p:cBhvr>
                                    </p:animEffect>
                                    <p:anim calcmode="lin" valueType="num">
                                      <p:cBhvr>
                                        <p:cTn id="12" dur="1000" fill="hold"/>
                                        <p:tgtEl>
                                          <p:spTgt spid="19460"/>
                                        </p:tgtEl>
                                        <p:attrNameLst>
                                          <p:attrName>ppt_x</p:attrName>
                                        </p:attrNameLst>
                                      </p:cBhvr>
                                      <p:tavLst>
                                        <p:tav tm="0">
                                          <p:val>
                                            <p:strVal val="#ppt_x"/>
                                          </p:val>
                                        </p:tav>
                                        <p:tav tm="100000">
                                          <p:val>
                                            <p:strVal val="#ppt_x"/>
                                          </p:val>
                                        </p:tav>
                                      </p:tavLst>
                                    </p:anim>
                                    <p:anim calcmode="lin" valueType="num">
                                      <p:cBhvr>
                                        <p:cTn id="13"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Same Side Corner Rectangle 5">
            <a:extLst>
              <a:ext uri="{FF2B5EF4-FFF2-40B4-BE49-F238E27FC236}">
                <a16:creationId xmlns:a16="http://schemas.microsoft.com/office/drawing/2014/main" id="{9572F38A-0F14-E64E-8460-B64CFF4ECF26}"/>
              </a:ext>
            </a:extLst>
          </p:cNvPr>
          <p:cNvSpPr/>
          <p:nvPr/>
        </p:nvSpPr>
        <p:spPr>
          <a:xfrm>
            <a:off x="7188741" y="3861842"/>
            <a:ext cx="4968552" cy="792088"/>
          </a:xfrm>
          <a:prstGeom prst="round2SameRect">
            <a:avLst/>
          </a:prstGeom>
          <a:solidFill>
            <a:schemeClr val="dk1">
              <a:alpha val="69927"/>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800" dirty="0">
                <a:solidFill>
                  <a:srgbClr val="FFC000"/>
                </a:solidFill>
                <a:latin typeface="UTM Staccato " panose="02040603050506020204" pitchFamily="18"/>
              </a:rPr>
              <a:t>CAO BÁ QUÁT (1809-1855)</a:t>
            </a:r>
          </a:p>
        </p:txBody>
      </p:sp>
      <p:sp>
        <p:nvSpPr>
          <p:cNvPr id="7" name="TextBox 6">
            <a:extLst>
              <a:ext uri="{FF2B5EF4-FFF2-40B4-BE49-F238E27FC236}">
                <a16:creationId xmlns:a16="http://schemas.microsoft.com/office/drawing/2014/main" id="{CA051860-2051-9848-8F40-E58BFFA6A0DC}"/>
              </a:ext>
            </a:extLst>
          </p:cNvPr>
          <p:cNvSpPr txBox="1"/>
          <p:nvPr/>
        </p:nvSpPr>
        <p:spPr>
          <a:xfrm>
            <a:off x="7332071" y="1053530"/>
            <a:ext cx="4424337" cy="2554545"/>
          </a:xfrm>
          <a:prstGeom prst="rect">
            <a:avLst/>
          </a:prstGeom>
          <a:noFill/>
        </p:spPr>
        <p:txBody>
          <a:bodyPr wrap="square" rtlCol="0">
            <a:spAutoFit/>
          </a:bodyPr>
          <a:lstStyle/>
          <a:p>
            <a:pPr algn="just"/>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Là</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quân</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sư</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và</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là</a:t>
            </a:r>
            <a:r>
              <a:rPr lang="en-US" sz="3200" dirty="0">
                <a:solidFill>
                  <a:schemeClr val="tx1">
                    <a:lumMod val="65000"/>
                    <a:lumOff val="35000"/>
                  </a:schemeClr>
                </a:solidFill>
                <a:latin typeface="Cambria" panose="02040503050406030204" pitchFamily="18" charset="0"/>
              </a:rPr>
              <a:t> </a:t>
            </a:r>
            <a:r>
              <a:rPr lang="vi-VN" sz="3200" dirty="0">
                <a:solidFill>
                  <a:schemeClr val="tx1">
                    <a:lumMod val="65000"/>
                    <a:lumOff val="35000"/>
                  </a:schemeClr>
                </a:solidFill>
                <a:latin typeface="Cambria" panose="02040503050406030204" pitchFamily="18" charset="0"/>
              </a:rPr>
              <a:t>bậc danh sĩ nổi tiếng với tài văn thơ như </a:t>
            </a:r>
            <a:r>
              <a:rPr lang="vi-VN" sz="3200" b="1" dirty="0">
                <a:solidFill>
                  <a:schemeClr val="tx1">
                    <a:lumMod val="65000"/>
                    <a:lumOff val="35000"/>
                  </a:schemeClr>
                </a:solidFill>
                <a:latin typeface="Cambria" panose="02040503050406030204" pitchFamily="18" charset="0"/>
              </a:rPr>
              <a:t>“thần” </a:t>
            </a:r>
            <a:r>
              <a:rPr lang="en-US" sz="3200" dirty="0" err="1">
                <a:solidFill>
                  <a:schemeClr val="tx1">
                    <a:lumMod val="65000"/>
                    <a:lumOff val="35000"/>
                  </a:schemeClr>
                </a:solidFill>
                <a:latin typeface="Cambria" panose="02040503050406030204" pitchFamily="18" charset="0"/>
              </a:rPr>
              <a:t>ở</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giữa</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thế</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kỉ</a:t>
            </a:r>
            <a:r>
              <a:rPr lang="en-US" sz="3200" dirty="0">
                <a:solidFill>
                  <a:schemeClr val="tx1">
                    <a:lumMod val="65000"/>
                    <a:lumOff val="35000"/>
                  </a:schemeClr>
                </a:solidFill>
                <a:latin typeface="Cambria" panose="02040503050406030204" pitchFamily="18" charset="0"/>
              </a:rPr>
              <a:t> 19 </a:t>
            </a:r>
            <a:r>
              <a:rPr lang="en-US" sz="3200" dirty="0" err="1">
                <a:solidFill>
                  <a:schemeClr val="tx1">
                    <a:lumMod val="65000"/>
                    <a:lumOff val="35000"/>
                  </a:schemeClr>
                </a:solidFill>
                <a:latin typeface="Cambria" panose="02040503050406030204" pitchFamily="18" charset="0"/>
              </a:rPr>
              <a:t>trong</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lịch</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sử</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văn</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học</a:t>
            </a:r>
            <a:r>
              <a:rPr lang="en-US" sz="3200" dirty="0">
                <a:solidFill>
                  <a:schemeClr val="tx1">
                    <a:lumMod val="65000"/>
                    <a:lumOff val="35000"/>
                  </a:schemeClr>
                </a:solidFill>
                <a:latin typeface="Cambria" panose="02040503050406030204" pitchFamily="18" charset="0"/>
              </a:rPr>
              <a:t> </a:t>
            </a:r>
            <a:r>
              <a:rPr lang="en-US" sz="3200" dirty="0" err="1">
                <a:solidFill>
                  <a:schemeClr val="tx1">
                    <a:lumMod val="65000"/>
                    <a:lumOff val="35000"/>
                  </a:schemeClr>
                </a:solidFill>
                <a:latin typeface="Cambria" panose="02040503050406030204" pitchFamily="18" charset="0"/>
              </a:rPr>
              <a:t>Việt</a:t>
            </a:r>
            <a:r>
              <a:rPr lang="en-US" sz="3200" dirty="0">
                <a:solidFill>
                  <a:schemeClr val="tx1">
                    <a:lumMod val="65000"/>
                    <a:lumOff val="35000"/>
                  </a:schemeClr>
                </a:solidFill>
                <a:latin typeface="Cambria" panose="02040503050406030204" pitchFamily="18" charset="0"/>
              </a:rPr>
              <a:t> Nam.</a:t>
            </a:r>
          </a:p>
        </p:txBody>
      </p:sp>
      <p:pic>
        <p:nvPicPr>
          <p:cNvPr id="1026" name="Picture 2" descr="Stream Cao Bá Quát - Hưng BOM by JustAKID | Listen online for free on  SoundCloud">
            <a:extLst>
              <a:ext uri="{FF2B5EF4-FFF2-40B4-BE49-F238E27FC236}">
                <a16:creationId xmlns:a16="http://schemas.microsoft.com/office/drawing/2014/main" id="{96E539F2-877C-564F-A4CD-731C11782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72217">
            <a:off x="710509" y="450709"/>
            <a:ext cx="5884130" cy="6089391"/>
          </a:xfrm>
          <a:prstGeom prst="rect">
            <a:avLst/>
          </a:prstGeom>
          <a:ln w="127000" cap="sq">
            <a:solidFill>
              <a:srgbClr val="000000"/>
            </a:solidFill>
            <a:miter lim="800000"/>
          </a:ln>
          <a:effectLst>
            <a:glow rad="381756">
              <a:schemeClr val="bg2">
                <a:lumMod val="75000"/>
                <a:alpha val="40000"/>
              </a:schemeClr>
            </a:glow>
            <a:outerShdw blurRad="57150" dist="50800" dir="2700000" algn="tl" rotWithShape="0">
              <a:srgbClr val="000000">
                <a:alpha val="40000"/>
              </a:srgbClr>
            </a:outerShdw>
            <a:softEdge rad="85380"/>
          </a:effectLst>
          <a:scene3d>
            <a:camera prst="orthographicFront"/>
            <a:lightRig rig="threePt" dir="t"/>
          </a:scene3d>
          <a:sp3d>
            <a:bevelT w="139700" prst="cross"/>
          </a:sp3d>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4CD55A7-7C86-A543-84D2-5E0442878F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6474" y="8902402"/>
            <a:ext cx="1803287" cy="2672892"/>
          </a:xfrm>
          <a:prstGeom prst="rect">
            <a:avLst/>
          </a:prstGeom>
        </p:spPr>
      </p:pic>
      <p:sp>
        <p:nvSpPr>
          <p:cNvPr id="8" name="TextBox 7">
            <a:extLst>
              <a:ext uri="{FF2B5EF4-FFF2-40B4-BE49-F238E27FC236}">
                <a16:creationId xmlns:a16="http://schemas.microsoft.com/office/drawing/2014/main" id="{9DE28E23-5838-4045-A654-B5F5978C0A69}"/>
              </a:ext>
            </a:extLst>
          </p:cNvPr>
          <p:cNvSpPr txBox="1"/>
          <p:nvPr/>
        </p:nvSpPr>
        <p:spPr>
          <a:xfrm>
            <a:off x="-6506194" y="10630594"/>
            <a:ext cx="5328592" cy="369332"/>
          </a:xfrm>
          <a:prstGeom prst="rect">
            <a:avLst/>
          </a:prstGeom>
          <a:noFill/>
        </p:spPr>
        <p:txBody>
          <a:bodyPr wrap="square" rtlCol="0">
            <a:spAutoFit/>
          </a:bodyPr>
          <a:lstStyle/>
          <a:p>
            <a:r>
              <a:rPr lang="en-US" dirty="0"/>
              <a:t>BY: HỒNG LINH</a:t>
            </a:r>
          </a:p>
        </p:txBody>
      </p:sp>
    </p:spTree>
    <p:extLst>
      <p:ext uri="{BB962C8B-B14F-4D97-AF65-F5344CB8AC3E}">
        <p14:creationId xmlns:p14="http://schemas.microsoft.com/office/powerpoint/2010/main" val="27655880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5" descr="F:\素材\正版图-卖\PPT\033\中国风-茶.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 y="405458"/>
            <a:ext cx="10640274" cy="645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6" descr="F:\素材\正版图-卖\PPT\033\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 y="906382"/>
            <a:ext cx="2239424" cy="535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CA07212-DAC4-C945-AA18-11B9C1409DDC}"/>
              </a:ext>
            </a:extLst>
          </p:cNvPr>
          <p:cNvSpPr txBox="1"/>
          <p:nvPr/>
        </p:nvSpPr>
        <p:spPr>
          <a:xfrm>
            <a:off x="2516948" y="1309662"/>
            <a:ext cx="6312014" cy="1200329"/>
          </a:xfrm>
          <a:prstGeom prst="rect">
            <a:avLst/>
          </a:prstGeom>
          <a:noFill/>
        </p:spPr>
        <p:txBody>
          <a:bodyPr wrap="square" rtlCol="0">
            <a:spAutoFit/>
          </a:bodyPr>
          <a:lstStyle/>
          <a:p>
            <a:pPr algn="ctr"/>
            <a:r>
              <a:rPr lang="en-US" sz="3600" dirty="0">
                <a:solidFill>
                  <a:srgbClr val="C00000"/>
                </a:solidFill>
                <a:latin typeface="UTM Androgyne" panose="02040603050506020204" pitchFamily="18"/>
              </a:rPr>
              <a:t>4. Cao </a:t>
            </a:r>
            <a:r>
              <a:rPr lang="en-US" sz="3600" dirty="0" err="1">
                <a:solidFill>
                  <a:srgbClr val="C00000"/>
                </a:solidFill>
                <a:latin typeface="UTM Androgyne" panose="02040603050506020204" pitchFamily="18"/>
              </a:rPr>
              <a:t>Bá</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Quát</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quyết</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chí</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luyện</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viết</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chữ</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như</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thế</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nào</a:t>
            </a:r>
            <a:r>
              <a:rPr lang="en-US" sz="3600" dirty="0">
                <a:solidFill>
                  <a:srgbClr val="C00000"/>
                </a:solidFill>
                <a:latin typeface="UTM Androgyne" panose="02040603050506020204" pitchFamily="18"/>
              </a:rPr>
              <a:t>?</a:t>
            </a:r>
          </a:p>
        </p:txBody>
      </p:sp>
      <p:sp>
        <p:nvSpPr>
          <p:cNvPr id="11" name="TextBox 10">
            <a:extLst>
              <a:ext uri="{FF2B5EF4-FFF2-40B4-BE49-F238E27FC236}">
                <a16:creationId xmlns:a16="http://schemas.microsoft.com/office/drawing/2014/main" id="{0D8BEA67-8D12-0145-B247-897CA3C37AF8}"/>
              </a:ext>
            </a:extLst>
          </p:cNvPr>
          <p:cNvSpPr txBox="1"/>
          <p:nvPr/>
        </p:nvSpPr>
        <p:spPr>
          <a:xfrm>
            <a:off x="2516948" y="2720878"/>
            <a:ext cx="6109798" cy="3539430"/>
          </a:xfrm>
          <a:prstGeom prst="rect">
            <a:avLst/>
          </a:prstGeom>
          <a:noFill/>
        </p:spPr>
        <p:txBody>
          <a:bodyPr wrap="square">
            <a:spAutoFit/>
          </a:bodyPr>
          <a:lstStyle/>
          <a:p>
            <a:pPr algn="just"/>
            <a:r>
              <a:rPr lang="vi-VN" sz="3200" dirty="0">
                <a:solidFill>
                  <a:srgbClr val="000000"/>
                </a:solidFill>
              </a:rPr>
              <a:t>“Sáng sáng, ông cầm que vạch lên cột nhà luyện chữ cho cứng cáp. Mỗi buổi tối, ông viết xong mười trang vở mới chịu đi ngủ. Chữ viết đã tiến bộ, ông lại mượn những cuốn sách chữ viết đẹp làm mẫu để luyện nhiều kiểu chữ khác nhau.”</a:t>
            </a:r>
          </a:p>
        </p:txBody>
      </p:sp>
      <p:pic>
        <p:nvPicPr>
          <p:cNvPr id="9" name="Picture 8">
            <a:extLst>
              <a:ext uri="{FF2B5EF4-FFF2-40B4-BE49-F238E27FC236}">
                <a16:creationId xmlns:a16="http://schemas.microsoft.com/office/drawing/2014/main" id="{95955D34-1EC2-784B-B5BF-A2563E6C3AA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596" b="96543" l="6915" r="89894">
                        <a14:foregroundMark x1="36525" y1="43883" x2="35993" y2="57979"/>
                        <a14:foregroundMark x1="35993" y1="57979" x2="38298" y2="63830"/>
                        <a14:foregroundMark x1="38298" y1="46277" x2="38830" y2="44947"/>
                        <a14:foregroundMark x1="49291" y1="80851" x2="47695" y2="82979"/>
                        <a14:foregroundMark x1="44504" y1="78989" x2="45745" y2="83245"/>
                        <a14:foregroundMark x1="38475" y1="85372" x2="46454" y2="86436"/>
                        <a14:foregroundMark x1="46454" y1="86436" x2="52128" y2="79787"/>
                        <a14:foregroundMark x1="52128" y1="79787" x2="51950" y2="79255"/>
                        <a14:foregroundMark x1="52660" y1="59309" x2="52837" y2="62234"/>
                        <a14:foregroundMark x1="53723" y1="57181" x2="53723" y2="59574"/>
                        <a14:foregroundMark x1="52660" y1="74734" x2="57979" y2="82979"/>
                        <a14:foregroundMark x1="55496" y1="75266" x2="59929" y2="81915"/>
                        <a14:foregroundMark x1="54433" y1="87766" x2="41312" y2="94681"/>
                        <a14:foregroundMark x1="35461" y1="95213" x2="34551" y2="94004"/>
                        <a14:foregroundMark x1="34394" y1="88681" x2="35638" y2="89096"/>
                        <a14:foregroundMark x1="27660" y1="61702" x2="30319" y2="73404"/>
                        <a14:foregroundMark x1="30319" y1="73404" x2="29787" y2="73404"/>
                        <a14:foregroundMark x1="29965" y1="35106" x2="31383" y2="48404"/>
                        <a14:foregroundMark x1="31383" y1="48404" x2="29255" y2="74202"/>
                        <a14:foregroundMark x1="29255" y1="74202" x2="31028" y2="79521"/>
                        <a14:foregroundMark x1="31028" y1="16489" x2="40071" y2="10904"/>
                        <a14:foregroundMark x1="40071" y1="10904" x2="43617" y2="10904"/>
                        <a14:foregroundMark x1="30851" y1="82181" x2="31383" y2="95213"/>
                        <a14:foregroundMark x1="25709" y1="87234" x2="28191" y2="84309"/>
                        <a14:foregroundMark x1="64184" y1="23404" x2="62943" y2="96543"/>
                        <a14:foregroundMark x1="54255" y1="49202" x2="45213" y2="34840"/>
                        <a14:foregroundMark x1="44858" y1="15160" x2="41135" y2="20479"/>
                        <a14:foregroundMark x1="55674" y1="10904" x2="55496" y2="16489"/>
                        <a14:foregroundMark x1="60106" y1="11436" x2="53901" y2="18351"/>
                        <a14:foregroundMark x1="53901" y1="18351" x2="49291" y2="8777"/>
                        <a14:foregroundMark x1="60106" y1="9840" x2="52837" y2="4521"/>
                        <a14:foregroundMark x1="52837" y1="4521" x2="26241" y2="8245"/>
                        <a14:foregroundMark x1="26241" y1="8245" x2="26241" y2="8245"/>
                        <a14:foregroundMark x1="57447" y1="1862" x2="14362" y2="7181"/>
                        <a14:foregroundMark x1="14362" y1="7181" x2="14362" y2="7181"/>
                        <a14:foregroundMark x1="11525" y1="9043" x2="10284" y2="12766"/>
                        <a14:foregroundMark x1="10816" y1="9574" x2="6915" y2="13032"/>
                        <a14:foregroundMark x1="8511" y1="19415" x2="10816" y2="80851"/>
                        <a14:foregroundMark x1="20567" y1="69681" x2="21277" y2="42819"/>
                        <a14:foregroundMark x1="26418" y1="36170" x2="18972" y2="32713"/>
                        <a14:foregroundMark x1="18972" y1="32713" x2="22872" y2="31383"/>
                        <a14:foregroundMark x1="17376" y1="26862" x2="17376" y2="20213"/>
                        <a14:foregroundMark x1="50887" y1="2128" x2="42908" y2="3457"/>
                        <a14:foregroundMark x1="42908" y1="3457" x2="50887" y2="1596"/>
                        <a14:foregroundMark x1="50887" y1="1596" x2="57801" y2="3191"/>
                        <a14:foregroundMark x1="53901" y1="36170" x2="50532" y2="32181"/>
                        <a14:foregroundMark x1="35461" y1="33511" x2="33688" y2="36436"/>
                        <a14:backgroundMark x1="72695" y1="37234" x2="69504" y2="51596"/>
                        <a14:backgroundMark x1="69504" y1="51596" x2="77660" y2="65160"/>
                        <a14:backgroundMark x1="31103" y1="79470" x2="31182" y2="82151"/>
                        <a14:backgroundMark x1="29787" y1="34840" x2="29796" y2="35147"/>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flipH="1">
            <a:off x="6858375" y="2185092"/>
            <a:ext cx="5630180" cy="4329011"/>
          </a:xfrm>
          <a:prstGeom prst="rect">
            <a:avLst/>
          </a:prstGeom>
          <a:ln>
            <a:noFill/>
          </a:ln>
          <a:effectLst>
            <a:glow rad="228600">
              <a:schemeClr val="tx1">
                <a:alpha val="40000"/>
              </a:schemeClr>
            </a:glow>
            <a:outerShdw blurRad="50800" dist="38100" dir="16200000" rotWithShape="0">
              <a:prstClr val="black">
                <a:alpha val="40000"/>
              </a:prstClr>
            </a:outerShdw>
          </a:effectLst>
          <a:scene3d>
            <a:camera prst="perspectiveLeft"/>
            <a:lightRig rig="threePt" dir="t"/>
          </a:scene3d>
          <a:sp3d>
            <a:bevelT w="165100" prst="coolSlant"/>
          </a:sp3d>
        </p:spPr>
      </p:pic>
      <p:pic>
        <p:nvPicPr>
          <p:cNvPr id="14" name="Picture 13">
            <a:extLst>
              <a:ext uri="{FF2B5EF4-FFF2-40B4-BE49-F238E27FC236}">
                <a16:creationId xmlns:a16="http://schemas.microsoft.com/office/drawing/2014/main" id="{233DE38B-7A6B-FC43-8170-554EEB8859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14710097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500"/>
                                  </p:stCondLst>
                                  <p:childTnLst>
                                    <p:set>
                                      <p:cBhvr>
                                        <p:cTn id="6" dur="1" fill="hold">
                                          <p:stCondLst>
                                            <p:cond delay="0"/>
                                          </p:stCondLst>
                                        </p:cTn>
                                        <p:tgtEl>
                                          <p:spTgt spid="19459"/>
                                        </p:tgtEl>
                                        <p:attrNameLst>
                                          <p:attrName>style.visibility</p:attrName>
                                        </p:attrNameLst>
                                      </p:cBhvr>
                                      <p:to>
                                        <p:strVal val="visible"/>
                                      </p:to>
                                    </p:set>
                                    <p:animEffect transition="in" filter="wipe(left)">
                                      <p:cBhvr>
                                        <p:cTn id="7" dur="750"/>
                                        <p:tgtEl>
                                          <p:spTgt spid="19459"/>
                                        </p:tgtEl>
                                      </p:cBhvr>
                                    </p:animEffect>
                                  </p:childTnLst>
                                </p:cTn>
                              </p:par>
                            </p:childTnLst>
                          </p:cTn>
                        </p:par>
                        <p:par>
                          <p:cTn id="8" fill="hold" nodeType="afterGroup">
                            <p:stCondLst>
                              <p:cond delay="1250"/>
                            </p:stCondLst>
                            <p:childTnLst>
                              <p:par>
                                <p:cTn id="9" presetID="42" presetClass="entr" presetSubtype="0" fill="hold" nodeType="afterEffect">
                                  <p:stCondLst>
                                    <p:cond delay="0"/>
                                  </p:stCondLst>
                                  <p:childTnLst>
                                    <p:set>
                                      <p:cBhvr>
                                        <p:cTn id="10" dur="1" fill="hold">
                                          <p:stCondLst>
                                            <p:cond delay="0"/>
                                          </p:stCondLst>
                                        </p:cTn>
                                        <p:tgtEl>
                                          <p:spTgt spid="19460"/>
                                        </p:tgtEl>
                                        <p:attrNameLst>
                                          <p:attrName>style.visibility</p:attrName>
                                        </p:attrNameLst>
                                      </p:cBhvr>
                                      <p:to>
                                        <p:strVal val="visible"/>
                                      </p:to>
                                    </p:set>
                                    <p:animEffect transition="in" filter="fade">
                                      <p:cBhvr>
                                        <p:cTn id="11" dur="1000"/>
                                        <p:tgtEl>
                                          <p:spTgt spid="19460"/>
                                        </p:tgtEl>
                                      </p:cBhvr>
                                    </p:animEffect>
                                    <p:anim calcmode="lin" valueType="num">
                                      <p:cBhvr>
                                        <p:cTn id="12" dur="1000" fill="hold"/>
                                        <p:tgtEl>
                                          <p:spTgt spid="19460"/>
                                        </p:tgtEl>
                                        <p:attrNameLst>
                                          <p:attrName>ppt_x</p:attrName>
                                        </p:attrNameLst>
                                      </p:cBhvr>
                                      <p:tavLst>
                                        <p:tav tm="0">
                                          <p:val>
                                            <p:strVal val="#ppt_x"/>
                                          </p:val>
                                        </p:tav>
                                        <p:tav tm="100000">
                                          <p:val>
                                            <p:strVal val="#ppt_x"/>
                                          </p:val>
                                        </p:tav>
                                      </p:tavLst>
                                    </p:anim>
                                    <p:anim calcmode="lin" valueType="num">
                                      <p:cBhvr>
                                        <p:cTn id="13"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5" descr="F:\素材\正版图-卖\PPT\033\中国风-茶.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 y="405458"/>
            <a:ext cx="10640274" cy="645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6" descr="F:\素材\正版图-卖\PPT\033\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298" y="954031"/>
            <a:ext cx="2239424" cy="535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CA07212-DAC4-C945-AA18-11B9C1409DDC}"/>
              </a:ext>
            </a:extLst>
          </p:cNvPr>
          <p:cNvSpPr txBox="1"/>
          <p:nvPr/>
        </p:nvSpPr>
        <p:spPr>
          <a:xfrm>
            <a:off x="1561149" y="1146122"/>
            <a:ext cx="7704856" cy="1200329"/>
          </a:xfrm>
          <a:prstGeom prst="rect">
            <a:avLst/>
          </a:prstGeom>
          <a:noFill/>
        </p:spPr>
        <p:txBody>
          <a:bodyPr wrap="square" rtlCol="0">
            <a:spAutoFit/>
          </a:bodyPr>
          <a:lstStyle/>
          <a:p>
            <a:pPr algn="ctr"/>
            <a:r>
              <a:rPr lang="en-US" sz="3600" dirty="0">
                <a:solidFill>
                  <a:srgbClr val="C00000"/>
                </a:solidFill>
                <a:latin typeface="UTM Androgyne" panose="02040603050506020204" pitchFamily="18"/>
              </a:rPr>
              <a:t>5. Qua </a:t>
            </a:r>
            <a:r>
              <a:rPr lang="en-US" sz="3600" dirty="0" err="1">
                <a:solidFill>
                  <a:srgbClr val="C00000"/>
                </a:solidFill>
                <a:latin typeface="UTM Androgyne" panose="02040603050506020204" pitchFamily="18"/>
              </a:rPr>
              <a:t>việc</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luyện</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chữ</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em</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thấy</a:t>
            </a:r>
            <a:r>
              <a:rPr lang="en-US" sz="3600" dirty="0">
                <a:solidFill>
                  <a:srgbClr val="C00000"/>
                </a:solidFill>
                <a:latin typeface="UTM Androgyne" panose="02040603050506020204" pitchFamily="18"/>
              </a:rPr>
              <a:t> Cao </a:t>
            </a:r>
            <a:r>
              <a:rPr lang="en-US" sz="3600" dirty="0" err="1">
                <a:solidFill>
                  <a:srgbClr val="C00000"/>
                </a:solidFill>
                <a:latin typeface="UTM Androgyne" panose="02040603050506020204" pitchFamily="18"/>
              </a:rPr>
              <a:t>Bá</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Quát</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là</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người</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như</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thế</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nào</a:t>
            </a:r>
            <a:r>
              <a:rPr lang="en-US" sz="3600" dirty="0">
                <a:solidFill>
                  <a:srgbClr val="C00000"/>
                </a:solidFill>
                <a:latin typeface="UTM Androgyne" panose="02040603050506020204" pitchFamily="18"/>
              </a:rPr>
              <a:t>?</a:t>
            </a:r>
          </a:p>
        </p:txBody>
      </p:sp>
      <p:sp>
        <p:nvSpPr>
          <p:cNvPr id="11" name="TextBox 10">
            <a:extLst>
              <a:ext uri="{FF2B5EF4-FFF2-40B4-BE49-F238E27FC236}">
                <a16:creationId xmlns:a16="http://schemas.microsoft.com/office/drawing/2014/main" id="{0D8BEA67-8D12-0145-B247-897CA3C37AF8}"/>
              </a:ext>
            </a:extLst>
          </p:cNvPr>
          <p:cNvSpPr txBox="1"/>
          <p:nvPr/>
        </p:nvSpPr>
        <p:spPr>
          <a:xfrm>
            <a:off x="1488326" y="3238716"/>
            <a:ext cx="7167215" cy="1323439"/>
          </a:xfrm>
          <a:prstGeom prst="rect">
            <a:avLst/>
          </a:prstGeom>
          <a:noFill/>
        </p:spPr>
        <p:txBody>
          <a:bodyPr wrap="square">
            <a:spAutoFit/>
          </a:bodyPr>
          <a:lstStyle/>
          <a:p>
            <a:pPr algn="ctr"/>
            <a:r>
              <a:rPr lang="vi-VN" sz="4000" dirty="0">
                <a:solidFill>
                  <a:srgbClr val="000000"/>
                </a:solidFill>
              </a:rPr>
              <a:t>Ông là người rất </a:t>
            </a:r>
          </a:p>
          <a:p>
            <a:pPr algn="ctr"/>
            <a:r>
              <a:rPr lang="vi-VN" sz="4000" b="1" i="1" dirty="0">
                <a:solidFill>
                  <a:srgbClr val="724A3C"/>
                </a:solidFill>
              </a:rPr>
              <a:t>kiên trì, nhẫn nại. </a:t>
            </a:r>
          </a:p>
        </p:txBody>
      </p:sp>
      <p:pic>
        <p:nvPicPr>
          <p:cNvPr id="9" name="Picture 8">
            <a:extLst>
              <a:ext uri="{FF2B5EF4-FFF2-40B4-BE49-F238E27FC236}">
                <a16:creationId xmlns:a16="http://schemas.microsoft.com/office/drawing/2014/main" id="{95955D34-1EC2-784B-B5BF-A2563E6C3AA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596" b="96543" l="6915" r="89894">
                        <a14:foregroundMark x1="36525" y1="43883" x2="35993" y2="57979"/>
                        <a14:foregroundMark x1="35993" y1="57979" x2="38298" y2="63830"/>
                        <a14:foregroundMark x1="38298" y1="46277" x2="38830" y2="44947"/>
                        <a14:foregroundMark x1="49291" y1="80851" x2="47695" y2="82979"/>
                        <a14:foregroundMark x1="44504" y1="78989" x2="45745" y2="83245"/>
                        <a14:foregroundMark x1="38475" y1="85372" x2="46454" y2="86436"/>
                        <a14:foregroundMark x1="46454" y1="86436" x2="52128" y2="79787"/>
                        <a14:foregroundMark x1="52128" y1="79787" x2="51950" y2="79255"/>
                        <a14:foregroundMark x1="52660" y1="59309" x2="52837" y2="62234"/>
                        <a14:foregroundMark x1="53723" y1="57181" x2="53723" y2="59574"/>
                        <a14:foregroundMark x1="52660" y1="74734" x2="57979" y2="82979"/>
                        <a14:foregroundMark x1="55496" y1="75266" x2="59929" y2="81915"/>
                        <a14:foregroundMark x1="54433" y1="87766" x2="41312" y2="94681"/>
                        <a14:foregroundMark x1="35461" y1="95213" x2="34551" y2="94004"/>
                        <a14:foregroundMark x1="34394" y1="88681" x2="35638" y2="89096"/>
                        <a14:foregroundMark x1="27660" y1="61702" x2="30319" y2="73404"/>
                        <a14:foregroundMark x1="30319" y1="73404" x2="29787" y2="73404"/>
                        <a14:foregroundMark x1="29965" y1="35106" x2="31383" y2="48404"/>
                        <a14:foregroundMark x1="31383" y1="48404" x2="29255" y2="74202"/>
                        <a14:foregroundMark x1="29255" y1="74202" x2="31028" y2="79521"/>
                        <a14:foregroundMark x1="31028" y1="16489" x2="40071" y2="10904"/>
                        <a14:foregroundMark x1="40071" y1="10904" x2="43617" y2="10904"/>
                        <a14:foregroundMark x1="30851" y1="82181" x2="31383" y2="95213"/>
                        <a14:foregroundMark x1="25709" y1="87234" x2="28191" y2="84309"/>
                        <a14:foregroundMark x1="64184" y1="23404" x2="62943" y2="96543"/>
                        <a14:foregroundMark x1="54255" y1="49202" x2="45213" y2="34840"/>
                        <a14:foregroundMark x1="44858" y1="15160" x2="41135" y2="20479"/>
                        <a14:foregroundMark x1="55674" y1="10904" x2="55496" y2="16489"/>
                        <a14:foregroundMark x1="60106" y1="11436" x2="53901" y2="18351"/>
                        <a14:foregroundMark x1="53901" y1="18351" x2="49291" y2="8777"/>
                        <a14:foregroundMark x1="60106" y1="9840" x2="52837" y2="4521"/>
                        <a14:foregroundMark x1="52837" y1="4521" x2="26241" y2="8245"/>
                        <a14:foregroundMark x1="26241" y1="8245" x2="26241" y2="8245"/>
                        <a14:foregroundMark x1="57447" y1="1862" x2="14362" y2="7181"/>
                        <a14:foregroundMark x1="14362" y1="7181" x2="14362" y2="7181"/>
                        <a14:foregroundMark x1="11525" y1="9043" x2="10284" y2="12766"/>
                        <a14:foregroundMark x1="10816" y1="9574" x2="6915" y2="13032"/>
                        <a14:foregroundMark x1="8511" y1="19415" x2="10816" y2="80851"/>
                        <a14:foregroundMark x1="20567" y1="69681" x2="21277" y2="42819"/>
                        <a14:foregroundMark x1="26418" y1="36170" x2="18972" y2="32713"/>
                        <a14:foregroundMark x1="18972" y1="32713" x2="22872" y2="31383"/>
                        <a14:foregroundMark x1="17376" y1="26862" x2="17376" y2="20213"/>
                        <a14:foregroundMark x1="50887" y1="2128" x2="42908" y2="3457"/>
                        <a14:foregroundMark x1="42908" y1="3457" x2="50887" y2="1596"/>
                        <a14:foregroundMark x1="50887" y1="1596" x2="57801" y2="3191"/>
                        <a14:foregroundMark x1="53901" y1="36170" x2="50532" y2="32181"/>
                        <a14:foregroundMark x1="35461" y1="33511" x2="33688" y2="36436"/>
                        <a14:backgroundMark x1="72695" y1="37234" x2="69504" y2="51596"/>
                        <a14:backgroundMark x1="69504" y1="51596" x2="77660" y2="65160"/>
                        <a14:backgroundMark x1="31103" y1="79470" x2="31182" y2="82151"/>
                        <a14:backgroundMark x1="29787" y1="34840" x2="29796" y2="35147"/>
                      </a14:backgroundRemoval>
                    </a14:imgEffect>
                    <a14:imgEffect>
                      <a14:saturation sat="66000"/>
                    </a14:imgEffect>
                  </a14:imgLayer>
                </a14:imgProps>
              </a:ext>
              <a:ext uri="{28A0092B-C50C-407E-A947-70E740481C1C}">
                <a14:useLocalDpi xmlns:a14="http://schemas.microsoft.com/office/drawing/2010/main" val="0"/>
              </a:ext>
            </a:extLst>
          </a:blip>
          <a:stretch>
            <a:fillRect/>
          </a:stretch>
        </p:blipFill>
        <p:spPr>
          <a:xfrm flipH="1">
            <a:off x="6858375" y="2185092"/>
            <a:ext cx="5630180" cy="4329011"/>
          </a:xfrm>
          <a:prstGeom prst="rect">
            <a:avLst/>
          </a:prstGeom>
          <a:ln>
            <a:noFill/>
          </a:ln>
          <a:effectLst>
            <a:glow rad="228600">
              <a:schemeClr val="tx1">
                <a:alpha val="40000"/>
              </a:schemeClr>
            </a:glow>
            <a:outerShdw blurRad="50800" dist="38100" dir="16200000" rotWithShape="0">
              <a:prstClr val="black">
                <a:alpha val="40000"/>
              </a:prstClr>
            </a:outerShdw>
          </a:effectLst>
          <a:scene3d>
            <a:camera prst="perspectiveLeft"/>
            <a:lightRig rig="threePt" dir="t"/>
          </a:scene3d>
          <a:sp3d>
            <a:bevelT w="165100" prst="coolSlant"/>
          </a:sp3d>
        </p:spPr>
      </p:pic>
      <p:sp>
        <p:nvSpPr>
          <p:cNvPr id="3" name="TextBox 2">
            <a:extLst>
              <a:ext uri="{FF2B5EF4-FFF2-40B4-BE49-F238E27FC236}">
                <a16:creationId xmlns:a16="http://schemas.microsoft.com/office/drawing/2014/main" id="{CB4CF204-C71E-8D47-9665-9FA33322247F}"/>
              </a:ext>
            </a:extLst>
          </p:cNvPr>
          <p:cNvSpPr txBox="1"/>
          <p:nvPr/>
        </p:nvSpPr>
        <p:spPr>
          <a:xfrm>
            <a:off x="7780421" y="-2326105"/>
            <a:ext cx="184731" cy="369332"/>
          </a:xfrm>
          <a:prstGeom prst="rect">
            <a:avLst/>
          </a:prstGeom>
          <a:noFill/>
        </p:spPr>
        <p:txBody>
          <a:bodyPr wrap="none" rtlCol="0">
            <a:spAutoFit/>
          </a:bodyPr>
          <a:lstStyle/>
          <a:p>
            <a:endParaRPr lang="en-US" dirty="0"/>
          </a:p>
        </p:txBody>
      </p:sp>
      <p:pic>
        <p:nvPicPr>
          <p:cNvPr id="12" name="Picture 11">
            <a:extLst>
              <a:ext uri="{FF2B5EF4-FFF2-40B4-BE49-F238E27FC236}">
                <a16:creationId xmlns:a16="http://schemas.microsoft.com/office/drawing/2014/main" id="{2EA0ED72-0D3C-334F-9D32-5BF5A0449B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25052161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500"/>
                                  </p:stCondLst>
                                  <p:childTnLst>
                                    <p:set>
                                      <p:cBhvr>
                                        <p:cTn id="6" dur="1" fill="hold">
                                          <p:stCondLst>
                                            <p:cond delay="0"/>
                                          </p:stCondLst>
                                        </p:cTn>
                                        <p:tgtEl>
                                          <p:spTgt spid="19459"/>
                                        </p:tgtEl>
                                        <p:attrNameLst>
                                          <p:attrName>style.visibility</p:attrName>
                                        </p:attrNameLst>
                                      </p:cBhvr>
                                      <p:to>
                                        <p:strVal val="visible"/>
                                      </p:to>
                                    </p:set>
                                    <p:animEffect transition="in" filter="wipe(left)">
                                      <p:cBhvr>
                                        <p:cTn id="7" dur="750"/>
                                        <p:tgtEl>
                                          <p:spTgt spid="19459"/>
                                        </p:tgtEl>
                                      </p:cBhvr>
                                    </p:animEffect>
                                  </p:childTnLst>
                                </p:cTn>
                              </p:par>
                            </p:childTnLst>
                          </p:cTn>
                        </p:par>
                        <p:par>
                          <p:cTn id="8" fill="hold" nodeType="afterGroup">
                            <p:stCondLst>
                              <p:cond delay="1250"/>
                            </p:stCondLst>
                            <p:childTnLst>
                              <p:par>
                                <p:cTn id="9" presetID="42" presetClass="entr" presetSubtype="0" fill="hold" nodeType="afterEffect">
                                  <p:stCondLst>
                                    <p:cond delay="0"/>
                                  </p:stCondLst>
                                  <p:childTnLst>
                                    <p:set>
                                      <p:cBhvr>
                                        <p:cTn id="10" dur="1" fill="hold">
                                          <p:stCondLst>
                                            <p:cond delay="0"/>
                                          </p:stCondLst>
                                        </p:cTn>
                                        <p:tgtEl>
                                          <p:spTgt spid="19460"/>
                                        </p:tgtEl>
                                        <p:attrNameLst>
                                          <p:attrName>style.visibility</p:attrName>
                                        </p:attrNameLst>
                                      </p:cBhvr>
                                      <p:to>
                                        <p:strVal val="visible"/>
                                      </p:to>
                                    </p:set>
                                    <p:animEffect transition="in" filter="fade">
                                      <p:cBhvr>
                                        <p:cTn id="11" dur="1000"/>
                                        <p:tgtEl>
                                          <p:spTgt spid="19460"/>
                                        </p:tgtEl>
                                      </p:cBhvr>
                                    </p:animEffect>
                                    <p:anim calcmode="lin" valueType="num">
                                      <p:cBhvr>
                                        <p:cTn id="12" dur="1000" fill="hold"/>
                                        <p:tgtEl>
                                          <p:spTgt spid="19460"/>
                                        </p:tgtEl>
                                        <p:attrNameLst>
                                          <p:attrName>ppt_x</p:attrName>
                                        </p:attrNameLst>
                                      </p:cBhvr>
                                      <p:tavLst>
                                        <p:tav tm="0">
                                          <p:val>
                                            <p:strVal val="#ppt_x"/>
                                          </p:val>
                                        </p:tav>
                                        <p:tav tm="100000">
                                          <p:val>
                                            <p:strVal val="#ppt_x"/>
                                          </p:val>
                                        </p:tav>
                                      </p:tavLst>
                                    </p:anim>
                                    <p:anim calcmode="lin" valueType="num">
                                      <p:cBhvr>
                                        <p:cTn id="13"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5" descr="F:\素材\正版图-卖\PPT\033\中国风-茶.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 y="405458"/>
            <a:ext cx="10640274" cy="645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6" descr="F:\素材\正版图-卖\PPT\033\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298" y="954031"/>
            <a:ext cx="2239424" cy="5356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CA07212-DAC4-C945-AA18-11B9C1409DDC}"/>
              </a:ext>
            </a:extLst>
          </p:cNvPr>
          <p:cNvSpPr txBox="1"/>
          <p:nvPr/>
        </p:nvSpPr>
        <p:spPr>
          <a:xfrm>
            <a:off x="1561149" y="1146122"/>
            <a:ext cx="7704856" cy="1754326"/>
          </a:xfrm>
          <a:prstGeom prst="rect">
            <a:avLst/>
          </a:prstGeom>
          <a:noFill/>
        </p:spPr>
        <p:txBody>
          <a:bodyPr wrap="square" rtlCol="0">
            <a:spAutoFit/>
          </a:bodyPr>
          <a:lstStyle/>
          <a:p>
            <a:pPr algn="ctr"/>
            <a:r>
              <a:rPr lang="en-US" sz="3600" dirty="0">
                <a:solidFill>
                  <a:srgbClr val="C00000"/>
                </a:solidFill>
                <a:latin typeface="UTM Androgyne" panose="02040603050506020204" pitchFamily="18"/>
              </a:rPr>
              <a:t>6. Theo </a:t>
            </a:r>
            <a:r>
              <a:rPr lang="en-US" sz="3600" dirty="0" err="1">
                <a:solidFill>
                  <a:srgbClr val="C00000"/>
                </a:solidFill>
                <a:latin typeface="UTM Androgyne" panose="02040603050506020204" pitchFamily="18"/>
              </a:rPr>
              <a:t>em</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nguyên</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nhân</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nào</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khiến</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ông</a:t>
            </a:r>
            <a:r>
              <a:rPr lang="en-US" sz="3600" dirty="0">
                <a:solidFill>
                  <a:srgbClr val="C00000"/>
                </a:solidFill>
                <a:latin typeface="UTM Androgyne" panose="02040603050506020204" pitchFamily="18"/>
              </a:rPr>
              <a:t> Cao </a:t>
            </a:r>
            <a:r>
              <a:rPr lang="en-US" sz="3600" dirty="0" err="1">
                <a:solidFill>
                  <a:srgbClr val="C00000"/>
                </a:solidFill>
                <a:latin typeface="UTM Androgyne" panose="02040603050506020204" pitchFamily="18"/>
              </a:rPr>
              <a:t>Bá</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Quát</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nổi</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danh</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là</a:t>
            </a:r>
            <a:r>
              <a:rPr lang="en-US" sz="3600" dirty="0">
                <a:solidFill>
                  <a:srgbClr val="C00000"/>
                </a:solidFill>
                <a:latin typeface="UTM Androgyne" panose="02040603050506020204" pitchFamily="18"/>
              </a:rPr>
              <a:t> </a:t>
            </a:r>
          </a:p>
          <a:p>
            <a:pPr algn="ctr"/>
            <a:r>
              <a:rPr lang="en-US" sz="3600" dirty="0" err="1">
                <a:solidFill>
                  <a:srgbClr val="C00000"/>
                </a:solidFill>
                <a:latin typeface="UTM Androgyne" panose="02040603050506020204" pitchFamily="18"/>
              </a:rPr>
              <a:t>văn</a:t>
            </a:r>
            <a:r>
              <a:rPr lang="en-US" sz="3600" dirty="0">
                <a:solidFill>
                  <a:srgbClr val="C00000"/>
                </a:solidFill>
                <a:latin typeface="UTM Androgyne" panose="02040603050506020204" pitchFamily="18"/>
              </a:rPr>
              <a:t> hay </a:t>
            </a:r>
            <a:r>
              <a:rPr lang="en-US" sz="3600" dirty="0" err="1">
                <a:solidFill>
                  <a:srgbClr val="C00000"/>
                </a:solidFill>
                <a:latin typeface="UTM Androgyne" panose="02040603050506020204" pitchFamily="18"/>
              </a:rPr>
              <a:t>chữ</a:t>
            </a:r>
            <a:r>
              <a:rPr lang="en-US" sz="3600" dirty="0">
                <a:solidFill>
                  <a:srgbClr val="C00000"/>
                </a:solidFill>
                <a:latin typeface="UTM Androgyne" panose="02040603050506020204" pitchFamily="18"/>
              </a:rPr>
              <a:t> </a:t>
            </a:r>
            <a:r>
              <a:rPr lang="en-US" sz="3600" dirty="0" err="1">
                <a:solidFill>
                  <a:srgbClr val="C00000"/>
                </a:solidFill>
                <a:latin typeface="UTM Androgyne" panose="02040603050506020204" pitchFamily="18"/>
              </a:rPr>
              <a:t>tốt</a:t>
            </a:r>
            <a:r>
              <a:rPr lang="en-US" sz="3600" dirty="0">
                <a:solidFill>
                  <a:srgbClr val="C00000"/>
                </a:solidFill>
                <a:latin typeface="UTM Androgyne" panose="02040603050506020204" pitchFamily="18"/>
              </a:rPr>
              <a:t>?</a:t>
            </a:r>
          </a:p>
        </p:txBody>
      </p:sp>
      <p:sp>
        <p:nvSpPr>
          <p:cNvPr id="11" name="TextBox 10">
            <a:extLst>
              <a:ext uri="{FF2B5EF4-FFF2-40B4-BE49-F238E27FC236}">
                <a16:creationId xmlns:a16="http://schemas.microsoft.com/office/drawing/2014/main" id="{0D8BEA67-8D12-0145-B247-897CA3C37AF8}"/>
              </a:ext>
            </a:extLst>
          </p:cNvPr>
          <p:cNvSpPr txBox="1"/>
          <p:nvPr/>
        </p:nvSpPr>
        <p:spPr>
          <a:xfrm>
            <a:off x="1488326" y="3238716"/>
            <a:ext cx="6849255" cy="2554545"/>
          </a:xfrm>
          <a:prstGeom prst="rect">
            <a:avLst/>
          </a:prstGeom>
          <a:noFill/>
        </p:spPr>
        <p:txBody>
          <a:bodyPr wrap="square">
            <a:spAutoFit/>
          </a:bodyPr>
          <a:lstStyle/>
          <a:p>
            <a:pPr algn="ctr"/>
            <a:r>
              <a:rPr lang="vi-VN" sz="4000" b="1" i="1" dirty="0">
                <a:solidFill>
                  <a:srgbClr val="724A3C"/>
                </a:solidFill>
              </a:rPr>
              <a:t>Nguyên nhân khiến ông nổi danh vì ông kiên trì luyện tập suốt mười mấy năm và có năng khiếu viết văn từ nhỏ.</a:t>
            </a:r>
          </a:p>
        </p:txBody>
      </p:sp>
      <p:sp>
        <p:nvSpPr>
          <p:cNvPr id="3" name="TextBox 2">
            <a:extLst>
              <a:ext uri="{FF2B5EF4-FFF2-40B4-BE49-F238E27FC236}">
                <a16:creationId xmlns:a16="http://schemas.microsoft.com/office/drawing/2014/main" id="{CB4CF204-C71E-8D47-9665-9FA33322247F}"/>
              </a:ext>
            </a:extLst>
          </p:cNvPr>
          <p:cNvSpPr txBox="1"/>
          <p:nvPr/>
        </p:nvSpPr>
        <p:spPr>
          <a:xfrm>
            <a:off x="7780421" y="-2326105"/>
            <a:ext cx="184731" cy="369332"/>
          </a:xfrm>
          <a:prstGeom prst="rect">
            <a:avLst/>
          </a:prstGeom>
          <a:noFill/>
        </p:spPr>
        <p:txBody>
          <a:bodyPr wrap="none" rtlCol="0">
            <a:spAutoFit/>
          </a:bodyPr>
          <a:lstStyle/>
          <a:p>
            <a:endParaRPr lang="en-US" dirty="0"/>
          </a:p>
        </p:txBody>
      </p:sp>
      <p:pic>
        <p:nvPicPr>
          <p:cNvPr id="10" name="Picture 2" descr="Stream Cao Bá Quát - Hưng BOM by JustAKID | Listen online for free on  SoundCloud">
            <a:extLst>
              <a:ext uri="{FF2B5EF4-FFF2-40B4-BE49-F238E27FC236}">
                <a16:creationId xmlns:a16="http://schemas.microsoft.com/office/drawing/2014/main" id="{1CA7D5DD-3CE8-6745-9A9D-2E169C5DBD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76966">
            <a:off x="8467203" y="2324572"/>
            <a:ext cx="3499503" cy="4164305"/>
          </a:xfrm>
          <a:prstGeom prst="rect">
            <a:avLst/>
          </a:prstGeom>
          <a:ln w="127000" cap="sq">
            <a:solidFill>
              <a:srgbClr val="000000"/>
            </a:solidFill>
            <a:miter lim="800000"/>
          </a:ln>
          <a:effectLst>
            <a:glow rad="381756">
              <a:schemeClr val="bg2">
                <a:lumMod val="75000"/>
                <a:alpha val="40000"/>
              </a:schemeClr>
            </a:glow>
            <a:outerShdw blurRad="57150" dist="50800" dir="2700000" algn="tl" rotWithShape="0">
              <a:srgbClr val="000000">
                <a:alpha val="40000"/>
              </a:srgbClr>
            </a:outerShdw>
            <a:softEdge rad="85380"/>
          </a:effectLst>
          <a:scene3d>
            <a:camera prst="orthographicFront"/>
            <a:lightRig rig="threePt" dir="t"/>
          </a:scene3d>
          <a:sp3d>
            <a:bevelT w="139700" prst="cross"/>
          </a:sp3d>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63E243CB-DA8D-B84E-9BE2-7EE1DC8DDE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622656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500"/>
                                  </p:stCondLst>
                                  <p:childTnLst>
                                    <p:set>
                                      <p:cBhvr>
                                        <p:cTn id="6" dur="1" fill="hold">
                                          <p:stCondLst>
                                            <p:cond delay="0"/>
                                          </p:stCondLst>
                                        </p:cTn>
                                        <p:tgtEl>
                                          <p:spTgt spid="19459"/>
                                        </p:tgtEl>
                                        <p:attrNameLst>
                                          <p:attrName>style.visibility</p:attrName>
                                        </p:attrNameLst>
                                      </p:cBhvr>
                                      <p:to>
                                        <p:strVal val="visible"/>
                                      </p:to>
                                    </p:set>
                                    <p:animEffect transition="in" filter="wipe(left)">
                                      <p:cBhvr>
                                        <p:cTn id="7" dur="750"/>
                                        <p:tgtEl>
                                          <p:spTgt spid="19459"/>
                                        </p:tgtEl>
                                      </p:cBhvr>
                                    </p:animEffect>
                                  </p:childTnLst>
                                </p:cTn>
                              </p:par>
                            </p:childTnLst>
                          </p:cTn>
                        </p:par>
                        <p:par>
                          <p:cTn id="8" fill="hold" nodeType="afterGroup">
                            <p:stCondLst>
                              <p:cond delay="1250"/>
                            </p:stCondLst>
                            <p:childTnLst>
                              <p:par>
                                <p:cTn id="9" presetID="42" presetClass="entr" presetSubtype="0" fill="hold" nodeType="afterEffect">
                                  <p:stCondLst>
                                    <p:cond delay="0"/>
                                  </p:stCondLst>
                                  <p:childTnLst>
                                    <p:set>
                                      <p:cBhvr>
                                        <p:cTn id="10" dur="1" fill="hold">
                                          <p:stCondLst>
                                            <p:cond delay="0"/>
                                          </p:stCondLst>
                                        </p:cTn>
                                        <p:tgtEl>
                                          <p:spTgt spid="19460"/>
                                        </p:tgtEl>
                                        <p:attrNameLst>
                                          <p:attrName>style.visibility</p:attrName>
                                        </p:attrNameLst>
                                      </p:cBhvr>
                                      <p:to>
                                        <p:strVal val="visible"/>
                                      </p:to>
                                    </p:set>
                                    <p:animEffect transition="in" filter="fade">
                                      <p:cBhvr>
                                        <p:cTn id="11" dur="1000"/>
                                        <p:tgtEl>
                                          <p:spTgt spid="19460"/>
                                        </p:tgtEl>
                                      </p:cBhvr>
                                    </p:animEffect>
                                    <p:anim calcmode="lin" valueType="num">
                                      <p:cBhvr>
                                        <p:cTn id="12" dur="1000" fill="hold"/>
                                        <p:tgtEl>
                                          <p:spTgt spid="19460"/>
                                        </p:tgtEl>
                                        <p:attrNameLst>
                                          <p:attrName>ppt_x</p:attrName>
                                        </p:attrNameLst>
                                      </p:cBhvr>
                                      <p:tavLst>
                                        <p:tav tm="0">
                                          <p:val>
                                            <p:strVal val="#ppt_x"/>
                                          </p:val>
                                        </p:tav>
                                        <p:tav tm="100000">
                                          <p:val>
                                            <p:strVal val="#ppt_x"/>
                                          </p:val>
                                        </p:tav>
                                      </p:tavLst>
                                    </p:anim>
                                    <p:anim calcmode="lin" valueType="num">
                                      <p:cBhvr>
                                        <p:cTn id="13"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par>
                          <p:cTn id="24" fill="hold">
                            <p:stCondLst>
                              <p:cond delay="500"/>
                            </p:stCondLst>
                            <p:childTnLst>
                              <p:par>
                                <p:cTn id="25" presetID="5" presetClass="entr" presetSubtype="1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heckerboard(across)">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6" descr="C:\Users\Administrator\Desktop\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58" y="424585"/>
            <a:ext cx="10413021" cy="609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5" descr="C:\Users\Administrator\Desktop\0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9380" y="4471680"/>
            <a:ext cx="8570914" cy="1469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32997" y="5022740"/>
            <a:ext cx="7414649" cy="117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图片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48046" y="3605953"/>
            <a:ext cx="2024210" cy="2410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9"/>
          <p:cNvSpPr txBox="1">
            <a:spLocks noChangeArrowheads="1"/>
          </p:cNvSpPr>
          <p:nvPr/>
        </p:nvSpPr>
        <p:spPr bwMode="auto">
          <a:xfrm>
            <a:off x="2841415" y="5226153"/>
            <a:ext cx="4101848" cy="70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694" tIns="43347" rIns="86694" bIns="4334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vi-VN" altLang="zh-CN" sz="4000" b="1" dirty="0">
                <a:solidFill>
                  <a:schemeClr val="bg1"/>
                </a:solidFill>
                <a:latin typeface="UTM Staccato " panose="02040603050506020204" pitchFamily="18"/>
                <a:ea typeface="黑体" panose="02010609060101010101" pitchFamily="49" charset="-122"/>
              </a:rPr>
              <a:t>NỘI DUNG BÀI</a:t>
            </a:r>
            <a:endParaRPr lang="zh-CN" altLang="en-US" sz="4000" b="1" dirty="0">
              <a:solidFill>
                <a:schemeClr val="bg1"/>
              </a:solidFill>
              <a:latin typeface="UTM Staccato " panose="02040603050506020204" pitchFamily="18"/>
              <a:ea typeface="黑体" panose="02010609060101010101" pitchFamily="49" charset="-122"/>
            </a:endParaRPr>
          </a:p>
        </p:txBody>
      </p:sp>
      <p:sp>
        <p:nvSpPr>
          <p:cNvPr id="25" name="TextBox 8"/>
          <p:cNvSpPr txBox="1">
            <a:spLocks noChangeArrowheads="1"/>
          </p:cNvSpPr>
          <p:nvPr/>
        </p:nvSpPr>
        <p:spPr bwMode="auto">
          <a:xfrm rot="16200000">
            <a:off x="5007507" y="-1919094"/>
            <a:ext cx="2805994" cy="882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86694" tIns="43347" rIns="86694" bIns="4334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vi-VN" altLang="zh-CN" sz="4000" dirty="0">
                <a:solidFill>
                  <a:srgbClr val="724A3C"/>
                </a:solidFill>
                <a:latin typeface="UTM Androgyne" panose="02040603050506020204" pitchFamily="18"/>
                <a:ea typeface="黑体" panose="02010609060101010101" pitchFamily="49" charset="-122"/>
              </a:rPr>
              <a:t>Ca ngợi tính kiên trì, quyết tâm sửa chữ viết xấu để trở thành người viết chữ đẹp của Cao Bá Quát</a:t>
            </a:r>
            <a:endParaRPr lang="zh-CN" altLang="en-US" sz="4000" dirty="0">
              <a:solidFill>
                <a:srgbClr val="724A3C"/>
              </a:solidFill>
              <a:latin typeface="UTM Androgyne" panose="02040603050506020204" pitchFamily="18"/>
              <a:ea typeface="黑体" panose="02010609060101010101" pitchFamily="49" charset="-122"/>
            </a:endParaRPr>
          </a:p>
        </p:txBody>
      </p:sp>
      <p:pic>
        <p:nvPicPr>
          <p:cNvPr id="15" name="Picture 14">
            <a:extLst>
              <a:ext uri="{FF2B5EF4-FFF2-40B4-BE49-F238E27FC236}">
                <a16:creationId xmlns:a16="http://schemas.microsoft.com/office/drawing/2014/main" id="{DA1947CE-AE7A-ED49-B78F-B4DEA955E31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72285174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37" fill="hold" nodeType="afterEffect">
                                  <p:stCondLst>
                                    <p:cond delay="1500"/>
                                  </p:stCondLst>
                                  <p:childTnLst>
                                    <p:set>
                                      <p:cBhvr>
                                        <p:cTn id="6" dur="1" fill="hold">
                                          <p:stCondLst>
                                            <p:cond delay="0"/>
                                          </p:stCondLst>
                                        </p:cTn>
                                        <p:tgtEl>
                                          <p:spTgt spid="21507"/>
                                        </p:tgtEl>
                                        <p:attrNameLst>
                                          <p:attrName>style.visibility</p:attrName>
                                        </p:attrNameLst>
                                      </p:cBhvr>
                                      <p:to>
                                        <p:strVal val="visible"/>
                                      </p:to>
                                    </p:set>
                                    <p:animEffect transition="in" filter="barn(outVertical)">
                                      <p:cBhvr>
                                        <p:cTn id="7" dur="1500"/>
                                        <p:tgtEl>
                                          <p:spTgt spid="21507"/>
                                        </p:tgtEl>
                                      </p:cBhvr>
                                    </p:animEffect>
                                  </p:childTnLst>
                                </p:cTn>
                              </p:par>
                            </p:childTnLst>
                          </p:cTn>
                        </p:par>
                        <p:par>
                          <p:cTn id="8" fill="hold" nodeType="afterGroup">
                            <p:stCondLst>
                              <p:cond delay="3000"/>
                            </p:stCondLst>
                            <p:childTnLst>
                              <p:par>
                                <p:cTn id="9" presetID="1"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63" presetClass="path" presetSubtype="0" accel="50000" decel="50000" fill="hold" nodeType="withEffect">
                                  <p:stCondLst>
                                    <p:cond delay="0"/>
                                  </p:stCondLst>
                                  <p:childTnLst>
                                    <p:animMotion origin="layout" path="M 1.60494E-6 3.85965E-6 L 0.49975 3.85965E-6 " pathEditMode="relative" rAng="0" ptsTypes="AA">
                                      <p:cBhvr>
                                        <p:cTn id="12" dur="2000" fill="hold"/>
                                        <p:tgtEl>
                                          <p:spTgt spid="23"/>
                                        </p:tgtEl>
                                        <p:attrNameLst>
                                          <p:attrName>ppt_x</p:attrName>
                                          <p:attrName>ppt_y</p:attrName>
                                        </p:attrNameLst>
                                      </p:cBhvr>
                                      <p:rCtr x="24988" y="0"/>
                                    </p:animMotion>
                                  </p:childTnLst>
                                </p:cTn>
                              </p:par>
                            </p:childTnLst>
                          </p:cTn>
                        </p:par>
                        <p:par>
                          <p:cTn id="13" fill="hold" nodeType="afterGroup">
                            <p:stCondLst>
                              <p:cond delay="5000"/>
                            </p:stCondLst>
                            <p:childTnLst>
                              <p:par>
                                <p:cTn id="14" presetID="10" presetClass="exit" presetSubtype="0" fill="hold" nodeType="afterEffect">
                                  <p:stCondLst>
                                    <p:cond delay="0"/>
                                  </p:stCondLst>
                                  <p:childTnLst>
                                    <p:animEffect transition="out" filter="fade">
                                      <p:cBhvr>
                                        <p:cTn id="15" dur="250"/>
                                        <p:tgtEl>
                                          <p:spTgt spid="23"/>
                                        </p:tgtEl>
                                      </p:cBhvr>
                                    </p:animEffect>
                                    <p:set>
                                      <p:cBhvr>
                                        <p:cTn id="16" dur="1" fill="hold">
                                          <p:stCondLst>
                                            <p:cond delay="249"/>
                                          </p:stCondLst>
                                        </p:cTn>
                                        <p:tgtEl>
                                          <p:spTgt spid="23"/>
                                        </p:tgtEl>
                                        <p:attrNameLst>
                                          <p:attrName>style.visibility</p:attrName>
                                        </p:attrNameLst>
                                      </p:cBhvr>
                                      <p:to>
                                        <p:strVal val="hidden"/>
                                      </p:to>
                                    </p:set>
                                  </p:childTnLst>
                                </p:cTn>
                              </p:par>
                              <p:par>
                                <p:cTn id="17" presetID="22" presetClass="entr" presetSubtype="8"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par>
                          <p:cTn id="20" fill="hold" nodeType="afterGroup">
                            <p:stCondLst>
                              <p:cond delay="5500"/>
                            </p:stCondLst>
                            <p:childTnLst>
                              <p:par>
                                <p:cTn id="21" presetID="22" presetClass="entr" presetSubtype="8"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500"/>
                                        <p:tgtEl>
                                          <p:spTgt spid="24"/>
                                        </p:tgtEl>
                                      </p:cBhvr>
                                    </p:animEffect>
                                  </p:childTnLst>
                                </p:cTn>
                              </p:par>
                            </p:childTnLst>
                          </p:cTn>
                        </p:par>
                        <p:par>
                          <p:cTn id="24" fill="hold" nodeType="afterGroup">
                            <p:stCondLst>
                              <p:cond delay="6000"/>
                            </p:stCondLst>
                            <p:childTnLst>
                              <p:par>
                                <p:cTn id="25" presetID="42" presetClass="entr" presetSubtype="0" fill="hold" nodeType="afterEffect">
                                  <p:stCondLst>
                                    <p:cond delay="0"/>
                                  </p:stCondLst>
                                  <p:childTnLst>
                                    <p:set>
                                      <p:cBhvr>
                                        <p:cTn id="26" dur="1" fill="hold">
                                          <p:stCondLst>
                                            <p:cond delay="0"/>
                                          </p:stCondLst>
                                        </p:cTn>
                                        <p:tgtEl>
                                          <p:spTgt spid="21508"/>
                                        </p:tgtEl>
                                        <p:attrNameLst>
                                          <p:attrName>style.visibility</p:attrName>
                                        </p:attrNameLst>
                                      </p:cBhvr>
                                      <p:to>
                                        <p:strVal val="visible"/>
                                      </p:to>
                                    </p:set>
                                    <p:animEffect transition="in" filter="fade">
                                      <p:cBhvr>
                                        <p:cTn id="27" dur="1000"/>
                                        <p:tgtEl>
                                          <p:spTgt spid="21508"/>
                                        </p:tgtEl>
                                      </p:cBhvr>
                                    </p:animEffect>
                                    <p:anim calcmode="lin" valueType="num">
                                      <p:cBhvr>
                                        <p:cTn id="28" dur="1000" fill="hold"/>
                                        <p:tgtEl>
                                          <p:spTgt spid="21508"/>
                                        </p:tgtEl>
                                        <p:attrNameLst>
                                          <p:attrName>ppt_x</p:attrName>
                                        </p:attrNameLst>
                                      </p:cBhvr>
                                      <p:tavLst>
                                        <p:tav tm="0">
                                          <p:val>
                                            <p:strVal val="#ppt_x"/>
                                          </p:val>
                                        </p:tav>
                                        <p:tav tm="100000">
                                          <p:val>
                                            <p:strVal val="#ppt_x"/>
                                          </p:val>
                                        </p:tav>
                                      </p:tavLst>
                                    </p:anim>
                                    <p:anim calcmode="lin" valueType="num">
                                      <p:cBhvr>
                                        <p:cTn id="29" dur="1000" fill="hold"/>
                                        <p:tgtEl>
                                          <p:spTgt spid="21508"/>
                                        </p:tgtEl>
                                        <p:attrNameLst>
                                          <p:attrName>ppt_y</p:attrName>
                                        </p:attrNameLst>
                                      </p:cBhvr>
                                      <p:tavLst>
                                        <p:tav tm="0">
                                          <p:val>
                                            <p:strVal val="#ppt_y+.1"/>
                                          </p:val>
                                        </p:tav>
                                        <p:tav tm="100000">
                                          <p:val>
                                            <p:strVal val="#ppt_y"/>
                                          </p:val>
                                        </p:tav>
                                      </p:tavLst>
                                    </p:anim>
                                  </p:childTnLst>
                                </p:cTn>
                              </p:par>
                            </p:childTnLst>
                          </p:cTn>
                        </p:par>
                        <p:par>
                          <p:cTn id="30" fill="hold">
                            <p:stCondLst>
                              <p:cond delay="7000"/>
                            </p:stCondLst>
                            <p:childTnLst>
                              <p:par>
                                <p:cTn id="31" presetID="41" presetClass="entr" presetSubtype="0" fill="hold" grpId="0" nodeType="afterEffect">
                                  <p:stCondLst>
                                    <p:cond delay="0"/>
                                  </p:stCondLst>
                                  <p:iterate type="lt">
                                    <p:tmPct val="10000"/>
                                  </p:iterate>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25"/>
                                        </p:tgtEl>
                                        <p:attrNameLst>
                                          <p:attrName>ppt_y</p:attrName>
                                        </p:attrNameLst>
                                      </p:cBhvr>
                                      <p:tavLst>
                                        <p:tav tm="0">
                                          <p:val>
                                            <p:strVal val="#ppt_y"/>
                                          </p:val>
                                        </p:tav>
                                        <p:tav tm="100000">
                                          <p:val>
                                            <p:strVal val="#ppt_y"/>
                                          </p:val>
                                        </p:tav>
                                      </p:tavLst>
                                    </p:anim>
                                    <p:anim calcmode="lin" valueType="num">
                                      <p:cBhvr>
                                        <p:cTn id="35"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9" descr="01副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 y="0"/>
            <a:ext cx="1218876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1" descr="镂空边框"/>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 y="-14816"/>
            <a:ext cx="12188768" cy="110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5" descr="屋角"/>
          <p:cNvPicPr>
            <a:picLocks noChangeAspect="1" noChangeArrowheads="1"/>
          </p:cNvPicPr>
          <p:nvPr/>
        </p:nvPicPr>
        <p:blipFill>
          <a:blip r:embed="rId4">
            <a:extLst>
              <a:ext uri="{28A0092B-C50C-407E-A947-70E740481C1C}">
                <a14:useLocalDpi xmlns:a14="http://schemas.microsoft.com/office/drawing/2010/main" val="0"/>
              </a:ext>
            </a:extLst>
          </a:blip>
          <a:srcRect l="15999"/>
          <a:stretch>
            <a:fillRect/>
          </a:stretch>
        </p:blipFill>
        <p:spPr bwMode="auto">
          <a:xfrm>
            <a:off x="9346038" y="1"/>
            <a:ext cx="3655996" cy="3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8" descr="镂空边框"/>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3" y="5767473"/>
            <a:ext cx="12188768" cy="1109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descr="框"/>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1783" y="1500602"/>
            <a:ext cx="9616031" cy="380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20"/>
          <p:cNvSpPr txBox="1">
            <a:spLocks noChangeArrowheads="1"/>
          </p:cNvSpPr>
          <p:nvPr/>
        </p:nvSpPr>
        <p:spPr bwMode="ltGray">
          <a:xfrm>
            <a:off x="2906153" y="2359192"/>
            <a:ext cx="6107290" cy="2141204"/>
          </a:xfrm>
          <a:prstGeom prst="rect">
            <a:avLst/>
          </a:prstGeom>
          <a:noFill/>
          <a:ln>
            <a:noFill/>
          </a:ln>
          <a:effectLst/>
          <a:extLst>
            <a:ext uri="{909E8E84-426E-40DD-AFC4-6F175D3DCCD1}">
              <a14:hiddenFill xmlns:a14="http://schemas.microsoft.com/office/drawing/2010/main">
                <a:gradFill rotWithShape="1">
                  <a:gsLst>
                    <a:gs pos="0">
                      <a:schemeClr val="bg1"/>
                    </a:gs>
                    <a:gs pos="100000">
                      <a:schemeClr val="accent1"/>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8817" tIns="54408" rIns="108817" bIns="54408">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ctr" eaLnBrk="1" hangingPunct="1"/>
            <a:r>
              <a:rPr lang="en-US" altLang="zh-CN" sz="6600" baseline="0" dirty="0">
                <a:ln>
                  <a:solidFill>
                    <a:schemeClr val="tx1"/>
                  </a:solidFill>
                </a:ln>
                <a:solidFill>
                  <a:srgbClr val="724A3C"/>
                </a:solidFill>
                <a:latin typeface="UTM Staccato " panose="02040603050506020204" pitchFamily="18"/>
                <a:ea typeface="汉仪颜楷繁" pitchFamily="49" charset="-122"/>
              </a:rPr>
              <a:t>3– LUYỆN ĐỌC DIỄN CẢM</a:t>
            </a:r>
          </a:p>
        </p:txBody>
      </p:sp>
      <p:pic>
        <p:nvPicPr>
          <p:cNvPr id="19" name="Picture 22" descr="松树枝"/>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6287" y="3113377"/>
            <a:ext cx="6095442" cy="29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F9297DA-DF29-4747-92B4-52C4F913ECA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317603112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right)">
                                      <p:cBhvr>
                                        <p:cTn id="10" dur="500"/>
                                        <p:tgtEl>
                                          <p:spTgt spid="15"/>
                                        </p:tgtEl>
                                      </p:cBhvr>
                                    </p:animEffect>
                                  </p:childTnLst>
                                </p:cTn>
                              </p:par>
                              <p:par>
                                <p:cTn id="11" presetID="47" presetClass="entr" presetSubtype="0" fill="hold"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7" presetClass="entr" presetSubtype="1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fltVal val="0"/>
                                          </p:val>
                                        </p:tav>
                                        <p:tav tm="100000">
                                          <p:val>
                                            <p:strVal val="#ppt_w"/>
                                          </p:val>
                                        </p:tav>
                                      </p:tavLst>
                                    </p:anim>
                                    <p:anim calcmode="lin" valueType="num">
                                      <p:cBhvr>
                                        <p:cTn id="20" dur="1000" fill="hold"/>
                                        <p:tgtEl>
                                          <p:spTgt spid="16"/>
                                        </p:tgtEl>
                                        <p:attrNameLst>
                                          <p:attrName>ppt_h</p:attrName>
                                        </p:attrNameLst>
                                      </p:cBhvr>
                                      <p:tavLst>
                                        <p:tav tm="0">
                                          <p:val>
                                            <p:strVal val="#ppt_h"/>
                                          </p:val>
                                        </p:tav>
                                        <p:tav tm="100000">
                                          <p:val>
                                            <p:strVal val="#ppt_h"/>
                                          </p:val>
                                        </p:tav>
                                      </p:tavLst>
                                    </p:anim>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2000"/>
                                        <p:tgtEl>
                                          <p:spTgt spid="19"/>
                                        </p:tgtEl>
                                      </p:cBhvr>
                                    </p:animEffect>
                                  </p:childTnLst>
                                </p:cTn>
                              </p:par>
                            </p:childTnLst>
                          </p:cTn>
                        </p:par>
                        <p:par>
                          <p:cTn id="24" fill="hold">
                            <p:stCondLst>
                              <p:cond delay="3500"/>
                            </p:stCondLst>
                            <p:childTnLst>
                              <p:par>
                                <p:cTn id="25" presetID="23" presetClass="entr" presetSubtype="36" fill="hold" grpId="0" nodeType="afterEffect">
                                  <p:stCondLst>
                                    <p:cond delay="0"/>
                                  </p:stCondLst>
                                  <p:iterate type="lt">
                                    <p:tmPct val="10000"/>
                                  </p:iterate>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strVal val="(6*min(max(#ppt_w*#ppt_h,.3),1)-7.4)/-.7*#ppt_w"/>
                                          </p:val>
                                        </p:tav>
                                        <p:tav tm="100000">
                                          <p:val>
                                            <p:strVal val="#ppt_w"/>
                                          </p:val>
                                        </p:tav>
                                      </p:tavLst>
                                    </p:anim>
                                    <p:anim calcmode="lin" valueType="num">
                                      <p:cBhvr>
                                        <p:cTn id="28" dur="500" fill="hold"/>
                                        <p:tgtEl>
                                          <p:spTgt spid="17"/>
                                        </p:tgtEl>
                                        <p:attrNameLst>
                                          <p:attrName>ppt_h</p:attrName>
                                        </p:attrNameLst>
                                      </p:cBhvr>
                                      <p:tavLst>
                                        <p:tav tm="0">
                                          <p:val>
                                            <p:strVal val="(6*min(max(#ppt_w*#ppt_h,.3),1)-7.4)/-.7*#ppt_h"/>
                                          </p:val>
                                        </p:tav>
                                        <p:tav tm="100000">
                                          <p:val>
                                            <p:strVal val="#ppt_h"/>
                                          </p:val>
                                        </p:tav>
                                      </p:tavLst>
                                    </p:anim>
                                    <p:anim calcmode="lin" valueType="num">
                                      <p:cBhvr>
                                        <p:cTn id="29" dur="500" fill="hold"/>
                                        <p:tgtEl>
                                          <p:spTgt spid="17"/>
                                        </p:tgtEl>
                                        <p:attrNameLst>
                                          <p:attrName>ppt_x</p:attrName>
                                        </p:attrNameLst>
                                      </p:cBhvr>
                                      <p:tavLst>
                                        <p:tav tm="0">
                                          <p:val>
                                            <p:fltVal val="0.5"/>
                                          </p:val>
                                        </p:tav>
                                        <p:tav tm="100000">
                                          <p:val>
                                            <p:strVal val="#ppt_x"/>
                                          </p:val>
                                        </p:tav>
                                      </p:tavLst>
                                    </p:anim>
                                    <p:anim calcmode="lin" valueType="num">
                                      <p:cBhvr>
                                        <p:cTn id="30" dur="500" fill="hold"/>
                                        <p:tgtEl>
                                          <p:spTgt spid="17"/>
                                        </p:tgtEl>
                                        <p:attrNameLst>
                                          <p:attrName>ppt_y</p:attrName>
                                        </p:attrNameLst>
                                      </p:cBhvr>
                                      <p:tavLst>
                                        <p:tav tm="0">
                                          <p:val>
                                            <p:strVal val="1+(6*min(max(#ppt_w*#ppt_h,.3),1)-7.4)/-.7*#ppt_h/2"/>
                                          </p:val>
                                        </p:tav>
                                        <p:tav tm="100000">
                                          <p:val>
                                            <p:strVal val="#ppt_y"/>
                                          </p:val>
                                        </p:tav>
                                      </p:tavLst>
                                    </p:anim>
                                  </p:childTnLst>
                                </p:cTn>
                              </p:par>
                            </p:childTnLst>
                          </p:cTn>
                        </p:par>
                        <p:par>
                          <p:cTn id="31" fill="hold">
                            <p:stCondLst>
                              <p:cond delay="4800"/>
                            </p:stCondLst>
                            <p:childTnLst>
                              <p:par>
                                <p:cTn id="32" presetID="27" presetClass="entr" presetSubtype="0" fill="hold" grpId="1" nodeType="afterEffect">
                                  <p:stCondLst>
                                    <p:cond delay="0"/>
                                  </p:stCondLst>
                                  <p:iterate type="lt">
                                    <p:tmPct val="50000"/>
                                  </p:iterate>
                                  <p:childTnLst>
                                    <p:set>
                                      <p:cBhvr>
                                        <p:cTn id="33" dur="1" fill="hold">
                                          <p:stCondLst>
                                            <p:cond delay="0"/>
                                          </p:stCondLst>
                                        </p:cTn>
                                        <p:tgtEl>
                                          <p:spTgt spid="17"/>
                                        </p:tgtEl>
                                        <p:attrNameLst>
                                          <p:attrName>style.visibility</p:attrName>
                                        </p:attrNameLst>
                                      </p:cBhvr>
                                      <p:to>
                                        <p:strVal val="visible"/>
                                      </p:to>
                                    </p:set>
                                    <p:anim calcmode="discrete" valueType="clr">
                                      <p:cBhvr override="childStyle">
                                        <p:cTn id="34"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7"/>
                                        </p:tgtEl>
                                        <p:attrNameLst>
                                          <p:attrName>fillcolor</p:attrName>
                                        </p:attrNameLst>
                                      </p:cBhvr>
                                      <p:tavLst>
                                        <p:tav tm="0">
                                          <p:val>
                                            <p:clrVal>
                                              <a:schemeClr val="accent2"/>
                                            </p:clrVal>
                                          </p:val>
                                        </p:tav>
                                        <p:tav tm="50000">
                                          <p:val>
                                            <p:clrVal>
                                              <a:schemeClr val="hlink"/>
                                            </p:clrVal>
                                          </p:val>
                                        </p:tav>
                                      </p:tavLst>
                                    </p:anim>
                                    <p:set>
                                      <p:cBhvr>
                                        <p:cTn id="36" dur="80"/>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6" descr="C:\Users\Administrator\Desktop\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0413" cy="6958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5" descr="C:\Users\Administrator\Desktop\0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9380" y="4471680"/>
            <a:ext cx="8570914" cy="1469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3058D7E1-5664-6C48-9C72-2FAD6EA1547D}"/>
              </a:ext>
            </a:extLst>
          </p:cNvPr>
          <p:cNvSpPr txBox="1"/>
          <p:nvPr/>
        </p:nvSpPr>
        <p:spPr>
          <a:xfrm>
            <a:off x="802618" y="898224"/>
            <a:ext cx="10585176" cy="3539430"/>
          </a:xfrm>
          <a:prstGeom prst="rect">
            <a:avLst/>
          </a:prstGeom>
          <a:noFill/>
        </p:spPr>
        <p:txBody>
          <a:bodyPr wrap="square">
            <a:spAutoFit/>
          </a:bodyPr>
          <a:lstStyle/>
          <a:p>
            <a:pPr algn="just"/>
            <a:r>
              <a:rPr lang="vi-VN" sz="3200" b="0" i="0" dirty="0">
                <a:solidFill>
                  <a:srgbClr val="000000"/>
                </a:solidFill>
                <a:effectLst/>
                <a:latin typeface="+mn-lt"/>
              </a:rPr>
              <a:t>Thuở đi học, Cao Bá Quát viết chữ rất xấu nên nhiều bài văn dù hay vẫn bị thầy cho điểm kém.</a:t>
            </a:r>
          </a:p>
          <a:p>
            <a:pPr algn="l"/>
            <a:r>
              <a:rPr lang="vi-VN" sz="3200" b="0" i="0" dirty="0">
                <a:solidFill>
                  <a:srgbClr val="000000"/>
                </a:solidFill>
                <a:effectLst/>
                <a:latin typeface="+mn-lt"/>
              </a:rPr>
              <a:t>   Một hôm, có bà cụ hàng xóm sang khẩn khoản:</a:t>
            </a:r>
          </a:p>
          <a:p>
            <a:pPr algn="l"/>
            <a:r>
              <a:rPr lang="vi-VN" sz="3200" b="0" i="0" dirty="0">
                <a:solidFill>
                  <a:srgbClr val="724A3C"/>
                </a:solidFill>
                <a:effectLst/>
                <a:latin typeface="+mn-lt"/>
              </a:rPr>
              <a:t>- Gia đình già có một việc oan uổng muốn kêu quan, nhờ cậu viết giúp cho lá đơn, có được không?</a:t>
            </a:r>
          </a:p>
          <a:p>
            <a:pPr algn="l"/>
            <a:r>
              <a:rPr lang="vi-VN" sz="3200" b="0" i="0" dirty="0">
                <a:solidFill>
                  <a:srgbClr val="000000"/>
                </a:solidFill>
                <a:effectLst/>
                <a:latin typeface="+mn-lt"/>
              </a:rPr>
              <a:t>   Cao Bá Quát vui vẻ trả lời:</a:t>
            </a:r>
          </a:p>
          <a:p>
            <a:pPr algn="l"/>
            <a:r>
              <a:rPr lang="vi-VN" sz="3200" b="0" i="0" dirty="0">
                <a:solidFill>
                  <a:srgbClr val="C00000"/>
                </a:solidFill>
                <a:effectLst/>
                <a:latin typeface="+mn-lt"/>
              </a:rPr>
              <a:t>- Tưởng việc gì khó, chứ việc ấy cháu xin sẵn lòng.</a:t>
            </a:r>
          </a:p>
        </p:txBody>
      </p:sp>
      <p:pic>
        <p:nvPicPr>
          <p:cNvPr id="11" name="图片 7">
            <a:extLst>
              <a:ext uri="{FF2B5EF4-FFF2-40B4-BE49-F238E27FC236}">
                <a16:creationId xmlns:a16="http://schemas.microsoft.com/office/drawing/2014/main" id="{5E8A5607-E786-2F43-A7D6-0AD0681D64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2618" y="5108370"/>
            <a:ext cx="7414649" cy="117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9">
            <a:extLst>
              <a:ext uri="{FF2B5EF4-FFF2-40B4-BE49-F238E27FC236}">
                <a16:creationId xmlns:a16="http://schemas.microsoft.com/office/drawing/2014/main" id="{FEF998CF-F9B9-A148-99C2-1F87B6233A78}"/>
              </a:ext>
            </a:extLst>
          </p:cNvPr>
          <p:cNvSpPr txBox="1">
            <a:spLocks noChangeArrowheads="1"/>
          </p:cNvSpPr>
          <p:nvPr/>
        </p:nvSpPr>
        <p:spPr bwMode="auto">
          <a:xfrm>
            <a:off x="1911036" y="5311783"/>
            <a:ext cx="4101848" cy="70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694" tIns="43347" rIns="86694" bIns="43347">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vi-VN" altLang="zh-CN" sz="4000" b="1" dirty="0">
                <a:solidFill>
                  <a:schemeClr val="bg1"/>
                </a:solidFill>
                <a:latin typeface="UTM Staccato " panose="02040603050506020204" pitchFamily="18"/>
                <a:ea typeface="黑体" panose="02010609060101010101" pitchFamily="49" charset="-122"/>
              </a:rPr>
              <a:t>Đọc phân vai</a:t>
            </a:r>
            <a:endParaRPr lang="zh-CN" altLang="en-US" sz="4000" b="1" dirty="0">
              <a:solidFill>
                <a:schemeClr val="bg1"/>
              </a:solidFill>
              <a:latin typeface="UTM Staccato " panose="02040603050506020204" pitchFamily="18"/>
              <a:ea typeface="黑体" panose="02010609060101010101" pitchFamily="49" charset="-122"/>
            </a:endParaRPr>
          </a:p>
        </p:txBody>
      </p:sp>
      <p:pic>
        <p:nvPicPr>
          <p:cNvPr id="16" name="Picture 15">
            <a:extLst>
              <a:ext uri="{FF2B5EF4-FFF2-40B4-BE49-F238E27FC236}">
                <a16:creationId xmlns:a16="http://schemas.microsoft.com/office/drawing/2014/main" id="{F57F1FC4-EF6C-8742-A17F-C4E33BE083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46524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37" fill="hold" nodeType="afterEffect">
                                  <p:stCondLst>
                                    <p:cond delay="1500"/>
                                  </p:stCondLst>
                                  <p:childTnLst>
                                    <p:set>
                                      <p:cBhvr>
                                        <p:cTn id="6" dur="1" fill="hold">
                                          <p:stCondLst>
                                            <p:cond delay="0"/>
                                          </p:stCondLst>
                                        </p:cTn>
                                        <p:tgtEl>
                                          <p:spTgt spid="21507"/>
                                        </p:tgtEl>
                                        <p:attrNameLst>
                                          <p:attrName>style.visibility</p:attrName>
                                        </p:attrNameLst>
                                      </p:cBhvr>
                                      <p:to>
                                        <p:strVal val="visible"/>
                                      </p:to>
                                    </p:set>
                                    <p:animEffect transition="in" filter="barn(outVertical)">
                                      <p:cBhvr>
                                        <p:cTn id="7" dur="1500"/>
                                        <p:tgtEl>
                                          <p:spTgt spid="21507"/>
                                        </p:tgtEl>
                                      </p:cBhvr>
                                    </p:animEffect>
                                  </p:childTnLst>
                                </p:cTn>
                              </p:par>
                            </p:childTnLst>
                          </p:cTn>
                        </p:par>
                        <p:par>
                          <p:cTn id="8" fill="hold" nodeType="afterGroup">
                            <p:stCondLst>
                              <p:cond delay="3000"/>
                            </p:stCondLst>
                            <p:childTnLst>
                              <p:par>
                                <p:cTn id="9" presetID="42" presetClass="entr" presetSubtype="0" fill="hold" nodeType="afterEffect">
                                  <p:stCondLst>
                                    <p:cond delay="0"/>
                                  </p:stCondLst>
                                  <p:childTnLst>
                                    <p:set>
                                      <p:cBhvr>
                                        <p:cTn id="10" dur="1" fill="hold">
                                          <p:stCondLst>
                                            <p:cond delay="0"/>
                                          </p:stCondLst>
                                        </p:cTn>
                                        <p:tgtEl>
                                          <p:spTgt spid="21508"/>
                                        </p:tgtEl>
                                        <p:attrNameLst>
                                          <p:attrName>style.visibility</p:attrName>
                                        </p:attrNameLst>
                                      </p:cBhvr>
                                      <p:to>
                                        <p:strVal val="visible"/>
                                      </p:to>
                                    </p:set>
                                    <p:animEffect transition="in" filter="fade">
                                      <p:cBhvr>
                                        <p:cTn id="11" dur="1000"/>
                                        <p:tgtEl>
                                          <p:spTgt spid="21508"/>
                                        </p:tgtEl>
                                      </p:cBhvr>
                                    </p:animEffect>
                                    <p:anim calcmode="lin" valueType="num">
                                      <p:cBhvr>
                                        <p:cTn id="12" dur="1000" fill="hold"/>
                                        <p:tgtEl>
                                          <p:spTgt spid="21508"/>
                                        </p:tgtEl>
                                        <p:attrNameLst>
                                          <p:attrName>ppt_x</p:attrName>
                                        </p:attrNameLst>
                                      </p:cBhvr>
                                      <p:tavLst>
                                        <p:tav tm="0">
                                          <p:val>
                                            <p:strVal val="#ppt_x"/>
                                          </p:val>
                                        </p:tav>
                                        <p:tav tm="100000">
                                          <p:val>
                                            <p:strVal val="#ppt_x"/>
                                          </p:val>
                                        </p:tav>
                                      </p:tavLst>
                                    </p:anim>
                                    <p:anim calcmode="lin" valueType="num">
                                      <p:cBhvr>
                                        <p:cTn id="13" dur="1000" fill="hold"/>
                                        <p:tgtEl>
                                          <p:spTgt spid="2150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heckerboard(across)">
                                      <p:cBhvr>
                                        <p:cTn id="18" dur="500"/>
                                        <p:tgtEl>
                                          <p:spTgt spid="10"/>
                                        </p:tgtEl>
                                      </p:cBhvr>
                                    </p:animEffect>
                                  </p:childTnLst>
                                </p:cTn>
                              </p:par>
                              <p:par>
                                <p:cTn id="19" presetID="22" presetClass="entr" presetSubtype="8"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5"/>
          <p:cNvSpPr>
            <a:spLocks/>
          </p:cNvSpPr>
          <p:nvPr/>
        </p:nvSpPr>
        <p:spPr bwMode="auto">
          <a:xfrm>
            <a:off x="2134767" y="949032"/>
            <a:ext cx="7978812" cy="4352969"/>
          </a:xfrm>
          <a:custGeom>
            <a:avLst/>
            <a:gdLst>
              <a:gd name="T0" fmla="*/ 419 w 1324"/>
              <a:gd name="T1" fmla="*/ 87 h 618"/>
              <a:gd name="T2" fmla="*/ 505 w 1324"/>
              <a:gd name="T3" fmla="*/ 215 h 618"/>
              <a:gd name="T4" fmla="*/ 511 w 1324"/>
              <a:gd name="T5" fmla="*/ 273 h 618"/>
              <a:gd name="T6" fmla="*/ 483 w 1324"/>
              <a:gd name="T7" fmla="*/ 331 h 618"/>
              <a:gd name="T8" fmla="*/ 530 w 1324"/>
              <a:gd name="T9" fmla="*/ 299 h 618"/>
              <a:gd name="T10" fmla="*/ 577 w 1324"/>
              <a:gd name="T11" fmla="*/ 277 h 618"/>
              <a:gd name="T12" fmla="*/ 531 w 1324"/>
              <a:gd name="T13" fmla="*/ 334 h 618"/>
              <a:gd name="T14" fmla="*/ 536 w 1324"/>
              <a:gd name="T15" fmla="*/ 346 h 618"/>
              <a:gd name="T16" fmla="*/ 699 w 1324"/>
              <a:gd name="T17" fmla="*/ 221 h 618"/>
              <a:gd name="T18" fmla="*/ 725 w 1324"/>
              <a:gd name="T19" fmla="*/ 176 h 618"/>
              <a:gd name="T20" fmla="*/ 690 w 1324"/>
              <a:gd name="T21" fmla="*/ 179 h 618"/>
              <a:gd name="T22" fmla="*/ 707 w 1324"/>
              <a:gd name="T23" fmla="*/ 147 h 618"/>
              <a:gd name="T24" fmla="*/ 751 w 1324"/>
              <a:gd name="T25" fmla="*/ 123 h 618"/>
              <a:gd name="T26" fmla="*/ 763 w 1324"/>
              <a:gd name="T27" fmla="*/ 83 h 618"/>
              <a:gd name="T28" fmla="*/ 827 w 1324"/>
              <a:gd name="T29" fmla="*/ 75 h 618"/>
              <a:gd name="T30" fmla="*/ 834 w 1324"/>
              <a:gd name="T31" fmla="*/ 119 h 618"/>
              <a:gd name="T32" fmla="*/ 901 w 1324"/>
              <a:gd name="T33" fmla="*/ 141 h 618"/>
              <a:gd name="T34" fmla="*/ 984 w 1324"/>
              <a:gd name="T35" fmla="*/ 227 h 618"/>
              <a:gd name="T36" fmla="*/ 911 w 1324"/>
              <a:gd name="T37" fmla="*/ 286 h 618"/>
              <a:gd name="T38" fmla="*/ 862 w 1324"/>
              <a:gd name="T39" fmla="*/ 340 h 618"/>
              <a:gd name="T40" fmla="*/ 802 w 1324"/>
              <a:gd name="T41" fmla="*/ 417 h 618"/>
              <a:gd name="T42" fmla="*/ 862 w 1324"/>
              <a:gd name="T43" fmla="*/ 380 h 618"/>
              <a:gd name="T44" fmla="*/ 911 w 1324"/>
              <a:gd name="T45" fmla="*/ 345 h 618"/>
              <a:gd name="T46" fmla="*/ 855 w 1324"/>
              <a:gd name="T47" fmla="*/ 411 h 618"/>
              <a:gd name="T48" fmla="*/ 1075 w 1324"/>
              <a:gd name="T49" fmla="*/ 283 h 618"/>
              <a:gd name="T50" fmla="*/ 1180 w 1324"/>
              <a:gd name="T51" fmla="*/ 245 h 618"/>
              <a:gd name="T52" fmla="*/ 1185 w 1324"/>
              <a:gd name="T53" fmla="*/ 268 h 618"/>
              <a:gd name="T54" fmla="*/ 1157 w 1324"/>
              <a:gd name="T55" fmla="*/ 277 h 618"/>
              <a:gd name="T56" fmla="*/ 1104 w 1324"/>
              <a:gd name="T57" fmla="*/ 314 h 618"/>
              <a:gd name="T58" fmla="*/ 1078 w 1324"/>
              <a:gd name="T59" fmla="*/ 336 h 618"/>
              <a:gd name="T60" fmla="*/ 1277 w 1324"/>
              <a:gd name="T61" fmla="*/ 256 h 618"/>
              <a:gd name="T62" fmla="*/ 1285 w 1324"/>
              <a:gd name="T63" fmla="*/ 267 h 618"/>
              <a:gd name="T64" fmla="*/ 1167 w 1324"/>
              <a:gd name="T65" fmla="*/ 331 h 618"/>
              <a:gd name="T66" fmla="*/ 958 w 1324"/>
              <a:gd name="T67" fmla="*/ 467 h 618"/>
              <a:gd name="T68" fmla="*/ 708 w 1324"/>
              <a:gd name="T69" fmla="*/ 589 h 618"/>
              <a:gd name="T70" fmla="*/ 680 w 1324"/>
              <a:gd name="T71" fmla="*/ 569 h 618"/>
              <a:gd name="T72" fmla="*/ 593 w 1324"/>
              <a:gd name="T73" fmla="*/ 450 h 618"/>
              <a:gd name="T74" fmla="*/ 552 w 1324"/>
              <a:gd name="T75" fmla="*/ 504 h 618"/>
              <a:gd name="T76" fmla="*/ 524 w 1324"/>
              <a:gd name="T77" fmla="*/ 575 h 618"/>
              <a:gd name="T78" fmla="*/ 465 w 1324"/>
              <a:gd name="T79" fmla="*/ 607 h 618"/>
              <a:gd name="T80" fmla="*/ 422 w 1324"/>
              <a:gd name="T81" fmla="*/ 614 h 618"/>
              <a:gd name="T82" fmla="*/ 375 w 1324"/>
              <a:gd name="T83" fmla="*/ 602 h 618"/>
              <a:gd name="T84" fmla="*/ 348 w 1324"/>
              <a:gd name="T85" fmla="*/ 578 h 618"/>
              <a:gd name="T86" fmla="*/ 267 w 1324"/>
              <a:gd name="T87" fmla="*/ 454 h 618"/>
              <a:gd name="T88" fmla="*/ 212 w 1324"/>
              <a:gd name="T89" fmla="*/ 449 h 618"/>
              <a:gd name="T90" fmla="*/ 149 w 1324"/>
              <a:gd name="T91" fmla="*/ 477 h 618"/>
              <a:gd name="T92" fmla="*/ 87 w 1324"/>
              <a:gd name="T93" fmla="*/ 445 h 618"/>
              <a:gd name="T94" fmla="*/ 54 w 1324"/>
              <a:gd name="T95" fmla="*/ 435 h 618"/>
              <a:gd name="T96" fmla="*/ 23 w 1324"/>
              <a:gd name="T97" fmla="*/ 446 h 618"/>
              <a:gd name="T98" fmla="*/ 11 w 1324"/>
              <a:gd name="T99" fmla="*/ 434 h 618"/>
              <a:gd name="T100" fmla="*/ 8 w 1324"/>
              <a:gd name="T101" fmla="*/ 402 h 618"/>
              <a:gd name="T102" fmla="*/ 71 w 1324"/>
              <a:gd name="T103" fmla="*/ 235 h 618"/>
              <a:gd name="T104" fmla="*/ 121 w 1324"/>
              <a:gd name="T105" fmla="*/ 191 h 618"/>
              <a:gd name="T106" fmla="*/ 65 w 1324"/>
              <a:gd name="T107" fmla="*/ 370 h 618"/>
              <a:gd name="T108" fmla="*/ 115 w 1324"/>
              <a:gd name="T109" fmla="*/ 357 h 618"/>
              <a:gd name="T110" fmla="*/ 322 w 1324"/>
              <a:gd name="T111" fmla="*/ 23 h 618"/>
              <a:gd name="T112" fmla="*/ 307 w 1324"/>
              <a:gd name="T113" fmla="*/ 34 h 618"/>
              <a:gd name="T114" fmla="*/ 163 w 1324"/>
              <a:gd name="T115" fmla="*/ 119 h 618"/>
              <a:gd name="T116" fmla="*/ 303 w 1324"/>
              <a:gd name="T117" fmla="*/ 1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24" h="618">
                <a:moveTo>
                  <a:pt x="337" y="23"/>
                </a:moveTo>
                <a:cubicBezTo>
                  <a:pt x="336" y="29"/>
                  <a:pt x="347" y="30"/>
                  <a:pt x="344" y="34"/>
                </a:cubicBezTo>
                <a:cubicBezTo>
                  <a:pt x="347" y="37"/>
                  <a:pt x="347" y="40"/>
                  <a:pt x="348" y="44"/>
                </a:cubicBezTo>
                <a:cubicBezTo>
                  <a:pt x="352" y="41"/>
                  <a:pt x="357" y="45"/>
                  <a:pt x="360" y="47"/>
                </a:cubicBezTo>
                <a:cubicBezTo>
                  <a:pt x="361" y="55"/>
                  <a:pt x="360" y="63"/>
                  <a:pt x="358" y="69"/>
                </a:cubicBezTo>
                <a:cubicBezTo>
                  <a:pt x="353" y="67"/>
                  <a:pt x="358" y="59"/>
                  <a:pt x="352" y="59"/>
                </a:cubicBezTo>
                <a:cubicBezTo>
                  <a:pt x="351" y="63"/>
                  <a:pt x="350" y="70"/>
                  <a:pt x="351" y="75"/>
                </a:cubicBezTo>
                <a:cubicBezTo>
                  <a:pt x="353" y="74"/>
                  <a:pt x="356" y="74"/>
                  <a:pt x="357" y="71"/>
                </a:cubicBezTo>
                <a:cubicBezTo>
                  <a:pt x="363" y="73"/>
                  <a:pt x="371" y="67"/>
                  <a:pt x="378" y="67"/>
                </a:cubicBezTo>
                <a:cubicBezTo>
                  <a:pt x="380" y="66"/>
                  <a:pt x="379" y="63"/>
                  <a:pt x="379" y="62"/>
                </a:cubicBezTo>
                <a:cubicBezTo>
                  <a:pt x="385" y="71"/>
                  <a:pt x="398" y="64"/>
                  <a:pt x="405" y="74"/>
                </a:cubicBezTo>
                <a:cubicBezTo>
                  <a:pt x="411" y="76"/>
                  <a:pt x="416" y="82"/>
                  <a:pt x="419" y="87"/>
                </a:cubicBezTo>
                <a:cubicBezTo>
                  <a:pt x="417" y="96"/>
                  <a:pt x="427" y="91"/>
                  <a:pt x="431" y="95"/>
                </a:cubicBezTo>
                <a:cubicBezTo>
                  <a:pt x="434" y="91"/>
                  <a:pt x="429" y="87"/>
                  <a:pt x="431" y="83"/>
                </a:cubicBezTo>
                <a:cubicBezTo>
                  <a:pt x="442" y="85"/>
                  <a:pt x="440" y="101"/>
                  <a:pt x="452" y="100"/>
                </a:cubicBezTo>
                <a:cubicBezTo>
                  <a:pt x="455" y="97"/>
                  <a:pt x="450" y="95"/>
                  <a:pt x="451" y="92"/>
                </a:cubicBezTo>
                <a:cubicBezTo>
                  <a:pt x="453" y="102"/>
                  <a:pt x="468" y="103"/>
                  <a:pt x="469" y="113"/>
                </a:cubicBezTo>
                <a:cubicBezTo>
                  <a:pt x="479" y="124"/>
                  <a:pt x="495" y="120"/>
                  <a:pt x="502" y="134"/>
                </a:cubicBezTo>
                <a:cubicBezTo>
                  <a:pt x="505" y="137"/>
                  <a:pt x="510" y="138"/>
                  <a:pt x="513" y="143"/>
                </a:cubicBezTo>
                <a:cubicBezTo>
                  <a:pt x="515" y="148"/>
                  <a:pt x="510" y="151"/>
                  <a:pt x="512" y="155"/>
                </a:cubicBezTo>
                <a:cubicBezTo>
                  <a:pt x="503" y="157"/>
                  <a:pt x="509" y="166"/>
                  <a:pt x="507" y="173"/>
                </a:cubicBezTo>
                <a:cubicBezTo>
                  <a:pt x="511" y="178"/>
                  <a:pt x="516" y="180"/>
                  <a:pt x="514" y="186"/>
                </a:cubicBezTo>
                <a:cubicBezTo>
                  <a:pt x="511" y="187"/>
                  <a:pt x="515" y="191"/>
                  <a:pt x="512" y="193"/>
                </a:cubicBezTo>
                <a:cubicBezTo>
                  <a:pt x="504" y="198"/>
                  <a:pt x="512" y="210"/>
                  <a:pt x="505" y="215"/>
                </a:cubicBezTo>
                <a:cubicBezTo>
                  <a:pt x="505" y="225"/>
                  <a:pt x="502" y="231"/>
                  <a:pt x="501" y="241"/>
                </a:cubicBezTo>
                <a:cubicBezTo>
                  <a:pt x="506" y="245"/>
                  <a:pt x="498" y="251"/>
                  <a:pt x="498" y="258"/>
                </a:cubicBezTo>
                <a:cubicBezTo>
                  <a:pt x="503" y="257"/>
                  <a:pt x="503" y="257"/>
                  <a:pt x="503" y="257"/>
                </a:cubicBezTo>
                <a:cubicBezTo>
                  <a:pt x="500" y="265"/>
                  <a:pt x="500" y="265"/>
                  <a:pt x="500" y="265"/>
                </a:cubicBezTo>
                <a:cubicBezTo>
                  <a:pt x="504" y="264"/>
                  <a:pt x="504" y="264"/>
                  <a:pt x="504" y="264"/>
                </a:cubicBezTo>
                <a:cubicBezTo>
                  <a:pt x="506" y="274"/>
                  <a:pt x="495" y="269"/>
                  <a:pt x="495" y="277"/>
                </a:cubicBezTo>
                <a:cubicBezTo>
                  <a:pt x="496" y="281"/>
                  <a:pt x="496" y="283"/>
                  <a:pt x="494" y="286"/>
                </a:cubicBezTo>
                <a:cubicBezTo>
                  <a:pt x="496" y="287"/>
                  <a:pt x="500" y="284"/>
                  <a:pt x="501" y="281"/>
                </a:cubicBezTo>
                <a:cubicBezTo>
                  <a:pt x="502" y="284"/>
                  <a:pt x="502" y="284"/>
                  <a:pt x="502" y="284"/>
                </a:cubicBezTo>
                <a:cubicBezTo>
                  <a:pt x="513" y="282"/>
                  <a:pt x="503" y="271"/>
                  <a:pt x="511" y="268"/>
                </a:cubicBezTo>
                <a:cubicBezTo>
                  <a:pt x="509" y="266"/>
                  <a:pt x="510" y="263"/>
                  <a:pt x="509" y="259"/>
                </a:cubicBezTo>
                <a:cubicBezTo>
                  <a:pt x="513" y="262"/>
                  <a:pt x="511" y="268"/>
                  <a:pt x="511" y="273"/>
                </a:cubicBezTo>
                <a:cubicBezTo>
                  <a:pt x="511" y="274"/>
                  <a:pt x="509" y="274"/>
                  <a:pt x="509" y="276"/>
                </a:cubicBezTo>
                <a:cubicBezTo>
                  <a:pt x="522" y="269"/>
                  <a:pt x="533" y="252"/>
                  <a:pt x="545" y="245"/>
                </a:cubicBezTo>
                <a:cubicBezTo>
                  <a:pt x="543" y="249"/>
                  <a:pt x="533" y="255"/>
                  <a:pt x="536" y="263"/>
                </a:cubicBezTo>
                <a:cubicBezTo>
                  <a:pt x="531" y="267"/>
                  <a:pt x="531" y="267"/>
                  <a:pt x="531" y="267"/>
                </a:cubicBezTo>
                <a:cubicBezTo>
                  <a:pt x="536" y="267"/>
                  <a:pt x="536" y="267"/>
                  <a:pt x="536" y="267"/>
                </a:cubicBezTo>
                <a:cubicBezTo>
                  <a:pt x="529" y="269"/>
                  <a:pt x="523" y="276"/>
                  <a:pt x="518" y="281"/>
                </a:cubicBezTo>
                <a:cubicBezTo>
                  <a:pt x="522" y="280"/>
                  <a:pt x="522" y="280"/>
                  <a:pt x="522" y="280"/>
                </a:cubicBezTo>
                <a:cubicBezTo>
                  <a:pt x="520" y="283"/>
                  <a:pt x="520" y="283"/>
                  <a:pt x="520" y="283"/>
                </a:cubicBezTo>
                <a:cubicBezTo>
                  <a:pt x="518" y="281"/>
                  <a:pt x="518" y="281"/>
                  <a:pt x="518" y="281"/>
                </a:cubicBezTo>
                <a:cubicBezTo>
                  <a:pt x="512" y="287"/>
                  <a:pt x="505" y="296"/>
                  <a:pt x="498" y="305"/>
                </a:cubicBezTo>
                <a:cubicBezTo>
                  <a:pt x="493" y="301"/>
                  <a:pt x="490" y="310"/>
                  <a:pt x="487" y="312"/>
                </a:cubicBezTo>
                <a:cubicBezTo>
                  <a:pt x="483" y="319"/>
                  <a:pt x="489" y="325"/>
                  <a:pt x="483" y="331"/>
                </a:cubicBezTo>
                <a:cubicBezTo>
                  <a:pt x="482" y="326"/>
                  <a:pt x="482" y="326"/>
                  <a:pt x="482" y="326"/>
                </a:cubicBezTo>
                <a:cubicBezTo>
                  <a:pt x="479" y="332"/>
                  <a:pt x="479" y="332"/>
                  <a:pt x="479" y="332"/>
                </a:cubicBezTo>
                <a:cubicBezTo>
                  <a:pt x="478" y="331"/>
                  <a:pt x="478" y="331"/>
                  <a:pt x="478" y="331"/>
                </a:cubicBezTo>
                <a:cubicBezTo>
                  <a:pt x="475" y="334"/>
                  <a:pt x="475" y="334"/>
                  <a:pt x="475" y="334"/>
                </a:cubicBezTo>
                <a:cubicBezTo>
                  <a:pt x="480" y="337"/>
                  <a:pt x="480" y="337"/>
                  <a:pt x="480" y="337"/>
                </a:cubicBezTo>
                <a:cubicBezTo>
                  <a:pt x="479" y="339"/>
                  <a:pt x="479" y="341"/>
                  <a:pt x="480" y="343"/>
                </a:cubicBezTo>
                <a:cubicBezTo>
                  <a:pt x="496" y="347"/>
                  <a:pt x="499" y="325"/>
                  <a:pt x="512" y="320"/>
                </a:cubicBezTo>
                <a:cubicBezTo>
                  <a:pt x="513" y="323"/>
                  <a:pt x="513" y="323"/>
                  <a:pt x="513" y="323"/>
                </a:cubicBezTo>
                <a:cubicBezTo>
                  <a:pt x="519" y="319"/>
                  <a:pt x="525" y="312"/>
                  <a:pt x="531" y="307"/>
                </a:cubicBezTo>
                <a:cubicBezTo>
                  <a:pt x="530" y="306"/>
                  <a:pt x="530" y="306"/>
                  <a:pt x="530" y="306"/>
                </a:cubicBezTo>
                <a:cubicBezTo>
                  <a:pt x="525" y="311"/>
                  <a:pt x="518" y="314"/>
                  <a:pt x="515" y="319"/>
                </a:cubicBezTo>
                <a:cubicBezTo>
                  <a:pt x="517" y="310"/>
                  <a:pt x="527" y="306"/>
                  <a:pt x="530" y="299"/>
                </a:cubicBezTo>
                <a:cubicBezTo>
                  <a:pt x="531" y="297"/>
                  <a:pt x="533" y="295"/>
                  <a:pt x="535" y="298"/>
                </a:cubicBezTo>
                <a:cubicBezTo>
                  <a:pt x="537" y="299"/>
                  <a:pt x="530" y="301"/>
                  <a:pt x="533" y="304"/>
                </a:cubicBezTo>
                <a:cubicBezTo>
                  <a:pt x="539" y="300"/>
                  <a:pt x="537" y="293"/>
                  <a:pt x="543" y="289"/>
                </a:cubicBezTo>
                <a:cubicBezTo>
                  <a:pt x="544" y="290"/>
                  <a:pt x="544" y="290"/>
                  <a:pt x="544" y="290"/>
                </a:cubicBezTo>
                <a:cubicBezTo>
                  <a:pt x="548" y="284"/>
                  <a:pt x="556" y="281"/>
                  <a:pt x="562" y="277"/>
                </a:cubicBezTo>
                <a:cubicBezTo>
                  <a:pt x="596" y="251"/>
                  <a:pt x="596" y="251"/>
                  <a:pt x="596" y="251"/>
                </a:cubicBezTo>
                <a:cubicBezTo>
                  <a:pt x="591" y="256"/>
                  <a:pt x="584" y="264"/>
                  <a:pt x="576" y="267"/>
                </a:cubicBezTo>
                <a:cubicBezTo>
                  <a:pt x="574" y="268"/>
                  <a:pt x="575" y="270"/>
                  <a:pt x="573" y="271"/>
                </a:cubicBezTo>
                <a:cubicBezTo>
                  <a:pt x="574" y="272"/>
                  <a:pt x="574" y="272"/>
                  <a:pt x="574" y="272"/>
                </a:cubicBezTo>
                <a:cubicBezTo>
                  <a:pt x="597" y="255"/>
                  <a:pt x="597" y="255"/>
                  <a:pt x="597" y="255"/>
                </a:cubicBezTo>
                <a:cubicBezTo>
                  <a:pt x="575" y="275"/>
                  <a:pt x="575" y="275"/>
                  <a:pt x="575" y="275"/>
                </a:cubicBezTo>
                <a:cubicBezTo>
                  <a:pt x="577" y="277"/>
                  <a:pt x="577" y="277"/>
                  <a:pt x="577" y="277"/>
                </a:cubicBezTo>
                <a:cubicBezTo>
                  <a:pt x="573" y="283"/>
                  <a:pt x="568" y="286"/>
                  <a:pt x="567" y="292"/>
                </a:cubicBezTo>
                <a:cubicBezTo>
                  <a:pt x="559" y="291"/>
                  <a:pt x="557" y="301"/>
                  <a:pt x="553" y="306"/>
                </a:cubicBezTo>
                <a:cubicBezTo>
                  <a:pt x="553" y="307"/>
                  <a:pt x="553" y="307"/>
                  <a:pt x="553" y="307"/>
                </a:cubicBezTo>
                <a:cubicBezTo>
                  <a:pt x="556" y="304"/>
                  <a:pt x="556" y="304"/>
                  <a:pt x="556" y="304"/>
                </a:cubicBezTo>
                <a:cubicBezTo>
                  <a:pt x="558" y="308"/>
                  <a:pt x="560" y="302"/>
                  <a:pt x="563" y="302"/>
                </a:cubicBezTo>
                <a:cubicBezTo>
                  <a:pt x="560" y="304"/>
                  <a:pt x="561" y="313"/>
                  <a:pt x="554" y="311"/>
                </a:cubicBezTo>
                <a:cubicBezTo>
                  <a:pt x="553" y="309"/>
                  <a:pt x="553" y="309"/>
                  <a:pt x="553" y="309"/>
                </a:cubicBezTo>
                <a:cubicBezTo>
                  <a:pt x="554" y="317"/>
                  <a:pt x="544" y="318"/>
                  <a:pt x="542" y="323"/>
                </a:cubicBezTo>
                <a:cubicBezTo>
                  <a:pt x="537" y="323"/>
                  <a:pt x="535" y="331"/>
                  <a:pt x="532" y="333"/>
                </a:cubicBezTo>
                <a:cubicBezTo>
                  <a:pt x="535" y="333"/>
                  <a:pt x="535" y="333"/>
                  <a:pt x="535" y="333"/>
                </a:cubicBezTo>
                <a:cubicBezTo>
                  <a:pt x="533" y="335"/>
                  <a:pt x="533" y="337"/>
                  <a:pt x="531" y="338"/>
                </a:cubicBezTo>
                <a:cubicBezTo>
                  <a:pt x="531" y="334"/>
                  <a:pt x="531" y="334"/>
                  <a:pt x="531" y="334"/>
                </a:cubicBezTo>
                <a:cubicBezTo>
                  <a:pt x="529" y="337"/>
                  <a:pt x="523" y="340"/>
                  <a:pt x="527" y="343"/>
                </a:cubicBezTo>
                <a:cubicBezTo>
                  <a:pt x="527" y="345"/>
                  <a:pt x="525" y="347"/>
                  <a:pt x="523" y="349"/>
                </a:cubicBezTo>
                <a:cubicBezTo>
                  <a:pt x="521" y="350"/>
                  <a:pt x="520" y="348"/>
                  <a:pt x="520" y="347"/>
                </a:cubicBezTo>
                <a:cubicBezTo>
                  <a:pt x="516" y="349"/>
                  <a:pt x="517" y="354"/>
                  <a:pt x="512" y="355"/>
                </a:cubicBezTo>
                <a:cubicBezTo>
                  <a:pt x="515" y="357"/>
                  <a:pt x="515" y="357"/>
                  <a:pt x="515" y="357"/>
                </a:cubicBezTo>
                <a:cubicBezTo>
                  <a:pt x="510" y="361"/>
                  <a:pt x="510" y="361"/>
                  <a:pt x="510" y="361"/>
                </a:cubicBezTo>
                <a:cubicBezTo>
                  <a:pt x="511" y="361"/>
                  <a:pt x="511" y="361"/>
                  <a:pt x="511" y="361"/>
                </a:cubicBezTo>
                <a:cubicBezTo>
                  <a:pt x="510" y="361"/>
                  <a:pt x="506" y="362"/>
                  <a:pt x="507" y="365"/>
                </a:cubicBezTo>
                <a:cubicBezTo>
                  <a:pt x="505" y="371"/>
                  <a:pt x="496" y="376"/>
                  <a:pt x="501" y="383"/>
                </a:cubicBezTo>
                <a:cubicBezTo>
                  <a:pt x="507" y="378"/>
                  <a:pt x="514" y="369"/>
                  <a:pt x="519" y="361"/>
                </a:cubicBezTo>
                <a:cubicBezTo>
                  <a:pt x="521" y="361"/>
                  <a:pt x="521" y="361"/>
                  <a:pt x="521" y="361"/>
                </a:cubicBezTo>
                <a:cubicBezTo>
                  <a:pt x="526" y="356"/>
                  <a:pt x="530" y="349"/>
                  <a:pt x="536" y="346"/>
                </a:cubicBezTo>
                <a:cubicBezTo>
                  <a:pt x="530" y="357"/>
                  <a:pt x="530" y="357"/>
                  <a:pt x="530" y="357"/>
                </a:cubicBezTo>
                <a:cubicBezTo>
                  <a:pt x="550" y="338"/>
                  <a:pt x="569" y="315"/>
                  <a:pt x="593" y="297"/>
                </a:cubicBezTo>
                <a:cubicBezTo>
                  <a:pt x="591" y="295"/>
                  <a:pt x="591" y="295"/>
                  <a:pt x="591" y="295"/>
                </a:cubicBezTo>
                <a:cubicBezTo>
                  <a:pt x="597" y="291"/>
                  <a:pt x="607" y="279"/>
                  <a:pt x="616" y="279"/>
                </a:cubicBezTo>
                <a:cubicBezTo>
                  <a:pt x="619" y="277"/>
                  <a:pt x="619" y="277"/>
                  <a:pt x="619" y="277"/>
                </a:cubicBezTo>
                <a:cubicBezTo>
                  <a:pt x="618" y="281"/>
                  <a:pt x="618" y="281"/>
                  <a:pt x="618" y="281"/>
                </a:cubicBezTo>
                <a:cubicBezTo>
                  <a:pt x="623" y="279"/>
                  <a:pt x="633" y="271"/>
                  <a:pt x="635" y="266"/>
                </a:cubicBezTo>
                <a:cubicBezTo>
                  <a:pt x="639" y="265"/>
                  <a:pt x="639" y="265"/>
                  <a:pt x="639" y="265"/>
                </a:cubicBezTo>
                <a:cubicBezTo>
                  <a:pt x="666" y="245"/>
                  <a:pt x="666" y="245"/>
                  <a:pt x="666" y="245"/>
                </a:cubicBezTo>
                <a:cubicBezTo>
                  <a:pt x="670" y="247"/>
                  <a:pt x="675" y="243"/>
                  <a:pt x="676" y="240"/>
                </a:cubicBezTo>
                <a:cubicBezTo>
                  <a:pt x="676" y="241"/>
                  <a:pt x="677" y="241"/>
                  <a:pt x="677" y="242"/>
                </a:cubicBezTo>
                <a:cubicBezTo>
                  <a:pt x="685" y="237"/>
                  <a:pt x="696" y="231"/>
                  <a:pt x="699" y="221"/>
                </a:cubicBezTo>
                <a:cubicBezTo>
                  <a:pt x="699" y="224"/>
                  <a:pt x="698" y="228"/>
                  <a:pt x="695" y="230"/>
                </a:cubicBezTo>
                <a:cubicBezTo>
                  <a:pt x="710" y="229"/>
                  <a:pt x="715" y="210"/>
                  <a:pt x="723" y="201"/>
                </a:cubicBezTo>
                <a:cubicBezTo>
                  <a:pt x="728" y="191"/>
                  <a:pt x="738" y="183"/>
                  <a:pt x="742" y="174"/>
                </a:cubicBezTo>
                <a:cubicBezTo>
                  <a:pt x="737" y="175"/>
                  <a:pt x="731" y="180"/>
                  <a:pt x="725" y="183"/>
                </a:cubicBezTo>
                <a:cubicBezTo>
                  <a:pt x="727" y="186"/>
                  <a:pt x="725" y="188"/>
                  <a:pt x="721" y="190"/>
                </a:cubicBezTo>
                <a:cubicBezTo>
                  <a:pt x="721" y="189"/>
                  <a:pt x="720" y="189"/>
                  <a:pt x="719" y="189"/>
                </a:cubicBezTo>
                <a:cubicBezTo>
                  <a:pt x="717" y="191"/>
                  <a:pt x="717" y="191"/>
                  <a:pt x="717" y="191"/>
                </a:cubicBezTo>
                <a:cubicBezTo>
                  <a:pt x="717" y="190"/>
                  <a:pt x="719" y="189"/>
                  <a:pt x="718" y="188"/>
                </a:cubicBezTo>
                <a:cubicBezTo>
                  <a:pt x="712" y="187"/>
                  <a:pt x="707" y="196"/>
                  <a:pt x="701" y="196"/>
                </a:cubicBezTo>
                <a:cubicBezTo>
                  <a:pt x="699" y="196"/>
                  <a:pt x="697" y="199"/>
                  <a:pt x="696" y="197"/>
                </a:cubicBezTo>
                <a:cubicBezTo>
                  <a:pt x="709" y="187"/>
                  <a:pt x="725" y="179"/>
                  <a:pt x="739" y="172"/>
                </a:cubicBezTo>
                <a:cubicBezTo>
                  <a:pt x="735" y="171"/>
                  <a:pt x="729" y="174"/>
                  <a:pt x="725" y="176"/>
                </a:cubicBezTo>
                <a:cubicBezTo>
                  <a:pt x="723" y="175"/>
                  <a:pt x="727" y="171"/>
                  <a:pt x="729" y="171"/>
                </a:cubicBezTo>
                <a:cubicBezTo>
                  <a:pt x="731" y="171"/>
                  <a:pt x="732" y="171"/>
                  <a:pt x="734" y="171"/>
                </a:cubicBezTo>
                <a:cubicBezTo>
                  <a:pt x="735" y="168"/>
                  <a:pt x="737" y="164"/>
                  <a:pt x="740" y="161"/>
                </a:cubicBezTo>
                <a:cubicBezTo>
                  <a:pt x="735" y="161"/>
                  <a:pt x="729" y="167"/>
                  <a:pt x="723" y="169"/>
                </a:cubicBezTo>
                <a:cubicBezTo>
                  <a:pt x="717" y="177"/>
                  <a:pt x="705" y="179"/>
                  <a:pt x="697" y="186"/>
                </a:cubicBezTo>
                <a:cubicBezTo>
                  <a:pt x="703" y="181"/>
                  <a:pt x="713" y="171"/>
                  <a:pt x="724" y="167"/>
                </a:cubicBezTo>
                <a:cubicBezTo>
                  <a:pt x="726" y="165"/>
                  <a:pt x="726" y="165"/>
                  <a:pt x="726" y="165"/>
                </a:cubicBezTo>
                <a:cubicBezTo>
                  <a:pt x="726" y="164"/>
                  <a:pt x="725" y="164"/>
                  <a:pt x="724" y="164"/>
                </a:cubicBezTo>
                <a:cubicBezTo>
                  <a:pt x="723" y="163"/>
                  <a:pt x="725" y="161"/>
                  <a:pt x="723" y="161"/>
                </a:cubicBezTo>
                <a:cubicBezTo>
                  <a:pt x="720" y="162"/>
                  <a:pt x="715" y="168"/>
                  <a:pt x="711" y="165"/>
                </a:cubicBezTo>
                <a:cubicBezTo>
                  <a:pt x="709" y="170"/>
                  <a:pt x="701" y="171"/>
                  <a:pt x="698" y="175"/>
                </a:cubicBezTo>
                <a:cubicBezTo>
                  <a:pt x="690" y="179"/>
                  <a:pt x="690" y="179"/>
                  <a:pt x="690" y="179"/>
                </a:cubicBezTo>
                <a:cubicBezTo>
                  <a:pt x="690" y="178"/>
                  <a:pt x="690" y="178"/>
                  <a:pt x="690" y="178"/>
                </a:cubicBezTo>
                <a:cubicBezTo>
                  <a:pt x="688" y="176"/>
                  <a:pt x="686" y="180"/>
                  <a:pt x="683" y="179"/>
                </a:cubicBezTo>
                <a:cubicBezTo>
                  <a:pt x="694" y="170"/>
                  <a:pt x="708" y="165"/>
                  <a:pt x="719" y="156"/>
                </a:cubicBezTo>
                <a:cubicBezTo>
                  <a:pt x="719" y="154"/>
                  <a:pt x="719" y="154"/>
                  <a:pt x="719" y="154"/>
                </a:cubicBezTo>
                <a:cubicBezTo>
                  <a:pt x="711" y="153"/>
                  <a:pt x="705" y="163"/>
                  <a:pt x="697" y="162"/>
                </a:cubicBezTo>
                <a:cubicBezTo>
                  <a:pt x="694" y="172"/>
                  <a:pt x="680" y="172"/>
                  <a:pt x="673" y="180"/>
                </a:cubicBezTo>
                <a:cubicBezTo>
                  <a:pt x="671" y="179"/>
                  <a:pt x="671" y="179"/>
                  <a:pt x="671" y="179"/>
                </a:cubicBezTo>
                <a:cubicBezTo>
                  <a:pt x="675" y="175"/>
                  <a:pt x="679" y="173"/>
                  <a:pt x="683" y="172"/>
                </a:cubicBezTo>
                <a:cubicBezTo>
                  <a:pt x="683" y="171"/>
                  <a:pt x="683" y="171"/>
                  <a:pt x="683" y="171"/>
                </a:cubicBezTo>
                <a:cubicBezTo>
                  <a:pt x="675" y="172"/>
                  <a:pt x="675" y="172"/>
                  <a:pt x="675" y="172"/>
                </a:cubicBezTo>
                <a:cubicBezTo>
                  <a:pt x="682" y="163"/>
                  <a:pt x="697" y="163"/>
                  <a:pt x="699" y="153"/>
                </a:cubicBezTo>
                <a:cubicBezTo>
                  <a:pt x="703" y="153"/>
                  <a:pt x="705" y="149"/>
                  <a:pt x="707" y="147"/>
                </a:cubicBezTo>
                <a:cubicBezTo>
                  <a:pt x="703" y="143"/>
                  <a:pt x="703" y="143"/>
                  <a:pt x="703" y="143"/>
                </a:cubicBezTo>
                <a:cubicBezTo>
                  <a:pt x="705" y="140"/>
                  <a:pt x="707" y="141"/>
                  <a:pt x="708" y="138"/>
                </a:cubicBezTo>
                <a:cubicBezTo>
                  <a:pt x="707" y="143"/>
                  <a:pt x="707" y="143"/>
                  <a:pt x="707" y="143"/>
                </a:cubicBezTo>
                <a:cubicBezTo>
                  <a:pt x="715" y="142"/>
                  <a:pt x="721" y="136"/>
                  <a:pt x="728" y="133"/>
                </a:cubicBezTo>
                <a:cubicBezTo>
                  <a:pt x="726" y="136"/>
                  <a:pt x="719" y="142"/>
                  <a:pt x="713" y="145"/>
                </a:cubicBezTo>
                <a:cubicBezTo>
                  <a:pt x="707" y="145"/>
                  <a:pt x="707" y="145"/>
                  <a:pt x="707" y="145"/>
                </a:cubicBezTo>
                <a:cubicBezTo>
                  <a:pt x="708" y="146"/>
                  <a:pt x="709" y="151"/>
                  <a:pt x="705" y="151"/>
                </a:cubicBezTo>
                <a:cubicBezTo>
                  <a:pt x="718" y="148"/>
                  <a:pt x="731" y="137"/>
                  <a:pt x="743" y="128"/>
                </a:cubicBezTo>
                <a:cubicBezTo>
                  <a:pt x="740" y="125"/>
                  <a:pt x="740" y="125"/>
                  <a:pt x="740" y="125"/>
                </a:cubicBezTo>
                <a:cubicBezTo>
                  <a:pt x="741" y="124"/>
                  <a:pt x="741" y="124"/>
                  <a:pt x="741" y="124"/>
                </a:cubicBezTo>
                <a:cubicBezTo>
                  <a:pt x="742" y="132"/>
                  <a:pt x="748" y="124"/>
                  <a:pt x="751" y="123"/>
                </a:cubicBezTo>
                <a:cubicBezTo>
                  <a:pt x="751" y="123"/>
                  <a:pt x="751" y="123"/>
                  <a:pt x="751" y="123"/>
                </a:cubicBezTo>
                <a:cubicBezTo>
                  <a:pt x="749" y="121"/>
                  <a:pt x="747" y="127"/>
                  <a:pt x="743" y="123"/>
                </a:cubicBezTo>
                <a:cubicBezTo>
                  <a:pt x="747" y="118"/>
                  <a:pt x="759" y="123"/>
                  <a:pt x="760" y="113"/>
                </a:cubicBezTo>
                <a:cubicBezTo>
                  <a:pt x="759" y="109"/>
                  <a:pt x="767" y="107"/>
                  <a:pt x="766" y="102"/>
                </a:cubicBezTo>
                <a:cubicBezTo>
                  <a:pt x="754" y="101"/>
                  <a:pt x="744" y="110"/>
                  <a:pt x="733" y="114"/>
                </a:cubicBezTo>
                <a:cubicBezTo>
                  <a:pt x="732" y="116"/>
                  <a:pt x="732" y="116"/>
                  <a:pt x="732" y="116"/>
                </a:cubicBezTo>
                <a:cubicBezTo>
                  <a:pt x="731" y="113"/>
                  <a:pt x="731" y="113"/>
                  <a:pt x="731" y="113"/>
                </a:cubicBezTo>
                <a:cubicBezTo>
                  <a:pt x="734" y="111"/>
                  <a:pt x="737" y="110"/>
                  <a:pt x="740" y="108"/>
                </a:cubicBezTo>
                <a:cubicBezTo>
                  <a:pt x="733" y="107"/>
                  <a:pt x="728" y="113"/>
                  <a:pt x="721" y="115"/>
                </a:cubicBezTo>
                <a:cubicBezTo>
                  <a:pt x="728" y="108"/>
                  <a:pt x="742" y="106"/>
                  <a:pt x="750" y="98"/>
                </a:cubicBezTo>
                <a:cubicBezTo>
                  <a:pt x="743" y="96"/>
                  <a:pt x="738" y="107"/>
                  <a:pt x="729" y="103"/>
                </a:cubicBezTo>
                <a:cubicBezTo>
                  <a:pt x="726" y="105"/>
                  <a:pt x="726" y="105"/>
                  <a:pt x="726" y="105"/>
                </a:cubicBezTo>
                <a:cubicBezTo>
                  <a:pt x="736" y="97"/>
                  <a:pt x="751" y="89"/>
                  <a:pt x="763" y="83"/>
                </a:cubicBezTo>
                <a:cubicBezTo>
                  <a:pt x="768" y="84"/>
                  <a:pt x="773" y="83"/>
                  <a:pt x="777" y="81"/>
                </a:cubicBezTo>
                <a:cubicBezTo>
                  <a:pt x="777" y="81"/>
                  <a:pt x="777" y="81"/>
                  <a:pt x="777" y="81"/>
                </a:cubicBezTo>
                <a:cubicBezTo>
                  <a:pt x="769" y="87"/>
                  <a:pt x="758" y="87"/>
                  <a:pt x="750" y="92"/>
                </a:cubicBezTo>
                <a:cubicBezTo>
                  <a:pt x="758" y="92"/>
                  <a:pt x="767" y="89"/>
                  <a:pt x="777" y="89"/>
                </a:cubicBezTo>
                <a:cubicBezTo>
                  <a:pt x="779" y="85"/>
                  <a:pt x="779" y="85"/>
                  <a:pt x="779" y="85"/>
                </a:cubicBezTo>
                <a:cubicBezTo>
                  <a:pt x="783" y="87"/>
                  <a:pt x="783" y="87"/>
                  <a:pt x="783" y="87"/>
                </a:cubicBezTo>
                <a:cubicBezTo>
                  <a:pt x="796" y="81"/>
                  <a:pt x="801" y="65"/>
                  <a:pt x="810" y="56"/>
                </a:cubicBezTo>
                <a:cubicBezTo>
                  <a:pt x="813" y="56"/>
                  <a:pt x="814" y="60"/>
                  <a:pt x="817" y="60"/>
                </a:cubicBezTo>
                <a:cubicBezTo>
                  <a:pt x="813" y="59"/>
                  <a:pt x="811" y="66"/>
                  <a:pt x="807" y="66"/>
                </a:cubicBezTo>
                <a:cubicBezTo>
                  <a:pt x="807" y="68"/>
                  <a:pt x="809" y="70"/>
                  <a:pt x="811" y="71"/>
                </a:cubicBezTo>
                <a:cubicBezTo>
                  <a:pt x="818" y="68"/>
                  <a:pt x="825" y="85"/>
                  <a:pt x="830" y="71"/>
                </a:cubicBezTo>
                <a:cubicBezTo>
                  <a:pt x="831" y="73"/>
                  <a:pt x="829" y="75"/>
                  <a:pt x="827" y="75"/>
                </a:cubicBezTo>
                <a:cubicBezTo>
                  <a:pt x="829" y="77"/>
                  <a:pt x="829" y="81"/>
                  <a:pt x="833" y="81"/>
                </a:cubicBezTo>
                <a:cubicBezTo>
                  <a:pt x="830" y="84"/>
                  <a:pt x="830" y="84"/>
                  <a:pt x="830" y="84"/>
                </a:cubicBezTo>
                <a:cubicBezTo>
                  <a:pt x="837" y="85"/>
                  <a:pt x="831" y="92"/>
                  <a:pt x="829" y="95"/>
                </a:cubicBezTo>
                <a:cubicBezTo>
                  <a:pt x="822" y="101"/>
                  <a:pt x="814" y="104"/>
                  <a:pt x="806" y="109"/>
                </a:cubicBezTo>
                <a:cubicBezTo>
                  <a:pt x="819" y="116"/>
                  <a:pt x="803" y="119"/>
                  <a:pt x="801" y="126"/>
                </a:cubicBezTo>
                <a:cubicBezTo>
                  <a:pt x="799" y="129"/>
                  <a:pt x="799" y="129"/>
                  <a:pt x="799" y="129"/>
                </a:cubicBezTo>
                <a:cubicBezTo>
                  <a:pt x="800" y="130"/>
                  <a:pt x="803" y="129"/>
                  <a:pt x="805" y="129"/>
                </a:cubicBezTo>
                <a:cubicBezTo>
                  <a:pt x="801" y="131"/>
                  <a:pt x="797" y="131"/>
                  <a:pt x="793" y="134"/>
                </a:cubicBezTo>
                <a:cubicBezTo>
                  <a:pt x="798" y="133"/>
                  <a:pt x="797" y="141"/>
                  <a:pt x="802" y="139"/>
                </a:cubicBezTo>
                <a:cubicBezTo>
                  <a:pt x="807" y="135"/>
                  <a:pt x="805" y="126"/>
                  <a:pt x="813" y="126"/>
                </a:cubicBezTo>
                <a:cubicBezTo>
                  <a:pt x="809" y="125"/>
                  <a:pt x="809" y="125"/>
                  <a:pt x="809" y="125"/>
                </a:cubicBezTo>
                <a:cubicBezTo>
                  <a:pt x="817" y="123"/>
                  <a:pt x="825" y="121"/>
                  <a:pt x="834" y="119"/>
                </a:cubicBezTo>
                <a:cubicBezTo>
                  <a:pt x="839" y="117"/>
                  <a:pt x="843" y="110"/>
                  <a:pt x="849" y="115"/>
                </a:cubicBezTo>
                <a:cubicBezTo>
                  <a:pt x="851" y="116"/>
                  <a:pt x="853" y="115"/>
                  <a:pt x="855" y="113"/>
                </a:cubicBezTo>
                <a:cubicBezTo>
                  <a:pt x="855" y="112"/>
                  <a:pt x="853" y="111"/>
                  <a:pt x="854" y="109"/>
                </a:cubicBezTo>
                <a:cubicBezTo>
                  <a:pt x="855" y="109"/>
                  <a:pt x="855" y="107"/>
                  <a:pt x="857" y="108"/>
                </a:cubicBezTo>
                <a:cubicBezTo>
                  <a:pt x="859" y="109"/>
                  <a:pt x="859" y="109"/>
                  <a:pt x="859" y="109"/>
                </a:cubicBezTo>
                <a:cubicBezTo>
                  <a:pt x="858" y="111"/>
                  <a:pt x="856" y="111"/>
                  <a:pt x="856" y="113"/>
                </a:cubicBezTo>
                <a:cubicBezTo>
                  <a:pt x="865" y="114"/>
                  <a:pt x="871" y="120"/>
                  <a:pt x="879" y="124"/>
                </a:cubicBezTo>
                <a:cubicBezTo>
                  <a:pt x="877" y="126"/>
                  <a:pt x="877" y="129"/>
                  <a:pt x="874" y="130"/>
                </a:cubicBezTo>
                <a:cubicBezTo>
                  <a:pt x="884" y="139"/>
                  <a:pt x="884" y="139"/>
                  <a:pt x="884" y="139"/>
                </a:cubicBezTo>
                <a:cubicBezTo>
                  <a:pt x="883" y="140"/>
                  <a:pt x="883" y="140"/>
                  <a:pt x="883" y="140"/>
                </a:cubicBezTo>
                <a:cubicBezTo>
                  <a:pt x="886" y="139"/>
                  <a:pt x="893" y="137"/>
                  <a:pt x="897" y="137"/>
                </a:cubicBezTo>
                <a:cubicBezTo>
                  <a:pt x="901" y="141"/>
                  <a:pt x="901" y="141"/>
                  <a:pt x="901" y="141"/>
                </a:cubicBezTo>
                <a:cubicBezTo>
                  <a:pt x="904" y="137"/>
                  <a:pt x="908" y="143"/>
                  <a:pt x="911" y="143"/>
                </a:cubicBezTo>
                <a:cubicBezTo>
                  <a:pt x="912" y="147"/>
                  <a:pt x="908" y="148"/>
                  <a:pt x="908" y="151"/>
                </a:cubicBezTo>
                <a:cubicBezTo>
                  <a:pt x="913" y="153"/>
                  <a:pt x="920" y="157"/>
                  <a:pt x="924" y="161"/>
                </a:cubicBezTo>
                <a:cubicBezTo>
                  <a:pt x="929" y="161"/>
                  <a:pt x="931" y="148"/>
                  <a:pt x="937" y="157"/>
                </a:cubicBezTo>
                <a:cubicBezTo>
                  <a:pt x="937" y="162"/>
                  <a:pt x="929" y="166"/>
                  <a:pt x="935" y="171"/>
                </a:cubicBezTo>
                <a:cubicBezTo>
                  <a:pt x="932" y="174"/>
                  <a:pt x="929" y="177"/>
                  <a:pt x="927" y="181"/>
                </a:cubicBezTo>
                <a:cubicBezTo>
                  <a:pt x="936" y="181"/>
                  <a:pt x="938" y="165"/>
                  <a:pt x="949" y="172"/>
                </a:cubicBezTo>
                <a:cubicBezTo>
                  <a:pt x="955" y="177"/>
                  <a:pt x="964" y="181"/>
                  <a:pt x="970" y="188"/>
                </a:cubicBezTo>
                <a:cubicBezTo>
                  <a:pt x="964" y="191"/>
                  <a:pt x="974" y="194"/>
                  <a:pt x="968" y="197"/>
                </a:cubicBezTo>
                <a:cubicBezTo>
                  <a:pt x="977" y="203"/>
                  <a:pt x="984" y="208"/>
                  <a:pt x="994" y="211"/>
                </a:cubicBezTo>
                <a:cubicBezTo>
                  <a:pt x="998" y="211"/>
                  <a:pt x="1002" y="209"/>
                  <a:pt x="1005" y="207"/>
                </a:cubicBezTo>
                <a:cubicBezTo>
                  <a:pt x="999" y="214"/>
                  <a:pt x="994" y="220"/>
                  <a:pt x="984" y="227"/>
                </a:cubicBezTo>
                <a:cubicBezTo>
                  <a:pt x="991" y="235"/>
                  <a:pt x="991" y="235"/>
                  <a:pt x="991" y="235"/>
                </a:cubicBezTo>
                <a:cubicBezTo>
                  <a:pt x="989" y="237"/>
                  <a:pt x="985" y="234"/>
                  <a:pt x="983" y="238"/>
                </a:cubicBezTo>
                <a:cubicBezTo>
                  <a:pt x="981" y="235"/>
                  <a:pt x="976" y="233"/>
                  <a:pt x="974" y="236"/>
                </a:cubicBezTo>
                <a:cubicBezTo>
                  <a:pt x="967" y="244"/>
                  <a:pt x="967" y="244"/>
                  <a:pt x="967" y="244"/>
                </a:cubicBezTo>
                <a:cubicBezTo>
                  <a:pt x="967" y="242"/>
                  <a:pt x="970" y="241"/>
                  <a:pt x="969" y="239"/>
                </a:cubicBezTo>
                <a:cubicBezTo>
                  <a:pt x="935" y="269"/>
                  <a:pt x="935" y="269"/>
                  <a:pt x="935" y="269"/>
                </a:cubicBezTo>
                <a:cubicBezTo>
                  <a:pt x="928" y="263"/>
                  <a:pt x="925" y="274"/>
                  <a:pt x="920" y="275"/>
                </a:cubicBezTo>
                <a:cubicBezTo>
                  <a:pt x="921" y="276"/>
                  <a:pt x="921" y="276"/>
                  <a:pt x="921" y="276"/>
                </a:cubicBezTo>
                <a:cubicBezTo>
                  <a:pt x="917" y="279"/>
                  <a:pt x="916" y="283"/>
                  <a:pt x="911" y="286"/>
                </a:cubicBezTo>
                <a:cubicBezTo>
                  <a:pt x="915" y="286"/>
                  <a:pt x="915" y="286"/>
                  <a:pt x="915" y="286"/>
                </a:cubicBezTo>
                <a:cubicBezTo>
                  <a:pt x="913" y="287"/>
                  <a:pt x="913" y="287"/>
                  <a:pt x="913" y="287"/>
                </a:cubicBezTo>
                <a:cubicBezTo>
                  <a:pt x="911" y="286"/>
                  <a:pt x="911" y="286"/>
                  <a:pt x="911" y="286"/>
                </a:cubicBezTo>
                <a:cubicBezTo>
                  <a:pt x="906" y="289"/>
                  <a:pt x="901" y="295"/>
                  <a:pt x="897" y="300"/>
                </a:cubicBezTo>
                <a:cubicBezTo>
                  <a:pt x="901" y="301"/>
                  <a:pt x="903" y="294"/>
                  <a:pt x="908" y="296"/>
                </a:cubicBezTo>
                <a:cubicBezTo>
                  <a:pt x="901" y="299"/>
                  <a:pt x="896" y="308"/>
                  <a:pt x="888" y="313"/>
                </a:cubicBezTo>
                <a:cubicBezTo>
                  <a:pt x="891" y="316"/>
                  <a:pt x="891" y="316"/>
                  <a:pt x="891" y="316"/>
                </a:cubicBezTo>
                <a:cubicBezTo>
                  <a:pt x="886" y="313"/>
                  <a:pt x="889" y="323"/>
                  <a:pt x="883" y="320"/>
                </a:cubicBezTo>
                <a:cubicBezTo>
                  <a:pt x="885" y="315"/>
                  <a:pt x="885" y="315"/>
                  <a:pt x="885" y="315"/>
                </a:cubicBezTo>
                <a:cubicBezTo>
                  <a:pt x="883" y="315"/>
                  <a:pt x="881" y="318"/>
                  <a:pt x="879" y="319"/>
                </a:cubicBezTo>
                <a:cubicBezTo>
                  <a:pt x="881" y="321"/>
                  <a:pt x="881" y="321"/>
                  <a:pt x="881" y="321"/>
                </a:cubicBezTo>
                <a:cubicBezTo>
                  <a:pt x="881" y="327"/>
                  <a:pt x="870" y="325"/>
                  <a:pt x="875" y="331"/>
                </a:cubicBezTo>
                <a:cubicBezTo>
                  <a:pt x="873" y="333"/>
                  <a:pt x="873" y="333"/>
                  <a:pt x="873" y="333"/>
                </a:cubicBezTo>
                <a:cubicBezTo>
                  <a:pt x="875" y="330"/>
                  <a:pt x="872" y="330"/>
                  <a:pt x="871" y="329"/>
                </a:cubicBezTo>
                <a:cubicBezTo>
                  <a:pt x="862" y="340"/>
                  <a:pt x="862" y="340"/>
                  <a:pt x="862" y="340"/>
                </a:cubicBezTo>
                <a:cubicBezTo>
                  <a:pt x="865" y="340"/>
                  <a:pt x="865" y="340"/>
                  <a:pt x="865" y="340"/>
                </a:cubicBezTo>
                <a:cubicBezTo>
                  <a:pt x="864" y="341"/>
                  <a:pt x="864" y="341"/>
                  <a:pt x="864" y="341"/>
                </a:cubicBezTo>
                <a:cubicBezTo>
                  <a:pt x="865" y="341"/>
                  <a:pt x="865" y="341"/>
                  <a:pt x="865" y="341"/>
                </a:cubicBezTo>
                <a:cubicBezTo>
                  <a:pt x="866" y="337"/>
                  <a:pt x="872" y="339"/>
                  <a:pt x="873" y="335"/>
                </a:cubicBezTo>
                <a:cubicBezTo>
                  <a:pt x="872" y="344"/>
                  <a:pt x="857" y="346"/>
                  <a:pt x="860" y="355"/>
                </a:cubicBezTo>
                <a:cubicBezTo>
                  <a:pt x="856" y="359"/>
                  <a:pt x="856" y="359"/>
                  <a:pt x="856" y="359"/>
                </a:cubicBezTo>
                <a:cubicBezTo>
                  <a:pt x="853" y="357"/>
                  <a:pt x="849" y="362"/>
                  <a:pt x="847" y="365"/>
                </a:cubicBezTo>
                <a:cubicBezTo>
                  <a:pt x="847" y="367"/>
                  <a:pt x="847" y="367"/>
                  <a:pt x="847" y="367"/>
                </a:cubicBezTo>
                <a:cubicBezTo>
                  <a:pt x="832" y="380"/>
                  <a:pt x="827" y="400"/>
                  <a:pt x="817" y="417"/>
                </a:cubicBezTo>
                <a:cubicBezTo>
                  <a:pt x="819" y="407"/>
                  <a:pt x="827" y="395"/>
                  <a:pt x="832" y="383"/>
                </a:cubicBezTo>
                <a:cubicBezTo>
                  <a:pt x="818" y="392"/>
                  <a:pt x="803" y="411"/>
                  <a:pt x="795" y="425"/>
                </a:cubicBezTo>
                <a:cubicBezTo>
                  <a:pt x="796" y="421"/>
                  <a:pt x="804" y="423"/>
                  <a:pt x="802" y="417"/>
                </a:cubicBezTo>
                <a:cubicBezTo>
                  <a:pt x="804" y="422"/>
                  <a:pt x="807" y="413"/>
                  <a:pt x="811" y="412"/>
                </a:cubicBezTo>
                <a:cubicBezTo>
                  <a:pt x="812" y="411"/>
                  <a:pt x="813" y="410"/>
                  <a:pt x="814" y="411"/>
                </a:cubicBezTo>
                <a:cubicBezTo>
                  <a:pt x="806" y="422"/>
                  <a:pt x="806" y="422"/>
                  <a:pt x="806" y="422"/>
                </a:cubicBezTo>
                <a:cubicBezTo>
                  <a:pt x="810" y="421"/>
                  <a:pt x="810" y="421"/>
                  <a:pt x="810" y="421"/>
                </a:cubicBezTo>
                <a:cubicBezTo>
                  <a:pt x="806" y="425"/>
                  <a:pt x="806" y="425"/>
                  <a:pt x="806" y="425"/>
                </a:cubicBezTo>
                <a:cubicBezTo>
                  <a:pt x="808" y="427"/>
                  <a:pt x="808" y="427"/>
                  <a:pt x="808" y="427"/>
                </a:cubicBezTo>
                <a:cubicBezTo>
                  <a:pt x="815" y="423"/>
                  <a:pt x="822" y="418"/>
                  <a:pt x="827" y="413"/>
                </a:cubicBezTo>
                <a:cubicBezTo>
                  <a:pt x="828" y="413"/>
                  <a:pt x="830" y="414"/>
                  <a:pt x="831" y="412"/>
                </a:cubicBezTo>
                <a:cubicBezTo>
                  <a:pt x="829" y="411"/>
                  <a:pt x="829" y="411"/>
                  <a:pt x="829" y="411"/>
                </a:cubicBezTo>
                <a:cubicBezTo>
                  <a:pt x="840" y="405"/>
                  <a:pt x="848" y="390"/>
                  <a:pt x="859" y="383"/>
                </a:cubicBezTo>
                <a:cubicBezTo>
                  <a:pt x="858" y="380"/>
                  <a:pt x="858" y="380"/>
                  <a:pt x="858" y="380"/>
                </a:cubicBezTo>
                <a:cubicBezTo>
                  <a:pt x="860" y="379"/>
                  <a:pt x="859" y="385"/>
                  <a:pt x="862" y="380"/>
                </a:cubicBezTo>
                <a:cubicBezTo>
                  <a:pt x="858" y="377"/>
                  <a:pt x="867" y="376"/>
                  <a:pt x="864" y="373"/>
                </a:cubicBezTo>
                <a:cubicBezTo>
                  <a:pt x="855" y="380"/>
                  <a:pt x="855" y="380"/>
                  <a:pt x="855" y="380"/>
                </a:cubicBezTo>
                <a:cubicBezTo>
                  <a:pt x="855" y="375"/>
                  <a:pt x="864" y="370"/>
                  <a:pt x="867" y="365"/>
                </a:cubicBezTo>
                <a:cubicBezTo>
                  <a:pt x="866" y="362"/>
                  <a:pt x="860" y="362"/>
                  <a:pt x="864" y="359"/>
                </a:cubicBezTo>
                <a:cubicBezTo>
                  <a:pt x="867" y="357"/>
                  <a:pt x="867" y="357"/>
                  <a:pt x="867" y="357"/>
                </a:cubicBezTo>
                <a:cubicBezTo>
                  <a:pt x="867" y="361"/>
                  <a:pt x="867" y="361"/>
                  <a:pt x="867" y="361"/>
                </a:cubicBezTo>
                <a:cubicBezTo>
                  <a:pt x="870" y="356"/>
                  <a:pt x="874" y="363"/>
                  <a:pt x="876" y="357"/>
                </a:cubicBezTo>
                <a:cubicBezTo>
                  <a:pt x="874" y="362"/>
                  <a:pt x="870" y="363"/>
                  <a:pt x="868" y="367"/>
                </a:cubicBezTo>
                <a:cubicBezTo>
                  <a:pt x="872" y="370"/>
                  <a:pt x="875" y="364"/>
                  <a:pt x="879" y="362"/>
                </a:cubicBezTo>
                <a:cubicBezTo>
                  <a:pt x="879" y="363"/>
                  <a:pt x="877" y="364"/>
                  <a:pt x="877" y="365"/>
                </a:cubicBezTo>
                <a:cubicBezTo>
                  <a:pt x="889" y="361"/>
                  <a:pt x="898" y="349"/>
                  <a:pt x="911" y="344"/>
                </a:cubicBezTo>
                <a:cubicBezTo>
                  <a:pt x="911" y="345"/>
                  <a:pt x="911" y="345"/>
                  <a:pt x="911" y="345"/>
                </a:cubicBezTo>
                <a:cubicBezTo>
                  <a:pt x="898" y="360"/>
                  <a:pt x="881" y="371"/>
                  <a:pt x="869" y="387"/>
                </a:cubicBezTo>
                <a:cubicBezTo>
                  <a:pt x="869" y="388"/>
                  <a:pt x="869" y="388"/>
                  <a:pt x="869" y="388"/>
                </a:cubicBezTo>
                <a:cubicBezTo>
                  <a:pt x="873" y="385"/>
                  <a:pt x="876" y="383"/>
                  <a:pt x="879" y="380"/>
                </a:cubicBezTo>
                <a:cubicBezTo>
                  <a:pt x="880" y="382"/>
                  <a:pt x="880" y="382"/>
                  <a:pt x="880" y="382"/>
                </a:cubicBezTo>
                <a:cubicBezTo>
                  <a:pt x="873" y="389"/>
                  <a:pt x="862" y="397"/>
                  <a:pt x="857" y="406"/>
                </a:cubicBezTo>
                <a:cubicBezTo>
                  <a:pt x="860" y="408"/>
                  <a:pt x="861" y="402"/>
                  <a:pt x="865" y="403"/>
                </a:cubicBezTo>
                <a:cubicBezTo>
                  <a:pt x="861" y="405"/>
                  <a:pt x="859" y="409"/>
                  <a:pt x="854" y="409"/>
                </a:cubicBezTo>
                <a:cubicBezTo>
                  <a:pt x="849" y="413"/>
                  <a:pt x="845" y="418"/>
                  <a:pt x="845" y="422"/>
                </a:cubicBezTo>
                <a:cubicBezTo>
                  <a:pt x="843" y="425"/>
                  <a:pt x="843" y="425"/>
                  <a:pt x="843" y="425"/>
                </a:cubicBezTo>
                <a:cubicBezTo>
                  <a:pt x="844" y="425"/>
                  <a:pt x="844" y="425"/>
                  <a:pt x="844" y="425"/>
                </a:cubicBezTo>
                <a:cubicBezTo>
                  <a:pt x="847" y="420"/>
                  <a:pt x="856" y="421"/>
                  <a:pt x="854" y="413"/>
                </a:cubicBezTo>
                <a:cubicBezTo>
                  <a:pt x="855" y="411"/>
                  <a:pt x="855" y="411"/>
                  <a:pt x="855" y="411"/>
                </a:cubicBezTo>
                <a:cubicBezTo>
                  <a:pt x="857" y="414"/>
                  <a:pt x="857" y="414"/>
                  <a:pt x="857" y="414"/>
                </a:cubicBezTo>
                <a:cubicBezTo>
                  <a:pt x="887" y="387"/>
                  <a:pt x="918" y="363"/>
                  <a:pt x="952" y="341"/>
                </a:cubicBezTo>
                <a:cubicBezTo>
                  <a:pt x="951" y="345"/>
                  <a:pt x="944" y="348"/>
                  <a:pt x="943" y="353"/>
                </a:cubicBezTo>
                <a:cubicBezTo>
                  <a:pt x="953" y="351"/>
                  <a:pt x="962" y="339"/>
                  <a:pt x="971" y="337"/>
                </a:cubicBezTo>
                <a:cubicBezTo>
                  <a:pt x="971" y="336"/>
                  <a:pt x="971" y="336"/>
                  <a:pt x="971" y="336"/>
                </a:cubicBezTo>
                <a:cubicBezTo>
                  <a:pt x="1002" y="311"/>
                  <a:pt x="1038" y="293"/>
                  <a:pt x="1073" y="275"/>
                </a:cubicBezTo>
                <a:cubicBezTo>
                  <a:pt x="1073" y="276"/>
                  <a:pt x="1072" y="276"/>
                  <a:pt x="1072" y="277"/>
                </a:cubicBezTo>
                <a:cubicBezTo>
                  <a:pt x="1095" y="269"/>
                  <a:pt x="1117" y="254"/>
                  <a:pt x="1139" y="245"/>
                </a:cubicBezTo>
                <a:cubicBezTo>
                  <a:pt x="1133" y="254"/>
                  <a:pt x="1118" y="256"/>
                  <a:pt x="1108" y="263"/>
                </a:cubicBezTo>
                <a:cubicBezTo>
                  <a:pt x="1083" y="277"/>
                  <a:pt x="1083" y="277"/>
                  <a:pt x="1083" y="277"/>
                </a:cubicBezTo>
                <a:cubicBezTo>
                  <a:pt x="1084" y="282"/>
                  <a:pt x="1079" y="284"/>
                  <a:pt x="1076" y="287"/>
                </a:cubicBezTo>
                <a:cubicBezTo>
                  <a:pt x="1075" y="283"/>
                  <a:pt x="1075" y="283"/>
                  <a:pt x="1075" y="283"/>
                </a:cubicBezTo>
                <a:cubicBezTo>
                  <a:pt x="1070" y="285"/>
                  <a:pt x="1065" y="287"/>
                  <a:pt x="1061" y="291"/>
                </a:cubicBezTo>
                <a:cubicBezTo>
                  <a:pt x="1065" y="292"/>
                  <a:pt x="1065" y="292"/>
                  <a:pt x="1065" y="292"/>
                </a:cubicBezTo>
                <a:cubicBezTo>
                  <a:pt x="1062" y="294"/>
                  <a:pt x="1062" y="294"/>
                  <a:pt x="1062" y="294"/>
                </a:cubicBezTo>
                <a:cubicBezTo>
                  <a:pt x="1065" y="297"/>
                  <a:pt x="1059" y="296"/>
                  <a:pt x="1059" y="300"/>
                </a:cubicBezTo>
                <a:cubicBezTo>
                  <a:pt x="1069" y="299"/>
                  <a:pt x="1077" y="291"/>
                  <a:pt x="1086" y="286"/>
                </a:cubicBezTo>
                <a:cubicBezTo>
                  <a:pt x="1100" y="278"/>
                  <a:pt x="1115" y="273"/>
                  <a:pt x="1129" y="263"/>
                </a:cubicBezTo>
                <a:cubicBezTo>
                  <a:pt x="1130" y="260"/>
                  <a:pt x="1123" y="261"/>
                  <a:pt x="1126" y="258"/>
                </a:cubicBezTo>
                <a:cubicBezTo>
                  <a:pt x="1131" y="268"/>
                  <a:pt x="1139" y="255"/>
                  <a:pt x="1146" y="256"/>
                </a:cubicBezTo>
                <a:cubicBezTo>
                  <a:pt x="1145" y="257"/>
                  <a:pt x="1145" y="257"/>
                  <a:pt x="1145" y="257"/>
                </a:cubicBezTo>
                <a:cubicBezTo>
                  <a:pt x="1147" y="258"/>
                  <a:pt x="1151" y="255"/>
                  <a:pt x="1152" y="253"/>
                </a:cubicBezTo>
                <a:cubicBezTo>
                  <a:pt x="1151" y="253"/>
                  <a:pt x="1151" y="253"/>
                  <a:pt x="1151" y="253"/>
                </a:cubicBezTo>
                <a:cubicBezTo>
                  <a:pt x="1161" y="255"/>
                  <a:pt x="1167" y="241"/>
                  <a:pt x="1180" y="245"/>
                </a:cubicBezTo>
                <a:cubicBezTo>
                  <a:pt x="1179" y="249"/>
                  <a:pt x="1171" y="249"/>
                  <a:pt x="1167" y="253"/>
                </a:cubicBezTo>
                <a:cubicBezTo>
                  <a:pt x="1171" y="257"/>
                  <a:pt x="1173" y="253"/>
                  <a:pt x="1178" y="253"/>
                </a:cubicBezTo>
                <a:cubicBezTo>
                  <a:pt x="1182" y="249"/>
                  <a:pt x="1189" y="252"/>
                  <a:pt x="1193" y="249"/>
                </a:cubicBezTo>
                <a:cubicBezTo>
                  <a:pt x="1196" y="252"/>
                  <a:pt x="1190" y="253"/>
                  <a:pt x="1189" y="256"/>
                </a:cubicBezTo>
                <a:cubicBezTo>
                  <a:pt x="1187" y="255"/>
                  <a:pt x="1187" y="257"/>
                  <a:pt x="1186" y="259"/>
                </a:cubicBezTo>
                <a:cubicBezTo>
                  <a:pt x="1188" y="262"/>
                  <a:pt x="1188" y="262"/>
                  <a:pt x="1188" y="262"/>
                </a:cubicBezTo>
                <a:cubicBezTo>
                  <a:pt x="1186" y="261"/>
                  <a:pt x="1185" y="263"/>
                  <a:pt x="1185" y="263"/>
                </a:cubicBezTo>
                <a:cubicBezTo>
                  <a:pt x="1185" y="266"/>
                  <a:pt x="1188" y="265"/>
                  <a:pt x="1189" y="266"/>
                </a:cubicBezTo>
                <a:cubicBezTo>
                  <a:pt x="1188" y="268"/>
                  <a:pt x="1184" y="268"/>
                  <a:pt x="1185" y="272"/>
                </a:cubicBezTo>
                <a:cubicBezTo>
                  <a:pt x="1184" y="271"/>
                  <a:pt x="1184" y="273"/>
                  <a:pt x="1183" y="273"/>
                </a:cubicBezTo>
                <a:cubicBezTo>
                  <a:pt x="1182" y="273"/>
                  <a:pt x="1182" y="273"/>
                  <a:pt x="1182" y="273"/>
                </a:cubicBezTo>
                <a:cubicBezTo>
                  <a:pt x="1183" y="272"/>
                  <a:pt x="1186" y="271"/>
                  <a:pt x="1185" y="268"/>
                </a:cubicBezTo>
                <a:cubicBezTo>
                  <a:pt x="1183" y="265"/>
                  <a:pt x="1182" y="270"/>
                  <a:pt x="1180" y="270"/>
                </a:cubicBezTo>
                <a:cubicBezTo>
                  <a:pt x="1177" y="272"/>
                  <a:pt x="1179" y="278"/>
                  <a:pt x="1174" y="278"/>
                </a:cubicBezTo>
                <a:cubicBezTo>
                  <a:pt x="1175" y="280"/>
                  <a:pt x="1176" y="279"/>
                  <a:pt x="1177" y="279"/>
                </a:cubicBezTo>
                <a:cubicBezTo>
                  <a:pt x="1177" y="280"/>
                  <a:pt x="1177" y="280"/>
                  <a:pt x="1176" y="281"/>
                </a:cubicBezTo>
                <a:cubicBezTo>
                  <a:pt x="1173" y="281"/>
                  <a:pt x="1175" y="276"/>
                  <a:pt x="1171" y="280"/>
                </a:cubicBezTo>
                <a:cubicBezTo>
                  <a:pt x="1175" y="273"/>
                  <a:pt x="1175" y="273"/>
                  <a:pt x="1175" y="273"/>
                </a:cubicBezTo>
                <a:cubicBezTo>
                  <a:pt x="1174" y="272"/>
                  <a:pt x="1174" y="272"/>
                  <a:pt x="1174" y="272"/>
                </a:cubicBezTo>
                <a:cubicBezTo>
                  <a:pt x="1176" y="271"/>
                  <a:pt x="1179" y="270"/>
                  <a:pt x="1180" y="267"/>
                </a:cubicBezTo>
                <a:cubicBezTo>
                  <a:pt x="1177" y="268"/>
                  <a:pt x="1171" y="268"/>
                  <a:pt x="1169" y="273"/>
                </a:cubicBezTo>
                <a:cubicBezTo>
                  <a:pt x="1171" y="274"/>
                  <a:pt x="1171" y="274"/>
                  <a:pt x="1171" y="274"/>
                </a:cubicBezTo>
                <a:cubicBezTo>
                  <a:pt x="1168" y="278"/>
                  <a:pt x="1171" y="271"/>
                  <a:pt x="1167" y="273"/>
                </a:cubicBezTo>
                <a:cubicBezTo>
                  <a:pt x="1163" y="273"/>
                  <a:pt x="1159" y="275"/>
                  <a:pt x="1157" y="277"/>
                </a:cubicBezTo>
                <a:cubicBezTo>
                  <a:pt x="1161" y="279"/>
                  <a:pt x="1165" y="275"/>
                  <a:pt x="1168" y="278"/>
                </a:cubicBezTo>
                <a:cubicBezTo>
                  <a:pt x="1166" y="280"/>
                  <a:pt x="1166" y="280"/>
                  <a:pt x="1166" y="280"/>
                </a:cubicBezTo>
                <a:cubicBezTo>
                  <a:pt x="1165" y="279"/>
                  <a:pt x="1166" y="276"/>
                  <a:pt x="1162" y="277"/>
                </a:cubicBezTo>
                <a:cubicBezTo>
                  <a:pt x="1162" y="281"/>
                  <a:pt x="1159" y="280"/>
                  <a:pt x="1157" y="279"/>
                </a:cubicBezTo>
                <a:cubicBezTo>
                  <a:pt x="1155" y="277"/>
                  <a:pt x="1155" y="277"/>
                  <a:pt x="1155" y="277"/>
                </a:cubicBezTo>
                <a:cubicBezTo>
                  <a:pt x="1143" y="284"/>
                  <a:pt x="1129" y="291"/>
                  <a:pt x="1119" y="301"/>
                </a:cubicBezTo>
                <a:cubicBezTo>
                  <a:pt x="1124" y="300"/>
                  <a:pt x="1124" y="300"/>
                  <a:pt x="1124" y="300"/>
                </a:cubicBezTo>
                <a:cubicBezTo>
                  <a:pt x="1120" y="308"/>
                  <a:pt x="1107" y="304"/>
                  <a:pt x="1108" y="311"/>
                </a:cubicBezTo>
                <a:cubicBezTo>
                  <a:pt x="1106" y="310"/>
                  <a:pt x="1109" y="309"/>
                  <a:pt x="1107" y="309"/>
                </a:cubicBezTo>
                <a:cubicBezTo>
                  <a:pt x="1104" y="311"/>
                  <a:pt x="1104" y="311"/>
                  <a:pt x="1104" y="311"/>
                </a:cubicBezTo>
                <a:cubicBezTo>
                  <a:pt x="1104" y="312"/>
                  <a:pt x="1105" y="312"/>
                  <a:pt x="1105" y="313"/>
                </a:cubicBezTo>
                <a:cubicBezTo>
                  <a:pt x="1104" y="314"/>
                  <a:pt x="1104" y="314"/>
                  <a:pt x="1104" y="314"/>
                </a:cubicBezTo>
                <a:cubicBezTo>
                  <a:pt x="1101" y="311"/>
                  <a:pt x="1101" y="311"/>
                  <a:pt x="1101" y="311"/>
                </a:cubicBezTo>
                <a:cubicBezTo>
                  <a:pt x="1100" y="318"/>
                  <a:pt x="1086" y="315"/>
                  <a:pt x="1093" y="323"/>
                </a:cubicBezTo>
                <a:cubicBezTo>
                  <a:pt x="1095" y="325"/>
                  <a:pt x="1095" y="325"/>
                  <a:pt x="1095" y="325"/>
                </a:cubicBezTo>
                <a:cubicBezTo>
                  <a:pt x="1098" y="323"/>
                  <a:pt x="1101" y="320"/>
                  <a:pt x="1102" y="319"/>
                </a:cubicBezTo>
                <a:cubicBezTo>
                  <a:pt x="1098" y="324"/>
                  <a:pt x="1098" y="324"/>
                  <a:pt x="1098" y="324"/>
                </a:cubicBezTo>
                <a:cubicBezTo>
                  <a:pt x="1099" y="326"/>
                  <a:pt x="1101" y="325"/>
                  <a:pt x="1102" y="325"/>
                </a:cubicBezTo>
                <a:cubicBezTo>
                  <a:pt x="1101" y="327"/>
                  <a:pt x="1101" y="327"/>
                  <a:pt x="1101" y="327"/>
                </a:cubicBezTo>
                <a:cubicBezTo>
                  <a:pt x="1095" y="325"/>
                  <a:pt x="1092" y="333"/>
                  <a:pt x="1086" y="330"/>
                </a:cubicBezTo>
                <a:cubicBezTo>
                  <a:pt x="1085" y="332"/>
                  <a:pt x="1083" y="331"/>
                  <a:pt x="1081" y="331"/>
                </a:cubicBezTo>
                <a:cubicBezTo>
                  <a:pt x="1088" y="326"/>
                  <a:pt x="1088" y="326"/>
                  <a:pt x="1088" y="326"/>
                </a:cubicBezTo>
                <a:cubicBezTo>
                  <a:pt x="1085" y="322"/>
                  <a:pt x="1085" y="322"/>
                  <a:pt x="1085" y="322"/>
                </a:cubicBezTo>
                <a:cubicBezTo>
                  <a:pt x="1079" y="324"/>
                  <a:pt x="1078" y="331"/>
                  <a:pt x="1078" y="336"/>
                </a:cubicBezTo>
                <a:cubicBezTo>
                  <a:pt x="1083" y="329"/>
                  <a:pt x="1087" y="338"/>
                  <a:pt x="1093" y="332"/>
                </a:cubicBezTo>
                <a:cubicBezTo>
                  <a:pt x="1096" y="332"/>
                  <a:pt x="1096" y="332"/>
                  <a:pt x="1096" y="332"/>
                </a:cubicBezTo>
                <a:cubicBezTo>
                  <a:pt x="1096" y="333"/>
                  <a:pt x="1096" y="333"/>
                  <a:pt x="1096" y="333"/>
                </a:cubicBezTo>
                <a:cubicBezTo>
                  <a:pt x="1103" y="334"/>
                  <a:pt x="1105" y="324"/>
                  <a:pt x="1113" y="327"/>
                </a:cubicBezTo>
                <a:cubicBezTo>
                  <a:pt x="1120" y="315"/>
                  <a:pt x="1132" y="320"/>
                  <a:pt x="1142" y="313"/>
                </a:cubicBezTo>
                <a:cubicBezTo>
                  <a:pt x="1153" y="313"/>
                  <a:pt x="1167" y="301"/>
                  <a:pt x="1181" y="297"/>
                </a:cubicBezTo>
                <a:cubicBezTo>
                  <a:pt x="1181" y="298"/>
                  <a:pt x="1180" y="298"/>
                  <a:pt x="1180" y="299"/>
                </a:cubicBezTo>
                <a:cubicBezTo>
                  <a:pt x="1184" y="299"/>
                  <a:pt x="1184" y="299"/>
                  <a:pt x="1184" y="299"/>
                </a:cubicBezTo>
                <a:cubicBezTo>
                  <a:pt x="1180" y="294"/>
                  <a:pt x="1191" y="295"/>
                  <a:pt x="1192" y="289"/>
                </a:cubicBezTo>
                <a:cubicBezTo>
                  <a:pt x="1200" y="287"/>
                  <a:pt x="1210" y="285"/>
                  <a:pt x="1219" y="281"/>
                </a:cubicBezTo>
                <a:cubicBezTo>
                  <a:pt x="1224" y="276"/>
                  <a:pt x="1231" y="277"/>
                  <a:pt x="1237" y="273"/>
                </a:cubicBezTo>
                <a:cubicBezTo>
                  <a:pt x="1250" y="267"/>
                  <a:pt x="1262" y="258"/>
                  <a:pt x="1277" y="256"/>
                </a:cubicBezTo>
                <a:cubicBezTo>
                  <a:pt x="1288" y="245"/>
                  <a:pt x="1304" y="251"/>
                  <a:pt x="1313" y="239"/>
                </a:cubicBezTo>
                <a:cubicBezTo>
                  <a:pt x="1315" y="239"/>
                  <a:pt x="1318" y="242"/>
                  <a:pt x="1319" y="238"/>
                </a:cubicBezTo>
                <a:cubicBezTo>
                  <a:pt x="1319" y="239"/>
                  <a:pt x="1319" y="241"/>
                  <a:pt x="1320" y="242"/>
                </a:cubicBezTo>
                <a:cubicBezTo>
                  <a:pt x="1324" y="240"/>
                  <a:pt x="1324" y="240"/>
                  <a:pt x="1324" y="240"/>
                </a:cubicBezTo>
                <a:cubicBezTo>
                  <a:pt x="1313" y="247"/>
                  <a:pt x="1302" y="247"/>
                  <a:pt x="1290" y="253"/>
                </a:cubicBezTo>
                <a:cubicBezTo>
                  <a:pt x="1257" y="265"/>
                  <a:pt x="1224" y="278"/>
                  <a:pt x="1194" y="296"/>
                </a:cubicBezTo>
                <a:cubicBezTo>
                  <a:pt x="1198" y="298"/>
                  <a:pt x="1201" y="293"/>
                  <a:pt x="1206" y="294"/>
                </a:cubicBezTo>
                <a:cubicBezTo>
                  <a:pt x="1228" y="283"/>
                  <a:pt x="1228" y="283"/>
                  <a:pt x="1228" y="283"/>
                </a:cubicBezTo>
                <a:cubicBezTo>
                  <a:pt x="1216" y="291"/>
                  <a:pt x="1201" y="297"/>
                  <a:pt x="1188" y="305"/>
                </a:cubicBezTo>
                <a:cubicBezTo>
                  <a:pt x="1196" y="305"/>
                  <a:pt x="1205" y="302"/>
                  <a:pt x="1212" y="297"/>
                </a:cubicBezTo>
                <a:cubicBezTo>
                  <a:pt x="1214" y="298"/>
                  <a:pt x="1214" y="298"/>
                  <a:pt x="1214" y="298"/>
                </a:cubicBezTo>
                <a:cubicBezTo>
                  <a:pt x="1238" y="287"/>
                  <a:pt x="1261" y="275"/>
                  <a:pt x="1285" y="267"/>
                </a:cubicBezTo>
                <a:cubicBezTo>
                  <a:pt x="1286" y="268"/>
                  <a:pt x="1286" y="268"/>
                  <a:pt x="1286" y="268"/>
                </a:cubicBezTo>
                <a:cubicBezTo>
                  <a:pt x="1265" y="277"/>
                  <a:pt x="1244" y="288"/>
                  <a:pt x="1223" y="296"/>
                </a:cubicBezTo>
                <a:cubicBezTo>
                  <a:pt x="1224" y="298"/>
                  <a:pt x="1227" y="296"/>
                  <a:pt x="1228" y="295"/>
                </a:cubicBezTo>
                <a:cubicBezTo>
                  <a:pt x="1230" y="297"/>
                  <a:pt x="1227" y="298"/>
                  <a:pt x="1226" y="300"/>
                </a:cubicBezTo>
                <a:cubicBezTo>
                  <a:pt x="1219" y="297"/>
                  <a:pt x="1213" y="300"/>
                  <a:pt x="1206" y="304"/>
                </a:cubicBezTo>
                <a:cubicBezTo>
                  <a:pt x="1206" y="306"/>
                  <a:pt x="1206" y="306"/>
                  <a:pt x="1206" y="306"/>
                </a:cubicBezTo>
                <a:cubicBezTo>
                  <a:pt x="1211" y="309"/>
                  <a:pt x="1215" y="305"/>
                  <a:pt x="1219" y="304"/>
                </a:cubicBezTo>
                <a:cubicBezTo>
                  <a:pt x="1212" y="310"/>
                  <a:pt x="1200" y="313"/>
                  <a:pt x="1190" y="319"/>
                </a:cubicBezTo>
                <a:cubicBezTo>
                  <a:pt x="1184" y="322"/>
                  <a:pt x="1177" y="325"/>
                  <a:pt x="1171" y="329"/>
                </a:cubicBezTo>
                <a:cubicBezTo>
                  <a:pt x="1174" y="323"/>
                  <a:pt x="1174" y="323"/>
                  <a:pt x="1174" y="323"/>
                </a:cubicBezTo>
                <a:cubicBezTo>
                  <a:pt x="1171" y="323"/>
                  <a:pt x="1169" y="326"/>
                  <a:pt x="1167" y="328"/>
                </a:cubicBezTo>
                <a:cubicBezTo>
                  <a:pt x="1166" y="329"/>
                  <a:pt x="1169" y="330"/>
                  <a:pt x="1167" y="331"/>
                </a:cubicBezTo>
                <a:cubicBezTo>
                  <a:pt x="1167" y="329"/>
                  <a:pt x="1161" y="327"/>
                  <a:pt x="1160" y="330"/>
                </a:cubicBezTo>
                <a:cubicBezTo>
                  <a:pt x="1158" y="332"/>
                  <a:pt x="1158" y="332"/>
                  <a:pt x="1158" y="332"/>
                </a:cubicBezTo>
                <a:cubicBezTo>
                  <a:pt x="1164" y="332"/>
                  <a:pt x="1164" y="332"/>
                  <a:pt x="1164" y="332"/>
                </a:cubicBezTo>
                <a:cubicBezTo>
                  <a:pt x="1157" y="335"/>
                  <a:pt x="1157" y="335"/>
                  <a:pt x="1157" y="335"/>
                </a:cubicBezTo>
                <a:cubicBezTo>
                  <a:pt x="1157" y="333"/>
                  <a:pt x="1157" y="333"/>
                  <a:pt x="1157" y="333"/>
                </a:cubicBezTo>
                <a:cubicBezTo>
                  <a:pt x="1149" y="344"/>
                  <a:pt x="1133" y="344"/>
                  <a:pt x="1124" y="354"/>
                </a:cubicBezTo>
                <a:cubicBezTo>
                  <a:pt x="1118" y="352"/>
                  <a:pt x="1112" y="361"/>
                  <a:pt x="1106" y="362"/>
                </a:cubicBezTo>
                <a:cubicBezTo>
                  <a:pt x="1090" y="372"/>
                  <a:pt x="1073" y="380"/>
                  <a:pt x="1059" y="393"/>
                </a:cubicBezTo>
                <a:cubicBezTo>
                  <a:pt x="1029" y="410"/>
                  <a:pt x="1008" y="434"/>
                  <a:pt x="980" y="453"/>
                </a:cubicBezTo>
                <a:cubicBezTo>
                  <a:pt x="979" y="451"/>
                  <a:pt x="981" y="451"/>
                  <a:pt x="981" y="450"/>
                </a:cubicBezTo>
                <a:cubicBezTo>
                  <a:pt x="973" y="452"/>
                  <a:pt x="966" y="461"/>
                  <a:pt x="957" y="466"/>
                </a:cubicBezTo>
                <a:cubicBezTo>
                  <a:pt x="958" y="467"/>
                  <a:pt x="958" y="467"/>
                  <a:pt x="958" y="467"/>
                </a:cubicBezTo>
                <a:cubicBezTo>
                  <a:pt x="950" y="471"/>
                  <a:pt x="936" y="477"/>
                  <a:pt x="928" y="487"/>
                </a:cubicBezTo>
                <a:cubicBezTo>
                  <a:pt x="932" y="487"/>
                  <a:pt x="932" y="487"/>
                  <a:pt x="932" y="487"/>
                </a:cubicBezTo>
                <a:cubicBezTo>
                  <a:pt x="927" y="489"/>
                  <a:pt x="922" y="488"/>
                  <a:pt x="918" y="495"/>
                </a:cubicBezTo>
                <a:cubicBezTo>
                  <a:pt x="887" y="524"/>
                  <a:pt x="857" y="554"/>
                  <a:pt x="831" y="586"/>
                </a:cubicBezTo>
                <a:cubicBezTo>
                  <a:pt x="815" y="599"/>
                  <a:pt x="800" y="611"/>
                  <a:pt x="778" y="610"/>
                </a:cubicBezTo>
                <a:cubicBezTo>
                  <a:pt x="773" y="610"/>
                  <a:pt x="778" y="618"/>
                  <a:pt x="771" y="615"/>
                </a:cubicBezTo>
                <a:cubicBezTo>
                  <a:pt x="771" y="609"/>
                  <a:pt x="771" y="609"/>
                  <a:pt x="771" y="609"/>
                </a:cubicBezTo>
                <a:cubicBezTo>
                  <a:pt x="763" y="611"/>
                  <a:pt x="755" y="617"/>
                  <a:pt x="745" y="615"/>
                </a:cubicBezTo>
                <a:cubicBezTo>
                  <a:pt x="750" y="612"/>
                  <a:pt x="750" y="612"/>
                  <a:pt x="750" y="612"/>
                </a:cubicBezTo>
                <a:cubicBezTo>
                  <a:pt x="743" y="607"/>
                  <a:pt x="727" y="614"/>
                  <a:pt x="722" y="603"/>
                </a:cubicBezTo>
                <a:cubicBezTo>
                  <a:pt x="718" y="602"/>
                  <a:pt x="713" y="595"/>
                  <a:pt x="709" y="597"/>
                </a:cubicBezTo>
                <a:cubicBezTo>
                  <a:pt x="715" y="595"/>
                  <a:pt x="709" y="592"/>
                  <a:pt x="708" y="589"/>
                </a:cubicBezTo>
                <a:cubicBezTo>
                  <a:pt x="705" y="586"/>
                  <a:pt x="705" y="586"/>
                  <a:pt x="705" y="586"/>
                </a:cubicBezTo>
                <a:cubicBezTo>
                  <a:pt x="701" y="593"/>
                  <a:pt x="693" y="592"/>
                  <a:pt x="689" y="597"/>
                </a:cubicBezTo>
                <a:cubicBezTo>
                  <a:pt x="684" y="596"/>
                  <a:pt x="678" y="595"/>
                  <a:pt x="677" y="589"/>
                </a:cubicBezTo>
                <a:cubicBezTo>
                  <a:pt x="678" y="583"/>
                  <a:pt x="683" y="585"/>
                  <a:pt x="687" y="587"/>
                </a:cubicBezTo>
                <a:cubicBezTo>
                  <a:pt x="686" y="593"/>
                  <a:pt x="693" y="590"/>
                  <a:pt x="696" y="589"/>
                </a:cubicBezTo>
                <a:cubicBezTo>
                  <a:pt x="697" y="584"/>
                  <a:pt x="708" y="585"/>
                  <a:pt x="703" y="579"/>
                </a:cubicBezTo>
                <a:cubicBezTo>
                  <a:pt x="699" y="580"/>
                  <a:pt x="698" y="576"/>
                  <a:pt x="697" y="575"/>
                </a:cubicBezTo>
                <a:cubicBezTo>
                  <a:pt x="693" y="575"/>
                  <a:pt x="690" y="580"/>
                  <a:pt x="686" y="579"/>
                </a:cubicBezTo>
                <a:cubicBezTo>
                  <a:pt x="684" y="577"/>
                  <a:pt x="690" y="575"/>
                  <a:pt x="688" y="573"/>
                </a:cubicBezTo>
                <a:cubicBezTo>
                  <a:pt x="681" y="580"/>
                  <a:pt x="671" y="582"/>
                  <a:pt x="661" y="580"/>
                </a:cubicBezTo>
                <a:cubicBezTo>
                  <a:pt x="659" y="579"/>
                  <a:pt x="656" y="579"/>
                  <a:pt x="655" y="577"/>
                </a:cubicBezTo>
                <a:cubicBezTo>
                  <a:pt x="665" y="575"/>
                  <a:pt x="672" y="575"/>
                  <a:pt x="680" y="569"/>
                </a:cubicBezTo>
                <a:cubicBezTo>
                  <a:pt x="681" y="565"/>
                  <a:pt x="673" y="565"/>
                  <a:pt x="675" y="562"/>
                </a:cubicBezTo>
                <a:cubicBezTo>
                  <a:pt x="668" y="563"/>
                  <a:pt x="671" y="554"/>
                  <a:pt x="665" y="554"/>
                </a:cubicBezTo>
                <a:cubicBezTo>
                  <a:pt x="658" y="562"/>
                  <a:pt x="646" y="564"/>
                  <a:pt x="636" y="561"/>
                </a:cubicBezTo>
                <a:cubicBezTo>
                  <a:pt x="634" y="559"/>
                  <a:pt x="634" y="559"/>
                  <a:pt x="634" y="559"/>
                </a:cubicBezTo>
                <a:cubicBezTo>
                  <a:pt x="639" y="551"/>
                  <a:pt x="651" y="557"/>
                  <a:pt x="655" y="549"/>
                </a:cubicBezTo>
                <a:cubicBezTo>
                  <a:pt x="644" y="550"/>
                  <a:pt x="633" y="551"/>
                  <a:pt x="623" y="545"/>
                </a:cubicBezTo>
                <a:cubicBezTo>
                  <a:pt x="615" y="550"/>
                  <a:pt x="615" y="535"/>
                  <a:pt x="607" y="532"/>
                </a:cubicBezTo>
                <a:cubicBezTo>
                  <a:pt x="596" y="494"/>
                  <a:pt x="596" y="494"/>
                  <a:pt x="596" y="494"/>
                </a:cubicBezTo>
                <a:cubicBezTo>
                  <a:pt x="604" y="491"/>
                  <a:pt x="594" y="483"/>
                  <a:pt x="600" y="477"/>
                </a:cubicBezTo>
                <a:cubicBezTo>
                  <a:pt x="599" y="468"/>
                  <a:pt x="603" y="455"/>
                  <a:pt x="597" y="449"/>
                </a:cubicBezTo>
                <a:cubicBezTo>
                  <a:pt x="593" y="465"/>
                  <a:pt x="593" y="465"/>
                  <a:pt x="593" y="465"/>
                </a:cubicBezTo>
                <a:cubicBezTo>
                  <a:pt x="592" y="462"/>
                  <a:pt x="592" y="455"/>
                  <a:pt x="593" y="450"/>
                </a:cubicBezTo>
                <a:cubicBezTo>
                  <a:pt x="590" y="451"/>
                  <a:pt x="584" y="457"/>
                  <a:pt x="585" y="462"/>
                </a:cubicBezTo>
                <a:cubicBezTo>
                  <a:pt x="584" y="457"/>
                  <a:pt x="584" y="457"/>
                  <a:pt x="584" y="457"/>
                </a:cubicBezTo>
                <a:cubicBezTo>
                  <a:pt x="577" y="459"/>
                  <a:pt x="584" y="473"/>
                  <a:pt x="573" y="469"/>
                </a:cubicBezTo>
                <a:cubicBezTo>
                  <a:pt x="571" y="472"/>
                  <a:pt x="575" y="474"/>
                  <a:pt x="571" y="476"/>
                </a:cubicBezTo>
                <a:cubicBezTo>
                  <a:pt x="570" y="473"/>
                  <a:pt x="567" y="477"/>
                  <a:pt x="566" y="479"/>
                </a:cubicBezTo>
                <a:cubicBezTo>
                  <a:pt x="570" y="481"/>
                  <a:pt x="568" y="485"/>
                  <a:pt x="567" y="488"/>
                </a:cubicBezTo>
                <a:cubicBezTo>
                  <a:pt x="564" y="489"/>
                  <a:pt x="564" y="489"/>
                  <a:pt x="564" y="489"/>
                </a:cubicBezTo>
                <a:cubicBezTo>
                  <a:pt x="566" y="492"/>
                  <a:pt x="566" y="492"/>
                  <a:pt x="566" y="492"/>
                </a:cubicBezTo>
                <a:cubicBezTo>
                  <a:pt x="560" y="490"/>
                  <a:pt x="560" y="490"/>
                  <a:pt x="560" y="490"/>
                </a:cubicBezTo>
                <a:cubicBezTo>
                  <a:pt x="561" y="487"/>
                  <a:pt x="561" y="487"/>
                  <a:pt x="561" y="487"/>
                </a:cubicBezTo>
                <a:cubicBezTo>
                  <a:pt x="554" y="491"/>
                  <a:pt x="555" y="499"/>
                  <a:pt x="549" y="504"/>
                </a:cubicBezTo>
                <a:cubicBezTo>
                  <a:pt x="552" y="504"/>
                  <a:pt x="552" y="504"/>
                  <a:pt x="552" y="504"/>
                </a:cubicBezTo>
                <a:cubicBezTo>
                  <a:pt x="549" y="507"/>
                  <a:pt x="555" y="506"/>
                  <a:pt x="553" y="509"/>
                </a:cubicBezTo>
                <a:cubicBezTo>
                  <a:pt x="549" y="504"/>
                  <a:pt x="544" y="511"/>
                  <a:pt x="539" y="513"/>
                </a:cubicBezTo>
                <a:cubicBezTo>
                  <a:pt x="539" y="515"/>
                  <a:pt x="536" y="516"/>
                  <a:pt x="537" y="519"/>
                </a:cubicBezTo>
                <a:cubicBezTo>
                  <a:pt x="539" y="522"/>
                  <a:pt x="539" y="522"/>
                  <a:pt x="539" y="522"/>
                </a:cubicBezTo>
                <a:cubicBezTo>
                  <a:pt x="538" y="524"/>
                  <a:pt x="535" y="524"/>
                  <a:pt x="534" y="524"/>
                </a:cubicBezTo>
                <a:cubicBezTo>
                  <a:pt x="526" y="527"/>
                  <a:pt x="523" y="537"/>
                  <a:pt x="520" y="542"/>
                </a:cubicBezTo>
                <a:cubicBezTo>
                  <a:pt x="517" y="545"/>
                  <a:pt x="521" y="558"/>
                  <a:pt x="513" y="556"/>
                </a:cubicBezTo>
                <a:cubicBezTo>
                  <a:pt x="510" y="560"/>
                  <a:pt x="511" y="563"/>
                  <a:pt x="512" y="567"/>
                </a:cubicBezTo>
                <a:cubicBezTo>
                  <a:pt x="515" y="567"/>
                  <a:pt x="517" y="559"/>
                  <a:pt x="521" y="564"/>
                </a:cubicBezTo>
                <a:cubicBezTo>
                  <a:pt x="511" y="579"/>
                  <a:pt x="511" y="579"/>
                  <a:pt x="511" y="579"/>
                </a:cubicBezTo>
                <a:cubicBezTo>
                  <a:pt x="516" y="575"/>
                  <a:pt x="524" y="570"/>
                  <a:pt x="528" y="564"/>
                </a:cubicBezTo>
                <a:cubicBezTo>
                  <a:pt x="531" y="567"/>
                  <a:pt x="524" y="571"/>
                  <a:pt x="524" y="575"/>
                </a:cubicBezTo>
                <a:cubicBezTo>
                  <a:pt x="520" y="577"/>
                  <a:pt x="517" y="581"/>
                  <a:pt x="514" y="583"/>
                </a:cubicBezTo>
                <a:cubicBezTo>
                  <a:pt x="518" y="583"/>
                  <a:pt x="518" y="583"/>
                  <a:pt x="518" y="583"/>
                </a:cubicBezTo>
                <a:cubicBezTo>
                  <a:pt x="517" y="586"/>
                  <a:pt x="516" y="588"/>
                  <a:pt x="514" y="590"/>
                </a:cubicBezTo>
                <a:cubicBezTo>
                  <a:pt x="513" y="583"/>
                  <a:pt x="513" y="583"/>
                  <a:pt x="513" y="583"/>
                </a:cubicBezTo>
                <a:cubicBezTo>
                  <a:pt x="507" y="594"/>
                  <a:pt x="491" y="586"/>
                  <a:pt x="489" y="600"/>
                </a:cubicBezTo>
                <a:cubicBezTo>
                  <a:pt x="485" y="600"/>
                  <a:pt x="483" y="607"/>
                  <a:pt x="478" y="605"/>
                </a:cubicBezTo>
                <a:cubicBezTo>
                  <a:pt x="476" y="607"/>
                  <a:pt x="476" y="607"/>
                  <a:pt x="476" y="607"/>
                </a:cubicBezTo>
                <a:cubicBezTo>
                  <a:pt x="469" y="604"/>
                  <a:pt x="469" y="604"/>
                  <a:pt x="469" y="604"/>
                </a:cubicBezTo>
                <a:cubicBezTo>
                  <a:pt x="469" y="606"/>
                  <a:pt x="469" y="606"/>
                  <a:pt x="469" y="606"/>
                </a:cubicBezTo>
                <a:cubicBezTo>
                  <a:pt x="468" y="605"/>
                  <a:pt x="468" y="605"/>
                  <a:pt x="468" y="605"/>
                </a:cubicBezTo>
                <a:cubicBezTo>
                  <a:pt x="465" y="609"/>
                  <a:pt x="465" y="609"/>
                  <a:pt x="465" y="609"/>
                </a:cubicBezTo>
                <a:cubicBezTo>
                  <a:pt x="465" y="607"/>
                  <a:pt x="465" y="607"/>
                  <a:pt x="465" y="607"/>
                </a:cubicBezTo>
                <a:cubicBezTo>
                  <a:pt x="463" y="606"/>
                  <a:pt x="459" y="608"/>
                  <a:pt x="460" y="611"/>
                </a:cubicBezTo>
                <a:cubicBezTo>
                  <a:pt x="460" y="611"/>
                  <a:pt x="460" y="611"/>
                  <a:pt x="460" y="611"/>
                </a:cubicBezTo>
                <a:cubicBezTo>
                  <a:pt x="463" y="610"/>
                  <a:pt x="463" y="610"/>
                  <a:pt x="463" y="610"/>
                </a:cubicBezTo>
                <a:cubicBezTo>
                  <a:pt x="463" y="611"/>
                  <a:pt x="461" y="613"/>
                  <a:pt x="461" y="614"/>
                </a:cubicBezTo>
                <a:cubicBezTo>
                  <a:pt x="458" y="611"/>
                  <a:pt x="458" y="611"/>
                  <a:pt x="458" y="611"/>
                </a:cubicBezTo>
                <a:cubicBezTo>
                  <a:pt x="456" y="614"/>
                  <a:pt x="456" y="614"/>
                  <a:pt x="456" y="614"/>
                </a:cubicBezTo>
                <a:cubicBezTo>
                  <a:pt x="457" y="610"/>
                  <a:pt x="452" y="616"/>
                  <a:pt x="453" y="611"/>
                </a:cubicBezTo>
                <a:cubicBezTo>
                  <a:pt x="454" y="611"/>
                  <a:pt x="455" y="611"/>
                  <a:pt x="455" y="610"/>
                </a:cubicBezTo>
                <a:cubicBezTo>
                  <a:pt x="450" y="608"/>
                  <a:pt x="450" y="608"/>
                  <a:pt x="450" y="608"/>
                </a:cubicBezTo>
                <a:cubicBezTo>
                  <a:pt x="450" y="610"/>
                  <a:pt x="450" y="610"/>
                  <a:pt x="450" y="610"/>
                </a:cubicBezTo>
                <a:cubicBezTo>
                  <a:pt x="441" y="613"/>
                  <a:pt x="428" y="603"/>
                  <a:pt x="423" y="615"/>
                </a:cubicBezTo>
                <a:cubicBezTo>
                  <a:pt x="422" y="614"/>
                  <a:pt x="422" y="614"/>
                  <a:pt x="422" y="614"/>
                </a:cubicBezTo>
                <a:cubicBezTo>
                  <a:pt x="424" y="611"/>
                  <a:pt x="424" y="611"/>
                  <a:pt x="424" y="611"/>
                </a:cubicBezTo>
                <a:cubicBezTo>
                  <a:pt x="423" y="611"/>
                  <a:pt x="420" y="609"/>
                  <a:pt x="419" y="612"/>
                </a:cubicBezTo>
                <a:cubicBezTo>
                  <a:pt x="416" y="611"/>
                  <a:pt x="409" y="612"/>
                  <a:pt x="405" y="614"/>
                </a:cubicBezTo>
                <a:cubicBezTo>
                  <a:pt x="403" y="614"/>
                  <a:pt x="403" y="614"/>
                  <a:pt x="403" y="614"/>
                </a:cubicBezTo>
                <a:cubicBezTo>
                  <a:pt x="403" y="613"/>
                  <a:pt x="403" y="613"/>
                  <a:pt x="404" y="612"/>
                </a:cubicBezTo>
                <a:cubicBezTo>
                  <a:pt x="403" y="610"/>
                  <a:pt x="400" y="610"/>
                  <a:pt x="399" y="611"/>
                </a:cubicBezTo>
                <a:cubicBezTo>
                  <a:pt x="401" y="610"/>
                  <a:pt x="401" y="610"/>
                  <a:pt x="401" y="610"/>
                </a:cubicBezTo>
                <a:cubicBezTo>
                  <a:pt x="396" y="612"/>
                  <a:pt x="392" y="609"/>
                  <a:pt x="388" y="609"/>
                </a:cubicBezTo>
                <a:cubicBezTo>
                  <a:pt x="388" y="608"/>
                  <a:pt x="387" y="607"/>
                  <a:pt x="387" y="607"/>
                </a:cubicBezTo>
                <a:cubicBezTo>
                  <a:pt x="383" y="607"/>
                  <a:pt x="387" y="609"/>
                  <a:pt x="385" y="609"/>
                </a:cubicBezTo>
                <a:cubicBezTo>
                  <a:pt x="383" y="606"/>
                  <a:pt x="380" y="603"/>
                  <a:pt x="377" y="604"/>
                </a:cubicBezTo>
                <a:cubicBezTo>
                  <a:pt x="377" y="603"/>
                  <a:pt x="375" y="603"/>
                  <a:pt x="375" y="602"/>
                </a:cubicBezTo>
                <a:cubicBezTo>
                  <a:pt x="373" y="603"/>
                  <a:pt x="376" y="607"/>
                  <a:pt x="373" y="604"/>
                </a:cubicBezTo>
                <a:cubicBezTo>
                  <a:pt x="372" y="607"/>
                  <a:pt x="372" y="607"/>
                  <a:pt x="372" y="607"/>
                </a:cubicBezTo>
                <a:cubicBezTo>
                  <a:pt x="370" y="605"/>
                  <a:pt x="370" y="605"/>
                  <a:pt x="370" y="605"/>
                </a:cubicBezTo>
                <a:cubicBezTo>
                  <a:pt x="372" y="603"/>
                  <a:pt x="372" y="603"/>
                  <a:pt x="372" y="603"/>
                </a:cubicBezTo>
                <a:cubicBezTo>
                  <a:pt x="369" y="601"/>
                  <a:pt x="366" y="600"/>
                  <a:pt x="363" y="601"/>
                </a:cubicBezTo>
                <a:cubicBezTo>
                  <a:pt x="363" y="604"/>
                  <a:pt x="363" y="604"/>
                  <a:pt x="363" y="604"/>
                </a:cubicBezTo>
                <a:cubicBezTo>
                  <a:pt x="358" y="605"/>
                  <a:pt x="358" y="600"/>
                  <a:pt x="355" y="595"/>
                </a:cubicBezTo>
                <a:cubicBezTo>
                  <a:pt x="356" y="598"/>
                  <a:pt x="359" y="600"/>
                  <a:pt x="361" y="603"/>
                </a:cubicBezTo>
                <a:cubicBezTo>
                  <a:pt x="364" y="599"/>
                  <a:pt x="356" y="594"/>
                  <a:pt x="355" y="593"/>
                </a:cubicBezTo>
                <a:cubicBezTo>
                  <a:pt x="355" y="593"/>
                  <a:pt x="354" y="593"/>
                  <a:pt x="353" y="593"/>
                </a:cubicBezTo>
                <a:cubicBezTo>
                  <a:pt x="353" y="589"/>
                  <a:pt x="349" y="587"/>
                  <a:pt x="348" y="584"/>
                </a:cubicBezTo>
                <a:cubicBezTo>
                  <a:pt x="352" y="584"/>
                  <a:pt x="349" y="580"/>
                  <a:pt x="348" y="578"/>
                </a:cubicBezTo>
                <a:cubicBezTo>
                  <a:pt x="345" y="575"/>
                  <a:pt x="345" y="575"/>
                  <a:pt x="345" y="575"/>
                </a:cubicBezTo>
                <a:cubicBezTo>
                  <a:pt x="348" y="575"/>
                  <a:pt x="350" y="572"/>
                  <a:pt x="352" y="570"/>
                </a:cubicBezTo>
                <a:cubicBezTo>
                  <a:pt x="349" y="568"/>
                  <a:pt x="349" y="568"/>
                  <a:pt x="349" y="568"/>
                </a:cubicBezTo>
                <a:cubicBezTo>
                  <a:pt x="346" y="570"/>
                  <a:pt x="346" y="570"/>
                  <a:pt x="346" y="570"/>
                </a:cubicBezTo>
                <a:cubicBezTo>
                  <a:pt x="345" y="567"/>
                  <a:pt x="345" y="567"/>
                  <a:pt x="345" y="567"/>
                </a:cubicBezTo>
                <a:cubicBezTo>
                  <a:pt x="341" y="569"/>
                  <a:pt x="341" y="569"/>
                  <a:pt x="341" y="569"/>
                </a:cubicBezTo>
                <a:cubicBezTo>
                  <a:pt x="342" y="569"/>
                  <a:pt x="342" y="569"/>
                  <a:pt x="342" y="569"/>
                </a:cubicBezTo>
                <a:cubicBezTo>
                  <a:pt x="339" y="565"/>
                  <a:pt x="333" y="565"/>
                  <a:pt x="329" y="566"/>
                </a:cubicBezTo>
                <a:cubicBezTo>
                  <a:pt x="325" y="569"/>
                  <a:pt x="320" y="570"/>
                  <a:pt x="317" y="567"/>
                </a:cubicBezTo>
                <a:cubicBezTo>
                  <a:pt x="297" y="565"/>
                  <a:pt x="275" y="558"/>
                  <a:pt x="267" y="537"/>
                </a:cubicBezTo>
                <a:cubicBezTo>
                  <a:pt x="261" y="511"/>
                  <a:pt x="261" y="484"/>
                  <a:pt x="265" y="457"/>
                </a:cubicBezTo>
                <a:cubicBezTo>
                  <a:pt x="267" y="454"/>
                  <a:pt x="267" y="454"/>
                  <a:pt x="267" y="454"/>
                </a:cubicBezTo>
                <a:cubicBezTo>
                  <a:pt x="264" y="447"/>
                  <a:pt x="265" y="434"/>
                  <a:pt x="268" y="425"/>
                </a:cubicBezTo>
                <a:cubicBezTo>
                  <a:pt x="269" y="425"/>
                  <a:pt x="269" y="426"/>
                  <a:pt x="269" y="426"/>
                </a:cubicBezTo>
                <a:cubicBezTo>
                  <a:pt x="274" y="423"/>
                  <a:pt x="265" y="419"/>
                  <a:pt x="271" y="417"/>
                </a:cubicBezTo>
                <a:cubicBezTo>
                  <a:pt x="274" y="375"/>
                  <a:pt x="292" y="335"/>
                  <a:pt x="296" y="293"/>
                </a:cubicBezTo>
                <a:cubicBezTo>
                  <a:pt x="278" y="306"/>
                  <a:pt x="283" y="324"/>
                  <a:pt x="265" y="338"/>
                </a:cubicBezTo>
                <a:cubicBezTo>
                  <a:pt x="253" y="359"/>
                  <a:pt x="236" y="381"/>
                  <a:pt x="229" y="407"/>
                </a:cubicBezTo>
                <a:cubicBezTo>
                  <a:pt x="231" y="408"/>
                  <a:pt x="231" y="408"/>
                  <a:pt x="231" y="408"/>
                </a:cubicBezTo>
                <a:cubicBezTo>
                  <a:pt x="226" y="411"/>
                  <a:pt x="234" y="416"/>
                  <a:pt x="228" y="420"/>
                </a:cubicBezTo>
                <a:cubicBezTo>
                  <a:pt x="229" y="421"/>
                  <a:pt x="229" y="421"/>
                  <a:pt x="229" y="421"/>
                </a:cubicBezTo>
                <a:cubicBezTo>
                  <a:pt x="225" y="428"/>
                  <a:pt x="219" y="437"/>
                  <a:pt x="215" y="446"/>
                </a:cubicBezTo>
                <a:cubicBezTo>
                  <a:pt x="212" y="446"/>
                  <a:pt x="212" y="446"/>
                  <a:pt x="212" y="446"/>
                </a:cubicBezTo>
                <a:cubicBezTo>
                  <a:pt x="212" y="449"/>
                  <a:pt x="212" y="449"/>
                  <a:pt x="212" y="449"/>
                </a:cubicBezTo>
                <a:cubicBezTo>
                  <a:pt x="211" y="453"/>
                  <a:pt x="201" y="451"/>
                  <a:pt x="204" y="457"/>
                </a:cubicBezTo>
                <a:cubicBezTo>
                  <a:pt x="203" y="457"/>
                  <a:pt x="202" y="457"/>
                  <a:pt x="201" y="458"/>
                </a:cubicBezTo>
                <a:cubicBezTo>
                  <a:pt x="201" y="460"/>
                  <a:pt x="201" y="460"/>
                  <a:pt x="201" y="460"/>
                </a:cubicBezTo>
                <a:cubicBezTo>
                  <a:pt x="205" y="459"/>
                  <a:pt x="205" y="459"/>
                  <a:pt x="205" y="459"/>
                </a:cubicBezTo>
                <a:cubicBezTo>
                  <a:pt x="201" y="460"/>
                  <a:pt x="202" y="464"/>
                  <a:pt x="201" y="466"/>
                </a:cubicBezTo>
                <a:cubicBezTo>
                  <a:pt x="193" y="461"/>
                  <a:pt x="189" y="474"/>
                  <a:pt x="185" y="477"/>
                </a:cubicBezTo>
                <a:cubicBezTo>
                  <a:pt x="181" y="482"/>
                  <a:pt x="181" y="482"/>
                  <a:pt x="181" y="482"/>
                </a:cubicBezTo>
                <a:cubicBezTo>
                  <a:pt x="180" y="480"/>
                  <a:pt x="183" y="479"/>
                  <a:pt x="181" y="477"/>
                </a:cubicBezTo>
                <a:cubicBezTo>
                  <a:pt x="177" y="479"/>
                  <a:pt x="177" y="481"/>
                  <a:pt x="173" y="479"/>
                </a:cubicBezTo>
                <a:cubicBezTo>
                  <a:pt x="171" y="484"/>
                  <a:pt x="167" y="481"/>
                  <a:pt x="163" y="482"/>
                </a:cubicBezTo>
                <a:cubicBezTo>
                  <a:pt x="164" y="479"/>
                  <a:pt x="160" y="479"/>
                  <a:pt x="159" y="479"/>
                </a:cubicBezTo>
                <a:cubicBezTo>
                  <a:pt x="155" y="481"/>
                  <a:pt x="152" y="475"/>
                  <a:pt x="149" y="477"/>
                </a:cubicBezTo>
                <a:cubicBezTo>
                  <a:pt x="149" y="481"/>
                  <a:pt x="149" y="481"/>
                  <a:pt x="149" y="481"/>
                </a:cubicBezTo>
                <a:cubicBezTo>
                  <a:pt x="146" y="479"/>
                  <a:pt x="147" y="483"/>
                  <a:pt x="146" y="483"/>
                </a:cubicBezTo>
                <a:cubicBezTo>
                  <a:pt x="143" y="483"/>
                  <a:pt x="143" y="482"/>
                  <a:pt x="141" y="480"/>
                </a:cubicBezTo>
                <a:cubicBezTo>
                  <a:pt x="140" y="480"/>
                  <a:pt x="141" y="481"/>
                  <a:pt x="141" y="482"/>
                </a:cubicBezTo>
                <a:cubicBezTo>
                  <a:pt x="139" y="479"/>
                  <a:pt x="139" y="479"/>
                  <a:pt x="139" y="479"/>
                </a:cubicBezTo>
                <a:cubicBezTo>
                  <a:pt x="135" y="481"/>
                  <a:pt x="135" y="481"/>
                  <a:pt x="135" y="481"/>
                </a:cubicBezTo>
                <a:cubicBezTo>
                  <a:pt x="136" y="479"/>
                  <a:pt x="136" y="479"/>
                  <a:pt x="136" y="479"/>
                </a:cubicBezTo>
                <a:cubicBezTo>
                  <a:pt x="122" y="474"/>
                  <a:pt x="111" y="473"/>
                  <a:pt x="99" y="466"/>
                </a:cubicBezTo>
                <a:cubicBezTo>
                  <a:pt x="98" y="464"/>
                  <a:pt x="99" y="463"/>
                  <a:pt x="100" y="462"/>
                </a:cubicBezTo>
                <a:cubicBezTo>
                  <a:pt x="99" y="460"/>
                  <a:pt x="97" y="459"/>
                  <a:pt x="95" y="459"/>
                </a:cubicBezTo>
                <a:cubicBezTo>
                  <a:pt x="93" y="460"/>
                  <a:pt x="99" y="461"/>
                  <a:pt x="96" y="463"/>
                </a:cubicBezTo>
                <a:cubicBezTo>
                  <a:pt x="86" y="460"/>
                  <a:pt x="89" y="452"/>
                  <a:pt x="87" y="445"/>
                </a:cubicBezTo>
                <a:cubicBezTo>
                  <a:pt x="79" y="442"/>
                  <a:pt x="85" y="434"/>
                  <a:pt x="85" y="429"/>
                </a:cubicBezTo>
                <a:cubicBezTo>
                  <a:pt x="89" y="426"/>
                  <a:pt x="85" y="424"/>
                  <a:pt x="89" y="421"/>
                </a:cubicBezTo>
                <a:cubicBezTo>
                  <a:pt x="87" y="423"/>
                  <a:pt x="82" y="419"/>
                  <a:pt x="84" y="423"/>
                </a:cubicBezTo>
                <a:cubicBezTo>
                  <a:pt x="80" y="424"/>
                  <a:pt x="76" y="412"/>
                  <a:pt x="73" y="417"/>
                </a:cubicBezTo>
                <a:cubicBezTo>
                  <a:pt x="73" y="413"/>
                  <a:pt x="73" y="413"/>
                  <a:pt x="73" y="413"/>
                </a:cubicBezTo>
                <a:cubicBezTo>
                  <a:pt x="69" y="413"/>
                  <a:pt x="72" y="420"/>
                  <a:pt x="71" y="423"/>
                </a:cubicBezTo>
                <a:cubicBezTo>
                  <a:pt x="75" y="427"/>
                  <a:pt x="75" y="427"/>
                  <a:pt x="75" y="427"/>
                </a:cubicBezTo>
                <a:cubicBezTo>
                  <a:pt x="72" y="429"/>
                  <a:pt x="73" y="434"/>
                  <a:pt x="71" y="437"/>
                </a:cubicBezTo>
                <a:cubicBezTo>
                  <a:pt x="68" y="435"/>
                  <a:pt x="63" y="440"/>
                  <a:pt x="60" y="436"/>
                </a:cubicBezTo>
                <a:cubicBezTo>
                  <a:pt x="61" y="435"/>
                  <a:pt x="61" y="435"/>
                  <a:pt x="61" y="435"/>
                </a:cubicBezTo>
                <a:cubicBezTo>
                  <a:pt x="61" y="432"/>
                  <a:pt x="57" y="432"/>
                  <a:pt x="55" y="432"/>
                </a:cubicBezTo>
                <a:cubicBezTo>
                  <a:pt x="53" y="433"/>
                  <a:pt x="54" y="434"/>
                  <a:pt x="54" y="435"/>
                </a:cubicBezTo>
                <a:cubicBezTo>
                  <a:pt x="53" y="432"/>
                  <a:pt x="51" y="431"/>
                  <a:pt x="47" y="431"/>
                </a:cubicBezTo>
                <a:cubicBezTo>
                  <a:pt x="46" y="431"/>
                  <a:pt x="47" y="432"/>
                  <a:pt x="47" y="433"/>
                </a:cubicBezTo>
                <a:cubicBezTo>
                  <a:pt x="51" y="434"/>
                  <a:pt x="51" y="434"/>
                  <a:pt x="51" y="434"/>
                </a:cubicBezTo>
                <a:cubicBezTo>
                  <a:pt x="47" y="434"/>
                  <a:pt x="55" y="449"/>
                  <a:pt x="44" y="449"/>
                </a:cubicBezTo>
                <a:cubicBezTo>
                  <a:pt x="43" y="448"/>
                  <a:pt x="42" y="447"/>
                  <a:pt x="40" y="448"/>
                </a:cubicBezTo>
                <a:cubicBezTo>
                  <a:pt x="39" y="450"/>
                  <a:pt x="39" y="450"/>
                  <a:pt x="39" y="450"/>
                </a:cubicBezTo>
                <a:cubicBezTo>
                  <a:pt x="37" y="449"/>
                  <a:pt x="37" y="449"/>
                  <a:pt x="37" y="449"/>
                </a:cubicBezTo>
                <a:cubicBezTo>
                  <a:pt x="37" y="449"/>
                  <a:pt x="37" y="449"/>
                  <a:pt x="37" y="449"/>
                </a:cubicBezTo>
                <a:cubicBezTo>
                  <a:pt x="37" y="448"/>
                  <a:pt x="33" y="446"/>
                  <a:pt x="31" y="447"/>
                </a:cubicBezTo>
                <a:cubicBezTo>
                  <a:pt x="32" y="450"/>
                  <a:pt x="32" y="450"/>
                  <a:pt x="32" y="450"/>
                </a:cubicBezTo>
                <a:cubicBezTo>
                  <a:pt x="23" y="444"/>
                  <a:pt x="23" y="444"/>
                  <a:pt x="23" y="444"/>
                </a:cubicBezTo>
                <a:cubicBezTo>
                  <a:pt x="23" y="446"/>
                  <a:pt x="23" y="446"/>
                  <a:pt x="23" y="446"/>
                </a:cubicBezTo>
                <a:cubicBezTo>
                  <a:pt x="22" y="443"/>
                  <a:pt x="19" y="444"/>
                  <a:pt x="17" y="445"/>
                </a:cubicBezTo>
                <a:cubicBezTo>
                  <a:pt x="18" y="445"/>
                  <a:pt x="21" y="441"/>
                  <a:pt x="21" y="439"/>
                </a:cubicBezTo>
                <a:cubicBezTo>
                  <a:pt x="20" y="438"/>
                  <a:pt x="20" y="438"/>
                  <a:pt x="20" y="438"/>
                </a:cubicBezTo>
                <a:cubicBezTo>
                  <a:pt x="17" y="441"/>
                  <a:pt x="17" y="441"/>
                  <a:pt x="17" y="441"/>
                </a:cubicBezTo>
                <a:cubicBezTo>
                  <a:pt x="18" y="442"/>
                  <a:pt x="18" y="442"/>
                  <a:pt x="18" y="442"/>
                </a:cubicBezTo>
                <a:cubicBezTo>
                  <a:pt x="15" y="443"/>
                  <a:pt x="15" y="443"/>
                  <a:pt x="15" y="443"/>
                </a:cubicBezTo>
                <a:cubicBezTo>
                  <a:pt x="14" y="438"/>
                  <a:pt x="21" y="435"/>
                  <a:pt x="15" y="432"/>
                </a:cubicBezTo>
                <a:cubicBezTo>
                  <a:pt x="16" y="431"/>
                  <a:pt x="15" y="429"/>
                  <a:pt x="14" y="428"/>
                </a:cubicBezTo>
                <a:cubicBezTo>
                  <a:pt x="13" y="428"/>
                  <a:pt x="12" y="428"/>
                  <a:pt x="11" y="429"/>
                </a:cubicBezTo>
                <a:cubicBezTo>
                  <a:pt x="11" y="430"/>
                  <a:pt x="11" y="431"/>
                  <a:pt x="12" y="432"/>
                </a:cubicBezTo>
                <a:cubicBezTo>
                  <a:pt x="14" y="432"/>
                  <a:pt x="14" y="432"/>
                  <a:pt x="14" y="432"/>
                </a:cubicBezTo>
                <a:cubicBezTo>
                  <a:pt x="11" y="434"/>
                  <a:pt x="11" y="434"/>
                  <a:pt x="11" y="434"/>
                </a:cubicBezTo>
                <a:cubicBezTo>
                  <a:pt x="7" y="428"/>
                  <a:pt x="15" y="428"/>
                  <a:pt x="15" y="423"/>
                </a:cubicBezTo>
                <a:cubicBezTo>
                  <a:pt x="16" y="424"/>
                  <a:pt x="15" y="426"/>
                  <a:pt x="16" y="426"/>
                </a:cubicBezTo>
                <a:cubicBezTo>
                  <a:pt x="18" y="424"/>
                  <a:pt x="16" y="421"/>
                  <a:pt x="15" y="419"/>
                </a:cubicBezTo>
                <a:cubicBezTo>
                  <a:pt x="16" y="419"/>
                  <a:pt x="17" y="419"/>
                  <a:pt x="18" y="420"/>
                </a:cubicBezTo>
                <a:cubicBezTo>
                  <a:pt x="19" y="419"/>
                  <a:pt x="19" y="419"/>
                  <a:pt x="19" y="419"/>
                </a:cubicBezTo>
                <a:cubicBezTo>
                  <a:pt x="15" y="411"/>
                  <a:pt x="7" y="415"/>
                  <a:pt x="4" y="408"/>
                </a:cubicBezTo>
                <a:cubicBezTo>
                  <a:pt x="1" y="408"/>
                  <a:pt x="1" y="408"/>
                  <a:pt x="1" y="408"/>
                </a:cubicBezTo>
                <a:cubicBezTo>
                  <a:pt x="3" y="404"/>
                  <a:pt x="3" y="404"/>
                  <a:pt x="3" y="404"/>
                </a:cubicBezTo>
                <a:cubicBezTo>
                  <a:pt x="3" y="405"/>
                  <a:pt x="4" y="405"/>
                  <a:pt x="5" y="405"/>
                </a:cubicBezTo>
                <a:cubicBezTo>
                  <a:pt x="5" y="405"/>
                  <a:pt x="6" y="404"/>
                  <a:pt x="5" y="403"/>
                </a:cubicBezTo>
                <a:cubicBezTo>
                  <a:pt x="3" y="401"/>
                  <a:pt x="3" y="401"/>
                  <a:pt x="3" y="401"/>
                </a:cubicBezTo>
                <a:cubicBezTo>
                  <a:pt x="5" y="401"/>
                  <a:pt x="6" y="404"/>
                  <a:pt x="8" y="402"/>
                </a:cubicBezTo>
                <a:cubicBezTo>
                  <a:pt x="9" y="400"/>
                  <a:pt x="9" y="400"/>
                  <a:pt x="9" y="400"/>
                </a:cubicBezTo>
                <a:cubicBezTo>
                  <a:pt x="6" y="395"/>
                  <a:pt x="6" y="403"/>
                  <a:pt x="2" y="397"/>
                </a:cubicBezTo>
                <a:cubicBezTo>
                  <a:pt x="3" y="391"/>
                  <a:pt x="0" y="387"/>
                  <a:pt x="2" y="382"/>
                </a:cubicBezTo>
                <a:cubicBezTo>
                  <a:pt x="1" y="382"/>
                  <a:pt x="1" y="382"/>
                  <a:pt x="1" y="382"/>
                </a:cubicBezTo>
                <a:cubicBezTo>
                  <a:pt x="2" y="381"/>
                  <a:pt x="1" y="369"/>
                  <a:pt x="1" y="366"/>
                </a:cubicBezTo>
                <a:cubicBezTo>
                  <a:pt x="1" y="363"/>
                  <a:pt x="9" y="359"/>
                  <a:pt x="8" y="354"/>
                </a:cubicBezTo>
                <a:cubicBezTo>
                  <a:pt x="13" y="357"/>
                  <a:pt x="13" y="357"/>
                  <a:pt x="13" y="357"/>
                </a:cubicBezTo>
                <a:cubicBezTo>
                  <a:pt x="15" y="352"/>
                  <a:pt x="15" y="342"/>
                  <a:pt x="18" y="336"/>
                </a:cubicBezTo>
                <a:cubicBezTo>
                  <a:pt x="22" y="332"/>
                  <a:pt x="22" y="325"/>
                  <a:pt x="25" y="319"/>
                </a:cubicBezTo>
                <a:cubicBezTo>
                  <a:pt x="27" y="316"/>
                  <a:pt x="25" y="311"/>
                  <a:pt x="29" y="309"/>
                </a:cubicBezTo>
                <a:cubicBezTo>
                  <a:pt x="33" y="309"/>
                  <a:pt x="33" y="309"/>
                  <a:pt x="33" y="309"/>
                </a:cubicBezTo>
                <a:cubicBezTo>
                  <a:pt x="47" y="285"/>
                  <a:pt x="59" y="260"/>
                  <a:pt x="71" y="235"/>
                </a:cubicBezTo>
                <a:cubicBezTo>
                  <a:pt x="76" y="228"/>
                  <a:pt x="78" y="225"/>
                  <a:pt x="83" y="219"/>
                </a:cubicBezTo>
                <a:cubicBezTo>
                  <a:pt x="83" y="225"/>
                  <a:pt x="77" y="231"/>
                  <a:pt x="75" y="237"/>
                </a:cubicBezTo>
                <a:cubicBezTo>
                  <a:pt x="76" y="236"/>
                  <a:pt x="81" y="237"/>
                  <a:pt x="82" y="234"/>
                </a:cubicBezTo>
                <a:cubicBezTo>
                  <a:pt x="79" y="232"/>
                  <a:pt x="79" y="232"/>
                  <a:pt x="79" y="232"/>
                </a:cubicBezTo>
                <a:cubicBezTo>
                  <a:pt x="84" y="229"/>
                  <a:pt x="83" y="222"/>
                  <a:pt x="87" y="218"/>
                </a:cubicBezTo>
                <a:cubicBezTo>
                  <a:pt x="91" y="213"/>
                  <a:pt x="95" y="202"/>
                  <a:pt x="101" y="202"/>
                </a:cubicBezTo>
                <a:cubicBezTo>
                  <a:pt x="101" y="202"/>
                  <a:pt x="102" y="203"/>
                  <a:pt x="103" y="203"/>
                </a:cubicBezTo>
                <a:cubicBezTo>
                  <a:pt x="100" y="199"/>
                  <a:pt x="102" y="193"/>
                  <a:pt x="107" y="192"/>
                </a:cubicBezTo>
                <a:cubicBezTo>
                  <a:pt x="109" y="192"/>
                  <a:pt x="109" y="192"/>
                  <a:pt x="109" y="192"/>
                </a:cubicBezTo>
                <a:cubicBezTo>
                  <a:pt x="107" y="196"/>
                  <a:pt x="107" y="196"/>
                  <a:pt x="107" y="196"/>
                </a:cubicBezTo>
                <a:cubicBezTo>
                  <a:pt x="111" y="193"/>
                  <a:pt x="108" y="201"/>
                  <a:pt x="113" y="199"/>
                </a:cubicBezTo>
                <a:cubicBezTo>
                  <a:pt x="121" y="191"/>
                  <a:pt x="121" y="191"/>
                  <a:pt x="121" y="191"/>
                </a:cubicBezTo>
                <a:cubicBezTo>
                  <a:pt x="112" y="201"/>
                  <a:pt x="111" y="217"/>
                  <a:pt x="102" y="227"/>
                </a:cubicBezTo>
                <a:cubicBezTo>
                  <a:pt x="105" y="232"/>
                  <a:pt x="96" y="235"/>
                  <a:pt x="93" y="241"/>
                </a:cubicBezTo>
                <a:cubicBezTo>
                  <a:pt x="87" y="259"/>
                  <a:pt x="71" y="272"/>
                  <a:pt x="71" y="291"/>
                </a:cubicBezTo>
                <a:cubicBezTo>
                  <a:pt x="69" y="300"/>
                  <a:pt x="59" y="307"/>
                  <a:pt x="62" y="316"/>
                </a:cubicBezTo>
                <a:cubicBezTo>
                  <a:pt x="57" y="330"/>
                  <a:pt x="52" y="343"/>
                  <a:pt x="51" y="359"/>
                </a:cubicBezTo>
                <a:cubicBezTo>
                  <a:pt x="53" y="359"/>
                  <a:pt x="53" y="359"/>
                  <a:pt x="53" y="359"/>
                </a:cubicBezTo>
                <a:cubicBezTo>
                  <a:pt x="52" y="359"/>
                  <a:pt x="53" y="361"/>
                  <a:pt x="52" y="362"/>
                </a:cubicBezTo>
                <a:cubicBezTo>
                  <a:pt x="55" y="362"/>
                  <a:pt x="55" y="362"/>
                  <a:pt x="55" y="362"/>
                </a:cubicBezTo>
                <a:cubicBezTo>
                  <a:pt x="53" y="363"/>
                  <a:pt x="54" y="365"/>
                  <a:pt x="54" y="366"/>
                </a:cubicBezTo>
                <a:cubicBezTo>
                  <a:pt x="57" y="367"/>
                  <a:pt x="57" y="367"/>
                  <a:pt x="57" y="367"/>
                </a:cubicBezTo>
                <a:cubicBezTo>
                  <a:pt x="53" y="373"/>
                  <a:pt x="61" y="365"/>
                  <a:pt x="59" y="371"/>
                </a:cubicBezTo>
                <a:cubicBezTo>
                  <a:pt x="61" y="373"/>
                  <a:pt x="63" y="371"/>
                  <a:pt x="65" y="370"/>
                </a:cubicBezTo>
                <a:cubicBezTo>
                  <a:pt x="71" y="374"/>
                  <a:pt x="69" y="379"/>
                  <a:pt x="74" y="380"/>
                </a:cubicBezTo>
                <a:cubicBezTo>
                  <a:pt x="76" y="379"/>
                  <a:pt x="77" y="377"/>
                  <a:pt x="76" y="375"/>
                </a:cubicBezTo>
                <a:cubicBezTo>
                  <a:pt x="73" y="373"/>
                  <a:pt x="75" y="377"/>
                  <a:pt x="73" y="379"/>
                </a:cubicBezTo>
                <a:cubicBezTo>
                  <a:pt x="71" y="377"/>
                  <a:pt x="75" y="375"/>
                  <a:pt x="75" y="373"/>
                </a:cubicBezTo>
                <a:cubicBezTo>
                  <a:pt x="71" y="372"/>
                  <a:pt x="71" y="372"/>
                  <a:pt x="71" y="372"/>
                </a:cubicBezTo>
                <a:cubicBezTo>
                  <a:pt x="79" y="373"/>
                  <a:pt x="78" y="359"/>
                  <a:pt x="84" y="359"/>
                </a:cubicBezTo>
                <a:cubicBezTo>
                  <a:pt x="85" y="371"/>
                  <a:pt x="85" y="371"/>
                  <a:pt x="85" y="371"/>
                </a:cubicBezTo>
                <a:cubicBezTo>
                  <a:pt x="87" y="369"/>
                  <a:pt x="87" y="372"/>
                  <a:pt x="89" y="372"/>
                </a:cubicBezTo>
                <a:cubicBezTo>
                  <a:pt x="94" y="369"/>
                  <a:pt x="92" y="364"/>
                  <a:pt x="97" y="361"/>
                </a:cubicBezTo>
                <a:cubicBezTo>
                  <a:pt x="95" y="366"/>
                  <a:pt x="97" y="370"/>
                  <a:pt x="101" y="375"/>
                </a:cubicBezTo>
                <a:cubicBezTo>
                  <a:pt x="103" y="374"/>
                  <a:pt x="103" y="373"/>
                  <a:pt x="102" y="371"/>
                </a:cubicBezTo>
                <a:cubicBezTo>
                  <a:pt x="107" y="366"/>
                  <a:pt x="110" y="363"/>
                  <a:pt x="115" y="357"/>
                </a:cubicBezTo>
                <a:cubicBezTo>
                  <a:pt x="118" y="352"/>
                  <a:pt x="119" y="347"/>
                  <a:pt x="123" y="343"/>
                </a:cubicBezTo>
                <a:cubicBezTo>
                  <a:pt x="121" y="341"/>
                  <a:pt x="121" y="341"/>
                  <a:pt x="121" y="341"/>
                </a:cubicBezTo>
                <a:cubicBezTo>
                  <a:pt x="126" y="337"/>
                  <a:pt x="127" y="329"/>
                  <a:pt x="130" y="322"/>
                </a:cubicBezTo>
                <a:cubicBezTo>
                  <a:pt x="136" y="311"/>
                  <a:pt x="140" y="301"/>
                  <a:pt x="149" y="291"/>
                </a:cubicBezTo>
                <a:cubicBezTo>
                  <a:pt x="163" y="270"/>
                  <a:pt x="177" y="249"/>
                  <a:pt x="189" y="226"/>
                </a:cubicBezTo>
                <a:cubicBezTo>
                  <a:pt x="200" y="212"/>
                  <a:pt x="209" y="194"/>
                  <a:pt x="221" y="179"/>
                </a:cubicBezTo>
                <a:cubicBezTo>
                  <a:pt x="253" y="142"/>
                  <a:pt x="293" y="108"/>
                  <a:pt x="331" y="77"/>
                </a:cubicBezTo>
                <a:cubicBezTo>
                  <a:pt x="322" y="72"/>
                  <a:pt x="328" y="57"/>
                  <a:pt x="318" y="50"/>
                </a:cubicBezTo>
                <a:cubicBezTo>
                  <a:pt x="323" y="50"/>
                  <a:pt x="327" y="57"/>
                  <a:pt x="331" y="59"/>
                </a:cubicBezTo>
                <a:cubicBezTo>
                  <a:pt x="331" y="52"/>
                  <a:pt x="323" y="45"/>
                  <a:pt x="320" y="38"/>
                </a:cubicBezTo>
                <a:cubicBezTo>
                  <a:pt x="327" y="34"/>
                  <a:pt x="325" y="45"/>
                  <a:pt x="332" y="45"/>
                </a:cubicBezTo>
                <a:cubicBezTo>
                  <a:pt x="332" y="37"/>
                  <a:pt x="328" y="29"/>
                  <a:pt x="322" y="23"/>
                </a:cubicBezTo>
                <a:cubicBezTo>
                  <a:pt x="320" y="25"/>
                  <a:pt x="317" y="25"/>
                  <a:pt x="316" y="27"/>
                </a:cubicBezTo>
                <a:cubicBezTo>
                  <a:pt x="313" y="26"/>
                  <a:pt x="311" y="22"/>
                  <a:pt x="307" y="22"/>
                </a:cubicBezTo>
                <a:cubicBezTo>
                  <a:pt x="307" y="27"/>
                  <a:pt x="307" y="27"/>
                  <a:pt x="307" y="27"/>
                </a:cubicBezTo>
                <a:cubicBezTo>
                  <a:pt x="302" y="17"/>
                  <a:pt x="292" y="23"/>
                  <a:pt x="285" y="22"/>
                </a:cubicBezTo>
                <a:cubicBezTo>
                  <a:pt x="285" y="26"/>
                  <a:pt x="285" y="26"/>
                  <a:pt x="285" y="26"/>
                </a:cubicBezTo>
                <a:cubicBezTo>
                  <a:pt x="283" y="23"/>
                  <a:pt x="283" y="23"/>
                  <a:pt x="283" y="23"/>
                </a:cubicBezTo>
                <a:cubicBezTo>
                  <a:pt x="279" y="23"/>
                  <a:pt x="275" y="28"/>
                  <a:pt x="272" y="31"/>
                </a:cubicBezTo>
                <a:cubicBezTo>
                  <a:pt x="294" y="30"/>
                  <a:pt x="294" y="30"/>
                  <a:pt x="294" y="30"/>
                </a:cubicBezTo>
                <a:cubicBezTo>
                  <a:pt x="295" y="30"/>
                  <a:pt x="295" y="32"/>
                  <a:pt x="297" y="31"/>
                </a:cubicBezTo>
                <a:cubicBezTo>
                  <a:pt x="297" y="29"/>
                  <a:pt x="297" y="29"/>
                  <a:pt x="297" y="29"/>
                </a:cubicBezTo>
                <a:cubicBezTo>
                  <a:pt x="301" y="30"/>
                  <a:pt x="305" y="30"/>
                  <a:pt x="308" y="32"/>
                </a:cubicBezTo>
                <a:cubicBezTo>
                  <a:pt x="307" y="34"/>
                  <a:pt x="307" y="34"/>
                  <a:pt x="307" y="34"/>
                </a:cubicBezTo>
                <a:cubicBezTo>
                  <a:pt x="312" y="41"/>
                  <a:pt x="312" y="41"/>
                  <a:pt x="312" y="41"/>
                </a:cubicBezTo>
                <a:cubicBezTo>
                  <a:pt x="310" y="38"/>
                  <a:pt x="302" y="35"/>
                  <a:pt x="296" y="37"/>
                </a:cubicBezTo>
                <a:cubicBezTo>
                  <a:pt x="291" y="40"/>
                  <a:pt x="291" y="40"/>
                  <a:pt x="291" y="40"/>
                </a:cubicBezTo>
                <a:cubicBezTo>
                  <a:pt x="293" y="41"/>
                  <a:pt x="295" y="40"/>
                  <a:pt x="297" y="41"/>
                </a:cubicBezTo>
                <a:cubicBezTo>
                  <a:pt x="285" y="41"/>
                  <a:pt x="285" y="41"/>
                  <a:pt x="285" y="41"/>
                </a:cubicBezTo>
                <a:cubicBezTo>
                  <a:pt x="290" y="34"/>
                  <a:pt x="290" y="34"/>
                  <a:pt x="290" y="34"/>
                </a:cubicBezTo>
                <a:cubicBezTo>
                  <a:pt x="284" y="35"/>
                  <a:pt x="278" y="37"/>
                  <a:pt x="272" y="40"/>
                </a:cubicBezTo>
                <a:cubicBezTo>
                  <a:pt x="271" y="29"/>
                  <a:pt x="280" y="39"/>
                  <a:pt x="285" y="32"/>
                </a:cubicBezTo>
                <a:cubicBezTo>
                  <a:pt x="275" y="31"/>
                  <a:pt x="264" y="34"/>
                  <a:pt x="256" y="39"/>
                </a:cubicBezTo>
                <a:cubicBezTo>
                  <a:pt x="249" y="37"/>
                  <a:pt x="249" y="45"/>
                  <a:pt x="243" y="45"/>
                </a:cubicBezTo>
                <a:cubicBezTo>
                  <a:pt x="228" y="57"/>
                  <a:pt x="209" y="68"/>
                  <a:pt x="196" y="85"/>
                </a:cubicBezTo>
                <a:cubicBezTo>
                  <a:pt x="183" y="94"/>
                  <a:pt x="175" y="109"/>
                  <a:pt x="163" y="119"/>
                </a:cubicBezTo>
                <a:cubicBezTo>
                  <a:pt x="161" y="125"/>
                  <a:pt x="150" y="129"/>
                  <a:pt x="151" y="136"/>
                </a:cubicBezTo>
                <a:cubicBezTo>
                  <a:pt x="143" y="145"/>
                  <a:pt x="130" y="153"/>
                  <a:pt x="125" y="165"/>
                </a:cubicBezTo>
                <a:cubicBezTo>
                  <a:pt x="125" y="163"/>
                  <a:pt x="121" y="166"/>
                  <a:pt x="121" y="163"/>
                </a:cubicBezTo>
                <a:cubicBezTo>
                  <a:pt x="129" y="166"/>
                  <a:pt x="125" y="156"/>
                  <a:pt x="128" y="153"/>
                </a:cubicBezTo>
                <a:cubicBezTo>
                  <a:pt x="132" y="139"/>
                  <a:pt x="149" y="137"/>
                  <a:pt x="151" y="122"/>
                </a:cubicBezTo>
                <a:cubicBezTo>
                  <a:pt x="151" y="120"/>
                  <a:pt x="157" y="120"/>
                  <a:pt x="153" y="118"/>
                </a:cubicBezTo>
                <a:cubicBezTo>
                  <a:pt x="152" y="118"/>
                  <a:pt x="152" y="118"/>
                  <a:pt x="152" y="118"/>
                </a:cubicBezTo>
                <a:cubicBezTo>
                  <a:pt x="154" y="115"/>
                  <a:pt x="154" y="115"/>
                  <a:pt x="154" y="115"/>
                </a:cubicBezTo>
                <a:cubicBezTo>
                  <a:pt x="156" y="117"/>
                  <a:pt x="156" y="117"/>
                  <a:pt x="156" y="117"/>
                </a:cubicBezTo>
                <a:cubicBezTo>
                  <a:pt x="167" y="103"/>
                  <a:pt x="182" y="89"/>
                  <a:pt x="195" y="78"/>
                </a:cubicBezTo>
                <a:cubicBezTo>
                  <a:pt x="224" y="52"/>
                  <a:pt x="257" y="30"/>
                  <a:pt x="289" y="15"/>
                </a:cubicBezTo>
                <a:cubicBezTo>
                  <a:pt x="303" y="12"/>
                  <a:pt x="303" y="12"/>
                  <a:pt x="303" y="12"/>
                </a:cubicBezTo>
                <a:cubicBezTo>
                  <a:pt x="304" y="9"/>
                  <a:pt x="300" y="8"/>
                  <a:pt x="297" y="8"/>
                </a:cubicBezTo>
                <a:cubicBezTo>
                  <a:pt x="294" y="8"/>
                  <a:pt x="292" y="9"/>
                  <a:pt x="290" y="12"/>
                </a:cubicBezTo>
                <a:cubicBezTo>
                  <a:pt x="287" y="8"/>
                  <a:pt x="287" y="8"/>
                  <a:pt x="287" y="8"/>
                </a:cubicBezTo>
                <a:cubicBezTo>
                  <a:pt x="304" y="0"/>
                  <a:pt x="317" y="16"/>
                  <a:pt x="331" y="21"/>
                </a:cubicBezTo>
                <a:lnTo>
                  <a:pt x="337" y="23"/>
                </a:lnTo>
                <a:close/>
              </a:path>
            </a:pathLst>
          </a:custGeom>
          <a:solidFill>
            <a:srgbClr val="FFFFFF">
              <a:alpha val="50196"/>
            </a:srgbClr>
          </a:solidFill>
          <a:ln>
            <a:noFill/>
          </a:ln>
        </p:spPr>
        <p:txBody>
          <a:bodyPr vert="horz" wrap="square" lIns="121907" tIns="60953" rIns="121907" bIns="60953" numCol="1" anchor="t" anchorCtr="0" compatLnSpc="1">
            <a:prstTxWarp prst="textNoShape">
              <a:avLst/>
            </a:prstTxWarp>
          </a:bodyPr>
          <a:lstStyle/>
          <a:p>
            <a:endParaRPr lang="zh-CN" altLang="en-US"/>
          </a:p>
        </p:txBody>
      </p:sp>
      <p:sp>
        <p:nvSpPr>
          <p:cNvPr id="11" name="矩形 259"/>
          <p:cNvSpPr>
            <a:spLocks noChangeArrowheads="1"/>
          </p:cNvSpPr>
          <p:nvPr/>
        </p:nvSpPr>
        <p:spPr bwMode="auto">
          <a:xfrm>
            <a:off x="2134766" y="2565698"/>
            <a:ext cx="6897645" cy="16619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5400" b="1" dirty="0">
                <a:solidFill>
                  <a:srgbClr val="724A3C"/>
                </a:solidFill>
                <a:latin typeface="UTM Androgyne" panose="02040603050506020204" pitchFamily="18"/>
                <a:cs typeface="Arial" panose="020B0604020202020204" pitchFamily="34" charset="0"/>
              </a:rPr>
              <a:t>CẢM ƠN CÁC EM ĐÃ THAM GIA TIẾT HỌC</a:t>
            </a:r>
          </a:p>
        </p:txBody>
      </p:sp>
      <p:pic>
        <p:nvPicPr>
          <p:cNvPr id="14" name="Picture 13">
            <a:extLst>
              <a:ext uri="{FF2B5EF4-FFF2-40B4-BE49-F238E27FC236}">
                <a16:creationId xmlns:a16="http://schemas.microsoft.com/office/drawing/2014/main" id="{BEFC76F4-B165-294D-AFF1-B20E474A53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20939518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1"/>
                                        </p:tgtEl>
                                        <p:attrNameLst>
                                          <p:attrName>ppt_y</p:attrName>
                                        </p:attrNameLst>
                                      </p:cBhvr>
                                      <p:tavLst>
                                        <p:tav tm="0">
                                          <p:val>
                                            <p:strVal val="#ppt_y"/>
                                          </p:val>
                                        </p:tav>
                                        <p:tav tm="100000">
                                          <p:val>
                                            <p:strVal val="#ppt_y"/>
                                          </p:val>
                                        </p:tav>
                                      </p:tavLst>
                                    </p:anim>
                                    <p:anim calcmode="lin" valueType="num">
                                      <p:cBhvr>
                                        <p:cTn id="14"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1"/>
                                        </p:tgtEl>
                                      </p:cBhvr>
                                    </p:animEffect>
                                  </p:childTnLst>
                                </p:cTn>
                              </p:par>
                            </p:childTnLst>
                          </p:cTn>
                        </p:par>
                        <p:par>
                          <p:cTn id="17" fill="hold">
                            <p:stCondLst>
                              <p:cond delay="1750"/>
                            </p:stCondLst>
                            <p:childTnLst>
                              <p:par>
                                <p:cTn id="18" presetID="26" presetClass="emph" presetSubtype="0" fill="hold" grpId="1" nodeType="afterEffect">
                                  <p:stCondLst>
                                    <p:cond delay="0"/>
                                  </p:stCondLst>
                                  <p:iterate type="lt">
                                    <p:tmPct val="0"/>
                                  </p:iterate>
                                  <p:childTnLst>
                                    <p:animEffect transition="out" filter="fade">
                                      <p:cBhvr>
                                        <p:cTn id="19" dur="500" tmFilter="0, 0; .2, .5; .8, .5; 1, 0"/>
                                        <p:tgtEl>
                                          <p:spTgt spid="11"/>
                                        </p:tgtEl>
                                      </p:cBhvr>
                                    </p:animEffect>
                                    <p:animScale>
                                      <p:cBhvr>
                                        <p:cTn id="20"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3600F34-7C6C-1F45-B1A6-66F7110A04F7}"/>
              </a:ext>
            </a:extLst>
          </p:cNvPr>
          <p:cNvSpPr txBox="1"/>
          <p:nvPr/>
        </p:nvSpPr>
        <p:spPr>
          <a:xfrm>
            <a:off x="6525324" y="995680"/>
            <a:ext cx="5519143" cy="4162306"/>
          </a:xfrm>
          <a:prstGeom prst="round2SameRect">
            <a:avLst/>
          </a:prstGeom>
          <a:solidFill>
            <a:srgbClr val="724A3C">
              <a:alpha val="50000"/>
            </a:srgb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vi-VN" sz="2800" b="0" i="0" u="none" strike="noStrike" dirty="0">
                <a:solidFill>
                  <a:schemeClr val="tx1"/>
                </a:solidFill>
                <a:effectLst/>
                <a:latin typeface="Cambria" panose="02040503050406030204" pitchFamily="18" charset="0"/>
              </a:rPr>
              <a:t>Ngay từ khi còn bé, </a:t>
            </a:r>
            <a:r>
              <a:rPr lang="vi-VN" sz="2800" dirty="0">
                <a:solidFill>
                  <a:schemeClr val="tx1"/>
                </a:solidFill>
                <a:latin typeface="Cambria" panose="02040503050406030204" pitchFamily="18" charset="0"/>
              </a:rPr>
              <a:t>Cao Bá Quát đã nổi tiếng với khả năng đối đáp sắc sảo, văn thơ xuất chúng. </a:t>
            </a:r>
            <a:r>
              <a:rPr lang="vi-VN" sz="2800" b="0" i="0" u="none" strike="noStrike" dirty="0">
                <a:solidFill>
                  <a:schemeClr val="tx1"/>
                </a:solidFill>
                <a:effectLst/>
                <a:latin typeface="Cambria" panose="02040503050406030204" pitchFamily="18" charset="0"/>
              </a:rPr>
              <a:t>Năm 13 tuổi, ông thi đỗ kỳ thi khảo hạch ở Bắc Ninh. Tuy nhiên, ông lại thi rớt kỳ thi Hương chỉ vì chữ xấu. Sau này, Cao Bá Quát đã nỗ lực rèn chữ để khắc phục nhược điểm này.</a:t>
            </a:r>
          </a:p>
        </p:txBody>
      </p:sp>
      <p:sp>
        <p:nvSpPr>
          <p:cNvPr id="8" name="Round Same Side Corner Rectangle 7">
            <a:extLst>
              <a:ext uri="{FF2B5EF4-FFF2-40B4-BE49-F238E27FC236}">
                <a16:creationId xmlns:a16="http://schemas.microsoft.com/office/drawing/2014/main" id="{70EFAD92-5406-874E-9388-1A2F5694FF11}"/>
              </a:ext>
            </a:extLst>
          </p:cNvPr>
          <p:cNvSpPr/>
          <p:nvPr/>
        </p:nvSpPr>
        <p:spPr>
          <a:xfrm>
            <a:off x="2566814" y="5642802"/>
            <a:ext cx="7992888" cy="842859"/>
          </a:xfrm>
          <a:custGeom>
            <a:avLst/>
            <a:gdLst>
              <a:gd name="connsiteX0" fmla="*/ 140479 w 7992888"/>
              <a:gd name="connsiteY0" fmla="*/ 0 h 842859"/>
              <a:gd name="connsiteX1" fmla="*/ 579466 w 7992888"/>
              <a:gd name="connsiteY1" fmla="*/ 0 h 842859"/>
              <a:gd name="connsiteX2" fmla="*/ 1326930 w 7992888"/>
              <a:gd name="connsiteY2" fmla="*/ 0 h 842859"/>
              <a:gd name="connsiteX3" fmla="*/ 1765917 w 7992888"/>
              <a:gd name="connsiteY3" fmla="*/ 0 h 842859"/>
              <a:gd name="connsiteX4" fmla="*/ 2436261 w 7992888"/>
              <a:gd name="connsiteY4" fmla="*/ 0 h 842859"/>
              <a:gd name="connsiteX5" fmla="*/ 3183725 w 7992888"/>
              <a:gd name="connsiteY5" fmla="*/ 0 h 842859"/>
              <a:gd name="connsiteX6" fmla="*/ 3854070 w 7992888"/>
              <a:gd name="connsiteY6" fmla="*/ 0 h 842859"/>
              <a:gd name="connsiteX7" fmla="*/ 4524415 w 7992888"/>
              <a:gd name="connsiteY7" fmla="*/ 0 h 842859"/>
              <a:gd name="connsiteX8" fmla="*/ 5117640 w 7992888"/>
              <a:gd name="connsiteY8" fmla="*/ 0 h 842859"/>
              <a:gd name="connsiteX9" fmla="*/ 5787985 w 7992888"/>
              <a:gd name="connsiteY9" fmla="*/ 0 h 842859"/>
              <a:gd name="connsiteX10" fmla="*/ 6381210 w 7992888"/>
              <a:gd name="connsiteY10" fmla="*/ 0 h 842859"/>
              <a:gd name="connsiteX11" fmla="*/ 6897316 w 7992888"/>
              <a:gd name="connsiteY11" fmla="*/ 0 h 842859"/>
              <a:gd name="connsiteX12" fmla="*/ 7336303 w 7992888"/>
              <a:gd name="connsiteY12" fmla="*/ 0 h 842859"/>
              <a:gd name="connsiteX13" fmla="*/ 7852409 w 7992888"/>
              <a:gd name="connsiteY13" fmla="*/ 0 h 842859"/>
              <a:gd name="connsiteX14" fmla="*/ 7992888 w 7992888"/>
              <a:gd name="connsiteY14" fmla="*/ 140479 h 842859"/>
              <a:gd name="connsiteX15" fmla="*/ 7992888 w 7992888"/>
              <a:gd name="connsiteY15" fmla="*/ 477621 h 842859"/>
              <a:gd name="connsiteX16" fmla="*/ 7992888 w 7992888"/>
              <a:gd name="connsiteY16" fmla="*/ 842859 h 842859"/>
              <a:gd name="connsiteX17" fmla="*/ 7992888 w 7992888"/>
              <a:gd name="connsiteY17" fmla="*/ 842859 h 842859"/>
              <a:gd name="connsiteX18" fmla="*/ 7421967 w 7992888"/>
              <a:gd name="connsiteY18" fmla="*/ 842859 h 842859"/>
              <a:gd name="connsiteX19" fmla="*/ 6691189 w 7992888"/>
              <a:gd name="connsiteY19" fmla="*/ 842859 h 842859"/>
              <a:gd name="connsiteX20" fmla="*/ 6120269 w 7992888"/>
              <a:gd name="connsiteY20" fmla="*/ 842859 h 842859"/>
              <a:gd name="connsiteX21" fmla="*/ 5549348 w 7992888"/>
              <a:gd name="connsiteY21" fmla="*/ 842859 h 842859"/>
              <a:gd name="connsiteX22" fmla="*/ 4978427 w 7992888"/>
              <a:gd name="connsiteY22" fmla="*/ 842859 h 842859"/>
              <a:gd name="connsiteX23" fmla="*/ 4647293 w 7992888"/>
              <a:gd name="connsiteY23" fmla="*/ 842859 h 842859"/>
              <a:gd name="connsiteX24" fmla="*/ 3996444 w 7992888"/>
              <a:gd name="connsiteY24" fmla="*/ 842859 h 842859"/>
              <a:gd name="connsiteX25" fmla="*/ 3265666 w 7992888"/>
              <a:gd name="connsiteY25" fmla="*/ 842859 h 842859"/>
              <a:gd name="connsiteX26" fmla="*/ 2934532 w 7992888"/>
              <a:gd name="connsiteY26" fmla="*/ 842859 h 842859"/>
              <a:gd name="connsiteX27" fmla="*/ 2523469 w 7992888"/>
              <a:gd name="connsiteY27" fmla="*/ 842859 h 842859"/>
              <a:gd name="connsiteX28" fmla="*/ 1872619 w 7992888"/>
              <a:gd name="connsiteY28" fmla="*/ 842859 h 842859"/>
              <a:gd name="connsiteX29" fmla="*/ 1221770 w 7992888"/>
              <a:gd name="connsiteY29" fmla="*/ 842859 h 842859"/>
              <a:gd name="connsiteX30" fmla="*/ 730778 w 7992888"/>
              <a:gd name="connsiteY30" fmla="*/ 842859 h 842859"/>
              <a:gd name="connsiteX31" fmla="*/ 0 w 7992888"/>
              <a:gd name="connsiteY31" fmla="*/ 842859 h 842859"/>
              <a:gd name="connsiteX32" fmla="*/ 0 w 7992888"/>
              <a:gd name="connsiteY32" fmla="*/ 842859 h 842859"/>
              <a:gd name="connsiteX33" fmla="*/ 0 w 7992888"/>
              <a:gd name="connsiteY33" fmla="*/ 498693 h 842859"/>
              <a:gd name="connsiteX34" fmla="*/ 0 w 7992888"/>
              <a:gd name="connsiteY34" fmla="*/ 140479 h 842859"/>
              <a:gd name="connsiteX35" fmla="*/ 140479 w 7992888"/>
              <a:gd name="connsiteY35" fmla="*/ 0 h 842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992888" h="842859" fill="none" extrusionOk="0">
                <a:moveTo>
                  <a:pt x="140479" y="0"/>
                </a:moveTo>
                <a:cubicBezTo>
                  <a:pt x="334752" y="-35410"/>
                  <a:pt x="424851" y="4534"/>
                  <a:pt x="579466" y="0"/>
                </a:cubicBezTo>
                <a:cubicBezTo>
                  <a:pt x="734081" y="-4534"/>
                  <a:pt x="1078600" y="71150"/>
                  <a:pt x="1326930" y="0"/>
                </a:cubicBezTo>
                <a:cubicBezTo>
                  <a:pt x="1575260" y="-71150"/>
                  <a:pt x="1617930" y="41525"/>
                  <a:pt x="1765917" y="0"/>
                </a:cubicBezTo>
                <a:cubicBezTo>
                  <a:pt x="1913904" y="-41525"/>
                  <a:pt x="2180657" y="75112"/>
                  <a:pt x="2436261" y="0"/>
                </a:cubicBezTo>
                <a:cubicBezTo>
                  <a:pt x="2691865" y="-75112"/>
                  <a:pt x="2931583" y="37034"/>
                  <a:pt x="3183725" y="0"/>
                </a:cubicBezTo>
                <a:cubicBezTo>
                  <a:pt x="3435867" y="-37034"/>
                  <a:pt x="3662448" y="64477"/>
                  <a:pt x="3854070" y="0"/>
                </a:cubicBezTo>
                <a:cubicBezTo>
                  <a:pt x="4045692" y="-64477"/>
                  <a:pt x="4347506" y="71780"/>
                  <a:pt x="4524415" y="0"/>
                </a:cubicBezTo>
                <a:cubicBezTo>
                  <a:pt x="4701324" y="-71780"/>
                  <a:pt x="4826730" y="42083"/>
                  <a:pt x="5117640" y="0"/>
                </a:cubicBezTo>
                <a:cubicBezTo>
                  <a:pt x="5408550" y="-42083"/>
                  <a:pt x="5581049" y="55070"/>
                  <a:pt x="5787985" y="0"/>
                </a:cubicBezTo>
                <a:cubicBezTo>
                  <a:pt x="5994922" y="-55070"/>
                  <a:pt x="6104383" y="11530"/>
                  <a:pt x="6381210" y="0"/>
                </a:cubicBezTo>
                <a:cubicBezTo>
                  <a:pt x="6658037" y="-11530"/>
                  <a:pt x="6715876" y="58265"/>
                  <a:pt x="6897316" y="0"/>
                </a:cubicBezTo>
                <a:cubicBezTo>
                  <a:pt x="7078756" y="-58265"/>
                  <a:pt x="7160833" y="12674"/>
                  <a:pt x="7336303" y="0"/>
                </a:cubicBezTo>
                <a:cubicBezTo>
                  <a:pt x="7511773" y="-12674"/>
                  <a:pt x="7622277" y="3783"/>
                  <a:pt x="7852409" y="0"/>
                </a:cubicBezTo>
                <a:cubicBezTo>
                  <a:pt x="7919417" y="-14544"/>
                  <a:pt x="7976466" y="49754"/>
                  <a:pt x="7992888" y="140479"/>
                </a:cubicBezTo>
                <a:cubicBezTo>
                  <a:pt x="7995616" y="225376"/>
                  <a:pt x="7988165" y="360819"/>
                  <a:pt x="7992888" y="477621"/>
                </a:cubicBezTo>
                <a:cubicBezTo>
                  <a:pt x="7997611" y="594423"/>
                  <a:pt x="7974391" y="741850"/>
                  <a:pt x="7992888" y="842859"/>
                </a:cubicBezTo>
                <a:lnTo>
                  <a:pt x="7992888" y="842859"/>
                </a:lnTo>
                <a:cubicBezTo>
                  <a:pt x="7743899" y="886905"/>
                  <a:pt x="7647392" y="799418"/>
                  <a:pt x="7421967" y="842859"/>
                </a:cubicBezTo>
                <a:cubicBezTo>
                  <a:pt x="7196542" y="886300"/>
                  <a:pt x="6983636" y="761100"/>
                  <a:pt x="6691189" y="842859"/>
                </a:cubicBezTo>
                <a:cubicBezTo>
                  <a:pt x="6398742" y="924618"/>
                  <a:pt x="6272639" y="779006"/>
                  <a:pt x="6120269" y="842859"/>
                </a:cubicBezTo>
                <a:cubicBezTo>
                  <a:pt x="5967899" y="906712"/>
                  <a:pt x="5690956" y="792886"/>
                  <a:pt x="5549348" y="842859"/>
                </a:cubicBezTo>
                <a:cubicBezTo>
                  <a:pt x="5407740" y="892832"/>
                  <a:pt x="5204058" y="833086"/>
                  <a:pt x="4978427" y="842859"/>
                </a:cubicBezTo>
                <a:cubicBezTo>
                  <a:pt x="4752796" y="852632"/>
                  <a:pt x="4792609" y="815618"/>
                  <a:pt x="4647293" y="842859"/>
                </a:cubicBezTo>
                <a:cubicBezTo>
                  <a:pt x="4501977" y="870100"/>
                  <a:pt x="4189275" y="783088"/>
                  <a:pt x="3996444" y="842859"/>
                </a:cubicBezTo>
                <a:cubicBezTo>
                  <a:pt x="3803613" y="902630"/>
                  <a:pt x="3482807" y="779476"/>
                  <a:pt x="3265666" y="842859"/>
                </a:cubicBezTo>
                <a:cubicBezTo>
                  <a:pt x="3048525" y="906242"/>
                  <a:pt x="3011448" y="827157"/>
                  <a:pt x="2934532" y="842859"/>
                </a:cubicBezTo>
                <a:cubicBezTo>
                  <a:pt x="2857616" y="858561"/>
                  <a:pt x="2715616" y="832127"/>
                  <a:pt x="2523469" y="842859"/>
                </a:cubicBezTo>
                <a:cubicBezTo>
                  <a:pt x="2331322" y="853591"/>
                  <a:pt x="2177825" y="840942"/>
                  <a:pt x="1872619" y="842859"/>
                </a:cubicBezTo>
                <a:cubicBezTo>
                  <a:pt x="1567413" y="844776"/>
                  <a:pt x="1505115" y="816237"/>
                  <a:pt x="1221770" y="842859"/>
                </a:cubicBezTo>
                <a:cubicBezTo>
                  <a:pt x="938425" y="869481"/>
                  <a:pt x="842697" y="827803"/>
                  <a:pt x="730778" y="842859"/>
                </a:cubicBezTo>
                <a:cubicBezTo>
                  <a:pt x="618859" y="857915"/>
                  <a:pt x="310403" y="759722"/>
                  <a:pt x="0" y="842859"/>
                </a:cubicBezTo>
                <a:lnTo>
                  <a:pt x="0" y="842859"/>
                </a:lnTo>
                <a:cubicBezTo>
                  <a:pt x="-28278" y="755238"/>
                  <a:pt x="8152" y="622747"/>
                  <a:pt x="0" y="498693"/>
                </a:cubicBezTo>
                <a:cubicBezTo>
                  <a:pt x="-8152" y="374639"/>
                  <a:pt x="33884" y="274840"/>
                  <a:pt x="0" y="140479"/>
                </a:cubicBezTo>
                <a:cubicBezTo>
                  <a:pt x="-8162" y="48211"/>
                  <a:pt x="55771" y="2227"/>
                  <a:pt x="140479" y="0"/>
                </a:cubicBezTo>
                <a:close/>
              </a:path>
              <a:path w="7992888" h="842859" stroke="0" extrusionOk="0">
                <a:moveTo>
                  <a:pt x="140479" y="0"/>
                </a:moveTo>
                <a:cubicBezTo>
                  <a:pt x="250788" y="-37851"/>
                  <a:pt x="436310" y="52438"/>
                  <a:pt x="579466" y="0"/>
                </a:cubicBezTo>
                <a:cubicBezTo>
                  <a:pt x="722622" y="-52438"/>
                  <a:pt x="919164" y="1580"/>
                  <a:pt x="1095572" y="0"/>
                </a:cubicBezTo>
                <a:cubicBezTo>
                  <a:pt x="1271980" y="-1580"/>
                  <a:pt x="1471370" y="57652"/>
                  <a:pt x="1688797" y="0"/>
                </a:cubicBezTo>
                <a:cubicBezTo>
                  <a:pt x="1906225" y="-57652"/>
                  <a:pt x="1926213" y="21105"/>
                  <a:pt x="2050665" y="0"/>
                </a:cubicBezTo>
                <a:cubicBezTo>
                  <a:pt x="2175117" y="-21105"/>
                  <a:pt x="2482034" y="56011"/>
                  <a:pt x="2798129" y="0"/>
                </a:cubicBezTo>
                <a:cubicBezTo>
                  <a:pt x="3114224" y="-56011"/>
                  <a:pt x="3273899" y="49867"/>
                  <a:pt x="3545593" y="0"/>
                </a:cubicBezTo>
                <a:cubicBezTo>
                  <a:pt x="3817287" y="-49867"/>
                  <a:pt x="4031191" y="42925"/>
                  <a:pt x="4293057" y="0"/>
                </a:cubicBezTo>
                <a:cubicBezTo>
                  <a:pt x="4554923" y="-42925"/>
                  <a:pt x="4747308" y="49540"/>
                  <a:pt x="4963401" y="0"/>
                </a:cubicBezTo>
                <a:cubicBezTo>
                  <a:pt x="5179494" y="-49540"/>
                  <a:pt x="5406321" y="57797"/>
                  <a:pt x="5633746" y="0"/>
                </a:cubicBezTo>
                <a:cubicBezTo>
                  <a:pt x="5861172" y="-57797"/>
                  <a:pt x="6059680" y="22020"/>
                  <a:pt x="6381210" y="0"/>
                </a:cubicBezTo>
                <a:cubicBezTo>
                  <a:pt x="6702740" y="-22020"/>
                  <a:pt x="6817882" y="46161"/>
                  <a:pt x="6974435" y="0"/>
                </a:cubicBezTo>
                <a:cubicBezTo>
                  <a:pt x="7130989" y="-46161"/>
                  <a:pt x="7676468" y="90644"/>
                  <a:pt x="7852409" y="0"/>
                </a:cubicBezTo>
                <a:cubicBezTo>
                  <a:pt x="7927757" y="7998"/>
                  <a:pt x="7998691" y="64582"/>
                  <a:pt x="7992888" y="140479"/>
                </a:cubicBezTo>
                <a:cubicBezTo>
                  <a:pt x="8007721" y="288839"/>
                  <a:pt x="7952482" y="409918"/>
                  <a:pt x="7992888" y="484645"/>
                </a:cubicBezTo>
                <a:cubicBezTo>
                  <a:pt x="8033294" y="559372"/>
                  <a:pt x="7982863" y="747756"/>
                  <a:pt x="7992888" y="842859"/>
                </a:cubicBezTo>
                <a:lnTo>
                  <a:pt x="7992888" y="842859"/>
                </a:lnTo>
                <a:cubicBezTo>
                  <a:pt x="7747227" y="844303"/>
                  <a:pt x="7543316" y="781381"/>
                  <a:pt x="7262110" y="842859"/>
                </a:cubicBezTo>
                <a:cubicBezTo>
                  <a:pt x="6980904" y="904337"/>
                  <a:pt x="6905851" y="840527"/>
                  <a:pt x="6611260" y="842859"/>
                </a:cubicBezTo>
                <a:cubicBezTo>
                  <a:pt x="6316669" y="845191"/>
                  <a:pt x="6157231" y="834753"/>
                  <a:pt x="6040340" y="842859"/>
                </a:cubicBezTo>
                <a:cubicBezTo>
                  <a:pt x="5923449" y="850965"/>
                  <a:pt x="5626229" y="837493"/>
                  <a:pt x="5389490" y="842859"/>
                </a:cubicBezTo>
                <a:cubicBezTo>
                  <a:pt x="5152751" y="848225"/>
                  <a:pt x="5040968" y="798653"/>
                  <a:pt x="4738641" y="842859"/>
                </a:cubicBezTo>
                <a:cubicBezTo>
                  <a:pt x="4436314" y="887065"/>
                  <a:pt x="4338531" y="813943"/>
                  <a:pt x="4167720" y="842859"/>
                </a:cubicBezTo>
                <a:cubicBezTo>
                  <a:pt x="3996909" y="871775"/>
                  <a:pt x="3879510" y="836672"/>
                  <a:pt x="3596800" y="842859"/>
                </a:cubicBezTo>
                <a:cubicBezTo>
                  <a:pt x="3314090" y="849046"/>
                  <a:pt x="3040134" y="782784"/>
                  <a:pt x="2866021" y="842859"/>
                </a:cubicBezTo>
                <a:cubicBezTo>
                  <a:pt x="2691908" y="902934"/>
                  <a:pt x="2575847" y="836097"/>
                  <a:pt x="2375030" y="842859"/>
                </a:cubicBezTo>
                <a:cubicBezTo>
                  <a:pt x="2174213" y="849621"/>
                  <a:pt x="1937879" y="801808"/>
                  <a:pt x="1724180" y="842859"/>
                </a:cubicBezTo>
                <a:cubicBezTo>
                  <a:pt x="1510481" y="883910"/>
                  <a:pt x="1558110" y="833310"/>
                  <a:pt x="1393046" y="842859"/>
                </a:cubicBezTo>
                <a:cubicBezTo>
                  <a:pt x="1227982" y="852408"/>
                  <a:pt x="991803" y="802114"/>
                  <a:pt x="822126" y="842859"/>
                </a:cubicBezTo>
                <a:cubicBezTo>
                  <a:pt x="652449" y="883604"/>
                  <a:pt x="183615" y="753995"/>
                  <a:pt x="0" y="842859"/>
                </a:cubicBezTo>
                <a:lnTo>
                  <a:pt x="0" y="842859"/>
                </a:lnTo>
                <a:cubicBezTo>
                  <a:pt x="-41872" y="684898"/>
                  <a:pt x="18681" y="587280"/>
                  <a:pt x="0" y="477621"/>
                </a:cubicBezTo>
                <a:cubicBezTo>
                  <a:pt x="-18681" y="367962"/>
                  <a:pt x="36851" y="269013"/>
                  <a:pt x="0" y="140479"/>
                </a:cubicBezTo>
                <a:cubicBezTo>
                  <a:pt x="11222" y="68230"/>
                  <a:pt x="71546" y="12302"/>
                  <a:pt x="140479" y="0"/>
                </a:cubicBezTo>
                <a:close/>
              </a:path>
            </a:pathLst>
          </a:custGeom>
          <a:solidFill>
            <a:schemeClr val="dk1">
              <a:alpha val="69927"/>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600" dirty="0" err="1">
                <a:solidFill>
                  <a:srgbClr val="FFC000"/>
                </a:solidFill>
                <a:latin typeface="UTM Staccato " panose="02040603050506020204" pitchFamily="18"/>
              </a:rPr>
              <a:t>Câu</a:t>
            </a:r>
            <a:r>
              <a:rPr lang="en-US" sz="3600" dirty="0">
                <a:solidFill>
                  <a:srgbClr val="FFC000"/>
                </a:solidFill>
                <a:latin typeface="UTM Staccato " panose="02040603050506020204" pitchFamily="18"/>
              </a:rPr>
              <a:t> </a:t>
            </a:r>
            <a:r>
              <a:rPr lang="en-US" sz="3600" dirty="0" err="1">
                <a:solidFill>
                  <a:srgbClr val="FFC000"/>
                </a:solidFill>
                <a:latin typeface="UTM Staccato " panose="02040603050506020204" pitchFamily="18"/>
              </a:rPr>
              <a:t>chuyện</a:t>
            </a:r>
            <a:r>
              <a:rPr lang="en-US" sz="3600" dirty="0">
                <a:solidFill>
                  <a:srgbClr val="FFC000"/>
                </a:solidFill>
                <a:latin typeface="UTM Staccato " panose="02040603050506020204" pitchFamily="18"/>
              </a:rPr>
              <a:t> </a:t>
            </a:r>
            <a:r>
              <a:rPr lang="en-US" sz="3600" dirty="0" err="1">
                <a:solidFill>
                  <a:srgbClr val="FFC000"/>
                </a:solidFill>
                <a:latin typeface="UTM Staccato " panose="02040603050506020204" pitchFamily="18"/>
              </a:rPr>
              <a:t>rớt</a:t>
            </a:r>
            <a:r>
              <a:rPr lang="en-US" sz="3600" dirty="0">
                <a:solidFill>
                  <a:srgbClr val="FFC000"/>
                </a:solidFill>
                <a:latin typeface="UTM Staccato " panose="02040603050506020204" pitchFamily="18"/>
              </a:rPr>
              <a:t> </a:t>
            </a:r>
            <a:r>
              <a:rPr lang="en-US" sz="3600" dirty="0" err="1">
                <a:solidFill>
                  <a:srgbClr val="FFC000"/>
                </a:solidFill>
                <a:latin typeface="UTM Staccato " panose="02040603050506020204" pitchFamily="18"/>
              </a:rPr>
              <a:t>kỳ</a:t>
            </a:r>
            <a:r>
              <a:rPr lang="en-US" sz="3600" dirty="0">
                <a:solidFill>
                  <a:srgbClr val="FFC000"/>
                </a:solidFill>
                <a:latin typeface="UTM Staccato " panose="02040603050506020204" pitchFamily="18"/>
              </a:rPr>
              <a:t> </a:t>
            </a:r>
            <a:r>
              <a:rPr lang="en-US" sz="3600" dirty="0" err="1">
                <a:solidFill>
                  <a:srgbClr val="FFC000"/>
                </a:solidFill>
                <a:latin typeface="UTM Staccato " panose="02040603050506020204" pitchFamily="18"/>
              </a:rPr>
              <a:t>thi</a:t>
            </a:r>
            <a:r>
              <a:rPr lang="en-US" sz="3600" dirty="0">
                <a:solidFill>
                  <a:srgbClr val="FFC000"/>
                </a:solidFill>
                <a:latin typeface="UTM Staccato " panose="02040603050506020204" pitchFamily="18"/>
              </a:rPr>
              <a:t> </a:t>
            </a:r>
            <a:r>
              <a:rPr lang="en-US" sz="3600" dirty="0" err="1">
                <a:solidFill>
                  <a:srgbClr val="FFC000"/>
                </a:solidFill>
                <a:latin typeface="UTM Staccato " panose="02040603050506020204" pitchFamily="18"/>
              </a:rPr>
              <a:t>Hương</a:t>
            </a:r>
            <a:r>
              <a:rPr lang="en-US" sz="3600" dirty="0">
                <a:solidFill>
                  <a:srgbClr val="FFC000"/>
                </a:solidFill>
                <a:latin typeface="UTM Staccato " panose="02040603050506020204" pitchFamily="18"/>
              </a:rPr>
              <a:t> </a:t>
            </a:r>
            <a:r>
              <a:rPr lang="en-US" sz="3600" dirty="0" err="1">
                <a:solidFill>
                  <a:srgbClr val="FFC000"/>
                </a:solidFill>
                <a:latin typeface="UTM Staccato " panose="02040603050506020204" pitchFamily="18"/>
              </a:rPr>
              <a:t>vì</a:t>
            </a:r>
            <a:r>
              <a:rPr lang="en-US" sz="3600" dirty="0">
                <a:solidFill>
                  <a:srgbClr val="FFC000"/>
                </a:solidFill>
                <a:latin typeface="UTM Staccato " panose="02040603050506020204" pitchFamily="18"/>
              </a:rPr>
              <a:t> ”</a:t>
            </a:r>
            <a:r>
              <a:rPr lang="en-US" sz="3600" dirty="0" err="1">
                <a:solidFill>
                  <a:srgbClr val="FFC000"/>
                </a:solidFill>
                <a:latin typeface="UTM Staccato " panose="02040603050506020204" pitchFamily="18"/>
              </a:rPr>
              <a:t>viết</a:t>
            </a:r>
            <a:r>
              <a:rPr lang="en-US" sz="3600" dirty="0">
                <a:solidFill>
                  <a:srgbClr val="FFC000"/>
                </a:solidFill>
                <a:latin typeface="UTM Staccato " panose="02040603050506020204" pitchFamily="18"/>
              </a:rPr>
              <a:t> </a:t>
            </a:r>
            <a:r>
              <a:rPr lang="en-US" sz="3600" dirty="0" err="1">
                <a:solidFill>
                  <a:srgbClr val="FFC000"/>
                </a:solidFill>
                <a:latin typeface="UTM Staccato " panose="02040603050506020204" pitchFamily="18"/>
              </a:rPr>
              <a:t>chữ</a:t>
            </a:r>
            <a:r>
              <a:rPr lang="en-US" sz="3600" dirty="0">
                <a:solidFill>
                  <a:srgbClr val="FFC000"/>
                </a:solidFill>
                <a:latin typeface="UTM Staccato " panose="02040603050506020204" pitchFamily="18"/>
              </a:rPr>
              <a:t> </a:t>
            </a:r>
            <a:r>
              <a:rPr lang="en-US" sz="3600" dirty="0" err="1">
                <a:solidFill>
                  <a:srgbClr val="FFC000"/>
                </a:solidFill>
                <a:latin typeface="UTM Staccato " panose="02040603050506020204" pitchFamily="18"/>
              </a:rPr>
              <a:t>xấu</a:t>
            </a:r>
            <a:r>
              <a:rPr lang="en-US" sz="3600" dirty="0">
                <a:solidFill>
                  <a:srgbClr val="FFC000"/>
                </a:solidFill>
                <a:latin typeface="UTM Staccato " panose="02040603050506020204" pitchFamily="18"/>
              </a:rPr>
              <a:t>”</a:t>
            </a:r>
          </a:p>
        </p:txBody>
      </p:sp>
      <p:pic>
        <p:nvPicPr>
          <p:cNvPr id="10" name="Picture 9">
            <a:extLst>
              <a:ext uri="{FF2B5EF4-FFF2-40B4-BE49-F238E27FC236}">
                <a16:creationId xmlns:a16="http://schemas.microsoft.com/office/drawing/2014/main" id="{C3EFBB05-E500-FE46-AAAC-41C43F99B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946" y="357427"/>
            <a:ext cx="6243461" cy="4800559"/>
          </a:xfrm>
          <a:prstGeom prst="roundRect">
            <a:avLst>
              <a:gd name="adj" fmla="val 8594"/>
            </a:avLst>
          </a:prstGeom>
          <a:solidFill>
            <a:srgbClr val="FFFFFF">
              <a:shade val="85000"/>
            </a:srgbClr>
          </a:solidFill>
          <a:ln w="57150">
            <a:solidFill>
              <a:srgbClr val="724A3C"/>
            </a:solid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F1C196C3-117F-AB40-803D-26E6922709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6474" y="8902402"/>
            <a:ext cx="1803287" cy="2672892"/>
          </a:xfrm>
          <a:prstGeom prst="rect">
            <a:avLst/>
          </a:prstGeom>
        </p:spPr>
      </p:pic>
      <p:sp>
        <p:nvSpPr>
          <p:cNvPr id="12" name="TextBox 11">
            <a:extLst>
              <a:ext uri="{FF2B5EF4-FFF2-40B4-BE49-F238E27FC236}">
                <a16:creationId xmlns:a16="http://schemas.microsoft.com/office/drawing/2014/main" id="{B072E2FB-6022-3745-8DCC-62155747E655}"/>
              </a:ext>
            </a:extLst>
          </p:cNvPr>
          <p:cNvSpPr txBox="1"/>
          <p:nvPr/>
        </p:nvSpPr>
        <p:spPr>
          <a:xfrm>
            <a:off x="-6506194" y="10630594"/>
            <a:ext cx="5328592" cy="369332"/>
          </a:xfrm>
          <a:prstGeom prst="rect">
            <a:avLst/>
          </a:prstGeom>
          <a:noFill/>
        </p:spPr>
        <p:txBody>
          <a:bodyPr wrap="square" rtlCol="0">
            <a:spAutoFit/>
          </a:bodyPr>
          <a:lstStyle/>
          <a:p>
            <a:r>
              <a:rPr lang="en-US" dirty="0"/>
              <a:t>BY: HỒNG LINH</a:t>
            </a:r>
          </a:p>
        </p:txBody>
      </p:sp>
    </p:spTree>
    <p:extLst>
      <p:ext uri="{BB962C8B-B14F-4D97-AF65-F5344CB8AC3E}">
        <p14:creationId xmlns:p14="http://schemas.microsoft.com/office/powerpoint/2010/main" val="2445021053"/>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89911B7-4751-744C-BCE5-B3C8CF18A0AC}"/>
              </a:ext>
            </a:extLst>
          </p:cNvPr>
          <p:cNvSpPr txBox="1"/>
          <p:nvPr/>
        </p:nvSpPr>
        <p:spPr>
          <a:xfrm>
            <a:off x="702167" y="2088789"/>
            <a:ext cx="10786077" cy="1862048"/>
          </a:xfrm>
          <a:prstGeom prst="rect">
            <a:avLst/>
          </a:prstGeom>
          <a:noFill/>
        </p:spPr>
        <p:txBody>
          <a:bodyPr wrap="square" rtlCol="0">
            <a:spAutoFit/>
          </a:bodyPr>
          <a:lstStyle/>
          <a:p>
            <a:r>
              <a:rPr lang="en-US" sz="11500" dirty="0" err="1">
                <a:solidFill>
                  <a:srgbClr val="724A3C"/>
                </a:solidFill>
                <a:latin typeface="UTM Alpine KT" panose="02040603050506020204" pitchFamily="18"/>
              </a:rPr>
              <a:t>Văn</a:t>
            </a:r>
            <a:r>
              <a:rPr lang="en-US" sz="11500" dirty="0">
                <a:solidFill>
                  <a:srgbClr val="724A3C"/>
                </a:solidFill>
                <a:latin typeface="UTM Alpine KT" panose="02040603050506020204" pitchFamily="18"/>
              </a:rPr>
              <a:t> hay </a:t>
            </a:r>
            <a:r>
              <a:rPr lang="en-US" sz="11500" dirty="0" err="1">
                <a:solidFill>
                  <a:srgbClr val="724A3C"/>
                </a:solidFill>
                <a:latin typeface="UTM Alpine KT" panose="02040603050506020204" pitchFamily="18"/>
              </a:rPr>
              <a:t>chữ</a:t>
            </a:r>
            <a:r>
              <a:rPr lang="en-US" sz="11500" dirty="0">
                <a:solidFill>
                  <a:srgbClr val="724A3C"/>
                </a:solidFill>
                <a:latin typeface="UTM Alpine KT" panose="02040603050506020204" pitchFamily="18"/>
              </a:rPr>
              <a:t> </a:t>
            </a:r>
            <a:r>
              <a:rPr lang="en-US" sz="11500" dirty="0" err="1">
                <a:solidFill>
                  <a:srgbClr val="724A3C"/>
                </a:solidFill>
                <a:latin typeface="UTM Alpine KT" panose="02040603050506020204" pitchFamily="18"/>
              </a:rPr>
              <a:t>tốt</a:t>
            </a:r>
            <a:endParaRPr lang="en-US" sz="11500" dirty="0">
              <a:solidFill>
                <a:srgbClr val="724A3C"/>
              </a:solidFill>
              <a:latin typeface="UTM Alpine KT" panose="02040603050506020204" pitchFamily="18"/>
            </a:endParaRPr>
          </a:p>
        </p:txBody>
      </p:sp>
      <p:sp>
        <p:nvSpPr>
          <p:cNvPr id="4" name="Freeform 5">
            <a:extLst>
              <a:ext uri="{FF2B5EF4-FFF2-40B4-BE49-F238E27FC236}">
                <a16:creationId xmlns:a16="http://schemas.microsoft.com/office/drawing/2014/main" id="{10B1C64A-6E24-0240-A6AD-6A7C0E6927FF}"/>
              </a:ext>
            </a:extLst>
          </p:cNvPr>
          <p:cNvSpPr>
            <a:spLocks/>
          </p:cNvSpPr>
          <p:nvPr/>
        </p:nvSpPr>
        <p:spPr bwMode="auto">
          <a:xfrm>
            <a:off x="1774726" y="0"/>
            <a:ext cx="9129893" cy="5230219"/>
          </a:xfrm>
          <a:custGeom>
            <a:avLst/>
            <a:gdLst>
              <a:gd name="T0" fmla="*/ 419 w 1324"/>
              <a:gd name="T1" fmla="*/ 87 h 618"/>
              <a:gd name="T2" fmla="*/ 505 w 1324"/>
              <a:gd name="T3" fmla="*/ 215 h 618"/>
              <a:gd name="T4" fmla="*/ 511 w 1324"/>
              <a:gd name="T5" fmla="*/ 273 h 618"/>
              <a:gd name="T6" fmla="*/ 483 w 1324"/>
              <a:gd name="T7" fmla="*/ 331 h 618"/>
              <a:gd name="T8" fmla="*/ 530 w 1324"/>
              <a:gd name="T9" fmla="*/ 299 h 618"/>
              <a:gd name="T10" fmla="*/ 577 w 1324"/>
              <a:gd name="T11" fmla="*/ 277 h 618"/>
              <a:gd name="T12" fmla="*/ 531 w 1324"/>
              <a:gd name="T13" fmla="*/ 334 h 618"/>
              <a:gd name="T14" fmla="*/ 536 w 1324"/>
              <a:gd name="T15" fmla="*/ 346 h 618"/>
              <a:gd name="T16" fmla="*/ 699 w 1324"/>
              <a:gd name="T17" fmla="*/ 221 h 618"/>
              <a:gd name="T18" fmla="*/ 725 w 1324"/>
              <a:gd name="T19" fmla="*/ 176 h 618"/>
              <a:gd name="T20" fmla="*/ 690 w 1324"/>
              <a:gd name="T21" fmla="*/ 179 h 618"/>
              <a:gd name="T22" fmla="*/ 707 w 1324"/>
              <a:gd name="T23" fmla="*/ 147 h 618"/>
              <a:gd name="T24" fmla="*/ 751 w 1324"/>
              <a:gd name="T25" fmla="*/ 123 h 618"/>
              <a:gd name="T26" fmla="*/ 763 w 1324"/>
              <a:gd name="T27" fmla="*/ 83 h 618"/>
              <a:gd name="T28" fmla="*/ 827 w 1324"/>
              <a:gd name="T29" fmla="*/ 75 h 618"/>
              <a:gd name="T30" fmla="*/ 834 w 1324"/>
              <a:gd name="T31" fmla="*/ 119 h 618"/>
              <a:gd name="T32" fmla="*/ 901 w 1324"/>
              <a:gd name="T33" fmla="*/ 141 h 618"/>
              <a:gd name="T34" fmla="*/ 984 w 1324"/>
              <a:gd name="T35" fmla="*/ 227 h 618"/>
              <a:gd name="T36" fmla="*/ 911 w 1324"/>
              <a:gd name="T37" fmla="*/ 286 h 618"/>
              <a:gd name="T38" fmla="*/ 862 w 1324"/>
              <a:gd name="T39" fmla="*/ 340 h 618"/>
              <a:gd name="T40" fmla="*/ 802 w 1324"/>
              <a:gd name="T41" fmla="*/ 417 h 618"/>
              <a:gd name="T42" fmla="*/ 862 w 1324"/>
              <a:gd name="T43" fmla="*/ 380 h 618"/>
              <a:gd name="T44" fmla="*/ 911 w 1324"/>
              <a:gd name="T45" fmla="*/ 345 h 618"/>
              <a:gd name="T46" fmla="*/ 855 w 1324"/>
              <a:gd name="T47" fmla="*/ 411 h 618"/>
              <a:gd name="T48" fmla="*/ 1075 w 1324"/>
              <a:gd name="T49" fmla="*/ 283 h 618"/>
              <a:gd name="T50" fmla="*/ 1180 w 1324"/>
              <a:gd name="T51" fmla="*/ 245 h 618"/>
              <a:gd name="T52" fmla="*/ 1185 w 1324"/>
              <a:gd name="T53" fmla="*/ 268 h 618"/>
              <a:gd name="T54" fmla="*/ 1157 w 1324"/>
              <a:gd name="T55" fmla="*/ 277 h 618"/>
              <a:gd name="T56" fmla="*/ 1104 w 1324"/>
              <a:gd name="T57" fmla="*/ 314 h 618"/>
              <a:gd name="T58" fmla="*/ 1078 w 1324"/>
              <a:gd name="T59" fmla="*/ 336 h 618"/>
              <a:gd name="T60" fmla="*/ 1277 w 1324"/>
              <a:gd name="T61" fmla="*/ 256 h 618"/>
              <a:gd name="T62" fmla="*/ 1285 w 1324"/>
              <a:gd name="T63" fmla="*/ 267 h 618"/>
              <a:gd name="T64" fmla="*/ 1167 w 1324"/>
              <a:gd name="T65" fmla="*/ 331 h 618"/>
              <a:gd name="T66" fmla="*/ 958 w 1324"/>
              <a:gd name="T67" fmla="*/ 467 h 618"/>
              <a:gd name="T68" fmla="*/ 708 w 1324"/>
              <a:gd name="T69" fmla="*/ 589 h 618"/>
              <a:gd name="T70" fmla="*/ 680 w 1324"/>
              <a:gd name="T71" fmla="*/ 569 h 618"/>
              <a:gd name="T72" fmla="*/ 593 w 1324"/>
              <a:gd name="T73" fmla="*/ 450 h 618"/>
              <a:gd name="T74" fmla="*/ 552 w 1324"/>
              <a:gd name="T75" fmla="*/ 504 h 618"/>
              <a:gd name="T76" fmla="*/ 524 w 1324"/>
              <a:gd name="T77" fmla="*/ 575 h 618"/>
              <a:gd name="T78" fmla="*/ 465 w 1324"/>
              <a:gd name="T79" fmla="*/ 607 h 618"/>
              <a:gd name="T80" fmla="*/ 422 w 1324"/>
              <a:gd name="T81" fmla="*/ 614 h 618"/>
              <a:gd name="T82" fmla="*/ 375 w 1324"/>
              <a:gd name="T83" fmla="*/ 602 h 618"/>
              <a:gd name="T84" fmla="*/ 348 w 1324"/>
              <a:gd name="T85" fmla="*/ 578 h 618"/>
              <a:gd name="T86" fmla="*/ 267 w 1324"/>
              <a:gd name="T87" fmla="*/ 454 h 618"/>
              <a:gd name="T88" fmla="*/ 212 w 1324"/>
              <a:gd name="T89" fmla="*/ 449 h 618"/>
              <a:gd name="T90" fmla="*/ 149 w 1324"/>
              <a:gd name="T91" fmla="*/ 477 h 618"/>
              <a:gd name="T92" fmla="*/ 87 w 1324"/>
              <a:gd name="T93" fmla="*/ 445 h 618"/>
              <a:gd name="T94" fmla="*/ 54 w 1324"/>
              <a:gd name="T95" fmla="*/ 435 h 618"/>
              <a:gd name="T96" fmla="*/ 23 w 1324"/>
              <a:gd name="T97" fmla="*/ 446 h 618"/>
              <a:gd name="T98" fmla="*/ 11 w 1324"/>
              <a:gd name="T99" fmla="*/ 434 h 618"/>
              <a:gd name="T100" fmla="*/ 8 w 1324"/>
              <a:gd name="T101" fmla="*/ 402 h 618"/>
              <a:gd name="T102" fmla="*/ 71 w 1324"/>
              <a:gd name="T103" fmla="*/ 235 h 618"/>
              <a:gd name="T104" fmla="*/ 121 w 1324"/>
              <a:gd name="T105" fmla="*/ 191 h 618"/>
              <a:gd name="T106" fmla="*/ 65 w 1324"/>
              <a:gd name="T107" fmla="*/ 370 h 618"/>
              <a:gd name="T108" fmla="*/ 115 w 1324"/>
              <a:gd name="T109" fmla="*/ 357 h 618"/>
              <a:gd name="T110" fmla="*/ 322 w 1324"/>
              <a:gd name="T111" fmla="*/ 23 h 618"/>
              <a:gd name="T112" fmla="*/ 307 w 1324"/>
              <a:gd name="T113" fmla="*/ 34 h 618"/>
              <a:gd name="T114" fmla="*/ 163 w 1324"/>
              <a:gd name="T115" fmla="*/ 119 h 618"/>
              <a:gd name="T116" fmla="*/ 303 w 1324"/>
              <a:gd name="T117" fmla="*/ 1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24" h="618">
                <a:moveTo>
                  <a:pt x="337" y="23"/>
                </a:moveTo>
                <a:cubicBezTo>
                  <a:pt x="336" y="29"/>
                  <a:pt x="347" y="30"/>
                  <a:pt x="344" y="34"/>
                </a:cubicBezTo>
                <a:cubicBezTo>
                  <a:pt x="347" y="37"/>
                  <a:pt x="347" y="40"/>
                  <a:pt x="348" y="44"/>
                </a:cubicBezTo>
                <a:cubicBezTo>
                  <a:pt x="352" y="41"/>
                  <a:pt x="357" y="45"/>
                  <a:pt x="360" y="47"/>
                </a:cubicBezTo>
                <a:cubicBezTo>
                  <a:pt x="361" y="55"/>
                  <a:pt x="360" y="63"/>
                  <a:pt x="358" y="69"/>
                </a:cubicBezTo>
                <a:cubicBezTo>
                  <a:pt x="353" y="67"/>
                  <a:pt x="358" y="59"/>
                  <a:pt x="352" y="59"/>
                </a:cubicBezTo>
                <a:cubicBezTo>
                  <a:pt x="351" y="63"/>
                  <a:pt x="350" y="70"/>
                  <a:pt x="351" y="75"/>
                </a:cubicBezTo>
                <a:cubicBezTo>
                  <a:pt x="353" y="74"/>
                  <a:pt x="356" y="74"/>
                  <a:pt x="357" y="71"/>
                </a:cubicBezTo>
                <a:cubicBezTo>
                  <a:pt x="363" y="73"/>
                  <a:pt x="371" y="67"/>
                  <a:pt x="378" y="67"/>
                </a:cubicBezTo>
                <a:cubicBezTo>
                  <a:pt x="380" y="66"/>
                  <a:pt x="379" y="63"/>
                  <a:pt x="379" y="62"/>
                </a:cubicBezTo>
                <a:cubicBezTo>
                  <a:pt x="385" y="71"/>
                  <a:pt x="398" y="64"/>
                  <a:pt x="405" y="74"/>
                </a:cubicBezTo>
                <a:cubicBezTo>
                  <a:pt x="411" y="76"/>
                  <a:pt x="416" y="82"/>
                  <a:pt x="419" y="87"/>
                </a:cubicBezTo>
                <a:cubicBezTo>
                  <a:pt x="417" y="96"/>
                  <a:pt x="427" y="91"/>
                  <a:pt x="431" y="95"/>
                </a:cubicBezTo>
                <a:cubicBezTo>
                  <a:pt x="434" y="91"/>
                  <a:pt x="429" y="87"/>
                  <a:pt x="431" y="83"/>
                </a:cubicBezTo>
                <a:cubicBezTo>
                  <a:pt x="442" y="85"/>
                  <a:pt x="440" y="101"/>
                  <a:pt x="452" y="100"/>
                </a:cubicBezTo>
                <a:cubicBezTo>
                  <a:pt x="455" y="97"/>
                  <a:pt x="450" y="95"/>
                  <a:pt x="451" y="92"/>
                </a:cubicBezTo>
                <a:cubicBezTo>
                  <a:pt x="453" y="102"/>
                  <a:pt x="468" y="103"/>
                  <a:pt x="469" y="113"/>
                </a:cubicBezTo>
                <a:cubicBezTo>
                  <a:pt x="479" y="124"/>
                  <a:pt x="495" y="120"/>
                  <a:pt x="502" y="134"/>
                </a:cubicBezTo>
                <a:cubicBezTo>
                  <a:pt x="505" y="137"/>
                  <a:pt x="510" y="138"/>
                  <a:pt x="513" y="143"/>
                </a:cubicBezTo>
                <a:cubicBezTo>
                  <a:pt x="515" y="148"/>
                  <a:pt x="510" y="151"/>
                  <a:pt x="512" y="155"/>
                </a:cubicBezTo>
                <a:cubicBezTo>
                  <a:pt x="503" y="157"/>
                  <a:pt x="509" y="166"/>
                  <a:pt x="507" y="173"/>
                </a:cubicBezTo>
                <a:cubicBezTo>
                  <a:pt x="511" y="178"/>
                  <a:pt x="516" y="180"/>
                  <a:pt x="514" y="186"/>
                </a:cubicBezTo>
                <a:cubicBezTo>
                  <a:pt x="511" y="187"/>
                  <a:pt x="515" y="191"/>
                  <a:pt x="512" y="193"/>
                </a:cubicBezTo>
                <a:cubicBezTo>
                  <a:pt x="504" y="198"/>
                  <a:pt x="512" y="210"/>
                  <a:pt x="505" y="215"/>
                </a:cubicBezTo>
                <a:cubicBezTo>
                  <a:pt x="505" y="225"/>
                  <a:pt x="502" y="231"/>
                  <a:pt x="501" y="241"/>
                </a:cubicBezTo>
                <a:cubicBezTo>
                  <a:pt x="506" y="245"/>
                  <a:pt x="498" y="251"/>
                  <a:pt x="498" y="258"/>
                </a:cubicBezTo>
                <a:cubicBezTo>
                  <a:pt x="503" y="257"/>
                  <a:pt x="503" y="257"/>
                  <a:pt x="503" y="257"/>
                </a:cubicBezTo>
                <a:cubicBezTo>
                  <a:pt x="500" y="265"/>
                  <a:pt x="500" y="265"/>
                  <a:pt x="500" y="265"/>
                </a:cubicBezTo>
                <a:cubicBezTo>
                  <a:pt x="504" y="264"/>
                  <a:pt x="504" y="264"/>
                  <a:pt x="504" y="264"/>
                </a:cubicBezTo>
                <a:cubicBezTo>
                  <a:pt x="506" y="274"/>
                  <a:pt x="495" y="269"/>
                  <a:pt x="495" y="277"/>
                </a:cubicBezTo>
                <a:cubicBezTo>
                  <a:pt x="496" y="281"/>
                  <a:pt x="496" y="283"/>
                  <a:pt x="494" y="286"/>
                </a:cubicBezTo>
                <a:cubicBezTo>
                  <a:pt x="496" y="287"/>
                  <a:pt x="500" y="284"/>
                  <a:pt x="501" y="281"/>
                </a:cubicBezTo>
                <a:cubicBezTo>
                  <a:pt x="502" y="284"/>
                  <a:pt x="502" y="284"/>
                  <a:pt x="502" y="284"/>
                </a:cubicBezTo>
                <a:cubicBezTo>
                  <a:pt x="513" y="282"/>
                  <a:pt x="503" y="271"/>
                  <a:pt x="511" y="268"/>
                </a:cubicBezTo>
                <a:cubicBezTo>
                  <a:pt x="509" y="266"/>
                  <a:pt x="510" y="263"/>
                  <a:pt x="509" y="259"/>
                </a:cubicBezTo>
                <a:cubicBezTo>
                  <a:pt x="513" y="262"/>
                  <a:pt x="511" y="268"/>
                  <a:pt x="511" y="273"/>
                </a:cubicBezTo>
                <a:cubicBezTo>
                  <a:pt x="511" y="274"/>
                  <a:pt x="509" y="274"/>
                  <a:pt x="509" y="276"/>
                </a:cubicBezTo>
                <a:cubicBezTo>
                  <a:pt x="522" y="269"/>
                  <a:pt x="533" y="252"/>
                  <a:pt x="545" y="245"/>
                </a:cubicBezTo>
                <a:cubicBezTo>
                  <a:pt x="543" y="249"/>
                  <a:pt x="533" y="255"/>
                  <a:pt x="536" y="263"/>
                </a:cubicBezTo>
                <a:cubicBezTo>
                  <a:pt x="531" y="267"/>
                  <a:pt x="531" y="267"/>
                  <a:pt x="531" y="267"/>
                </a:cubicBezTo>
                <a:cubicBezTo>
                  <a:pt x="536" y="267"/>
                  <a:pt x="536" y="267"/>
                  <a:pt x="536" y="267"/>
                </a:cubicBezTo>
                <a:cubicBezTo>
                  <a:pt x="529" y="269"/>
                  <a:pt x="523" y="276"/>
                  <a:pt x="518" y="281"/>
                </a:cubicBezTo>
                <a:cubicBezTo>
                  <a:pt x="522" y="280"/>
                  <a:pt x="522" y="280"/>
                  <a:pt x="522" y="280"/>
                </a:cubicBezTo>
                <a:cubicBezTo>
                  <a:pt x="520" y="283"/>
                  <a:pt x="520" y="283"/>
                  <a:pt x="520" y="283"/>
                </a:cubicBezTo>
                <a:cubicBezTo>
                  <a:pt x="518" y="281"/>
                  <a:pt x="518" y="281"/>
                  <a:pt x="518" y="281"/>
                </a:cubicBezTo>
                <a:cubicBezTo>
                  <a:pt x="512" y="287"/>
                  <a:pt x="505" y="296"/>
                  <a:pt x="498" y="305"/>
                </a:cubicBezTo>
                <a:cubicBezTo>
                  <a:pt x="493" y="301"/>
                  <a:pt x="490" y="310"/>
                  <a:pt x="487" y="312"/>
                </a:cubicBezTo>
                <a:cubicBezTo>
                  <a:pt x="483" y="319"/>
                  <a:pt x="489" y="325"/>
                  <a:pt x="483" y="331"/>
                </a:cubicBezTo>
                <a:cubicBezTo>
                  <a:pt x="482" y="326"/>
                  <a:pt x="482" y="326"/>
                  <a:pt x="482" y="326"/>
                </a:cubicBezTo>
                <a:cubicBezTo>
                  <a:pt x="479" y="332"/>
                  <a:pt x="479" y="332"/>
                  <a:pt x="479" y="332"/>
                </a:cubicBezTo>
                <a:cubicBezTo>
                  <a:pt x="478" y="331"/>
                  <a:pt x="478" y="331"/>
                  <a:pt x="478" y="331"/>
                </a:cubicBezTo>
                <a:cubicBezTo>
                  <a:pt x="475" y="334"/>
                  <a:pt x="475" y="334"/>
                  <a:pt x="475" y="334"/>
                </a:cubicBezTo>
                <a:cubicBezTo>
                  <a:pt x="480" y="337"/>
                  <a:pt x="480" y="337"/>
                  <a:pt x="480" y="337"/>
                </a:cubicBezTo>
                <a:cubicBezTo>
                  <a:pt x="479" y="339"/>
                  <a:pt x="479" y="341"/>
                  <a:pt x="480" y="343"/>
                </a:cubicBezTo>
                <a:cubicBezTo>
                  <a:pt x="496" y="347"/>
                  <a:pt x="499" y="325"/>
                  <a:pt x="512" y="320"/>
                </a:cubicBezTo>
                <a:cubicBezTo>
                  <a:pt x="513" y="323"/>
                  <a:pt x="513" y="323"/>
                  <a:pt x="513" y="323"/>
                </a:cubicBezTo>
                <a:cubicBezTo>
                  <a:pt x="519" y="319"/>
                  <a:pt x="525" y="312"/>
                  <a:pt x="531" y="307"/>
                </a:cubicBezTo>
                <a:cubicBezTo>
                  <a:pt x="530" y="306"/>
                  <a:pt x="530" y="306"/>
                  <a:pt x="530" y="306"/>
                </a:cubicBezTo>
                <a:cubicBezTo>
                  <a:pt x="525" y="311"/>
                  <a:pt x="518" y="314"/>
                  <a:pt x="515" y="319"/>
                </a:cubicBezTo>
                <a:cubicBezTo>
                  <a:pt x="517" y="310"/>
                  <a:pt x="527" y="306"/>
                  <a:pt x="530" y="299"/>
                </a:cubicBezTo>
                <a:cubicBezTo>
                  <a:pt x="531" y="297"/>
                  <a:pt x="533" y="295"/>
                  <a:pt x="535" y="298"/>
                </a:cubicBezTo>
                <a:cubicBezTo>
                  <a:pt x="537" y="299"/>
                  <a:pt x="530" y="301"/>
                  <a:pt x="533" y="304"/>
                </a:cubicBezTo>
                <a:cubicBezTo>
                  <a:pt x="539" y="300"/>
                  <a:pt x="537" y="293"/>
                  <a:pt x="543" y="289"/>
                </a:cubicBezTo>
                <a:cubicBezTo>
                  <a:pt x="544" y="290"/>
                  <a:pt x="544" y="290"/>
                  <a:pt x="544" y="290"/>
                </a:cubicBezTo>
                <a:cubicBezTo>
                  <a:pt x="548" y="284"/>
                  <a:pt x="556" y="281"/>
                  <a:pt x="562" y="277"/>
                </a:cubicBezTo>
                <a:cubicBezTo>
                  <a:pt x="596" y="251"/>
                  <a:pt x="596" y="251"/>
                  <a:pt x="596" y="251"/>
                </a:cubicBezTo>
                <a:cubicBezTo>
                  <a:pt x="591" y="256"/>
                  <a:pt x="584" y="264"/>
                  <a:pt x="576" y="267"/>
                </a:cubicBezTo>
                <a:cubicBezTo>
                  <a:pt x="574" y="268"/>
                  <a:pt x="575" y="270"/>
                  <a:pt x="573" y="271"/>
                </a:cubicBezTo>
                <a:cubicBezTo>
                  <a:pt x="574" y="272"/>
                  <a:pt x="574" y="272"/>
                  <a:pt x="574" y="272"/>
                </a:cubicBezTo>
                <a:cubicBezTo>
                  <a:pt x="597" y="255"/>
                  <a:pt x="597" y="255"/>
                  <a:pt x="597" y="255"/>
                </a:cubicBezTo>
                <a:cubicBezTo>
                  <a:pt x="575" y="275"/>
                  <a:pt x="575" y="275"/>
                  <a:pt x="575" y="275"/>
                </a:cubicBezTo>
                <a:cubicBezTo>
                  <a:pt x="577" y="277"/>
                  <a:pt x="577" y="277"/>
                  <a:pt x="577" y="277"/>
                </a:cubicBezTo>
                <a:cubicBezTo>
                  <a:pt x="573" y="283"/>
                  <a:pt x="568" y="286"/>
                  <a:pt x="567" y="292"/>
                </a:cubicBezTo>
                <a:cubicBezTo>
                  <a:pt x="559" y="291"/>
                  <a:pt x="557" y="301"/>
                  <a:pt x="553" y="306"/>
                </a:cubicBezTo>
                <a:cubicBezTo>
                  <a:pt x="553" y="307"/>
                  <a:pt x="553" y="307"/>
                  <a:pt x="553" y="307"/>
                </a:cubicBezTo>
                <a:cubicBezTo>
                  <a:pt x="556" y="304"/>
                  <a:pt x="556" y="304"/>
                  <a:pt x="556" y="304"/>
                </a:cubicBezTo>
                <a:cubicBezTo>
                  <a:pt x="558" y="308"/>
                  <a:pt x="560" y="302"/>
                  <a:pt x="563" y="302"/>
                </a:cubicBezTo>
                <a:cubicBezTo>
                  <a:pt x="560" y="304"/>
                  <a:pt x="561" y="313"/>
                  <a:pt x="554" y="311"/>
                </a:cubicBezTo>
                <a:cubicBezTo>
                  <a:pt x="553" y="309"/>
                  <a:pt x="553" y="309"/>
                  <a:pt x="553" y="309"/>
                </a:cubicBezTo>
                <a:cubicBezTo>
                  <a:pt x="554" y="317"/>
                  <a:pt x="544" y="318"/>
                  <a:pt x="542" y="323"/>
                </a:cubicBezTo>
                <a:cubicBezTo>
                  <a:pt x="537" y="323"/>
                  <a:pt x="535" y="331"/>
                  <a:pt x="532" y="333"/>
                </a:cubicBezTo>
                <a:cubicBezTo>
                  <a:pt x="535" y="333"/>
                  <a:pt x="535" y="333"/>
                  <a:pt x="535" y="333"/>
                </a:cubicBezTo>
                <a:cubicBezTo>
                  <a:pt x="533" y="335"/>
                  <a:pt x="533" y="337"/>
                  <a:pt x="531" y="338"/>
                </a:cubicBezTo>
                <a:cubicBezTo>
                  <a:pt x="531" y="334"/>
                  <a:pt x="531" y="334"/>
                  <a:pt x="531" y="334"/>
                </a:cubicBezTo>
                <a:cubicBezTo>
                  <a:pt x="529" y="337"/>
                  <a:pt x="523" y="340"/>
                  <a:pt x="527" y="343"/>
                </a:cubicBezTo>
                <a:cubicBezTo>
                  <a:pt x="527" y="345"/>
                  <a:pt x="525" y="347"/>
                  <a:pt x="523" y="349"/>
                </a:cubicBezTo>
                <a:cubicBezTo>
                  <a:pt x="521" y="350"/>
                  <a:pt x="520" y="348"/>
                  <a:pt x="520" y="347"/>
                </a:cubicBezTo>
                <a:cubicBezTo>
                  <a:pt x="516" y="349"/>
                  <a:pt x="517" y="354"/>
                  <a:pt x="512" y="355"/>
                </a:cubicBezTo>
                <a:cubicBezTo>
                  <a:pt x="515" y="357"/>
                  <a:pt x="515" y="357"/>
                  <a:pt x="515" y="357"/>
                </a:cubicBezTo>
                <a:cubicBezTo>
                  <a:pt x="510" y="361"/>
                  <a:pt x="510" y="361"/>
                  <a:pt x="510" y="361"/>
                </a:cubicBezTo>
                <a:cubicBezTo>
                  <a:pt x="511" y="361"/>
                  <a:pt x="511" y="361"/>
                  <a:pt x="511" y="361"/>
                </a:cubicBezTo>
                <a:cubicBezTo>
                  <a:pt x="510" y="361"/>
                  <a:pt x="506" y="362"/>
                  <a:pt x="507" y="365"/>
                </a:cubicBezTo>
                <a:cubicBezTo>
                  <a:pt x="505" y="371"/>
                  <a:pt x="496" y="376"/>
                  <a:pt x="501" y="383"/>
                </a:cubicBezTo>
                <a:cubicBezTo>
                  <a:pt x="507" y="378"/>
                  <a:pt x="514" y="369"/>
                  <a:pt x="519" y="361"/>
                </a:cubicBezTo>
                <a:cubicBezTo>
                  <a:pt x="521" y="361"/>
                  <a:pt x="521" y="361"/>
                  <a:pt x="521" y="361"/>
                </a:cubicBezTo>
                <a:cubicBezTo>
                  <a:pt x="526" y="356"/>
                  <a:pt x="530" y="349"/>
                  <a:pt x="536" y="346"/>
                </a:cubicBezTo>
                <a:cubicBezTo>
                  <a:pt x="530" y="357"/>
                  <a:pt x="530" y="357"/>
                  <a:pt x="530" y="357"/>
                </a:cubicBezTo>
                <a:cubicBezTo>
                  <a:pt x="550" y="338"/>
                  <a:pt x="569" y="315"/>
                  <a:pt x="593" y="297"/>
                </a:cubicBezTo>
                <a:cubicBezTo>
                  <a:pt x="591" y="295"/>
                  <a:pt x="591" y="295"/>
                  <a:pt x="591" y="295"/>
                </a:cubicBezTo>
                <a:cubicBezTo>
                  <a:pt x="597" y="291"/>
                  <a:pt x="607" y="279"/>
                  <a:pt x="616" y="279"/>
                </a:cubicBezTo>
                <a:cubicBezTo>
                  <a:pt x="619" y="277"/>
                  <a:pt x="619" y="277"/>
                  <a:pt x="619" y="277"/>
                </a:cubicBezTo>
                <a:cubicBezTo>
                  <a:pt x="618" y="281"/>
                  <a:pt x="618" y="281"/>
                  <a:pt x="618" y="281"/>
                </a:cubicBezTo>
                <a:cubicBezTo>
                  <a:pt x="623" y="279"/>
                  <a:pt x="633" y="271"/>
                  <a:pt x="635" y="266"/>
                </a:cubicBezTo>
                <a:cubicBezTo>
                  <a:pt x="639" y="265"/>
                  <a:pt x="639" y="265"/>
                  <a:pt x="639" y="265"/>
                </a:cubicBezTo>
                <a:cubicBezTo>
                  <a:pt x="666" y="245"/>
                  <a:pt x="666" y="245"/>
                  <a:pt x="666" y="245"/>
                </a:cubicBezTo>
                <a:cubicBezTo>
                  <a:pt x="670" y="247"/>
                  <a:pt x="675" y="243"/>
                  <a:pt x="676" y="240"/>
                </a:cubicBezTo>
                <a:cubicBezTo>
                  <a:pt x="676" y="241"/>
                  <a:pt x="677" y="241"/>
                  <a:pt x="677" y="242"/>
                </a:cubicBezTo>
                <a:cubicBezTo>
                  <a:pt x="685" y="237"/>
                  <a:pt x="696" y="231"/>
                  <a:pt x="699" y="221"/>
                </a:cubicBezTo>
                <a:cubicBezTo>
                  <a:pt x="699" y="224"/>
                  <a:pt x="698" y="228"/>
                  <a:pt x="695" y="230"/>
                </a:cubicBezTo>
                <a:cubicBezTo>
                  <a:pt x="710" y="229"/>
                  <a:pt x="715" y="210"/>
                  <a:pt x="723" y="201"/>
                </a:cubicBezTo>
                <a:cubicBezTo>
                  <a:pt x="728" y="191"/>
                  <a:pt x="738" y="183"/>
                  <a:pt x="742" y="174"/>
                </a:cubicBezTo>
                <a:cubicBezTo>
                  <a:pt x="737" y="175"/>
                  <a:pt x="731" y="180"/>
                  <a:pt x="725" y="183"/>
                </a:cubicBezTo>
                <a:cubicBezTo>
                  <a:pt x="727" y="186"/>
                  <a:pt x="725" y="188"/>
                  <a:pt x="721" y="190"/>
                </a:cubicBezTo>
                <a:cubicBezTo>
                  <a:pt x="721" y="189"/>
                  <a:pt x="720" y="189"/>
                  <a:pt x="719" y="189"/>
                </a:cubicBezTo>
                <a:cubicBezTo>
                  <a:pt x="717" y="191"/>
                  <a:pt x="717" y="191"/>
                  <a:pt x="717" y="191"/>
                </a:cubicBezTo>
                <a:cubicBezTo>
                  <a:pt x="717" y="190"/>
                  <a:pt x="719" y="189"/>
                  <a:pt x="718" y="188"/>
                </a:cubicBezTo>
                <a:cubicBezTo>
                  <a:pt x="712" y="187"/>
                  <a:pt x="707" y="196"/>
                  <a:pt x="701" y="196"/>
                </a:cubicBezTo>
                <a:cubicBezTo>
                  <a:pt x="699" y="196"/>
                  <a:pt x="697" y="199"/>
                  <a:pt x="696" y="197"/>
                </a:cubicBezTo>
                <a:cubicBezTo>
                  <a:pt x="709" y="187"/>
                  <a:pt x="725" y="179"/>
                  <a:pt x="739" y="172"/>
                </a:cubicBezTo>
                <a:cubicBezTo>
                  <a:pt x="735" y="171"/>
                  <a:pt x="729" y="174"/>
                  <a:pt x="725" y="176"/>
                </a:cubicBezTo>
                <a:cubicBezTo>
                  <a:pt x="723" y="175"/>
                  <a:pt x="727" y="171"/>
                  <a:pt x="729" y="171"/>
                </a:cubicBezTo>
                <a:cubicBezTo>
                  <a:pt x="731" y="171"/>
                  <a:pt x="732" y="171"/>
                  <a:pt x="734" y="171"/>
                </a:cubicBezTo>
                <a:cubicBezTo>
                  <a:pt x="735" y="168"/>
                  <a:pt x="737" y="164"/>
                  <a:pt x="740" y="161"/>
                </a:cubicBezTo>
                <a:cubicBezTo>
                  <a:pt x="735" y="161"/>
                  <a:pt x="729" y="167"/>
                  <a:pt x="723" y="169"/>
                </a:cubicBezTo>
                <a:cubicBezTo>
                  <a:pt x="717" y="177"/>
                  <a:pt x="705" y="179"/>
                  <a:pt x="697" y="186"/>
                </a:cubicBezTo>
                <a:cubicBezTo>
                  <a:pt x="703" y="181"/>
                  <a:pt x="713" y="171"/>
                  <a:pt x="724" y="167"/>
                </a:cubicBezTo>
                <a:cubicBezTo>
                  <a:pt x="726" y="165"/>
                  <a:pt x="726" y="165"/>
                  <a:pt x="726" y="165"/>
                </a:cubicBezTo>
                <a:cubicBezTo>
                  <a:pt x="726" y="164"/>
                  <a:pt x="725" y="164"/>
                  <a:pt x="724" y="164"/>
                </a:cubicBezTo>
                <a:cubicBezTo>
                  <a:pt x="723" y="163"/>
                  <a:pt x="725" y="161"/>
                  <a:pt x="723" y="161"/>
                </a:cubicBezTo>
                <a:cubicBezTo>
                  <a:pt x="720" y="162"/>
                  <a:pt x="715" y="168"/>
                  <a:pt x="711" y="165"/>
                </a:cubicBezTo>
                <a:cubicBezTo>
                  <a:pt x="709" y="170"/>
                  <a:pt x="701" y="171"/>
                  <a:pt x="698" y="175"/>
                </a:cubicBezTo>
                <a:cubicBezTo>
                  <a:pt x="690" y="179"/>
                  <a:pt x="690" y="179"/>
                  <a:pt x="690" y="179"/>
                </a:cubicBezTo>
                <a:cubicBezTo>
                  <a:pt x="690" y="178"/>
                  <a:pt x="690" y="178"/>
                  <a:pt x="690" y="178"/>
                </a:cubicBezTo>
                <a:cubicBezTo>
                  <a:pt x="688" y="176"/>
                  <a:pt x="686" y="180"/>
                  <a:pt x="683" y="179"/>
                </a:cubicBezTo>
                <a:cubicBezTo>
                  <a:pt x="694" y="170"/>
                  <a:pt x="708" y="165"/>
                  <a:pt x="719" y="156"/>
                </a:cubicBezTo>
                <a:cubicBezTo>
                  <a:pt x="719" y="154"/>
                  <a:pt x="719" y="154"/>
                  <a:pt x="719" y="154"/>
                </a:cubicBezTo>
                <a:cubicBezTo>
                  <a:pt x="711" y="153"/>
                  <a:pt x="705" y="163"/>
                  <a:pt x="697" y="162"/>
                </a:cubicBezTo>
                <a:cubicBezTo>
                  <a:pt x="694" y="172"/>
                  <a:pt x="680" y="172"/>
                  <a:pt x="673" y="180"/>
                </a:cubicBezTo>
                <a:cubicBezTo>
                  <a:pt x="671" y="179"/>
                  <a:pt x="671" y="179"/>
                  <a:pt x="671" y="179"/>
                </a:cubicBezTo>
                <a:cubicBezTo>
                  <a:pt x="675" y="175"/>
                  <a:pt x="679" y="173"/>
                  <a:pt x="683" y="172"/>
                </a:cubicBezTo>
                <a:cubicBezTo>
                  <a:pt x="683" y="171"/>
                  <a:pt x="683" y="171"/>
                  <a:pt x="683" y="171"/>
                </a:cubicBezTo>
                <a:cubicBezTo>
                  <a:pt x="675" y="172"/>
                  <a:pt x="675" y="172"/>
                  <a:pt x="675" y="172"/>
                </a:cubicBezTo>
                <a:cubicBezTo>
                  <a:pt x="682" y="163"/>
                  <a:pt x="697" y="163"/>
                  <a:pt x="699" y="153"/>
                </a:cubicBezTo>
                <a:cubicBezTo>
                  <a:pt x="703" y="153"/>
                  <a:pt x="705" y="149"/>
                  <a:pt x="707" y="147"/>
                </a:cubicBezTo>
                <a:cubicBezTo>
                  <a:pt x="703" y="143"/>
                  <a:pt x="703" y="143"/>
                  <a:pt x="703" y="143"/>
                </a:cubicBezTo>
                <a:cubicBezTo>
                  <a:pt x="705" y="140"/>
                  <a:pt x="707" y="141"/>
                  <a:pt x="708" y="138"/>
                </a:cubicBezTo>
                <a:cubicBezTo>
                  <a:pt x="707" y="143"/>
                  <a:pt x="707" y="143"/>
                  <a:pt x="707" y="143"/>
                </a:cubicBezTo>
                <a:cubicBezTo>
                  <a:pt x="715" y="142"/>
                  <a:pt x="721" y="136"/>
                  <a:pt x="728" y="133"/>
                </a:cubicBezTo>
                <a:cubicBezTo>
                  <a:pt x="726" y="136"/>
                  <a:pt x="719" y="142"/>
                  <a:pt x="713" y="145"/>
                </a:cubicBezTo>
                <a:cubicBezTo>
                  <a:pt x="707" y="145"/>
                  <a:pt x="707" y="145"/>
                  <a:pt x="707" y="145"/>
                </a:cubicBezTo>
                <a:cubicBezTo>
                  <a:pt x="708" y="146"/>
                  <a:pt x="709" y="151"/>
                  <a:pt x="705" y="151"/>
                </a:cubicBezTo>
                <a:cubicBezTo>
                  <a:pt x="718" y="148"/>
                  <a:pt x="731" y="137"/>
                  <a:pt x="743" y="128"/>
                </a:cubicBezTo>
                <a:cubicBezTo>
                  <a:pt x="740" y="125"/>
                  <a:pt x="740" y="125"/>
                  <a:pt x="740" y="125"/>
                </a:cubicBezTo>
                <a:cubicBezTo>
                  <a:pt x="741" y="124"/>
                  <a:pt x="741" y="124"/>
                  <a:pt x="741" y="124"/>
                </a:cubicBezTo>
                <a:cubicBezTo>
                  <a:pt x="742" y="132"/>
                  <a:pt x="748" y="124"/>
                  <a:pt x="751" y="123"/>
                </a:cubicBezTo>
                <a:cubicBezTo>
                  <a:pt x="751" y="123"/>
                  <a:pt x="751" y="123"/>
                  <a:pt x="751" y="123"/>
                </a:cubicBezTo>
                <a:cubicBezTo>
                  <a:pt x="749" y="121"/>
                  <a:pt x="747" y="127"/>
                  <a:pt x="743" y="123"/>
                </a:cubicBezTo>
                <a:cubicBezTo>
                  <a:pt x="747" y="118"/>
                  <a:pt x="759" y="123"/>
                  <a:pt x="760" y="113"/>
                </a:cubicBezTo>
                <a:cubicBezTo>
                  <a:pt x="759" y="109"/>
                  <a:pt x="767" y="107"/>
                  <a:pt x="766" y="102"/>
                </a:cubicBezTo>
                <a:cubicBezTo>
                  <a:pt x="754" y="101"/>
                  <a:pt x="744" y="110"/>
                  <a:pt x="733" y="114"/>
                </a:cubicBezTo>
                <a:cubicBezTo>
                  <a:pt x="732" y="116"/>
                  <a:pt x="732" y="116"/>
                  <a:pt x="732" y="116"/>
                </a:cubicBezTo>
                <a:cubicBezTo>
                  <a:pt x="731" y="113"/>
                  <a:pt x="731" y="113"/>
                  <a:pt x="731" y="113"/>
                </a:cubicBezTo>
                <a:cubicBezTo>
                  <a:pt x="734" y="111"/>
                  <a:pt x="737" y="110"/>
                  <a:pt x="740" y="108"/>
                </a:cubicBezTo>
                <a:cubicBezTo>
                  <a:pt x="733" y="107"/>
                  <a:pt x="728" y="113"/>
                  <a:pt x="721" y="115"/>
                </a:cubicBezTo>
                <a:cubicBezTo>
                  <a:pt x="728" y="108"/>
                  <a:pt x="742" y="106"/>
                  <a:pt x="750" y="98"/>
                </a:cubicBezTo>
                <a:cubicBezTo>
                  <a:pt x="743" y="96"/>
                  <a:pt x="738" y="107"/>
                  <a:pt x="729" y="103"/>
                </a:cubicBezTo>
                <a:cubicBezTo>
                  <a:pt x="726" y="105"/>
                  <a:pt x="726" y="105"/>
                  <a:pt x="726" y="105"/>
                </a:cubicBezTo>
                <a:cubicBezTo>
                  <a:pt x="736" y="97"/>
                  <a:pt x="751" y="89"/>
                  <a:pt x="763" y="83"/>
                </a:cubicBezTo>
                <a:cubicBezTo>
                  <a:pt x="768" y="84"/>
                  <a:pt x="773" y="83"/>
                  <a:pt x="777" y="81"/>
                </a:cubicBezTo>
                <a:cubicBezTo>
                  <a:pt x="777" y="81"/>
                  <a:pt x="777" y="81"/>
                  <a:pt x="777" y="81"/>
                </a:cubicBezTo>
                <a:cubicBezTo>
                  <a:pt x="769" y="87"/>
                  <a:pt x="758" y="87"/>
                  <a:pt x="750" y="92"/>
                </a:cubicBezTo>
                <a:cubicBezTo>
                  <a:pt x="758" y="92"/>
                  <a:pt x="767" y="89"/>
                  <a:pt x="777" y="89"/>
                </a:cubicBezTo>
                <a:cubicBezTo>
                  <a:pt x="779" y="85"/>
                  <a:pt x="779" y="85"/>
                  <a:pt x="779" y="85"/>
                </a:cubicBezTo>
                <a:cubicBezTo>
                  <a:pt x="783" y="87"/>
                  <a:pt x="783" y="87"/>
                  <a:pt x="783" y="87"/>
                </a:cubicBezTo>
                <a:cubicBezTo>
                  <a:pt x="796" y="81"/>
                  <a:pt x="801" y="65"/>
                  <a:pt x="810" y="56"/>
                </a:cubicBezTo>
                <a:cubicBezTo>
                  <a:pt x="813" y="56"/>
                  <a:pt x="814" y="60"/>
                  <a:pt x="817" y="60"/>
                </a:cubicBezTo>
                <a:cubicBezTo>
                  <a:pt x="813" y="59"/>
                  <a:pt x="811" y="66"/>
                  <a:pt x="807" y="66"/>
                </a:cubicBezTo>
                <a:cubicBezTo>
                  <a:pt x="807" y="68"/>
                  <a:pt x="809" y="70"/>
                  <a:pt x="811" y="71"/>
                </a:cubicBezTo>
                <a:cubicBezTo>
                  <a:pt x="818" y="68"/>
                  <a:pt x="825" y="85"/>
                  <a:pt x="830" y="71"/>
                </a:cubicBezTo>
                <a:cubicBezTo>
                  <a:pt x="831" y="73"/>
                  <a:pt x="829" y="75"/>
                  <a:pt x="827" y="75"/>
                </a:cubicBezTo>
                <a:cubicBezTo>
                  <a:pt x="829" y="77"/>
                  <a:pt x="829" y="81"/>
                  <a:pt x="833" y="81"/>
                </a:cubicBezTo>
                <a:cubicBezTo>
                  <a:pt x="830" y="84"/>
                  <a:pt x="830" y="84"/>
                  <a:pt x="830" y="84"/>
                </a:cubicBezTo>
                <a:cubicBezTo>
                  <a:pt x="837" y="85"/>
                  <a:pt x="831" y="92"/>
                  <a:pt x="829" y="95"/>
                </a:cubicBezTo>
                <a:cubicBezTo>
                  <a:pt x="822" y="101"/>
                  <a:pt x="814" y="104"/>
                  <a:pt x="806" y="109"/>
                </a:cubicBezTo>
                <a:cubicBezTo>
                  <a:pt x="819" y="116"/>
                  <a:pt x="803" y="119"/>
                  <a:pt x="801" y="126"/>
                </a:cubicBezTo>
                <a:cubicBezTo>
                  <a:pt x="799" y="129"/>
                  <a:pt x="799" y="129"/>
                  <a:pt x="799" y="129"/>
                </a:cubicBezTo>
                <a:cubicBezTo>
                  <a:pt x="800" y="130"/>
                  <a:pt x="803" y="129"/>
                  <a:pt x="805" y="129"/>
                </a:cubicBezTo>
                <a:cubicBezTo>
                  <a:pt x="801" y="131"/>
                  <a:pt x="797" y="131"/>
                  <a:pt x="793" y="134"/>
                </a:cubicBezTo>
                <a:cubicBezTo>
                  <a:pt x="798" y="133"/>
                  <a:pt x="797" y="141"/>
                  <a:pt x="802" y="139"/>
                </a:cubicBezTo>
                <a:cubicBezTo>
                  <a:pt x="807" y="135"/>
                  <a:pt x="805" y="126"/>
                  <a:pt x="813" y="126"/>
                </a:cubicBezTo>
                <a:cubicBezTo>
                  <a:pt x="809" y="125"/>
                  <a:pt x="809" y="125"/>
                  <a:pt x="809" y="125"/>
                </a:cubicBezTo>
                <a:cubicBezTo>
                  <a:pt x="817" y="123"/>
                  <a:pt x="825" y="121"/>
                  <a:pt x="834" y="119"/>
                </a:cubicBezTo>
                <a:cubicBezTo>
                  <a:pt x="839" y="117"/>
                  <a:pt x="843" y="110"/>
                  <a:pt x="849" y="115"/>
                </a:cubicBezTo>
                <a:cubicBezTo>
                  <a:pt x="851" y="116"/>
                  <a:pt x="853" y="115"/>
                  <a:pt x="855" y="113"/>
                </a:cubicBezTo>
                <a:cubicBezTo>
                  <a:pt x="855" y="112"/>
                  <a:pt x="853" y="111"/>
                  <a:pt x="854" y="109"/>
                </a:cubicBezTo>
                <a:cubicBezTo>
                  <a:pt x="855" y="109"/>
                  <a:pt x="855" y="107"/>
                  <a:pt x="857" y="108"/>
                </a:cubicBezTo>
                <a:cubicBezTo>
                  <a:pt x="859" y="109"/>
                  <a:pt x="859" y="109"/>
                  <a:pt x="859" y="109"/>
                </a:cubicBezTo>
                <a:cubicBezTo>
                  <a:pt x="858" y="111"/>
                  <a:pt x="856" y="111"/>
                  <a:pt x="856" y="113"/>
                </a:cubicBezTo>
                <a:cubicBezTo>
                  <a:pt x="865" y="114"/>
                  <a:pt x="871" y="120"/>
                  <a:pt x="879" y="124"/>
                </a:cubicBezTo>
                <a:cubicBezTo>
                  <a:pt x="877" y="126"/>
                  <a:pt x="877" y="129"/>
                  <a:pt x="874" y="130"/>
                </a:cubicBezTo>
                <a:cubicBezTo>
                  <a:pt x="884" y="139"/>
                  <a:pt x="884" y="139"/>
                  <a:pt x="884" y="139"/>
                </a:cubicBezTo>
                <a:cubicBezTo>
                  <a:pt x="883" y="140"/>
                  <a:pt x="883" y="140"/>
                  <a:pt x="883" y="140"/>
                </a:cubicBezTo>
                <a:cubicBezTo>
                  <a:pt x="886" y="139"/>
                  <a:pt x="893" y="137"/>
                  <a:pt x="897" y="137"/>
                </a:cubicBezTo>
                <a:cubicBezTo>
                  <a:pt x="901" y="141"/>
                  <a:pt x="901" y="141"/>
                  <a:pt x="901" y="141"/>
                </a:cubicBezTo>
                <a:cubicBezTo>
                  <a:pt x="904" y="137"/>
                  <a:pt x="908" y="143"/>
                  <a:pt x="911" y="143"/>
                </a:cubicBezTo>
                <a:cubicBezTo>
                  <a:pt x="912" y="147"/>
                  <a:pt x="908" y="148"/>
                  <a:pt x="908" y="151"/>
                </a:cubicBezTo>
                <a:cubicBezTo>
                  <a:pt x="913" y="153"/>
                  <a:pt x="920" y="157"/>
                  <a:pt x="924" y="161"/>
                </a:cubicBezTo>
                <a:cubicBezTo>
                  <a:pt x="929" y="161"/>
                  <a:pt x="931" y="148"/>
                  <a:pt x="937" y="157"/>
                </a:cubicBezTo>
                <a:cubicBezTo>
                  <a:pt x="937" y="162"/>
                  <a:pt x="929" y="166"/>
                  <a:pt x="935" y="171"/>
                </a:cubicBezTo>
                <a:cubicBezTo>
                  <a:pt x="932" y="174"/>
                  <a:pt x="929" y="177"/>
                  <a:pt x="927" y="181"/>
                </a:cubicBezTo>
                <a:cubicBezTo>
                  <a:pt x="936" y="181"/>
                  <a:pt x="938" y="165"/>
                  <a:pt x="949" y="172"/>
                </a:cubicBezTo>
                <a:cubicBezTo>
                  <a:pt x="955" y="177"/>
                  <a:pt x="964" y="181"/>
                  <a:pt x="970" y="188"/>
                </a:cubicBezTo>
                <a:cubicBezTo>
                  <a:pt x="964" y="191"/>
                  <a:pt x="974" y="194"/>
                  <a:pt x="968" y="197"/>
                </a:cubicBezTo>
                <a:cubicBezTo>
                  <a:pt x="977" y="203"/>
                  <a:pt x="984" y="208"/>
                  <a:pt x="994" y="211"/>
                </a:cubicBezTo>
                <a:cubicBezTo>
                  <a:pt x="998" y="211"/>
                  <a:pt x="1002" y="209"/>
                  <a:pt x="1005" y="207"/>
                </a:cubicBezTo>
                <a:cubicBezTo>
                  <a:pt x="999" y="214"/>
                  <a:pt x="994" y="220"/>
                  <a:pt x="984" y="227"/>
                </a:cubicBezTo>
                <a:cubicBezTo>
                  <a:pt x="991" y="235"/>
                  <a:pt x="991" y="235"/>
                  <a:pt x="991" y="235"/>
                </a:cubicBezTo>
                <a:cubicBezTo>
                  <a:pt x="989" y="237"/>
                  <a:pt x="985" y="234"/>
                  <a:pt x="983" y="238"/>
                </a:cubicBezTo>
                <a:cubicBezTo>
                  <a:pt x="981" y="235"/>
                  <a:pt x="976" y="233"/>
                  <a:pt x="974" y="236"/>
                </a:cubicBezTo>
                <a:cubicBezTo>
                  <a:pt x="967" y="244"/>
                  <a:pt x="967" y="244"/>
                  <a:pt x="967" y="244"/>
                </a:cubicBezTo>
                <a:cubicBezTo>
                  <a:pt x="967" y="242"/>
                  <a:pt x="970" y="241"/>
                  <a:pt x="969" y="239"/>
                </a:cubicBezTo>
                <a:cubicBezTo>
                  <a:pt x="935" y="269"/>
                  <a:pt x="935" y="269"/>
                  <a:pt x="935" y="269"/>
                </a:cubicBezTo>
                <a:cubicBezTo>
                  <a:pt x="928" y="263"/>
                  <a:pt x="925" y="274"/>
                  <a:pt x="920" y="275"/>
                </a:cubicBezTo>
                <a:cubicBezTo>
                  <a:pt x="921" y="276"/>
                  <a:pt x="921" y="276"/>
                  <a:pt x="921" y="276"/>
                </a:cubicBezTo>
                <a:cubicBezTo>
                  <a:pt x="917" y="279"/>
                  <a:pt x="916" y="283"/>
                  <a:pt x="911" y="286"/>
                </a:cubicBezTo>
                <a:cubicBezTo>
                  <a:pt x="915" y="286"/>
                  <a:pt x="915" y="286"/>
                  <a:pt x="915" y="286"/>
                </a:cubicBezTo>
                <a:cubicBezTo>
                  <a:pt x="913" y="287"/>
                  <a:pt x="913" y="287"/>
                  <a:pt x="913" y="287"/>
                </a:cubicBezTo>
                <a:cubicBezTo>
                  <a:pt x="911" y="286"/>
                  <a:pt x="911" y="286"/>
                  <a:pt x="911" y="286"/>
                </a:cubicBezTo>
                <a:cubicBezTo>
                  <a:pt x="906" y="289"/>
                  <a:pt x="901" y="295"/>
                  <a:pt x="897" y="300"/>
                </a:cubicBezTo>
                <a:cubicBezTo>
                  <a:pt x="901" y="301"/>
                  <a:pt x="903" y="294"/>
                  <a:pt x="908" y="296"/>
                </a:cubicBezTo>
                <a:cubicBezTo>
                  <a:pt x="901" y="299"/>
                  <a:pt x="896" y="308"/>
                  <a:pt x="888" y="313"/>
                </a:cubicBezTo>
                <a:cubicBezTo>
                  <a:pt x="891" y="316"/>
                  <a:pt x="891" y="316"/>
                  <a:pt x="891" y="316"/>
                </a:cubicBezTo>
                <a:cubicBezTo>
                  <a:pt x="886" y="313"/>
                  <a:pt x="889" y="323"/>
                  <a:pt x="883" y="320"/>
                </a:cubicBezTo>
                <a:cubicBezTo>
                  <a:pt x="885" y="315"/>
                  <a:pt x="885" y="315"/>
                  <a:pt x="885" y="315"/>
                </a:cubicBezTo>
                <a:cubicBezTo>
                  <a:pt x="883" y="315"/>
                  <a:pt x="881" y="318"/>
                  <a:pt x="879" y="319"/>
                </a:cubicBezTo>
                <a:cubicBezTo>
                  <a:pt x="881" y="321"/>
                  <a:pt x="881" y="321"/>
                  <a:pt x="881" y="321"/>
                </a:cubicBezTo>
                <a:cubicBezTo>
                  <a:pt x="881" y="327"/>
                  <a:pt x="870" y="325"/>
                  <a:pt x="875" y="331"/>
                </a:cubicBezTo>
                <a:cubicBezTo>
                  <a:pt x="873" y="333"/>
                  <a:pt x="873" y="333"/>
                  <a:pt x="873" y="333"/>
                </a:cubicBezTo>
                <a:cubicBezTo>
                  <a:pt x="875" y="330"/>
                  <a:pt x="872" y="330"/>
                  <a:pt x="871" y="329"/>
                </a:cubicBezTo>
                <a:cubicBezTo>
                  <a:pt x="862" y="340"/>
                  <a:pt x="862" y="340"/>
                  <a:pt x="862" y="340"/>
                </a:cubicBezTo>
                <a:cubicBezTo>
                  <a:pt x="865" y="340"/>
                  <a:pt x="865" y="340"/>
                  <a:pt x="865" y="340"/>
                </a:cubicBezTo>
                <a:cubicBezTo>
                  <a:pt x="864" y="341"/>
                  <a:pt x="864" y="341"/>
                  <a:pt x="864" y="341"/>
                </a:cubicBezTo>
                <a:cubicBezTo>
                  <a:pt x="865" y="341"/>
                  <a:pt x="865" y="341"/>
                  <a:pt x="865" y="341"/>
                </a:cubicBezTo>
                <a:cubicBezTo>
                  <a:pt x="866" y="337"/>
                  <a:pt x="872" y="339"/>
                  <a:pt x="873" y="335"/>
                </a:cubicBezTo>
                <a:cubicBezTo>
                  <a:pt x="872" y="344"/>
                  <a:pt x="857" y="346"/>
                  <a:pt x="860" y="355"/>
                </a:cubicBezTo>
                <a:cubicBezTo>
                  <a:pt x="856" y="359"/>
                  <a:pt x="856" y="359"/>
                  <a:pt x="856" y="359"/>
                </a:cubicBezTo>
                <a:cubicBezTo>
                  <a:pt x="853" y="357"/>
                  <a:pt x="849" y="362"/>
                  <a:pt x="847" y="365"/>
                </a:cubicBezTo>
                <a:cubicBezTo>
                  <a:pt x="847" y="367"/>
                  <a:pt x="847" y="367"/>
                  <a:pt x="847" y="367"/>
                </a:cubicBezTo>
                <a:cubicBezTo>
                  <a:pt x="832" y="380"/>
                  <a:pt x="827" y="400"/>
                  <a:pt x="817" y="417"/>
                </a:cubicBezTo>
                <a:cubicBezTo>
                  <a:pt x="819" y="407"/>
                  <a:pt x="827" y="395"/>
                  <a:pt x="832" y="383"/>
                </a:cubicBezTo>
                <a:cubicBezTo>
                  <a:pt x="818" y="392"/>
                  <a:pt x="803" y="411"/>
                  <a:pt x="795" y="425"/>
                </a:cubicBezTo>
                <a:cubicBezTo>
                  <a:pt x="796" y="421"/>
                  <a:pt x="804" y="423"/>
                  <a:pt x="802" y="417"/>
                </a:cubicBezTo>
                <a:cubicBezTo>
                  <a:pt x="804" y="422"/>
                  <a:pt x="807" y="413"/>
                  <a:pt x="811" y="412"/>
                </a:cubicBezTo>
                <a:cubicBezTo>
                  <a:pt x="812" y="411"/>
                  <a:pt x="813" y="410"/>
                  <a:pt x="814" y="411"/>
                </a:cubicBezTo>
                <a:cubicBezTo>
                  <a:pt x="806" y="422"/>
                  <a:pt x="806" y="422"/>
                  <a:pt x="806" y="422"/>
                </a:cubicBezTo>
                <a:cubicBezTo>
                  <a:pt x="810" y="421"/>
                  <a:pt x="810" y="421"/>
                  <a:pt x="810" y="421"/>
                </a:cubicBezTo>
                <a:cubicBezTo>
                  <a:pt x="806" y="425"/>
                  <a:pt x="806" y="425"/>
                  <a:pt x="806" y="425"/>
                </a:cubicBezTo>
                <a:cubicBezTo>
                  <a:pt x="808" y="427"/>
                  <a:pt x="808" y="427"/>
                  <a:pt x="808" y="427"/>
                </a:cubicBezTo>
                <a:cubicBezTo>
                  <a:pt x="815" y="423"/>
                  <a:pt x="822" y="418"/>
                  <a:pt x="827" y="413"/>
                </a:cubicBezTo>
                <a:cubicBezTo>
                  <a:pt x="828" y="413"/>
                  <a:pt x="830" y="414"/>
                  <a:pt x="831" y="412"/>
                </a:cubicBezTo>
                <a:cubicBezTo>
                  <a:pt x="829" y="411"/>
                  <a:pt x="829" y="411"/>
                  <a:pt x="829" y="411"/>
                </a:cubicBezTo>
                <a:cubicBezTo>
                  <a:pt x="840" y="405"/>
                  <a:pt x="848" y="390"/>
                  <a:pt x="859" y="383"/>
                </a:cubicBezTo>
                <a:cubicBezTo>
                  <a:pt x="858" y="380"/>
                  <a:pt x="858" y="380"/>
                  <a:pt x="858" y="380"/>
                </a:cubicBezTo>
                <a:cubicBezTo>
                  <a:pt x="860" y="379"/>
                  <a:pt x="859" y="385"/>
                  <a:pt x="862" y="380"/>
                </a:cubicBezTo>
                <a:cubicBezTo>
                  <a:pt x="858" y="377"/>
                  <a:pt x="867" y="376"/>
                  <a:pt x="864" y="373"/>
                </a:cubicBezTo>
                <a:cubicBezTo>
                  <a:pt x="855" y="380"/>
                  <a:pt x="855" y="380"/>
                  <a:pt x="855" y="380"/>
                </a:cubicBezTo>
                <a:cubicBezTo>
                  <a:pt x="855" y="375"/>
                  <a:pt x="864" y="370"/>
                  <a:pt x="867" y="365"/>
                </a:cubicBezTo>
                <a:cubicBezTo>
                  <a:pt x="866" y="362"/>
                  <a:pt x="860" y="362"/>
                  <a:pt x="864" y="359"/>
                </a:cubicBezTo>
                <a:cubicBezTo>
                  <a:pt x="867" y="357"/>
                  <a:pt x="867" y="357"/>
                  <a:pt x="867" y="357"/>
                </a:cubicBezTo>
                <a:cubicBezTo>
                  <a:pt x="867" y="361"/>
                  <a:pt x="867" y="361"/>
                  <a:pt x="867" y="361"/>
                </a:cubicBezTo>
                <a:cubicBezTo>
                  <a:pt x="870" y="356"/>
                  <a:pt x="874" y="363"/>
                  <a:pt x="876" y="357"/>
                </a:cubicBezTo>
                <a:cubicBezTo>
                  <a:pt x="874" y="362"/>
                  <a:pt x="870" y="363"/>
                  <a:pt x="868" y="367"/>
                </a:cubicBezTo>
                <a:cubicBezTo>
                  <a:pt x="872" y="370"/>
                  <a:pt x="875" y="364"/>
                  <a:pt x="879" y="362"/>
                </a:cubicBezTo>
                <a:cubicBezTo>
                  <a:pt x="879" y="363"/>
                  <a:pt x="877" y="364"/>
                  <a:pt x="877" y="365"/>
                </a:cubicBezTo>
                <a:cubicBezTo>
                  <a:pt x="889" y="361"/>
                  <a:pt x="898" y="349"/>
                  <a:pt x="911" y="344"/>
                </a:cubicBezTo>
                <a:cubicBezTo>
                  <a:pt x="911" y="345"/>
                  <a:pt x="911" y="345"/>
                  <a:pt x="911" y="345"/>
                </a:cubicBezTo>
                <a:cubicBezTo>
                  <a:pt x="898" y="360"/>
                  <a:pt x="881" y="371"/>
                  <a:pt x="869" y="387"/>
                </a:cubicBezTo>
                <a:cubicBezTo>
                  <a:pt x="869" y="388"/>
                  <a:pt x="869" y="388"/>
                  <a:pt x="869" y="388"/>
                </a:cubicBezTo>
                <a:cubicBezTo>
                  <a:pt x="873" y="385"/>
                  <a:pt x="876" y="383"/>
                  <a:pt x="879" y="380"/>
                </a:cubicBezTo>
                <a:cubicBezTo>
                  <a:pt x="880" y="382"/>
                  <a:pt x="880" y="382"/>
                  <a:pt x="880" y="382"/>
                </a:cubicBezTo>
                <a:cubicBezTo>
                  <a:pt x="873" y="389"/>
                  <a:pt x="862" y="397"/>
                  <a:pt x="857" y="406"/>
                </a:cubicBezTo>
                <a:cubicBezTo>
                  <a:pt x="860" y="408"/>
                  <a:pt x="861" y="402"/>
                  <a:pt x="865" y="403"/>
                </a:cubicBezTo>
                <a:cubicBezTo>
                  <a:pt x="861" y="405"/>
                  <a:pt x="859" y="409"/>
                  <a:pt x="854" y="409"/>
                </a:cubicBezTo>
                <a:cubicBezTo>
                  <a:pt x="849" y="413"/>
                  <a:pt x="845" y="418"/>
                  <a:pt x="845" y="422"/>
                </a:cubicBezTo>
                <a:cubicBezTo>
                  <a:pt x="843" y="425"/>
                  <a:pt x="843" y="425"/>
                  <a:pt x="843" y="425"/>
                </a:cubicBezTo>
                <a:cubicBezTo>
                  <a:pt x="844" y="425"/>
                  <a:pt x="844" y="425"/>
                  <a:pt x="844" y="425"/>
                </a:cubicBezTo>
                <a:cubicBezTo>
                  <a:pt x="847" y="420"/>
                  <a:pt x="856" y="421"/>
                  <a:pt x="854" y="413"/>
                </a:cubicBezTo>
                <a:cubicBezTo>
                  <a:pt x="855" y="411"/>
                  <a:pt x="855" y="411"/>
                  <a:pt x="855" y="411"/>
                </a:cubicBezTo>
                <a:cubicBezTo>
                  <a:pt x="857" y="414"/>
                  <a:pt x="857" y="414"/>
                  <a:pt x="857" y="414"/>
                </a:cubicBezTo>
                <a:cubicBezTo>
                  <a:pt x="887" y="387"/>
                  <a:pt x="918" y="363"/>
                  <a:pt x="952" y="341"/>
                </a:cubicBezTo>
                <a:cubicBezTo>
                  <a:pt x="951" y="345"/>
                  <a:pt x="944" y="348"/>
                  <a:pt x="943" y="353"/>
                </a:cubicBezTo>
                <a:cubicBezTo>
                  <a:pt x="953" y="351"/>
                  <a:pt x="962" y="339"/>
                  <a:pt x="971" y="337"/>
                </a:cubicBezTo>
                <a:cubicBezTo>
                  <a:pt x="971" y="336"/>
                  <a:pt x="971" y="336"/>
                  <a:pt x="971" y="336"/>
                </a:cubicBezTo>
                <a:cubicBezTo>
                  <a:pt x="1002" y="311"/>
                  <a:pt x="1038" y="293"/>
                  <a:pt x="1073" y="275"/>
                </a:cubicBezTo>
                <a:cubicBezTo>
                  <a:pt x="1073" y="276"/>
                  <a:pt x="1072" y="276"/>
                  <a:pt x="1072" y="277"/>
                </a:cubicBezTo>
                <a:cubicBezTo>
                  <a:pt x="1095" y="269"/>
                  <a:pt x="1117" y="254"/>
                  <a:pt x="1139" y="245"/>
                </a:cubicBezTo>
                <a:cubicBezTo>
                  <a:pt x="1133" y="254"/>
                  <a:pt x="1118" y="256"/>
                  <a:pt x="1108" y="263"/>
                </a:cubicBezTo>
                <a:cubicBezTo>
                  <a:pt x="1083" y="277"/>
                  <a:pt x="1083" y="277"/>
                  <a:pt x="1083" y="277"/>
                </a:cubicBezTo>
                <a:cubicBezTo>
                  <a:pt x="1084" y="282"/>
                  <a:pt x="1079" y="284"/>
                  <a:pt x="1076" y="287"/>
                </a:cubicBezTo>
                <a:cubicBezTo>
                  <a:pt x="1075" y="283"/>
                  <a:pt x="1075" y="283"/>
                  <a:pt x="1075" y="283"/>
                </a:cubicBezTo>
                <a:cubicBezTo>
                  <a:pt x="1070" y="285"/>
                  <a:pt x="1065" y="287"/>
                  <a:pt x="1061" y="291"/>
                </a:cubicBezTo>
                <a:cubicBezTo>
                  <a:pt x="1065" y="292"/>
                  <a:pt x="1065" y="292"/>
                  <a:pt x="1065" y="292"/>
                </a:cubicBezTo>
                <a:cubicBezTo>
                  <a:pt x="1062" y="294"/>
                  <a:pt x="1062" y="294"/>
                  <a:pt x="1062" y="294"/>
                </a:cubicBezTo>
                <a:cubicBezTo>
                  <a:pt x="1065" y="297"/>
                  <a:pt x="1059" y="296"/>
                  <a:pt x="1059" y="300"/>
                </a:cubicBezTo>
                <a:cubicBezTo>
                  <a:pt x="1069" y="299"/>
                  <a:pt x="1077" y="291"/>
                  <a:pt x="1086" y="286"/>
                </a:cubicBezTo>
                <a:cubicBezTo>
                  <a:pt x="1100" y="278"/>
                  <a:pt x="1115" y="273"/>
                  <a:pt x="1129" y="263"/>
                </a:cubicBezTo>
                <a:cubicBezTo>
                  <a:pt x="1130" y="260"/>
                  <a:pt x="1123" y="261"/>
                  <a:pt x="1126" y="258"/>
                </a:cubicBezTo>
                <a:cubicBezTo>
                  <a:pt x="1131" y="268"/>
                  <a:pt x="1139" y="255"/>
                  <a:pt x="1146" y="256"/>
                </a:cubicBezTo>
                <a:cubicBezTo>
                  <a:pt x="1145" y="257"/>
                  <a:pt x="1145" y="257"/>
                  <a:pt x="1145" y="257"/>
                </a:cubicBezTo>
                <a:cubicBezTo>
                  <a:pt x="1147" y="258"/>
                  <a:pt x="1151" y="255"/>
                  <a:pt x="1152" y="253"/>
                </a:cubicBezTo>
                <a:cubicBezTo>
                  <a:pt x="1151" y="253"/>
                  <a:pt x="1151" y="253"/>
                  <a:pt x="1151" y="253"/>
                </a:cubicBezTo>
                <a:cubicBezTo>
                  <a:pt x="1161" y="255"/>
                  <a:pt x="1167" y="241"/>
                  <a:pt x="1180" y="245"/>
                </a:cubicBezTo>
                <a:cubicBezTo>
                  <a:pt x="1179" y="249"/>
                  <a:pt x="1171" y="249"/>
                  <a:pt x="1167" y="253"/>
                </a:cubicBezTo>
                <a:cubicBezTo>
                  <a:pt x="1171" y="257"/>
                  <a:pt x="1173" y="253"/>
                  <a:pt x="1178" y="253"/>
                </a:cubicBezTo>
                <a:cubicBezTo>
                  <a:pt x="1182" y="249"/>
                  <a:pt x="1189" y="252"/>
                  <a:pt x="1193" y="249"/>
                </a:cubicBezTo>
                <a:cubicBezTo>
                  <a:pt x="1196" y="252"/>
                  <a:pt x="1190" y="253"/>
                  <a:pt x="1189" y="256"/>
                </a:cubicBezTo>
                <a:cubicBezTo>
                  <a:pt x="1187" y="255"/>
                  <a:pt x="1187" y="257"/>
                  <a:pt x="1186" y="259"/>
                </a:cubicBezTo>
                <a:cubicBezTo>
                  <a:pt x="1188" y="262"/>
                  <a:pt x="1188" y="262"/>
                  <a:pt x="1188" y="262"/>
                </a:cubicBezTo>
                <a:cubicBezTo>
                  <a:pt x="1186" y="261"/>
                  <a:pt x="1185" y="263"/>
                  <a:pt x="1185" y="263"/>
                </a:cubicBezTo>
                <a:cubicBezTo>
                  <a:pt x="1185" y="266"/>
                  <a:pt x="1188" y="265"/>
                  <a:pt x="1189" y="266"/>
                </a:cubicBezTo>
                <a:cubicBezTo>
                  <a:pt x="1188" y="268"/>
                  <a:pt x="1184" y="268"/>
                  <a:pt x="1185" y="272"/>
                </a:cubicBezTo>
                <a:cubicBezTo>
                  <a:pt x="1184" y="271"/>
                  <a:pt x="1184" y="273"/>
                  <a:pt x="1183" y="273"/>
                </a:cubicBezTo>
                <a:cubicBezTo>
                  <a:pt x="1182" y="273"/>
                  <a:pt x="1182" y="273"/>
                  <a:pt x="1182" y="273"/>
                </a:cubicBezTo>
                <a:cubicBezTo>
                  <a:pt x="1183" y="272"/>
                  <a:pt x="1186" y="271"/>
                  <a:pt x="1185" y="268"/>
                </a:cubicBezTo>
                <a:cubicBezTo>
                  <a:pt x="1183" y="265"/>
                  <a:pt x="1182" y="270"/>
                  <a:pt x="1180" y="270"/>
                </a:cubicBezTo>
                <a:cubicBezTo>
                  <a:pt x="1177" y="272"/>
                  <a:pt x="1179" y="278"/>
                  <a:pt x="1174" y="278"/>
                </a:cubicBezTo>
                <a:cubicBezTo>
                  <a:pt x="1175" y="280"/>
                  <a:pt x="1176" y="279"/>
                  <a:pt x="1177" y="279"/>
                </a:cubicBezTo>
                <a:cubicBezTo>
                  <a:pt x="1177" y="280"/>
                  <a:pt x="1177" y="280"/>
                  <a:pt x="1176" y="281"/>
                </a:cubicBezTo>
                <a:cubicBezTo>
                  <a:pt x="1173" y="281"/>
                  <a:pt x="1175" y="276"/>
                  <a:pt x="1171" y="280"/>
                </a:cubicBezTo>
                <a:cubicBezTo>
                  <a:pt x="1175" y="273"/>
                  <a:pt x="1175" y="273"/>
                  <a:pt x="1175" y="273"/>
                </a:cubicBezTo>
                <a:cubicBezTo>
                  <a:pt x="1174" y="272"/>
                  <a:pt x="1174" y="272"/>
                  <a:pt x="1174" y="272"/>
                </a:cubicBezTo>
                <a:cubicBezTo>
                  <a:pt x="1176" y="271"/>
                  <a:pt x="1179" y="270"/>
                  <a:pt x="1180" y="267"/>
                </a:cubicBezTo>
                <a:cubicBezTo>
                  <a:pt x="1177" y="268"/>
                  <a:pt x="1171" y="268"/>
                  <a:pt x="1169" y="273"/>
                </a:cubicBezTo>
                <a:cubicBezTo>
                  <a:pt x="1171" y="274"/>
                  <a:pt x="1171" y="274"/>
                  <a:pt x="1171" y="274"/>
                </a:cubicBezTo>
                <a:cubicBezTo>
                  <a:pt x="1168" y="278"/>
                  <a:pt x="1171" y="271"/>
                  <a:pt x="1167" y="273"/>
                </a:cubicBezTo>
                <a:cubicBezTo>
                  <a:pt x="1163" y="273"/>
                  <a:pt x="1159" y="275"/>
                  <a:pt x="1157" y="277"/>
                </a:cubicBezTo>
                <a:cubicBezTo>
                  <a:pt x="1161" y="279"/>
                  <a:pt x="1165" y="275"/>
                  <a:pt x="1168" y="278"/>
                </a:cubicBezTo>
                <a:cubicBezTo>
                  <a:pt x="1166" y="280"/>
                  <a:pt x="1166" y="280"/>
                  <a:pt x="1166" y="280"/>
                </a:cubicBezTo>
                <a:cubicBezTo>
                  <a:pt x="1165" y="279"/>
                  <a:pt x="1166" y="276"/>
                  <a:pt x="1162" y="277"/>
                </a:cubicBezTo>
                <a:cubicBezTo>
                  <a:pt x="1162" y="281"/>
                  <a:pt x="1159" y="280"/>
                  <a:pt x="1157" y="279"/>
                </a:cubicBezTo>
                <a:cubicBezTo>
                  <a:pt x="1155" y="277"/>
                  <a:pt x="1155" y="277"/>
                  <a:pt x="1155" y="277"/>
                </a:cubicBezTo>
                <a:cubicBezTo>
                  <a:pt x="1143" y="284"/>
                  <a:pt x="1129" y="291"/>
                  <a:pt x="1119" y="301"/>
                </a:cubicBezTo>
                <a:cubicBezTo>
                  <a:pt x="1124" y="300"/>
                  <a:pt x="1124" y="300"/>
                  <a:pt x="1124" y="300"/>
                </a:cubicBezTo>
                <a:cubicBezTo>
                  <a:pt x="1120" y="308"/>
                  <a:pt x="1107" y="304"/>
                  <a:pt x="1108" y="311"/>
                </a:cubicBezTo>
                <a:cubicBezTo>
                  <a:pt x="1106" y="310"/>
                  <a:pt x="1109" y="309"/>
                  <a:pt x="1107" y="309"/>
                </a:cubicBezTo>
                <a:cubicBezTo>
                  <a:pt x="1104" y="311"/>
                  <a:pt x="1104" y="311"/>
                  <a:pt x="1104" y="311"/>
                </a:cubicBezTo>
                <a:cubicBezTo>
                  <a:pt x="1104" y="312"/>
                  <a:pt x="1105" y="312"/>
                  <a:pt x="1105" y="313"/>
                </a:cubicBezTo>
                <a:cubicBezTo>
                  <a:pt x="1104" y="314"/>
                  <a:pt x="1104" y="314"/>
                  <a:pt x="1104" y="314"/>
                </a:cubicBezTo>
                <a:cubicBezTo>
                  <a:pt x="1101" y="311"/>
                  <a:pt x="1101" y="311"/>
                  <a:pt x="1101" y="311"/>
                </a:cubicBezTo>
                <a:cubicBezTo>
                  <a:pt x="1100" y="318"/>
                  <a:pt x="1086" y="315"/>
                  <a:pt x="1093" y="323"/>
                </a:cubicBezTo>
                <a:cubicBezTo>
                  <a:pt x="1095" y="325"/>
                  <a:pt x="1095" y="325"/>
                  <a:pt x="1095" y="325"/>
                </a:cubicBezTo>
                <a:cubicBezTo>
                  <a:pt x="1098" y="323"/>
                  <a:pt x="1101" y="320"/>
                  <a:pt x="1102" y="319"/>
                </a:cubicBezTo>
                <a:cubicBezTo>
                  <a:pt x="1098" y="324"/>
                  <a:pt x="1098" y="324"/>
                  <a:pt x="1098" y="324"/>
                </a:cubicBezTo>
                <a:cubicBezTo>
                  <a:pt x="1099" y="326"/>
                  <a:pt x="1101" y="325"/>
                  <a:pt x="1102" y="325"/>
                </a:cubicBezTo>
                <a:cubicBezTo>
                  <a:pt x="1101" y="327"/>
                  <a:pt x="1101" y="327"/>
                  <a:pt x="1101" y="327"/>
                </a:cubicBezTo>
                <a:cubicBezTo>
                  <a:pt x="1095" y="325"/>
                  <a:pt x="1092" y="333"/>
                  <a:pt x="1086" y="330"/>
                </a:cubicBezTo>
                <a:cubicBezTo>
                  <a:pt x="1085" y="332"/>
                  <a:pt x="1083" y="331"/>
                  <a:pt x="1081" y="331"/>
                </a:cubicBezTo>
                <a:cubicBezTo>
                  <a:pt x="1088" y="326"/>
                  <a:pt x="1088" y="326"/>
                  <a:pt x="1088" y="326"/>
                </a:cubicBezTo>
                <a:cubicBezTo>
                  <a:pt x="1085" y="322"/>
                  <a:pt x="1085" y="322"/>
                  <a:pt x="1085" y="322"/>
                </a:cubicBezTo>
                <a:cubicBezTo>
                  <a:pt x="1079" y="324"/>
                  <a:pt x="1078" y="331"/>
                  <a:pt x="1078" y="336"/>
                </a:cubicBezTo>
                <a:cubicBezTo>
                  <a:pt x="1083" y="329"/>
                  <a:pt x="1087" y="338"/>
                  <a:pt x="1093" y="332"/>
                </a:cubicBezTo>
                <a:cubicBezTo>
                  <a:pt x="1096" y="332"/>
                  <a:pt x="1096" y="332"/>
                  <a:pt x="1096" y="332"/>
                </a:cubicBezTo>
                <a:cubicBezTo>
                  <a:pt x="1096" y="333"/>
                  <a:pt x="1096" y="333"/>
                  <a:pt x="1096" y="333"/>
                </a:cubicBezTo>
                <a:cubicBezTo>
                  <a:pt x="1103" y="334"/>
                  <a:pt x="1105" y="324"/>
                  <a:pt x="1113" y="327"/>
                </a:cubicBezTo>
                <a:cubicBezTo>
                  <a:pt x="1120" y="315"/>
                  <a:pt x="1132" y="320"/>
                  <a:pt x="1142" y="313"/>
                </a:cubicBezTo>
                <a:cubicBezTo>
                  <a:pt x="1153" y="313"/>
                  <a:pt x="1167" y="301"/>
                  <a:pt x="1181" y="297"/>
                </a:cubicBezTo>
                <a:cubicBezTo>
                  <a:pt x="1181" y="298"/>
                  <a:pt x="1180" y="298"/>
                  <a:pt x="1180" y="299"/>
                </a:cubicBezTo>
                <a:cubicBezTo>
                  <a:pt x="1184" y="299"/>
                  <a:pt x="1184" y="299"/>
                  <a:pt x="1184" y="299"/>
                </a:cubicBezTo>
                <a:cubicBezTo>
                  <a:pt x="1180" y="294"/>
                  <a:pt x="1191" y="295"/>
                  <a:pt x="1192" y="289"/>
                </a:cubicBezTo>
                <a:cubicBezTo>
                  <a:pt x="1200" y="287"/>
                  <a:pt x="1210" y="285"/>
                  <a:pt x="1219" y="281"/>
                </a:cubicBezTo>
                <a:cubicBezTo>
                  <a:pt x="1224" y="276"/>
                  <a:pt x="1231" y="277"/>
                  <a:pt x="1237" y="273"/>
                </a:cubicBezTo>
                <a:cubicBezTo>
                  <a:pt x="1250" y="267"/>
                  <a:pt x="1262" y="258"/>
                  <a:pt x="1277" y="256"/>
                </a:cubicBezTo>
                <a:cubicBezTo>
                  <a:pt x="1288" y="245"/>
                  <a:pt x="1304" y="251"/>
                  <a:pt x="1313" y="239"/>
                </a:cubicBezTo>
                <a:cubicBezTo>
                  <a:pt x="1315" y="239"/>
                  <a:pt x="1318" y="242"/>
                  <a:pt x="1319" y="238"/>
                </a:cubicBezTo>
                <a:cubicBezTo>
                  <a:pt x="1319" y="239"/>
                  <a:pt x="1319" y="241"/>
                  <a:pt x="1320" y="242"/>
                </a:cubicBezTo>
                <a:cubicBezTo>
                  <a:pt x="1324" y="240"/>
                  <a:pt x="1324" y="240"/>
                  <a:pt x="1324" y="240"/>
                </a:cubicBezTo>
                <a:cubicBezTo>
                  <a:pt x="1313" y="247"/>
                  <a:pt x="1302" y="247"/>
                  <a:pt x="1290" y="253"/>
                </a:cubicBezTo>
                <a:cubicBezTo>
                  <a:pt x="1257" y="265"/>
                  <a:pt x="1224" y="278"/>
                  <a:pt x="1194" y="296"/>
                </a:cubicBezTo>
                <a:cubicBezTo>
                  <a:pt x="1198" y="298"/>
                  <a:pt x="1201" y="293"/>
                  <a:pt x="1206" y="294"/>
                </a:cubicBezTo>
                <a:cubicBezTo>
                  <a:pt x="1228" y="283"/>
                  <a:pt x="1228" y="283"/>
                  <a:pt x="1228" y="283"/>
                </a:cubicBezTo>
                <a:cubicBezTo>
                  <a:pt x="1216" y="291"/>
                  <a:pt x="1201" y="297"/>
                  <a:pt x="1188" y="305"/>
                </a:cubicBezTo>
                <a:cubicBezTo>
                  <a:pt x="1196" y="305"/>
                  <a:pt x="1205" y="302"/>
                  <a:pt x="1212" y="297"/>
                </a:cubicBezTo>
                <a:cubicBezTo>
                  <a:pt x="1214" y="298"/>
                  <a:pt x="1214" y="298"/>
                  <a:pt x="1214" y="298"/>
                </a:cubicBezTo>
                <a:cubicBezTo>
                  <a:pt x="1238" y="287"/>
                  <a:pt x="1261" y="275"/>
                  <a:pt x="1285" y="267"/>
                </a:cubicBezTo>
                <a:cubicBezTo>
                  <a:pt x="1286" y="268"/>
                  <a:pt x="1286" y="268"/>
                  <a:pt x="1286" y="268"/>
                </a:cubicBezTo>
                <a:cubicBezTo>
                  <a:pt x="1265" y="277"/>
                  <a:pt x="1244" y="288"/>
                  <a:pt x="1223" y="296"/>
                </a:cubicBezTo>
                <a:cubicBezTo>
                  <a:pt x="1224" y="298"/>
                  <a:pt x="1227" y="296"/>
                  <a:pt x="1228" y="295"/>
                </a:cubicBezTo>
                <a:cubicBezTo>
                  <a:pt x="1230" y="297"/>
                  <a:pt x="1227" y="298"/>
                  <a:pt x="1226" y="300"/>
                </a:cubicBezTo>
                <a:cubicBezTo>
                  <a:pt x="1219" y="297"/>
                  <a:pt x="1213" y="300"/>
                  <a:pt x="1206" y="304"/>
                </a:cubicBezTo>
                <a:cubicBezTo>
                  <a:pt x="1206" y="306"/>
                  <a:pt x="1206" y="306"/>
                  <a:pt x="1206" y="306"/>
                </a:cubicBezTo>
                <a:cubicBezTo>
                  <a:pt x="1211" y="309"/>
                  <a:pt x="1215" y="305"/>
                  <a:pt x="1219" y="304"/>
                </a:cubicBezTo>
                <a:cubicBezTo>
                  <a:pt x="1212" y="310"/>
                  <a:pt x="1200" y="313"/>
                  <a:pt x="1190" y="319"/>
                </a:cubicBezTo>
                <a:cubicBezTo>
                  <a:pt x="1184" y="322"/>
                  <a:pt x="1177" y="325"/>
                  <a:pt x="1171" y="329"/>
                </a:cubicBezTo>
                <a:cubicBezTo>
                  <a:pt x="1174" y="323"/>
                  <a:pt x="1174" y="323"/>
                  <a:pt x="1174" y="323"/>
                </a:cubicBezTo>
                <a:cubicBezTo>
                  <a:pt x="1171" y="323"/>
                  <a:pt x="1169" y="326"/>
                  <a:pt x="1167" y="328"/>
                </a:cubicBezTo>
                <a:cubicBezTo>
                  <a:pt x="1166" y="329"/>
                  <a:pt x="1169" y="330"/>
                  <a:pt x="1167" y="331"/>
                </a:cubicBezTo>
                <a:cubicBezTo>
                  <a:pt x="1167" y="329"/>
                  <a:pt x="1161" y="327"/>
                  <a:pt x="1160" y="330"/>
                </a:cubicBezTo>
                <a:cubicBezTo>
                  <a:pt x="1158" y="332"/>
                  <a:pt x="1158" y="332"/>
                  <a:pt x="1158" y="332"/>
                </a:cubicBezTo>
                <a:cubicBezTo>
                  <a:pt x="1164" y="332"/>
                  <a:pt x="1164" y="332"/>
                  <a:pt x="1164" y="332"/>
                </a:cubicBezTo>
                <a:cubicBezTo>
                  <a:pt x="1157" y="335"/>
                  <a:pt x="1157" y="335"/>
                  <a:pt x="1157" y="335"/>
                </a:cubicBezTo>
                <a:cubicBezTo>
                  <a:pt x="1157" y="333"/>
                  <a:pt x="1157" y="333"/>
                  <a:pt x="1157" y="333"/>
                </a:cubicBezTo>
                <a:cubicBezTo>
                  <a:pt x="1149" y="344"/>
                  <a:pt x="1133" y="344"/>
                  <a:pt x="1124" y="354"/>
                </a:cubicBezTo>
                <a:cubicBezTo>
                  <a:pt x="1118" y="352"/>
                  <a:pt x="1112" y="361"/>
                  <a:pt x="1106" y="362"/>
                </a:cubicBezTo>
                <a:cubicBezTo>
                  <a:pt x="1090" y="372"/>
                  <a:pt x="1073" y="380"/>
                  <a:pt x="1059" y="393"/>
                </a:cubicBezTo>
                <a:cubicBezTo>
                  <a:pt x="1029" y="410"/>
                  <a:pt x="1008" y="434"/>
                  <a:pt x="980" y="453"/>
                </a:cubicBezTo>
                <a:cubicBezTo>
                  <a:pt x="979" y="451"/>
                  <a:pt x="981" y="451"/>
                  <a:pt x="981" y="450"/>
                </a:cubicBezTo>
                <a:cubicBezTo>
                  <a:pt x="973" y="452"/>
                  <a:pt x="966" y="461"/>
                  <a:pt x="957" y="466"/>
                </a:cubicBezTo>
                <a:cubicBezTo>
                  <a:pt x="958" y="467"/>
                  <a:pt x="958" y="467"/>
                  <a:pt x="958" y="467"/>
                </a:cubicBezTo>
                <a:cubicBezTo>
                  <a:pt x="950" y="471"/>
                  <a:pt x="936" y="477"/>
                  <a:pt x="928" y="487"/>
                </a:cubicBezTo>
                <a:cubicBezTo>
                  <a:pt x="932" y="487"/>
                  <a:pt x="932" y="487"/>
                  <a:pt x="932" y="487"/>
                </a:cubicBezTo>
                <a:cubicBezTo>
                  <a:pt x="927" y="489"/>
                  <a:pt x="922" y="488"/>
                  <a:pt x="918" y="495"/>
                </a:cubicBezTo>
                <a:cubicBezTo>
                  <a:pt x="887" y="524"/>
                  <a:pt x="857" y="554"/>
                  <a:pt x="831" y="586"/>
                </a:cubicBezTo>
                <a:cubicBezTo>
                  <a:pt x="815" y="599"/>
                  <a:pt x="800" y="611"/>
                  <a:pt x="778" y="610"/>
                </a:cubicBezTo>
                <a:cubicBezTo>
                  <a:pt x="773" y="610"/>
                  <a:pt x="778" y="618"/>
                  <a:pt x="771" y="615"/>
                </a:cubicBezTo>
                <a:cubicBezTo>
                  <a:pt x="771" y="609"/>
                  <a:pt x="771" y="609"/>
                  <a:pt x="771" y="609"/>
                </a:cubicBezTo>
                <a:cubicBezTo>
                  <a:pt x="763" y="611"/>
                  <a:pt x="755" y="617"/>
                  <a:pt x="745" y="615"/>
                </a:cubicBezTo>
                <a:cubicBezTo>
                  <a:pt x="750" y="612"/>
                  <a:pt x="750" y="612"/>
                  <a:pt x="750" y="612"/>
                </a:cubicBezTo>
                <a:cubicBezTo>
                  <a:pt x="743" y="607"/>
                  <a:pt x="727" y="614"/>
                  <a:pt x="722" y="603"/>
                </a:cubicBezTo>
                <a:cubicBezTo>
                  <a:pt x="718" y="602"/>
                  <a:pt x="713" y="595"/>
                  <a:pt x="709" y="597"/>
                </a:cubicBezTo>
                <a:cubicBezTo>
                  <a:pt x="715" y="595"/>
                  <a:pt x="709" y="592"/>
                  <a:pt x="708" y="589"/>
                </a:cubicBezTo>
                <a:cubicBezTo>
                  <a:pt x="705" y="586"/>
                  <a:pt x="705" y="586"/>
                  <a:pt x="705" y="586"/>
                </a:cubicBezTo>
                <a:cubicBezTo>
                  <a:pt x="701" y="593"/>
                  <a:pt x="693" y="592"/>
                  <a:pt x="689" y="597"/>
                </a:cubicBezTo>
                <a:cubicBezTo>
                  <a:pt x="684" y="596"/>
                  <a:pt x="678" y="595"/>
                  <a:pt x="677" y="589"/>
                </a:cubicBezTo>
                <a:cubicBezTo>
                  <a:pt x="678" y="583"/>
                  <a:pt x="683" y="585"/>
                  <a:pt x="687" y="587"/>
                </a:cubicBezTo>
                <a:cubicBezTo>
                  <a:pt x="686" y="593"/>
                  <a:pt x="693" y="590"/>
                  <a:pt x="696" y="589"/>
                </a:cubicBezTo>
                <a:cubicBezTo>
                  <a:pt x="697" y="584"/>
                  <a:pt x="708" y="585"/>
                  <a:pt x="703" y="579"/>
                </a:cubicBezTo>
                <a:cubicBezTo>
                  <a:pt x="699" y="580"/>
                  <a:pt x="698" y="576"/>
                  <a:pt x="697" y="575"/>
                </a:cubicBezTo>
                <a:cubicBezTo>
                  <a:pt x="693" y="575"/>
                  <a:pt x="690" y="580"/>
                  <a:pt x="686" y="579"/>
                </a:cubicBezTo>
                <a:cubicBezTo>
                  <a:pt x="684" y="577"/>
                  <a:pt x="690" y="575"/>
                  <a:pt x="688" y="573"/>
                </a:cubicBezTo>
                <a:cubicBezTo>
                  <a:pt x="681" y="580"/>
                  <a:pt x="671" y="582"/>
                  <a:pt x="661" y="580"/>
                </a:cubicBezTo>
                <a:cubicBezTo>
                  <a:pt x="659" y="579"/>
                  <a:pt x="656" y="579"/>
                  <a:pt x="655" y="577"/>
                </a:cubicBezTo>
                <a:cubicBezTo>
                  <a:pt x="665" y="575"/>
                  <a:pt x="672" y="575"/>
                  <a:pt x="680" y="569"/>
                </a:cubicBezTo>
                <a:cubicBezTo>
                  <a:pt x="681" y="565"/>
                  <a:pt x="673" y="565"/>
                  <a:pt x="675" y="562"/>
                </a:cubicBezTo>
                <a:cubicBezTo>
                  <a:pt x="668" y="563"/>
                  <a:pt x="671" y="554"/>
                  <a:pt x="665" y="554"/>
                </a:cubicBezTo>
                <a:cubicBezTo>
                  <a:pt x="658" y="562"/>
                  <a:pt x="646" y="564"/>
                  <a:pt x="636" y="561"/>
                </a:cubicBezTo>
                <a:cubicBezTo>
                  <a:pt x="634" y="559"/>
                  <a:pt x="634" y="559"/>
                  <a:pt x="634" y="559"/>
                </a:cubicBezTo>
                <a:cubicBezTo>
                  <a:pt x="639" y="551"/>
                  <a:pt x="651" y="557"/>
                  <a:pt x="655" y="549"/>
                </a:cubicBezTo>
                <a:cubicBezTo>
                  <a:pt x="644" y="550"/>
                  <a:pt x="633" y="551"/>
                  <a:pt x="623" y="545"/>
                </a:cubicBezTo>
                <a:cubicBezTo>
                  <a:pt x="615" y="550"/>
                  <a:pt x="615" y="535"/>
                  <a:pt x="607" y="532"/>
                </a:cubicBezTo>
                <a:cubicBezTo>
                  <a:pt x="596" y="494"/>
                  <a:pt x="596" y="494"/>
                  <a:pt x="596" y="494"/>
                </a:cubicBezTo>
                <a:cubicBezTo>
                  <a:pt x="604" y="491"/>
                  <a:pt x="594" y="483"/>
                  <a:pt x="600" y="477"/>
                </a:cubicBezTo>
                <a:cubicBezTo>
                  <a:pt x="599" y="468"/>
                  <a:pt x="603" y="455"/>
                  <a:pt x="597" y="449"/>
                </a:cubicBezTo>
                <a:cubicBezTo>
                  <a:pt x="593" y="465"/>
                  <a:pt x="593" y="465"/>
                  <a:pt x="593" y="465"/>
                </a:cubicBezTo>
                <a:cubicBezTo>
                  <a:pt x="592" y="462"/>
                  <a:pt x="592" y="455"/>
                  <a:pt x="593" y="450"/>
                </a:cubicBezTo>
                <a:cubicBezTo>
                  <a:pt x="590" y="451"/>
                  <a:pt x="584" y="457"/>
                  <a:pt x="585" y="462"/>
                </a:cubicBezTo>
                <a:cubicBezTo>
                  <a:pt x="584" y="457"/>
                  <a:pt x="584" y="457"/>
                  <a:pt x="584" y="457"/>
                </a:cubicBezTo>
                <a:cubicBezTo>
                  <a:pt x="577" y="459"/>
                  <a:pt x="584" y="473"/>
                  <a:pt x="573" y="469"/>
                </a:cubicBezTo>
                <a:cubicBezTo>
                  <a:pt x="571" y="472"/>
                  <a:pt x="575" y="474"/>
                  <a:pt x="571" y="476"/>
                </a:cubicBezTo>
                <a:cubicBezTo>
                  <a:pt x="570" y="473"/>
                  <a:pt x="567" y="477"/>
                  <a:pt x="566" y="479"/>
                </a:cubicBezTo>
                <a:cubicBezTo>
                  <a:pt x="570" y="481"/>
                  <a:pt x="568" y="485"/>
                  <a:pt x="567" y="488"/>
                </a:cubicBezTo>
                <a:cubicBezTo>
                  <a:pt x="564" y="489"/>
                  <a:pt x="564" y="489"/>
                  <a:pt x="564" y="489"/>
                </a:cubicBezTo>
                <a:cubicBezTo>
                  <a:pt x="566" y="492"/>
                  <a:pt x="566" y="492"/>
                  <a:pt x="566" y="492"/>
                </a:cubicBezTo>
                <a:cubicBezTo>
                  <a:pt x="560" y="490"/>
                  <a:pt x="560" y="490"/>
                  <a:pt x="560" y="490"/>
                </a:cubicBezTo>
                <a:cubicBezTo>
                  <a:pt x="561" y="487"/>
                  <a:pt x="561" y="487"/>
                  <a:pt x="561" y="487"/>
                </a:cubicBezTo>
                <a:cubicBezTo>
                  <a:pt x="554" y="491"/>
                  <a:pt x="555" y="499"/>
                  <a:pt x="549" y="504"/>
                </a:cubicBezTo>
                <a:cubicBezTo>
                  <a:pt x="552" y="504"/>
                  <a:pt x="552" y="504"/>
                  <a:pt x="552" y="504"/>
                </a:cubicBezTo>
                <a:cubicBezTo>
                  <a:pt x="549" y="507"/>
                  <a:pt x="555" y="506"/>
                  <a:pt x="553" y="509"/>
                </a:cubicBezTo>
                <a:cubicBezTo>
                  <a:pt x="549" y="504"/>
                  <a:pt x="544" y="511"/>
                  <a:pt x="539" y="513"/>
                </a:cubicBezTo>
                <a:cubicBezTo>
                  <a:pt x="539" y="515"/>
                  <a:pt x="536" y="516"/>
                  <a:pt x="537" y="519"/>
                </a:cubicBezTo>
                <a:cubicBezTo>
                  <a:pt x="539" y="522"/>
                  <a:pt x="539" y="522"/>
                  <a:pt x="539" y="522"/>
                </a:cubicBezTo>
                <a:cubicBezTo>
                  <a:pt x="538" y="524"/>
                  <a:pt x="535" y="524"/>
                  <a:pt x="534" y="524"/>
                </a:cubicBezTo>
                <a:cubicBezTo>
                  <a:pt x="526" y="527"/>
                  <a:pt x="523" y="537"/>
                  <a:pt x="520" y="542"/>
                </a:cubicBezTo>
                <a:cubicBezTo>
                  <a:pt x="517" y="545"/>
                  <a:pt x="521" y="558"/>
                  <a:pt x="513" y="556"/>
                </a:cubicBezTo>
                <a:cubicBezTo>
                  <a:pt x="510" y="560"/>
                  <a:pt x="511" y="563"/>
                  <a:pt x="512" y="567"/>
                </a:cubicBezTo>
                <a:cubicBezTo>
                  <a:pt x="515" y="567"/>
                  <a:pt x="517" y="559"/>
                  <a:pt x="521" y="564"/>
                </a:cubicBezTo>
                <a:cubicBezTo>
                  <a:pt x="511" y="579"/>
                  <a:pt x="511" y="579"/>
                  <a:pt x="511" y="579"/>
                </a:cubicBezTo>
                <a:cubicBezTo>
                  <a:pt x="516" y="575"/>
                  <a:pt x="524" y="570"/>
                  <a:pt x="528" y="564"/>
                </a:cubicBezTo>
                <a:cubicBezTo>
                  <a:pt x="531" y="567"/>
                  <a:pt x="524" y="571"/>
                  <a:pt x="524" y="575"/>
                </a:cubicBezTo>
                <a:cubicBezTo>
                  <a:pt x="520" y="577"/>
                  <a:pt x="517" y="581"/>
                  <a:pt x="514" y="583"/>
                </a:cubicBezTo>
                <a:cubicBezTo>
                  <a:pt x="518" y="583"/>
                  <a:pt x="518" y="583"/>
                  <a:pt x="518" y="583"/>
                </a:cubicBezTo>
                <a:cubicBezTo>
                  <a:pt x="517" y="586"/>
                  <a:pt x="516" y="588"/>
                  <a:pt x="514" y="590"/>
                </a:cubicBezTo>
                <a:cubicBezTo>
                  <a:pt x="513" y="583"/>
                  <a:pt x="513" y="583"/>
                  <a:pt x="513" y="583"/>
                </a:cubicBezTo>
                <a:cubicBezTo>
                  <a:pt x="507" y="594"/>
                  <a:pt x="491" y="586"/>
                  <a:pt x="489" y="600"/>
                </a:cubicBezTo>
                <a:cubicBezTo>
                  <a:pt x="485" y="600"/>
                  <a:pt x="483" y="607"/>
                  <a:pt x="478" y="605"/>
                </a:cubicBezTo>
                <a:cubicBezTo>
                  <a:pt x="476" y="607"/>
                  <a:pt x="476" y="607"/>
                  <a:pt x="476" y="607"/>
                </a:cubicBezTo>
                <a:cubicBezTo>
                  <a:pt x="469" y="604"/>
                  <a:pt x="469" y="604"/>
                  <a:pt x="469" y="604"/>
                </a:cubicBezTo>
                <a:cubicBezTo>
                  <a:pt x="469" y="606"/>
                  <a:pt x="469" y="606"/>
                  <a:pt x="469" y="606"/>
                </a:cubicBezTo>
                <a:cubicBezTo>
                  <a:pt x="468" y="605"/>
                  <a:pt x="468" y="605"/>
                  <a:pt x="468" y="605"/>
                </a:cubicBezTo>
                <a:cubicBezTo>
                  <a:pt x="465" y="609"/>
                  <a:pt x="465" y="609"/>
                  <a:pt x="465" y="609"/>
                </a:cubicBezTo>
                <a:cubicBezTo>
                  <a:pt x="465" y="607"/>
                  <a:pt x="465" y="607"/>
                  <a:pt x="465" y="607"/>
                </a:cubicBezTo>
                <a:cubicBezTo>
                  <a:pt x="463" y="606"/>
                  <a:pt x="459" y="608"/>
                  <a:pt x="460" y="611"/>
                </a:cubicBezTo>
                <a:cubicBezTo>
                  <a:pt x="460" y="611"/>
                  <a:pt x="460" y="611"/>
                  <a:pt x="460" y="611"/>
                </a:cubicBezTo>
                <a:cubicBezTo>
                  <a:pt x="463" y="610"/>
                  <a:pt x="463" y="610"/>
                  <a:pt x="463" y="610"/>
                </a:cubicBezTo>
                <a:cubicBezTo>
                  <a:pt x="463" y="611"/>
                  <a:pt x="461" y="613"/>
                  <a:pt x="461" y="614"/>
                </a:cubicBezTo>
                <a:cubicBezTo>
                  <a:pt x="458" y="611"/>
                  <a:pt x="458" y="611"/>
                  <a:pt x="458" y="611"/>
                </a:cubicBezTo>
                <a:cubicBezTo>
                  <a:pt x="456" y="614"/>
                  <a:pt x="456" y="614"/>
                  <a:pt x="456" y="614"/>
                </a:cubicBezTo>
                <a:cubicBezTo>
                  <a:pt x="457" y="610"/>
                  <a:pt x="452" y="616"/>
                  <a:pt x="453" y="611"/>
                </a:cubicBezTo>
                <a:cubicBezTo>
                  <a:pt x="454" y="611"/>
                  <a:pt x="455" y="611"/>
                  <a:pt x="455" y="610"/>
                </a:cubicBezTo>
                <a:cubicBezTo>
                  <a:pt x="450" y="608"/>
                  <a:pt x="450" y="608"/>
                  <a:pt x="450" y="608"/>
                </a:cubicBezTo>
                <a:cubicBezTo>
                  <a:pt x="450" y="610"/>
                  <a:pt x="450" y="610"/>
                  <a:pt x="450" y="610"/>
                </a:cubicBezTo>
                <a:cubicBezTo>
                  <a:pt x="441" y="613"/>
                  <a:pt x="428" y="603"/>
                  <a:pt x="423" y="615"/>
                </a:cubicBezTo>
                <a:cubicBezTo>
                  <a:pt x="422" y="614"/>
                  <a:pt x="422" y="614"/>
                  <a:pt x="422" y="614"/>
                </a:cubicBezTo>
                <a:cubicBezTo>
                  <a:pt x="424" y="611"/>
                  <a:pt x="424" y="611"/>
                  <a:pt x="424" y="611"/>
                </a:cubicBezTo>
                <a:cubicBezTo>
                  <a:pt x="423" y="611"/>
                  <a:pt x="420" y="609"/>
                  <a:pt x="419" y="612"/>
                </a:cubicBezTo>
                <a:cubicBezTo>
                  <a:pt x="416" y="611"/>
                  <a:pt x="409" y="612"/>
                  <a:pt x="405" y="614"/>
                </a:cubicBezTo>
                <a:cubicBezTo>
                  <a:pt x="403" y="614"/>
                  <a:pt x="403" y="614"/>
                  <a:pt x="403" y="614"/>
                </a:cubicBezTo>
                <a:cubicBezTo>
                  <a:pt x="403" y="613"/>
                  <a:pt x="403" y="613"/>
                  <a:pt x="404" y="612"/>
                </a:cubicBezTo>
                <a:cubicBezTo>
                  <a:pt x="403" y="610"/>
                  <a:pt x="400" y="610"/>
                  <a:pt x="399" y="611"/>
                </a:cubicBezTo>
                <a:cubicBezTo>
                  <a:pt x="401" y="610"/>
                  <a:pt x="401" y="610"/>
                  <a:pt x="401" y="610"/>
                </a:cubicBezTo>
                <a:cubicBezTo>
                  <a:pt x="396" y="612"/>
                  <a:pt x="392" y="609"/>
                  <a:pt x="388" y="609"/>
                </a:cubicBezTo>
                <a:cubicBezTo>
                  <a:pt x="388" y="608"/>
                  <a:pt x="387" y="607"/>
                  <a:pt x="387" y="607"/>
                </a:cubicBezTo>
                <a:cubicBezTo>
                  <a:pt x="383" y="607"/>
                  <a:pt x="387" y="609"/>
                  <a:pt x="385" y="609"/>
                </a:cubicBezTo>
                <a:cubicBezTo>
                  <a:pt x="383" y="606"/>
                  <a:pt x="380" y="603"/>
                  <a:pt x="377" y="604"/>
                </a:cubicBezTo>
                <a:cubicBezTo>
                  <a:pt x="377" y="603"/>
                  <a:pt x="375" y="603"/>
                  <a:pt x="375" y="602"/>
                </a:cubicBezTo>
                <a:cubicBezTo>
                  <a:pt x="373" y="603"/>
                  <a:pt x="376" y="607"/>
                  <a:pt x="373" y="604"/>
                </a:cubicBezTo>
                <a:cubicBezTo>
                  <a:pt x="372" y="607"/>
                  <a:pt x="372" y="607"/>
                  <a:pt x="372" y="607"/>
                </a:cubicBezTo>
                <a:cubicBezTo>
                  <a:pt x="370" y="605"/>
                  <a:pt x="370" y="605"/>
                  <a:pt x="370" y="605"/>
                </a:cubicBezTo>
                <a:cubicBezTo>
                  <a:pt x="372" y="603"/>
                  <a:pt x="372" y="603"/>
                  <a:pt x="372" y="603"/>
                </a:cubicBezTo>
                <a:cubicBezTo>
                  <a:pt x="369" y="601"/>
                  <a:pt x="366" y="600"/>
                  <a:pt x="363" y="601"/>
                </a:cubicBezTo>
                <a:cubicBezTo>
                  <a:pt x="363" y="604"/>
                  <a:pt x="363" y="604"/>
                  <a:pt x="363" y="604"/>
                </a:cubicBezTo>
                <a:cubicBezTo>
                  <a:pt x="358" y="605"/>
                  <a:pt x="358" y="600"/>
                  <a:pt x="355" y="595"/>
                </a:cubicBezTo>
                <a:cubicBezTo>
                  <a:pt x="356" y="598"/>
                  <a:pt x="359" y="600"/>
                  <a:pt x="361" y="603"/>
                </a:cubicBezTo>
                <a:cubicBezTo>
                  <a:pt x="364" y="599"/>
                  <a:pt x="356" y="594"/>
                  <a:pt x="355" y="593"/>
                </a:cubicBezTo>
                <a:cubicBezTo>
                  <a:pt x="355" y="593"/>
                  <a:pt x="354" y="593"/>
                  <a:pt x="353" y="593"/>
                </a:cubicBezTo>
                <a:cubicBezTo>
                  <a:pt x="353" y="589"/>
                  <a:pt x="349" y="587"/>
                  <a:pt x="348" y="584"/>
                </a:cubicBezTo>
                <a:cubicBezTo>
                  <a:pt x="352" y="584"/>
                  <a:pt x="349" y="580"/>
                  <a:pt x="348" y="578"/>
                </a:cubicBezTo>
                <a:cubicBezTo>
                  <a:pt x="345" y="575"/>
                  <a:pt x="345" y="575"/>
                  <a:pt x="345" y="575"/>
                </a:cubicBezTo>
                <a:cubicBezTo>
                  <a:pt x="348" y="575"/>
                  <a:pt x="350" y="572"/>
                  <a:pt x="352" y="570"/>
                </a:cubicBezTo>
                <a:cubicBezTo>
                  <a:pt x="349" y="568"/>
                  <a:pt x="349" y="568"/>
                  <a:pt x="349" y="568"/>
                </a:cubicBezTo>
                <a:cubicBezTo>
                  <a:pt x="346" y="570"/>
                  <a:pt x="346" y="570"/>
                  <a:pt x="346" y="570"/>
                </a:cubicBezTo>
                <a:cubicBezTo>
                  <a:pt x="345" y="567"/>
                  <a:pt x="345" y="567"/>
                  <a:pt x="345" y="567"/>
                </a:cubicBezTo>
                <a:cubicBezTo>
                  <a:pt x="341" y="569"/>
                  <a:pt x="341" y="569"/>
                  <a:pt x="341" y="569"/>
                </a:cubicBezTo>
                <a:cubicBezTo>
                  <a:pt x="342" y="569"/>
                  <a:pt x="342" y="569"/>
                  <a:pt x="342" y="569"/>
                </a:cubicBezTo>
                <a:cubicBezTo>
                  <a:pt x="339" y="565"/>
                  <a:pt x="333" y="565"/>
                  <a:pt x="329" y="566"/>
                </a:cubicBezTo>
                <a:cubicBezTo>
                  <a:pt x="325" y="569"/>
                  <a:pt x="320" y="570"/>
                  <a:pt x="317" y="567"/>
                </a:cubicBezTo>
                <a:cubicBezTo>
                  <a:pt x="297" y="565"/>
                  <a:pt x="275" y="558"/>
                  <a:pt x="267" y="537"/>
                </a:cubicBezTo>
                <a:cubicBezTo>
                  <a:pt x="261" y="511"/>
                  <a:pt x="261" y="484"/>
                  <a:pt x="265" y="457"/>
                </a:cubicBezTo>
                <a:cubicBezTo>
                  <a:pt x="267" y="454"/>
                  <a:pt x="267" y="454"/>
                  <a:pt x="267" y="454"/>
                </a:cubicBezTo>
                <a:cubicBezTo>
                  <a:pt x="264" y="447"/>
                  <a:pt x="265" y="434"/>
                  <a:pt x="268" y="425"/>
                </a:cubicBezTo>
                <a:cubicBezTo>
                  <a:pt x="269" y="425"/>
                  <a:pt x="269" y="426"/>
                  <a:pt x="269" y="426"/>
                </a:cubicBezTo>
                <a:cubicBezTo>
                  <a:pt x="274" y="423"/>
                  <a:pt x="265" y="419"/>
                  <a:pt x="271" y="417"/>
                </a:cubicBezTo>
                <a:cubicBezTo>
                  <a:pt x="274" y="375"/>
                  <a:pt x="292" y="335"/>
                  <a:pt x="296" y="293"/>
                </a:cubicBezTo>
                <a:cubicBezTo>
                  <a:pt x="278" y="306"/>
                  <a:pt x="283" y="324"/>
                  <a:pt x="265" y="338"/>
                </a:cubicBezTo>
                <a:cubicBezTo>
                  <a:pt x="253" y="359"/>
                  <a:pt x="236" y="381"/>
                  <a:pt x="229" y="407"/>
                </a:cubicBezTo>
                <a:cubicBezTo>
                  <a:pt x="231" y="408"/>
                  <a:pt x="231" y="408"/>
                  <a:pt x="231" y="408"/>
                </a:cubicBezTo>
                <a:cubicBezTo>
                  <a:pt x="226" y="411"/>
                  <a:pt x="234" y="416"/>
                  <a:pt x="228" y="420"/>
                </a:cubicBezTo>
                <a:cubicBezTo>
                  <a:pt x="229" y="421"/>
                  <a:pt x="229" y="421"/>
                  <a:pt x="229" y="421"/>
                </a:cubicBezTo>
                <a:cubicBezTo>
                  <a:pt x="225" y="428"/>
                  <a:pt x="219" y="437"/>
                  <a:pt x="215" y="446"/>
                </a:cubicBezTo>
                <a:cubicBezTo>
                  <a:pt x="212" y="446"/>
                  <a:pt x="212" y="446"/>
                  <a:pt x="212" y="446"/>
                </a:cubicBezTo>
                <a:cubicBezTo>
                  <a:pt x="212" y="449"/>
                  <a:pt x="212" y="449"/>
                  <a:pt x="212" y="449"/>
                </a:cubicBezTo>
                <a:cubicBezTo>
                  <a:pt x="211" y="453"/>
                  <a:pt x="201" y="451"/>
                  <a:pt x="204" y="457"/>
                </a:cubicBezTo>
                <a:cubicBezTo>
                  <a:pt x="203" y="457"/>
                  <a:pt x="202" y="457"/>
                  <a:pt x="201" y="458"/>
                </a:cubicBezTo>
                <a:cubicBezTo>
                  <a:pt x="201" y="460"/>
                  <a:pt x="201" y="460"/>
                  <a:pt x="201" y="460"/>
                </a:cubicBezTo>
                <a:cubicBezTo>
                  <a:pt x="205" y="459"/>
                  <a:pt x="205" y="459"/>
                  <a:pt x="205" y="459"/>
                </a:cubicBezTo>
                <a:cubicBezTo>
                  <a:pt x="201" y="460"/>
                  <a:pt x="202" y="464"/>
                  <a:pt x="201" y="466"/>
                </a:cubicBezTo>
                <a:cubicBezTo>
                  <a:pt x="193" y="461"/>
                  <a:pt x="189" y="474"/>
                  <a:pt x="185" y="477"/>
                </a:cubicBezTo>
                <a:cubicBezTo>
                  <a:pt x="181" y="482"/>
                  <a:pt x="181" y="482"/>
                  <a:pt x="181" y="482"/>
                </a:cubicBezTo>
                <a:cubicBezTo>
                  <a:pt x="180" y="480"/>
                  <a:pt x="183" y="479"/>
                  <a:pt x="181" y="477"/>
                </a:cubicBezTo>
                <a:cubicBezTo>
                  <a:pt x="177" y="479"/>
                  <a:pt x="177" y="481"/>
                  <a:pt x="173" y="479"/>
                </a:cubicBezTo>
                <a:cubicBezTo>
                  <a:pt x="171" y="484"/>
                  <a:pt x="167" y="481"/>
                  <a:pt x="163" y="482"/>
                </a:cubicBezTo>
                <a:cubicBezTo>
                  <a:pt x="164" y="479"/>
                  <a:pt x="160" y="479"/>
                  <a:pt x="159" y="479"/>
                </a:cubicBezTo>
                <a:cubicBezTo>
                  <a:pt x="155" y="481"/>
                  <a:pt x="152" y="475"/>
                  <a:pt x="149" y="477"/>
                </a:cubicBezTo>
                <a:cubicBezTo>
                  <a:pt x="149" y="481"/>
                  <a:pt x="149" y="481"/>
                  <a:pt x="149" y="481"/>
                </a:cubicBezTo>
                <a:cubicBezTo>
                  <a:pt x="146" y="479"/>
                  <a:pt x="147" y="483"/>
                  <a:pt x="146" y="483"/>
                </a:cubicBezTo>
                <a:cubicBezTo>
                  <a:pt x="143" y="483"/>
                  <a:pt x="143" y="482"/>
                  <a:pt x="141" y="480"/>
                </a:cubicBezTo>
                <a:cubicBezTo>
                  <a:pt x="140" y="480"/>
                  <a:pt x="141" y="481"/>
                  <a:pt x="141" y="482"/>
                </a:cubicBezTo>
                <a:cubicBezTo>
                  <a:pt x="139" y="479"/>
                  <a:pt x="139" y="479"/>
                  <a:pt x="139" y="479"/>
                </a:cubicBezTo>
                <a:cubicBezTo>
                  <a:pt x="135" y="481"/>
                  <a:pt x="135" y="481"/>
                  <a:pt x="135" y="481"/>
                </a:cubicBezTo>
                <a:cubicBezTo>
                  <a:pt x="136" y="479"/>
                  <a:pt x="136" y="479"/>
                  <a:pt x="136" y="479"/>
                </a:cubicBezTo>
                <a:cubicBezTo>
                  <a:pt x="122" y="474"/>
                  <a:pt x="111" y="473"/>
                  <a:pt x="99" y="466"/>
                </a:cubicBezTo>
                <a:cubicBezTo>
                  <a:pt x="98" y="464"/>
                  <a:pt x="99" y="463"/>
                  <a:pt x="100" y="462"/>
                </a:cubicBezTo>
                <a:cubicBezTo>
                  <a:pt x="99" y="460"/>
                  <a:pt x="97" y="459"/>
                  <a:pt x="95" y="459"/>
                </a:cubicBezTo>
                <a:cubicBezTo>
                  <a:pt x="93" y="460"/>
                  <a:pt x="99" y="461"/>
                  <a:pt x="96" y="463"/>
                </a:cubicBezTo>
                <a:cubicBezTo>
                  <a:pt x="86" y="460"/>
                  <a:pt x="89" y="452"/>
                  <a:pt x="87" y="445"/>
                </a:cubicBezTo>
                <a:cubicBezTo>
                  <a:pt x="79" y="442"/>
                  <a:pt x="85" y="434"/>
                  <a:pt x="85" y="429"/>
                </a:cubicBezTo>
                <a:cubicBezTo>
                  <a:pt x="89" y="426"/>
                  <a:pt x="85" y="424"/>
                  <a:pt x="89" y="421"/>
                </a:cubicBezTo>
                <a:cubicBezTo>
                  <a:pt x="87" y="423"/>
                  <a:pt x="82" y="419"/>
                  <a:pt x="84" y="423"/>
                </a:cubicBezTo>
                <a:cubicBezTo>
                  <a:pt x="80" y="424"/>
                  <a:pt x="76" y="412"/>
                  <a:pt x="73" y="417"/>
                </a:cubicBezTo>
                <a:cubicBezTo>
                  <a:pt x="73" y="413"/>
                  <a:pt x="73" y="413"/>
                  <a:pt x="73" y="413"/>
                </a:cubicBezTo>
                <a:cubicBezTo>
                  <a:pt x="69" y="413"/>
                  <a:pt x="72" y="420"/>
                  <a:pt x="71" y="423"/>
                </a:cubicBezTo>
                <a:cubicBezTo>
                  <a:pt x="75" y="427"/>
                  <a:pt x="75" y="427"/>
                  <a:pt x="75" y="427"/>
                </a:cubicBezTo>
                <a:cubicBezTo>
                  <a:pt x="72" y="429"/>
                  <a:pt x="73" y="434"/>
                  <a:pt x="71" y="437"/>
                </a:cubicBezTo>
                <a:cubicBezTo>
                  <a:pt x="68" y="435"/>
                  <a:pt x="63" y="440"/>
                  <a:pt x="60" y="436"/>
                </a:cubicBezTo>
                <a:cubicBezTo>
                  <a:pt x="61" y="435"/>
                  <a:pt x="61" y="435"/>
                  <a:pt x="61" y="435"/>
                </a:cubicBezTo>
                <a:cubicBezTo>
                  <a:pt x="61" y="432"/>
                  <a:pt x="57" y="432"/>
                  <a:pt x="55" y="432"/>
                </a:cubicBezTo>
                <a:cubicBezTo>
                  <a:pt x="53" y="433"/>
                  <a:pt x="54" y="434"/>
                  <a:pt x="54" y="435"/>
                </a:cubicBezTo>
                <a:cubicBezTo>
                  <a:pt x="53" y="432"/>
                  <a:pt x="51" y="431"/>
                  <a:pt x="47" y="431"/>
                </a:cubicBezTo>
                <a:cubicBezTo>
                  <a:pt x="46" y="431"/>
                  <a:pt x="47" y="432"/>
                  <a:pt x="47" y="433"/>
                </a:cubicBezTo>
                <a:cubicBezTo>
                  <a:pt x="51" y="434"/>
                  <a:pt x="51" y="434"/>
                  <a:pt x="51" y="434"/>
                </a:cubicBezTo>
                <a:cubicBezTo>
                  <a:pt x="47" y="434"/>
                  <a:pt x="55" y="449"/>
                  <a:pt x="44" y="449"/>
                </a:cubicBezTo>
                <a:cubicBezTo>
                  <a:pt x="43" y="448"/>
                  <a:pt x="42" y="447"/>
                  <a:pt x="40" y="448"/>
                </a:cubicBezTo>
                <a:cubicBezTo>
                  <a:pt x="39" y="450"/>
                  <a:pt x="39" y="450"/>
                  <a:pt x="39" y="450"/>
                </a:cubicBezTo>
                <a:cubicBezTo>
                  <a:pt x="37" y="449"/>
                  <a:pt x="37" y="449"/>
                  <a:pt x="37" y="449"/>
                </a:cubicBezTo>
                <a:cubicBezTo>
                  <a:pt x="37" y="449"/>
                  <a:pt x="37" y="449"/>
                  <a:pt x="37" y="449"/>
                </a:cubicBezTo>
                <a:cubicBezTo>
                  <a:pt x="37" y="448"/>
                  <a:pt x="33" y="446"/>
                  <a:pt x="31" y="447"/>
                </a:cubicBezTo>
                <a:cubicBezTo>
                  <a:pt x="32" y="450"/>
                  <a:pt x="32" y="450"/>
                  <a:pt x="32" y="450"/>
                </a:cubicBezTo>
                <a:cubicBezTo>
                  <a:pt x="23" y="444"/>
                  <a:pt x="23" y="444"/>
                  <a:pt x="23" y="444"/>
                </a:cubicBezTo>
                <a:cubicBezTo>
                  <a:pt x="23" y="446"/>
                  <a:pt x="23" y="446"/>
                  <a:pt x="23" y="446"/>
                </a:cubicBezTo>
                <a:cubicBezTo>
                  <a:pt x="22" y="443"/>
                  <a:pt x="19" y="444"/>
                  <a:pt x="17" y="445"/>
                </a:cubicBezTo>
                <a:cubicBezTo>
                  <a:pt x="18" y="445"/>
                  <a:pt x="21" y="441"/>
                  <a:pt x="21" y="439"/>
                </a:cubicBezTo>
                <a:cubicBezTo>
                  <a:pt x="20" y="438"/>
                  <a:pt x="20" y="438"/>
                  <a:pt x="20" y="438"/>
                </a:cubicBezTo>
                <a:cubicBezTo>
                  <a:pt x="17" y="441"/>
                  <a:pt x="17" y="441"/>
                  <a:pt x="17" y="441"/>
                </a:cubicBezTo>
                <a:cubicBezTo>
                  <a:pt x="18" y="442"/>
                  <a:pt x="18" y="442"/>
                  <a:pt x="18" y="442"/>
                </a:cubicBezTo>
                <a:cubicBezTo>
                  <a:pt x="15" y="443"/>
                  <a:pt x="15" y="443"/>
                  <a:pt x="15" y="443"/>
                </a:cubicBezTo>
                <a:cubicBezTo>
                  <a:pt x="14" y="438"/>
                  <a:pt x="21" y="435"/>
                  <a:pt x="15" y="432"/>
                </a:cubicBezTo>
                <a:cubicBezTo>
                  <a:pt x="16" y="431"/>
                  <a:pt x="15" y="429"/>
                  <a:pt x="14" y="428"/>
                </a:cubicBezTo>
                <a:cubicBezTo>
                  <a:pt x="13" y="428"/>
                  <a:pt x="12" y="428"/>
                  <a:pt x="11" y="429"/>
                </a:cubicBezTo>
                <a:cubicBezTo>
                  <a:pt x="11" y="430"/>
                  <a:pt x="11" y="431"/>
                  <a:pt x="12" y="432"/>
                </a:cubicBezTo>
                <a:cubicBezTo>
                  <a:pt x="14" y="432"/>
                  <a:pt x="14" y="432"/>
                  <a:pt x="14" y="432"/>
                </a:cubicBezTo>
                <a:cubicBezTo>
                  <a:pt x="11" y="434"/>
                  <a:pt x="11" y="434"/>
                  <a:pt x="11" y="434"/>
                </a:cubicBezTo>
                <a:cubicBezTo>
                  <a:pt x="7" y="428"/>
                  <a:pt x="15" y="428"/>
                  <a:pt x="15" y="423"/>
                </a:cubicBezTo>
                <a:cubicBezTo>
                  <a:pt x="16" y="424"/>
                  <a:pt x="15" y="426"/>
                  <a:pt x="16" y="426"/>
                </a:cubicBezTo>
                <a:cubicBezTo>
                  <a:pt x="18" y="424"/>
                  <a:pt x="16" y="421"/>
                  <a:pt x="15" y="419"/>
                </a:cubicBezTo>
                <a:cubicBezTo>
                  <a:pt x="16" y="419"/>
                  <a:pt x="17" y="419"/>
                  <a:pt x="18" y="420"/>
                </a:cubicBezTo>
                <a:cubicBezTo>
                  <a:pt x="19" y="419"/>
                  <a:pt x="19" y="419"/>
                  <a:pt x="19" y="419"/>
                </a:cubicBezTo>
                <a:cubicBezTo>
                  <a:pt x="15" y="411"/>
                  <a:pt x="7" y="415"/>
                  <a:pt x="4" y="408"/>
                </a:cubicBezTo>
                <a:cubicBezTo>
                  <a:pt x="1" y="408"/>
                  <a:pt x="1" y="408"/>
                  <a:pt x="1" y="408"/>
                </a:cubicBezTo>
                <a:cubicBezTo>
                  <a:pt x="3" y="404"/>
                  <a:pt x="3" y="404"/>
                  <a:pt x="3" y="404"/>
                </a:cubicBezTo>
                <a:cubicBezTo>
                  <a:pt x="3" y="405"/>
                  <a:pt x="4" y="405"/>
                  <a:pt x="5" y="405"/>
                </a:cubicBezTo>
                <a:cubicBezTo>
                  <a:pt x="5" y="405"/>
                  <a:pt x="6" y="404"/>
                  <a:pt x="5" y="403"/>
                </a:cubicBezTo>
                <a:cubicBezTo>
                  <a:pt x="3" y="401"/>
                  <a:pt x="3" y="401"/>
                  <a:pt x="3" y="401"/>
                </a:cubicBezTo>
                <a:cubicBezTo>
                  <a:pt x="5" y="401"/>
                  <a:pt x="6" y="404"/>
                  <a:pt x="8" y="402"/>
                </a:cubicBezTo>
                <a:cubicBezTo>
                  <a:pt x="9" y="400"/>
                  <a:pt x="9" y="400"/>
                  <a:pt x="9" y="400"/>
                </a:cubicBezTo>
                <a:cubicBezTo>
                  <a:pt x="6" y="395"/>
                  <a:pt x="6" y="403"/>
                  <a:pt x="2" y="397"/>
                </a:cubicBezTo>
                <a:cubicBezTo>
                  <a:pt x="3" y="391"/>
                  <a:pt x="0" y="387"/>
                  <a:pt x="2" y="382"/>
                </a:cubicBezTo>
                <a:cubicBezTo>
                  <a:pt x="1" y="382"/>
                  <a:pt x="1" y="382"/>
                  <a:pt x="1" y="382"/>
                </a:cubicBezTo>
                <a:cubicBezTo>
                  <a:pt x="2" y="381"/>
                  <a:pt x="1" y="369"/>
                  <a:pt x="1" y="366"/>
                </a:cubicBezTo>
                <a:cubicBezTo>
                  <a:pt x="1" y="363"/>
                  <a:pt x="9" y="359"/>
                  <a:pt x="8" y="354"/>
                </a:cubicBezTo>
                <a:cubicBezTo>
                  <a:pt x="13" y="357"/>
                  <a:pt x="13" y="357"/>
                  <a:pt x="13" y="357"/>
                </a:cubicBezTo>
                <a:cubicBezTo>
                  <a:pt x="15" y="352"/>
                  <a:pt x="15" y="342"/>
                  <a:pt x="18" y="336"/>
                </a:cubicBezTo>
                <a:cubicBezTo>
                  <a:pt x="22" y="332"/>
                  <a:pt x="22" y="325"/>
                  <a:pt x="25" y="319"/>
                </a:cubicBezTo>
                <a:cubicBezTo>
                  <a:pt x="27" y="316"/>
                  <a:pt x="25" y="311"/>
                  <a:pt x="29" y="309"/>
                </a:cubicBezTo>
                <a:cubicBezTo>
                  <a:pt x="33" y="309"/>
                  <a:pt x="33" y="309"/>
                  <a:pt x="33" y="309"/>
                </a:cubicBezTo>
                <a:cubicBezTo>
                  <a:pt x="47" y="285"/>
                  <a:pt x="59" y="260"/>
                  <a:pt x="71" y="235"/>
                </a:cubicBezTo>
                <a:cubicBezTo>
                  <a:pt x="76" y="228"/>
                  <a:pt x="78" y="225"/>
                  <a:pt x="83" y="219"/>
                </a:cubicBezTo>
                <a:cubicBezTo>
                  <a:pt x="83" y="225"/>
                  <a:pt x="77" y="231"/>
                  <a:pt x="75" y="237"/>
                </a:cubicBezTo>
                <a:cubicBezTo>
                  <a:pt x="76" y="236"/>
                  <a:pt x="81" y="237"/>
                  <a:pt x="82" y="234"/>
                </a:cubicBezTo>
                <a:cubicBezTo>
                  <a:pt x="79" y="232"/>
                  <a:pt x="79" y="232"/>
                  <a:pt x="79" y="232"/>
                </a:cubicBezTo>
                <a:cubicBezTo>
                  <a:pt x="84" y="229"/>
                  <a:pt x="83" y="222"/>
                  <a:pt x="87" y="218"/>
                </a:cubicBezTo>
                <a:cubicBezTo>
                  <a:pt x="91" y="213"/>
                  <a:pt x="95" y="202"/>
                  <a:pt x="101" y="202"/>
                </a:cubicBezTo>
                <a:cubicBezTo>
                  <a:pt x="101" y="202"/>
                  <a:pt x="102" y="203"/>
                  <a:pt x="103" y="203"/>
                </a:cubicBezTo>
                <a:cubicBezTo>
                  <a:pt x="100" y="199"/>
                  <a:pt x="102" y="193"/>
                  <a:pt x="107" y="192"/>
                </a:cubicBezTo>
                <a:cubicBezTo>
                  <a:pt x="109" y="192"/>
                  <a:pt x="109" y="192"/>
                  <a:pt x="109" y="192"/>
                </a:cubicBezTo>
                <a:cubicBezTo>
                  <a:pt x="107" y="196"/>
                  <a:pt x="107" y="196"/>
                  <a:pt x="107" y="196"/>
                </a:cubicBezTo>
                <a:cubicBezTo>
                  <a:pt x="111" y="193"/>
                  <a:pt x="108" y="201"/>
                  <a:pt x="113" y="199"/>
                </a:cubicBezTo>
                <a:cubicBezTo>
                  <a:pt x="121" y="191"/>
                  <a:pt x="121" y="191"/>
                  <a:pt x="121" y="191"/>
                </a:cubicBezTo>
                <a:cubicBezTo>
                  <a:pt x="112" y="201"/>
                  <a:pt x="111" y="217"/>
                  <a:pt x="102" y="227"/>
                </a:cubicBezTo>
                <a:cubicBezTo>
                  <a:pt x="105" y="232"/>
                  <a:pt x="96" y="235"/>
                  <a:pt x="93" y="241"/>
                </a:cubicBezTo>
                <a:cubicBezTo>
                  <a:pt x="87" y="259"/>
                  <a:pt x="71" y="272"/>
                  <a:pt x="71" y="291"/>
                </a:cubicBezTo>
                <a:cubicBezTo>
                  <a:pt x="69" y="300"/>
                  <a:pt x="59" y="307"/>
                  <a:pt x="62" y="316"/>
                </a:cubicBezTo>
                <a:cubicBezTo>
                  <a:pt x="57" y="330"/>
                  <a:pt x="52" y="343"/>
                  <a:pt x="51" y="359"/>
                </a:cubicBezTo>
                <a:cubicBezTo>
                  <a:pt x="53" y="359"/>
                  <a:pt x="53" y="359"/>
                  <a:pt x="53" y="359"/>
                </a:cubicBezTo>
                <a:cubicBezTo>
                  <a:pt x="52" y="359"/>
                  <a:pt x="53" y="361"/>
                  <a:pt x="52" y="362"/>
                </a:cubicBezTo>
                <a:cubicBezTo>
                  <a:pt x="55" y="362"/>
                  <a:pt x="55" y="362"/>
                  <a:pt x="55" y="362"/>
                </a:cubicBezTo>
                <a:cubicBezTo>
                  <a:pt x="53" y="363"/>
                  <a:pt x="54" y="365"/>
                  <a:pt x="54" y="366"/>
                </a:cubicBezTo>
                <a:cubicBezTo>
                  <a:pt x="57" y="367"/>
                  <a:pt x="57" y="367"/>
                  <a:pt x="57" y="367"/>
                </a:cubicBezTo>
                <a:cubicBezTo>
                  <a:pt x="53" y="373"/>
                  <a:pt x="61" y="365"/>
                  <a:pt x="59" y="371"/>
                </a:cubicBezTo>
                <a:cubicBezTo>
                  <a:pt x="61" y="373"/>
                  <a:pt x="63" y="371"/>
                  <a:pt x="65" y="370"/>
                </a:cubicBezTo>
                <a:cubicBezTo>
                  <a:pt x="71" y="374"/>
                  <a:pt x="69" y="379"/>
                  <a:pt x="74" y="380"/>
                </a:cubicBezTo>
                <a:cubicBezTo>
                  <a:pt x="76" y="379"/>
                  <a:pt x="77" y="377"/>
                  <a:pt x="76" y="375"/>
                </a:cubicBezTo>
                <a:cubicBezTo>
                  <a:pt x="73" y="373"/>
                  <a:pt x="75" y="377"/>
                  <a:pt x="73" y="379"/>
                </a:cubicBezTo>
                <a:cubicBezTo>
                  <a:pt x="71" y="377"/>
                  <a:pt x="75" y="375"/>
                  <a:pt x="75" y="373"/>
                </a:cubicBezTo>
                <a:cubicBezTo>
                  <a:pt x="71" y="372"/>
                  <a:pt x="71" y="372"/>
                  <a:pt x="71" y="372"/>
                </a:cubicBezTo>
                <a:cubicBezTo>
                  <a:pt x="79" y="373"/>
                  <a:pt x="78" y="359"/>
                  <a:pt x="84" y="359"/>
                </a:cubicBezTo>
                <a:cubicBezTo>
                  <a:pt x="85" y="371"/>
                  <a:pt x="85" y="371"/>
                  <a:pt x="85" y="371"/>
                </a:cubicBezTo>
                <a:cubicBezTo>
                  <a:pt x="87" y="369"/>
                  <a:pt x="87" y="372"/>
                  <a:pt x="89" y="372"/>
                </a:cubicBezTo>
                <a:cubicBezTo>
                  <a:pt x="94" y="369"/>
                  <a:pt x="92" y="364"/>
                  <a:pt x="97" y="361"/>
                </a:cubicBezTo>
                <a:cubicBezTo>
                  <a:pt x="95" y="366"/>
                  <a:pt x="97" y="370"/>
                  <a:pt x="101" y="375"/>
                </a:cubicBezTo>
                <a:cubicBezTo>
                  <a:pt x="103" y="374"/>
                  <a:pt x="103" y="373"/>
                  <a:pt x="102" y="371"/>
                </a:cubicBezTo>
                <a:cubicBezTo>
                  <a:pt x="107" y="366"/>
                  <a:pt x="110" y="363"/>
                  <a:pt x="115" y="357"/>
                </a:cubicBezTo>
                <a:cubicBezTo>
                  <a:pt x="118" y="352"/>
                  <a:pt x="119" y="347"/>
                  <a:pt x="123" y="343"/>
                </a:cubicBezTo>
                <a:cubicBezTo>
                  <a:pt x="121" y="341"/>
                  <a:pt x="121" y="341"/>
                  <a:pt x="121" y="341"/>
                </a:cubicBezTo>
                <a:cubicBezTo>
                  <a:pt x="126" y="337"/>
                  <a:pt x="127" y="329"/>
                  <a:pt x="130" y="322"/>
                </a:cubicBezTo>
                <a:cubicBezTo>
                  <a:pt x="136" y="311"/>
                  <a:pt x="140" y="301"/>
                  <a:pt x="149" y="291"/>
                </a:cubicBezTo>
                <a:cubicBezTo>
                  <a:pt x="163" y="270"/>
                  <a:pt x="177" y="249"/>
                  <a:pt x="189" y="226"/>
                </a:cubicBezTo>
                <a:cubicBezTo>
                  <a:pt x="200" y="212"/>
                  <a:pt x="209" y="194"/>
                  <a:pt x="221" y="179"/>
                </a:cubicBezTo>
                <a:cubicBezTo>
                  <a:pt x="253" y="142"/>
                  <a:pt x="293" y="108"/>
                  <a:pt x="331" y="77"/>
                </a:cubicBezTo>
                <a:cubicBezTo>
                  <a:pt x="322" y="72"/>
                  <a:pt x="328" y="57"/>
                  <a:pt x="318" y="50"/>
                </a:cubicBezTo>
                <a:cubicBezTo>
                  <a:pt x="323" y="50"/>
                  <a:pt x="327" y="57"/>
                  <a:pt x="331" y="59"/>
                </a:cubicBezTo>
                <a:cubicBezTo>
                  <a:pt x="331" y="52"/>
                  <a:pt x="323" y="45"/>
                  <a:pt x="320" y="38"/>
                </a:cubicBezTo>
                <a:cubicBezTo>
                  <a:pt x="327" y="34"/>
                  <a:pt x="325" y="45"/>
                  <a:pt x="332" y="45"/>
                </a:cubicBezTo>
                <a:cubicBezTo>
                  <a:pt x="332" y="37"/>
                  <a:pt x="328" y="29"/>
                  <a:pt x="322" y="23"/>
                </a:cubicBezTo>
                <a:cubicBezTo>
                  <a:pt x="320" y="25"/>
                  <a:pt x="317" y="25"/>
                  <a:pt x="316" y="27"/>
                </a:cubicBezTo>
                <a:cubicBezTo>
                  <a:pt x="313" y="26"/>
                  <a:pt x="311" y="22"/>
                  <a:pt x="307" y="22"/>
                </a:cubicBezTo>
                <a:cubicBezTo>
                  <a:pt x="307" y="27"/>
                  <a:pt x="307" y="27"/>
                  <a:pt x="307" y="27"/>
                </a:cubicBezTo>
                <a:cubicBezTo>
                  <a:pt x="302" y="17"/>
                  <a:pt x="292" y="23"/>
                  <a:pt x="285" y="22"/>
                </a:cubicBezTo>
                <a:cubicBezTo>
                  <a:pt x="285" y="26"/>
                  <a:pt x="285" y="26"/>
                  <a:pt x="285" y="26"/>
                </a:cubicBezTo>
                <a:cubicBezTo>
                  <a:pt x="283" y="23"/>
                  <a:pt x="283" y="23"/>
                  <a:pt x="283" y="23"/>
                </a:cubicBezTo>
                <a:cubicBezTo>
                  <a:pt x="279" y="23"/>
                  <a:pt x="275" y="28"/>
                  <a:pt x="272" y="31"/>
                </a:cubicBezTo>
                <a:cubicBezTo>
                  <a:pt x="294" y="30"/>
                  <a:pt x="294" y="30"/>
                  <a:pt x="294" y="30"/>
                </a:cubicBezTo>
                <a:cubicBezTo>
                  <a:pt x="295" y="30"/>
                  <a:pt x="295" y="32"/>
                  <a:pt x="297" y="31"/>
                </a:cubicBezTo>
                <a:cubicBezTo>
                  <a:pt x="297" y="29"/>
                  <a:pt x="297" y="29"/>
                  <a:pt x="297" y="29"/>
                </a:cubicBezTo>
                <a:cubicBezTo>
                  <a:pt x="301" y="30"/>
                  <a:pt x="305" y="30"/>
                  <a:pt x="308" y="32"/>
                </a:cubicBezTo>
                <a:cubicBezTo>
                  <a:pt x="307" y="34"/>
                  <a:pt x="307" y="34"/>
                  <a:pt x="307" y="34"/>
                </a:cubicBezTo>
                <a:cubicBezTo>
                  <a:pt x="312" y="41"/>
                  <a:pt x="312" y="41"/>
                  <a:pt x="312" y="41"/>
                </a:cubicBezTo>
                <a:cubicBezTo>
                  <a:pt x="310" y="38"/>
                  <a:pt x="302" y="35"/>
                  <a:pt x="296" y="37"/>
                </a:cubicBezTo>
                <a:cubicBezTo>
                  <a:pt x="291" y="40"/>
                  <a:pt x="291" y="40"/>
                  <a:pt x="291" y="40"/>
                </a:cubicBezTo>
                <a:cubicBezTo>
                  <a:pt x="293" y="41"/>
                  <a:pt x="295" y="40"/>
                  <a:pt x="297" y="41"/>
                </a:cubicBezTo>
                <a:cubicBezTo>
                  <a:pt x="285" y="41"/>
                  <a:pt x="285" y="41"/>
                  <a:pt x="285" y="41"/>
                </a:cubicBezTo>
                <a:cubicBezTo>
                  <a:pt x="290" y="34"/>
                  <a:pt x="290" y="34"/>
                  <a:pt x="290" y="34"/>
                </a:cubicBezTo>
                <a:cubicBezTo>
                  <a:pt x="284" y="35"/>
                  <a:pt x="278" y="37"/>
                  <a:pt x="272" y="40"/>
                </a:cubicBezTo>
                <a:cubicBezTo>
                  <a:pt x="271" y="29"/>
                  <a:pt x="280" y="39"/>
                  <a:pt x="285" y="32"/>
                </a:cubicBezTo>
                <a:cubicBezTo>
                  <a:pt x="275" y="31"/>
                  <a:pt x="264" y="34"/>
                  <a:pt x="256" y="39"/>
                </a:cubicBezTo>
                <a:cubicBezTo>
                  <a:pt x="249" y="37"/>
                  <a:pt x="249" y="45"/>
                  <a:pt x="243" y="45"/>
                </a:cubicBezTo>
                <a:cubicBezTo>
                  <a:pt x="228" y="57"/>
                  <a:pt x="209" y="68"/>
                  <a:pt x="196" y="85"/>
                </a:cubicBezTo>
                <a:cubicBezTo>
                  <a:pt x="183" y="94"/>
                  <a:pt x="175" y="109"/>
                  <a:pt x="163" y="119"/>
                </a:cubicBezTo>
                <a:cubicBezTo>
                  <a:pt x="161" y="125"/>
                  <a:pt x="150" y="129"/>
                  <a:pt x="151" y="136"/>
                </a:cubicBezTo>
                <a:cubicBezTo>
                  <a:pt x="143" y="145"/>
                  <a:pt x="130" y="153"/>
                  <a:pt x="125" y="165"/>
                </a:cubicBezTo>
                <a:cubicBezTo>
                  <a:pt x="125" y="163"/>
                  <a:pt x="121" y="166"/>
                  <a:pt x="121" y="163"/>
                </a:cubicBezTo>
                <a:cubicBezTo>
                  <a:pt x="129" y="166"/>
                  <a:pt x="125" y="156"/>
                  <a:pt x="128" y="153"/>
                </a:cubicBezTo>
                <a:cubicBezTo>
                  <a:pt x="132" y="139"/>
                  <a:pt x="149" y="137"/>
                  <a:pt x="151" y="122"/>
                </a:cubicBezTo>
                <a:cubicBezTo>
                  <a:pt x="151" y="120"/>
                  <a:pt x="157" y="120"/>
                  <a:pt x="153" y="118"/>
                </a:cubicBezTo>
                <a:cubicBezTo>
                  <a:pt x="152" y="118"/>
                  <a:pt x="152" y="118"/>
                  <a:pt x="152" y="118"/>
                </a:cubicBezTo>
                <a:cubicBezTo>
                  <a:pt x="154" y="115"/>
                  <a:pt x="154" y="115"/>
                  <a:pt x="154" y="115"/>
                </a:cubicBezTo>
                <a:cubicBezTo>
                  <a:pt x="156" y="117"/>
                  <a:pt x="156" y="117"/>
                  <a:pt x="156" y="117"/>
                </a:cubicBezTo>
                <a:cubicBezTo>
                  <a:pt x="167" y="103"/>
                  <a:pt x="182" y="89"/>
                  <a:pt x="195" y="78"/>
                </a:cubicBezTo>
                <a:cubicBezTo>
                  <a:pt x="224" y="52"/>
                  <a:pt x="257" y="30"/>
                  <a:pt x="289" y="15"/>
                </a:cubicBezTo>
                <a:cubicBezTo>
                  <a:pt x="303" y="12"/>
                  <a:pt x="303" y="12"/>
                  <a:pt x="303" y="12"/>
                </a:cubicBezTo>
                <a:cubicBezTo>
                  <a:pt x="304" y="9"/>
                  <a:pt x="300" y="8"/>
                  <a:pt x="297" y="8"/>
                </a:cubicBezTo>
                <a:cubicBezTo>
                  <a:pt x="294" y="8"/>
                  <a:pt x="292" y="9"/>
                  <a:pt x="290" y="12"/>
                </a:cubicBezTo>
                <a:cubicBezTo>
                  <a:pt x="287" y="8"/>
                  <a:pt x="287" y="8"/>
                  <a:pt x="287" y="8"/>
                </a:cubicBezTo>
                <a:cubicBezTo>
                  <a:pt x="304" y="0"/>
                  <a:pt x="317" y="16"/>
                  <a:pt x="331" y="21"/>
                </a:cubicBezTo>
                <a:lnTo>
                  <a:pt x="337" y="23"/>
                </a:lnTo>
                <a:close/>
              </a:path>
            </a:pathLst>
          </a:custGeom>
          <a:solidFill>
            <a:srgbClr val="FFFFFF">
              <a:alpha val="50196"/>
            </a:srgbClr>
          </a:solidFill>
          <a:ln>
            <a:noFill/>
          </a:ln>
        </p:spPr>
        <p:txBody>
          <a:bodyPr vert="horz" wrap="square" lIns="121907" tIns="60953" rIns="121907" bIns="60953" numCol="1" anchor="t" anchorCtr="0" compatLnSpc="1">
            <a:prstTxWarp prst="textNoShape">
              <a:avLst/>
            </a:prstTxWarp>
          </a:bodyPr>
          <a:lstStyle/>
          <a:p>
            <a:endParaRPr lang="zh-CN" altLang="en-US" sz="2800" dirty="0">
              <a:latin typeface="UTM Pierre" panose="02040603050506020204" pitchFamily="18"/>
            </a:endParaRPr>
          </a:p>
        </p:txBody>
      </p:sp>
      <p:sp>
        <p:nvSpPr>
          <p:cNvPr id="5" name="TextBox 4">
            <a:extLst>
              <a:ext uri="{FF2B5EF4-FFF2-40B4-BE49-F238E27FC236}">
                <a16:creationId xmlns:a16="http://schemas.microsoft.com/office/drawing/2014/main" id="{06CCE86E-46CD-AA4D-9E0D-A20D81FC7A4D}"/>
              </a:ext>
            </a:extLst>
          </p:cNvPr>
          <p:cNvSpPr txBox="1"/>
          <p:nvPr/>
        </p:nvSpPr>
        <p:spPr>
          <a:xfrm>
            <a:off x="838622" y="2105639"/>
            <a:ext cx="10513168" cy="2354491"/>
          </a:xfrm>
          <a:prstGeom prst="rect">
            <a:avLst/>
          </a:prstGeom>
          <a:noFill/>
        </p:spPr>
        <p:txBody>
          <a:bodyPr wrap="square" rtlCol="0">
            <a:spAutoFit/>
          </a:bodyPr>
          <a:lstStyle/>
          <a:p>
            <a:r>
              <a:rPr lang="en-US" sz="11500" dirty="0" err="1">
                <a:latin typeface="UTM Alpine KT" panose="02040603050506020204" pitchFamily="18"/>
              </a:rPr>
              <a:t>Văn</a:t>
            </a:r>
            <a:r>
              <a:rPr lang="en-US" sz="11500" dirty="0">
                <a:latin typeface="UTM Alpine KT" panose="02040603050506020204" pitchFamily="18"/>
              </a:rPr>
              <a:t> hay </a:t>
            </a:r>
            <a:r>
              <a:rPr lang="en-US" sz="11500" dirty="0" err="1">
                <a:latin typeface="UTM Alpine KT" panose="02040603050506020204" pitchFamily="18"/>
              </a:rPr>
              <a:t>chữ</a:t>
            </a:r>
            <a:r>
              <a:rPr lang="en-US" sz="11500" dirty="0">
                <a:latin typeface="UTM Alpine KT" panose="02040603050506020204" pitchFamily="18"/>
              </a:rPr>
              <a:t> </a:t>
            </a:r>
            <a:r>
              <a:rPr lang="en-US" sz="11500" dirty="0" err="1">
                <a:latin typeface="UTM Alpine KT" panose="02040603050506020204" pitchFamily="18"/>
              </a:rPr>
              <a:t>tốt</a:t>
            </a:r>
            <a:endParaRPr lang="en-US" sz="11500" dirty="0">
              <a:latin typeface="UTM Alpine KT" panose="02040603050506020204" pitchFamily="18"/>
            </a:endParaRPr>
          </a:p>
          <a:p>
            <a:pPr algn="r"/>
            <a:r>
              <a:rPr lang="en-US" sz="3200" dirty="0">
                <a:latin typeface="UTM Alpine KT" panose="02040603050506020204" pitchFamily="18"/>
              </a:rPr>
              <a:t>-Theo </a:t>
            </a:r>
            <a:r>
              <a:rPr lang="en-US" sz="3200" dirty="0" err="1">
                <a:latin typeface="UTM Alpine KT" panose="02040603050506020204" pitchFamily="18"/>
              </a:rPr>
              <a:t>Truyện</a:t>
            </a:r>
            <a:r>
              <a:rPr lang="en-US" sz="3200" dirty="0">
                <a:latin typeface="UTM Alpine KT" panose="02040603050506020204" pitchFamily="18"/>
              </a:rPr>
              <a:t> </a:t>
            </a:r>
            <a:r>
              <a:rPr lang="en-US" sz="3200" dirty="0" err="1">
                <a:latin typeface="UTM Alpine KT" panose="02040603050506020204" pitchFamily="18"/>
              </a:rPr>
              <a:t>đọc</a:t>
            </a:r>
            <a:r>
              <a:rPr lang="en-US" sz="3200" dirty="0">
                <a:latin typeface="UTM Alpine KT" panose="02040603050506020204" pitchFamily="18"/>
              </a:rPr>
              <a:t> 1 (1995)-</a:t>
            </a:r>
          </a:p>
        </p:txBody>
      </p:sp>
      <p:sp>
        <p:nvSpPr>
          <p:cNvPr id="6" name="TextBox 5">
            <a:extLst>
              <a:ext uri="{FF2B5EF4-FFF2-40B4-BE49-F238E27FC236}">
                <a16:creationId xmlns:a16="http://schemas.microsoft.com/office/drawing/2014/main" id="{4BEE2DDB-9463-F74B-885F-C7476C89F97B}"/>
              </a:ext>
            </a:extLst>
          </p:cNvPr>
          <p:cNvSpPr txBox="1"/>
          <p:nvPr/>
        </p:nvSpPr>
        <p:spPr>
          <a:xfrm>
            <a:off x="4468366" y="810868"/>
            <a:ext cx="4485377" cy="1015663"/>
          </a:xfrm>
          <a:prstGeom prst="rect">
            <a:avLst/>
          </a:prstGeom>
          <a:noFill/>
        </p:spPr>
        <p:txBody>
          <a:bodyPr wrap="square" rtlCol="0">
            <a:spAutoFit/>
          </a:bodyPr>
          <a:lstStyle/>
          <a:p>
            <a:r>
              <a:rPr lang="en-US" sz="6000" b="1" dirty="0" err="1">
                <a:solidFill>
                  <a:srgbClr val="724A3C"/>
                </a:solidFill>
                <a:latin typeface="UTM Pierre" panose="02040603050506020204" pitchFamily="18"/>
              </a:rPr>
              <a:t>Tập</a:t>
            </a:r>
            <a:r>
              <a:rPr lang="en-US" sz="6000" b="1" dirty="0">
                <a:solidFill>
                  <a:srgbClr val="724A3C"/>
                </a:solidFill>
                <a:latin typeface="UTM Pierre" panose="02040603050506020204" pitchFamily="18"/>
              </a:rPr>
              <a:t> </a:t>
            </a:r>
            <a:r>
              <a:rPr lang="en-US" sz="6000" b="1" dirty="0" err="1">
                <a:solidFill>
                  <a:srgbClr val="724A3C"/>
                </a:solidFill>
                <a:latin typeface="UTM Pierre" panose="02040603050506020204" pitchFamily="18"/>
              </a:rPr>
              <a:t>đọc</a:t>
            </a:r>
            <a:r>
              <a:rPr lang="en-US" sz="6000" b="1" dirty="0">
                <a:solidFill>
                  <a:srgbClr val="724A3C"/>
                </a:solidFill>
                <a:latin typeface="UTM Pierre" panose="02040603050506020204" pitchFamily="18"/>
              </a:rPr>
              <a:t> 4</a:t>
            </a:r>
          </a:p>
        </p:txBody>
      </p:sp>
      <p:pic>
        <p:nvPicPr>
          <p:cNvPr id="7" name="图片 5">
            <a:extLst>
              <a:ext uri="{FF2B5EF4-FFF2-40B4-BE49-F238E27FC236}">
                <a16:creationId xmlns:a16="http://schemas.microsoft.com/office/drawing/2014/main" id="{3814941C-1400-854D-B851-2B7C523543C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20613268">
            <a:off x="10324188" y="1420421"/>
            <a:ext cx="1608033" cy="191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58D431EB-7B90-724B-8489-1BC07E0D5A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6474" y="8902402"/>
            <a:ext cx="1803287" cy="2672892"/>
          </a:xfrm>
          <a:prstGeom prst="rect">
            <a:avLst/>
          </a:prstGeom>
        </p:spPr>
      </p:pic>
    </p:spTree>
    <p:extLst>
      <p:ext uri="{BB962C8B-B14F-4D97-AF65-F5344CB8AC3E}">
        <p14:creationId xmlns:p14="http://schemas.microsoft.com/office/powerpoint/2010/main" val="430870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63" presetClass="path" presetSubtype="0" accel="50000" decel="50000" fill="hold" nodeType="withEffect">
                                  <p:stCondLst>
                                    <p:cond delay="0"/>
                                  </p:stCondLst>
                                  <p:childTnLst>
                                    <p:animMotion origin="layout" path="M 1.60494E-6 3.85965E-6 L 0.49975 3.85965E-6 " pathEditMode="relative" rAng="0" ptsTypes="AA">
                                      <p:cBhvr>
                                        <p:cTn id="12" dur="2000" fill="hold"/>
                                        <p:tgtEl>
                                          <p:spTgt spid="7"/>
                                        </p:tgtEl>
                                        <p:attrNameLst>
                                          <p:attrName>ppt_x</p:attrName>
                                          <p:attrName>ppt_y</p:attrName>
                                        </p:attrNameLst>
                                      </p:cBhvr>
                                      <p:rCtr x="24988" y="0"/>
                                    </p:animMotion>
                                  </p:childTnLst>
                                </p:cTn>
                              </p:par>
                            </p:childTnLst>
                          </p:cTn>
                        </p:par>
                        <p:par>
                          <p:cTn id="13" fill="hold">
                            <p:stCondLst>
                              <p:cond delay="2500"/>
                            </p:stCondLst>
                            <p:childTnLst>
                              <p:par>
                                <p:cTn id="14" presetID="10" presetClass="exit" presetSubtype="0" fill="hold" nodeType="afterEffect">
                                  <p:stCondLst>
                                    <p:cond delay="0"/>
                                  </p:stCondLst>
                                  <p:childTnLst>
                                    <p:animEffect transition="out" filter="fade">
                                      <p:cBhvr>
                                        <p:cTn id="15" dur="250"/>
                                        <p:tgtEl>
                                          <p:spTgt spid="7"/>
                                        </p:tgtEl>
                                      </p:cBhvr>
                                    </p:animEffect>
                                    <p:set>
                                      <p:cBhvr>
                                        <p:cTn id="16" dur="1" fill="hold">
                                          <p:stCondLst>
                                            <p:cond delay="24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p:cNvGrpSpPr>
            <a:grpSpLocks/>
          </p:cNvGrpSpPr>
          <p:nvPr/>
        </p:nvGrpSpPr>
        <p:grpSpPr bwMode="auto">
          <a:xfrm>
            <a:off x="0" y="138145"/>
            <a:ext cx="6619013" cy="949545"/>
            <a:chOff x="-2" y="0"/>
            <a:chExt cx="6619368" cy="950731"/>
          </a:xfrm>
        </p:grpSpPr>
        <p:pic>
          <p:nvPicPr>
            <p:cNvPr id="3" name="Picture 9" descr="F:\ppt素材\图标\我收集的图标\字体\3.png"/>
            <p:cNvPicPr>
              <a:picLocks noChangeAspect="1" noChangeArrowheads="1"/>
            </p:cNvPicPr>
            <p:nvPr/>
          </p:nvPicPr>
          <p:blipFill>
            <a:blip r:embed="rId2">
              <a:alphaModFix amt="68000"/>
              <a:extLst>
                <a:ext uri="{BEBA8EAE-BF5A-486C-A8C5-ECC9F3942E4B}">
                  <a14:imgProps xmlns:a14="http://schemas.microsoft.com/office/drawing/2010/main">
                    <a14:imgLayer r:embed="rId3">
                      <a14:imgEffect>
                        <a14:colorTemperature colorTemp="4867"/>
                      </a14:imgEffect>
                    </a14:imgLayer>
                  </a14:imgProps>
                </a:ext>
                <a:ext uri="{28A0092B-C50C-407E-A947-70E740481C1C}">
                  <a14:useLocalDpi xmlns:a14="http://schemas.microsoft.com/office/drawing/2010/main" val="0"/>
                </a:ext>
              </a:extLst>
            </a:blip>
            <a:srcRect/>
            <a:stretch>
              <a:fillRect/>
            </a:stretch>
          </p:blipFill>
          <p:spPr bwMode="auto">
            <a:xfrm rot="5400000">
              <a:off x="2834316" y="-2834318"/>
              <a:ext cx="950731" cy="6619368"/>
            </a:xfrm>
            <a:prstGeom prst="rect">
              <a:avLst/>
            </a:prstGeom>
            <a:noFill/>
            <a:ln>
              <a:noFill/>
            </a:ln>
            <a:effectLst>
              <a:glow rad="127000">
                <a:schemeClr val="tx1">
                  <a:lumMod val="65000"/>
                  <a:lumOff val="35000"/>
                  <a:alpha val="13000"/>
                </a:schemeClr>
              </a:glow>
              <a:reflection endPos="0" dist="508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
            <p:cNvSpPr txBox="1">
              <a:spLocks noChangeArrowheads="1"/>
            </p:cNvSpPr>
            <p:nvPr/>
          </p:nvSpPr>
          <p:spPr bwMode="auto">
            <a:xfrm>
              <a:off x="554521" y="224522"/>
              <a:ext cx="4584241" cy="708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4000" b="1" dirty="0">
                  <a:solidFill>
                    <a:schemeClr val="bg1"/>
                  </a:solidFill>
                  <a:latin typeface="UTM Staccato " panose="02040603050506020204" pitchFamily="18"/>
                  <a:ea typeface="微软雅黑" panose="020B0503020204020204" pitchFamily="34" charset="-122"/>
                </a:rPr>
                <a:t>YÊU CẦU CẦN ĐẠT</a:t>
              </a:r>
              <a:endParaRPr lang="zh-CN" altLang="en-US" sz="4000" b="1" dirty="0">
                <a:solidFill>
                  <a:schemeClr val="bg1"/>
                </a:solidFill>
                <a:latin typeface="UTM Staccato " panose="02040603050506020204" pitchFamily="18"/>
                <a:ea typeface="微软雅黑" panose="020B0503020204020204" pitchFamily="34" charset="-122"/>
              </a:endParaRPr>
            </a:p>
          </p:txBody>
        </p:sp>
      </p:grpSp>
      <p:pic>
        <p:nvPicPr>
          <p:cNvPr id="8" name="Picture 19" descr="兰花水墨"/>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0286" y="1936601"/>
            <a:ext cx="6619005" cy="4948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3" descr="水墨云"/>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23598" y="103570"/>
            <a:ext cx="1827998" cy="1437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4" descr="金鱼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96635" y="5564290"/>
            <a:ext cx="1627002" cy="58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5" descr="金鱼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901301" y="6377026"/>
            <a:ext cx="1117109" cy="402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39714B89-5034-FB48-A6DF-D538DDC4E09A}"/>
              </a:ext>
            </a:extLst>
          </p:cNvPr>
          <p:cNvSpPr txBox="1"/>
          <p:nvPr/>
        </p:nvSpPr>
        <p:spPr>
          <a:xfrm>
            <a:off x="3696123" y="1185533"/>
            <a:ext cx="8003443" cy="5262979"/>
          </a:xfrm>
          <a:prstGeom prst="rect">
            <a:avLst/>
          </a:prstGeom>
          <a:solidFill>
            <a:schemeClr val="dk1">
              <a:alpha val="35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nl-NL" sz="2800" b="1" dirty="0">
                <a:effectLst/>
                <a:latin typeface="Times New Roman" panose="02020603050405020304" pitchFamily="18" charset="0"/>
                <a:ea typeface="Times New Roman" panose="02020603050405020304" pitchFamily="18" charset="0"/>
              </a:rPr>
              <a:t>1. </a:t>
            </a:r>
            <a:r>
              <a:rPr lang="nl-NL" sz="2800" b="1" dirty="0" err="1">
                <a:effectLst/>
                <a:latin typeface="Times New Roman" panose="02020603050405020304" pitchFamily="18" charset="0"/>
                <a:ea typeface="Times New Roman" panose="02020603050405020304" pitchFamily="18" charset="0"/>
              </a:rPr>
              <a:t>Phẩm</a:t>
            </a:r>
            <a:r>
              <a:rPr lang="nl-NL" sz="2800" b="1" dirty="0">
                <a:effectLst/>
                <a:latin typeface="Times New Roman" panose="02020603050405020304" pitchFamily="18" charset="0"/>
                <a:ea typeface="Times New Roman" panose="02020603050405020304" pitchFamily="18" charset="0"/>
              </a:rPr>
              <a:t> </a:t>
            </a:r>
            <a:r>
              <a:rPr lang="nl-NL" sz="2800" b="1" dirty="0" err="1">
                <a:effectLst/>
                <a:latin typeface="Times New Roman" panose="02020603050405020304" pitchFamily="18" charset="0"/>
                <a:ea typeface="Times New Roman" panose="02020603050405020304" pitchFamily="18" charset="0"/>
              </a:rPr>
              <a:t>chất</a:t>
            </a:r>
            <a:endParaRPr lang="en-CA" sz="2800" dirty="0">
              <a:effectLst/>
              <a:latin typeface="Times New Roman" panose="02020603050405020304" pitchFamily="18" charset="0"/>
              <a:ea typeface="Times New Roman" panose="02020603050405020304" pitchFamily="18" charset="0"/>
            </a:endParaRPr>
          </a:p>
          <a:p>
            <a:pPr algn="just"/>
            <a:r>
              <a:rPr lang="nl-NL" sz="2800" dirty="0">
                <a:solidFill>
                  <a:srgbClr val="000000"/>
                </a:solidFill>
                <a:effectLst/>
                <a:latin typeface="Times New Roman" panose="02020603050405020304" pitchFamily="18" charset="0"/>
                <a:ea typeface="Times New Roman" panose="02020603050405020304" pitchFamily="18" charset="0"/>
              </a:rPr>
              <a:t>- GD HS </a:t>
            </a:r>
            <a:r>
              <a:rPr lang="nl-NL" sz="2800" dirty="0" err="1">
                <a:solidFill>
                  <a:srgbClr val="000000"/>
                </a:solidFill>
                <a:effectLst/>
                <a:latin typeface="Times New Roman" panose="02020603050405020304" pitchFamily="18" charset="0"/>
                <a:ea typeface="Times New Roman" panose="02020603050405020304" pitchFamily="18" charset="0"/>
              </a:rPr>
              <a:t>tính</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kiên</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trì</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trong</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học</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tập</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và</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rèn</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luyện</a:t>
            </a:r>
            <a:endParaRPr lang="en-CA" sz="2800" dirty="0">
              <a:effectLst/>
              <a:latin typeface="Times New Roman" panose="02020603050405020304" pitchFamily="18" charset="0"/>
              <a:ea typeface="Times New Roman" panose="02020603050405020304" pitchFamily="18" charset="0"/>
            </a:endParaRPr>
          </a:p>
          <a:p>
            <a:pPr algn="just"/>
            <a:r>
              <a:rPr lang="nl-NL" sz="2800" b="1" dirty="0">
                <a:effectLst/>
                <a:latin typeface="Times New Roman" panose="02020603050405020304" pitchFamily="18" charset="0"/>
                <a:ea typeface="Times New Roman" panose="02020603050405020304" pitchFamily="18" charset="0"/>
              </a:rPr>
              <a:t>2. </a:t>
            </a:r>
            <a:r>
              <a:rPr lang="nl-NL" sz="2800" b="1" dirty="0" err="1">
                <a:effectLst/>
                <a:latin typeface="Times New Roman" panose="02020603050405020304" pitchFamily="18" charset="0"/>
                <a:ea typeface="Times New Roman" panose="02020603050405020304" pitchFamily="18" charset="0"/>
              </a:rPr>
              <a:t>Năng</a:t>
            </a:r>
            <a:r>
              <a:rPr lang="nl-NL" sz="2800" b="1" dirty="0">
                <a:effectLst/>
                <a:latin typeface="Times New Roman" panose="02020603050405020304" pitchFamily="18" charset="0"/>
                <a:ea typeface="Times New Roman" panose="02020603050405020304" pitchFamily="18" charset="0"/>
              </a:rPr>
              <a:t> </a:t>
            </a:r>
            <a:r>
              <a:rPr lang="nl-NL" sz="2800" b="1" dirty="0" err="1">
                <a:effectLst/>
                <a:latin typeface="Times New Roman" panose="02020603050405020304" pitchFamily="18" charset="0"/>
                <a:ea typeface="Times New Roman" panose="02020603050405020304" pitchFamily="18" charset="0"/>
              </a:rPr>
              <a:t>lực</a:t>
            </a:r>
            <a:endParaRPr lang="en-CA" sz="2800" dirty="0">
              <a:effectLst/>
              <a:latin typeface="Times New Roman" panose="02020603050405020304" pitchFamily="18" charset="0"/>
              <a:ea typeface="Times New Roman" panose="02020603050405020304" pitchFamily="18" charset="0"/>
            </a:endParaRPr>
          </a:p>
          <a:p>
            <a:pPr algn="just"/>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Năng</a:t>
            </a:r>
            <a:r>
              <a:rPr lang="nl-NL"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lực đặc thù: </a:t>
            </a:r>
            <a:endParaRPr lang="en-CA" sz="2800" dirty="0">
              <a:effectLst/>
              <a:latin typeface="Times New Roman" panose="02020603050405020304" pitchFamily="18" charset="0"/>
              <a:ea typeface="Times New Roman" panose="02020603050405020304" pitchFamily="18" charset="0"/>
            </a:endParaRPr>
          </a:p>
          <a:p>
            <a:pPr algn="just"/>
            <a:r>
              <a:rPr lang="nl-NL" sz="2800" b="1" dirty="0">
                <a:solidFill>
                  <a:schemeClr val="tx1"/>
                </a:solidFill>
                <a:effectLst/>
                <a:latin typeface="Times New Roman" panose="02020603050405020304" pitchFamily="18" charset="0"/>
                <a:ea typeface="Times New Roman" panose="02020603050405020304" pitchFamily="18" charset="0"/>
              </a:rPr>
              <a:t>+</a:t>
            </a:r>
            <a:r>
              <a:rPr lang="nl-NL" sz="2800" b="1" dirty="0">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Hiểu</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nội</a:t>
            </a:r>
            <a:r>
              <a:rPr lang="nl-NL"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dung bài tập đọc</a:t>
            </a:r>
            <a:r>
              <a:rPr lang="nl-NL" sz="2800" dirty="0">
                <a:solidFill>
                  <a:srgbClr val="000000"/>
                </a:solidFill>
                <a:effectLst/>
                <a:latin typeface="Times New Roman" panose="02020603050405020304" pitchFamily="18" charset="0"/>
                <a:ea typeface="Times New Roman" panose="02020603050405020304" pitchFamily="18" charset="0"/>
              </a:rPr>
              <a:t>: Ca </a:t>
            </a:r>
            <a:r>
              <a:rPr lang="nl-NL" sz="2800" dirty="0" err="1">
                <a:solidFill>
                  <a:srgbClr val="000000"/>
                </a:solidFill>
                <a:effectLst/>
                <a:latin typeface="Times New Roman" panose="02020603050405020304" pitchFamily="18" charset="0"/>
                <a:ea typeface="Times New Roman" panose="02020603050405020304" pitchFamily="18" charset="0"/>
              </a:rPr>
              <a:t>ngợi</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tính</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kiên</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trì</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quyết</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tâm</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sửa</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chữ</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viết</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xấu</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để</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trở</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thành</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người</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viết</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chữ</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đẹp</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của</a:t>
            </a:r>
            <a:r>
              <a:rPr lang="nl-NL" sz="2800" dirty="0">
                <a:solidFill>
                  <a:srgbClr val="000000"/>
                </a:solidFill>
                <a:effectLst/>
                <a:latin typeface="Times New Roman" panose="02020603050405020304" pitchFamily="18" charset="0"/>
                <a:ea typeface="Times New Roman" panose="02020603050405020304" pitchFamily="18" charset="0"/>
              </a:rPr>
              <a:t> Cao Bá </a:t>
            </a:r>
            <a:r>
              <a:rPr lang="nl-NL" sz="2800" dirty="0" err="1">
                <a:solidFill>
                  <a:srgbClr val="000000"/>
                </a:solidFill>
                <a:effectLst/>
                <a:latin typeface="Times New Roman" panose="02020603050405020304" pitchFamily="18" charset="0"/>
                <a:ea typeface="Times New Roman" panose="02020603050405020304" pitchFamily="18" charset="0"/>
              </a:rPr>
              <a:t>Quát</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trả</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lời</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được</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các</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câu</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hỏi</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trong</a:t>
            </a:r>
            <a:r>
              <a:rPr lang="nl-NL" sz="2800" dirty="0">
                <a:solidFill>
                  <a:srgbClr val="000000"/>
                </a:solidFill>
                <a:effectLst/>
                <a:latin typeface="Times New Roman" panose="02020603050405020304" pitchFamily="18" charset="0"/>
                <a:ea typeface="Times New Roman" panose="02020603050405020304" pitchFamily="18" charset="0"/>
              </a:rPr>
              <a:t> SGK).</a:t>
            </a:r>
            <a:endParaRPr lang="en-CA" sz="2800" dirty="0">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Biết</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đọc</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bài</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văn</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với</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giọng</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kể</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chậm</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rãi</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bước</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đầu</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biết</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đọc</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diễn</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cảm</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đoạn</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văn</a:t>
            </a:r>
            <a:r>
              <a:rPr lang="nl-NL" sz="2800" dirty="0">
                <a:solidFill>
                  <a:srgbClr val="000000"/>
                </a:solidFill>
                <a:effectLst/>
                <a:latin typeface="Times New Roman" panose="02020603050405020304" pitchFamily="18" charset="0"/>
                <a:ea typeface="Times New Roman" panose="02020603050405020304" pitchFamily="18" charset="0"/>
              </a:rPr>
              <a:t>.</a:t>
            </a:r>
            <a:endParaRPr lang="en-CA" sz="2800" dirty="0">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Năng</a:t>
            </a:r>
            <a:r>
              <a:rPr lang="nl-NL"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lực chung: </a:t>
            </a:r>
            <a:r>
              <a:rPr lang="nl-NL" sz="2800" dirty="0">
                <a:solidFill>
                  <a:srgbClr val="000000"/>
                </a:solidFill>
                <a:effectLst/>
                <a:latin typeface="Times New Roman" panose="02020603050405020304" pitchFamily="18" charset="0"/>
                <a:ea typeface="Times New Roman" panose="02020603050405020304" pitchFamily="18" charset="0"/>
              </a:rPr>
              <a:t>NL </a:t>
            </a:r>
            <a:r>
              <a:rPr lang="nl-NL" sz="2800" dirty="0" err="1">
                <a:solidFill>
                  <a:srgbClr val="000000"/>
                </a:solidFill>
                <a:effectLst/>
                <a:latin typeface="Times New Roman" panose="02020603050405020304" pitchFamily="18" charset="0"/>
                <a:ea typeface="Times New Roman" panose="02020603050405020304" pitchFamily="18" charset="0"/>
              </a:rPr>
              <a:t>giao</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tiếp</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và</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hợp</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tác</a:t>
            </a:r>
            <a:r>
              <a:rPr lang="nl-NL" sz="2800" dirty="0">
                <a:solidFill>
                  <a:srgbClr val="000000"/>
                </a:solidFill>
                <a:effectLst/>
                <a:latin typeface="Times New Roman" panose="02020603050405020304" pitchFamily="18" charset="0"/>
                <a:ea typeface="Times New Roman" panose="02020603050405020304" pitchFamily="18" charset="0"/>
              </a:rPr>
              <a:t>, NL </a:t>
            </a:r>
            <a:r>
              <a:rPr lang="nl-NL" sz="2800" dirty="0" err="1">
                <a:solidFill>
                  <a:srgbClr val="000000"/>
                </a:solidFill>
                <a:effectLst/>
                <a:latin typeface="Times New Roman" panose="02020603050405020304" pitchFamily="18" charset="0"/>
                <a:ea typeface="Times New Roman" panose="02020603050405020304" pitchFamily="18" charset="0"/>
              </a:rPr>
              <a:t>giải</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quyết</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vấn</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đề</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và</a:t>
            </a:r>
            <a:r>
              <a:rPr lang="nl-NL" sz="2800" dirty="0">
                <a:solidFill>
                  <a:srgbClr val="000000"/>
                </a:solidFill>
                <a:effectLst/>
                <a:latin typeface="Times New Roman" panose="02020603050405020304" pitchFamily="18" charset="0"/>
                <a:ea typeface="Times New Roman" panose="02020603050405020304" pitchFamily="18" charset="0"/>
              </a:rPr>
              <a:t> sáng </a:t>
            </a:r>
            <a:r>
              <a:rPr lang="nl-NL" sz="2800" dirty="0" err="1">
                <a:solidFill>
                  <a:srgbClr val="000000"/>
                </a:solidFill>
                <a:effectLst/>
                <a:latin typeface="Times New Roman" panose="02020603050405020304" pitchFamily="18" charset="0"/>
                <a:ea typeface="Times New Roman" panose="02020603050405020304" pitchFamily="18" charset="0"/>
              </a:rPr>
              <a:t>tạo</a:t>
            </a:r>
            <a:r>
              <a:rPr lang="nl-NL" sz="2800" dirty="0">
                <a:solidFill>
                  <a:srgbClr val="000000"/>
                </a:solidFill>
                <a:effectLst/>
                <a:latin typeface="Times New Roman" panose="02020603050405020304" pitchFamily="18" charset="0"/>
                <a:ea typeface="Times New Roman" panose="02020603050405020304" pitchFamily="18" charset="0"/>
              </a:rPr>
              <a:t>, NL </a:t>
            </a:r>
            <a:r>
              <a:rPr lang="nl-NL" sz="2800" dirty="0" err="1">
                <a:solidFill>
                  <a:srgbClr val="000000"/>
                </a:solidFill>
                <a:effectLst/>
                <a:latin typeface="Times New Roman" panose="02020603050405020304" pitchFamily="18" charset="0"/>
                <a:ea typeface="Times New Roman" panose="02020603050405020304" pitchFamily="18" charset="0"/>
              </a:rPr>
              <a:t>ngôn</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ngữ</a:t>
            </a:r>
            <a:r>
              <a:rPr lang="nl-NL" sz="2800" dirty="0">
                <a:solidFill>
                  <a:srgbClr val="000000"/>
                </a:solidFill>
                <a:effectLst/>
                <a:latin typeface="Times New Roman" panose="02020603050405020304" pitchFamily="18" charset="0"/>
                <a:ea typeface="Times New Roman" panose="02020603050405020304" pitchFamily="18" charset="0"/>
              </a:rPr>
              <a:t>, NL </a:t>
            </a:r>
            <a:r>
              <a:rPr lang="nl-NL" sz="2800" dirty="0" err="1">
                <a:solidFill>
                  <a:srgbClr val="000000"/>
                </a:solidFill>
                <a:effectLst/>
                <a:latin typeface="Times New Roman" panose="02020603050405020304" pitchFamily="18" charset="0"/>
                <a:ea typeface="Times New Roman" panose="02020603050405020304" pitchFamily="18" charset="0"/>
              </a:rPr>
              <a:t>thẩm</a:t>
            </a:r>
            <a:r>
              <a:rPr lang="nl-NL" sz="2800" dirty="0">
                <a:solidFill>
                  <a:srgbClr val="000000"/>
                </a:solidFill>
                <a:effectLst/>
                <a:latin typeface="Times New Roman" panose="02020603050405020304" pitchFamily="18" charset="0"/>
                <a:ea typeface="Times New Roman" panose="02020603050405020304" pitchFamily="18" charset="0"/>
              </a:rPr>
              <a:t> </a:t>
            </a:r>
            <a:r>
              <a:rPr lang="nl-NL" sz="2800" dirty="0" err="1">
                <a:solidFill>
                  <a:srgbClr val="000000"/>
                </a:solidFill>
                <a:effectLst/>
                <a:latin typeface="Times New Roman" panose="02020603050405020304" pitchFamily="18" charset="0"/>
                <a:ea typeface="Times New Roman" panose="02020603050405020304" pitchFamily="18" charset="0"/>
              </a:rPr>
              <a:t>mĩ</a:t>
            </a:r>
            <a:r>
              <a:rPr lang="nl-NL" sz="2800" dirty="0">
                <a:solidFill>
                  <a:srgbClr val="000000"/>
                </a:solidFill>
                <a:effectLst/>
                <a:latin typeface="Times New Roman" panose="02020603050405020304" pitchFamily="18" charset="0"/>
                <a:ea typeface="Times New Roman" panose="02020603050405020304" pitchFamily="18" charset="0"/>
              </a:rPr>
              <a:t>.</a:t>
            </a:r>
            <a:endParaRPr lang="en-CA" sz="2800" dirty="0">
              <a:effectLst/>
              <a:latin typeface="Times New Roman" panose="02020603050405020304" pitchFamily="18" charset="0"/>
              <a:ea typeface="Times New Roman" panose="02020603050405020304" pitchFamily="18" charset="0"/>
            </a:endParaRPr>
          </a:p>
        </p:txBody>
      </p:sp>
      <p:grpSp>
        <p:nvGrpSpPr>
          <p:cNvPr id="22" name="Group 21">
            <a:extLst>
              <a:ext uri="{FF2B5EF4-FFF2-40B4-BE49-F238E27FC236}">
                <a16:creationId xmlns:a16="http://schemas.microsoft.com/office/drawing/2014/main" id="{2683E362-3DB7-F240-8E17-0211F5D62179}"/>
              </a:ext>
            </a:extLst>
          </p:cNvPr>
          <p:cNvGrpSpPr/>
          <p:nvPr/>
        </p:nvGrpSpPr>
        <p:grpSpPr>
          <a:xfrm>
            <a:off x="3598143" y="1185533"/>
            <a:ext cx="877354" cy="5311667"/>
            <a:chOff x="3129507" y="1802963"/>
            <a:chExt cx="566218" cy="4347597"/>
          </a:xfrm>
        </p:grpSpPr>
        <p:cxnSp>
          <p:nvCxnSpPr>
            <p:cNvPr id="17" name="Straight Connector 16">
              <a:extLst>
                <a:ext uri="{FF2B5EF4-FFF2-40B4-BE49-F238E27FC236}">
                  <a16:creationId xmlns:a16="http://schemas.microsoft.com/office/drawing/2014/main" id="{57B03A7D-3ABF-9546-AFF4-78AF2EC2EFDF}"/>
                </a:ext>
              </a:extLst>
            </p:cNvPr>
            <p:cNvCxnSpPr/>
            <p:nvPr/>
          </p:nvCxnSpPr>
          <p:spPr>
            <a:xfrm>
              <a:off x="3129507" y="1802963"/>
              <a:ext cx="517427" cy="0"/>
            </a:xfrm>
            <a:prstGeom prst="line">
              <a:avLst/>
            </a:prstGeom>
            <a:ln w="57150">
              <a:solidFill>
                <a:schemeClr val="tx1">
                  <a:lumMod val="75000"/>
                  <a:lumOff val="2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484BE6E1-277E-5144-B41D-FB90CACDD84E}"/>
                </a:ext>
              </a:extLst>
            </p:cNvPr>
            <p:cNvCxnSpPr>
              <a:cxnSpLocks/>
            </p:cNvCxnSpPr>
            <p:nvPr/>
          </p:nvCxnSpPr>
          <p:spPr>
            <a:xfrm>
              <a:off x="3142878" y="1802963"/>
              <a:ext cx="0" cy="4347597"/>
            </a:xfrm>
            <a:prstGeom prst="line">
              <a:avLst/>
            </a:prstGeom>
            <a:ln w="76200">
              <a:solidFill>
                <a:schemeClr val="tx1">
                  <a:lumMod val="75000"/>
                  <a:lumOff val="25000"/>
                </a:schemeClr>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C1AC3CCA-8F31-564F-9E41-5B8AC508AE55}"/>
                </a:ext>
              </a:extLst>
            </p:cNvPr>
            <p:cNvCxnSpPr/>
            <p:nvPr/>
          </p:nvCxnSpPr>
          <p:spPr>
            <a:xfrm>
              <a:off x="3178298" y="6132197"/>
              <a:ext cx="517427" cy="0"/>
            </a:xfrm>
            <a:prstGeom prst="line">
              <a:avLst/>
            </a:prstGeom>
            <a:ln w="57150">
              <a:solidFill>
                <a:schemeClr val="tx1">
                  <a:lumMod val="75000"/>
                  <a:lumOff val="25000"/>
                </a:schemeClr>
              </a:solidFill>
            </a:ln>
          </p:spPr>
          <p:style>
            <a:lnRef idx="1">
              <a:schemeClr val="dk1"/>
            </a:lnRef>
            <a:fillRef idx="0">
              <a:schemeClr val="dk1"/>
            </a:fillRef>
            <a:effectRef idx="0">
              <a:schemeClr val="dk1"/>
            </a:effectRef>
            <a:fontRef idx="minor">
              <a:schemeClr val="tx1"/>
            </a:fontRef>
          </p:style>
        </p:cxnSp>
      </p:grpSp>
      <p:grpSp>
        <p:nvGrpSpPr>
          <p:cNvPr id="23" name="Group 22">
            <a:extLst>
              <a:ext uri="{FF2B5EF4-FFF2-40B4-BE49-F238E27FC236}">
                <a16:creationId xmlns:a16="http://schemas.microsoft.com/office/drawing/2014/main" id="{8359D3CB-5F99-3443-8503-A437EE452572}"/>
              </a:ext>
            </a:extLst>
          </p:cNvPr>
          <p:cNvGrpSpPr/>
          <p:nvPr/>
        </p:nvGrpSpPr>
        <p:grpSpPr>
          <a:xfrm flipH="1">
            <a:off x="10668000" y="1070273"/>
            <a:ext cx="995750" cy="5306753"/>
            <a:chOff x="3129507" y="1802963"/>
            <a:chExt cx="566218" cy="4347597"/>
          </a:xfrm>
        </p:grpSpPr>
        <p:cxnSp>
          <p:nvCxnSpPr>
            <p:cNvPr id="24" name="Straight Connector 23">
              <a:extLst>
                <a:ext uri="{FF2B5EF4-FFF2-40B4-BE49-F238E27FC236}">
                  <a16:creationId xmlns:a16="http://schemas.microsoft.com/office/drawing/2014/main" id="{930BC74A-B011-8143-916A-860F3021D3E7}"/>
                </a:ext>
              </a:extLst>
            </p:cNvPr>
            <p:cNvCxnSpPr/>
            <p:nvPr/>
          </p:nvCxnSpPr>
          <p:spPr>
            <a:xfrm>
              <a:off x="3129507" y="1802963"/>
              <a:ext cx="517427" cy="0"/>
            </a:xfrm>
            <a:prstGeom prst="line">
              <a:avLst/>
            </a:prstGeom>
            <a:ln w="57150">
              <a:solidFill>
                <a:schemeClr val="tx1">
                  <a:lumMod val="75000"/>
                  <a:lumOff val="25000"/>
                </a:schemeClr>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FAEC5487-EB75-494C-B13D-8AFB6AEECD75}"/>
                </a:ext>
              </a:extLst>
            </p:cNvPr>
            <p:cNvCxnSpPr>
              <a:cxnSpLocks/>
            </p:cNvCxnSpPr>
            <p:nvPr/>
          </p:nvCxnSpPr>
          <p:spPr>
            <a:xfrm>
              <a:off x="3142878" y="1802963"/>
              <a:ext cx="0" cy="4347597"/>
            </a:xfrm>
            <a:prstGeom prst="line">
              <a:avLst/>
            </a:prstGeom>
            <a:ln w="76200">
              <a:solidFill>
                <a:schemeClr val="tx1">
                  <a:lumMod val="75000"/>
                  <a:lumOff val="25000"/>
                </a:schemeClr>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2A8220C1-4345-9D45-9B21-A7B228D4D2BD}"/>
                </a:ext>
              </a:extLst>
            </p:cNvPr>
            <p:cNvCxnSpPr/>
            <p:nvPr/>
          </p:nvCxnSpPr>
          <p:spPr>
            <a:xfrm>
              <a:off x="3178298" y="6132197"/>
              <a:ext cx="517427" cy="0"/>
            </a:xfrm>
            <a:prstGeom prst="line">
              <a:avLst/>
            </a:prstGeom>
            <a:ln w="57150">
              <a:solidFill>
                <a:schemeClr val="tx1">
                  <a:lumMod val="75000"/>
                  <a:lumOff val="25000"/>
                </a:schemeClr>
              </a:solidFill>
            </a:ln>
          </p:spPr>
          <p:style>
            <a:lnRef idx="1">
              <a:schemeClr val="dk1"/>
            </a:lnRef>
            <a:fillRef idx="0">
              <a:schemeClr val="dk1"/>
            </a:fillRef>
            <a:effectRef idx="0">
              <a:schemeClr val="dk1"/>
            </a:effectRef>
            <a:fontRef idx="minor">
              <a:schemeClr val="tx1"/>
            </a:fontRef>
          </p:style>
        </p:cxnSp>
      </p:grpSp>
      <p:pic>
        <p:nvPicPr>
          <p:cNvPr id="21" name="Picture 20">
            <a:extLst>
              <a:ext uri="{FF2B5EF4-FFF2-40B4-BE49-F238E27FC236}">
                <a16:creationId xmlns:a16="http://schemas.microsoft.com/office/drawing/2014/main" id="{2E8CAC02-D062-0E4C-901B-1A399E5D2B6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6474" y="8902402"/>
            <a:ext cx="1803287" cy="2672892"/>
          </a:xfrm>
          <a:prstGeom prst="rect">
            <a:avLst/>
          </a:prstGeom>
        </p:spPr>
      </p:pic>
    </p:spTree>
    <p:extLst>
      <p:ext uri="{BB962C8B-B14F-4D97-AF65-F5344CB8AC3E}">
        <p14:creationId xmlns:p14="http://schemas.microsoft.com/office/powerpoint/2010/main" val="240515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42" presetClass="entr" presetSubtype="0" fill="hold" nodeType="withEffect">
                                  <p:stCondLst>
                                    <p:cond delay="6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500"/>
                                        <p:tgtEl>
                                          <p:spTgt spid="9"/>
                                        </p:tgtEl>
                                      </p:cBhvr>
                                    </p:animEffect>
                                    <p:anim calcmode="lin" valueType="num">
                                      <p:cBhvr>
                                        <p:cTn id="11" dur="1500" fill="hold"/>
                                        <p:tgtEl>
                                          <p:spTgt spid="9"/>
                                        </p:tgtEl>
                                        <p:attrNameLst>
                                          <p:attrName>ppt_x</p:attrName>
                                        </p:attrNameLst>
                                      </p:cBhvr>
                                      <p:tavLst>
                                        <p:tav tm="0">
                                          <p:val>
                                            <p:strVal val="#ppt_x"/>
                                          </p:val>
                                        </p:tav>
                                        <p:tav tm="100000">
                                          <p:val>
                                            <p:strVal val="#ppt_x"/>
                                          </p:val>
                                        </p:tav>
                                      </p:tavLst>
                                    </p:anim>
                                    <p:anim calcmode="lin" valueType="num">
                                      <p:cBhvr>
                                        <p:cTn id="12" dur="1500" fill="hold"/>
                                        <p:tgtEl>
                                          <p:spTgt spid="9"/>
                                        </p:tgtEl>
                                        <p:attrNameLst>
                                          <p:attrName>ppt_y</p:attrName>
                                        </p:attrNameLst>
                                      </p:cBhvr>
                                      <p:tavLst>
                                        <p:tav tm="0">
                                          <p:val>
                                            <p:strVal val="#ppt_y+.1"/>
                                          </p:val>
                                        </p:tav>
                                        <p:tav tm="100000">
                                          <p:val>
                                            <p:strVal val="#ppt_y"/>
                                          </p:val>
                                        </p:tav>
                                      </p:tavLst>
                                    </p:anim>
                                  </p:childTnLst>
                                </p:cTn>
                              </p:par>
                              <p:par>
                                <p:cTn id="13" presetID="0" presetClass="path" presetSubtype="0" fill="hold" nodeType="withEffect">
                                  <p:stCondLst>
                                    <p:cond delay="0"/>
                                  </p:stCondLst>
                                  <p:childTnLst>
                                    <p:animMotion origin="layout" path="M -3.33333E-6 2.22222E-6 C -0.03507 -0.00301 -0.13507 -0.02338 -0.21041 -0.01806 C -0.28576 -0.01273 -0.37291 0.02315 -0.45208 0.03194 C -0.53125 0.04074 -0.59722 0.01389 -0.68541 0.03472 C -0.77361 0.05555 -0.8868 0.13796 -0.98125 0.15694 C -1.07569 0.17592 -1.19566 0.15046 -1.25208 0.14861 " pathEditMode="relative" rAng="0" ptsTypes="aaaaaa">
                                      <p:cBhvr>
                                        <p:cTn id="14" dur="5700" fill="hold"/>
                                        <p:tgtEl>
                                          <p:spTgt spid="10"/>
                                        </p:tgtEl>
                                        <p:attrNameLst>
                                          <p:attrName>ppt_x</p:attrName>
                                          <p:attrName>ppt_y</p:attrName>
                                        </p:attrNameLst>
                                      </p:cBhvr>
                                      <p:rCtr x="-62604" y="7616"/>
                                    </p:animMotion>
                                  </p:childTnLst>
                                </p:cTn>
                              </p:par>
                              <p:par>
                                <p:cTn id="15" presetID="0" presetClass="path" presetSubtype="0" fill="hold" nodeType="withEffect">
                                  <p:stCondLst>
                                    <p:cond delay="1300"/>
                                  </p:stCondLst>
                                  <p:childTnLst>
                                    <p:animMotion origin="layout" path="M 0 1.48148E-6 C -0.05868 -0.00093 -0.24896 0.00069 -0.35208 -0.00533 C -0.45521 -0.01134 -0.53663 -0.03333 -0.61875 -0.03611 C -0.70104 -0.03889 -0.75278 -0.02454 -0.84601 -0.02222 C -0.93889 -0.01991 -1.05799 -0.02107 -1.17708 -0.02222 " pathEditMode="relative" rAng="0" ptsTypes="aaaaa">
                                      <p:cBhvr>
                                        <p:cTn id="16" dur="5400" fill="hold"/>
                                        <p:tgtEl>
                                          <p:spTgt spid="11"/>
                                        </p:tgtEl>
                                        <p:attrNameLst>
                                          <p:attrName>ppt_x</p:attrName>
                                          <p:attrName>ppt_y</p:attrName>
                                        </p:attrNameLst>
                                      </p:cBhvr>
                                      <p:rCtr x="-58854" y="-1921"/>
                                    </p:animMotion>
                                  </p:childTnLst>
                                </p:cTn>
                              </p:par>
                            </p:childTnLst>
                          </p:cTn>
                        </p:par>
                        <p:par>
                          <p:cTn id="17" fill="hold">
                            <p:stCondLst>
                              <p:cond delay="6700"/>
                            </p:stCondLst>
                            <p:childTnLst>
                              <p:par>
                                <p:cTn id="18" presetID="2" presetClass="entr" presetSubtype="4"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ppt_x"/>
                                          </p:val>
                                        </p:tav>
                                        <p:tav tm="100000">
                                          <p:val>
                                            <p:strVal val="#ppt_x"/>
                                          </p:val>
                                        </p:tav>
                                      </p:tavLst>
                                    </p:anim>
                                    <p:anim calcmode="lin" valueType="num">
                                      <p:cBhvr additive="base">
                                        <p:cTn id="21" dur="500" fill="hold"/>
                                        <p:tgtEl>
                                          <p:spTgt spid="22"/>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500" fill="hold"/>
                                        <p:tgtEl>
                                          <p:spTgt spid="23"/>
                                        </p:tgtEl>
                                        <p:attrNameLst>
                                          <p:attrName>ppt_x</p:attrName>
                                        </p:attrNameLst>
                                      </p:cBhvr>
                                      <p:tavLst>
                                        <p:tav tm="0">
                                          <p:val>
                                            <p:strVal val="#ppt_x"/>
                                          </p:val>
                                        </p:tav>
                                        <p:tav tm="100000">
                                          <p:val>
                                            <p:strVal val="#ppt_x"/>
                                          </p:val>
                                        </p:tav>
                                      </p:tavLst>
                                    </p:anim>
                                    <p:anim calcmode="lin" valueType="num">
                                      <p:cBhvr additive="base">
                                        <p:cTn id="2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checkerboard(across)">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9" descr="01副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 y="0"/>
            <a:ext cx="1218876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1" descr="镂空边框"/>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 y="-14816"/>
            <a:ext cx="12188768" cy="110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5" descr="屋角"/>
          <p:cNvPicPr>
            <a:picLocks noChangeAspect="1" noChangeArrowheads="1"/>
          </p:cNvPicPr>
          <p:nvPr/>
        </p:nvPicPr>
        <p:blipFill>
          <a:blip r:embed="rId4">
            <a:extLst>
              <a:ext uri="{28A0092B-C50C-407E-A947-70E740481C1C}">
                <a14:useLocalDpi xmlns:a14="http://schemas.microsoft.com/office/drawing/2010/main" val="0"/>
              </a:ext>
            </a:extLst>
          </a:blip>
          <a:srcRect l="15999"/>
          <a:stretch>
            <a:fillRect/>
          </a:stretch>
        </p:blipFill>
        <p:spPr bwMode="auto">
          <a:xfrm>
            <a:off x="9346038" y="1"/>
            <a:ext cx="3655996" cy="3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8" descr="镂空边框"/>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3" y="5767473"/>
            <a:ext cx="12188768" cy="1109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descr="框"/>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1783" y="1500602"/>
            <a:ext cx="9616031" cy="380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20"/>
          <p:cNvSpPr txBox="1">
            <a:spLocks noChangeArrowheads="1"/>
          </p:cNvSpPr>
          <p:nvPr/>
        </p:nvSpPr>
        <p:spPr bwMode="ltGray">
          <a:xfrm>
            <a:off x="3226085" y="2586596"/>
            <a:ext cx="5808059" cy="1125541"/>
          </a:xfrm>
          <a:prstGeom prst="rect">
            <a:avLst/>
          </a:prstGeom>
          <a:noFill/>
          <a:ln>
            <a:noFill/>
          </a:ln>
          <a:effectLst/>
          <a:extLst>
            <a:ext uri="{909E8E84-426E-40DD-AFC4-6F175D3DCCD1}">
              <a14:hiddenFill xmlns:a14="http://schemas.microsoft.com/office/drawing/2010/main">
                <a:gradFill rotWithShape="1">
                  <a:gsLst>
                    <a:gs pos="0">
                      <a:schemeClr val="bg1"/>
                    </a:gs>
                    <a:gs pos="100000">
                      <a:schemeClr val="accent1"/>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8817" tIns="54408" rIns="108817" bIns="54408">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r>
              <a:rPr lang="en-US" altLang="zh-CN" sz="6600" baseline="0" dirty="0">
                <a:ln>
                  <a:solidFill>
                    <a:schemeClr val="tx1"/>
                  </a:solidFill>
                </a:ln>
                <a:solidFill>
                  <a:srgbClr val="724A3C"/>
                </a:solidFill>
                <a:latin typeface="UTM Staccato " panose="02040603050506020204" pitchFamily="18"/>
                <a:ea typeface="汉仪颜楷繁" pitchFamily="49" charset="-122"/>
              </a:rPr>
              <a:t>1 - LUYỆN ĐỌC</a:t>
            </a:r>
          </a:p>
        </p:txBody>
      </p:sp>
      <p:pic>
        <p:nvPicPr>
          <p:cNvPr id="19" name="Picture 22" descr="松树枝"/>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6287" y="3113377"/>
            <a:ext cx="6095442" cy="296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BB5963B-AEC2-BF48-8A0C-9BE02C241E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6474" y="8902402"/>
            <a:ext cx="1803287" cy="2672892"/>
          </a:xfrm>
          <a:prstGeom prst="rect">
            <a:avLst/>
          </a:prstGeom>
        </p:spPr>
      </p:pic>
    </p:spTree>
    <p:extLst>
      <p:ext uri="{BB962C8B-B14F-4D97-AF65-F5344CB8AC3E}">
        <p14:creationId xmlns:p14="http://schemas.microsoft.com/office/powerpoint/2010/main" val="54891565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right)">
                                      <p:cBhvr>
                                        <p:cTn id="10" dur="500"/>
                                        <p:tgtEl>
                                          <p:spTgt spid="15"/>
                                        </p:tgtEl>
                                      </p:cBhvr>
                                    </p:animEffect>
                                  </p:childTnLst>
                                </p:cTn>
                              </p:par>
                              <p:par>
                                <p:cTn id="11" presetID="47" presetClass="entr" presetSubtype="0" fill="hold"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7" presetClass="entr" presetSubtype="1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fltVal val="0"/>
                                          </p:val>
                                        </p:tav>
                                        <p:tav tm="100000">
                                          <p:val>
                                            <p:strVal val="#ppt_w"/>
                                          </p:val>
                                        </p:tav>
                                      </p:tavLst>
                                    </p:anim>
                                    <p:anim calcmode="lin" valueType="num">
                                      <p:cBhvr>
                                        <p:cTn id="20" dur="1000" fill="hold"/>
                                        <p:tgtEl>
                                          <p:spTgt spid="16"/>
                                        </p:tgtEl>
                                        <p:attrNameLst>
                                          <p:attrName>ppt_h</p:attrName>
                                        </p:attrNameLst>
                                      </p:cBhvr>
                                      <p:tavLst>
                                        <p:tav tm="0">
                                          <p:val>
                                            <p:strVal val="#ppt_h"/>
                                          </p:val>
                                        </p:tav>
                                        <p:tav tm="100000">
                                          <p:val>
                                            <p:strVal val="#ppt_h"/>
                                          </p:val>
                                        </p:tav>
                                      </p:tavLst>
                                    </p:anim>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2000"/>
                                        <p:tgtEl>
                                          <p:spTgt spid="19"/>
                                        </p:tgtEl>
                                      </p:cBhvr>
                                    </p:animEffect>
                                  </p:childTnLst>
                                </p:cTn>
                              </p:par>
                            </p:childTnLst>
                          </p:cTn>
                        </p:par>
                        <p:par>
                          <p:cTn id="24" fill="hold">
                            <p:stCondLst>
                              <p:cond delay="3500"/>
                            </p:stCondLst>
                            <p:childTnLst>
                              <p:par>
                                <p:cTn id="25" presetID="23" presetClass="entr" presetSubtype="36" fill="hold" grpId="0" nodeType="afterEffect">
                                  <p:stCondLst>
                                    <p:cond delay="0"/>
                                  </p:stCondLst>
                                  <p:iterate type="lt">
                                    <p:tmPct val="10000"/>
                                  </p:iterate>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strVal val="(6*min(max(#ppt_w*#ppt_h,.3),1)-7.4)/-.7*#ppt_w"/>
                                          </p:val>
                                        </p:tav>
                                        <p:tav tm="100000">
                                          <p:val>
                                            <p:strVal val="#ppt_w"/>
                                          </p:val>
                                        </p:tav>
                                      </p:tavLst>
                                    </p:anim>
                                    <p:anim calcmode="lin" valueType="num">
                                      <p:cBhvr>
                                        <p:cTn id="28" dur="500" fill="hold"/>
                                        <p:tgtEl>
                                          <p:spTgt spid="17"/>
                                        </p:tgtEl>
                                        <p:attrNameLst>
                                          <p:attrName>ppt_h</p:attrName>
                                        </p:attrNameLst>
                                      </p:cBhvr>
                                      <p:tavLst>
                                        <p:tav tm="0">
                                          <p:val>
                                            <p:strVal val="(6*min(max(#ppt_w*#ppt_h,.3),1)-7.4)/-.7*#ppt_h"/>
                                          </p:val>
                                        </p:tav>
                                        <p:tav tm="100000">
                                          <p:val>
                                            <p:strVal val="#ppt_h"/>
                                          </p:val>
                                        </p:tav>
                                      </p:tavLst>
                                    </p:anim>
                                    <p:anim calcmode="lin" valueType="num">
                                      <p:cBhvr>
                                        <p:cTn id="29" dur="500" fill="hold"/>
                                        <p:tgtEl>
                                          <p:spTgt spid="17"/>
                                        </p:tgtEl>
                                        <p:attrNameLst>
                                          <p:attrName>ppt_x</p:attrName>
                                        </p:attrNameLst>
                                      </p:cBhvr>
                                      <p:tavLst>
                                        <p:tav tm="0">
                                          <p:val>
                                            <p:fltVal val="0.5"/>
                                          </p:val>
                                        </p:tav>
                                        <p:tav tm="100000">
                                          <p:val>
                                            <p:strVal val="#ppt_x"/>
                                          </p:val>
                                        </p:tav>
                                      </p:tavLst>
                                    </p:anim>
                                    <p:anim calcmode="lin" valueType="num">
                                      <p:cBhvr>
                                        <p:cTn id="30" dur="500" fill="hold"/>
                                        <p:tgtEl>
                                          <p:spTgt spid="17"/>
                                        </p:tgtEl>
                                        <p:attrNameLst>
                                          <p:attrName>ppt_y</p:attrName>
                                        </p:attrNameLst>
                                      </p:cBhvr>
                                      <p:tavLst>
                                        <p:tav tm="0">
                                          <p:val>
                                            <p:strVal val="1+(6*min(max(#ppt_w*#ppt_h,.3),1)-7.4)/-.7*#ppt_h/2"/>
                                          </p:val>
                                        </p:tav>
                                        <p:tav tm="100000">
                                          <p:val>
                                            <p:strVal val="#ppt_y"/>
                                          </p:val>
                                        </p:tav>
                                      </p:tavLst>
                                    </p:anim>
                                  </p:childTnLst>
                                </p:cTn>
                              </p:par>
                            </p:childTnLst>
                          </p:cTn>
                        </p:par>
                        <p:par>
                          <p:cTn id="31" fill="hold">
                            <p:stCondLst>
                              <p:cond delay="4450"/>
                            </p:stCondLst>
                            <p:childTnLst>
                              <p:par>
                                <p:cTn id="32" presetID="27" presetClass="entr" presetSubtype="0" fill="hold" grpId="1" nodeType="afterEffect">
                                  <p:stCondLst>
                                    <p:cond delay="0"/>
                                  </p:stCondLst>
                                  <p:iterate type="lt">
                                    <p:tmPct val="50000"/>
                                  </p:iterate>
                                  <p:childTnLst>
                                    <p:set>
                                      <p:cBhvr>
                                        <p:cTn id="33" dur="1" fill="hold">
                                          <p:stCondLst>
                                            <p:cond delay="0"/>
                                          </p:stCondLst>
                                        </p:cTn>
                                        <p:tgtEl>
                                          <p:spTgt spid="17"/>
                                        </p:tgtEl>
                                        <p:attrNameLst>
                                          <p:attrName>style.visibility</p:attrName>
                                        </p:attrNameLst>
                                      </p:cBhvr>
                                      <p:to>
                                        <p:strVal val="visible"/>
                                      </p:to>
                                    </p:set>
                                    <p:anim calcmode="discrete" valueType="clr">
                                      <p:cBhvr override="childStyle">
                                        <p:cTn id="34"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7"/>
                                        </p:tgtEl>
                                        <p:attrNameLst>
                                          <p:attrName>fillcolor</p:attrName>
                                        </p:attrNameLst>
                                      </p:cBhvr>
                                      <p:tavLst>
                                        <p:tav tm="0">
                                          <p:val>
                                            <p:clrVal>
                                              <a:schemeClr val="accent2"/>
                                            </p:clrVal>
                                          </p:val>
                                        </p:tav>
                                        <p:tav tm="50000">
                                          <p:val>
                                            <p:clrVal>
                                              <a:schemeClr val="hlink"/>
                                            </p:clrVal>
                                          </p:val>
                                        </p:tav>
                                      </p:tavLst>
                                    </p:anim>
                                    <p:set>
                                      <p:cBhvr>
                                        <p:cTn id="36" dur="80"/>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71" descr="21">
            <a:extLst>
              <a:ext uri="{FF2B5EF4-FFF2-40B4-BE49-F238E27FC236}">
                <a16:creationId xmlns:a16="http://schemas.microsoft.com/office/drawing/2014/main" id="{6FD205CB-BAC4-084F-B7DA-9233A1E893AD}"/>
              </a:ext>
            </a:extLst>
          </p:cNvPr>
          <p:cNvPicPr>
            <a:picLocks noChangeAspect="1" noChangeArrowheads="1"/>
          </p:cNvPicPr>
          <p:nvPr/>
        </p:nvPicPr>
        <p:blipFill>
          <a:blip r:embed="rId2" cstate="print">
            <a:lum contrast="-32000"/>
            <a:extLst>
              <a:ext uri="{28A0092B-C50C-407E-A947-70E740481C1C}">
                <a14:useLocalDpi xmlns:a14="http://schemas.microsoft.com/office/drawing/2010/main" val="0"/>
              </a:ext>
            </a:extLst>
          </a:blip>
          <a:srcRect/>
          <a:stretch>
            <a:fillRect/>
          </a:stretch>
        </p:blipFill>
        <p:spPr bwMode="auto">
          <a:xfrm>
            <a:off x="3983832" y="-25813"/>
            <a:ext cx="4402482" cy="65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8" descr="镂空边框"/>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823" y="6074365"/>
            <a:ext cx="12188767"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9F0A26DB-78EE-554C-A8E6-4FF2C7E3B2BA}"/>
              </a:ext>
            </a:extLst>
          </p:cNvPr>
          <p:cNvSpPr txBox="1"/>
          <p:nvPr/>
        </p:nvSpPr>
        <p:spPr>
          <a:xfrm>
            <a:off x="25483" y="0"/>
            <a:ext cx="12188767" cy="7355860"/>
          </a:xfrm>
          <a:prstGeom prst="rect">
            <a:avLst/>
          </a:prstGeom>
          <a:solidFill>
            <a:schemeClr val="lt1">
              <a:alpha val="50000"/>
            </a:schemeClr>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vi-VN" sz="3200" b="1" i="0" dirty="0">
                <a:solidFill>
                  <a:srgbClr val="000000"/>
                </a:solidFill>
                <a:effectLst/>
                <a:latin typeface="UTM Alpine KT" panose="02040603050506020204" pitchFamily="18"/>
              </a:rPr>
              <a:t>Văn hay chữ tốt</a:t>
            </a:r>
            <a:endParaRPr lang="vi-VN" sz="3200" b="0" i="0" dirty="0">
              <a:solidFill>
                <a:srgbClr val="000000"/>
              </a:solidFill>
              <a:effectLst/>
              <a:latin typeface="UTM Alpine KT" panose="02040603050506020204" pitchFamily="18"/>
            </a:endParaRPr>
          </a:p>
          <a:p>
            <a:pPr algn="just"/>
            <a:r>
              <a:rPr lang="vi-VN" sz="2400" b="0" i="0" dirty="0">
                <a:solidFill>
                  <a:srgbClr val="000000"/>
                </a:solidFill>
                <a:effectLst/>
                <a:latin typeface="+mj-lt"/>
              </a:rPr>
              <a:t>   </a:t>
            </a:r>
            <a:r>
              <a:rPr lang="vi-VN" sz="2330" b="0" i="0" dirty="0">
                <a:solidFill>
                  <a:srgbClr val="000000"/>
                </a:solidFill>
                <a:effectLst/>
              </a:rPr>
              <a:t>Thuở đi học, Cao Bá Quát viết chữ rất xấu nên nhiều bài văn dù hay vẫn bị thầy cho điểm kém.</a:t>
            </a:r>
          </a:p>
          <a:p>
            <a:pPr algn="l"/>
            <a:r>
              <a:rPr lang="vi-VN" sz="2330" b="0" i="0" dirty="0">
                <a:solidFill>
                  <a:srgbClr val="000000"/>
                </a:solidFill>
                <a:effectLst/>
              </a:rPr>
              <a:t>   Một hôm, có bà cụ hàng xóm sang khẩn khoản:</a:t>
            </a:r>
          </a:p>
          <a:p>
            <a:pPr algn="l"/>
            <a:r>
              <a:rPr lang="vi-VN" sz="2330" b="0" i="0" dirty="0">
                <a:solidFill>
                  <a:srgbClr val="000000"/>
                </a:solidFill>
                <a:effectLst/>
              </a:rPr>
              <a:t>- Gia đình già có một việc oan uổng muốn kêu quan, nhờ cậu viết giúp cho lá đơn, có được không?</a:t>
            </a:r>
          </a:p>
          <a:p>
            <a:pPr algn="l"/>
            <a:r>
              <a:rPr lang="vi-VN" sz="2330" b="0" i="0" dirty="0">
                <a:solidFill>
                  <a:srgbClr val="000000"/>
                </a:solidFill>
                <a:effectLst/>
              </a:rPr>
              <a:t>   Cao Bá Quát vui vẻ trả lời:</a:t>
            </a:r>
          </a:p>
          <a:p>
            <a:pPr algn="l"/>
            <a:r>
              <a:rPr lang="vi-VN" sz="2330" b="0" i="0" dirty="0">
                <a:solidFill>
                  <a:srgbClr val="000000"/>
                </a:solidFill>
                <a:effectLst/>
              </a:rPr>
              <a:t>- Tưởng việc gì khó, chứ việc ấy cháu xin sẵn lòng.</a:t>
            </a:r>
          </a:p>
          <a:p>
            <a:pPr algn="just"/>
            <a:r>
              <a:rPr lang="vi-VN" sz="2330" b="0" i="0" dirty="0">
                <a:solidFill>
                  <a:srgbClr val="000000"/>
                </a:solidFill>
                <a:effectLst/>
              </a:rPr>
              <a:t>   Lá đơn viết lí lẽ rõ ràng, Cao Bá Quát yên trí quan sẽ xét nỗi oan cho bà cụ. Nào ngờ, chữ ông xấu quá, quan đọc không được nên thét lính đuổi bà ra khỏi huyện đường. Về nhà, bà kể lại câu chuyện khiến Cao Bá Quát vô cùng ân hận. Ông biết dù văn hay đến đâu mà chữ không ra chữ cũng chẳng ích gì. Từ đó, ông dốc hết sức luyện viết chữ sao cho đẹp.</a:t>
            </a:r>
          </a:p>
          <a:p>
            <a:pPr algn="just"/>
            <a:r>
              <a:rPr lang="vi-VN" sz="2330" b="0" i="0" dirty="0">
                <a:solidFill>
                  <a:srgbClr val="000000"/>
                </a:solidFill>
                <a:effectLst/>
              </a:rPr>
              <a:t>   Sáng sáng, ông cầm que vạch lên cột nhà luyện chữ cho cứng cáp. Mỗi buổi tối, ông viết xong mười trang vở mới chịu đi ngủ. Chữ viết đã tiến bộ, ông lại mượn những cuốn sách chữ viết đẹp làm mẫu để luyện nhiều kiểu chữ khác nhau.</a:t>
            </a:r>
          </a:p>
          <a:p>
            <a:pPr algn="r"/>
            <a:r>
              <a:rPr lang="vi-VN" sz="2330" b="0" i="0" dirty="0">
                <a:solidFill>
                  <a:srgbClr val="000000"/>
                </a:solidFill>
                <a:effectLst/>
              </a:rPr>
              <a:t>   Kiên trì luyện tập suốt mấy năm, chữ ông mỗi ngày một đẹp. Ông nổi danh khắp nước là người văn hay chữ tốt.																Theo TRUYỆN ĐỌC 1 (1995)</a:t>
            </a:r>
            <a:br>
              <a:rPr lang="vi-VN" sz="2330" b="0" i="0" dirty="0">
                <a:solidFill>
                  <a:srgbClr val="000000"/>
                </a:solidFill>
                <a:effectLst/>
                <a:latin typeface="+mj-lt"/>
              </a:rPr>
            </a:br>
            <a:endParaRPr lang="en-US" sz="2330" dirty="0">
              <a:latin typeface="+mj-lt"/>
            </a:endParaRPr>
          </a:p>
        </p:txBody>
      </p:sp>
      <p:pic>
        <p:nvPicPr>
          <p:cNvPr id="10" name="Picture 18" descr="镂空边框">
            <a:extLst>
              <a:ext uri="{FF2B5EF4-FFF2-40B4-BE49-F238E27FC236}">
                <a16:creationId xmlns:a16="http://schemas.microsoft.com/office/drawing/2014/main" id="{05CC3387-B370-3944-ABCC-9D67045240B1}"/>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flipV="1">
            <a:off x="25483" y="-3"/>
            <a:ext cx="4557555"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descr="镂空边框">
            <a:extLst>
              <a:ext uri="{FF2B5EF4-FFF2-40B4-BE49-F238E27FC236}">
                <a16:creationId xmlns:a16="http://schemas.microsoft.com/office/drawing/2014/main" id="{7E0B4DD2-58B4-0441-8407-0E313A73F02C}"/>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flipV="1">
            <a:off x="7607373" y="0"/>
            <a:ext cx="4557555"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8" descr="镂空边框">
            <a:extLst>
              <a:ext uri="{FF2B5EF4-FFF2-40B4-BE49-F238E27FC236}">
                <a16:creationId xmlns:a16="http://schemas.microsoft.com/office/drawing/2014/main" id="{3837404D-39D0-EA48-A880-37B49172E1DB}"/>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flipV="1">
            <a:off x="7967414" y="0"/>
            <a:ext cx="4557555"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15DA352-3558-E24A-9E84-B55CC7D2F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6474" y="9037822"/>
            <a:ext cx="1803287" cy="2672892"/>
          </a:xfrm>
          <a:prstGeom prst="rect">
            <a:avLst/>
          </a:prstGeom>
        </p:spPr>
      </p:pic>
    </p:spTree>
    <p:extLst>
      <p:ext uri="{BB962C8B-B14F-4D97-AF65-F5344CB8AC3E}">
        <p14:creationId xmlns:p14="http://schemas.microsoft.com/office/powerpoint/2010/main" val="220100045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par>
                                <p:cTn id="8" presetID="22" presetClass="entr" presetSubtype="2"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par>
                                <p:cTn id="11" presetID="22" presetClass="entr" presetSubtype="2"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right)">
                                      <p:cBhvr>
                                        <p:cTn id="13" dur="500"/>
                                        <p:tgtEl>
                                          <p:spTgt spid="11"/>
                                        </p:tgtEl>
                                      </p:cBhvr>
                                    </p:animEffect>
                                  </p:childTnLst>
                                </p:cTn>
                              </p:par>
                              <p:par>
                                <p:cTn id="14" presetID="22" presetClass="entr" presetSubtype="8" fill="hold" nodeType="withEffect">
                                  <p:stCondLst>
                                    <p:cond delay="30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2000"/>
                                        <p:tgtEl>
                                          <p:spTgt spid="18"/>
                                        </p:tgtEl>
                                      </p:cBhvr>
                                    </p:animEffect>
                                  </p:childTnLst>
                                </p:cTn>
                              </p:par>
                              <p:par>
                                <p:cTn id="17" presetID="22" presetClass="entr" presetSubtype="2"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right)">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71" descr="21"/>
          <p:cNvPicPr>
            <a:picLocks noChangeAspect="1" noChangeArrowheads="1"/>
          </p:cNvPicPr>
          <p:nvPr/>
        </p:nvPicPr>
        <p:blipFill>
          <a:blip r:embed="rId2">
            <a:lum contrast="-32000"/>
            <a:extLst>
              <a:ext uri="{28A0092B-C50C-407E-A947-70E740481C1C}">
                <a14:useLocalDpi xmlns:a14="http://schemas.microsoft.com/office/drawing/2010/main" val="0"/>
              </a:ext>
            </a:extLst>
          </a:blip>
          <a:srcRect/>
          <a:stretch>
            <a:fillRect/>
          </a:stretch>
        </p:blipFill>
        <p:spPr bwMode="auto">
          <a:xfrm>
            <a:off x="4158251" y="682000"/>
            <a:ext cx="8431217" cy="125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89" descr="21"/>
          <p:cNvPicPr>
            <a:picLocks noChangeAspect="1" noChangeArrowheads="1"/>
          </p:cNvPicPr>
          <p:nvPr/>
        </p:nvPicPr>
        <p:blipFill>
          <a:blip r:embed="rId2">
            <a:lum contrast="-32000"/>
            <a:extLst>
              <a:ext uri="{28A0092B-C50C-407E-A947-70E740481C1C}">
                <a14:useLocalDpi xmlns:a14="http://schemas.microsoft.com/office/drawing/2010/main" val="0"/>
              </a:ext>
            </a:extLst>
          </a:blip>
          <a:srcRect/>
          <a:stretch>
            <a:fillRect/>
          </a:stretch>
        </p:blipFill>
        <p:spPr bwMode="auto">
          <a:xfrm>
            <a:off x="2980189" y="1914224"/>
            <a:ext cx="3576869" cy="125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90"/>
          <p:cNvSpPr>
            <a:spLocks noChangeArrowheads="1"/>
          </p:cNvSpPr>
          <p:nvPr/>
        </p:nvSpPr>
        <p:spPr bwMode="auto">
          <a:xfrm>
            <a:off x="3935400" y="1704240"/>
            <a:ext cx="7916734" cy="914779"/>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8817" tIns="54408" rIns="108817" bIns="54408"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nl-NL" sz="4800" dirty="0" err="1">
                <a:solidFill>
                  <a:schemeClr val="bg1"/>
                </a:solidFill>
                <a:cs typeface="Arial" panose="020B0604020202020204" pitchFamily="34" charset="0"/>
              </a:rPr>
              <a:t>Đoạn</a:t>
            </a:r>
            <a:r>
              <a:rPr lang="nl-NL" sz="4800" dirty="0">
                <a:solidFill>
                  <a:schemeClr val="bg1"/>
                </a:solidFill>
                <a:cs typeface="Arial" panose="020B0604020202020204" pitchFamily="34" charset="0"/>
              </a:rPr>
              <a:t> 1: 	  </a:t>
            </a:r>
            <a:r>
              <a:rPr lang="nl-NL" sz="4800" dirty="0" err="1">
                <a:cs typeface="Arial" panose="020B0604020202020204" pitchFamily="34" charset="0"/>
              </a:rPr>
              <a:t>Thuở</a:t>
            </a:r>
            <a:r>
              <a:rPr lang="nl-NL" sz="4800" dirty="0">
                <a:cs typeface="Arial" panose="020B0604020202020204" pitchFamily="34" charset="0"/>
              </a:rPr>
              <a:t> </a:t>
            </a:r>
            <a:r>
              <a:rPr lang="nl-NL" sz="4800" dirty="0" err="1">
                <a:cs typeface="Arial" panose="020B0604020202020204" pitchFamily="34" charset="0"/>
              </a:rPr>
              <a:t>đi</a:t>
            </a:r>
            <a:r>
              <a:rPr lang="nl-NL" sz="4800" dirty="0">
                <a:cs typeface="Arial" panose="020B0604020202020204" pitchFamily="34" charset="0"/>
              </a:rPr>
              <a:t> </a:t>
            </a:r>
            <a:r>
              <a:rPr lang="nl-NL" sz="4800" dirty="0" err="1">
                <a:cs typeface="Arial" panose="020B0604020202020204" pitchFamily="34" charset="0"/>
              </a:rPr>
              <a:t>học</a:t>
            </a:r>
            <a:r>
              <a:rPr lang="nl-NL" sz="4800" dirty="0">
                <a:cs typeface="Arial" panose="020B0604020202020204" pitchFamily="34" charset="0"/>
              </a:rPr>
              <a:t>…</a:t>
            </a:r>
            <a:r>
              <a:rPr lang="nl-NL" sz="4800" dirty="0" err="1">
                <a:cs typeface="Arial" panose="020B0604020202020204" pitchFamily="34" charset="0"/>
              </a:rPr>
              <a:t>xin</a:t>
            </a:r>
            <a:r>
              <a:rPr lang="nl-NL" sz="4800" dirty="0">
                <a:cs typeface="Arial" panose="020B0604020202020204" pitchFamily="34" charset="0"/>
              </a:rPr>
              <a:t> </a:t>
            </a:r>
            <a:r>
              <a:rPr lang="nl-NL" sz="4800" dirty="0" err="1">
                <a:cs typeface="Arial" panose="020B0604020202020204" pitchFamily="34" charset="0"/>
              </a:rPr>
              <a:t>sẵn</a:t>
            </a:r>
            <a:r>
              <a:rPr lang="nl-NL" sz="4800" dirty="0">
                <a:cs typeface="Arial" panose="020B0604020202020204" pitchFamily="34" charset="0"/>
              </a:rPr>
              <a:t> </a:t>
            </a:r>
            <a:r>
              <a:rPr lang="nl-NL" sz="4800" dirty="0" err="1">
                <a:cs typeface="Arial" panose="020B0604020202020204" pitchFamily="34" charset="0"/>
              </a:rPr>
              <a:t>lòng</a:t>
            </a:r>
            <a:r>
              <a:rPr lang="nl-NL" sz="4800" dirty="0">
                <a:cs typeface="Arial" panose="020B0604020202020204" pitchFamily="34" charset="0"/>
              </a:rPr>
              <a:t>. </a:t>
            </a:r>
            <a:endParaRPr kumimoji="1" lang="zh-CN" altLang="en-US" sz="6600" b="1" baseline="0" dirty="0">
              <a:ea typeface="楷体" panose="02010609060101010101" pitchFamily="49" charset="-122"/>
              <a:cs typeface="Arial" panose="020B0604020202020204" pitchFamily="34" charset="0"/>
            </a:endParaRPr>
          </a:p>
        </p:txBody>
      </p:sp>
      <p:pic>
        <p:nvPicPr>
          <p:cNvPr id="7" name="Picture 291" descr="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3619" y="1001406"/>
            <a:ext cx="1905614" cy="196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92" descr="21"/>
          <p:cNvPicPr>
            <a:picLocks noChangeAspect="1" noChangeArrowheads="1"/>
          </p:cNvPicPr>
          <p:nvPr/>
        </p:nvPicPr>
        <p:blipFill>
          <a:blip r:embed="rId2">
            <a:lum contrast="-32000"/>
            <a:extLst>
              <a:ext uri="{28A0092B-C50C-407E-A947-70E740481C1C}">
                <a14:useLocalDpi xmlns:a14="http://schemas.microsoft.com/office/drawing/2010/main" val="0"/>
              </a:ext>
            </a:extLst>
          </a:blip>
          <a:srcRect/>
          <a:stretch>
            <a:fillRect/>
          </a:stretch>
        </p:blipFill>
        <p:spPr bwMode="auto">
          <a:xfrm>
            <a:off x="3001124" y="3540773"/>
            <a:ext cx="3360845" cy="125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94" descr="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1124" y="2698525"/>
            <a:ext cx="1813314" cy="1970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C:\Users\Soloman\Desktop\未标题-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305985">
            <a:off x="38650" y="2341579"/>
            <a:ext cx="3048779" cy="304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293"/>
          <p:cNvSpPr>
            <a:spLocks noChangeArrowheads="1"/>
          </p:cNvSpPr>
          <p:nvPr/>
        </p:nvSpPr>
        <p:spPr bwMode="auto">
          <a:xfrm>
            <a:off x="3935400" y="3648235"/>
            <a:ext cx="7916733" cy="602321"/>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8817" tIns="54408" rIns="108817" bIns="54408"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r>
              <a:rPr lang="nl-NL" sz="4800" dirty="0" err="1">
                <a:solidFill>
                  <a:schemeClr val="bg1"/>
                </a:solidFill>
                <a:cs typeface="Arial" panose="020B0604020202020204" pitchFamily="34" charset="0"/>
              </a:rPr>
              <a:t>Đoạn</a:t>
            </a:r>
            <a:r>
              <a:rPr lang="nl-NL" sz="4800" dirty="0">
                <a:solidFill>
                  <a:schemeClr val="bg1"/>
                </a:solidFill>
                <a:cs typeface="Arial" panose="020B0604020202020204" pitchFamily="34" charset="0"/>
              </a:rPr>
              <a:t> 2:    </a:t>
            </a:r>
            <a:r>
              <a:rPr lang="nl-NL" sz="4800" dirty="0">
                <a:cs typeface="Arial" panose="020B0604020202020204" pitchFamily="34" charset="0"/>
              </a:rPr>
              <a:t>Lá </a:t>
            </a:r>
            <a:r>
              <a:rPr lang="nl-NL" sz="4800" dirty="0" err="1">
                <a:cs typeface="Arial" panose="020B0604020202020204" pitchFamily="34" charset="0"/>
              </a:rPr>
              <a:t>đơn</a:t>
            </a:r>
            <a:r>
              <a:rPr lang="nl-NL" sz="4800" dirty="0">
                <a:cs typeface="Arial" panose="020B0604020202020204" pitchFamily="34" charset="0"/>
              </a:rPr>
              <a:t> </a:t>
            </a:r>
            <a:r>
              <a:rPr lang="nl-NL" sz="4800" dirty="0" err="1">
                <a:cs typeface="Arial" panose="020B0604020202020204" pitchFamily="34" charset="0"/>
              </a:rPr>
              <a:t>viết</a:t>
            </a:r>
            <a:r>
              <a:rPr lang="nl-NL" sz="4800" dirty="0">
                <a:cs typeface="Arial" panose="020B0604020202020204" pitchFamily="34" charset="0"/>
              </a:rPr>
              <a:t>… </a:t>
            </a:r>
            <a:r>
              <a:rPr lang="nl-NL" sz="4800" dirty="0" err="1">
                <a:cs typeface="Arial" panose="020B0604020202020204" pitchFamily="34" charset="0"/>
              </a:rPr>
              <a:t>sao</a:t>
            </a:r>
            <a:r>
              <a:rPr lang="nl-NL" sz="4800" dirty="0">
                <a:cs typeface="Arial" panose="020B0604020202020204" pitchFamily="34" charset="0"/>
              </a:rPr>
              <a:t> </a:t>
            </a:r>
            <a:r>
              <a:rPr lang="nl-NL" sz="4800" dirty="0" err="1">
                <a:cs typeface="Arial" panose="020B0604020202020204" pitchFamily="34" charset="0"/>
              </a:rPr>
              <a:t>cho</a:t>
            </a:r>
            <a:r>
              <a:rPr lang="nl-NL" sz="4800" dirty="0">
                <a:cs typeface="Arial" panose="020B0604020202020204" pitchFamily="34" charset="0"/>
              </a:rPr>
              <a:t> </a:t>
            </a:r>
            <a:r>
              <a:rPr lang="nl-NL" sz="4800" dirty="0" err="1">
                <a:cs typeface="Arial" panose="020B0604020202020204" pitchFamily="34" charset="0"/>
              </a:rPr>
              <a:t>đẹp</a:t>
            </a:r>
            <a:endParaRPr lang="en-CA" sz="4800" dirty="0">
              <a:cs typeface="Arial" panose="020B0604020202020204" pitchFamily="34" charset="0"/>
            </a:endParaRPr>
          </a:p>
        </p:txBody>
      </p:sp>
      <p:pic>
        <p:nvPicPr>
          <p:cNvPr id="16" name="图片 15" descr="8.png"/>
          <p:cNvPicPr>
            <a:picLocks noChangeAspect="1"/>
          </p:cNvPicPr>
          <p:nvPr/>
        </p:nvPicPr>
        <p:blipFill>
          <a:blip r:embed="rId5">
            <a:extLst>
              <a:ext uri="{28A0092B-C50C-407E-A947-70E740481C1C}">
                <a14:useLocalDpi xmlns:a14="http://schemas.microsoft.com/office/drawing/2010/main" val="0"/>
              </a:ext>
            </a:extLst>
          </a:blip>
          <a:srcRect t="15810" r="45433" b="15787"/>
          <a:stretch>
            <a:fillRect/>
          </a:stretch>
        </p:blipFill>
        <p:spPr bwMode="auto">
          <a:xfrm>
            <a:off x="-2246754" y="-3050020"/>
            <a:ext cx="6649766" cy="6254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6" descr="14.png"/>
          <p:cNvPicPr>
            <a:picLocks noChangeAspect="1"/>
          </p:cNvPicPr>
          <p:nvPr/>
        </p:nvPicPr>
        <p:blipFill>
          <a:blip r:embed="rId6">
            <a:extLst>
              <a:ext uri="{28A0092B-C50C-407E-A947-70E740481C1C}">
                <a14:useLocalDpi xmlns:a14="http://schemas.microsoft.com/office/drawing/2010/main" val="0"/>
              </a:ext>
            </a:extLst>
          </a:blip>
          <a:srcRect l="48351" t="67801" r="44150" b="24422"/>
          <a:stretch>
            <a:fillRect/>
          </a:stretch>
        </p:blipFill>
        <p:spPr bwMode="auto">
          <a:xfrm>
            <a:off x="3455824" y="-171437"/>
            <a:ext cx="913998" cy="711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7" descr="12.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87687" y="-69845"/>
            <a:ext cx="571250" cy="47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18" descr="12.png"/>
          <p:cNvPicPr>
            <a:picLocks noChangeAspect="1"/>
          </p:cNvPicPr>
          <p:nvPr/>
        </p:nvPicPr>
        <p:blipFill>
          <a:blip r:embed="rId8">
            <a:extLst>
              <a:ext uri="{28A0092B-C50C-407E-A947-70E740481C1C}">
                <a14:useLocalDpi xmlns:a14="http://schemas.microsoft.com/office/drawing/2010/main" val="0"/>
              </a:ext>
            </a:extLst>
          </a:blip>
          <a:srcRect l="28444" r="21777" b="55556"/>
          <a:stretch>
            <a:fillRect/>
          </a:stretch>
        </p:blipFill>
        <p:spPr bwMode="auto">
          <a:xfrm>
            <a:off x="2846492" y="742893"/>
            <a:ext cx="710887"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图片 9" descr="12.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440271" y="641302"/>
            <a:ext cx="571250" cy="4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92" descr="21"/>
          <p:cNvPicPr>
            <a:picLocks noChangeAspect="1" noChangeArrowheads="1"/>
          </p:cNvPicPr>
          <p:nvPr/>
        </p:nvPicPr>
        <p:blipFill>
          <a:blip r:embed="rId2">
            <a:lum contrast="-32000"/>
            <a:extLst>
              <a:ext uri="{28A0092B-C50C-407E-A947-70E740481C1C}">
                <a14:useLocalDpi xmlns:a14="http://schemas.microsoft.com/office/drawing/2010/main" val="0"/>
              </a:ext>
            </a:extLst>
          </a:blip>
          <a:srcRect/>
          <a:stretch>
            <a:fillRect/>
          </a:stretch>
        </p:blipFill>
        <p:spPr bwMode="auto">
          <a:xfrm>
            <a:off x="2988869" y="5094966"/>
            <a:ext cx="3322361" cy="1250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94" descr="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3876" y="4300598"/>
            <a:ext cx="1793178" cy="1970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93"/>
          <p:cNvSpPr>
            <a:spLocks noChangeArrowheads="1"/>
          </p:cNvSpPr>
          <p:nvPr/>
        </p:nvSpPr>
        <p:spPr bwMode="auto">
          <a:xfrm>
            <a:off x="3969670" y="5285830"/>
            <a:ext cx="5687104" cy="602321"/>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817" tIns="54408" rIns="108817" bIns="54408"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r>
              <a:rPr lang="nl-NL" sz="4800" dirty="0" err="1">
                <a:solidFill>
                  <a:schemeClr val="bg1"/>
                </a:solidFill>
                <a:cs typeface="Arial" panose="020B0604020202020204" pitchFamily="34" charset="0"/>
              </a:rPr>
              <a:t>Đoạn</a:t>
            </a:r>
            <a:r>
              <a:rPr lang="nl-NL" sz="4800" dirty="0">
                <a:solidFill>
                  <a:schemeClr val="bg1"/>
                </a:solidFill>
                <a:cs typeface="Arial" panose="020B0604020202020204" pitchFamily="34" charset="0"/>
              </a:rPr>
              <a:t> 3:   </a:t>
            </a:r>
            <a:r>
              <a:rPr lang="nl-NL" sz="4800" dirty="0" err="1">
                <a:cs typeface="Arial" panose="020B0604020202020204" pitchFamily="34" charset="0"/>
              </a:rPr>
              <a:t>Phần</a:t>
            </a:r>
            <a:r>
              <a:rPr lang="nl-NL" sz="4800" dirty="0">
                <a:cs typeface="Arial" panose="020B0604020202020204" pitchFamily="34" charset="0"/>
              </a:rPr>
              <a:t> </a:t>
            </a:r>
            <a:r>
              <a:rPr lang="nl-NL" sz="4800" dirty="0" err="1">
                <a:cs typeface="Arial" panose="020B0604020202020204" pitchFamily="34" charset="0"/>
              </a:rPr>
              <a:t>còn</a:t>
            </a:r>
            <a:r>
              <a:rPr lang="nl-NL" sz="4800" dirty="0">
                <a:cs typeface="Arial" panose="020B0604020202020204" pitchFamily="34" charset="0"/>
              </a:rPr>
              <a:t> </a:t>
            </a:r>
            <a:r>
              <a:rPr lang="nl-NL" sz="4800" dirty="0" err="1">
                <a:cs typeface="Arial" panose="020B0604020202020204" pitchFamily="34" charset="0"/>
              </a:rPr>
              <a:t>lại</a:t>
            </a:r>
            <a:r>
              <a:rPr lang="nl-NL" sz="4800" dirty="0">
                <a:cs typeface="Arial" panose="020B0604020202020204" pitchFamily="34" charset="0"/>
              </a:rPr>
              <a:t>. </a:t>
            </a:r>
            <a:endParaRPr lang="en-CA" sz="4800" dirty="0">
              <a:cs typeface="Arial" panose="020B0604020202020204" pitchFamily="34" charset="0"/>
            </a:endParaRPr>
          </a:p>
        </p:txBody>
      </p:sp>
      <p:sp>
        <p:nvSpPr>
          <p:cNvPr id="2" name="TextBox 1">
            <a:extLst>
              <a:ext uri="{FF2B5EF4-FFF2-40B4-BE49-F238E27FC236}">
                <a16:creationId xmlns:a16="http://schemas.microsoft.com/office/drawing/2014/main" id="{E1662335-ACA5-D54C-83D3-AE8D5B76C4E6}"/>
              </a:ext>
            </a:extLst>
          </p:cNvPr>
          <p:cNvSpPr txBox="1"/>
          <p:nvPr/>
        </p:nvSpPr>
        <p:spPr>
          <a:xfrm>
            <a:off x="70053" y="2814617"/>
            <a:ext cx="2776439" cy="1754326"/>
          </a:xfrm>
          <a:prstGeom prst="rect">
            <a:avLst/>
          </a:prstGeom>
          <a:noFill/>
        </p:spPr>
        <p:txBody>
          <a:bodyPr wrap="square" rtlCol="0">
            <a:spAutoFit/>
          </a:bodyPr>
          <a:lstStyle/>
          <a:p>
            <a:r>
              <a:rPr lang="en-US" sz="5400" dirty="0">
                <a:latin typeface="UTM Alpine KT" panose="02040603050506020204" pitchFamily="18"/>
              </a:rPr>
              <a:t>Chia </a:t>
            </a:r>
          </a:p>
          <a:p>
            <a:r>
              <a:rPr lang="en-US" sz="5400" dirty="0">
                <a:latin typeface="UTM Alpine KT" panose="02040603050506020204" pitchFamily="18"/>
              </a:rPr>
              <a:t>   </a:t>
            </a:r>
            <a:r>
              <a:rPr lang="en-US" sz="5400" dirty="0" err="1">
                <a:latin typeface="UTM Alpine KT" panose="02040603050506020204" pitchFamily="18"/>
              </a:rPr>
              <a:t>Đoạn</a:t>
            </a:r>
            <a:endParaRPr lang="en-US" sz="5400" dirty="0">
              <a:latin typeface="UTM Alpine KT" panose="02040603050506020204" pitchFamily="18"/>
            </a:endParaRPr>
          </a:p>
        </p:txBody>
      </p:sp>
      <p:sp>
        <p:nvSpPr>
          <p:cNvPr id="24" name="Rectangle 290">
            <a:extLst>
              <a:ext uri="{FF2B5EF4-FFF2-40B4-BE49-F238E27FC236}">
                <a16:creationId xmlns:a16="http://schemas.microsoft.com/office/drawing/2014/main" id="{C7067B5C-77C4-C146-9D1C-2BDAB5AA12FD}"/>
              </a:ext>
            </a:extLst>
          </p:cNvPr>
          <p:cNvSpPr>
            <a:spLocks noChangeArrowheads="1"/>
          </p:cNvSpPr>
          <p:nvPr/>
        </p:nvSpPr>
        <p:spPr bwMode="auto">
          <a:xfrm>
            <a:off x="5735166" y="542132"/>
            <a:ext cx="5687104" cy="914651"/>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817" tIns="54408" rIns="108817" bIns="54408"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nl-NL" sz="4800" dirty="0" err="1">
                <a:solidFill>
                  <a:schemeClr val="bg1"/>
                </a:solidFill>
                <a:cs typeface="Arial" panose="020B0604020202020204" pitchFamily="34" charset="0"/>
              </a:rPr>
              <a:t>Chia</a:t>
            </a:r>
            <a:r>
              <a:rPr lang="nl-NL" sz="4800" dirty="0">
                <a:solidFill>
                  <a:schemeClr val="bg1"/>
                </a:solidFill>
                <a:cs typeface="Arial" panose="020B0604020202020204" pitchFamily="34" charset="0"/>
              </a:rPr>
              <a:t> </a:t>
            </a:r>
            <a:r>
              <a:rPr lang="nl-NL" sz="4800" dirty="0" err="1">
                <a:solidFill>
                  <a:schemeClr val="bg1"/>
                </a:solidFill>
                <a:cs typeface="Arial" panose="020B0604020202020204" pitchFamily="34" charset="0"/>
              </a:rPr>
              <a:t>làm</a:t>
            </a:r>
            <a:r>
              <a:rPr lang="nl-NL" sz="4800" dirty="0">
                <a:solidFill>
                  <a:schemeClr val="bg1"/>
                </a:solidFill>
                <a:cs typeface="Arial" panose="020B0604020202020204" pitchFamily="34" charset="0"/>
              </a:rPr>
              <a:t> 3 </a:t>
            </a:r>
            <a:r>
              <a:rPr lang="nl-NL" sz="4800" dirty="0" err="1">
                <a:solidFill>
                  <a:schemeClr val="bg1"/>
                </a:solidFill>
                <a:cs typeface="Arial" panose="020B0604020202020204" pitchFamily="34" charset="0"/>
              </a:rPr>
              <a:t>đoạn</a:t>
            </a:r>
            <a:r>
              <a:rPr lang="nl-NL" sz="4800" dirty="0">
                <a:solidFill>
                  <a:schemeClr val="bg1"/>
                </a:solidFill>
                <a:cs typeface="Arial" panose="020B0604020202020204" pitchFamily="34" charset="0"/>
              </a:rPr>
              <a:t>:</a:t>
            </a:r>
            <a:endParaRPr kumimoji="1" lang="zh-CN" altLang="en-US" sz="6600" b="1" baseline="0" dirty="0">
              <a:solidFill>
                <a:schemeClr val="bg1"/>
              </a:solidFill>
              <a:ea typeface="楷体" panose="02010609060101010101" pitchFamily="49" charset="-122"/>
              <a:cs typeface="Arial" panose="020B0604020202020204" pitchFamily="34" charset="0"/>
            </a:endParaRPr>
          </a:p>
        </p:txBody>
      </p:sp>
      <p:pic>
        <p:nvPicPr>
          <p:cNvPr id="25" name="Picture 24">
            <a:extLst>
              <a:ext uri="{FF2B5EF4-FFF2-40B4-BE49-F238E27FC236}">
                <a16:creationId xmlns:a16="http://schemas.microsoft.com/office/drawing/2014/main" id="{E26675BD-D3F5-C947-8706-4CA5211D197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26474" y="9109830"/>
            <a:ext cx="1803287" cy="2672892"/>
          </a:xfrm>
          <a:prstGeom prst="rect">
            <a:avLst/>
          </a:prstGeom>
        </p:spPr>
      </p:pic>
      <p:pic>
        <p:nvPicPr>
          <p:cNvPr id="26" name="Picture 25">
            <a:extLst>
              <a:ext uri="{FF2B5EF4-FFF2-40B4-BE49-F238E27FC236}">
                <a16:creationId xmlns:a16="http://schemas.microsoft.com/office/drawing/2014/main" id="{77A099CF-711B-A44E-90B8-33558F24DF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26474" y="9109830"/>
            <a:ext cx="1803287" cy="2672892"/>
          </a:xfrm>
          <a:prstGeom prst="rect">
            <a:avLst/>
          </a:prstGeom>
        </p:spPr>
      </p:pic>
    </p:spTree>
    <p:extLst>
      <p:ext uri="{BB962C8B-B14F-4D97-AF65-F5344CB8AC3E}">
        <p14:creationId xmlns:p14="http://schemas.microsoft.com/office/powerpoint/2010/main" val="1665040097"/>
      </p:ext>
    </p:extLst>
  </p:cSld>
  <p:clrMapOvr>
    <a:masterClrMapping/>
  </p:clrMapOvr>
  <mc:AlternateContent xmlns:mc="http://schemas.openxmlformats.org/markup-compatibility/2006" xmlns:p14="http://schemas.microsoft.com/office/powerpoint/2010/main">
    <mc:Choice Requires="p14">
      <p:transition p14:dur="10" advTm="0">
        <p14:conveyor dir="l"/>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200"/>
                                  </p:stCondLst>
                                  <p:childTnLst>
                                    <p:set>
                                      <p:cBhvr>
                                        <p:cTn id="6" dur="1" fill="hold">
                                          <p:stCondLst>
                                            <p:cond delay="0"/>
                                          </p:stCondLst>
                                        </p:cTn>
                                        <p:tgtEl>
                                          <p:spTgt spid="18"/>
                                        </p:tgtEl>
                                        <p:attrNameLst>
                                          <p:attrName>style.visibility</p:attrName>
                                        </p:attrNameLst>
                                      </p:cBhvr>
                                      <p:to>
                                        <p:strVal val="visible"/>
                                      </p:to>
                                    </p:set>
                                  </p:childTnLst>
                                </p:cTn>
                              </p:par>
                              <p:par>
                                <p:cTn id="7" presetID="0" presetClass="path" presetSubtype="0" accel="50000" decel="50000" fill="hold" nodeType="withEffect">
                                  <p:stCondLst>
                                    <p:cond delay="2300"/>
                                  </p:stCondLst>
                                  <p:childTnLst>
                                    <p:animMotion origin="layout" path="M -0.00157 -2.71605E-6 C 0.01441 0.04167 0.03055 0.08364 0.03125 0.15216 C 0.03194 0.22006 -0.00018 0.31482 0.0026 0.41081 C 0.00555 0.50648 0.04704 0.61821 0.04843 0.72531 C 0.05 0.83272 0.03055 0.9426 0.01128 1.05371 " pathEditMode="relative" rAng="0" ptsTypes="aaaaA">
                                      <p:cBhvr>
                                        <p:cTn id="8" dur="2000" fill="hold"/>
                                        <p:tgtEl>
                                          <p:spTgt spid="18"/>
                                        </p:tgtEl>
                                        <p:attrNameLst>
                                          <p:attrName>ppt_x</p:attrName>
                                          <p:attrName>ppt_y</p:attrName>
                                        </p:attrNameLst>
                                      </p:cBhvr>
                                      <p:rCtr x="2569" y="52685"/>
                                    </p:animMotion>
                                  </p:childTnLst>
                                </p:cTn>
                              </p:par>
                              <p:par>
                                <p:cTn id="9" presetID="8" presetClass="emph" presetSubtype="0" fill="hold" nodeType="withEffect">
                                  <p:stCondLst>
                                    <p:cond delay="2300"/>
                                  </p:stCondLst>
                                  <p:childTnLst>
                                    <p:animRot by="21600000">
                                      <p:cBhvr>
                                        <p:cTn id="10" dur="2000" fill="hold"/>
                                        <p:tgtEl>
                                          <p:spTgt spid="18"/>
                                        </p:tgtEl>
                                        <p:attrNameLst>
                                          <p:attrName>r</p:attrName>
                                        </p:attrNameLst>
                                      </p:cBhvr>
                                    </p:animRot>
                                  </p:childTnLst>
                                </p:cTn>
                              </p:par>
                              <p:par>
                                <p:cTn id="11" presetID="1" presetClass="entr" presetSubtype="0" fill="hold" nodeType="withEffect">
                                  <p:stCondLst>
                                    <p:cond delay="2100"/>
                                  </p:stCondLst>
                                  <p:childTnLst>
                                    <p:set>
                                      <p:cBhvr>
                                        <p:cTn id="12" dur="1" fill="hold">
                                          <p:stCondLst>
                                            <p:cond delay="0"/>
                                          </p:stCondLst>
                                        </p:cTn>
                                        <p:tgtEl>
                                          <p:spTgt spid="20"/>
                                        </p:tgtEl>
                                        <p:attrNameLst>
                                          <p:attrName>style.visibility</p:attrName>
                                        </p:attrNameLst>
                                      </p:cBhvr>
                                      <p:to>
                                        <p:strVal val="visible"/>
                                      </p:to>
                                    </p:set>
                                  </p:childTnLst>
                                </p:cTn>
                              </p:par>
                              <p:par>
                                <p:cTn id="13" presetID="0" presetClass="path" presetSubtype="0" accel="50000" decel="50000" fill="hold" nodeType="withEffect">
                                  <p:stCondLst>
                                    <p:cond delay="2100"/>
                                  </p:stCondLst>
                                  <p:childTnLst>
                                    <p:animMotion origin="layout" path="M -0.00781 3.58025E-6 C -0.01076 0.02777 -0.01337 0.05617 -0.00972 0.10771 C -0.00608 0.15926 0.01892 0.22747 0.01372 0.30956 C 0.00851 0.39135 -0.03333 0.49074 -0.04097 0.59969 C -0.04844 0.70895 -0.03993 0.83703 -0.03125 0.96481 " pathEditMode="relative" rAng="0" ptsTypes="aaaaA">
                                      <p:cBhvr>
                                        <p:cTn id="14" dur="2000" fill="hold"/>
                                        <p:tgtEl>
                                          <p:spTgt spid="20"/>
                                        </p:tgtEl>
                                        <p:attrNameLst>
                                          <p:attrName>ppt_x</p:attrName>
                                          <p:attrName>ppt_y</p:attrName>
                                        </p:attrNameLst>
                                      </p:cBhvr>
                                      <p:rCtr x="-694" y="48241"/>
                                    </p:animMotion>
                                  </p:childTnLst>
                                </p:cTn>
                              </p:par>
                              <p:par>
                                <p:cTn id="15" presetID="8" presetClass="emph" presetSubtype="0" fill="hold" nodeType="withEffect">
                                  <p:stCondLst>
                                    <p:cond delay="2100"/>
                                  </p:stCondLst>
                                  <p:childTnLst>
                                    <p:animRot by="21600000">
                                      <p:cBhvr>
                                        <p:cTn id="16" dur="2000" fill="hold"/>
                                        <p:tgtEl>
                                          <p:spTgt spid="20"/>
                                        </p:tgtEl>
                                        <p:attrNameLst>
                                          <p:attrName>r</p:attrName>
                                        </p:attrNameLst>
                                      </p:cBhvr>
                                    </p:animRot>
                                  </p:childTnLst>
                                </p:cTn>
                              </p:par>
                              <p:par>
                                <p:cTn id="17" presetID="1" presetClass="entr" presetSubtype="0" fill="hold" nodeType="withEffect">
                                  <p:stCondLst>
                                    <p:cond delay="700"/>
                                  </p:stCondLst>
                                  <p:childTnLst>
                                    <p:set>
                                      <p:cBhvr>
                                        <p:cTn id="18" dur="1" fill="hold">
                                          <p:stCondLst>
                                            <p:cond delay="0"/>
                                          </p:stCondLst>
                                        </p:cTn>
                                        <p:tgtEl>
                                          <p:spTgt spid="19"/>
                                        </p:tgtEl>
                                        <p:attrNameLst>
                                          <p:attrName>style.visibility</p:attrName>
                                        </p:attrNameLst>
                                      </p:cBhvr>
                                      <p:to>
                                        <p:strVal val="visible"/>
                                      </p:to>
                                    </p:set>
                                  </p:childTnLst>
                                </p:cTn>
                              </p:par>
                              <p:par>
                                <p:cTn id="19" presetID="0" presetClass="path" presetSubtype="0" accel="50000" decel="50000" fill="hold" nodeType="withEffect">
                                  <p:stCondLst>
                                    <p:cond delay="700"/>
                                  </p:stCondLst>
                                  <p:childTnLst>
                                    <p:animMotion origin="layout" path="M -3.61111E-6 -3.7037E-7 C 0.00469 0.0963 0.00955 0.1929 0.02361 0.27932 C 0.03768 0.36605 0.07691 0.40988 0.08473 0.51914 C 0.09254 0.62778 0.0816 0.78056 0.07084 0.93272 " pathEditMode="relative" rAng="0" ptsTypes="aaaA">
                                      <p:cBhvr>
                                        <p:cTn id="20" dur="2000" fill="hold"/>
                                        <p:tgtEl>
                                          <p:spTgt spid="19"/>
                                        </p:tgtEl>
                                        <p:attrNameLst>
                                          <p:attrName>ppt_x</p:attrName>
                                          <p:attrName>ppt_y</p:attrName>
                                        </p:attrNameLst>
                                      </p:cBhvr>
                                      <p:rCtr x="4618" y="46636"/>
                                    </p:animMotion>
                                  </p:childTnLst>
                                </p:cTn>
                              </p:par>
                              <p:par>
                                <p:cTn id="21" presetID="8" presetClass="emph" presetSubtype="0" fill="hold" nodeType="withEffect">
                                  <p:stCondLst>
                                    <p:cond delay="700"/>
                                  </p:stCondLst>
                                  <p:childTnLst>
                                    <p:animRot by="21600000">
                                      <p:cBhvr>
                                        <p:cTn id="22" dur="2000" fill="hold"/>
                                        <p:tgtEl>
                                          <p:spTgt spid="19"/>
                                        </p:tgtEl>
                                        <p:attrNameLst>
                                          <p:attrName>r</p:attrName>
                                        </p:attrNameLst>
                                      </p:cBhvr>
                                    </p:animRot>
                                  </p:childTnLst>
                                </p:cTn>
                              </p:par>
                              <p:par>
                                <p:cTn id="23" presetID="5" presetClass="entr" presetSubtype="1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heckerboard(across)">
                                      <p:cBhvr>
                                        <p:cTn id="25" dur="500"/>
                                        <p:tgtEl>
                                          <p:spTgt spid="2"/>
                                        </p:tgtEl>
                                      </p:cBhvr>
                                    </p:animEffect>
                                  </p:childTnLst>
                                </p:cTn>
                              </p:par>
                              <p:par>
                                <p:cTn id="26" presetID="1" presetClass="entr" presetSubtype="0" fill="hold" nodeType="withEffect">
                                  <p:stCondLst>
                                    <p:cond delay="2300"/>
                                  </p:stCondLst>
                                  <p:childTnLst>
                                    <p:set>
                                      <p:cBhvr>
                                        <p:cTn id="27" dur="1" fill="hold">
                                          <p:stCondLst>
                                            <p:cond delay="0"/>
                                          </p:stCondLst>
                                        </p:cTn>
                                        <p:tgtEl>
                                          <p:spTgt spid="17"/>
                                        </p:tgtEl>
                                        <p:attrNameLst>
                                          <p:attrName>style.visibility</p:attrName>
                                        </p:attrNameLst>
                                      </p:cBhvr>
                                      <p:to>
                                        <p:strVal val="visible"/>
                                      </p:to>
                                    </p:set>
                                  </p:childTnLst>
                                </p:cTn>
                              </p:par>
                              <p:par>
                                <p:cTn id="28" presetID="8" presetClass="emph" presetSubtype="0" fill="hold" nodeType="withEffect">
                                  <p:stCondLst>
                                    <p:cond delay="2400"/>
                                  </p:stCondLst>
                                  <p:childTnLst>
                                    <p:animRot by="21600000">
                                      <p:cBhvr>
                                        <p:cTn id="29" dur="2000" fill="hold"/>
                                        <p:tgtEl>
                                          <p:spTgt spid="17"/>
                                        </p:tgtEl>
                                        <p:attrNameLst>
                                          <p:attrName>r</p:attrName>
                                        </p:attrNameLst>
                                      </p:cBhvr>
                                    </p:animRot>
                                  </p:childTnLst>
                                </p:cTn>
                              </p:par>
                              <p:par>
                                <p:cTn id="30" presetID="35" presetClass="entr" presetSubtype="0" fill="hold" nodeType="withEffect">
                                  <p:stCondLst>
                                    <p:cond delay="90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style.rotation</p:attrName>
                                        </p:attrNameLst>
                                      </p:cBhvr>
                                      <p:tavLst>
                                        <p:tav tm="0">
                                          <p:val>
                                            <p:fltVal val="720"/>
                                          </p:val>
                                        </p:tav>
                                        <p:tav tm="100000">
                                          <p:val>
                                            <p:fltVal val="0"/>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ppt_w</p:attrName>
                                        </p:attrNameLst>
                                      </p:cBhvr>
                                      <p:tavLst>
                                        <p:tav tm="0">
                                          <p:val>
                                            <p:fltVal val="0"/>
                                          </p:val>
                                        </p:tav>
                                        <p:tav tm="100000">
                                          <p:val>
                                            <p:strVal val="#ppt_w"/>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left)">
                                      <p:cBhvr>
                                        <p:cTn id="40" dur="2000"/>
                                        <p:tgtEl>
                                          <p:spTgt spid="4"/>
                                        </p:tgtEl>
                                      </p:cBhvr>
                                    </p:animEffect>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childTnLst>
                                </p:cTn>
                              </p:par>
                            </p:childTnLst>
                          </p:cTn>
                        </p:par>
                        <p:par>
                          <p:cTn id="45" fill="hold">
                            <p:stCondLst>
                              <p:cond delay="3000"/>
                            </p:stCondLst>
                            <p:childTnLst>
                              <p:par>
                                <p:cTn id="46" presetID="10" presetClass="entr" presetSubtype="0" fill="hold" nodeType="after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wipe(left)">
                                      <p:cBhvr>
                                        <p:cTn id="53" dur="2000"/>
                                        <p:tgtEl>
                                          <p:spTgt spid="5"/>
                                        </p:tgtEl>
                                      </p:cBhvr>
                                    </p:animEffect>
                                  </p:childTnLst>
                                </p:cTn>
                              </p:par>
                              <p:par>
                                <p:cTn id="54" presetID="63" presetClass="path" presetSubtype="0" accel="50000" fill="hold" nodeType="withEffect">
                                  <p:stCondLst>
                                    <p:cond delay="0"/>
                                  </p:stCondLst>
                                  <p:childTnLst>
                                    <p:animMotion origin="layout" path="M -0.06941 0.00092 L 0.56387 0.00092 " pathEditMode="relative" rAng="0" ptsTypes="AA">
                                      <p:cBhvr>
                                        <p:cTn id="55" dur="2000" fill="hold"/>
                                        <p:tgtEl>
                                          <p:spTgt spid="7"/>
                                        </p:tgtEl>
                                        <p:attrNameLst>
                                          <p:attrName>ppt_x</p:attrName>
                                          <p:attrName>ppt_y</p:attrName>
                                        </p:attrNameLst>
                                      </p:cBhvr>
                                      <p:rCtr x="31658" y="0"/>
                                    </p:animMotion>
                                  </p:childTnLst>
                                </p:cTn>
                              </p:par>
                            </p:childTnLst>
                          </p:cTn>
                        </p:par>
                        <p:par>
                          <p:cTn id="56" fill="hold">
                            <p:stCondLst>
                              <p:cond delay="2000"/>
                            </p:stCondLst>
                            <p:childTnLst>
                              <p:par>
                                <p:cTn id="57" presetID="10" presetClass="exit" presetSubtype="0" fill="hold" nodeType="afterEffect">
                                  <p:stCondLst>
                                    <p:cond delay="0"/>
                                  </p:stCondLst>
                                  <p:childTnLst>
                                    <p:animEffect transition="out" filter="fade">
                                      <p:cBhvr>
                                        <p:cTn id="58" dur="1000"/>
                                        <p:tgtEl>
                                          <p:spTgt spid="7"/>
                                        </p:tgtEl>
                                      </p:cBhvr>
                                    </p:animEffect>
                                    <p:set>
                                      <p:cBhvr>
                                        <p:cTn id="59" dur="1" fill="hold">
                                          <p:stCondLst>
                                            <p:cond delay="999"/>
                                          </p:stCondLst>
                                        </p:cTn>
                                        <p:tgtEl>
                                          <p:spTgt spid="7"/>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fade">
                                      <p:cBhvr>
                                        <p:cTn id="64" dur="10"/>
                                        <p:tgtEl>
                                          <p:spTgt spid="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fade">
                                      <p:cBhvr>
                                        <p:cTn id="69" dur="500"/>
                                        <p:tgtEl>
                                          <p:spTgt spid="9"/>
                                        </p:tgtEl>
                                      </p:cBhvr>
                                    </p:animEffect>
                                  </p:childTnLst>
                                </p:cTn>
                              </p:par>
                              <p:par>
                                <p:cTn id="70" presetID="22" presetClass="entr" presetSubtype="8" fill="hold" nodeType="withEffect">
                                  <p:stCondLst>
                                    <p:cond delay="300"/>
                                  </p:stCondLst>
                                  <p:childTnLst>
                                    <p:set>
                                      <p:cBhvr>
                                        <p:cTn id="71" dur="1" fill="hold">
                                          <p:stCondLst>
                                            <p:cond delay="0"/>
                                          </p:stCondLst>
                                        </p:cTn>
                                        <p:tgtEl>
                                          <p:spTgt spid="8"/>
                                        </p:tgtEl>
                                        <p:attrNameLst>
                                          <p:attrName>style.visibility</p:attrName>
                                        </p:attrNameLst>
                                      </p:cBhvr>
                                      <p:to>
                                        <p:strVal val="visible"/>
                                      </p:to>
                                    </p:set>
                                    <p:animEffect transition="in" filter="wipe(left)">
                                      <p:cBhvr>
                                        <p:cTn id="72" dur="2000"/>
                                        <p:tgtEl>
                                          <p:spTgt spid="8"/>
                                        </p:tgtEl>
                                      </p:cBhvr>
                                    </p:animEffect>
                                  </p:childTnLst>
                                </p:cTn>
                              </p:par>
                              <p:par>
                                <p:cTn id="73" presetID="63" presetClass="path" presetSubtype="0" accel="50000" fill="hold" nodeType="withEffect">
                                  <p:stCondLst>
                                    <p:cond delay="0"/>
                                  </p:stCondLst>
                                  <p:childTnLst>
                                    <p:animMotion origin="layout" path="M -0.06941 0.00093 L 0.56388 0.00093 " pathEditMode="relative" rAng="0" ptsTypes="AA">
                                      <p:cBhvr>
                                        <p:cTn id="74" dur="2000" fill="hold"/>
                                        <p:tgtEl>
                                          <p:spTgt spid="9"/>
                                        </p:tgtEl>
                                        <p:attrNameLst>
                                          <p:attrName>ppt_x</p:attrName>
                                          <p:attrName>ppt_y</p:attrName>
                                        </p:attrNameLst>
                                      </p:cBhvr>
                                      <p:rCtr x="31658" y="0"/>
                                    </p:animMotion>
                                  </p:childTnLst>
                                </p:cTn>
                              </p:par>
                            </p:childTnLst>
                          </p:cTn>
                        </p:par>
                        <p:par>
                          <p:cTn id="75" fill="hold">
                            <p:stCondLst>
                              <p:cond delay="2300"/>
                            </p:stCondLst>
                            <p:childTnLst>
                              <p:par>
                                <p:cTn id="76" presetID="10" presetClass="exit" presetSubtype="0" fill="hold" nodeType="afterEffect">
                                  <p:stCondLst>
                                    <p:cond delay="0"/>
                                  </p:stCondLst>
                                  <p:childTnLst>
                                    <p:animEffect transition="out" filter="fade">
                                      <p:cBhvr>
                                        <p:cTn id="77" dur="1000"/>
                                        <p:tgtEl>
                                          <p:spTgt spid="9"/>
                                        </p:tgtEl>
                                      </p:cBhvr>
                                    </p:animEffect>
                                    <p:set>
                                      <p:cBhvr>
                                        <p:cTn id="78" dur="1" fill="hold">
                                          <p:stCondLst>
                                            <p:cond delay="999"/>
                                          </p:stCondLst>
                                        </p:cTn>
                                        <p:tgtEl>
                                          <p:spTgt spid="9"/>
                                        </p:tgtEl>
                                        <p:attrNameLst>
                                          <p:attrName>style.visibility</p:attrName>
                                        </p:attrNameLst>
                                      </p:cBhvr>
                                      <p:to>
                                        <p:strVal val="hidden"/>
                                      </p:to>
                                    </p:set>
                                  </p:childTnLst>
                                </p:cTn>
                              </p:par>
                            </p:childTnLst>
                          </p:cTn>
                        </p:par>
                        <p:par>
                          <p:cTn id="79" fill="hold">
                            <p:stCondLst>
                              <p:cond delay="3300"/>
                            </p:stCondLst>
                            <p:childTnLst>
                              <p:par>
                                <p:cTn id="80" presetID="10" presetClass="entr" presetSubtype="0" fill="hold" grpId="0" nodeType="after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fade">
                                      <p:cBhvr>
                                        <p:cTn id="82" dur="1000"/>
                                        <p:tgtEl>
                                          <p:spTgt spid="1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500"/>
                                        <p:tgtEl>
                                          <p:spTgt spid="22"/>
                                        </p:tgtEl>
                                      </p:cBhvr>
                                    </p:animEffect>
                                  </p:childTnLst>
                                </p:cTn>
                              </p:par>
                              <p:par>
                                <p:cTn id="88" presetID="22" presetClass="entr" presetSubtype="8" fill="hold" nodeType="withEffect">
                                  <p:stCondLst>
                                    <p:cond delay="300"/>
                                  </p:stCondLst>
                                  <p:childTnLst>
                                    <p:set>
                                      <p:cBhvr>
                                        <p:cTn id="89" dur="1" fill="hold">
                                          <p:stCondLst>
                                            <p:cond delay="0"/>
                                          </p:stCondLst>
                                        </p:cTn>
                                        <p:tgtEl>
                                          <p:spTgt spid="21"/>
                                        </p:tgtEl>
                                        <p:attrNameLst>
                                          <p:attrName>style.visibility</p:attrName>
                                        </p:attrNameLst>
                                      </p:cBhvr>
                                      <p:to>
                                        <p:strVal val="visible"/>
                                      </p:to>
                                    </p:set>
                                    <p:animEffect transition="in" filter="wipe(left)">
                                      <p:cBhvr>
                                        <p:cTn id="90" dur="2000"/>
                                        <p:tgtEl>
                                          <p:spTgt spid="21"/>
                                        </p:tgtEl>
                                      </p:cBhvr>
                                    </p:animEffect>
                                  </p:childTnLst>
                                </p:cTn>
                              </p:par>
                              <p:par>
                                <p:cTn id="91" presetID="63" presetClass="path" presetSubtype="0" accel="50000" fill="hold" nodeType="withEffect">
                                  <p:stCondLst>
                                    <p:cond delay="0"/>
                                  </p:stCondLst>
                                  <p:childTnLst>
                                    <p:animMotion origin="layout" path="M -0.06941 0.00093 L 0.56388 0.00093 " pathEditMode="relative" rAng="0" ptsTypes="AA">
                                      <p:cBhvr>
                                        <p:cTn id="92" dur="2000" fill="hold"/>
                                        <p:tgtEl>
                                          <p:spTgt spid="22"/>
                                        </p:tgtEl>
                                        <p:attrNameLst>
                                          <p:attrName>ppt_x</p:attrName>
                                          <p:attrName>ppt_y</p:attrName>
                                        </p:attrNameLst>
                                      </p:cBhvr>
                                      <p:rCtr x="31658" y="0"/>
                                    </p:animMotion>
                                  </p:childTnLst>
                                </p:cTn>
                              </p:par>
                            </p:childTnLst>
                          </p:cTn>
                        </p:par>
                        <p:par>
                          <p:cTn id="93" fill="hold">
                            <p:stCondLst>
                              <p:cond delay="2300"/>
                            </p:stCondLst>
                            <p:childTnLst>
                              <p:par>
                                <p:cTn id="94" presetID="10" presetClass="exit" presetSubtype="0" fill="hold" nodeType="afterEffect">
                                  <p:stCondLst>
                                    <p:cond delay="0"/>
                                  </p:stCondLst>
                                  <p:childTnLst>
                                    <p:animEffect transition="out" filter="fade">
                                      <p:cBhvr>
                                        <p:cTn id="95" dur="1000"/>
                                        <p:tgtEl>
                                          <p:spTgt spid="22"/>
                                        </p:tgtEl>
                                      </p:cBhvr>
                                    </p:animEffect>
                                    <p:set>
                                      <p:cBhvr>
                                        <p:cTn id="96" dur="1" fill="hold">
                                          <p:stCondLst>
                                            <p:cond delay="999"/>
                                          </p:stCondLst>
                                        </p:cTn>
                                        <p:tgtEl>
                                          <p:spTgt spid="22"/>
                                        </p:tgtEl>
                                        <p:attrNameLst>
                                          <p:attrName>style.visibility</p:attrName>
                                        </p:attrNameLst>
                                      </p:cBhvr>
                                      <p:to>
                                        <p:strVal val="hidden"/>
                                      </p:to>
                                    </p:set>
                                  </p:childTnLst>
                                </p:cTn>
                              </p:par>
                            </p:childTnLst>
                          </p:cTn>
                        </p:par>
                        <p:par>
                          <p:cTn id="97" fill="hold">
                            <p:stCondLst>
                              <p:cond delay="3300"/>
                            </p:stCondLst>
                            <p:childTnLst>
                              <p:par>
                                <p:cTn id="98" presetID="10" presetClass="entr" presetSubtype="0" fill="hold" grpId="0" nodeType="afterEffect">
                                  <p:stCondLst>
                                    <p:cond delay="0"/>
                                  </p:stCondLst>
                                  <p:childTnLst>
                                    <p:set>
                                      <p:cBhvr>
                                        <p:cTn id="99" dur="1" fill="hold">
                                          <p:stCondLst>
                                            <p:cond delay="0"/>
                                          </p:stCondLst>
                                        </p:cTn>
                                        <p:tgtEl>
                                          <p:spTgt spid="23"/>
                                        </p:tgtEl>
                                        <p:attrNameLst>
                                          <p:attrName>style.visibility</p:attrName>
                                        </p:attrNameLst>
                                      </p:cBhvr>
                                      <p:to>
                                        <p:strVal val="visible"/>
                                      </p:to>
                                    </p:set>
                                    <p:animEffect transition="in" filter="fade">
                                      <p:cBhvr>
                                        <p:cTn id="100"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23" grpId="0"/>
      <p:bldP spid="2"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71" descr="21">
            <a:extLst>
              <a:ext uri="{FF2B5EF4-FFF2-40B4-BE49-F238E27FC236}">
                <a16:creationId xmlns:a16="http://schemas.microsoft.com/office/drawing/2014/main" id="{6FD205CB-BAC4-084F-B7DA-9233A1E893AD}"/>
              </a:ext>
            </a:extLst>
          </p:cNvPr>
          <p:cNvPicPr>
            <a:picLocks noChangeAspect="1" noChangeArrowheads="1"/>
          </p:cNvPicPr>
          <p:nvPr/>
        </p:nvPicPr>
        <p:blipFill>
          <a:blip r:embed="rId2" cstate="print">
            <a:lum contrast="-32000"/>
            <a:extLst>
              <a:ext uri="{28A0092B-C50C-407E-A947-70E740481C1C}">
                <a14:useLocalDpi xmlns:a14="http://schemas.microsoft.com/office/drawing/2010/main" val="0"/>
              </a:ext>
            </a:extLst>
          </a:blip>
          <a:srcRect/>
          <a:stretch>
            <a:fillRect/>
          </a:stretch>
        </p:blipFill>
        <p:spPr bwMode="auto">
          <a:xfrm>
            <a:off x="3983832" y="-25813"/>
            <a:ext cx="4402482" cy="65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9F0A26DB-78EE-554C-A8E6-4FF2C7E3B2BA}"/>
              </a:ext>
            </a:extLst>
          </p:cNvPr>
          <p:cNvSpPr txBox="1"/>
          <p:nvPr/>
        </p:nvSpPr>
        <p:spPr>
          <a:xfrm>
            <a:off x="-65736" y="0"/>
            <a:ext cx="12188767" cy="7355860"/>
          </a:xfrm>
          <a:prstGeom prst="rect">
            <a:avLst/>
          </a:prstGeom>
          <a:solidFill>
            <a:schemeClr val="lt1">
              <a:alpha val="50000"/>
            </a:schemeClr>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vi-VN" sz="3200" b="1" i="0" dirty="0">
                <a:solidFill>
                  <a:srgbClr val="000000"/>
                </a:solidFill>
                <a:effectLst/>
                <a:latin typeface="UTM Alpine KT" panose="02040603050506020204" pitchFamily="18"/>
              </a:rPr>
              <a:t>Văn hay chữ tốt</a:t>
            </a:r>
            <a:endParaRPr lang="vi-VN" sz="3200" b="0" i="0" dirty="0">
              <a:solidFill>
                <a:srgbClr val="000000"/>
              </a:solidFill>
              <a:effectLst/>
              <a:latin typeface="UTM Alpine KT" panose="02040603050506020204" pitchFamily="18"/>
            </a:endParaRPr>
          </a:p>
          <a:p>
            <a:pPr algn="just"/>
            <a:r>
              <a:rPr lang="vi-VN" sz="2400" b="0" i="0" dirty="0">
                <a:solidFill>
                  <a:srgbClr val="000000"/>
                </a:solidFill>
                <a:effectLst/>
                <a:latin typeface="+mj-lt"/>
              </a:rPr>
              <a:t>   </a:t>
            </a:r>
            <a:r>
              <a:rPr lang="vi-VN" sz="2330" b="0" i="0" dirty="0">
                <a:solidFill>
                  <a:srgbClr val="000000"/>
                </a:solidFill>
                <a:effectLst/>
              </a:rPr>
              <a:t>Thuở đi học, Cao Bá Quát viết chữ rất xấu nên nhiều bài văn dù hay vẫn bị thầy cho điểm kém.</a:t>
            </a:r>
          </a:p>
          <a:p>
            <a:pPr algn="l"/>
            <a:r>
              <a:rPr lang="vi-VN" sz="2330" b="0" i="0" dirty="0">
                <a:solidFill>
                  <a:srgbClr val="000000"/>
                </a:solidFill>
                <a:effectLst/>
              </a:rPr>
              <a:t>   Một hôm, có bà cụ hàng xóm sang khẩn khoản:</a:t>
            </a:r>
          </a:p>
          <a:p>
            <a:pPr algn="l"/>
            <a:r>
              <a:rPr lang="vi-VN" sz="2330" b="0" i="0" dirty="0">
                <a:solidFill>
                  <a:srgbClr val="000000"/>
                </a:solidFill>
                <a:effectLst/>
              </a:rPr>
              <a:t>- Gia đình già có một việc oan uổng muốn kêu quan, nhờ cậu viết giúp cho lá đơn, có được không?</a:t>
            </a:r>
          </a:p>
          <a:p>
            <a:pPr algn="l"/>
            <a:r>
              <a:rPr lang="vi-VN" sz="2330" b="0" i="0" dirty="0">
                <a:solidFill>
                  <a:srgbClr val="000000"/>
                </a:solidFill>
                <a:effectLst/>
              </a:rPr>
              <a:t>   Cao Bá Quát vui vẻ trả lời:</a:t>
            </a:r>
          </a:p>
          <a:p>
            <a:pPr algn="l"/>
            <a:r>
              <a:rPr lang="vi-VN" sz="2330" b="0" i="0" dirty="0">
                <a:solidFill>
                  <a:srgbClr val="000000"/>
                </a:solidFill>
                <a:effectLst/>
              </a:rPr>
              <a:t>- Tưởng việc gì khó, chứ việc ấy cháu xin sẵn lòng.</a:t>
            </a:r>
          </a:p>
          <a:p>
            <a:pPr algn="just"/>
            <a:r>
              <a:rPr lang="vi-VN" sz="2330" b="0" i="0" dirty="0">
                <a:solidFill>
                  <a:srgbClr val="000000"/>
                </a:solidFill>
                <a:effectLst/>
              </a:rPr>
              <a:t>   Lá đơn viết lí lẽ rõ ràng, Cao Bá Quát yên trí quan sẽ xét nỗi oan cho bà cụ. Nào ngờ, chữ ông xấu quá, quan đọc không được nên thét lính đuổi bà ra khỏi huyện đường. Về nhà, bà kể lại câu chuyện khiến Cao Bá Quát vô cùng ân hận. Ông biết dù văn hay đến đâu mà chữ không ra chữ cũng chẳng ích gì. Từ đó, ông dốc hết sức luyện viết chữ sao cho đẹp.</a:t>
            </a:r>
          </a:p>
          <a:p>
            <a:pPr algn="just"/>
            <a:r>
              <a:rPr lang="vi-VN" sz="2330" b="0" i="0" dirty="0">
                <a:solidFill>
                  <a:srgbClr val="000000"/>
                </a:solidFill>
                <a:effectLst/>
              </a:rPr>
              <a:t>   Sáng sáng, ông cầm que vạch lên cột nhà luyện chữ cho cứng cáp. Mỗi buổi tối, ông viết xong mười trang vở mới chịu đi ngủ. Chữ viết đã tiến bộ, ông lại mượn những cuốn sách chữ viết đẹp làm mẫu để luyện nhiều kiểu chữ khác nhau.</a:t>
            </a:r>
          </a:p>
          <a:p>
            <a:pPr algn="r"/>
            <a:r>
              <a:rPr lang="vi-VN" sz="2330" b="0" i="0" dirty="0">
                <a:solidFill>
                  <a:srgbClr val="000000"/>
                </a:solidFill>
                <a:effectLst/>
              </a:rPr>
              <a:t>   Kiên trì luyện tập suốt mấy năm, chữ ông mỗi ngày một đẹp. Ông nổi danh khắp nước là người văn hay chữ tốt.																Theo TRUYỆN ĐỌC 1 (1995)</a:t>
            </a:r>
            <a:br>
              <a:rPr lang="vi-VN" sz="2330" b="0" i="0" dirty="0">
                <a:solidFill>
                  <a:srgbClr val="000000"/>
                </a:solidFill>
                <a:effectLst/>
                <a:latin typeface="+mj-lt"/>
              </a:rPr>
            </a:br>
            <a:endParaRPr lang="en-US" sz="2330" dirty="0">
              <a:latin typeface="+mj-lt"/>
            </a:endParaRPr>
          </a:p>
        </p:txBody>
      </p:sp>
      <p:pic>
        <p:nvPicPr>
          <p:cNvPr id="15" name="Picture 18" descr="镂空边框"/>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823" y="6074365"/>
            <a:ext cx="12188767"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8" descr="镂空边框">
            <a:extLst>
              <a:ext uri="{FF2B5EF4-FFF2-40B4-BE49-F238E27FC236}">
                <a16:creationId xmlns:a16="http://schemas.microsoft.com/office/drawing/2014/main" id="{05CC3387-B370-3944-ABCC-9D67045240B1}"/>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flipV="1">
            <a:off x="6979" y="-25813"/>
            <a:ext cx="4557555"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descr="镂空边框">
            <a:extLst>
              <a:ext uri="{FF2B5EF4-FFF2-40B4-BE49-F238E27FC236}">
                <a16:creationId xmlns:a16="http://schemas.microsoft.com/office/drawing/2014/main" id="{7E0B4DD2-58B4-0441-8407-0E313A73F02C}"/>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flipV="1">
            <a:off x="7607373" y="4380"/>
            <a:ext cx="4557555" cy="80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98FF3C8-FA35-1C43-BCF6-62CC0C7FB450}"/>
              </a:ext>
            </a:extLst>
          </p:cNvPr>
          <p:cNvSpPr/>
          <p:nvPr/>
        </p:nvSpPr>
        <p:spPr>
          <a:xfrm>
            <a:off x="25483" y="405458"/>
            <a:ext cx="12139445" cy="2664296"/>
          </a:xfrm>
          <a:prstGeom prst="rect">
            <a:avLst/>
          </a:prstGeom>
          <a:solidFill>
            <a:srgbClr val="0C2744">
              <a:alpha val="40236"/>
            </a:srgb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27EC96-C8B2-6245-8539-82CE5B1FC636}"/>
              </a:ext>
            </a:extLst>
          </p:cNvPr>
          <p:cNvSpPr/>
          <p:nvPr/>
        </p:nvSpPr>
        <p:spPr>
          <a:xfrm>
            <a:off x="36382" y="3069754"/>
            <a:ext cx="12139445" cy="1800200"/>
          </a:xfrm>
          <a:prstGeom prst="rect">
            <a:avLst/>
          </a:prstGeom>
          <a:solidFill>
            <a:srgbClr val="FFC000">
              <a:alpha val="40236"/>
            </a:srgb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BC7C8EA-95A5-F14F-BFDA-88CF3117598A}"/>
              </a:ext>
            </a:extLst>
          </p:cNvPr>
          <p:cNvSpPr/>
          <p:nvPr/>
        </p:nvSpPr>
        <p:spPr>
          <a:xfrm>
            <a:off x="43583" y="4869953"/>
            <a:ext cx="12139445" cy="1980753"/>
          </a:xfrm>
          <a:prstGeom prst="rect">
            <a:avLst/>
          </a:prstGeom>
          <a:solidFill>
            <a:srgbClr val="724A3C">
              <a:alpha val="40236"/>
            </a:srgb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083957B-6FAD-584E-820E-1B7A5465D4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6474" y="9109830"/>
            <a:ext cx="1803287" cy="2672892"/>
          </a:xfrm>
          <a:prstGeom prst="rect">
            <a:avLst/>
          </a:prstGeom>
        </p:spPr>
      </p:pic>
    </p:spTree>
    <p:extLst>
      <p:ext uri="{BB962C8B-B14F-4D97-AF65-F5344CB8AC3E}">
        <p14:creationId xmlns:p14="http://schemas.microsoft.com/office/powerpoint/2010/main" val="9632971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6" presetClass="emph" presetSubtype="0" fill="hold" grpId="0" nodeType="afterEffect">
                                  <p:stCondLst>
                                    <p:cond delay="0"/>
                                  </p:stCondLst>
                                  <p:childTnLst>
                                    <p:animEffect transition="out" filter="fade">
                                      <p:cBhvr>
                                        <p:cTn id="10" dur="500" tmFilter="0, 0; .2, .5; .8, .5; 1, 0"/>
                                        <p:tgtEl>
                                          <p:spTgt spid="2"/>
                                        </p:tgtEl>
                                      </p:cBhvr>
                                    </p:animEffect>
                                    <p:animScale>
                                      <p:cBhvr>
                                        <p:cTn id="11" dur="250" autoRev="1" fill="hold"/>
                                        <p:tgtEl>
                                          <p:spTgt spid="2"/>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1"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par>
                          <p:cTn id="17" fill="hold">
                            <p:stCondLst>
                              <p:cond delay="500"/>
                            </p:stCondLst>
                            <p:childTnLst>
                              <p:par>
                                <p:cTn id="18" presetID="26" presetClass="emph" presetSubtype="0" fill="hold" grpId="0" nodeType="afterEffect">
                                  <p:stCondLst>
                                    <p:cond delay="0"/>
                                  </p:stCondLst>
                                  <p:childTnLst>
                                    <p:animEffect transition="out" filter="fade">
                                      <p:cBhvr>
                                        <p:cTn id="19" dur="500" tmFilter="0, 0; .2, .5; .8, .5; 1, 0"/>
                                        <p:tgtEl>
                                          <p:spTgt spid="12"/>
                                        </p:tgtEl>
                                      </p:cBhvr>
                                    </p:animEffect>
                                    <p:animScale>
                                      <p:cBhvr>
                                        <p:cTn id="20" dur="250" autoRev="1" fill="hold"/>
                                        <p:tgtEl>
                                          <p:spTgt spid="12"/>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1"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childTnLst>
                          </p:cTn>
                        </p:par>
                        <p:par>
                          <p:cTn id="26" fill="hold">
                            <p:stCondLst>
                              <p:cond delay="500"/>
                            </p:stCondLst>
                            <p:childTnLst>
                              <p:par>
                                <p:cTn id="27" presetID="26" presetClass="emph" presetSubtype="0" fill="hold" grpId="0" nodeType="afterEffect">
                                  <p:stCondLst>
                                    <p:cond delay="0"/>
                                  </p:stCondLst>
                                  <p:childTnLst>
                                    <p:animEffect transition="out" filter="fade">
                                      <p:cBhvr>
                                        <p:cTn id="28" dur="500" tmFilter="0, 0; .2, .5; .8, .5; 1, 0"/>
                                        <p:tgtEl>
                                          <p:spTgt spid="13"/>
                                        </p:tgtEl>
                                      </p:cBhvr>
                                    </p:animEffect>
                                    <p:animScale>
                                      <p:cBhvr>
                                        <p:cTn id="29"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2" grpId="0" animBg="1"/>
      <p:bldP spid="12" grpId="1" animBg="1"/>
      <p:bldP spid="13" grpId="0" animBg="1"/>
      <p:bldP spid="13"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9E7965BD-BA7C-4284-B303-3DF26FF20985"/>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SCORM_PASSING_SCORE" val="100.000000"/>
  <p:tag name="ISPRING_PRESENTATION_TITLE" val="bt141"/>
  <p:tag name="ISPRING_SCORM_ENDPOINT" val="&lt;endpoint&gt;&lt;enable&gt;0&lt;/enable&gt;&lt;lrs&gt;http://&lt;/lrs&gt;&lt;auth&gt;0&lt;/auth&gt;&lt;login&gt;&lt;/login&gt;&lt;password&gt;&lt;/password&gt;&lt;key&gt;&lt;/key&gt;&lt;name&gt;&lt;/name&gt;&lt;email&gt;&lt;/email&gt;&lt;/endpoint&gt;&#10;"/>
</p:tagLst>
</file>

<file path=ppt/theme/theme1.xml><?xml version="1.0" encoding="utf-8"?>
<a:theme xmlns:a="http://schemas.openxmlformats.org/drawingml/2006/main" name="自定义设计方案">
  <a:themeElements>
    <a:clrScheme name="自定义 50">
      <a:dk1>
        <a:sysClr val="windowText" lastClr="000000"/>
      </a:dk1>
      <a:lt1>
        <a:sysClr val="window" lastClr="FFFFFF"/>
      </a:lt1>
      <a:dk2>
        <a:srgbClr val="44546A"/>
      </a:dk2>
      <a:lt2>
        <a:srgbClr val="E7E6E6"/>
      </a:lt2>
      <a:accent1>
        <a:srgbClr val="0070C0"/>
      </a:accent1>
      <a:accent2>
        <a:srgbClr val="92D050"/>
      </a:accent2>
      <a:accent3>
        <a:srgbClr val="0070C0"/>
      </a:accent3>
      <a:accent4>
        <a:srgbClr val="92D050"/>
      </a:accent4>
      <a:accent5>
        <a:srgbClr val="0070C0"/>
      </a:accent5>
      <a:accent6>
        <a:srgbClr val="92D050"/>
      </a:accent6>
      <a:hlink>
        <a:srgbClr val="0070C0"/>
      </a:hlink>
      <a:folHlink>
        <a:srgbClr val="92D05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1774</Words>
  <Application>Microsoft Office PowerPoint</Application>
  <PresentationFormat>Custom</PresentationFormat>
  <Paragraphs>103</Paragraphs>
  <Slides>26</Slides>
  <Notes>13</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UTM Alpine KT</vt:lpstr>
      <vt:lpstr>Arial</vt:lpstr>
      <vt:lpstr>UTM Staccato </vt:lpstr>
      <vt:lpstr>UTM Pierre</vt:lpstr>
      <vt:lpstr>Calibri Light</vt:lpstr>
      <vt:lpstr>UTM Androgyne</vt:lpstr>
      <vt:lpstr>Cambria</vt:lpstr>
      <vt:lpstr>Times New Roman</vt:lpstr>
      <vt:lpstr>Calibri</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VĂN HAY CHỮ TỐT</dc:title>
  <dc:subject>TẬP ĐỌC</dc:subject>
  <dc:creator/>
  <cp:keywords>Hồng Linh</cp:keywords>
  <dc:description/>
  <cp:lastModifiedBy/>
  <cp:revision>1</cp:revision>
  <dcterms:created xsi:type="dcterms:W3CDTF">2016-11-22T10:14:48Z</dcterms:created>
  <dcterms:modified xsi:type="dcterms:W3CDTF">2023-07-21T07:47:00Z</dcterms:modified>
  <cp:category/>
</cp:coreProperties>
</file>