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2" r:id="rId2"/>
  </p:sldMasterIdLst>
  <p:notesMasterIdLst>
    <p:notesMasterId r:id="rId2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DengXian" panose="02010600030101010101" pitchFamily="2" charset="-122"/>
      <p:regular r:id="rId32"/>
      <p:bold r:id="rId33"/>
    </p:embeddedFont>
    <p:embeddedFont>
      <p:font typeface="UTM Alpine KT" panose="02040603050506020204" pitchFamily="18" charset="0"/>
      <p:regular r:id="rId34"/>
    </p:embeddedFont>
    <p:embeddedFont>
      <p:font typeface="UTM Cookies" panose="02040603050506020204" pitchFamily="18" charset="0"/>
      <p:regular r:id="rId35"/>
    </p:embeddedFont>
    <p:embeddedFont>
      <p:font typeface="UTM Flavour" panose="02040603050506020204" pitchFamily="18" charset="0"/>
      <p:regular r:id="rId36"/>
    </p:embeddedFont>
    <p:embeddedFont>
      <p:font typeface="UTM Isadora" panose="02040603050506020204" pitchFamily="18" charset="0"/>
      <p:regular r:id="rId37"/>
      <p:bold r:id="rId38"/>
    </p:embeddedFont>
    <p:embeddedFont>
      <p:font typeface="UTM Wedding K&amp;T" panose="02040603050506020204" pitchFamily="18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6242"/>
    <a:srgbClr val="DB765B"/>
    <a:srgbClr val="F16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1" d="100"/>
          <a:sy n="71" d="100"/>
        </p:scale>
        <p:origin x="6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48B46-2F7D-406B-A45F-2A66379CD04D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F8191-91F8-44B8-8111-6B92278AD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19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baseline="0" dirty="0"/>
              <a:t> </a:t>
            </a:r>
            <a:r>
              <a:rPr lang="en-US" baseline="0" dirty="0" err="1"/>
              <a:t>giúp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Sóc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209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111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05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151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66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286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43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02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52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463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805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06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35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09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B1D44-6855-4F1D-B7AB-5050D5ED059D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9/25/2022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11BE4-BE68-4549-B5EE-E1920BD5ABF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79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5.png"/><Relationship Id="rId18" Type="http://schemas.openxmlformats.org/officeDocument/2006/relationships/image" Target="../media/image28.png"/><Relationship Id="rId26" Type="http://schemas.openxmlformats.org/officeDocument/2006/relationships/slide" Target="slide2.xml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0.png"/><Relationship Id="rId7" Type="http://schemas.microsoft.com/office/2007/relationships/hdphoto" Target="../media/hdphoto3.wdp"/><Relationship Id="rId12" Type="http://schemas.openxmlformats.org/officeDocument/2006/relationships/image" Target="../media/image24.png"/><Relationship Id="rId17" Type="http://schemas.microsoft.com/office/2007/relationships/hdphoto" Target="../media/hdphoto6.wdp"/><Relationship Id="rId25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27.png"/><Relationship Id="rId20" Type="http://schemas.microsoft.com/office/2007/relationships/hdphoto" Target="../media/hdphoto7.wdp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11" Type="http://schemas.microsoft.com/office/2007/relationships/hdphoto" Target="../media/hdphoto4.wdp"/><Relationship Id="rId24" Type="http://schemas.microsoft.com/office/2007/relationships/hdphoto" Target="../media/hdphoto9.wdp"/><Relationship Id="rId5" Type="http://schemas.microsoft.com/office/2007/relationships/hdphoto" Target="../media/hdphoto2.wdp"/><Relationship Id="rId15" Type="http://schemas.openxmlformats.org/officeDocument/2006/relationships/image" Target="../media/image26.png"/><Relationship Id="rId23" Type="http://schemas.openxmlformats.org/officeDocument/2006/relationships/image" Target="../media/image31.png"/><Relationship Id="rId28" Type="http://schemas.microsoft.com/office/2007/relationships/hdphoto" Target="../media/hdphoto10.wdp"/><Relationship Id="rId10" Type="http://schemas.openxmlformats.org/officeDocument/2006/relationships/image" Target="../media/image23.png"/><Relationship Id="rId19" Type="http://schemas.openxmlformats.org/officeDocument/2006/relationships/image" Target="../media/image29.png"/><Relationship Id="rId4" Type="http://schemas.openxmlformats.org/officeDocument/2006/relationships/image" Target="../media/image20.jpeg"/><Relationship Id="rId9" Type="http://schemas.openxmlformats.org/officeDocument/2006/relationships/image" Target="../media/image22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26" Type="http://schemas.openxmlformats.org/officeDocument/2006/relationships/image" Target="../media/image40.png"/><Relationship Id="rId3" Type="http://schemas.microsoft.com/office/2007/relationships/hdphoto" Target="../media/hdphoto2.wdp"/><Relationship Id="rId21" Type="http://schemas.microsoft.com/office/2007/relationships/hdphoto" Target="../media/hdphoto12.wdp"/><Relationship Id="rId7" Type="http://schemas.openxmlformats.org/officeDocument/2006/relationships/image" Target="../media/image35.png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openxmlformats.org/officeDocument/2006/relationships/slide" Target="slide3.xml"/><Relationship Id="rId2" Type="http://schemas.openxmlformats.org/officeDocument/2006/relationships/image" Target="../media/image20.jpeg"/><Relationship Id="rId16" Type="http://schemas.openxmlformats.org/officeDocument/2006/relationships/image" Target="../media/image2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25.png"/><Relationship Id="rId24" Type="http://schemas.openxmlformats.org/officeDocument/2006/relationships/image" Target="../media/image39.png"/><Relationship Id="rId5" Type="http://schemas.microsoft.com/office/2007/relationships/hdphoto" Target="../media/hdphoto11.wdp"/><Relationship Id="rId15" Type="http://schemas.openxmlformats.org/officeDocument/2006/relationships/image" Target="../media/image22.png"/><Relationship Id="rId23" Type="http://schemas.microsoft.com/office/2007/relationships/hdphoto" Target="../media/hdphoto13.wdp"/><Relationship Id="rId10" Type="http://schemas.openxmlformats.org/officeDocument/2006/relationships/image" Target="../media/image36.png"/><Relationship Id="rId19" Type="http://schemas.microsoft.com/office/2007/relationships/hdphoto" Target="../media/hdphoto8.wdp"/><Relationship Id="rId4" Type="http://schemas.openxmlformats.org/officeDocument/2006/relationships/image" Target="../media/image34.png"/><Relationship Id="rId9" Type="http://schemas.microsoft.com/office/2007/relationships/hdphoto" Target="../media/hdphoto4.wdp"/><Relationship Id="rId14" Type="http://schemas.microsoft.com/office/2007/relationships/hdphoto" Target="../media/hdphoto6.wdp"/><Relationship Id="rId22" Type="http://schemas.openxmlformats.org/officeDocument/2006/relationships/image" Target="../media/image38.png"/><Relationship Id="rId27" Type="http://schemas.microsoft.com/office/2007/relationships/hdphoto" Target="../media/hdphoto14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slide" Target="slide4.xml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12" Type="http://schemas.microsoft.com/office/2007/relationships/hdphoto" Target="../media/hdphoto4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3.png"/><Relationship Id="rId5" Type="http://schemas.openxmlformats.org/officeDocument/2006/relationships/slide" Target="slide9.xml"/><Relationship Id="rId15" Type="http://schemas.microsoft.com/office/2007/relationships/hdphoto" Target="../media/hdphoto13.wdp"/><Relationship Id="rId10" Type="http://schemas.openxmlformats.org/officeDocument/2006/relationships/image" Target="../media/image44.png"/><Relationship Id="rId4" Type="http://schemas.microsoft.com/office/2007/relationships/hdphoto" Target="../media/hdphoto15.wdp"/><Relationship Id="rId9" Type="http://schemas.openxmlformats.org/officeDocument/2006/relationships/slide" Target="slide8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8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slide" Target="slide3.xml"/><Relationship Id="rId4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8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slide" Target="slide3.xml"/><Relationship Id="rId4" Type="http://schemas.microsoft.com/office/2007/relationships/hdphoto" Target="../media/hdphoto1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8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slide" Target="slide3.xml"/><Relationship Id="rId4" Type="http://schemas.microsoft.com/office/2007/relationships/hdphoto" Target="../media/hdphoto1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4B255B-C0D3-4B00-B990-D6E65D4AE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6" b="79"/>
          <a:stretch/>
        </p:blipFill>
        <p:spPr>
          <a:xfrm>
            <a:off x="0" y="0"/>
            <a:ext cx="12192000" cy="69292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EFA609-5CFC-47FD-AEAF-5CADB07FB8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6"/>
          <a:stretch/>
        </p:blipFill>
        <p:spPr>
          <a:xfrm>
            <a:off x="3831185" y="0"/>
            <a:ext cx="4206221" cy="450074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80800" y="4314616"/>
            <a:ext cx="9554489" cy="2800768"/>
            <a:chOff x="1180800" y="4314616"/>
            <a:chExt cx="9554489" cy="2800768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75F75A8-E5B8-4C50-A209-6BDA97A66DD3}"/>
                </a:ext>
              </a:extLst>
            </p:cNvPr>
            <p:cNvSpPr txBox="1"/>
            <p:nvPr/>
          </p:nvSpPr>
          <p:spPr>
            <a:xfrm>
              <a:off x="1180800" y="4314617"/>
              <a:ext cx="950698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So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sánh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và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xếp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thứ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tự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các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số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tự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nhiên</a:t>
              </a:r>
              <a:endPara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pine KT" panose="02040603050506020204" pitchFamily="18" charset="0"/>
                <a:ea typeface="包图小白体" panose="02010601030101010101" pitchFamily="2" charset="-122"/>
                <a:cs typeface="+mn-cs"/>
              </a:endParaRPr>
            </a:p>
          </p:txBody>
        </p:sp>
        <p:sp>
          <p:nvSpPr>
            <p:cNvPr id="7" name="文本框 4">
              <a:extLst>
                <a:ext uri="{FF2B5EF4-FFF2-40B4-BE49-F238E27FC236}">
                  <a16:creationId xmlns:a16="http://schemas.microsoft.com/office/drawing/2014/main" id="{775F75A8-E5B8-4C50-A209-6BDA97A66DD3}"/>
                </a:ext>
              </a:extLst>
            </p:cNvPr>
            <p:cNvSpPr txBox="1"/>
            <p:nvPr/>
          </p:nvSpPr>
          <p:spPr>
            <a:xfrm>
              <a:off x="1228300" y="4314616"/>
              <a:ext cx="950698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So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sánh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và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xếp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thứ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tự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các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số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tự</a:t>
              </a: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lpine KT" panose="02040603050506020204" pitchFamily="18" charset="0"/>
                  <a:ea typeface="包图小白体" panose="02010601030101010101" pitchFamily="2" charset="-122"/>
                  <a:cs typeface="+mn-cs"/>
                </a:rPr>
                <a:t>nhiên</a:t>
              </a:r>
              <a:endPara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lpine KT" panose="02040603050506020204" pitchFamily="18" charset="0"/>
                <a:ea typeface="包图小白体" panose="02010601030101010101" pitchFamily="2" charset="-122"/>
                <a:cs typeface="+mn-cs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3435" y="233082"/>
            <a:ext cx="20663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+mn-ea"/>
                <a:cs typeface="+mn-cs"/>
              </a:rPr>
              <a:t>Toán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avour" panose="02040603050506020204" pitchFamily="18" charset="0"/>
                <a:ea typeface="+mn-ea"/>
                <a:cs typeface="+mn-cs"/>
              </a:rPr>
              <a:t> 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2762C6-3521-C4DA-0980-ECA0D4EED44F}"/>
              </a:ext>
            </a:extLst>
          </p:cNvPr>
          <p:cNvSpPr txBox="1">
            <a:spLocks/>
          </p:cNvSpPr>
          <p:nvPr/>
        </p:nvSpPr>
        <p:spPr>
          <a:xfrm>
            <a:off x="10362439" y="-18613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Lan Anh</a:t>
            </a:r>
            <a:endParaRPr lang="en-US" sz="3200" b="0" dirty="0">
              <a:solidFill>
                <a:srgbClr val="50AE47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9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443306" y="285665"/>
            <a:ext cx="11176265" cy="21058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8639CBE-5715-4624-AABB-828A41556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210" y="1578458"/>
            <a:ext cx="7655774" cy="5279542"/>
          </a:xfrm>
          <a:prstGeom prst="rect">
            <a:avLst/>
          </a:prstGeom>
        </p:spPr>
      </p:pic>
      <p:sp>
        <p:nvSpPr>
          <p:cNvPr id="7" name="Text Box 7"/>
          <p:cNvSpPr txBox="1"/>
          <p:nvPr/>
        </p:nvSpPr>
        <p:spPr>
          <a:xfrm>
            <a:off x="521210" y="1191234"/>
            <a:ext cx="10763824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   Em có nhận xét  gì về số ở gần gốc  tia số với các số khác trên tia số?</a:t>
            </a:r>
          </a:p>
        </p:txBody>
      </p:sp>
      <p:grpSp>
        <p:nvGrpSpPr>
          <p:cNvPr id="8" name="Group 26"/>
          <p:cNvGrpSpPr/>
          <p:nvPr/>
        </p:nvGrpSpPr>
        <p:grpSpPr>
          <a:xfrm>
            <a:off x="1740410" y="462533"/>
            <a:ext cx="8153400" cy="261938"/>
            <a:chOff x="144" y="1209"/>
            <a:chExt cx="5136" cy="165"/>
          </a:xfrm>
        </p:grpSpPr>
        <p:sp>
          <p:nvSpPr>
            <p:cNvPr id="9" name="Line 11"/>
            <p:cNvSpPr/>
            <p:nvPr/>
          </p:nvSpPr>
          <p:spPr>
            <a:xfrm>
              <a:off x="144" y="1296"/>
              <a:ext cx="5136" cy="0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0" name="Line 12"/>
            <p:cNvSpPr/>
            <p:nvPr/>
          </p:nvSpPr>
          <p:spPr>
            <a:xfrm>
              <a:off x="144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1" name="Line 13"/>
            <p:cNvSpPr/>
            <p:nvPr/>
          </p:nvSpPr>
          <p:spPr>
            <a:xfrm>
              <a:off x="480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2" name="Line 14"/>
            <p:cNvSpPr/>
            <p:nvPr/>
          </p:nvSpPr>
          <p:spPr>
            <a:xfrm>
              <a:off x="864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3" name="Line 15"/>
            <p:cNvSpPr/>
            <p:nvPr/>
          </p:nvSpPr>
          <p:spPr>
            <a:xfrm>
              <a:off x="1248" y="1209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4" name="Line 16"/>
            <p:cNvSpPr/>
            <p:nvPr/>
          </p:nvSpPr>
          <p:spPr>
            <a:xfrm>
              <a:off x="1632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5" name="Line 17"/>
            <p:cNvSpPr/>
            <p:nvPr/>
          </p:nvSpPr>
          <p:spPr>
            <a:xfrm>
              <a:off x="2400" y="1209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6" name="Line 18"/>
            <p:cNvSpPr/>
            <p:nvPr/>
          </p:nvSpPr>
          <p:spPr>
            <a:xfrm>
              <a:off x="3120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7" name="Line 19"/>
            <p:cNvSpPr/>
            <p:nvPr/>
          </p:nvSpPr>
          <p:spPr>
            <a:xfrm>
              <a:off x="3504" y="1227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8" name="Line 20"/>
            <p:cNvSpPr/>
            <p:nvPr/>
          </p:nvSpPr>
          <p:spPr>
            <a:xfrm>
              <a:off x="3888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19" name="Line 21"/>
            <p:cNvSpPr/>
            <p:nvPr/>
          </p:nvSpPr>
          <p:spPr>
            <a:xfrm>
              <a:off x="4656" y="1230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20" name="Line 22"/>
            <p:cNvSpPr/>
            <p:nvPr/>
          </p:nvSpPr>
          <p:spPr>
            <a:xfrm>
              <a:off x="2736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21" name="Line 23"/>
            <p:cNvSpPr/>
            <p:nvPr/>
          </p:nvSpPr>
          <p:spPr>
            <a:xfrm>
              <a:off x="4272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22" name="Line 24"/>
            <p:cNvSpPr/>
            <p:nvPr/>
          </p:nvSpPr>
          <p:spPr>
            <a:xfrm>
              <a:off x="2040" y="1209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  <p:sp>
          <p:nvSpPr>
            <p:cNvPr id="23" name="Line 25"/>
            <p:cNvSpPr/>
            <p:nvPr/>
          </p:nvSpPr>
          <p:spPr>
            <a:xfrm>
              <a:off x="5040" y="1218"/>
              <a:ext cx="0" cy="14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sp>
      </p:grpSp>
      <p:sp>
        <p:nvSpPr>
          <p:cNvPr id="24" name="Text Box 27"/>
          <p:cNvSpPr txBox="1"/>
          <p:nvPr/>
        </p:nvSpPr>
        <p:spPr>
          <a:xfrm>
            <a:off x="15880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 Box 28"/>
          <p:cNvSpPr txBox="1"/>
          <p:nvPr/>
        </p:nvSpPr>
        <p:spPr>
          <a:xfrm>
            <a:off x="21214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Text Box 29"/>
          <p:cNvSpPr txBox="1"/>
          <p:nvPr/>
        </p:nvSpPr>
        <p:spPr>
          <a:xfrm>
            <a:off x="27310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7" name="Text Box 30"/>
          <p:cNvSpPr txBox="1"/>
          <p:nvPr/>
        </p:nvSpPr>
        <p:spPr>
          <a:xfrm>
            <a:off x="3316798" y="676847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8" name="Text Box 31"/>
          <p:cNvSpPr txBox="1"/>
          <p:nvPr/>
        </p:nvSpPr>
        <p:spPr>
          <a:xfrm>
            <a:off x="3916873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9" name="Text Box 32"/>
          <p:cNvSpPr txBox="1"/>
          <p:nvPr/>
        </p:nvSpPr>
        <p:spPr>
          <a:xfrm>
            <a:off x="4580448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Text Box 33"/>
          <p:cNvSpPr txBox="1"/>
          <p:nvPr/>
        </p:nvSpPr>
        <p:spPr>
          <a:xfrm>
            <a:off x="51694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Text Box 34"/>
          <p:cNvSpPr txBox="1"/>
          <p:nvPr/>
        </p:nvSpPr>
        <p:spPr>
          <a:xfrm>
            <a:off x="57028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7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2" name="Text Box 35"/>
          <p:cNvSpPr txBox="1"/>
          <p:nvPr/>
        </p:nvSpPr>
        <p:spPr>
          <a:xfrm>
            <a:off x="63124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3" name="Text Box 36"/>
          <p:cNvSpPr txBox="1"/>
          <p:nvPr/>
        </p:nvSpPr>
        <p:spPr>
          <a:xfrm>
            <a:off x="6922010" y="691134"/>
            <a:ext cx="5334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4" name="Text Box 37"/>
          <p:cNvSpPr txBox="1"/>
          <p:nvPr/>
        </p:nvSpPr>
        <p:spPr>
          <a:xfrm>
            <a:off x="7455410" y="691134"/>
            <a:ext cx="685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5" name="Text Box 38"/>
          <p:cNvSpPr txBox="1"/>
          <p:nvPr/>
        </p:nvSpPr>
        <p:spPr>
          <a:xfrm>
            <a:off x="8065010" y="691134"/>
            <a:ext cx="685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11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6" name="Text Box 39"/>
          <p:cNvSpPr txBox="1"/>
          <p:nvPr/>
        </p:nvSpPr>
        <p:spPr>
          <a:xfrm>
            <a:off x="8674610" y="691134"/>
            <a:ext cx="685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12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7" name="Text Box 40"/>
          <p:cNvSpPr txBox="1"/>
          <p:nvPr/>
        </p:nvSpPr>
        <p:spPr>
          <a:xfrm>
            <a:off x="9284210" y="691134"/>
            <a:ext cx="685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13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8" name="Text Box 40"/>
          <p:cNvSpPr txBox="1"/>
          <p:nvPr/>
        </p:nvSpPr>
        <p:spPr>
          <a:xfrm>
            <a:off x="649798" y="2597006"/>
            <a:ext cx="6400800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Trên tia số: Số ở gần gốc 0 hơn là số bé hơn (Chẳng hạn: 1&lt;5; 2&lt;5;…) rõ ràng 0 là số tự nhiên bé nhất: 0&lt;1; 0&lt;2;…. Số ở xa gốc 0 hơn là số lớn hơn (Chẳng hạn: 12&gt;11; 12&gt;10;…).</a:t>
            </a:r>
          </a:p>
        </p:txBody>
      </p:sp>
    </p:spTree>
    <p:extLst>
      <p:ext uri="{BB962C8B-B14F-4D97-AF65-F5344CB8AC3E}">
        <p14:creationId xmlns:p14="http://schemas.microsoft.com/office/powerpoint/2010/main" val="420992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-1293541" y="-535259"/>
            <a:ext cx="14437113" cy="7393259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761107" y="521284"/>
            <a:ext cx="10724649" cy="501812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B0604020202020204" charset="-122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8B8829C-75F4-4D65-AE0D-9238B43FFC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636" y="3200400"/>
            <a:ext cx="5171458" cy="4026841"/>
          </a:xfrm>
          <a:prstGeom prst="rect">
            <a:avLst/>
          </a:prstGeom>
        </p:spPr>
      </p:pic>
      <p:sp>
        <p:nvSpPr>
          <p:cNvPr id="13" name="Text Box 5"/>
          <p:cNvSpPr txBox="1"/>
          <p:nvPr/>
        </p:nvSpPr>
        <p:spPr>
          <a:xfrm>
            <a:off x="2362200" y="3200400"/>
            <a:ext cx="7924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4" name="Text Box 10"/>
          <p:cNvSpPr txBox="1"/>
          <p:nvPr/>
        </p:nvSpPr>
        <p:spPr>
          <a:xfrm>
            <a:off x="1524000" y="1976438"/>
            <a:ext cx="9144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* Ví dụ: Với các số 7698; 7968; 7896; 7869. </a:t>
            </a:r>
          </a:p>
        </p:txBody>
      </p:sp>
      <p:sp>
        <p:nvSpPr>
          <p:cNvPr id="15" name="Text Box 15"/>
          <p:cNvSpPr txBox="1"/>
          <p:nvPr/>
        </p:nvSpPr>
        <p:spPr>
          <a:xfrm>
            <a:off x="4062054" y="3760190"/>
            <a:ext cx="5615346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-    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Để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xếp thứ tự các số theo yêu cầu, em làm như thế nào?</a:t>
            </a:r>
          </a:p>
        </p:txBody>
      </p:sp>
      <p:sp>
        <p:nvSpPr>
          <p:cNvPr id="16" name="Text Box 16"/>
          <p:cNvSpPr txBox="1"/>
          <p:nvPr/>
        </p:nvSpPr>
        <p:spPr>
          <a:xfrm>
            <a:off x="1676400" y="2574271"/>
            <a:ext cx="4876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a. Xếp thứ tự từ bé đến lớn là:</a:t>
            </a:r>
          </a:p>
        </p:txBody>
      </p:sp>
      <p:sp>
        <p:nvSpPr>
          <p:cNvPr id="17" name="Text Box 15"/>
          <p:cNvSpPr txBox="1"/>
          <p:nvPr/>
        </p:nvSpPr>
        <p:spPr>
          <a:xfrm>
            <a:off x="4336774" y="4705810"/>
            <a:ext cx="35052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+ So sánh các số.</a:t>
            </a:r>
          </a:p>
        </p:txBody>
      </p:sp>
      <p:sp>
        <p:nvSpPr>
          <p:cNvPr id="18" name="Text Box 16"/>
          <p:cNvSpPr txBox="1"/>
          <p:nvPr/>
        </p:nvSpPr>
        <p:spPr>
          <a:xfrm>
            <a:off x="1524000" y="1051049"/>
            <a:ext cx="9144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* Vì có thể so sánh các số tự nhiên nên có thể xếp thứ tự các số tự nhiên từ bé đến lớn hoặc ngược lại.</a:t>
            </a:r>
          </a:p>
        </p:txBody>
      </p:sp>
      <p:sp>
        <p:nvSpPr>
          <p:cNvPr id="19" name="Text Box 17"/>
          <p:cNvSpPr txBox="1"/>
          <p:nvPr/>
        </p:nvSpPr>
        <p:spPr>
          <a:xfrm>
            <a:off x="1676400" y="2587062"/>
            <a:ext cx="457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a. Xếp thứ tự từ bé đến lớn .</a:t>
            </a:r>
          </a:p>
        </p:txBody>
      </p:sp>
      <p:sp>
        <p:nvSpPr>
          <p:cNvPr id="20" name="Text Box 18"/>
          <p:cNvSpPr txBox="1"/>
          <p:nvPr/>
        </p:nvSpPr>
        <p:spPr>
          <a:xfrm>
            <a:off x="1676400" y="3206618"/>
            <a:ext cx="4876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b. Xếp thứ tự từ lớn đến bé .</a:t>
            </a:r>
          </a:p>
        </p:txBody>
      </p:sp>
      <p:sp>
        <p:nvSpPr>
          <p:cNvPr id="21" name="Text Box 19"/>
          <p:cNvSpPr txBox="1"/>
          <p:nvPr/>
        </p:nvSpPr>
        <p:spPr>
          <a:xfrm>
            <a:off x="1676400" y="3192526"/>
            <a:ext cx="48006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b. Xếp thứ tự từ lớn đến bé là: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6248400" y="2547388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7698;</a:t>
            </a:r>
          </a:p>
        </p:txBody>
      </p:sp>
      <p:sp>
        <p:nvSpPr>
          <p:cNvPr id="23" name="Text Box 22"/>
          <p:cNvSpPr txBox="1"/>
          <p:nvPr/>
        </p:nvSpPr>
        <p:spPr>
          <a:xfrm>
            <a:off x="7162800" y="2547388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7869;</a:t>
            </a:r>
          </a:p>
        </p:txBody>
      </p:sp>
      <p:sp>
        <p:nvSpPr>
          <p:cNvPr id="24" name="Text Box 23"/>
          <p:cNvSpPr txBox="1"/>
          <p:nvPr/>
        </p:nvSpPr>
        <p:spPr>
          <a:xfrm>
            <a:off x="8077200" y="2547388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7896;</a:t>
            </a:r>
          </a:p>
        </p:txBody>
      </p:sp>
      <p:sp>
        <p:nvSpPr>
          <p:cNvPr id="25" name="Text Box 24"/>
          <p:cNvSpPr txBox="1"/>
          <p:nvPr/>
        </p:nvSpPr>
        <p:spPr>
          <a:xfrm>
            <a:off x="8991600" y="2547388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7968.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8991600" y="3179735"/>
            <a:ext cx="13716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7698.</a:t>
            </a:r>
          </a:p>
        </p:txBody>
      </p:sp>
      <p:sp>
        <p:nvSpPr>
          <p:cNvPr id="27" name="Text Box 26"/>
          <p:cNvSpPr txBox="1"/>
          <p:nvPr/>
        </p:nvSpPr>
        <p:spPr>
          <a:xfrm>
            <a:off x="8077200" y="3179735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7869;</a:t>
            </a:r>
          </a:p>
        </p:txBody>
      </p:sp>
      <p:sp>
        <p:nvSpPr>
          <p:cNvPr id="28" name="Text Box 27"/>
          <p:cNvSpPr txBox="1"/>
          <p:nvPr/>
        </p:nvSpPr>
        <p:spPr>
          <a:xfrm>
            <a:off x="7162800" y="3179735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7896;</a:t>
            </a:r>
          </a:p>
        </p:txBody>
      </p:sp>
      <p:sp>
        <p:nvSpPr>
          <p:cNvPr id="29" name="Text Box 28"/>
          <p:cNvSpPr txBox="1"/>
          <p:nvPr/>
        </p:nvSpPr>
        <p:spPr>
          <a:xfrm>
            <a:off x="6248400" y="3179735"/>
            <a:ext cx="1143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7968;</a:t>
            </a:r>
          </a:p>
        </p:txBody>
      </p:sp>
      <p:sp>
        <p:nvSpPr>
          <p:cNvPr id="30" name="Text Box 6"/>
          <p:cNvSpPr txBox="1"/>
          <p:nvPr/>
        </p:nvSpPr>
        <p:spPr>
          <a:xfrm>
            <a:off x="3619500" y="595561"/>
            <a:ext cx="4572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01600">
                    <a:srgbClr val="F79646">
                      <a:lumMod val="40000"/>
                      <a:lumOff val="60000"/>
                      <a:alpha val="6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2. Xếp thứ tự các số tự nhiên</a:t>
            </a:r>
          </a:p>
        </p:txBody>
      </p:sp>
      <p:pic>
        <p:nvPicPr>
          <p:cNvPr id="31" name="图片 7">
            <a:extLst>
              <a:ext uri="{FF2B5EF4-FFF2-40B4-BE49-F238E27FC236}">
                <a16:creationId xmlns:a16="http://schemas.microsoft.com/office/drawing/2014/main" id="{DDF14B11-CC90-4963-B006-B13960B6F1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7"/>
          <a:stretch/>
        </p:blipFill>
        <p:spPr>
          <a:xfrm rot="1274484">
            <a:off x="8070529" y="338001"/>
            <a:ext cx="5132147" cy="142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1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  <p:bldP spid="15" grpId="0"/>
      <p:bldP spid="15" grpId="1"/>
      <p:bldP spid="16" grpId="0"/>
      <p:bldP spid="17" grpId="0"/>
      <p:bldP spid="17" grpId="1"/>
      <p:bldP spid="18" grpId="0"/>
      <p:bldP spid="19" grpId="0"/>
      <p:bldP spid="19" grpId="1"/>
      <p:bldP spid="20" grpId="0"/>
      <p:bldP spid="20" grpId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66D750D-ED91-4842-97DD-8F5AAEE077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7"/>
          <a:stretch/>
        </p:blipFill>
        <p:spPr>
          <a:xfrm>
            <a:off x="3810215" y="868101"/>
            <a:ext cx="4571570" cy="12703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23" y="1950478"/>
            <a:ext cx="3962406" cy="39624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3880865" y="1950478"/>
            <a:ext cx="7392877" cy="377446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00B2194-40F8-4DD7-8ADC-29385121388C}"/>
              </a:ext>
            </a:extLst>
          </p:cNvPr>
          <p:cNvSpPr txBox="1"/>
          <p:nvPr/>
        </p:nvSpPr>
        <p:spPr>
          <a:xfrm>
            <a:off x="4798029" y="3302378"/>
            <a:ext cx="57468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Luyện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tập</a:t>
            </a:r>
            <a:endParaRPr kumimoji="0" lang="zh-CN" altLang="en-US" sz="88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C762B"/>
              </a:solidFill>
              <a:effectLst/>
              <a:uLnTx/>
              <a:uFillTx/>
              <a:latin typeface="UTM Cookies" panose="02040603050506020204" pitchFamily="18" charset="0"/>
              <a:ea typeface="字魂17号-萌趣果冻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44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1219199"/>
            <a:ext cx="17272000" cy="940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587" y="2921000"/>
            <a:ext cx="1157813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91" y="2616200"/>
            <a:ext cx="1685909" cy="14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656" y="2514601"/>
            <a:ext cx="2075363" cy="179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17" y="2209801"/>
            <a:ext cx="2324284" cy="220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134" y="5009808"/>
            <a:ext cx="1407525" cy="146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85" y="4971624"/>
            <a:ext cx="1727200" cy="15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4749801"/>
            <a:ext cx="1683824" cy="136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435" y="4445001"/>
            <a:ext cx="1957965" cy="17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1" y="2934527"/>
            <a:ext cx="2739264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3763404"/>
            <a:ext cx="2032000" cy="197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42000" y1="88732" x2="45333" y2="93662"/>
                        <a14:foregroundMark x1="36000" y1="91549" x2="38000" y2="93662"/>
                        <a14:foregroundMark x1="32667" y1="83803" x2="36000" y2="87324"/>
                        <a14:backgroundMark x1="35333" y1="88732" x2="40000" y2="92254"/>
                        <a14:backgroundMark x1="33333" y1="80986" x2="36667" y2="86620"/>
                        <a14:backgroundMark x1="42000" y1="97887" x2="44000" y2="99296"/>
                        <a14:backgroundMark x1="30667" y1="80986" x2="32667" y2="8309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70" y="-172409"/>
            <a:ext cx="3167703" cy="300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23422" y="458452"/>
            <a:ext cx="269977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GIẢI CỨU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THÚ CƯNG</a:t>
            </a:r>
          </a:p>
        </p:txBody>
      </p:sp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17475200" y="6332664"/>
            <a:ext cx="812800" cy="812800"/>
          </a:xfrm>
          <a:prstGeom prst="rect">
            <a:avLst/>
          </a:prstGeom>
        </p:spPr>
      </p:pic>
      <p:pic>
        <p:nvPicPr>
          <p:cNvPr id="19" name="Picture 18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6390" b="97125" l="9744" r="89776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3824" y="4445000"/>
            <a:ext cx="2478232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1219199"/>
            <a:ext cx="17272000" cy="940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587" y="3718061"/>
            <a:ext cx="996367" cy="96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91" y="3462316"/>
            <a:ext cx="1450824" cy="12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657" y="3406664"/>
            <a:ext cx="1785972" cy="15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17" y="3158293"/>
            <a:ext cx="2000183" cy="189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133" y="5519194"/>
            <a:ext cx="1211259" cy="12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5244318"/>
            <a:ext cx="1449029" cy="117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5089358"/>
            <a:ext cx="1684944" cy="146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1" y="3481941"/>
            <a:ext cx="2357299" cy="149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4343108"/>
            <a:ext cx="1748656" cy="169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-2621363"/>
            <a:ext cx="8675733" cy="523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62117" y="484267"/>
            <a:ext cx="7404284" cy="1897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cún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bị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bắt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cóc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bị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nhốt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chiếc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chuồng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lúc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kẻ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xấu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đang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say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ngủ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cố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gắng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cún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trốn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thoát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1026" name="Picture 2" descr="C:\Users\ADMIN\Desktop\Untitleda (2)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2211" y="3718061"/>
            <a:ext cx="2372853" cy="21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86" y="5384733"/>
            <a:ext cx="1486359" cy="12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9831784" y="4445000"/>
            <a:ext cx="2336800" cy="2336800"/>
            <a:chOff x="7373838" y="3333750"/>
            <a:chExt cx="1752600" cy="1752600"/>
          </a:xfrm>
        </p:grpSpPr>
        <p:pic>
          <p:nvPicPr>
            <p:cNvPr id="24" name="Picture 23">
              <a:hlinkClick r:id="rId25" action="ppaction://hlinksldjump"/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25" name="TextBox 24">
              <a:hlinkClick r:id="rId25" action="ppaction://hlinksldjump"/>
            </p:cNvPr>
            <p:cNvSpPr txBox="1"/>
            <p:nvPr/>
          </p:nvSpPr>
          <p:spPr>
            <a:xfrm rot="21190204">
              <a:off x="7848970" y="3615899"/>
              <a:ext cx="5881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Chơi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76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62" y1="7489" x2="28936" y2="61674"/>
                        <a14:foregroundMark x1="24255" y1="5286" x2="25106" y2="19824"/>
                        <a14:foregroundMark x1="11489" y1="27753" x2="8085" y2="33921"/>
                        <a14:foregroundMark x1="32340" y1="55947" x2="29362" y2="87225"/>
                        <a14:foregroundMark x1="68085" y1="55507" x2="83404" y2="85463"/>
                        <a14:foregroundMark x1="95745" y1="63877" x2="83404" y2="70925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47112" y="3876225"/>
            <a:ext cx="2441829" cy="26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C:\Users\ADMIN\Desktop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63" y="3673024"/>
            <a:ext cx="3118279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Dan cho chay tron\318767-1G20FT61680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7856">
                        <a14:foregroundMark x1="12865" y1="6301" x2="38791" y2="41096"/>
                        <a14:foregroundMark x1="27875" y1="10685" x2="26901" y2="18630"/>
                        <a14:foregroundMark x1="18324" y1="7671" x2="21053" y2="13151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1758" y="4767506"/>
            <a:ext cx="3419334" cy="216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ADMIN\Desktop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12" y="4163104"/>
            <a:ext cx="3425709" cy="274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49600" y="303050"/>
            <a:ext cx="2501632" cy="21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13" y="107159"/>
            <a:ext cx="2983328" cy="260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Untitleda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306" y="609599"/>
            <a:ext cx="2917197" cy="268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3657600" y="380999"/>
            <a:ext cx="594395" cy="657213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8" name="Oval 27"/>
          <p:cNvSpPr/>
          <p:nvPr/>
        </p:nvSpPr>
        <p:spPr>
          <a:xfrm>
            <a:off x="2209763" y="3650688"/>
            <a:ext cx="939837" cy="895911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9" name="Oval 28"/>
          <p:cNvSpPr/>
          <p:nvPr/>
        </p:nvSpPr>
        <p:spPr>
          <a:xfrm>
            <a:off x="6980459" y="3650688"/>
            <a:ext cx="535950" cy="68694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8492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482 L 0.08086 -0.13958 C 0.09597 -0.17384 0.11889 -0.19259 0.14258 -0.19259 C 0.16967 -0.19259 0.19128 -0.17384 0.20639 -0.13958 L 0.27917 0.01482 " pathEditMode="relative" rAng="0" ptsTypes="AAAAA">
                                      <p:cBhvr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1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084 -2.59259E-6 L 0.52084 -2.59259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0278 L 0.39414 -0.0057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4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81 -0.00301 L 0.45716 -0.14884 C 0.47227 -0.18125 0.49466 -0.19884 0.51784 -0.19884 C 0.54466 -0.19884 0.56576 -0.18125 0.58086 -0.14884 L 0.65248 -0.00301 " pathEditMode="relative" rAng="0" ptsTypes="AAA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414 7.40741E-7 L 0.89414 7.40741E-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32487 0.0120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7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87 0.01204 L 0.37604 -0.11967 C 0.38698 -0.14884 0.40299 -0.16481 0.41979 -0.16481 C 0.43893 -0.16481 0.45416 -0.14884 0.4651 -0.11967 L 0.51653 0.01204 " pathEditMode="relative" rAng="0" ptsTypes="AAAAA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2 -4.81481E-6 L 0.7582 -4.81481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52" y="-29643"/>
            <a:ext cx="10127049" cy="64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160000" y="4741109"/>
            <a:ext cx="2133600" cy="2116891"/>
            <a:chOff x="7373838" y="3333750"/>
            <a:chExt cx="1752600" cy="1752600"/>
          </a:xfrm>
        </p:grpSpPr>
        <p:pic>
          <p:nvPicPr>
            <p:cNvPr id="9" name="Picture 8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0" name="TextBox 9">
              <a:hlinkClick r:id="rId5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Trở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về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3123081" y="1314940"/>
            <a:ext cx="6320117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1234…….999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8754…….87 540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39 680…..39000 + 680</a:t>
            </a:r>
          </a:p>
        </p:txBody>
      </p:sp>
      <p:sp>
        <p:nvSpPr>
          <p:cNvPr id="20" name="Text Box 26"/>
          <p:cNvSpPr txBox="1"/>
          <p:nvPr/>
        </p:nvSpPr>
        <p:spPr>
          <a:xfrm>
            <a:off x="909267" y="1068978"/>
            <a:ext cx="312420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Bài 1:</a:t>
            </a:r>
          </a:p>
        </p:txBody>
      </p:sp>
      <p:sp>
        <p:nvSpPr>
          <p:cNvPr id="22" name="Text Box 12"/>
          <p:cNvSpPr txBox="1"/>
          <p:nvPr/>
        </p:nvSpPr>
        <p:spPr>
          <a:xfrm>
            <a:off x="4750269" y="1043959"/>
            <a:ext cx="609600" cy="110799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EF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&gt;</a:t>
            </a:r>
          </a:p>
        </p:txBody>
      </p:sp>
      <p:sp>
        <p:nvSpPr>
          <p:cNvPr id="24" name="Text Box 16"/>
          <p:cNvSpPr txBox="1"/>
          <p:nvPr/>
        </p:nvSpPr>
        <p:spPr>
          <a:xfrm>
            <a:off x="4796987" y="2121378"/>
            <a:ext cx="633412" cy="110799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EF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&lt;</a:t>
            </a:r>
            <a:endParaRPr kumimoji="0" lang="en-US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EF1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 Box 18"/>
          <p:cNvSpPr txBox="1"/>
          <p:nvPr/>
        </p:nvSpPr>
        <p:spPr>
          <a:xfrm>
            <a:off x="5084569" y="3266211"/>
            <a:ext cx="633413" cy="110799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EF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=</a:t>
            </a:r>
            <a:endParaRPr kumimoji="0" lang="en-US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EF1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42363" y="2065119"/>
            <a:ext cx="759116" cy="2215991"/>
          </a:xfrm>
          <a:prstGeom prst="rect">
            <a:avLst/>
          </a:prstGeom>
          <a:solidFill>
            <a:srgbClr val="C998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63211" y="1234122"/>
            <a:ext cx="3406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&lt;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16781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  <p:bldP spid="22" grpId="1"/>
      <p:bldP spid="24" grpId="0"/>
      <p:bldP spid="24" grpId="1"/>
      <p:bldP spid="25" grpId="0"/>
      <p:bldP spid="2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52" y="-29644"/>
            <a:ext cx="10127049" cy="65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160000" y="4741109"/>
            <a:ext cx="2133600" cy="2116891"/>
            <a:chOff x="7373838" y="3333750"/>
            <a:chExt cx="1752600" cy="1752600"/>
          </a:xfrm>
        </p:grpSpPr>
        <p:pic>
          <p:nvPicPr>
            <p:cNvPr id="9" name="Picture 8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0" name="TextBox 9">
              <a:hlinkClick r:id="rId5" action="ppaction://hlinksldjump"/>
            </p:cNvPr>
            <p:cNvSpPr txBox="1"/>
            <p:nvPr/>
          </p:nvSpPr>
          <p:spPr>
            <a:xfrm rot="21190204">
              <a:off x="7627583" y="3572431"/>
              <a:ext cx="1030913" cy="4331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Trở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về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0" name="Text Box 26"/>
          <p:cNvSpPr txBox="1"/>
          <p:nvPr/>
        </p:nvSpPr>
        <p:spPr>
          <a:xfrm>
            <a:off x="924630" y="790737"/>
            <a:ext cx="8933980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2: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</a:p>
        </p:txBody>
      </p:sp>
      <p:sp>
        <p:nvSpPr>
          <p:cNvPr id="14" name="Text Box 17"/>
          <p:cNvSpPr txBox="1"/>
          <p:nvPr/>
        </p:nvSpPr>
        <p:spPr>
          <a:xfrm>
            <a:off x="934016" y="1948213"/>
            <a:ext cx="10309412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742950" marR="0" lvl="0" indent="-7429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8316; 8136; 8361.     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c. 64 831; 64 813; 63 841.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 Box 17"/>
          <p:cNvSpPr txBox="1"/>
          <p:nvPr/>
        </p:nvSpPr>
        <p:spPr>
          <a:xfrm>
            <a:off x="1628589" y="2846284"/>
            <a:ext cx="10309412" cy="9014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8136; 8316; 8361.      </a:t>
            </a:r>
          </a:p>
        </p:txBody>
      </p:sp>
      <p:sp>
        <p:nvSpPr>
          <p:cNvPr id="17" name="Text Box 17"/>
          <p:cNvSpPr txBox="1"/>
          <p:nvPr/>
        </p:nvSpPr>
        <p:spPr>
          <a:xfrm>
            <a:off x="1577249" y="4641178"/>
            <a:ext cx="10309412" cy="9014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63 841; 64 813; 64 831.</a:t>
            </a:r>
          </a:p>
        </p:txBody>
      </p:sp>
    </p:spTree>
    <p:extLst>
      <p:ext uri="{BB962C8B-B14F-4D97-AF65-F5344CB8AC3E}">
        <p14:creationId xmlns:p14="http://schemas.microsoft.com/office/powerpoint/2010/main" val="394990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11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52" y="-29644"/>
            <a:ext cx="10127049" cy="65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160000" y="4741109"/>
            <a:ext cx="2133600" cy="2116891"/>
            <a:chOff x="7373838" y="3333750"/>
            <a:chExt cx="1752600" cy="1752600"/>
          </a:xfrm>
        </p:grpSpPr>
        <p:pic>
          <p:nvPicPr>
            <p:cNvPr id="9" name="Picture 8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0" name="TextBox 9">
              <a:hlinkClick r:id="rId5" action="ppaction://hlinksldjump"/>
            </p:cNvPr>
            <p:cNvSpPr txBox="1"/>
            <p:nvPr/>
          </p:nvSpPr>
          <p:spPr>
            <a:xfrm rot="21190204">
              <a:off x="7627583" y="3572431"/>
              <a:ext cx="1030913" cy="4331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Trở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về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0" name="Text Box 26"/>
          <p:cNvSpPr txBox="1"/>
          <p:nvPr/>
        </p:nvSpPr>
        <p:spPr>
          <a:xfrm>
            <a:off x="1226020" y="1436196"/>
            <a:ext cx="8933980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3: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</a:p>
        </p:txBody>
      </p:sp>
      <p:sp>
        <p:nvSpPr>
          <p:cNvPr id="11" name="Text Box 8"/>
          <p:cNvSpPr txBox="1"/>
          <p:nvPr/>
        </p:nvSpPr>
        <p:spPr>
          <a:xfrm>
            <a:off x="2005360" y="2838132"/>
            <a:ext cx="6791831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a. 1942; 1978; 1952; 1984.                                                                         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 Box 17"/>
          <p:cNvSpPr txBox="1"/>
          <p:nvPr/>
        </p:nvSpPr>
        <p:spPr>
          <a:xfrm>
            <a:off x="2423887" y="3801784"/>
            <a:ext cx="10309412" cy="9014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1984; 1978; 1952; 1942.</a:t>
            </a:r>
          </a:p>
        </p:txBody>
      </p:sp>
    </p:spTree>
    <p:extLst>
      <p:ext uri="{BB962C8B-B14F-4D97-AF65-F5344CB8AC3E}">
        <p14:creationId xmlns:p14="http://schemas.microsoft.com/office/powerpoint/2010/main" val="204873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2D22877-D77F-4046-8783-CC9CFDB01F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9" t="50000" r="34140" b="13067"/>
          <a:stretch/>
        </p:blipFill>
        <p:spPr>
          <a:xfrm>
            <a:off x="2617695" y="-159377"/>
            <a:ext cx="8285307" cy="71389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548FC4-CE29-46F0-8C56-6CEBC1E1C1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280" y="3055716"/>
            <a:ext cx="4524685" cy="392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66D750D-ED91-4842-97DD-8F5AAEE077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7"/>
          <a:stretch/>
        </p:blipFill>
        <p:spPr>
          <a:xfrm>
            <a:off x="3810215" y="868101"/>
            <a:ext cx="4571570" cy="12703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376" y="1880618"/>
            <a:ext cx="3962406" cy="39624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4510965" y="1993253"/>
            <a:ext cx="7221906" cy="362609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00B2194-40F8-4DD7-8ADC-29385121388C}"/>
              </a:ext>
            </a:extLst>
          </p:cNvPr>
          <p:cNvSpPr txBox="1"/>
          <p:nvPr/>
        </p:nvSpPr>
        <p:spPr>
          <a:xfrm>
            <a:off x="5487529" y="3287211"/>
            <a:ext cx="58624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C762B"/>
              </a:solidFill>
              <a:effectLst/>
              <a:uLnTx/>
              <a:uFillTx/>
              <a:latin typeface="UTM Cookies" panose="02040603050506020204" pitchFamily="18" charset="0"/>
              <a:ea typeface="字魂17号-萌趣果冻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48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4B255B-C0D3-4B00-B990-D6E65D4AE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75F75A8-E5B8-4C50-A209-6BDA97A66DD3}"/>
              </a:ext>
            </a:extLst>
          </p:cNvPr>
          <p:cNvSpPr txBox="1"/>
          <p:nvPr/>
        </p:nvSpPr>
        <p:spPr>
          <a:xfrm>
            <a:off x="2377440" y="4954758"/>
            <a:ext cx="7437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Chào</a:t>
            </a: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các</a:t>
            </a: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em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Cookies" panose="02040603050506020204" pitchFamily="18" charset="0"/>
              <a:ea typeface="字魂17号-萌趣果冻体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9EFA609-5CFC-47FD-AEAF-5CADB07FB8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6"/>
          <a:stretch/>
        </p:blipFill>
        <p:spPr>
          <a:xfrm>
            <a:off x="3562586" y="93944"/>
            <a:ext cx="4571570" cy="452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55932" y="-553317"/>
            <a:ext cx="5368014" cy="4660476"/>
            <a:chOff x="1237119" y="-47538"/>
            <a:chExt cx="5321252" cy="4584977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2D22877-D77F-4046-8783-CC9CFDB01F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19" t="50000" r="34140" b="13067"/>
            <a:stretch/>
          </p:blipFill>
          <p:spPr>
            <a:xfrm>
              <a:off x="1237119" y="-47538"/>
              <a:ext cx="5321252" cy="458497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985543" y="1077559"/>
              <a:ext cx="3491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Sóc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cậu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lẻ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lớn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123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130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đấy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?</a:t>
              </a: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77548FC4-CE29-46F0-8C56-6CEBC1E1C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34" y="3345564"/>
            <a:ext cx="3754598" cy="357152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143189" y="126977"/>
            <a:ext cx="3031845" cy="3049143"/>
            <a:chOff x="6936042" y="698252"/>
            <a:chExt cx="3005433" cy="2999747"/>
          </a:xfrm>
        </p:grpSpPr>
        <p:pic>
          <p:nvPicPr>
            <p:cNvPr id="12" name="图片 5">
              <a:extLst>
                <a:ext uri="{FF2B5EF4-FFF2-40B4-BE49-F238E27FC236}">
                  <a16:creationId xmlns:a16="http://schemas.microsoft.com/office/drawing/2014/main" id="{F2D22877-D77F-4046-8783-CC9CFDB01F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19" t="50000" r="34140" b="13067"/>
            <a:stretch/>
          </p:blipFill>
          <p:spPr>
            <a:xfrm>
              <a:off x="6936042" y="698252"/>
              <a:ext cx="3005433" cy="2999747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411845" y="1632496"/>
              <a:ext cx="1852094" cy="118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Ơ??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nhỉ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979327" y="-465151"/>
            <a:ext cx="5368014" cy="4660476"/>
            <a:chOff x="1237119" y="-60767"/>
            <a:chExt cx="5321252" cy="4584977"/>
          </a:xfrm>
        </p:grpSpPr>
        <p:pic>
          <p:nvPicPr>
            <p:cNvPr id="15" name="图片 5">
              <a:extLst>
                <a:ext uri="{FF2B5EF4-FFF2-40B4-BE49-F238E27FC236}">
                  <a16:creationId xmlns:a16="http://schemas.microsoft.com/office/drawing/2014/main" id="{F2D22877-D77F-4046-8783-CC9CFDB01F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19" t="50000" r="34140" b="13067"/>
            <a:stretch/>
          </p:blipFill>
          <p:spPr>
            <a:xfrm>
              <a:off x="1237119" y="-60767"/>
              <a:ext cx="5321252" cy="458497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871681" y="1077559"/>
              <a:ext cx="3824404" cy="2270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Đấy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125, 127, 129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đấy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lẻ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123 &lt; 125, 127, 129 &lt; 130</a:t>
              </a:r>
            </a:p>
          </p:txBody>
        </p:sp>
      </p:grpSp>
      <p:pic>
        <p:nvPicPr>
          <p:cNvPr id="7" name="图片 4">
            <a:extLst>
              <a:ext uri="{FF2B5EF4-FFF2-40B4-BE49-F238E27FC236}">
                <a16:creationId xmlns:a16="http://schemas.microsoft.com/office/drawing/2014/main" id="{0034CA3C-006C-4EDD-B336-037C262AD0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6093" y="2543791"/>
            <a:ext cx="4498150" cy="44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66D750D-ED91-4842-97DD-8F5AAEE077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7"/>
          <a:stretch/>
        </p:blipFill>
        <p:spPr>
          <a:xfrm>
            <a:off x="3810215" y="868101"/>
            <a:ext cx="4571570" cy="12703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376" y="1880618"/>
            <a:ext cx="3962406" cy="39624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4756905" y="2138423"/>
            <a:ext cx="6821848" cy="342522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00B2194-40F8-4DD7-8ADC-29385121388C}"/>
              </a:ext>
            </a:extLst>
          </p:cNvPr>
          <p:cNvSpPr txBox="1"/>
          <p:nvPr/>
        </p:nvSpPr>
        <p:spPr>
          <a:xfrm>
            <a:off x="5716287" y="3287211"/>
            <a:ext cx="54049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Khám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C762B"/>
                </a:solidFill>
                <a:effectLst/>
                <a:uLnTx/>
                <a:uFillTx/>
                <a:latin typeface="UTM Cookies" panose="02040603050506020204" pitchFamily="18" charset="0"/>
                <a:ea typeface="字魂17号-萌趣果冻体" panose="02000000000000000000" pitchFamily="2" charset="-122"/>
                <a:cs typeface="+mn-cs"/>
              </a:rPr>
              <a:t>phá</a:t>
            </a:r>
            <a:endParaRPr kumimoji="0" lang="zh-CN" altLang="en-US" sz="88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C762B"/>
              </a:solidFill>
              <a:effectLst/>
              <a:uLnTx/>
              <a:uFillTx/>
              <a:latin typeface="UTM Cookies" panose="02040603050506020204" pitchFamily="18" charset="0"/>
              <a:ea typeface="字魂17号-萌趣果冻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24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t="14914" r="8597" b="284"/>
          <a:stretch/>
        </p:blipFill>
        <p:spPr>
          <a:xfrm>
            <a:off x="0" y="0"/>
            <a:ext cx="12195958" cy="6835140"/>
          </a:xfrm>
          <a:prstGeom prst="rect">
            <a:avLst/>
          </a:prstGeom>
        </p:spPr>
      </p:pic>
      <p:pic>
        <p:nvPicPr>
          <p:cNvPr id="22" name="图片 5">
            <a:extLst>
              <a:ext uri="{FF2B5EF4-FFF2-40B4-BE49-F238E27FC236}">
                <a16:creationId xmlns:a16="http://schemas.microsoft.com/office/drawing/2014/main" id="{6A9E3318-DA7D-4F69-9CAF-089B4F3E8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225" y="-2270196"/>
            <a:ext cx="17750993" cy="12525819"/>
          </a:xfrm>
          <a:prstGeom prst="rect">
            <a:avLst/>
          </a:prstGeom>
        </p:spPr>
      </p:pic>
      <p:sp>
        <p:nvSpPr>
          <p:cNvPr id="16" name="Text Box 8"/>
          <p:cNvSpPr txBox="1"/>
          <p:nvPr/>
        </p:nvSpPr>
        <p:spPr>
          <a:xfrm>
            <a:off x="2827044" y="3763926"/>
            <a:ext cx="79248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 Box 18"/>
          <p:cNvSpPr txBox="1"/>
          <p:nvPr/>
        </p:nvSpPr>
        <p:spPr>
          <a:xfrm>
            <a:off x="2783707" y="1280397"/>
            <a:ext cx="6767072" cy="707886"/>
          </a:xfrm>
          <a:prstGeom prst="rect">
            <a:avLst/>
          </a:prstGeom>
          <a:noFill/>
          <a:ln w="38100">
            <a:solidFill>
              <a:srgbClr val="F4D42C"/>
            </a:solidFill>
            <a:prstDash val="lgDash"/>
          </a:ln>
        </p:spPr>
        <p:txBody>
          <a:bodyPr wrap="square">
            <a:spAutoFit/>
          </a:bodyPr>
          <a:lstStyle/>
          <a:p>
            <a:pPr marL="533400" marR="0" lvl="0" indent="-53340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So sánh các số tự nhiên</a:t>
            </a:r>
          </a:p>
        </p:txBody>
      </p:sp>
      <p:sp>
        <p:nvSpPr>
          <p:cNvPr id="18" name="Text Box 19"/>
          <p:cNvSpPr txBox="1"/>
          <p:nvPr/>
        </p:nvSpPr>
        <p:spPr>
          <a:xfrm>
            <a:off x="3498922" y="1957868"/>
            <a:ext cx="5470671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So sánh  100          99</a:t>
            </a:r>
          </a:p>
        </p:txBody>
      </p:sp>
      <p:sp>
        <p:nvSpPr>
          <p:cNvPr id="19" name="Text Box 20"/>
          <p:cNvSpPr txBox="1"/>
          <p:nvPr/>
        </p:nvSpPr>
        <p:spPr>
          <a:xfrm>
            <a:off x="6310523" y="1943993"/>
            <a:ext cx="6858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</a:p>
        </p:txBody>
      </p:sp>
      <p:sp>
        <p:nvSpPr>
          <p:cNvPr id="20" name="Text Box 24"/>
          <p:cNvSpPr txBox="1"/>
          <p:nvPr/>
        </p:nvSpPr>
        <p:spPr>
          <a:xfrm>
            <a:off x="6420160" y="1929897"/>
            <a:ext cx="6096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&gt;</a:t>
            </a:r>
          </a:p>
        </p:txBody>
      </p:sp>
      <p:sp>
        <p:nvSpPr>
          <p:cNvPr id="21" name="Text Box 25"/>
          <p:cNvSpPr txBox="1"/>
          <p:nvPr/>
        </p:nvSpPr>
        <p:spPr>
          <a:xfrm>
            <a:off x="2364988" y="2529079"/>
            <a:ext cx="8848911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a/Trong hai số tự nhiên:</a:t>
            </a:r>
          </a:p>
          <a:p>
            <a:pPr marL="533400" marR="0" lvl="0" indent="-53340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Số nào có </a:t>
            </a:r>
            <a:r>
              <a:rPr kumimoji="0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nhiều</a:t>
            </a: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chữ số hơn thì lớn hơn. </a:t>
            </a:r>
          </a:p>
          <a:p>
            <a:pPr marL="533400" marR="0" lvl="0" indent="-53340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VD</a:t>
            </a: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100 &gt; 99.</a:t>
            </a:r>
          </a:p>
          <a:p>
            <a:pPr marL="533400" marR="0" lvl="0" indent="-53340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 Số nào có </a:t>
            </a:r>
            <a:r>
              <a:rPr kumimoji="0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ít</a:t>
            </a: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chữ số hơn thì bé hơn. </a:t>
            </a:r>
          </a:p>
          <a:p>
            <a:pPr marL="533400" marR="0" lvl="0" indent="-53340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VD</a:t>
            </a: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99 &lt; 100.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382866A-D639-4A9B-B54F-F6C1B7D55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52" y="128214"/>
            <a:ext cx="927249" cy="92724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7CAA011-9314-4C5A-8E0F-0CEA59F6A1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19955">
            <a:off x="1901363" y="128215"/>
            <a:ext cx="927249" cy="927249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DB55404F-C1CB-4293-B4D9-98A4E77696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5421"/>
          <a:stretch/>
        </p:blipFill>
        <p:spPr>
          <a:xfrm>
            <a:off x="-1004133" y="2432936"/>
            <a:ext cx="3245800" cy="4401884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DB55404F-C1CB-4293-B4D9-98A4E77696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4" r="39469"/>
          <a:stretch/>
        </p:blipFill>
        <p:spPr>
          <a:xfrm>
            <a:off x="9851303" y="2768476"/>
            <a:ext cx="2406316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19" grpId="1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t="14914" r="8597" b="284"/>
          <a:stretch/>
        </p:blipFill>
        <p:spPr>
          <a:xfrm>
            <a:off x="0" y="0"/>
            <a:ext cx="12195958" cy="683514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77548" y="442055"/>
            <a:ext cx="8137449" cy="595102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9" name="Text Box 19"/>
          <p:cNvSpPr txBox="1"/>
          <p:nvPr/>
        </p:nvSpPr>
        <p:spPr>
          <a:xfrm>
            <a:off x="4198691" y="1419742"/>
            <a:ext cx="659614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*So sánh 29 869            30 005</a:t>
            </a:r>
          </a:p>
        </p:txBody>
      </p:sp>
      <p:sp>
        <p:nvSpPr>
          <p:cNvPr id="10" name="Text Box 20"/>
          <p:cNvSpPr txBox="1"/>
          <p:nvPr/>
        </p:nvSpPr>
        <p:spPr>
          <a:xfrm>
            <a:off x="7461746" y="1419742"/>
            <a:ext cx="826888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</a:p>
        </p:txBody>
      </p:sp>
      <p:sp>
        <p:nvSpPr>
          <p:cNvPr id="13" name="Text Box 24"/>
          <p:cNvSpPr txBox="1"/>
          <p:nvPr/>
        </p:nvSpPr>
        <p:spPr>
          <a:xfrm>
            <a:off x="7496762" y="1413367"/>
            <a:ext cx="73501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&lt;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 Box 5"/>
          <p:cNvSpPr txBox="1"/>
          <p:nvPr/>
        </p:nvSpPr>
        <p:spPr>
          <a:xfrm>
            <a:off x="2640804" y="3356036"/>
            <a:ext cx="9555154" cy="48550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 Box 9"/>
          <p:cNvSpPr txBox="1"/>
          <p:nvPr/>
        </p:nvSpPr>
        <p:spPr>
          <a:xfrm>
            <a:off x="3440018" y="1960330"/>
            <a:ext cx="652323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-Số chữ số ở mỗi số như thế nào?</a:t>
            </a:r>
          </a:p>
        </p:txBody>
      </p:sp>
      <p:sp>
        <p:nvSpPr>
          <p:cNvPr id="17" name="Text Box 10"/>
          <p:cNvSpPr txBox="1"/>
          <p:nvPr/>
        </p:nvSpPr>
        <p:spPr>
          <a:xfrm>
            <a:off x="3253233" y="5135232"/>
            <a:ext cx="738608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-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Ở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 chục nghìn (hàng vạn) có 2&lt; 3.</a:t>
            </a:r>
          </a:p>
        </p:txBody>
      </p:sp>
      <p:sp>
        <p:nvSpPr>
          <p:cNvPr id="18" name="Text Box 11"/>
          <p:cNvSpPr txBox="1"/>
          <p:nvPr/>
        </p:nvSpPr>
        <p:spPr>
          <a:xfrm>
            <a:off x="3311253" y="5753136"/>
            <a:ext cx="597197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Vậy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 điền dấu gì?</a:t>
            </a:r>
          </a:p>
        </p:txBody>
      </p:sp>
      <p:sp>
        <p:nvSpPr>
          <p:cNvPr id="19" name="Text Box 10"/>
          <p:cNvSpPr txBox="1"/>
          <p:nvPr/>
        </p:nvSpPr>
        <p:spPr>
          <a:xfrm>
            <a:off x="3346096" y="2537916"/>
            <a:ext cx="6078277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+Cả hai số đều có năm chữ số</a:t>
            </a:r>
          </a:p>
        </p:txBody>
      </p:sp>
      <p:sp>
        <p:nvSpPr>
          <p:cNvPr id="20" name="Text Box 10"/>
          <p:cNvSpPr txBox="1"/>
          <p:nvPr/>
        </p:nvSpPr>
        <p:spPr>
          <a:xfrm>
            <a:off x="2783810" y="3078504"/>
            <a:ext cx="7259758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Vậy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để biết trong hai số đó, số nào lớn hơn ta so sánh như thế nào?</a:t>
            </a:r>
          </a:p>
        </p:txBody>
      </p:sp>
      <p:sp>
        <p:nvSpPr>
          <p:cNvPr id="21" name="Text Box 10"/>
          <p:cNvSpPr txBox="1"/>
          <p:nvPr/>
        </p:nvSpPr>
        <p:spPr>
          <a:xfrm>
            <a:off x="2779851" y="4090634"/>
            <a:ext cx="7034777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+Ta so sánh từng cặp chữ số ở cùng một hàng kể từ trái sang phải. </a:t>
            </a:r>
          </a:p>
        </p:txBody>
      </p:sp>
      <p:sp>
        <p:nvSpPr>
          <p:cNvPr id="22" name="Text Box 18"/>
          <p:cNvSpPr txBox="1"/>
          <p:nvPr/>
        </p:nvSpPr>
        <p:spPr>
          <a:xfrm>
            <a:off x="3740120" y="664431"/>
            <a:ext cx="6767072" cy="707886"/>
          </a:xfrm>
          <a:prstGeom prst="rect">
            <a:avLst/>
          </a:prstGeom>
          <a:noFill/>
          <a:ln w="38100">
            <a:solidFill>
              <a:srgbClr val="F4D42C"/>
            </a:solidFill>
            <a:prstDash val="lgDash"/>
          </a:ln>
        </p:spPr>
        <p:txBody>
          <a:bodyPr wrap="square">
            <a:spAutoFit/>
          </a:bodyPr>
          <a:lstStyle/>
          <a:p>
            <a:pPr marL="533400" marR="0" lvl="0" indent="-53340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So sánh các số tự nhiên</a:t>
            </a:r>
          </a:p>
        </p:txBody>
      </p:sp>
      <p:pic>
        <p:nvPicPr>
          <p:cNvPr id="23" name="图片 10">
            <a:extLst>
              <a:ext uri="{FF2B5EF4-FFF2-40B4-BE49-F238E27FC236}">
                <a16:creationId xmlns:a16="http://schemas.microsoft.com/office/drawing/2014/main" id="{A382866A-D639-4A9B-B54F-F6C1B7D55B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68" y="-24125"/>
            <a:ext cx="927249" cy="927249"/>
          </a:xfrm>
          <a:prstGeom prst="rect">
            <a:avLst/>
          </a:prstGeom>
        </p:spPr>
      </p:pic>
      <p:pic>
        <p:nvPicPr>
          <p:cNvPr id="24" name="图片 11">
            <a:extLst>
              <a:ext uri="{FF2B5EF4-FFF2-40B4-BE49-F238E27FC236}">
                <a16:creationId xmlns:a16="http://schemas.microsoft.com/office/drawing/2014/main" id="{A7CAA011-9314-4C5A-8E0F-0CEA59F6A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19955">
            <a:off x="3441271" y="-29254"/>
            <a:ext cx="927249" cy="927249"/>
          </a:xfrm>
          <a:prstGeom prst="rect">
            <a:avLst/>
          </a:prstGeom>
        </p:spPr>
      </p:pic>
      <p:pic>
        <p:nvPicPr>
          <p:cNvPr id="25" name="图片 4">
            <a:extLst>
              <a:ext uri="{FF2B5EF4-FFF2-40B4-BE49-F238E27FC236}">
                <a16:creationId xmlns:a16="http://schemas.microsoft.com/office/drawing/2014/main" id="{F18A256D-4DE1-4A32-8ADC-944E4093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00" y="1878609"/>
            <a:ext cx="2823910" cy="340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2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t="14914" r="8597" b="284"/>
          <a:stretch/>
        </p:blipFill>
        <p:spPr>
          <a:xfrm>
            <a:off x="0" y="0"/>
            <a:ext cx="12195958" cy="6835140"/>
          </a:xfrm>
          <a:prstGeom prst="rect">
            <a:avLst/>
          </a:prstGeom>
        </p:spPr>
      </p:pic>
      <p:sp>
        <p:nvSpPr>
          <p:cNvPr id="18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362200" y="3145133"/>
            <a:ext cx="9744940" cy="34881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44009" y="166418"/>
            <a:ext cx="6953693" cy="289192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382866A-D639-4A9B-B54F-F6C1B7D55B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891" y="2512249"/>
            <a:ext cx="927249" cy="92724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7CAA011-9314-4C5A-8E0F-0CEA59F6A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155" y="-81186"/>
            <a:ext cx="927249" cy="927249"/>
          </a:xfrm>
          <a:prstGeom prst="rect">
            <a:avLst/>
          </a:prstGeom>
        </p:spPr>
      </p:pic>
      <p:sp>
        <p:nvSpPr>
          <p:cNvPr id="7" name="Text Box 8"/>
          <p:cNvSpPr txBox="1"/>
          <p:nvPr/>
        </p:nvSpPr>
        <p:spPr>
          <a:xfrm>
            <a:off x="2362200" y="3200400"/>
            <a:ext cx="79248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 Box 18"/>
          <p:cNvSpPr txBox="1"/>
          <p:nvPr/>
        </p:nvSpPr>
        <p:spPr>
          <a:xfrm>
            <a:off x="2352155" y="218291"/>
            <a:ext cx="488251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1.So sánh các số tự nhiên</a:t>
            </a:r>
          </a:p>
        </p:txBody>
      </p:sp>
      <p:sp>
        <p:nvSpPr>
          <p:cNvPr id="9" name="Text Box 19"/>
          <p:cNvSpPr txBox="1"/>
          <p:nvPr/>
        </p:nvSpPr>
        <p:spPr>
          <a:xfrm>
            <a:off x="1876425" y="885693"/>
            <a:ext cx="547067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25 136        23 894 </a:t>
            </a:r>
          </a:p>
        </p:txBody>
      </p:sp>
      <p:sp>
        <p:nvSpPr>
          <p:cNvPr id="10" name="Text Box 20"/>
          <p:cNvSpPr txBox="1"/>
          <p:nvPr/>
        </p:nvSpPr>
        <p:spPr>
          <a:xfrm>
            <a:off x="4321566" y="870316"/>
            <a:ext cx="6858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</a:p>
        </p:txBody>
      </p:sp>
      <p:sp>
        <p:nvSpPr>
          <p:cNvPr id="13" name="Text Box 24"/>
          <p:cNvSpPr txBox="1"/>
          <p:nvPr/>
        </p:nvSpPr>
        <p:spPr>
          <a:xfrm>
            <a:off x="4410250" y="900486"/>
            <a:ext cx="6096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&gt;</a:t>
            </a:r>
          </a:p>
        </p:txBody>
      </p:sp>
      <p:sp>
        <p:nvSpPr>
          <p:cNvPr id="14" name="Text Box 25"/>
          <p:cNvSpPr txBox="1"/>
          <p:nvPr/>
        </p:nvSpPr>
        <p:spPr>
          <a:xfrm>
            <a:off x="2171517" y="3288627"/>
            <a:ext cx="9630623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	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so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sang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Rectangle 26"/>
          <p:cNvSpPr/>
          <p:nvPr/>
        </p:nvSpPr>
        <p:spPr>
          <a:xfrm>
            <a:off x="2461336" y="1723790"/>
            <a:ext cx="4397129" cy="1334549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 chữ số ở hàng chục nghìn cùng </a:t>
            </a: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 &gt;3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79405" y="4889197"/>
            <a:ext cx="9291750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-533400" algn="l" defTabSz="457200" rtl="0" eaLnBrk="1" fontAlgn="auto" latinLnBrk="0" hangingPunct="1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Bao giờ cũng so sánh được hai số tự nhiên, nghĩa là xác định </a:t>
            </a: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này lớn hơn, hoặc bé hơn, hoặc bằng số kia.</a:t>
            </a:r>
          </a:p>
        </p:txBody>
      </p:sp>
      <p:pic>
        <p:nvPicPr>
          <p:cNvPr id="19" name="图片 4">
            <a:extLst>
              <a:ext uri="{FF2B5EF4-FFF2-40B4-BE49-F238E27FC236}">
                <a16:creationId xmlns:a16="http://schemas.microsoft.com/office/drawing/2014/main" id="{595AA99F-5F92-4641-B188-20C0FAB1D0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773" y="132114"/>
            <a:ext cx="2905864" cy="298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0" grpId="1"/>
      <p:bldP spid="13" grpId="0"/>
      <p:bldP spid="14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-1153042" y="-542260"/>
            <a:ext cx="14309060" cy="8048846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340242" y="542260"/>
            <a:ext cx="11632017" cy="603929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D142A4E-A06C-453C-BE79-87C7A096CA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-1271182" y="-2246243"/>
            <a:ext cx="14545339" cy="10813773"/>
          </a:xfrm>
          <a:prstGeom prst="rect">
            <a:avLst/>
          </a:prstGeom>
        </p:spPr>
      </p:pic>
      <p:sp>
        <p:nvSpPr>
          <p:cNvPr id="12" name="Text Box 5"/>
          <p:cNvSpPr txBox="1"/>
          <p:nvPr/>
        </p:nvSpPr>
        <p:spPr>
          <a:xfrm>
            <a:off x="1881340" y="3072808"/>
            <a:ext cx="9548659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UTM Isadora" panose="02040603050506020204" pitchFamily="18" charset="0"/>
              <a:ea typeface="+mn-ea"/>
              <a:cs typeface="+mn-cs"/>
            </a:endParaRPr>
          </a:p>
        </p:txBody>
      </p:sp>
      <p:sp>
        <p:nvSpPr>
          <p:cNvPr id="16" name="Text Box 6"/>
          <p:cNvSpPr txBox="1"/>
          <p:nvPr/>
        </p:nvSpPr>
        <p:spPr>
          <a:xfrm>
            <a:off x="2668476" y="557681"/>
            <a:ext cx="6666024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1.So sánh các số tự nhiên</a:t>
            </a: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982615" y="1702350"/>
            <a:ext cx="10283171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a/ Trong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1600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 số tự nhiên:</a:t>
            </a:r>
          </a:p>
          <a:p>
            <a:pPr marL="0" marR="0" lvl="0" indent="-5334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Số nào có nhiều chữ số hơn thì lớn hơn. Số nào có ít chữ số hơn thì bé hơn. </a:t>
            </a:r>
          </a:p>
        </p:txBody>
      </p:sp>
      <p:sp>
        <p:nvSpPr>
          <p:cNvPr id="18" name="Text Box 10"/>
          <p:cNvSpPr txBox="1"/>
          <p:nvPr/>
        </p:nvSpPr>
        <p:spPr>
          <a:xfrm>
            <a:off x="963199" y="3101882"/>
            <a:ext cx="1046680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280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en-GB" sz="280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280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Nếu </a:t>
            </a:r>
            <a:r>
              <a:rPr kumimoji="0" sz="280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 số tự nhiên có số chữ số bằng nhau thì ta so sánh từng cặp chữ số ở cùng một hàng kể từ trái sang phải. </a:t>
            </a:r>
          </a:p>
        </p:txBody>
      </p:sp>
      <p:sp>
        <p:nvSpPr>
          <p:cNvPr id="19" name="Text Box 10"/>
          <p:cNvSpPr txBox="1"/>
          <p:nvPr/>
        </p:nvSpPr>
        <p:spPr>
          <a:xfrm>
            <a:off x="1015743" y="4026915"/>
            <a:ext cx="1046680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280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en-GB" sz="280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280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Nếu </a:t>
            </a:r>
            <a:r>
              <a:rPr kumimoji="0" sz="280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 số có tất cả các cặp chữ số ở từng hàng bằng nhau thì hai số đó bằng nhau.</a:t>
            </a:r>
          </a:p>
        </p:txBody>
      </p:sp>
      <p:sp>
        <p:nvSpPr>
          <p:cNvPr id="20" name="Text Box 10"/>
          <p:cNvSpPr txBox="1"/>
          <p:nvPr/>
        </p:nvSpPr>
        <p:spPr>
          <a:xfrm>
            <a:off x="963199" y="4882836"/>
            <a:ext cx="1046680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Vậy 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bao giờ ta cũng so sánh được hai số tự nhiên, nghĩa là xác định số này lớn hơn, hoặc bé hơn, hoặc bằng số kia.</a:t>
            </a:r>
          </a:p>
        </p:txBody>
      </p:sp>
    </p:spTree>
    <p:extLst>
      <p:ext uri="{BB962C8B-B14F-4D97-AF65-F5344CB8AC3E}">
        <p14:creationId xmlns:p14="http://schemas.microsoft.com/office/powerpoint/2010/main" val="370987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-929390" y="0"/>
            <a:ext cx="13121390" cy="7380782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524656" y="914685"/>
            <a:ext cx="10988930" cy="578591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034CA3C-006C-4EDD-B336-037C262AD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760" y="2996868"/>
            <a:ext cx="4630951" cy="4630951"/>
          </a:xfrm>
          <a:prstGeom prst="rect">
            <a:avLst/>
          </a:prstGeom>
        </p:spPr>
      </p:pic>
      <p:sp>
        <p:nvSpPr>
          <p:cNvPr id="10" name="Text Box 5"/>
          <p:cNvSpPr txBox="1"/>
          <p:nvPr/>
        </p:nvSpPr>
        <p:spPr>
          <a:xfrm>
            <a:off x="1669494" y="3235046"/>
            <a:ext cx="896138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Text Box 9"/>
          <p:cNvSpPr txBox="1"/>
          <p:nvPr/>
        </p:nvSpPr>
        <p:spPr>
          <a:xfrm>
            <a:off x="798680" y="1164429"/>
            <a:ext cx="10340054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 Cho dãy số tự nhiên 0; 1; 2; 3; 4; 5; 6; 7; 8; 9;…….</a:t>
            </a:r>
          </a:p>
        </p:txBody>
      </p:sp>
      <p:sp>
        <p:nvSpPr>
          <p:cNvPr id="12" name="Text Box 10"/>
          <p:cNvSpPr txBox="1"/>
          <p:nvPr/>
        </p:nvSpPr>
        <p:spPr>
          <a:xfrm>
            <a:off x="594221" y="1846131"/>
            <a:ext cx="921988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Em hãy so sánh số đứng trước với số đứng sau?</a:t>
            </a:r>
          </a:p>
        </p:txBody>
      </p:sp>
      <p:sp>
        <p:nvSpPr>
          <p:cNvPr id="13" name="Text Box 11"/>
          <p:cNvSpPr txBox="1"/>
          <p:nvPr/>
        </p:nvSpPr>
        <p:spPr>
          <a:xfrm>
            <a:off x="290820" y="2500803"/>
            <a:ext cx="10340054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33400" marR="0" lvl="0" indent="-5334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	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đứng trước bé hơn số đứng sau (chẳng hạn 8&lt;9), số đứng sau lớn hơn số đứng trước (chẳng hạn 9&gt;8).</a:t>
            </a:r>
          </a:p>
        </p:txBody>
      </p:sp>
      <p:sp>
        <p:nvSpPr>
          <p:cNvPr id="14" name="Text Box 16"/>
          <p:cNvSpPr txBox="1"/>
          <p:nvPr/>
        </p:nvSpPr>
        <p:spPr>
          <a:xfrm>
            <a:off x="798680" y="3647918"/>
            <a:ext cx="699620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662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 Nhận xét: Trong dãy số tự nhiên 0;1; 2; 3; 4; 5; 6; 7; 8; 9;…. Số đứng trước bé hơn số đứng sau (chẳng hạn: 8&lt;9), số đứng sau lớn hơn số đứng trước (chẳng hạn: 9&gt;8).</a:t>
            </a:r>
          </a:p>
        </p:txBody>
      </p:sp>
    </p:spTree>
    <p:extLst>
      <p:ext uri="{BB962C8B-B14F-4D97-AF65-F5344CB8AC3E}">
        <p14:creationId xmlns:p14="http://schemas.microsoft.com/office/powerpoint/2010/main" val="248380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2" grpId="1"/>
      <p:bldP spid="13" grpId="0"/>
      <p:bldP spid="13" grpId="1"/>
      <p:bldP spid="14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969</Words>
  <Application>Microsoft Office PowerPoint</Application>
  <PresentationFormat>Widescreen</PresentationFormat>
  <Paragraphs>117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UTM Alpine KT</vt:lpstr>
      <vt:lpstr>UTM Isadora</vt:lpstr>
      <vt:lpstr>UTM Flavour</vt:lpstr>
      <vt:lpstr>Arial</vt:lpstr>
      <vt:lpstr>UTM Cookies</vt:lpstr>
      <vt:lpstr>Calibri</vt:lpstr>
      <vt:lpstr>DengXian</vt:lpstr>
      <vt:lpstr>UTM Wedding K&amp;T</vt:lpstr>
      <vt:lpstr>Cambria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3</cp:revision>
  <dcterms:created xsi:type="dcterms:W3CDTF">2022-05-10T15:48:11Z</dcterms:created>
  <dcterms:modified xsi:type="dcterms:W3CDTF">2022-09-25T16:47:44Z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2022-09-25T16:25:58Z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aa36f3fd-da62-477d-bf11-a8a43fcf793d</vt:lpwstr>
  </property>
  <property fmtid="{D5CDD505-2E9C-101B-9397-08002B2CF9AE}" pid="8" name="MSIP_Label_defa4170-0d19-0005-0004-bc88714345d2_ContentBits">
    <vt:lpwstr>0</vt:lpwstr>
  </property>
</Properties>
</file>