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1" r:id="rId2"/>
  </p:sldMasterIdLst>
  <p:notesMasterIdLst>
    <p:notesMasterId r:id="rId14"/>
  </p:notesMasterIdLst>
  <p:sldIdLst>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embeddedFontLst>
    <p:embeddedFont>
      <p:font typeface="Calibri" panose="020F0502020204030204" pitchFamily="34" charset="0"/>
      <p:regular r:id="rId15"/>
      <p:bold r:id="rId16"/>
      <p:italic r:id="rId17"/>
      <p:boldItalic r:id="rId18"/>
    </p:embeddedFont>
    <p:embeddedFont>
      <p:font typeface="Calibri Light" panose="020F0302020204030204" pitchFamily="34" charset="0"/>
      <p:regular r:id="rId19"/>
      <p:italic r:id="rId20"/>
    </p:embeddedFont>
    <p:embeddedFont>
      <p:font typeface="Cambria" panose="02040503050406030204" pitchFamily="18" charset="0"/>
      <p:regular r:id="rId21"/>
      <p:bold r:id="rId22"/>
      <p:italic r:id="rId23"/>
      <p:boldItalic r:id="rId24"/>
    </p:embeddedFont>
    <p:embeddedFont>
      <p:font typeface="UTM Azuki" panose="02040603050506020204" pitchFamily="18" charset="0"/>
      <p:regular r:id="rId25"/>
    </p:embeddedFont>
    <p:embeddedFont>
      <p:font typeface="UTM Cooper Black" panose="02040603050506020204" pitchFamily="18" charset="0"/>
      <p:regular r:id="rId26"/>
      <p:italic r:id="rId27"/>
    </p:embeddedFont>
    <p:embeddedFont>
      <p:font typeface="UTM Edwardian" panose="02040603050506020204" pitchFamily="18" charset="0"/>
      <p:regular r:id="rId28"/>
      <p:bold r:id="rId29"/>
    </p:embeddedFont>
    <p:embeddedFont>
      <p:font typeface="UTM Showcard" panose="02040603050506020204" pitchFamily="18" charset="0"/>
      <p:regular r:id="rId30"/>
    </p:embeddedFont>
    <p:embeddedFont>
      <p:font typeface="UTM ViceroyJF" panose="02040603050506020204" pitchFamily="18"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1.xml"/><Relationship Id="rId21" Type="http://schemas.openxmlformats.org/officeDocument/2006/relationships/font" Target="fonts/font7.fntdata"/><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0.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8.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E74824-50A0-46F9-BA7A-DEB4C3DBB36B}" type="datetimeFigureOut">
              <a:rPr lang="en-US" smtClean="0"/>
              <a:t>9/26/2022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4ECD77-DDAC-4E7B-BBF0-F1B117EAF489}" type="slidenum">
              <a:rPr lang="en-US" smtClean="0"/>
              <a:t>‹#›</a:t>
            </a:fld>
            <a:endParaRPr lang="en-US"/>
          </a:p>
        </p:txBody>
      </p:sp>
    </p:spTree>
    <p:extLst>
      <p:ext uri="{BB962C8B-B14F-4D97-AF65-F5344CB8AC3E}">
        <p14:creationId xmlns:p14="http://schemas.microsoft.com/office/powerpoint/2010/main" val="557776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微软雅黑" panose="020B0503020204020204" pitchFamily="34"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微软雅黑" panose="020B0503020204020204" pitchFamily="34" charset="-122"/>
              <a:cs typeface="+mn-cs"/>
            </a:endParaRPr>
          </a:p>
        </p:txBody>
      </p:sp>
    </p:spTree>
    <p:extLst>
      <p:ext uri="{BB962C8B-B14F-4D97-AF65-F5344CB8AC3E}">
        <p14:creationId xmlns:p14="http://schemas.microsoft.com/office/powerpoint/2010/main" val="3611753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a:t>
            </a:r>
            <a:r>
              <a:rPr lang="en-US" baseline="0" dirty="0"/>
              <a:t> </a:t>
            </a:r>
            <a:r>
              <a:rPr lang="en-US" baseline="0" dirty="0" err="1"/>
              <a:t>câu</a:t>
            </a:r>
            <a:r>
              <a:rPr lang="en-US" baseline="0" dirty="0"/>
              <a:t> </a:t>
            </a:r>
            <a:r>
              <a:rPr lang="en-US" baseline="0" dirty="0" err="1"/>
              <a:t>chuyện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CF7AEA-6063-4AA4-A928-3D4B0D3EF3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3893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2022/9/26</a:t>
            </a:fld>
            <a:endParaRPr kumimoji="0" lang="zh-CN" altLang="en-US" sz="18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5" name="页脚占位符 4"/>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6" name="灯片编号占位符 5"/>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Tree>
    <p:extLst>
      <p:ext uri="{BB962C8B-B14F-4D97-AF65-F5344CB8AC3E}">
        <p14:creationId xmlns:p14="http://schemas.microsoft.com/office/powerpoint/2010/main" val="4250336497"/>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2022/9/26</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 name="页脚占位符 3"/>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 name="灯片编号占位符 4"/>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4001016546"/>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AB9E3F-7234-496E-A141-9A9EC38920A8}"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ACAEF1-056C-4302-AAC9-DADD634AFD61}"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466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AB9E3F-7234-496E-A141-9A9EC38920A8}"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ACAEF1-056C-4302-AAC9-DADD634AFD61}"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0360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AB9E3F-7234-496E-A141-9A9EC38920A8}"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ACAEF1-056C-4302-AAC9-DADD634AFD61}"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98439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AB9E3F-7234-496E-A141-9A9EC38920A8}"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ACAEF1-056C-4302-AAC9-DADD634AFD61}"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7224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AB9E3F-7234-496E-A141-9A9EC38920A8}"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ACAEF1-056C-4302-AAC9-DADD634AFD61}"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35193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AB9E3F-7234-496E-A141-9A9EC38920A8}"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ACAEF1-056C-4302-AAC9-DADD634AFD61}"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4375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52899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AB9E3F-7234-496E-A141-9A9EC38920A8}"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ACAEF1-056C-4302-AAC9-DADD634AFD61}"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2686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AB9E3F-7234-496E-A141-9A9EC38920A8}"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ACAEF1-056C-4302-AAC9-DADD634AFD61}"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7702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dirty="0"/>
              <a:t>单击此处编辑母版标题样式</a:t>
            </a:r>
          </a:p>
        </p:txBody>
      </p:sp>
      <p:sp>
        <p:nvSpPr>
          <p:cNvPr id="3" name="内容占位符 2"/>
          <p:cNvSpPr>
            <a:spLocks noGrp="1"/>
          </p:cNvSpPr>
          <p:nvPr>
            <p:ph idx="1"/>
          </p:nvPr>
        </p:nvSpPr>
        <p:spPr>
          <a:xfrm>
            <a:off x="838200" y="1825625"/>
            <a:ext cx="10515600" cy="4351338"/>
          </a:xfr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2022/9/26</a:t>
            </a:fld>
            <a:endParaRPr kumimoji="0" lang="zh-CN" altLang="en-US" sz="18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5" name="页脚占位符 4"/>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6" name="灯片编号占位符 5"/>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Tree>
    <p:extLst>
      <p:ext uri="{BB962C8B-B14F-4D97-AF65-F5344CB8AC3E}">
        <p14:creationId xmlns:p14="http://schemas.microsoft.com/office/powerpoint/2010/main" val="2702156006"/>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AB9E3F-7234-496E-A141-9A9EC38920A8}"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ACAEF1-056C-4302-AAC9-DADD634AFD61}"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34675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AB9E3F-7234-496E-A141-9A9EC38920A8}"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ACAEF1-056C-4302-AAC9-DADD634AFD61}"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272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0DD7636-5BE1-44BC-BB5F-15739D9E18E1}" type="datetimeFigureOut">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2022/9/26</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 name="页脚占位符 2"/>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 name="灯片编号占位符 3"/>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7C0E1D-24C4-406F-9615-DBDA8D2D1F93}" type="slidenum">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252768916"/>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2022/9/26</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6" name="页脚占位符 5"/>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7" name="灯片编号占位符 6"/>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Tree>
    <p:extLst>
      <p:ext uri="{BB962C8B-B14F-4D97-AF65-F5344CB8AC3E}">
        <p14:creationId xmlns:p14="http://schemas.microsoft.com/office/powerpoint/2010/main" val="898095703"/>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2022/9/26</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8" name="页脚占位符 7"/>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9" name="灯片编号占位符 8"/>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Tree>
    <p:extLst>
      <p:ext uri="{BB962C8B-B14F-4D97-AF65-F5344CB8AC3E}">
        <p14:creationId xmlns:p14="http://schemas.microsoft.com/office/powerpoint/2010/main" val="3843592579"/>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0DD7636-5BE1-44BC-BB5F-15739D9E18E1}" type="datetimeFigureOut">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2022/9/26</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 name="页脚占位符 3"/>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 name="灯片编号占位符 4"/>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7C0E1D-24C4-406F-9615-DBDA8D2D1F93}" type="slidenum">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3184823137"/>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2022/9/26</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 name="页脚占位符 2"/>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 name="灯片编号占位符 3"/>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Tree>
    <p:extLst>
      <p:ext uri="{BB962C8B-B14F-4D97-AF65-F5344CB8AC3E}">
        <p14:creationId xmlns:p14="http://schemas.microsoft.com/office/powerpoint/2010/main" val="195935188"/>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2022/9/26</a:t>
            </a:fld>
            <a:endParaRPr kumimoji="0" lang="zh-CN" altLang="en-US" sz="18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6" name="页脚占位符 5"/>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7" name="灯片编号占位符 6"/>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Tree>
    <p:extLst>
      <p:ext uri="{BB962C8B-B14F-4D97-AF65-F5344CB8AC3E}">
        <p14:creationId xmlns:p14="http://schemas.microsoft.com/office/powerpoint/2010/main" val="398786076"/>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2022/9/26</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 name="页脚占位符 4"/>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6" name="灯片编号占位符 5"/>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srgbClr val="000000"/>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Tree>
    <p:extLst>
      <p:ext uri="{BB962C8B-B14F-4D97-AF65-F5344CB8AC3E}">
        <p14:creationId xmlns:p14="http://schemas.microsoft.com/office/powerpoint/2010/main" val="1485962023"/>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KSO_TEMPLATE" hidden="1"/>
          <p:cNvSpPr/>
          <p:nvPr userDrawn="1">
            <p:custDataLst>
              <p:tags r:id="rId12"/>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3" name="矩形: 圆角 1"/>
          <p:cNvSpPr/>
          <p:nvPr userDrawn="1"/>
        </p:nvSpPr>
        <p:spPr>
          <a:xfrm>
            <a:off x="353568" y="271018"/>
            <a:ext cx="11484864" cy="6315456"/>
          </a:xfrm>
          <a:prstGeom prst="roundRect">
            <a:avLst>
              <a:gd name="adj" fmla="val 6906"/>
            </a:avLst>
          </a:prstGeom>
          <a:solidFill>
            <a:schemeClr val="bg1"/>
          </a:solidFill>
          <a:ln w="41275">
            <a:solidFill>
              <a:srgbClr val="89FF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Tree>
    <p:extLst>
      <p:ext uri="{BB962C8B-B14F-4D97-AF65-F5344CB8AC3E}">
        <p14:creationId xmlns:p14="http://schemas.microsoft.com/office/powerpoint/2010/main" val="24832405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9838914"/>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microsoft.com/office/2007/relationships/hdphoto" Target="../media/hdphoto1.wdp"/><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notesSlide" Target="../notesSlides/notesSlide2.xml"/><Relationship Id="rId4"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eg"/><Relationship Id="rId7" Type="http://schemas.openxmlformats.org/officeDocument/2006/relationships/image" Target="../media/image7.jp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10.png"/><Relationship Id="rId7" Type="http://schemas.openxmlformats.org/officeDocument/2006/relationships/image" Target="../media/image7.jp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组合 87"/>
          <p:cNvGrpSpPr/>
          <p:nvPr/>
        </p:nvGrpSpPr>
        <p:grpSpPr>
          <a:xfrm flipH="1">
            <a:off x="9494630" y="324272"/>
            <a:ext cx="1471295" cy="1772920"/>
            <a:chOff x="1289955" y="1628061"/>
            <a:chExt cx="3941631" cy="5174701"/>
          </a:xfrm>
        </p:grpSpPr>
        <p:sp>
          <p:nvSpPr>
            <p:cNvPr id="89" name="Shape 209"/>
            <p:cNvSpPr/>
            <p:nvPr/>
          </p:nvSpPr>
          <p:spPr>
            <a:xfrm rot="3758493">
              <a:off x="2721879" y="4293055"/>
              <a:ext cx="2954498" cy="2064916"/>
            </a:xfrm>
            <a:custGeom>
              <a:avLst/>
              <a:gdLst/>
              <a:ahLst/>
              <a:cxnLst>
                <a:cxn ang="0">
                  <a:pos x="wd2" y="hd2"/>
                </a:cxn>
                <a:cxn ang="5400000">
                  <a:pos x="wd2" y="hd2"/>
                </a:cxn>
                <a:cxn ang="10800000">
                  <a:pos x="wd2" y="hd2"/>
                </a:cxn>
                <a:cxn ang="16200000">
                  <a:pos x="wd2" y="hd2"/>
                </a:cxn>
              </a:cxnLst>
              <a:rect l="0" t="0" r="r" b="b"/>
              <a:pathLst>
                <a:path w="21600" h="21014" extrusionOk="0">
                  <a:moveTo>
                    <a:pt x="0" y="11730"/>
                  </a:moveTo>
                  <a:cubicBezTo>
                    <a:pt x="550" y="11385"/>
                    <a:pt x="818" y="11200"/>
                    <a:pt x="1446" y="10869"/>
                  </a:cubicBezTo>
                  <a:cubicBezTo>
                    <a:pt x="3278" y="9905"/>
                    <a:pt x="4075" y="10600"/>
                    <a:pt x="4893" y="12949"/>
                  </a:cubicBezTo>
                  <a:cubicBezTo>
                    <a:pt x="5476" y="14623"/>
                    <a:pt x="6411" y="21325"/>
                    <a:pt x="8440" y="21003"/>
                  </a:cubicBezTo>
                  <a:cubicBezTo>
                    <a:pt x="10807" y="20628"/>
                    <a:pt x="9528" y="13017"/>
                    <a:pt x="9431" y="11082"/>
                  </a:cubicBezTo>
                  <a:cubicBezTo>
                    <a:pt x="9316" y="8800"/>
                    <a:pt x="8806" y="3250"/>
                    <a:pt x="11582" y="4352"/>
                  </a:cubicBezTo>
                  <a:cubicBezTo>
                    <a:pt x="13589" y="5149"/>
                    <a:pt x="14535" y="10567"/>
                    <a:pt x="16445" y="10863"/>
                  </a:cubicBezTo>
                  <a:cubicBezTo>
                    <a:pt x="18644" y="11204"/>
                    <a:pt x="17737" y="6638"/>
                    <a:pt x="17704" y="4600"/>
                  </a:cubicBezTo>
                  <a:cubicBezTo>
                    <a:pt x="17639" y="584"/>
                    <a:pt x="18794" y="-275"/>
                    <a:pt x="21600" y="69"/>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站酷快乐体2016修订版" panose="02010600030101010101" charset="-122"/>
                <a:ea typeface="站酷快乐体2016修订版" panose="02010600030101010101" charset="-122"/>
                <a:cs typeface="+mn-cs"/>
                <a:sym typeface="Arial" panose="020B0604020202020204" pitchFamily="34" charset="0"/>
              </a:endParaRPr>
            </a:p>
          </p:txBody>
        </p:sp>
        <p:grpSp>
          <p:nvGrpSpPr>
            <p:cNvPr id="90" name="组 13"/>
            <p:cNvGrpSpPr/>
            <p:nvPr/>
          </p:nvGrpSpPr>
          <p:grpSpPr>
            <a:xfrm>
              <a:off x="1289955" y="1628061"/>
              <a:ext cx="2187025" cy="2569107"/>
              <a:chOff x="5943842" y="1013911"/>
              <a:chExt cx="2187025" cy="2569107"/>
            </a:xfrm>
          </p:grpSpPr>
          <p:sp>
            <p:nvSpPr>
              <p:cNvPr id="91" name="Shape 202"/>
              <p:cNvSpPr/>
              <p:nvPr/>
            </p:nvSpPr>
            <p:spPr>
              <a:xfrm rot="3758493">
                <a:off x="6440283" y="1924630"/>
                <a:ext cx="1816414" cy="510440"/>
              </a:xfrm>
              <a:custGeom>
                <a:avLst/>
                <a:gdLst/>
                <a:ahLst/>
                <a:cxnLst>
                  <a:cxn ang="0">
                    <a:pos x="wd2" y="hd2"/>
                  </a:cxn>
                  <a:cxn ang="5400000">
                    <a:pos x="wd2" y="hd2"/>
                  </a:cxn>
                  <a:cxn ang="10800000">
                    <a:pos x="wd2" y="hd2"/>
                  </a:cxn>
                  <a:cxn ang="16200000">
                    <a:pos x="wd2" y="hd2"/>
                  </a:cxn>
                </a:cxnLst>
                <a:rect l="0" t="0" r="r" b="b"/>
                <a:pathLst>
                  <a:path w="21600" h="20522" extrusionOk="0">
                    <a:moveTo>
                      <a:pt x="21600" y="743"/>
                    </a:moveTo>
                    <a:cubicBezTo>
                      <a:pt x="19799" y="-786"/>
                      <a:pt x="18140" y="461"/>
                      <a:pt x="16279" y="823"/>
                    </a:cubicBezTo>
                    <a:cubicBezTo>
                      <a:pt x="10853" y="1876"/>
                      <a:pt x="5372" y="1461"/>
                      <a:pt x="0" y="4698"/>
                    </a:cubicBezTo>
                    <a:lnTo>
                      <a:pt x="0" y="20521"/>
                    </a:lnTo>
                    <a:lnTo>
                      <a:pt x="1843" y="19747"/>
                    </a:lnTo>
                    <a:cubicBezTo>
                      <a:pt x="4727" y="19759"/>
                      <a:pt x="13025" y="19305"/>
                      <a:pt x="15903" y="19016"/>
                    </a:cubicBezTo>
                    <a:cubicBezTo>
                      <a:pt x="17715" y="18834"/>
                      <a:pt x="19629" y="20814"/>
                      <a:pt x="21376" y="20485"/>
                    </a:cubicBezTo>
                  </a:path>
                </a:pathLst>
              </a:custGeom>
              <a:solidFill>
                <a:schemeClr val="accent2"/>
              </a:solid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站酷快乐体2016修订版" panose="02010600030101010101" charset="-122"/>
                  <a:ea typeface="站酷快乐体2016修订版" panose="02010600030101010101" charset="-122"/>
                  <a:cs typeface="+mn-cs"/>
                  <a:sym typeface="Arial" panose="020B0604020202020204" pitchFamily="34" charset="0"/>
                </a:endParaRPr>
              </a:p>
            </p:txBody>
          </p:sp>
          <p:sp>
            <p:nvSpPr>
              <p:cNvPr id="92" name="Shape 203"/>
              <p:cNvSpPr/>
              <p:nvPr/>
            </p:nvSpPr>
            <p:spPr>
              <a:xfrm rot="3758493">
                <a:off x="7743128" y="2715926"/>
                <a:ext cx="42879" cy="488621"/>
              </a:xfrm>
              <a:custGeom>
                <a:avLst/>
                <a:gdLst/>
                <a:ahLst/>
                <a:cxnLst>
                  <a:cxn ang="0">
                    <a:pos x="wd2" y="hd2"/>
                  </a:cxn>
                  <a:cxn ang="5400000">
                    <a:pos x="wd2" y="hd2"/>
                  </a:cxn>
                  <a:cxn ang="10800000">
                    <a:pos x="wd2" y="hd2"/>
                  </a:cxn>
                  <a:cxn ang="16200000">
                    <a:pos x="wd2" y="hd2"/>
                  </a:cxn>
                </a:cxnLst>
                <a:rect l="0" t="0" r="r" b="b"/>
                <a:pathLst>
                  <a:path w="17274" h="21600" extrusionOk="0">
                    <a:moveTo>
                      <a:pt x="0" y="0"/>
                    </a:moveTo>
                    <a:cubicBezTo>
                      <a:pt x="21600" y="2677"/>
                      <a:pt x="19974" y="16418"/>
                      <a:pt x="11161" y="21600"/>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站酷快乐体2016修订版" panose="02010600030101010101" charset="-122"/>
                  <a:ea typeface="站酷快乐体2016修订版" panose="02010600030101010101" charset="-122"/>
                  <a:cs typeface="+mn-cs"/>
                  <a:sym typeface="Arial" panose="020B0604020202020204" pitchFamily="34" charset="0"/>
                </a:endParaRPr>
              </a:p>
            </p:txBody>
          </p:sp>
          <p:sp>
            <p:nvSpPr>
              <p:cNvPr id="93" name="Shape 204"/>
              <p:cNvSpPr/>
              <p:nvPr/>
            </p:nvSpPr>
            <p:spPr>
              <a:xfrm rot="3758493">
                <a:off x="6688919" y="1820269"/>
                <a:ext cx="124286" cy="3417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9761" y="15753"/>
                      <a:pt x="1840" y="7112"/>
                      <a:pt x="0" y="0"/>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站酷快乐体2016修订版" panose="02010600030101010101" charset="-122"/>
                  <a:ea typeface="站酷快乐体2016修订版" panose="02010600030101010101" charset="-122"/>
                  <a:cs typeface="+mn-cs"/>
                  <a:sym typeface="Arial" panose="020B0604020202020204" pitchFamily="34" charset="0"/>
                </a:endParaRPr>
              </a:p>
            </p:txBody>
          </p:sp>
          <p:sp>
            <p:nvSpPr>
              <p:cNvPr id="94" name="Shape 205"/>
              <p:cNvSpPr/>
              <p:nvPr/>
            </p:nvSpPr>
            <p:spPr>
              <a:xfrm rot="3758493">
                <a:off x="6847335" y="1900060"/>
                <a:ext cx="869668" cy="1031590"/>
              </a:xfrm>
              <a:custGeom>
                <a:avLst/>
                <a:gdLst/>
                <a:ahLst/>
                <a:cxnLst>
                  <a:cxn ang="0">
                    <a:pos x="wd2" y="hd2"/>
                  </a:cxn>
                  <a:cxn ang="5400000">
                    <a:pos x="wd2" y="hd2"/>
                  </a:cxn>
                  <a:cxn ang="10800000">
                    <a:pos x="wd2" y="hd2"/>
                  </a:cxn>
                  <a:cxn ang="16200000">
                    <a:pos x="wd2" y="hd2"/>
                  </a:cxn>
                </a:cxnLst>
                <a:rect l="0" t="0" r="r" b="b"/>
                <a:pathLst>
                  <a:path w="19469" h="16954" extrusionOk="0">
                    <a:moveTo>
                      <a:pt x="0" y="11121"/>
                    </a:moveTo>
                    <a:cubicBezTo>
                      <a:pt x="167" y="10786"/>
                      <a:pt x="-956" y="-4646"/>
                      <a:pt x="4852" y="2248"/>
                    </a:cubicBezTo>
                    <a:cubicBezTo>
                      <a:pt x="5261" y="461"/>
                      <a:pt x="6192" y="-121"/>
                      <a:pt x="7478" y="78"/>
                    </a:cubicBezTo>
                    <a:cubicBezTo>
                      <a:pt x="8279" y="78"/>
                      <a:pt x="9110" y="711"/>
                      <a:pt x="9174" y="2178"/>
                    </a:cubicBezTo>
                    <a:cubicBezTo>
                      <a:pt x="10318" y="734"/>
                      <a:pt x="10808" y="-213"/>
                      <a:pt x="12478" y="41"/>
                    </a:cubicBezTo>
                    <a:cubicBezTo>
                      <a:pt x="13434" y="0"/>
                      <a:pt x="13608" y="1386"/>
                      <a:pt x="13442" y="1960"/>
                    </a:cubicBezTo>
                    <a:cubicBezTo>
                      <a:pt x="19959" y="-3583"/>
                      <a:pt x="20644" y="13929"/>
                      <a:pt x="18086" y="16954"/>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站酷快乐体2016修订版" panose="02010600030101010101" charset="-122"/>
                  <a:ea typeface="站酷快乐体2016修订版" panose="02010600030101010101" charset="-122"/>
                  <a:cs typeface="+mn-cs"/>
                  <a:sym typeface="Arial" panose="020B0604020202020204" pitchFamily="34" charset="0"/>
                </a:endParaRPr>
              </a:p>
            </p:txBody>
          </p:sp>
          <p:sp>
            <p:nvSpPr>
              <p:cNvPr id="95" name="Shape 206"/>
              <p:cNvSpPr/>
              <p:nvPr/>
            </p:nvSpPr>
            <p:spPr>
              <a:xfrm rot="3758493">
                <a:off x="6164716" y="2541971"/>
                <a:ext cx="1046419" cy="281861"/>
              </a:xfrm>
              <a:custGeom>
                <a:avLst/>
                <a:gdLst/>
                <a:ahLst/>
                <a:cxnLst>
                  <a:cxn ang="0">
                    <a:pos x="wd2" y="hd2"/>
                  </a:cxn>
                  <a:cxn ang="5400000">
                    <a:pos x="wd2" y="hd2"/>
                  </a:cxn>
                  <a:cxn ang="10800000">
                    <a:pos x="wd2" y="hd2"/>
                  </a:cxn>
                  <a:cxn ang="16200000">
                    <a:pos x="wd2" y="hd2"/>
                  </a:cxn>
                </a:cxnLst>
                <a:rect l="0" t="0" r="r" b="b"/>
                <a:pathLst>
                  <a:path w="21600" h="21574" extrusionOk="0">
                    <a:moveTo>
                      <a:pt x="1076" y="12061"/>
                    </a:moveTo>
                    <a:cubicBezTo>
                      <a:pt x="497" y="8498"/>
                      <a:pt x="228" y="3669"/>
                      <a:pt x="0" y="0"/>
                    </a:cubicBezTo>
                    <a:cubicBezTo>
                      <a:pt x="6860" y="545"/>
                      <a:pt x="13608" y="-26"/>
                      <a:pt x="20206" y="3388"/>
                    </a:cubicBezTo>
                    <a:cubicBezTo>
                      <a:pt x="20298" y="9884"/>
                      <a:pt x="21430" y="15807"/>
                      <a:pt x="21600" y="21574"/>
                    </a:cubicBezTo>
                  </a:path>
                </a:pathLst>
              </a:custGeom>
              <a:solidFill>
                <a:srgbClr val="E7E4EA"/>
              </a:solid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站酷快乐体2016修订版" panose="02010600030101010101" charset="-122"/>
                  <a:ea typeface="站酷快乐体2016修订版" panose="02010600030101010101" charset="-122"/>
                  <a:cs typeface="+mn-cs"/>
                  <a:sym typeface="Arial" panose="020B0604020202020204" pitchFamily="34" charset="0"/>
                </a:endParaRPr>
              </a:p>
            </p:txBody>
          </p:sp>
          <p:sp>
            <p:nvSpPr>
              <p:cNvPr id="96" name="Shape 207"/>
              <p:cNvSpPr/>
              <p:nvPr/>
            </p:nvSpPr>
            <p:spPr>
              <a:xfrm rot="3758493">
                <a:off x="5742745" y="2584036"/>
                <a:ext cx="1200079" cy="797886"/>
              </a:xfrm>
              <a:custGeom>
                <a:avLst/>
                <a:gdLst/>
                <a:ahLst/>
                <a:cxnLst>
                  <a:cxn ang="0">
                    <a:pos x="wd2" y="hd2"/>
                  </a:cxn>
                  <a:cxn ang="5400000">
                    <a:pos x="wd2" y="hd2"/>
                  </a:cxn>
                  <a:cxn ang="10800000">
                    <a:pos x="wd2" y="hd2"/>
                  </a:cxn>
                  <a:cxn ang="16200000">
                    <a:pos x="wd2" y="hd2"/>
                  </a:cxn>
                </a:cxnLst>
                <a:rect l="0" t="0" r="r" b="b"/>
                <a:pathLst>
                  <a:path w="21600" h="20676" extrusionOk="0">
                    <a:moveTo>
                      <a:pt x="1467" y="19871"/>
                    </a:moveTo>
                    <a:cubicBezTo>
                      <a:pt x="2596" y="15187"/>
                      <a:pt x="1342" y="5194"/>
                      <a:pt x="0" y="486"/>
                    </a:cubicBezTo>
                    <a:cubicBezTo>
                      <a:pt x="6032" y="-924"/>
                      <a:pt x="11979" y="1155"/>
                      <a:pt x="18133" y="1422"/>
                    </a:cubicBezTo>
                    <a:cubicBezTo>
                      <a:pt x="19277" y="7634"/>
                      <a:pt x="21219" y="14259"/>
                      <a:pt x="21600" y="20676"/>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站酷快乐体2016修订版" panose="02010600030101010101" charset="-122"/>
                  <a:ea typeface="站酷快乐体2016修订版" panose="02010600030101010101" charset="-122"/>
                  <a:cs typeface="+mn-cs"/>
                  <a:sym typeface="Arial" panose="020B0604020202020204" pitchFamily="34" charset="0"/>
                </a:endParaRPr>
              </a:p>
            </p:txBody>
          </p:sp>
          <p:sp>
            <p:nvSpPr>
              <p:cNvPr id="97" name="Shape 208"/>
              <p:cNvSpPr/>
              <p:nvPr/>
            </p:nvSpPr>
            <p:spPr>
              <a:xfrm rot="3758493">
                <a:off x="6601321" y="998391"/>
                <a:ext cx="383966" cy="415006"/>
              </a:xfrm>
              <a:custGeom>
                <a:avLst/>
                <a:gdLst/>
                <a:ahLst/>
                <a:cxnLst>
                  <a:cxn ang="0">
                    <a:pos x="wd2" y="hd2"/>
                  </a:cxn>
                  <a:cxn ang="5400000">
                    <a:pos x="wd2" y="hd2"/>
                  </a:cxn>
                  <a:cxn ang="10800000">
                    <a:pos x="wd2" y="hd2"/>
                  </a:cxn>
                  <a:cxn ang="16200000">
                    <a:pos x="wd2" y="hd2"/>
                  </a:cxn>
                </a:cxnLst>
                <a:rect l="0" t="0" r="r" b="b"/>
                <a:pathLst>
                  <a:path w="21399" h="21600" extrusionOk="0">
                    <a:moveTo>
                      <a:pt x="21399" y="0"/>
                    </a:moveTo>
                    <a:cubicBezTo>
                      <a:pt x="14641" y="0"/>
                      <a:pt x="6540" y="886"/>
                      <a:pt x="325" y="1003"/>
                    </a:cubicBezTo>
                    <a:cubicBezTo>
                      <a:pt x="-42" y="7726"/>
                      <a:pt x="-201" y="14997"/>
                      <a:pt x="411" y="21600"/>
                    </a:cubicBezTo>
                    <a:cubicBezTo>
                      <a:pt x="6724" y="20829"/>
                      <a:pt x="13779" y="19988"/>
                      <a:pt x="20126" y="20284"/>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站酷快乐体2016修订版" panose="02010600030101010101" charset="-122"/>
                  <a:ea typeface="站酷快乐体2016修订版" panose="02010600030101010101" charset="-122"/>
                  <a:cs typeface="+mn-cs"/>
                  <a:sym typeface="Arial" panose="020B0604020202020204" pitchFamily="34" charset="0"/>
                </a:endParaRPr>
              </a:p>
            </p:txBody>
          </p:sp>
          <p:sp>
            <p:nvSpPr>
              <p:cNvPr id="98" name="Shape 210"/>
              <p:cNvSpPr/>
              <p:nvPr/>
            </p:nvSpPr>
            <p:spPr>
              <a:xfrm rot="3758493">
                <a:off x="7598750" y="2950768"/>
                <a:ext cx="573187" cy="49104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302" y="21128"/>
                      <a:pt x="15635" y="15045"/>
                      <a:pt x="21600" y="9996"/>
                    </a:cubicBezTo>
                    <a:cubicBezTo>
                      <a:pt x="14594" y="7013"/>
                      <a:pt x="7961" y="2130"/>
                      <a:pt x="709" y="0"/>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站酷快乐体2016修订版" panose="02010600030101010101" charset="-122"/>
                  <a:ea typeface="站酷快乐体2016修订版" panose="02010600030101010101" charset="-122"/>
                  <a:cs typeface="+mn-cs"/>
                  <a:sym typeface="Arial" panose="020B0604020202020204" pitchFamily="34" charset="0"/>
                </a:endParaRPr>
              </a:p>
            </p:txBody>
          </p:sp>
        </p:grpSp>
      </p:grpSp>
      <p:grpSp>
        <p:nvGrpSpPr>
          <p:cNvPr id="21" name="Group 20"/>
          <p:cNvGrpSpPr/>
          <p:nvPr/>
        </p:nvGrpSpPr>
        <p:grpSpPr>
          <a:xfrm>
            <a:off x="547828" y="238696"/>
            <a:ext cx="4509951" cy="1018365"/>
            <a:chOff x="602617" y="-191"/>
            <a:chExt cx="4489959" cy="1407962"/>
          </a:xfrm>
        </p:grpSpPr>
        <p:sp>
          <p:nvSpPr>
            <p:cNvPr id="22" name="TextBox 21"/>
            <p:cNvSpPr txBox="1"/>
            <p:nvPr/>
          </p:nvSpPr>
          <p:spPr>
            <a:xfrm>
              <a:off x="638563" y="3545"/>
              <a:ext cx="4454013" cy="14042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srgbClr val="BF674F"/>
                  </a:solidFill>
                  <a:effectLst/>
                  <a:uLnTx/>
                  <a:uFillTx/>
                  <a:latin typeface="UTM Edwardian" panose="02040603050506020204" pitchFamily="18" charset="0"/>
                  <a:ea typeface="微软雅黑"/>
                  <a:cs typeface="+mn-cs"/>
                </a:rPr>
                <a:t>Kể</a:t>
              </a:r>
              <a:r>
                <a:rPr kumimoji="0" lang="en-US" sz="6000" b="0" i="0" u="none" strike="noStrike" kern="1200" cap="none" spc="0" normalizeH="0" baseline="0" noProof="0" dirty="0">
                  <a:ln>
                    <a:noFill/>
                  </a:ln>
                  <a:solidFill>
                    <a:srgbClr val="BF674F"/>
                  </a:solidFill>
                  <a:effectLst/>
                  <a:uLnTx/>
                  <a:uFillTx/>
                  <a:latin typeface="UTM Edwardian" panose="02040603050506020204" pitchFamily="18" charset="0"/>
                  <a:ea typeface="微软雅黑"/>
                  <a:cs typeface="+mn-cs"/>
                </a:rPr>
                <a:t> </a:t>
              </a:r>
              <a:r>
                <a:rPr kumimoji="0" lang="en-US" sz="6000" b="0" i="0" u="none" strike="noStrike" kern="1200" cap="none" spc="0" normalizeH="0" baseline="0" noProof="0" dirty="0" err="1">
                  <a:ln>
                    <a:noFill/>
                  </a:ln>
                  <a:solidFill>
                    <a:srgbClr val="BF674F"/>
                  </a:solidFill>
                  <a:effectLst/>
                  <a:uLnTx/>
                  <a:uFillTx/>
                  <a:latin typeface="UTM Edwardian" panose="02040603050506020204" pitchFamily="18" charset="0"/>
                  <a:ea typeface="微软雅黑"/>
                  <a:cs typeface="+mn-cs"/>
                </a:rPr>
                <a:t>chuyện</a:t>
              </a:r>
              <a:endParaRPr kumimoji="0" lang="en-US" sz="6000" b="0" i="0" u="none" strike="noStrike" kern="1200" cap="none" spc="0" normalizeH="0" baseline="0" noProof="0" dirty="0">
                <a:ln>
                  <a:noFill/>
                </a:ln>
                <a:solidFill>
                  <a:srgbClr val="BF674F"/>
                </a:solidFill>
                <a:effectLst/>
                <a:uLnTx/>
                <a:uFillTx/>
                <a:latin typeface="UTM Edwardian" panose="02040603050506020204" pitchFamily="18" charset="0"/>
                <a:ea typeface="微软雅黑"/>
                <a:cs typeface="+mn-cs"/>
              </a:endParaRPr>
            </a:p>
          </p:txBody>
        </p:sp>
        <p:sp>
          <p:nvSpPr>
            <p:cNvPr id="23" name="Rectangle 22"/>
            <p:cNvSpPr/>
            <p:nvPr/>
          </p:nvSpPr>
          <p:spPr>
            <a:xfrm>
              <a:off x="602617" y="-191"/>
              <a:ext cx="2944750" cy="140422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srgbClr val="FFC000"/>
                  </a:solidFill>
                  <a:effectLst/>
                  <a:uLnTx/>
                  <a:uFillTx/>
                  <a:latin typeface="UTM Edwardian" panose="02040603050506020204" pitchFamily="18" charset="0"/>
                  <a:ea typeface="微软雅黑"/>
                  <a:cs typeface="+mn-cs"/>
                </a:rPr>
                <a:t>Kể</a:t>
              </a:r>
              <a:r>
                <a:rPr kumimoji="0" lang="en-US" sz="6000" b="0" i="0" u="none" strike="noStrike" kern="1200" cap="none" spc="0" normalizeH="0" baseline="0" noProof="0" dirty="0">
                  <a:ln>
                    <a:noFill/>
                  </a:ln>
                  <a:solidFill>
                    <a:srgbClr val="FFC000"/>
                  </a:solidFill>
                  <a:effectLst/>
                  <a:uLnTx/>
                  <a:uFillTx/>
                  <a:latin typeface="UTM Edwardian" panose="02040603050506020204" pitchFamily="18" charset="0"/>
                  <a:ea typeface="微软雅黑"/>
                  <a:cs typeface="+mn-cs"/>
                </a:rPr>
                <a:t> </a:t>
              </a:r>
              <a:r>
                <a:rPr kumimoji="0" lang="en-US" sz="6000" b="0" i="0" u="none" strike="noStrike" kern="1200" cap="none" spc="0" normalizeH="0" baseline="0" noProof="0" dirty="0" err="1">
                  <a:ln>
                    <a:noFill/>
                  </a:ln>
                  <a:solidFill>
                    <a:srgbClr val="FFC000"/>
                  </a:solidFill>
                  <a:effectLst/>
                  <a:uLnTx/>
                  <a:uFillTx/>
                  <a:latin typeface="UTM Edwardian" panose="02040603050506020204" pitchFamily="18" charset="0"/>
                  <a:ea typeface="微软雅黑"/>
                  <a:cs typeface="+mn-cs"/>
                </a:rPr>
                <a:t>chuyện</a:t>
              </a:r>
              <a:endParaRPr kumimoji="0" lang="en-US" sz="6000" b="0" i="0" u="none" strike="noStrike" kern="1200" cap="none" spc="0" normalizeH="0" baseline="0" noProof="0" dirty="0">
                <a:ln>
                  <a:noFill/>
                </a:ln>
                <a:solidFill>
                  <a:srgbClr val="FFC000"/>
                </a:solidFill>
                <a:effectLst/>
                <a:uLnTx/>
                <a:uFillTx/>
                <a:latin typeface="UTM Edwardian" panose="02040603050506020204" pitchFamily="18" charset="0"/>
                <a:ea typeface="微软雅黑"/>
                <a:cs typeface="+mn-cs"/>
              </a:endParaRPr>
            </a:p>
          </p:txBody>
        </p:sp>
      </p:grpSp>
      <p:grpSp>
        <p:nvGrpSpPr>
          <p:cNvPr id="24" name="Group 23"/>
          <p:cNvGrpSpPr/>
          <p:nvPr/>
        </p:nvGrpSpPr>
        <p:grpSpPr>
          <a:xfrm>
            <a:off x="547829" y="1139247"/>
            <a:ext cx="11604342" cy="902482"/>
            <a:chOff x="657507" y="928194"/>
            <a:chExt cx="11552903" cy="1247746"/>
          </a:xfrm>
        </p:grpSpPr>
        <p:sp>
          <p:nvSpPr>
            <p:cNvPr id="25" name="TextBox 24"/>
            <p:cNvSpPr txBox="1"/>
            <p:nvPr/>
          </p:nvSpPr>
          <p:spPr>
            <a:xfrm>
              <a:off x="657507" y="1027027"/>
              <a:ext cx="11552903" cy="11489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BF674F"/>
                  </a:solidFill>
                  <a:effectLst/>
                  <a:uLnTx/>
                  <a:uFillTx/>
                  <a:latin typeface="UTM Showcard" panose="02040603050506020204" pitchFamily="18" charset="0"/>
                  <a:ea typeface="微软雅黑"/>
                  <a:cs typeface="+mn-cs"/>
                </a:rPr>
                <a:t>MỘT NHÀ THƠ CHÂN CHÍNH</a:t>
              </a:r>
            </a:p>
          </p:txBody>
        </p:sp>
        <p:sp>
          <p:nvSpPr>
            <p:cNvPr id="26" name="Rectangle 25"/>
            <p:cNvSpPr/>
            <p:nvPr/>
          </p:nvSpPr>
          <p:spPr>
            <a:xfrm>
              <a:off x="657508" y="928194"/>
              <a:ext cx="11552902" cy="114891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C000"/>
                  </a:solidFill>
                  <a:effectLst/>
                  <a:uLnTx/>
                  <a:uFillTx/>
                  <a:latin typeface="UTM Showcard" panose="02040603050506020204" pitchFamily="18" charset="0"/>
                  <a:ea typeface="微软雅黑"/>
                  <a:cs typeface="+mn-cs"/>
                </a:rPr>
                <a:t>MỘT NHÀ THƠ CHÂN CHÍNH</a:t>
              </a:r>
            </a:p>
          </p:txBody>
        </p:sp>
      </p:grpSp>
      <p:pic>
        <p:nvPicPr>
          <p:cNvPr id="27" name="Picture 26"/>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3763" y1="41752" x2="1882" y2="53308"/>
                        <a14:foregroundMark x1="2997" y1="74557" x2="16237" y2="96272"/>
                        <a14:foregroundMark x1="37700" y1="91985" x2="98676" y2="88071"/>
                        <a14:foregroundMark x1="53798" y1="96925" x2="53798" y2="96925"/>
                        <a14:foregroundMark x1="72962" y1="8388" x2="94634" y2="46039"/>
                        <a14:foregroundMark x1="49617" y1="96272" x2="60488" y2="93290"/>
                        <a14:foregroundMark x1="906" y1="92637" x2="5296" y2="97856"/>
                        <a14:foregroundMark x1="19861" y1="14259" x2="18746" y2="21808"/>
                        <a14:foregroundMark x1="95401" y1="24790" x2="94425" y2="42125"/>
                        <a14:backgroundMark x1="12404" y1="20130" x2="18746" y2="26375"/>
                        <a14:backgroundMark x1="15261" y1="35601" x2="14355" y2="44082"/>
                        <a14:backgroundMark x1="40209" y1="29357" x2="54564" y2="20503"/>
                      </a14:backgroundRemoval>
                    </a14:imgEffect>
                  </a14:imgLayer>
                </a14:imgProps>
              </a:ext>
              <a:ext uri="{28A0092B-C50C-407E-A947-70E740481C1C}">
                <a14:useLocalDpi xmlns:a14="http://schemas.microsoft.com/office/drawing/2010/main" val="0"/>
              </a:ext>
            </a:extLst>
          </a:blip>
          <a:stretch>
            <a:fillRect/>
          </a:stretch>
        </p:blipFill>
        <p:spPr>
          <a:xfrm>
            <a:off x="3910986" y="2145045"/>
            <a:ext cx="7568687" cy="4423798"/>
          </a:xfrm>
          <a:prstGeom prst="rect">
            <a:avLst/>
          </a:prstGeom>
        </p:spPr>
      </p:pic>
      <p:sp>
        <p:nvSpPr>
          <p:cNvPr id="28" name="TextBox 27"/>
          <p:cNvSpPr txBox="1"/>
          <p:nvPr/>
        </p:nvSpPr>
        <p:spPr>
          <a:xfrm>
            <a:off x="547828" y="2030017"/>
            <a:ext cx="542899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7898C"/>
                </a:solidFill>
                <a:effectLst/>
                <a:uLnTx/>
                <a:uFillTx/>
                <a:latin typeface="UTM Edwardian" panose="02040603050506020204" pitchFamily="18" charset="0"/>
                <a:ea typeface="微软雅黑"/>
                <a:cs typeface="+mn-cs"/>
              </a:rPr>
              <a:t>Theo </a:t>
            </a:r>
            <a:r>
              <a:rPr kumimoji="0" lang="en-US" sz="4000" b="0" i="0" u="none" strike="noStrike" kern="1200" cap="none" spc="0" normalizeH="0" baseline="0" noProof="0" dirty="0" err="1">
                <a:ln>
                  <a:noFill/>
                </a:ln>
                <a:solidFill>
                  <a:srgbClr val="F7898C"/>
                </a:solidFill>
                <a:effectLst/>
                <a:uLnTx/>
                <a:uFillTx/>
                <a:latin typeface="UTM Edwardian" panose="02040603050506020204" pitchFamily="18" charset="0"/>
                <a:ea typeface="微软雅黑"/>
                <a:cs typeface="+mn-cs"/>
              </a:rPr>
              <a:t>truyện</a:t>
            </a:r>
            <a:r>
              <a:rPr kumimoji="0" lang="en-US" sz="4000" b="0" i="0" u="none" strike="noStrike" kern="1200" cap="none" spc="0" normalizeH="0" baseline="0" noProof="0" dirty="0">
                <a:ln>
                  <a:noFill/>
                </a:ln>
                <a:solidFill>
                  <a:srgbClr val="F7898C"/>
                </a:solidFill>
                <a:effectLst/>
                <a:uLnTx/>
                <a:uFillTx/>
                <a:latin typeface="UTM Edwardian" panose="02040603050506020204" pitchFamily="18" charset="0"/>
                <a:ea typeface="微软雅黑"/>
                <a:cs typeface="+mn-cs"/>
              </a:rPr>
              <a:t> </a:t>
            </a:r>
            <a:r>
              <a:rPr kumimoji="0" lang="en-US" sz="4000" b="0" i="0" u="none" strike="noStrike" kern="1200" cap="none" spc="0" normalizeH="0" baseline="0" noProof="0" dirty="0" err="1">
                <a:ln>
                  <a:noFill/>
                </a:ln>
                <a:solidFill>
                  <a:srgbClr val="F7898C"/>
                </a:solidFill>
                <a:effectLst/>
                <a:uLnTx/>
                <a:uFillTx/>
                <a:latin typeface="UTM Edwardian" panose="02040603050506020204" pitchFamily="18" charset="0"/>
                <a:ea typeface="微软雅黑"/>
                <a:cs typeface="+mn-cs"/>
              </a:rPr>
              <a:t>cổ</a:t>
            </a:r>
            <a:r>
              <a:rPr kumimoji="0" lang="en-US" sz="4000" b="0" i="0" u="none" strike="noStrike" kern="1200" cap="none" spc="0" normalizeH="0" baseline="0" noProof="0" dirty="0">
                <a:ln>
                  <a:noFill/>
                </a:ln>
                <a:solidFill>
                  <a:srgbClr val="F7898C"/>
                </a:solidFill>
                <a:effectLst/>
                <a:uLnTx/>
                <a:uFillTx/>
                <a:latin typeface="UTM Edwardian" panose="02040603050506020204" pitchFamily="18" charset="0"/>
                <a:ea typeface="微软雅黑"/>
                <a:cs typeface="+mn-cs"/>
              </a:rPr>
              <a:t> </a:t>
            </a:r>
            <a:r>
              <a:rPr kumimoji="0" lang="en-US" sz="4000" b="0" i="0" u="none" strike="noStrike" kern="1200" cap="none" spc="0" normalizeH="0" baseline="0" noProof="0" dirty="0" err="1">
                <a:ln>
                  <a:noFill/>
                </a:ln>
                <a:solidFill>
                  <a:srgbClr val="F7898C"/>
                </a:solidFill>
                <a:effectLst/>
                <a:uLnTx/>
                <a:uFillTx/>
                <a:latin typeface="UTM Edwardian" panose="02040603050506020204" pitchFamily="18" charset="0"/>
                <a:ea typeface="微软雅黑"/>
                <a:cs typeface="+mn-cs"/>
              </a:rPr>
              <a:t>dân</a:t>
            </a:r>
            <a:r>
              <a:rPr kumimoji="0" lang="en-US" sz="4000" b="0" i="0" u="none" strike="noStrike" kern="1200" cap="none" spc="0" normalizeH="0" baseline="0" noProof="0" dirty="0">
                <a:ln>
                  <a:noFill/>
                </a:ln>
                <a:solidFill>
                  <a:srgbClr val="F7898C"/>
                </a:solidFill>
                <a:effectLst/>
                <a:uLnTx/>
                <a:uFillTx/>
                <a:latin typeface="UTM Edwardian" panose="02040603050506020204" pitchFamily="18" charset="0"/>
                <a:ea typeface="微软雅黑"/>
                <a:cs typeface="+mn-cs"/>
              </a:rPr>
              <a:t> </a:t>
            </a:r>
            <a:r>
              <a:rPr kumimoji="0" lang="en-US" sz="4000" b="0" i="0" u="none" strike="noStrike" kern="1200" cap="none" spc="0" normalizeH="0" baseline="0" noProof="0" dirty="0" err="1">
                <a:ln>
                  <a:noFill/>
                </a:ln>
                <a:solidFill>
                  <a:srgbClr val="F7898C"/>
                </a:solidFill>
                <a:effectLst/>
                <a:uLnTx/>
                <a:uFillTx/>
                <a:latin typeface="UTM Edwardian" panose="02040603050506020204" pitchFamily="18" charset="0"/>
                <a:ea typeface="微软雅黑"/>
                <a:cs typeface="+mn-cs"/>
              </a:rPr>
              <a:t>gian</a:t>
            </a:r>
            <a:r>
              <a:rPr kumimoji="0" lang="en-US" sz="4000" b="0" i="0" u="none" strike="noStrike" kern="1200" cap="none" spc="0" normalizeH="0" baseline="0" noProof="0" dirty="0">
                <a:ln>
                  <a:noFill/>
                </a:ln>
                <a:solidFill>
                  <a:srgbClr val="F7898C"/>
                </a:solidFill>
                <a:effectLst/>
                <a:uLnTx/>
                <a:uFillTx/>
                <a:latin typeface="UTM Edwardian" panose="02040603050506020204" pitchFamily="18" charset="0"/>
                <a:ea typeface="微软雅黑"/>
                <a:cs typeface="+mn-cs"/>
              </a:rPr>
              <a:t> </a:t>
            </a:r>
            <a:r>
              <a:rPr kumimoji="0" lang="en-US" sz="4000" b="0" i="0" u="none" strike="noStrike" kern="1200" cap="none" spc="0" normalizeH="0" baseline="0" noProof="0" dirty="0" err="1">
                <a:ln>
                  <a:noFill/>
                </a:ln>
                <a:solidFill>
                  <a:srgbClr val="F7898C"/>
                </a:solidFill>
                <a:effectLst/>
                <a:uLnTx/>
                <a:uFillTx/>
                <a:latin typeface="UTM Edwardian" panose="02040603050506020204" pitchFamily="18" charset="0"/>
                <a:ea typeface="微软雅黑"/>
                <a:cs typeface="+mn-cs"/>
              </a:rPr>
              <a:t>Nga</a:t>
            </a:r>
            <a:endParaRPr kumimoji="0" lang="en-US" sz="4000" b="0" i="0" u="none" strike="noStrike" kern="1200" cap="none" spc="0" normalizeH="0" baseline="0" noProof="0" dirty="0">
              <a:ln>
                <a:noFill/>
              </a:ln>
              <a:solidFill>
                <a:srgbClr val="F7898C"/>
              </a:solidFill>
              <a:effectLst/>
              <a:uLnTx/>
              <a:uFillTx/>
              <a:latin typeface="UTM Edwardian" panose="02040603050506020204" pitchFamily="18" charset="0"/>
              <a:ea typeface="微软雅黑"/>
              <a:cs typeface="+mn-cs"/>
            </a:endParaRPr>
          </a:p>
        </p:txBody>
      </p:sp>
    </p:spTree>
    <p:custDataLst>
      <p:tags r:id="rId1"/>
    </p:custDataLst>
    <p:extLst>
      <p:ext uri="{BB962C8B-B14F-4D97-AF65-F5344CB8AC3E}">
        <p14:creationId xmlns:p14="http://schemas.microsoft.com/office/powerpoint/2010/main" val="2117404640"/>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500"/>
                                  </p:stCondLst>
                                  <p:childTnLst>
                                    <p:set>
                                      <p:cBhvr>
                                        <p:cTn id="6" dur="1" fill="hold">
                                          <p:stCondLst>
                                            <p:cond delay="0"/>
                                          </p:stCondLst>
                                        </p:cTn>
                                        <p:tgtEl>
                                          <p:spTgt spid="88"/>
                                        </p:tgtEl>
                                        <p:attrNameLst>
                                          <p:attrName>style.visibility</p:attrName>
                                        </p:attrNameLst>
                                      </p:cBhvr>
                                      <p:to>
                                        <p:strVal val="visible"/>
                                      </p:to>
                                    </p:set>
                                    <p:animEffect transition="in" filter="wipe(left)">
                                      <p:cBhvr>
                                        <p:cTn id="7" dur="7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down)">
                                      <p:cBhvr>
                                        <p:cTn id="12" dur="500"/>
                                        <p:tgtEl>
                                          <p:spTgt spid="27"/>
                                        </p:tgtEl>
                                      </p:cBhvr>
                                    </p:animEffect>
                                  </p:childTnLst>
                                </p:cTn>
                              </p:par>
                              <p:par>
                                <p:cTn id="13" presetID="2" presetClass="entr" presetSubtype="8"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0-#ppt_w/2"/>
                                          </p:val>
                                        </p:tav>
                                        <p:tav tm="100000">
                                          <p:val>
                                            <p:strVal val="#ppt_x"/>
                                          </p:val>
                                        </p:tav>
                                      </p:tavLst>
                                    </p:anim>
                                    <p:anim calcmode="lin" valueType="num">
                                      <p:cBhvr additive="base">
                                        <p:cTn id="16" dur="500" fill="hold"/>
                                        <p:tgtEl>
                                          <p:spTgt spid="21"/>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1+#ppt_w/2"/>
                                          </p:val>
                                        </p:tav>
                                        <p:tav tm="100000">
                                          <p:val>
                                            <p:strVal val="#ppt_x"/>
                                          </p:val>
                                        </p:tav>
                                      </p:tavLst>
                                    </p:anim>
                                    <p:anim calcmode="lin" valueType="num">
                                      <p:cBhvr additive="base">
                                        <p:cTn id="20" dur="500" fill="hold"/>
                                        <p:tgtEl>
                                          <p:spTgt spid="24"/>
                                        </p:tgtEl>
                                        <p:attrNameLst>
                                          <p:attrName>ppt_y</p:attrName>
                                        </p:attrNameLst>
                                      </p:cBhvr>
                                      <p:tavLst>
                                        <p:tav tm="0">
                                          <p:val>
                                            <p:strVal val="#ppt_y"/>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ppt_x"/>
                                          </p:val>
                                        </p:tav>
                                        <p:tav tm="100000">
                                          <p:val>
                                            <p:strVal val="#ppt_x"/>
                                          </p:val>
                                        </p:tav>
                                      </p:tavLst>
                                    </p:anim>
                                    <p:anim calcmode="lin" valueType="num">
                                      <p:cBhvr additive="base">
                                        <p:cTn id="2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5" name="Rounded Rectangle 34"/>
          <p:cNvSpPr/>
          <p:nvPr/>
        </p:nvSpPr>
        <p:spPr>
          <a:xfrm>
            <a:off x="471148" y="2095500"/>
            <a:ext cx="11286512" cy="25654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Câu</a:t>
            </a:r>
            <a:r>
              <a:rPr kumimoji="0" lang="en-US" sz="60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60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chuyện</a:t>
            </a:r>
            <a:r>
              <a:rPr kumimoji="0" lang="en-US" sz="60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60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muốn</a:t>
            </a:r>
            <a:r>
              <a:rPr kumimoji="0" lang="en-US" sz="60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ca </a:t>
            </a:r>
            <a:r>
              <a:rPr kumimoji="0" lang="en-US" sz="60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ngợi</a:t>
            </a:r>
            <a:r>
              <a:rPr kumimoji="0" lang="en-US" sz="60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60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điều</a:t>
            </a:r>
            <a:r>
              <a:rPr kumimoji="0" lang="en-US" sz="60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60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gì</a:t>
            </a:r>
            <a:r>
              <a:rPr kumimoji="0" lang="en-US" sz="60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a:t>
            </a:r>
          </a:p>
        </p:txBody>
      </p:sp>
      <p:sp>
        <p:nvSpPr>
          <p:cNvPr id="36" name="Rounded Rectangle 35"/>
          <p:cNvSpPr/>
          <p:nvPr/>
        </p:nvSpPr>
        <p:spPr>
          <a:xfrm>
            <a:off x="471148" y="2095500"/>
            <a:ext cx="11286512" cy="25654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Câu</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chuyện</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ca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ngợi</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FF7A7D"/>
                </a:solidFill>
                <a:effectLst/>
                <a:uLnTx/>
                <a:uFillTx/>
                <a:latin typeface="UTM ViceroyJF" panose="02040603050506020204" pitchFamily="18" charset="0"/>
                <a:ea typeface="微软雅黑"/>
                <a:cs typeface="Arial" panose="020B0604020202020204" pitchFamily="34" charset="0"/>
              </a:rPr>
              <a:t>nhà</a:t>
            </a:r>
            <a:r>
              <a:rPr kumimoji="0" lang="en-US" sz="4800" b="0" i="0" u="none" strike="noStrike" kern="1200" cap="none" spc="0" normalizeH="0" baseline="0" noProof="0" dirty="0">
                <a:ln>
                  <a:noFill/>
                </a:ln>
                <a:solidFill>
                  <a:srgbClr val="FF7A7D"/>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FF7A7D"/>
                </a:solidFill>
                <a:effectLst/>
                <a:uLnTx/>
                <a:uFillTx/>
                <a:latin typeface="UTM ViceroyJF" panose="02040603050506020204" pitchFamily="18" charset="0"/>
                <a:ea typeface="微软雅黑"/>
                <a:cs typeface="Arial" panose="020B0604020202020204" pitchFamily="34" charset="0"/>
              </a:rPr>
              <a:t>thơ</a:t>
            </a:r>
            <a:r>
              <a:rPr kumimoji="0" lang="en-US" sz="4800" b="0" i="0" u="none" strike="noStrike" kern="1200" cap="none" spc="0" normalizeH="0" baseline="0" noProof="0" dirty="0">
                <a:ln>
                  <a:noFill/>
                </a:ln>
                <a:solidFill>
                  <a:srgbClr val="FF7A7D"/>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FF7A7D"/>
                </a:solidFill>
                <a:effectLst/>
                <a:uLnTx/>
                <a:uFillTx/>
                <a:latin typeface="UTM ViceroyJF" panose="02040603050506020204" pitchFamily="18" charset="0"/>
                <a:ea typeface="微软雅黑"/>
                <a:cs typeface="Arial" panose="020B0604020202020204" pitchFamily="34" charset="0"/>
              </a:rPr>
              <a:t>chân</a:t>
            </a:r>
            <a:r>
              <a:rPr kumimoji="0" lang="en-US" sz="4800" b="0" i="0" u="none" strike="noStrike" kern="1200" cap="none" spc="0" normalizeH="0" baseline="0" noProof="0" dirty="0">
                <a:ln>
                  <a:noFill/>
                </a:ln>
                <a:solidFill>
                  <a:srgbClr val="FF7A7D"/>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FF7A7D"/>
                </a:solidFill>
                <a:effectLst/>
                <a:uLnTx/>
                <a:uFillTx/>
                <a:latin typeface="UTM ViceroyJF" panose="02040603050506020204" pitchFamily="18" charset="0"/>
                <a:ea typeface="微软雅黑"/>
                <a:cs typeface="Arial" panose="020B0604020202020204" pitchFamily="34" charset="0"/>
              </a:rPr>
              <a:t>chính</a:t>
            </a:r>
            <a:r>
              <a:rPr kumimoji="0" lang="en-US" sz="4800" b="0" i="0" u="none" strike="noStrike" kern="1200" cap="none" spc="0" normalizeH="0" baseline="0" noProof="0" dirty="0">
                <a:ln>
                  <a:noFill/>
                </a:ln>
                <a:solidFill>
                  <a:srgbClr val="FF7A7D"/>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thà</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chết</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trên</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giàn</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lửa</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thiêu</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chứ</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FF7A7D"/>
                </a:solidFill>
                <a:effectLst/>
                <a:uLnTx/>
                <a:uFillTx/>
                <a:latin typeface="UTM ViceroyJF" panose="02040603050506020204" pitchFamily="18" charset="0"/>
                <a:ea typeface="微软雅黑"/>
                <a:cs typeface="Arial" panose="020B0604020202020204" pitchFamily="34" charset="0"/>
              </a:rPr>
              <a:t>không</a:t>
            </a:r>
            <a:r>
              <a:rPr kumimoji="0" lang="en-US" sz="4800" b="0" i="0" u="none" strike="noStrike" kern="1200" cap="none" spc="0" normalizeH="0" baseline="0" noProof="0" dirty="0">
                <a:ln>
                  <a:noFill/>
                </a:ln>
                <a:solidFill>
                  <a:srgbClr val="FF7A7D"/>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FF7A7D"/>
                </a:solidFill>
                <a:effectLst/>
                <a:uLnTx/>
                <a:uFillTx/>
                <a:latin typeface="UTM ViceroyJF" panose="02040603050506020204" pitchFamily="18" charset="0"/>
                <a:ea typeface="微软雅黑"/>
                <a:cs typeface="Arial" panose="020B0604020202020204" pitchFamily="34" charset="0"/>
              </a:rPr>
              <a:t>nói</a:t>
            </a:r>
            <a:r>
              <a:rPr kumimoji="0" lang="en-US" sz="4800" b="0" i="0" u="none" strike="noStrike" kern="1200" cap="none" spc="0" normalizeH="0" baseline="0" noProof="0" dirty="0">
                <a:ln>
                  <a:noFill/>
                </a:ln>
                <a:solidFill>
                  <a:srgbClr val="FF7A7D"/>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FF7A7D"/>
                </a:solidFill>
                <a:effectLst/>
                <a:uLnTx/>
                <a:uFillTx/>
                <a:latin typeface="UTM ViceroyJF" panose="02040603050506020204" pitchFamily="18" charset="0"/>
                <a:ea typeface="微软雅黑"/>
                <a:cs typeface="Arial" panose="020B0604020202020204" pitchFamily="34" charset="0"/>
              </a:rPr>
              <a:t>sai</a:t>
            </a:r>
            <a:r>
              <a:rPr kumimoji="0" lang="en-US" sz="4800" b="0" i="0" u="none" strike="noStrike" kern="1200" cap="none" spc="0" normalizeH="0" baseline="0" noProof="0" dirty="0">
                <a:ln>
                  <a:noFill/>
                </a:ln>
                <a:solidFill>
                  <a:srgbClr val="FF7A7D"/>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FF7A7D"/>
                </a:solidFill>
                <a:effectLst/>
                <a:uLnTx/>
                <a:uFillTx/>
                <a:latin typeface="UTM ViceroyJF" panose="02040603050506020204" pitchFamily="18" charset="0"/>
                <a:ea typeface="微软雅黑"/>
                <a:cs typeface="Arial" panose="020B0604020202020204" pitchFamily="34" charset="0"/>
              </a:rPr>
              <a:t>sự</a:t>
            </a:r>
            <a:r>
              <a:rPr kumimoji="0" lang="en-US" sz="4800" b="0" i="0" u="none" strike="noStrike" kern="1200" cap="none" spc="0" normalizeH="0" baseline="0" noProof="0" dirty="0">
                <a:ln>
                  <a:noFill/>
                </a:ln>
                <a:solidFill>
                  <a:srgbClr val="FF7A7D"/>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FF7A7D"/>
                </a:solidFill>
                <a:effectLst/>
                <a:uLnTx/>
                <a:uFillTx/>
                <a:latin typeface="UTM ViceroyJF" panose="02040603050506020204" pitchFamily="18" charset="0"/>
                <a:ea typeface="微软雅黑"/>
                <a:cs typeface="Arial" panose="020B0604020202020204" pitchFamily="34" charset="0"/>
              </a:rPr>
              <a:t>thật</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về</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ông</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vua</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tàn</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bạo</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như</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bao</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r>
              <a:rPr kumimoji="0" lang="en-US" sz="4800" b="0" i="0" u="none" strike="noStrike" kern="1200" cap="none" spc="0" normalizeH="0" baseline="0" noProof="0" dirty="0" err="1">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người</a:t>
            </a:r>
            <a:r>
              <a:rPr kumimoji="0" lang="en-US" sz="4800" b="0" i="0" u="none" strike="noStrike" kern="1200" cap="none" spc="0" normalizeH="0" baseline="0" noProof="0" dirty="0">
                <a:ln>
                  <a:noFill/>
                </a:ln>
                <a:solidFill>
                  <a:srgbClr val="E7E6E6">
                    <a:lumMod val="50000"/>
                  </a:srgbClr>
                </a:solidFill>
                <a:effectLst/>
                <a:uLnTx/>
                <a:uFillTx/>
                <a:latin typeface="UTM ViceroyJF" panose="02040603050506020204" pitchFamily="18" charset="0"/>
                <a:ea typeface="微软雅黑"/>
                <a:cs typeface="Arial" panose="020B0604020202020204" pitchFamily="34" charset="0"/>
              </a:rPr>
              <a:t>. </a:t>
            </a:r>
          </a:p>
        </p:txBody>
      </p:sp>
      <p:sp>
        <p:nvSpPr>
          <p:cNvPr id="37" name="Rounded Rectangle 36"/>
          <p:cNvSpPr/>
          <p:nvPr/>
        </p:nvSpPr>
        <p:spPr>
          <a:xfrm>
            <a:off x="471148" y="2095500"/>
            <a:ext cx="11286512" cy="25654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FF7A7D"/>
                </a:solidFill>
                <a:effectLst/>
                <a:uLnTx/>
                <a:uFillTx/>
                <a:latin typeface="UTM Showcard" panose="02040603050506020204" pitchFamily="18" charset="0"/>
                <a:ea typeface="微软雅黑"/>
                <a:cs typeface="Arial" panose="020B0604020202020204" pitchFamily="34" charset="0"/>
              </a:rPr>
              <a:t>TRUNG THỰC</a:t>
            </a:r>
          </a:p>
        </p:txBody>
      </p:sp>
    </p:spTree>
    <p:extLst>
      <p:ext uri="{BB962C8B-B14F-4D97-AF65-F5344CB8AC3E}">
        <p14:creationId xmlns:p14="http://schemas.microsoft.com/office/powerpoint/2010/main" val="3686309444"/>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37" fill="hold" grpId="1" nodeType="clickEffect">
                                  <p:stCondLst>
                                    <p:cond delay="0"/>
                                  </p:stCondLst>
                                  <p:childTnLst>
                                    <p:animEffect transition="out" filter="barn(outVertical)">
                                      <p:cBhvr>
                                        <p:cTn id="11" dur="500"/>
                                        <p:tgtEl>
                                          <p:spTgt spid="35"/>
                                        </p:tgtEl>
                                      </p:cBhvr>
                                    </p:animEffect>
                                    <p:set>
                                      <p:cBhvr>
                                        <p:cTn id="12" dur="1" fill="hold">
                                          <p:stCondLst>
                                            <p:cond delay="499"/>
                                          </p:stCondLst>
                                        </p:cTn>
                                        <p:tgtEl>
                                          <p:spTgt spid="35"/>
                                        </p:tgtEl>
                                        <p:attrNameLst>
                                          <p:attrName>style.visibility</p:attrName>
                                        </p:attrNameLst>
                                      </p:cBhvr>
                                      <p:to>
                                        <p:strVal val="hidden"/>
                                      </p:to>
                                    </p:set>
                                  </p:childTnLst>
                                </p:cTn>
                              </p:par>
                              <p:par>
                                <p:cTn id="13" presetID="16" presetClass="entr" presetSubtype="21"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barn(inVertical)">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xit" presetSubtype="37" fill="hold" grpId="1" nodeType="clickEffect">
                                  <p:stCondLst>
                                    <p:cond delay="0"/>
                                  </p:stCondLst>
                                  <p:childTnLst>
                                    <p:animEffect transition="out" filter="barn(outVertical)">
                                      <p:cBhvr>
                                        <p:cTn id="19" dur="500"/>
                                        <p:tgtEl>
                                          <p:spTgt spid="36"/>
                                        </p:tgtEl>
                                      </p:cBhvr>
                                    </p:animEffect>
                                    <p:set>
                                      <p:cBhvr>
                                        <p:cTn id="20" dur="1" fill="hold">
                                          <p:stCondLst>
                                            <p:cond delay="499"/>
                                          </p:stCondLst>
                                        </p:cTn>
                                        <p:tgtEl>
                                          <p:spTgt spid="36"/>
                                        </p:tgtEl>
                                        <p:attrNameLst>
                                          <p:attrName>style.visibility</p:attrName>
                                        </p:attrNameLst>
                                      </p:cBhvr>
                                      <p:to>
                                        <p:strVal val="hidden"/>
                                      </p:to>
                                    </p:set>
                                  </p:childTnLst>
                                </p:cTn>
                              </p:par>
                              <p:par>
                                <p:cTn id="21" presetID="16" presetClass="entr" presetSubtype="21"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5" grpId="1" animBg="1"/>
      <p:bldP spid="36" grpId="0" animBg="1"/>
      <p:bldP spid="36" grpId="1" animBg="1"/>
      <p:bldP spid="3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5FFF1"/>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r="83500" b="67837"/>
          <a:stretch>
            <a:fillRect/>
          </a:stretch>
        </p:blipFill>
        <p:spPr>
          <a:xfrm>
            <a:off x="0" y="0"/>
            <a:ext cx="1121664" cy="1228881"/>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81842" t="-10451" b="9413"/>
          <a:stretch>
            <a:fillRect/>
          </a:stretch>
        </p:blipFill>
        <p:spPr>
          <a:xfrm>
            <a:off x="10880397" y="5972384"/>
            <a:ext cx="1311603" cy="885616"/>
          </a:xfrm>
          <a:prstGeom prst="rect">
            <a:avLst/>
          </a:prstGeom>
        </p:spPr>
      </p:pic>
      <p:pic>
        <p:nvPicPr>
          <p:cNvPr id="8" name="图片 7"/>
          <p:cNvPicPr>
            <a:picLocks noChangeAspect="1"/>
          </p:cNvPicPr>
          <p:nvPr/>
        </p:nvPicPr>
        <p:blipFill rotWithShape="1">
          <a:blip r:embed="rId4">
            <a:extLst>
              <a:ext uri="{28A0092B-C50C-407E-A947-70E740481C1C}">
                <a14:useLocalDpi xmlns:a14="http://schemas.microsoft.com/office/drawing/2010/main" val="0"/>
              </a:ext>
            </a:extLst>
          </a:blip>
          <a:srcRect l="24897" r="20119" b="33391"/>
          <a:stretch>
            <a:fillRect/>
          </a:stretch>
        </p:blipFill>
        <p:spPr>
          <a:xfrm flipH="1">
            <a:off x="-228440" y="6356813"/>
            <a:ext cx="2276695" cy="501187"/>
          </a:xfrm>
          <a:prstGeom prst="rect">
            <a:avLst/>
          </a:prstGeom>
        </p:spPr>
      </p:pic>
      <p:pic>
        <p:nvPicPr>
          <p:cNvPr id="10" name="图片 9"/>
          <p:cNvPicPr>
            <a:picLocks noChangeAspect="1"/>
          </p:cNvPicPr>
          <p:nvPr/>
        </p:nvPicPr>
        <p:blipFill rotWithShape="1">
          <a:blip r:embed="rId5" cstate="print">
            <a:extLst>
              <a:ext uri="{28A0092B-C50C-407E-A947-70E740481C1C}">
                <a14:useLocalDpi xmlns:a14="http://schemas.microsoft.com/office/drawing/2010/main" val="0"/>
              </a:ext>
            </a:extLst>
          </a:blip>
          <a:srcRect l="73100" r="2958" b="67481"/>
          <a:stretch>
            <a:fillRect/>
          </a:stretch>
        </p:blipFill>
        <p:spPr>
          <a:xfrm>
            <a:off x="10343036" y="0"/>
            <a:ext cx="1848964" cy="1411491"/>
          </a:xfrm>
          <a:prstGeom prst="rect">
            <a:avLst/>
          </a:prstGeom>
        </p:spPr>
      </p:pic>
      <p:grpSp>
        <p:nvGrpSpPr>
          <p:cNvPr id="16" name="组合 15"/>
          <p:cNvGrpSpPr/>
          <p:nvPr/>
        </p:nvGrpSpPr>
        <p:grpSpPr>
          <a:xfrm>
            <a:off x="5840919" y="1090907"/>
            <a:ext cx="510162" cy="84317"/>
            <a:chOff x="5878446" y="1252785"/>
            <a:chExt cx="849635" cy="140423"/>
          </a:xfrm>
        </p:grpSpPr>
        <p:sp>
          <p:nvSpPr>
            <p:cNvPr id="12" name="椭圆 11"/>
            <p:cNvSpPr/>
            <p:nvPr/>
          </p:nvSpPr>
          <p:spPr>
            <a:xfrm>
              <a:off x="5878446" y="1254658"/>
              <a:ext cx="138550" cy="138550"/>
            </a:xfrm>
            <a:prstGeom prst="ellipse">
              <a:avLst/>
            </a:prstGeom>
            <a:solidFill>
              <a:srgbClr val="89F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3" name="椭圆 12"/>
            <p:cNvSpPr/>
            <p:nvPr/>
          </p:nvSpPr>
          <p:spPr>
            <a:xfrm>
              <a:off x="6118512" y="1254658"/>
              <a:ext cx="138550" cy="138550"/>
            </a:xfrm>
            <a:prstGeom prst="ellipse">
              <a:avLst/>
            </a:prstGeom>
            <a:solidFill>
              <a:srgbClr val="FAB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4" name="椭圆 13"/>
            <p:cNvSpPr/>
            <p:nvPr/>
          </p:nvSpPr>
          <p:spPr>
            <a:xfrm>
              <a:off x="6358578" y="1252785"/>
              <a:ext cx="138550" cy="138550"/>
            </a:xfrm>
            <a:prstGeom prst="ellipse">
              <a:avLst/>
            </a:prstGeom>
            <a:solidFill>
              <a:srgbClr val="B6B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5" name="椭圆 14"/>
            <p:cNvSpPr/>
            <p:nvPr/>
          </p:nvSpPr>
          <p:spPr>
            <a:xfrm>
              <a:off x="6589531" y="1252785"/>
              <a:ext cx="138550" cy="138550"/>
            </a:xfrm>
            <a:prstGeom prst="ellipse">
              <a:avLst/>
            </a:prstGeom>
            <a:solidFill>
              <a:srgbClr val="FDE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sp>
        <p:nvSpPr>
          <p:cNvPr id="3" name="矩形 2"/>
          <p:cNvSpPr/>
          <p:nvPr/>
        </p:nvSpPr>
        <p:spPr>
          <a:xfrm>
            <a:off x="1013372" y="1557112"/>
            <a:ext cx="10143665" cy="3542192"/>
          </a:xfrm>
          <a:prstGeom prst="rect">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65000"/>
                  <a:lumOff val="35000"/>
                </a:srgbClr>
              </a:solidFill>
              <a:effectLst/>
              <a:uLnTx/>
              <a:uFillTx/>
              <a:latin typeface="站酷快乐体2016修订版" panose="02010600030101010101" charset="-122"/>
              <a:ea typeface="站酷快乐体2016修订版" panose="02010600030101010101" charset="-122"/>
              <a:cs typeface="+mn-cs"/>
            </a:endParaRPr>
          </a:p>
        </p:txBody>
      </p:sp>
      <p:grpSp>
        <p:nvGrpSpPr>
          <p:cNvPr id="5" name="组合 4"/>
          <p:cNvGrpSpPr/>
          <p:nvPr/>
        </p:nvGrpSpPr>
        <p:grpSpPr>
          <a:xfrm>
            <a:off x="1078620" y="2112381"/>
            <a:ext cx="5710254" cy="1742366"/>
            <a:chOff x="6706770" y="2502349"/>
            <a:chExt cx="4755917" cy="866712"/>
          </a:xfrm>
          <a:solidFill>
            <a:srgbClr val="D5FFF1"/>
          </a:solidFill>
        </p:grpSpPr>
        <p:sp>
          <p:nvSpPr>
            <p:cNvPr id="9" name="矩形 8"/>
            <p:cNvSpPr/>
            <p:nvPr/>
          </p:nvSpPr>
          <p:spPr>
            <a:xfrm>
              <a:off x="7009051" y="2599998"/>
              <a:ext cx="4417785" cy="7690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65000"/>
                    <a:lumOff val="35000"/>
                  </a:srgbClr>
                </a:solidFill>
                <a:effectLst/>
                <a:uLnTx/>
                <a:uFillTx/>
                <a:latin typeface="站酷快乐体2016修订版" panose="02010600030101010101" charset="-122"/>
                <a:ea typeface="站酷快乐体2016修订版" panose="02010600030101010101" charset="-122"/>
                <a:cs typeface="+mn-cs"/>
              </a:endParaRPr>
            </a:p>
          </p:txBody>
        </p:sp>
        <p:sp>
          <p:nvSpPr>
            <p:cNvPr id="7" name="矩形 6"/>
            <p:cNvSpPr/>
            <p:nvPr/>
          </p:nvSpPr>
          <p:spPr>
            <a:xfrm>
              <a:off x="6706770" y="2502349"/>
              <a:ext cx="4755917" cy="658323"/>
            </a:xfrm>
            <a:prstGeom prst="rect">
              <a:avLst/>
            </a:prstGeom>
            <a:grpFill/>
          </p:spPr>
          <p:txBody>
            <a:bodyPr vert="horz"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err="1">
                  <a:ln>
                    <a:noFill/>
                  </a:ln>
                  <a:solidFill>
                    <a:srgbClr val="000000">
                      <a:lumMod val="65000"/>
                      <a:lumOff val="35000"/>
                    </a:srgbClr>
                  </a:solidFill>
                  <a:effectLst/>
                  <a:uLnTx/>
                  <a:uFillTx/>
                  <a:latin typeface="UTM Azuki" panose="02040603050506020204" pitchFamily="18" charset="0"/>
                  <a:ea typeface="站酷快乐体2016修订版" panose="02010600030101010101" charset="-122"/>
                  <a:cs typeface="全字库正楷体" panose="02010604000101010101" pitchFamily="2" charset="-122"/>
                  <a:sym typeface="方正姚体" panose="02010601030101010101" pitchFamily="2" charset="-122"/>
                </a:rPr>
                <a:t>Chào</a:t>
              </a:r>
              <a:r>
                <a:rPr kumimoji="0" lang="en-US" altLang="zh-CN" sz="8000" b="1" i="0" u="none" strike="noStrike" kern="1200" cap="none" spc="0" normalizeH="0" baseline="0" noProof="0" dirty="0">
                  <a:ln>
                    <a:noFill/>
                  </a:ln>
                  <a:solidFill>
                    <a:srgbClr val="000000">
                      <a:lumMod val="65000"/>
                      <a:lumOff val="35000"/>
                    </a:srgbClr>
                  </a:solidFill>
                  <a:effectLst/>
                  <a:uLnTx/>
                  <a:uFillTx/>
                  <a:latin typeface="UTM Azuki" panose="02040603050506020204" pitchFamily="18" charset="0"/>
                  <a:ea typeface="站酷快乐体2016修订版" panose="02010600030101010101" charset="-122"/>
                  <a:cs typeface="全字库正楷体" panose="02010604000101010101" pitchFamily="2" charset="-122"/>
                  <a:sym typeface="方正姚体" panose="02010601030101010101" pitchFamily="2" charset="-122"/>
                </a:rPr>
                <a:t> </a:t>
              </a:r>
              <a:r>
                <a:rPr kumimoji="0" lang="en-US" altLang="zh-CN" sz="8000" b="1" i="0" u="none" strike="noStrike" kern="1200" cap="none" spc="0" normalizeH="0" baseline="0" noProof="0" dirty="0" err="1">
                  <a:ln>
                    <a:noFill/>
                  </a:ln>
                  <a:solidFill>
                    <a:srgbClr val="000000">
                      <a:lumMod val="65000"/>
                      <a:lumOff val="35000"/>
                    </a:srgbClr>
                  </a:solidFill>
                  <a:effectLst/>
                  <a:uLnTx/>
                  <a:uFillTx/>
                  <a:latin typeface="UTM Azuki" panose="02040603050506020204" pitchFamily="18" charset="0"/>
                  <a:ea typeface="站酷快乐体2016修订版" panose="02010600030101010101" charset="-122"/>
                  <a:cs typeface="全字库正楷体" panose="02010604000101010101" pitchFamily="2" charset="-122"/>
                  <a:sym typeface="方正姚体" panose="02010601030101010101" pitchFamily="2" charset="-122"/>
                </a:rPr>
                <a:t>các</a:t>
              </a:r>
              <a:r>
                <a:rPr kumimoji="0" lang="en-US" altLang="zh-CN" sz="8000" b="1" i="0" u="none" strike="noStrike" kern="1200" cap="none" spc="0" normalizeH="0" baseline="0" noProof="0" dirty="0">
                  <a:ln>
                    <a:noFill/>
                  </a:ln>
                  <a:solidFill>
                    <a:srgbClr val="000000">
                      <a:lumMod val="65000"/>
                      <a:lumOff val="35000"/>
                    </a:srgbClr>
                  </a:solidFill>
                  <a:effectLst/>
                  <a:uLnTx/>
                  <a:uFillTx/>
                  <a:latin typeface="UTM Azuki" panose="02040603050506020204" pitchFamily="18" charset="0"/>
                  <a:ea typeface="站酷快乐体2016修订版" panose="02010600030101010101" charset="-122"/>
                  <a:cs typeface="全字库正楷体" panose="02010604000101010101" pitchFamily="2" charset="-122"/>
                  <a:sym typeface="方正姚体" panose="02010601030101010101" pitchFamily="2" charset="-122"/>
                </a:rPr>
                <a:t> </a:t>
              </a:r>
              <a:r>
                <a:rPr kumimoji="0" lang="en-US" altLang="zh-CN" sz="8000" b="1" i="0" u="none" strike="noStrike" kern="1200" cap="none" spc="0" normalizeH="0" baseline="0" noProof="0" dirty="0" err="1">
                  <a:ln>
                    <a:noFill/>
                  </a:ln>
                  <a:solidFill>
                    <a:srgbClr val="000000">
                      <a:lumMod val="65000"/>
                      <a:lumOff val="35000"/>
                    </a:srgbClr>
                  </a:solidFill>
                  <a:effectLst/>
                  <a:uLnTx/>
                  <a:uFillTx/>
                  <a:latin typeface="UTM Azuki" panose="02040603050506020204" pitchFamily="18" charset="0"/>
                  <a:ea typeface="站酷快乐体2016修订版" panose="02010600030101010101" charset="-122"/>
                  <a:cs typeface="全字库正楷体" panose="02010604000101010101" pitchFamily="2" charset="-122"/>
                  <a:sym typeface="方正姚体" panose="02010601030101010101" pitchFamily="2" charset="-122"/>
                </a:rPr>
                <a:t>em</a:t>
              </a:r>
              <a:endParaRPr kumimoji="0" lang="zh-CN" altLang="en-US" sz="8000" b="1" i="0" u="none" strike="noStrike" kern="1200" cap="none" spc="0" normalizeH="0" baseline="0" noProof="0" dirty="0">
                <a:ln>
                  <a:noFill/>
                </a:ln>
                <a:solidFill>
                  <a:srgbClr val="000000">
                    <a:lumMod val="65000"/>
                    <a:lumOff val="35000"/>
                  </a:srgbClr>
                </a:solidFill>
                <a:effectLst/>
                <a:uLnTx/>
                <a:uFillTx/>
                <a:latin typeface="UTM Azuki" panose="02040603050506020204" pitchFamily="18" charset="0"/>
                <a:ea typeface="站酷快乐体2016修订版" panose="02010600030101010101" charset="-122"/>
                <a:cs typeface="全字库正楷体" panose="02010604000101010101" pitchFamily="2" charset="-122"/>
                <a:sym typeface="方正姚体" panose="02010601030101010101" pitchFamily="2" charset="-122"/>
              </a:endParaRPr>
            </a:p>
          </p:txBody>
        </p:sp>
      </p:grpSp>
      <p:pic>
        <p:nvPicPr>
          <p:cNvPr id="22" name="图片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45830" y="873423"/>
            <a:ext cx="5111496" cy="5111496"/>
          </a:xfrm>
          <a:prstGeom prst="rect">
            <a:avLst/>
          </a:prstGeom>
        </p:spPr>
      </p:pic>
    </p:spTree>
    <p:extLst>
      <p:ext uri="{BB962C8B-B14F-4D97-AF65-F5344CB8AC3E}">
        <p14:creationId xmlns:p14="http://schemas.microsoft.com/office/powerpoint/2010/main" val="1036698023"/>
      </p:ext>
    </p:extLst>
  </p:cSld>
  <p:clrMapOvr>
    <a:masterClrMapping/>
  </p:clrMapOvr>
  <p:transition spd="slow"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par>
                          <p:cTn id="12" fill="hold">
                            <p:stCondLst>
                              <p:cond delay="1000"/>
                            </p:stCondLst>
                            <p:childTnLst>
                              <p:par>
                                <p:cTn id="13" presetID="5" presetClass="entr" presetSubtype="10"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checkerboard(across)">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351547" y="353962"/>
            <a:ext cx="6741524" cy="720253"/>
            <a:chOff x="657507" y="977354"/>
            <a:chExt cx="11552903" cy="696004"/>
          </a:xfrm>
        </p:grpSpPr>
        <p:sp>
          <p:nvSpPr>
            <p:cNvPr id="5" name="TextBox 4"/>
            <p:cNvSpPr txBox="1"/>
            <p:nvPr/>
          </p:nvSpPr>
          <p:spPr>
            <a:xfrm>
              <a:off x="657507" y="1027027"/>
              <a:ext cx="115529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BF674F"/>
                  </a:solidFill>
                  <a:effectLst/>
                  <a:uLnTx/>
                  <a:uFillTx/>
                  <a:latin typeface="UTM Showcard" panose="02040603050506020204" pitchFamily="18" charset="0"/>
                  <a:ea typeface="微软雅黑"/>
                  <a:cs typeface="+mn-cs"/>
                </a:rPr>
                <a:t>MỘT NHÀ THƠ CHÂN CHÍNH</a:t>
              </a:r>
            </a:p>
          </p:txBody>
        </p:sp>
        <p:sp>
          <p:nvSpPr>
            <p:cNvPr id="6" name="Rectangle 5"/>
            <p:cNvSpPr/>
            <p:nvPr/>
          </p:nvSpPr>
          <p:spPr>
            <a:xfrm>
              <a:off x="657508" y="977354"/>
              <a:ext cx="11552902"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DD267"/>
                  </a:solidFill>
                  <a:effectLst/>
                  <a:uLnTx/>
                  <a:uFillTx/>
                  <a:latin typeface="UTM Showcard" panose="02040603050506020204" pitchFamily="18" charset="0"/>
                  <a:ea typeface="微软雅黑"/>
                  <a:cs typeface="+mn-cs"/>
                </a:rPr>
                <a:t>MỘT NHÀ THƠ CHÂN CHÍNH</a:t>
              </a:r>
            </a:p>
          </p:txBody>
        </p:sp>
      </p:grpSp>
      <p:sp>
        <p:nvSpPr>
          <p:cNvPr id="7" name="TextBox 6"/>
          <p:cNvSpPr txBox="1"/>
          <p:nvPr/>
        </p:nvSpPr>
        <p:spPr>
          <a:xfrm>
            <a:off x="6019800" y="1022811"/>
            <a:ext cx="605894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rPr>
              <a:t>Theo </a:t>
            </a:r>
            <a:r>
              <a:rPr kumimoji="0" lang="en-US" sz="2800" b="0" i="0" u="none" strike="noStrike" kern="1200" cap="none" spc="0" normalizeH="0" baseline="0" noProof="0" dirty="0" err="1">
                <a:ln>
                  <a:noFill/>
                </a:ln>
                <a:solidFill>
                  <a:srgbClr val="43A081"/>
                </a:solidFill>
                <a:effectLst/>
                <a:uLnTx/>
                <a:uFillTx/>
                <a:latin typeface="Cambria" panose="02040503050406030204" pitchFamily="18" charset="0"/>
                <a:ea typeface="Cambria" panose="02040503050406030204" pitchFamily="18" charset="0"/>
                <a:cs typeface="+mn-cs"/>
              </a:rPr>
              <a:t>truyện</a:t>
            </a:r>
            <a:r>
              <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43A081"/>
                </a:solidFill>
                <a:effectLst/>
                <a:uLnTx/>
                <a:uFillTx/>
                <a:latin typeface="Cambria" panose="02040503050406030204" pitchFamily="18" charset="0"/>
                <a:ea typeface="Cambria" panose="02040503050406030204" pitchFamily="18" charset="0"/>
                <a:cs typeface="+mn-cs"/>
              </a:rPr>
              <a:t>cổ</a:t>
            </a:r>
            <a:r>
              <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43A081"/>
                </a:solidFill>
                <a:effectLst/>
                <a:uLnTx/>
                <a:uFillTx/>
                <a:latin typeface="Cambria" panose="02040503050406030204" pitchFamily="18" charset="0"/>
                <a:ea typeface="Cambria" panose="02040503050406030204" pitchFamily="18" charset="0"/>
                <a:cs typeface="+mn-cs"/>
              </a:rPr>
              <a:t>dân</a:t>
            </a:r>
            <a:r>
              <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43A081"/>
                </a:solidFill>
                <a:effectLst/>
                <a:uLnTx/>
                <a:uFillTx/>
                <a:latin typeface="Cambria" panose="02040503050406030204" pitchFamily="18" charset="0"/>
                <a:ea typeface="Cambria" panose="02040503050406030204" pitchFamily="18" charset="0"/>
                <a:cs typeface="+mn-cs"/>
              </a:rPr>
              <a:t>gian</a:t>
            </a:r>
            <a:r>
              <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43A081"/>
                </a:solidFill>
                <a:effectLst/>
                <a:uLnTx/>
                <a:uFillTx/>
                <a:latin typeface="Cambria" panose="02040503050406030204" pitchFamily="18" charset="0"/>
                <a:ea typeface="Cambria" panose="02040503050406030204" pitchFamily="18" charset="0"/>
                <a:cs typeface="+mn-cs"/>
              </a:rPr>
              <a:t>Nga</a:t>
            </a:r>
            <a:endPar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endParaRPr>
          </a:p>
        </p:txBody>
      </p:sp>
      <p:sp>
        <p:nvSpPr>
          <p:cNvPr id="8" name="Rectangle 7"/>
          <p:cNvSpPr/>
          <p:nvPr/>
        </p:nvSpPr>
        <p:spPr>
          <a:xfrm>
            <a:off x="532273" y="1546031"/>
            <a:ext cx="10975054" cy="489364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Ngày xưa, ở vương quốc Đa-ghét-xtan có một ông vua nổi tiếng bạo ngược. Dưới triều đại ông ta, nhân dân hết sức lầm than. Thế rồi khắp nơi nơi bỗng truyền đi một bài hát thống thiết, lên án thói hống hách bạo tàn của nhà vua và phơi bày nỗi thống khổ của nhân dân. Mọi người dân, từ người lớn đến trẻ con, ai ai cũng say sưa ca bài hát ấy.</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Một ngày kia, bài hát lọt đến tai nhà vua. Ngài lập tức ra lệnh lùng bắt kì được kẻ sáng tác bài ca phản loạn ấy. Các quan đại thần và lính cận vệ ra sức sục sạo cũng không thể tìm được ai là tác giả của bài hát. Vì vậy, nhà vua hạ lệnh tống giam tất cả các nhà thơ và những nghệ nhân hát rong.</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Ba hôm sau, tất cả những người đó được giải vào cung, mỗi người phải hát cho nhà vua nghe một bài hát do chính mình sáng tác.</a:t>
            </a:r>
          </a:p>
        </p:txBody>
      </p:sp>
    </p:spTree>
    <p:extLst>
      <p:ext uri="{BB962C8B-B14F-4D97-AF65-F5344CB8AC3E}">
        <p14:creationId xmlns:p14="http://schemas.microsoft.com/office/powerpoint/2010/main" val="1516188772"/>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1500"/>
                                        <p:tgtEl>
                                          <p:spTgt spid="4"/>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outVertical)">
                                      <p:cBhvr>
                                        <p:cTn id="10" dur="1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351547" y="353962"/>
            <a:ext cx="6741524" cy="720253"/>
            <a:chOff x="657507" y="977354"/>
            <a:chExt cx="11552903" cy="696004"/>
          </a:xfrm>
        </p:grpSpPr>
        <p:sp>
          <p:nvSpPr>
            <p:cNvPr id="5" name="TextBox 4"/>
            <p:cNvSpPr txBox="1"/>
            <p:nvPr/>
          </p:nvSpPr>
          <p:spPr>
            <a:xfrm>
              <a:off x="657507" y="1027027"/>
              <a:ext cx="115529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BF674F"/>
                  </a:solidFill>
                  <a:effectLst/>
                  <a:uLnTx/>
                  <a:uFillTx/>
                  <a:latin typeface="UTM Showcard" panose="02040603050506020204" pitchFamily="18" charset="0"/>
                  <a:ea typeface="微软雅黑"/>
                  <a:cs typeface="+mn-cs"/>
                </a:rPr>
                <a:t>MỘT NHÀ THƠ CHÂN CHÍNH</a:t>
              </a:r>
            </a:p>
          </p:txBody>
        </p:sp>
        <p:sp>
          <p:nvSpPr>
            <p:cNvPr id="6" name="Rectangle 5"/>
            <p:cNvSpPr/>
            <p:nvPr/>
          </p:nvSpPr>
          <p:spPr>
            <a:xfrm>
              <a:off x="657508" y="977354"/>
              <a:ext cx="11552902"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DD267"/>
                  </a:solidFill>
                  <a:effectLst/>
                  <a:uLnTx/>
                  <a:uFillTx/>
                  <a:latin typeface="UTM Showcard" panose="02040603050506020204" pitchFamily="18" charset="0"/>
                  <a:ea typeface="微软雅黑"/>
                  <a:cs typeface="+mn-cs"/>
                </a:rPr>
                <a:t>MỘT NHÀ THƠ CHÂN CHÍNH</a:t>
              </a:r>
            </a:p>
          </p:txBody>
        </p:sp>
      </p:grpSp>
      <p:sp>
        <p:nvSpPr>
          <p:cNvPr id="7" name="TextBox 6"/>
          <p:cNvSpPr txBox="1"/>
          <p:nvPr/>
        </p:nvSpPr>
        <p:spPr>
          <a:xfrm>
            <a:off x="6019800" y="1022811"/>
            <a:ext cx="605894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rPr>
              <a:t>Theo </a:t>
            </a:r>
            <a:r>
              <a:rPr kumimoji="0" lang="en-US" sz="2800" b="0" i="0" u="none" strike="noStrike" kern="1200" cap="none" spc="0" normalizeH="0" baseline="0" noProof="0" dirty="0" err="1">
                <a:ln>
                  <a:noFill/>
                </a:ln>
                <a:solidFill>
                  <a:srgbClr val="43A081"/>
                </a:solidFill>
                <a:effectLst/>
                <a:uLnTx/>
                <a:uFillTx/>
                <a:latin typeface="Cambria" panose="02040503050406030204" pitchFamily="18" charset="0"/>
                <a:ea typeface="Cambria" panose="02040503050406030204" pitchFamily="18" charset="0"/>
                <a:cs typeface="+mn-cs"/>
              </a:rPr>
              <a:t>truyện</a:t>
            </a:r>
            <a:r>
              <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43A081"/>
                </a:solidFill>
                <a:effectLst/>
                <a:uLnTx/>
                <a:uFillTx/>
                <a:latin typeface="Cambria" panose="02040503050406030204" pitchFamily="18" charset="0"/>
                <a:ea typeface="Cambria" panose="02040503050406030204" pitchFamily="18" charset="0"/>
                <a:cs typeface="+mn-cs"/>
              </a:rPr>
              <a:t>cổ</a:t>
            </a:r>
            <a:r>
              <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43A081"/>
                </a:solidFill>
                <a:effectLst/>
                <a:uLnTx/>
                <a:uFillTx/>
                <a:latin typeface="Cambria" panose="02040503050406030204" pitchFamily="18" charset="0"/>
                <a:ea typeface="Cambria" panose="02040503050406030204" pitchFamily="18" charset="0"/>
                <a:cs typeface="+mn-cs"/>
              </a:rPr>
              <a:t>dân</a:t>
            </a:r>
            <a:r>
              <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43A081"/>
                </a:solidFill>
                <a:effectLst/>
                <a:uLnTx/>
                <a:uFillTx/>
                <a:latin typeface="Cambria" panose="02040503050406030204" pitchFamily="18" charset="0"/>
                <a:ea typeface="Cambria" panose="02040503050406030204" pitchFamily="18" charset="0"/>
                <a:cs typeface="+mn-cs"/>
              </a:rPr>
              <a:t>gian</a:t>
            </a:r>
            <a:r>
              <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43A081"/>
                </a:solidFill>
                <a:effectLst/>
                <a:uLnTx/>
                <a:uFillTx/>
                <a:latin typeface="Cambria" panose="02040503050406030204" pitchFamily="18" charset="0"/>
                <a:ea typeface="Cambria" panose="02040503050406030204" pitchFamily="18" charset="0"/>
                <a:cs typeface="+mn-cs"/>
              </a:rPr>
              <a:t>Nga</a:t>
            </a:r>
            <a:endPar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endParaRPr>
          </a:p>
        </p:txBody>
      </p:sp>
      <p:sp>
        <p:nvSpPr>
          <p:cNvPr id="8" name="Rectangle 7"/>
          <p:cNvSpPr/>
          <p:nvPr/>
        </p:nvSpPr>
        <p:spPr>
          <a:xfrm>
            <a:off x="532273" y="1546031"/>
            <a:ext cx="10975054" cy="489364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	 Các nhà thơ, các nghệ nhân lần lượt tấu lên những bài ca tụng trí tuệ sáng láng, trái tim nhân hậu, sức mạnh kì diệu của nhà vua, ánh hào quang chói lọi xung quanh sự nghiệp vĩ đại của ngài. Duy chỉ có ba nhà thơ im lặng không chịu hát.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	Nhà vua lệnh thả tất cả, còn ba người này thì đem tống giam vào ngục tối. Ba tháng sau, ngài cho giải họ từ trong ngục ra và phán: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     - Thế nào, giờ thì các ngươi sẽ hát cho trẫm nghe chứ!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	Một trong ba người đó lập tức cất lời ca tụng quốc vương Đa-ghét-xtan. Ông ta được tha ngay. Nhà vua sai đem hai người còn lại đến giàn hỏa thiêu và phán: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     - Hãy hát lên cho trẫm nghe. Đây là cơ hội cuối cùng cứu sống các người.</a:t>
            </a:r>
          </a:p>
        </p:txBody>
      </p:sp>
    </p:spTree>
    <p:extLst>
      <p:ext uri="{BB962C8B-B14F-4D97-AF65-F5344CB8AC3E}">
        <p14:creationId xmlns:p14="http://schemas.microsoft.com/office/powerpoint/2010/main" val="2317143040"/>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1500"/>
                                        <p:tgtEl>
                                          <p:spTgt spid="4"/>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outVertical)">
                                      <p:cBhvr>
                                        <p:cTn id="10" dur="1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068138" y="445944"/>
            <a:ext cx="6741524" cy="720253"/>
            <a:chOff x="657507" y="977354"/>
            <a:chExt cx="11552903" cy="696004"/>
          </a:xfrm>
        </p:grpSpPr>
        <p:sp>
          <p:nvSpPr>
            <p:cNvPr id="5" name="TextBox 4"/>
            <p:cNvSpPr txBox="1"/>
            <p:nvPr/>
          </p:nvSpPr>
          <p:spPr>
            <a:xfrm>
              <a:off x="657507" y="1027027"/>
              <a:ext cx="115529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BF674F"/>
                  </a:solidFill>
                  <a:effectLst/>
                  <a:uLnTx/>
                  <a:uFillTx/>
                  <a:latin typeface="UTM Showcard" panose="02040603050506020204" pitchFamily="18" charset="0"/>
                  <a:ea typeface="微软雅黑"/>
                  <a:cs typeface="+mn-cs"/>
                </a:rPr>
                <a:t>MỘT NHÀ THƠ CHÂN CHÍNH</a:t>
              </a:r>
            </a:p>
          </p:txBody>
        </p:sp>
        <p:sp>
          <p:nvSpPr>
            <p:cNvPr id="6" name="Rectangle 5"/>
            <p:cNvSpPr/>
            <p:nvPr/>
          </p:nvSpPr>
          <p:spPr>
            <a:xfrm>
              <a:off x="657508" y="977354"/>
              <a:ext cx="11552902"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DD267"/>
                  </a:solidFill>
                  <a:effectLst/>
                  <a:uLnTx/>
                  <a:uFillTx/>
                  <a:latin typeface="UTM Showcard" panose="02040603050506020204" pitchFamily="18" charset="0"/>
                  <a:ea typeface="微软雅黑"/>
                  <a:cs typeface="+mn-cs"/>
                </a:rPr>
                <a:t>MỘT NHÀ THƠ CHÂN CHÍNH</a:t>
              </a:r>
            </a:p>
          </p:txBody>
        </p:sp>
      </p:grpSp>
      <p:sp>
        <p:nvSpPr>
          <p:cNvPr id="7" name="TextBox 6"/>
          <p:cNvSpPr txBox="1"/>
          <p:nvPr/>
        </p:nvSpPr>
        <p:spPr>
          <a:xfrm>
            <a:off x="6438900" y="1258180"/>
            <a:ext cx="605894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rPr>
              <a:t>Theo </a:t>
            </a:r>
            <a:r>
              <a:rPr kumimoji="0" lang="en-US" sz="2800" b="0" i="0" u="none" strike="noStrike" kern="1200" cap="none" spc="0" normalizeH="0" baseline="0" noProof="0" dirty="0" err="1">
                <a:ln>
                  <a:noFill/>
                </a:ln>
                <a:solidFill>
                  <a:srgbClr val="43A081"/>
                </a:solidFill>
                <a:effectLst/>
                <a:uLnTx/>
                <a:uFillTx/>
                <a:latin typeface="Cambria" panose="02040503050406030204" pitchFamily="18" charset="0"/>
                <a:ea typeface="Cambria" panose="02040503050406030204" pitchFamily="18" charset="0"/>
                <a:cs typeface="+mn-cs"/>
              </a:rPr>
              <a:t>truyện</a:t>
            </a:r>
            <a:r>
              <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43A081"/>
                </a:solidFill>
                <a:effectLst/>
                <a:uLnTx/>
                <a:uFillTx/>
                <a:latin typeface="Cambria" panose="02040503050406030204" pitchFamily="18" charset="0"/>
                <a:ea typeface="Cambria" panose="02040503050406030204" pitchFamily="18" charset="0"/>
                <a:cs typeface="+mn-cs"/>
              </a:rPr>
              <a:t>cổ</a:t>
            </a:r>
            <a:r>
              <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43A081"/>
                </a:solidFill>
                <a:effectLst/>
                <a:uLnTx/>
                <a:uFillTx/>
                <a:latin typeface="Cambria" panose="02040503050406030204" pitchFamily="18" charset="0"/>
                <a:ea typeface="Cambria" panose="02040503050406030204" pitchFamily="18" charset="0"/>
                <a:cs typeface="+mn-cs"/>
              </a:rPr>
              <a:t>dân</a:t>
            </a:r>
            <a:r>
              <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43A081"/>
                </a:solidFill>
                <a:effectLst/>
                <a:uLnTx/>
                <a:uFillTx/>
                <a:latin typeface="Cambria" panose="02040503050406030204" pitchFamily="18" charset="0"/>
                <a:ea typeface="Cambria" panose="02040503050406030204" pitchFamily="18" charset="0"/>
                <a:cs typeface="+mn-cs"/>
              </a:rPr>
              <a:t>gian</a:t>
            </a:r>
            <a:r>
              <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43A081"/>
                </a:solidFill>
                <a:effectLst/>
                <a:uLnTx/>
                <a:uFillTx/>
                <a:latin typeface="Cambria" panose="02040503050406030204" pitchFamily="18" charset="0"/>
                <a:ea typeface="Cambria" panose="02040503050406030204" pitchFamily="18" charset="0"/>
                <a:cs typeface="+mn-cs"/>
              </a:rPr>
              <a:t>Nga</a:t>
            </a:r>
            <a:endParaRPr kumimoji="0" lang="en-US" sz="2800" b="0"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mn-cs"/>
            </a:endParaRPr>
          </a:p>
        </p:txBody>
      </p:sp>
      <p:sp>
        <p:nvSpPr>
          <p:cNvPr id="8" name="Rectangle 7"/>
          <p:cNvSpPr/>
          <p:nvPr/>
        </p:nvSpPr>
        <p:spPr>
          <a:xfrm>
            <a:off x="608473" y="1965366"/>
            <a:ext cx="10975054" cy="378565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	Một trong hai người hát lên một bài ca ngợi nhà vua và cũng được tha ngay. Còn người cuối cùng vẫn im lặng. Nhà vua tức giận, hét lên: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     - Trói hắn lại! Nổi lửa lên.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	Bị trói chặt vào giàn hỏa thiêu, nhà thơ cuối cùng bỗng cất tiếng hát. Bài hát vạch trần tội ác của nhà vua. Đó chính là bài ca phản loạn đã lưu truyền khắp đất nước.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	Tiếng hát vang lên, cả hoàng cung rung động cùng với ngọn lửa bừng bừng bốc cháy như giận dữ. Nhà vua bất ngờ thét lên: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43A081"/>
                </a:solidFill>
                <a:effectLst/>
                <a:uLnTx/>
                <a:uFillTx/>
                <a:latin typeface="Cambria" panose="02040503050406030204" pitchFamily="18" charset="0"/>
                <a:ea typeface="Cambria" panose="02040503050406030204" pitchFamily="18" charset="0"/>
                <a:cs typeface="Arial" panose="020B0604020202020204" pitchFamily="34" charset="0"/>
              </a:rPr>
              <a:t>     - Dập mau lửa đi, dập mau! Cởi trói ngay cho ông ta. Trẫm không thể để mất nhà thơ chân chính độc nhất của đất nước này!</a:t>
            </a:r>
          </a:p>
        </p:txBody>
      </p:sp>
    </p:spTree>
    <p:extLst>
      <p:ext uri="{BB962C8B-B14F-4D97-AF65-F5344CB8AC3E}">
        <p14:creationId xmlns:p14="http://schemas.microsoft.com/office/powerpoint/2010/main" val="3187616584"/>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1500"/>
                                        <p:tgtEl>
                                          <p:spTgt spid="4"/>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outVertical)">
                                      <p:cBhvr>
                                        <p:cTn id="10" dur="1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7B2AB"/>
        </a:solidFill>
        <a:effectLst/>
      </p:bgPr>
    </p:bg>
    <p:spTree>
      <p:nvGrpSpPr>
        <p:cNvPr id="1" name=""/>
        <p:cNvGrpSpPr/>
        <p:nvPr/>
      </p:nvGrpSpPr>
      <p:grpSpPr>
        <a:xfrm>
          <a:off x="0" y="0"/>
          <a:ext cx="0" cy="0"/>
          <a:chOff x="0" y="0"/>
          <a:chExt cx="0" cy="0"/>
        </a:xfrm>
      </p:grpSpPr>
      <p:pic>
        <p:nvPicPr>
          <p:cNvPr id="2" name="Tiếng Việt 4 - Một nhà thơ chân chính">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450416" y="245806"/>
            <a:ext cx="11338462" cy="6467172"/>
          </a:xfrm>
          <a:prstGeom prst="rect">
            <a:avLst/>
          </a:prstGeom>
        </p:spPr>
      </p:pic>
    </p:spTree>
    <p:custDataLst>
      <p:tags r:id="rId1"/>
    </p:custDataLst>
    <p:extLst>
      <p:ext uri="{BB962C8B-B14F-4D97-AF65-F5344CB8AC3E}">
        <p14:creationId xmlns:p14="http://schemas.microsoft.com/office/powerpoint/2010/main" val="925911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A_图片 4"/>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298700" y="155008"/>
            <a:ext cx="8001000" cy="5612886"/>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12174" y="1455256"/>
            <a:ext cx="6753768" cy="3932796"/>
          </a:xfrm>
          <a:prstGeom prst="rect">
            <a:avLst/>
          </a:prstGeom>
          <a:ln>
            <a:noFill/>
          </a:ln>
          <a:effectLst>
            <a:softEdge rad="112500"/>
          </a:effec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32458" y="1447932"/>
            <a:ext cx="6753768" cy="3940120"/>
          </a:xfrm>
          <a:prstGeom prst="rect">
            <a:avLst/>
          </a:prstGeom>
          <a:ln>
            <a:noFill/>
          </a:ln>
          <a:effectLst>
            <a:softEdge rad="112500"/>
          </a:effectLst>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12174" y="1440564"/>
            <a:ext cx="6753768" cy="3947487"/>
          </a:xfrm>
          <a:prstGeom prst="rect">
            <a:avLst/>
          </a:prstGeom>
          <a:ln>
            <a:noFill/>
          </a:ln>
          <a:effectLst>
            <a:softEdge rad="112500"/>
          </a:effectLst>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22316" y="1455256"/>
            <a:ext cx="6753768" cy="3947488"/>
          </a:xfrm>
          <a:prstGeom prst="rect">
            <a:avLst/>
          </a:prstGeom>
          <a:ln>
            <a:noFill/>
          </a:ln>
          <a:effectLst>
            <a:softEdge rad="112500"/>
          </a:effectLst>
        </p:spPr>
      </p:pic>
    </p:spTree>
    <p:extLst>
      <p:ext uri="{BB962C8B-B14F-4D97-AF65-F5344CB8AC3E}">
        <p14:creationId xmlns:p14="http://schemas.microsoft.com/office/powerpoint/2010/main" val="135359235"/>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 presetClass="entr" presetSubtype="32"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ox(out)">
                                      <p:cBhvr>
                                        <p:cTn id="14" dur="2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xit" presetSubtype="32" fill="hold" nodeType="clickEffect">
                                  <p:stCondLst>
                                    <p:cond delay="0"/>
                                  </p:stCondLst>
                                  <p:childTnLst>
                                    <p:animEffect transition="out" filter="box(out)">
                                      <p:cBhvr>
                                        <p:cTn id="18" dur="2000"/>
                                        <p:tgtEl>
                                          <p:spTgt spid="7"/>
                                        </p:tgtEl>
                                      </p:cBhvr>
                                    </p:animEffect>
                                    <p:set>
                                      <p:cBhvr>
                                        <p:cTn id="19" dur="1" fill="hold">
                                          <p:stCondLst>
                                            <p:cond delay="1999"/>
                                          </p:stCondLst>
                                        </p:cTn>
                                        <p:tgtEl>
                                          <p:spTgt spid="7"/>
                                        </p:tgtEl>
                                        <p:attrNameLst>
                                          <p:attrName>style.visibility</p:attrName>
                                        </p:attrNameLst>
                                      </p:cBhvr>
                                      <p:to>
                                        <p:strVal val="hidden"/>
                                      </p:to>
                                    </p:set>
                                  </p:childTnLst>
                                </p:cTn>
                              </p:par>
                            </p:childTnLst>
                          </p:cTn>
                        </p:par>
                        <p:par>
                          <p:cTn id="20" fill="hold">
                            <p:stCondLst>
                              <p:cond delay="2000"/>
                            </p:stCondLst>
                            <p:childTnLst>
                              <p:par>
                                <p:cTn id="21" presetID="4" presetClass="entr" presetSubtype="32"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ox(out)">
                                      <p:cBhvr>
                                        <p:cTn id="23" dur="2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xit" presetSubtype="32" fill="hold" nodeType="clickEffect">
                                  <p:stCondLst>
                                    <p:cond delay="0"/>
                                  </p:stCondLst>
                                  <p:childTnLst>
                                    <p:animEffect transition="out" filter="box(out)">
                                      <p:cBhvr>
                                        <p:cTn id="27" dur="2000"/>
                                        <p:tgtEl>
                                          <p:spTgt spid="8"/>
                                        </p:tgtEl>
                                      </p:cBhvr>
                                    </p:animEffect>
                                    <p:set>
                                      <p:cBhvr>
                                        <p:cTn id="28" dur="1" fill="hold">
                                          <p:stCondLst>
                                            <p:cond delay="1999"/>
                                          </p:stCondLst>
                                        </p:cTn>
                                        <p:tgtEl>
                                          <p:spTgt spid="8"/>
                                        </p:tgtEl>
                                        <p:attrNameLst>
                                          <p:attrName>style.visibility</p:attrName>
                                        </p:attrNameLst>
                                      </p:cBhvr>
                                      <p:to>
                                        <p:strVal val="hidden"/>
                                      </p:to>
                                    </p:set>
                                  </p:childTnLst>
                                </p:cTn>
                              </p:par>
                            </p:childTnLst>
                          </p:cTn>
                        </p:par>
                        <p:par>
                          <p:cTn id="29" fill="hold">
                            <p:stCondLst>
                              <p:cond delay="2000"/>
                            </p:stCondLst>
                            <p:childTnLst>
                              <p:par>
                                <p:cTn id="30" presetID="4" presetClass="entr" presetSubtype="32"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ox(out)">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xit" presetSubtype="32" fill="hold" nodeType="clickEffect">
                                  <p:stCondLst>
                                    <p:cond delay="0"/>
                                  </p:stCondLst>
                                  <p:childTnLst>
                                    <p:animEffect transition="out" filter="box(out)">
                                      <p:cBhvr>
                                        <p:cTn id="36" dur="2000"/>
                                        <p:tgtEl>
                                          <p:spTgt spid="9"/>
                                        </p:tgtEl>
                                      </p:cBhvr>
                                    </p:animEffect>
                                    <p:set>
                                      <p:cBhvr>
                                        <p:cTn id="37" dur="1" fill="hold">
                                          <p:stCondLst>
                                            <p:cond delay="1999"/>
                                          </p:stCondLst>
                                        </p:cTn>
                                        <p:tgtEl>
                                          <p:spTgt spid="9"/>
                                        </p:tgtEl>
                                        <p:attrNameLst>
                                          <p:attrName>style.visibility</p:attrName>
                                        </p:attrNameLst>
                                      </p:cBhvr>
                                      <p:to>
                                        <p:strVal val="hidden"/>
                                      </p:to>
                                    </p:set>
                                  </p:childTnLst>
                                </p:cTn>
                              </p:par>
                            </p:childTnLst>
                          </p:cTn>
                        </p:par>
                        <p:par>
                          <p:cTn id="38" fill="hold">
                            <p:stCondLst>
                              <p:cond delay="2000"/>
                            </p:stCondLst>
                            <p:childTnLst>
                              <p:par>
                                <p:cTn id="39" presetID="4" presetClass="entr" presetSubtype="32" fill="hold"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box(out)">
                                      <p:cBhvr>
                                        <p:cTn id="4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3"/>
          <p:cNvPicPr>
            <a:picLocks noChangeAspect="1"/>
          </p:cNvPicPr>
          <p:nvPr/>
        </p:nvPicPr>
        <p:blipFill rotWithShape="1">
          <a:blip r:embed="rId2" cstate="print">
            <a:extLst>
              <a:ext uri="{28A0092B-C50C-407E-A947-70E740481C1C}">
                <a14:useLocalDpi xmlns:a14="http://schemas.microsoft.com/office/drawing/2010/main" val="0"/>
              </a:ext>
            </a:extLst>
          </a:blip>
          <a:srcRect r="83500" b="67837"/>
          <a:stretch>
            <a:fillRect/>
          </a:stretch>
        </p:blipFill>
        <p:spPr>
          <a:xfrm>
            <a:off x="-177800" y="-148986"/>
            <a:ext cx="1828800" cy="2003610"/>
          </a:xfrm>
          <a:prstGeom prst="rect">
            <a:avLst/>
          </a:prstGeom>
        </p:spPr>
      </p:pic>
      <p:grpSp>
        <p:nvGrpSpPr>
          <p:cNvPr id="15" name="组合 20"/>
          <p:cNvGrpSpPr/>
          <p:nvPr/>
        </p:nvGrpSpPr>
        <p:grpSpPr>
          <a:xfrm>
            <a:off x="-368299" y="3118149"/>
            <a:ext cx="3822700" cy="4070051"/>
            <a:chOff x="560832" y="873633"/>
            <a:chExt cx="4608576" cy="5098751"/>
          </a:xfrm>
        </p:grpSpPr>
        <p:pic>
          <p:nvPicPr>
            <p:cNvPr id="16" name="图片 17"/>
            <p:cNvPicPr>
              <a:picLocks noChangeAspect="1"/>
            </p:cNvPicPr>
            <p:nvPr/>
          </p:nvPicPr>
          <p:blipFill rotWithShape="1">
            <a:blip r:embed="rId3">
              <a:extLst>
                <a:ext uri="{28A0092B-C50C-407E-A947-70E740481C1C}">
                  <a14:useLocalDpi xmlns:a14="http://schemas.microsoft.com/office/drawing/2010/main" val="0"/>
                </a:ext>
              </a:extLst>
            </a:blip>
            <a:srcRect l="22367" t="24387" r="19238" b="27907"/>
            <a:stretch>
              <a:fillRect/>
            </a:stretch>
          </p:blipFill>
          <p:spPr>
            <a:xfrm flipH="1">
              <a:off x="560832" y="2207343"/>
              <a:ext cx="4608576" cy="3765041"/>
            </a:xfrm>
            <a:prstGeom prst="rect">
              <a:avLst/>
            </a:prstGeom>
          </p:spPr>
        </p:pic>
        <p:pic>
          <p:nvPicPr>
            <p:cNvPr id="17" name="图片 19"/>
            <p:cNvPicPr>
              <a:picLocks noChangeAspect="1"/>
            </p:cNvPicPr>
            <p:nvPr/>
          </p:nvPicPr>
          <p:blipFill rotWithShape="1">
            <a:blip r:embed="rId4" cstate="print">
              <a:extLst>
                <a:ext uri="{28A0092B-C50C-407E-A947-70E740481C1C}">
                  <a14:useLocalDpi xmlns:a14="http://schemas.microsoft.com/office/drawing/2010/main" val="0"/>
                </a:ext>
              </a:extLst>
            </a:blip>
            <a:srcRect r="-2092"/>
            <a:stretch>
              <a:fillRect/>
            </a:stretch>
          </p:blipFill>
          <p:spPr>
            <a:xfrm>
              <a:off x="909907" y="873633"/>
              <a:ext cx="4119895" cy="1822914"/>
            </a:xfrm>
            <a:prstGeom prst="rect">
              <a:avLst/>
            </a:prstGeom>
          </p:spPr>
        </p:pic>
      </p:grpSp>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4403" y="586612"/>
            <a:ext cx="7374796" cy="42005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9" name="Rounded Rectangle 18"/>
          <p:cNvSpPr/>
          <p:nvPr/>
        </p:nvSpPr>
        <p:spPr>
          <a:xfrm>
            <a:off x="3454403" y="4977638"/>
            <a:ext cx="7374795" cy="1247775"/>
          </a:xfrm>
          <a:prstGeom prst="round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Trước</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sự</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bạo</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ngược</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của</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nhà</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vua</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dân</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chúng</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phản</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ứng</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như</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thế</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nào</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a:t>
            </a:r>
          </a:p>
        </p:txBody>
      </p:sp>
      <p:sp>
        <p:nvSpPr>
          <p:cNvPr id="20" name="Rounded Rectangle 19"/>
          <p:cNvSpPr/>
          <p:nvPr/>
        </p:nvSpPr>
        <p:spPr>
          <a:xfrm>
            <a:off x="3454403" y="4968113"/>
            <a:ext cx="7374795" cy="1247775"/>
          </a:xfrm>
          <a:prstGeom prst="round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Họ</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truyền</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nhau</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bài</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hát</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lên</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án</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thói</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hống</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hách</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bạo</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tàn</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của</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nhà</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vua</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và</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nỗi</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khổ</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của</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nhân</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dân</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p>
        </p:txBody>
      </p:sp>
      <p:sp>
        <p:nvSpPr>
          <p:cNvPr id="21" name="Rounded Rectangle 20"/>
          <p:cNvSpPr/>
          <p:nvPr/>
        </p:nvSpPr>
        <p:spPr>
          <a:xfrm>
            <a:off x="3454403" y="4968113"/>
            <a:ext cx="7374795" cy="1247775"/>
          </a:xfrm>
          <a:prstGeom prst="round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Nhà</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vua</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làm</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gì</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khi</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biết</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dân</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chúng</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truyền</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tụng</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bài</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ca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lên</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án</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mình</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a:t>
            </a:r>
          </a:p>
        </p:txBody>
      </p:sp>
      <p:sp>
        <p:nvSpPr>
          <p:cNvPr id="22" name="Rounded Rectangle 21"/>
          <p:cNvSpPr/>
          <p:nvPr/>
        </p:nvSpPr>
        <p:spPr>
          <a:xfrm>
            <a:off x="3454403" y="4958588"/>
            <a:ext cx="7374795" cy="1247775"/>
          </a:xfrm>
          <a:prstGeom prst="round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Vua</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ra</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lệnh</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bắt</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kẻ</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sáng</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tác</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và</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tống</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giam</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tất</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cả</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các</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nhà</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thơ</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và</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nghệ</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nhân</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hát</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rong</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p>
        </p:txBody>
      </p:sp>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54403" y="586612"/>
            <a:ext cx="7374795" cy="42005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4" name="Rounded Rectangle 23"/>
          <p:cNvSpPr/>
          <p:nvPr/>
        </p:nvSpPr>
        <p:spPr>
          <a:xfrm>
            <a:off x="3454403" y="4977638"/>
            <a:ext cx="7374795" cy="1247775"/>
          </a:xfrm>
          <a:prstGeom prst="round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Trước</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sự</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đe</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dọa</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của</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nhà</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vua</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thái</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độ</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mọi</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người</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như</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thế</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nào</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a:t>
            </a:r>
          </a:p>
        </p:txBody>
      </p:sp>
      <p:sp>
        <p:nvSpPr>
          <p:cNvPr id="25" name="Rounded Rectangle 24"/>
          <p:cNvSpPr/>
          <p:nvPr/>
        </p:nvSpPr>
        <p:spPr>
          <a:xfrm>
            <a:off x="3454403" y="4977638"/>
            <a:ext cx="7374795" cy="1247775"/>
          </a:xfrm>
          <a:prstGeom prst="round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Mọi</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người</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bị</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khuất</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phục</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hát</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bài</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ca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tụng</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vua</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Nhưng</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chỉ</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duy</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nhất</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một</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người</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im</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lặng</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p>
        </p:txBody>
      </p:sp>
      <p:pic>
        <p:nvPicPr>
          <p:cNvPr id="26" name="Picture 2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4402" y="586612"/>
            <a:ext cx="7374796" cy="417195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7" name="Rounded Rectangle 26"/>
          <p:cNvSpPr/>
          <p:nvPr/>
        </p:nvSpPr>
        <p:spPr>
          <a:xfrm>
            <a:off x="3454403" y="4977638"/>
            <a:ext cx="7374795" cy="1247775"/>
          </a:xfrm>
          <a:prstGeom prst="round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Vì</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sao</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nhà</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vua</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phải</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thay</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đổi</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thái</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độ</a:t>
            </a:r>
            <a:r>
              <a:rPr kumimoji="0" lang="en-US" sz="40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p>
        </p:txBody>
      </p:sp>
      <p:sp>
        <p:nvSpPr>
          <p:cNvPr id="28" name="Rounded Rectangle 27"/>
          <p:cNvSpPr/>
          <p:nvPr/>
        </p:nvSpPr>
        <p:spPr>
          <a:xfrm>
            <a:off x="3454401" y="4977638"/>
            <a:ext cx="7374795" cy="1247775"/>
          </a:xfrm>
          <a:prstGeom prst="round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Vì</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vua</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khâm</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phục</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kính</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trọng</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lòng</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trung</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thực</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và</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khí</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phách</a:t>
            </a:r>
            <a:r>
              <a:rPr kumimoji="0" lang="en-US" sz="36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của</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nhà</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thơ</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không</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nói</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sai</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sự</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thật</a:t>
            </a:r>
            <a:r>
              <a:rPr kumimoji="0" lang="en-US" sz="36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p>
        </p:txBody>
      </p:sp>
      <p:pic>
        <p:nvPicPr>
          <p:cNvPr id="29" name="Picture 2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54402" y="586612"/>
            <a:ext cx="7374794" cy="42005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922101320"/>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strVal val="#ppt_w*0.70"/>
                                          </p:val>
                                        </p:tav>
                                        <p:tav tm="100000">
                                          <p:val>
                                            <p:strVal val="#ppt_w"/>
                                          </p:val>
                                        </p:tav>
                                      </p:tavLst>
                                    </p:anim>
                                    <p:anim calcmode="lin" valueType="num">
                                      <p:cBhvr>
                                        <p:cTn id="8" dur="1000" fill="hold"/>
                                        <p:tgtEl>
                                          <p:spTgt spid="15"/>
                                        </p:tgtEl>
                                        <p:attrNameLst>
                                          <p:attrName>ppt_h</p:attrName>
                                        </p:attrNameLst>
                                      </p:cBhvr>
                                      <p:tavLst>
                                        <p:tav tm="0">
                                          <p:val>
                                            <p:strVal val="#ppt_h"/>
                                          </p:val>
                                        </p:tav>
                                        <p:tav tm="100000">
                                          <p:val>
                                            <p:strVal val="#ppt_h"/>
                                          </p:val>
                                        </p:tav>
                                      </p:tavLst>
                                    </p:anim>
                                    <p:animEffect transition="in" filter="fade">
                                      <p:cBhvr>
                                        <p:cTn id="9" dur="10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19"/>
                                        </p:tgtEl>
                                      </p:cBhvr>
                                    </p:animEffect>
                                    <p:set>
                                      <p:cBhvr>
                                        <p:cTn id="24" dur="1" fill="hold">
                                          <p:stCondLst>
                                            <p:cond delay="499"/>
                                          </p:stCondLst>
                                        </p:cTn>
                                        <p:tgtEl>
                                          <p:spTgt spid="19"/>
                                        </p:tgtEl>
                                        <p:attrNameLst>
                                          <p:attrName>style.visibility</p:attrName>
                                        </p:attrNameLst>
                                      </p:cBhvr>
                                      <p:to>
                                        <p:strVal val="hidden"/>
                                      </p:to>
                                    </p:set>
                                  </p:childTnLst>
                                </p:cTn>
                              </p:par>
                              <p:par>
                                <p:cTn id="25" presetID="10"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par>
                                <p:cTn id="36" presetID="10" presetClass="exit" presetSubtype="0" fill="hold" grpId="1" nodeType="withEffect">
                                  <p:stCondLst>
                                    <p:cond delay="0"/>
                                  </p:stCondLst>
                                  <p:childTnLst>
                                    <p:animEffect transition="out" filter="fade">
                                      <p:cBhvr>
                                        <p:cTn id="37" dur="500"/>
                                        <p:tgtEl>
                                          <p:spTgt spid="20"/>
                                        </p:tgtEl>
                                      </p:cBhvr>
                                    </p:animEffect>
                                    <p:set>
                                      <p:cBhvr>
                                        <p:cTn id="38" dur="1" fill="hold">
                                          <p:stCondLst>
                                            <p:cond delay="499"/>
                                          </p:stCondLst>
                                        </p:cTn>
                                        <p:tgtEl>
                                          <p:spTgt spid="2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1" nodeType="clickEffect">
                                  <p:stCondLst>
                                    <p:cond delay="0"/>
                                  </p:stCondLst>
                                  <p:childTnLst>
                                    <p:animEffect transition="out" filter="fade">
                                      <p:cBhvr>
                                        <p:cTn id="42" dur="500"/>
                                        <p:tgtEl>
                                          <p:spTgt spid="21"/>
                                        </p:tgtEl>
                                      </p:cBhvr>
                                    </p:animEffect>
                                    <p:set>
                                      <p:cBhvr>
                                        <p:cTn id="43" dur="1" fill="hold">
                                          <p:stCondLst>
                                            <p:cond delay="499"/>
                                          </p:stCondLst>
                                        </p:cTn>
                                        <p:tgtEl>
                                          <p:spTgt spid="21"/>
                                        </p:tgtEl>
                                        <p:attrNameLst>
                                          <p:attrName>style.visibility</p:attrName>
                                        </p:attrNameLst>
                                      </p:cBhvr>
                                      <p:to>
                                        <p:strVal val="hidden"/>
                                      </p:to>
                                    </p:set>
                                  </p:childTnLst>
                                </p:cTn>
                              </p:par>
                              <p:par>
                                <p:cTn id="44" presetID="10" presetClass="entr" presetSubtype="0"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childTnLst>
                                </p:cTn>
                              </p:par>
                              <p:par>
                                <p:cTn id="55" presetID="10" presetClass="exit" presetSubtype="0" fill="hold" grpId="1" nodeType="withEffect">
                                  <p:stCondLst>
                                    <p:cond delay="0"/>
                                  </p:stCondLst>
                                  <p:childTnLst>
                                    <p:animEffect transition="out" filter="fade">
                                      <p:cBhvr>
                                        <p:cTn id="56" dur="500"/>
                                        <p:tgtEl>
                                          <p:spTgt spid="22"/>
                                        </p:tgtEl>
                                      </p:cBhvr>
                                    </p:animEffect>
                                    <p:set>
                                      <p:cBhvr>
                                        <p:cTn id="57" dur="1" fill="hold">
                                          <p:stCondLst>
                                            <p:cond delay="499"/>
                                          </p:stCondLst>
                                        </p:cTn>
                                        <p:tgtEl>
                                          <p:spTgt spid="22"/>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24"/>
                                        </p:tgtEl>
                                      </p:cBhvr>
                                    </p:animEffect>
                                    <p:set>
                                      <p:cBhvr>
                                        <p:cTn id="62" dur="1" fill="hold">
                                          <p:stCondLst>
                                            <p:cond delay="499"/>
                                          </p:stCondLst>
                                        </p:cTn>
                                        <p:tgtEl>
                                          <p:spTgt spid="24"/>
                                        </p:tgtEl>
                                        <p:attrNameLst>
                                          <p:attrName>style.visibility</p:attrName>
                                        </p:attrNameLst>
                                      </p:cBhvr>
                                      <p:to>
                                        <p:strVal val="hidden"/>
                                      </p:to>
                                    </p:set>
                                  </p:childTnLst>
                                </p:cTn>
                              </p:par>
                              <p:par>
                                <p:cTn id="63" presetID="10" presetClass="entr" presetSubtype="0" fill="hold" grpId="0" nodeType="with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fade">
                                      <p:cBhvr>
                                        <p:cTn id="65" dur="500"/>
                                        <p:tgtEl>
                                          <p:spTgt spid="25"/>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fade">
                                      <p:cBhvr>
                                        <p:cTn id="73" dur="500"/>
                                        <p:tgtEl>
                                          <p:spTgt spid="27"/>
                                        </p:tgtEl>
                                      </p:cBhvr>
                                    </p:animEffect>
                                  </p:childTnLst>
                                </p:cTn>
                              </p:par>
                              <p:par>
                                <p:cTn id="74" presetID="10" presetClass="exit" presetSubtype="0" fill="hold" grpId="1" nodeType="withEffect">
                                  <p:stCondLst>
                                    <p:cond delay="0"/>
                                  </p:stCondLst>
                                  <p:childTnLst>
                                    <p:animEffect transition="out" filter="fade">
                                      <p:cBhvr>
                                        <p:cTn id="75" dur="500"/>
                                        <p:tgtEl>
                                          <p:spTgt spid="25"/>
                                        </p:tgtEl>
                                      </p:cBhvr>
                                    </p:animEffect>
                                    <p:set>
                                      <p:cBhvr>
                                        <p:cTn id="76" dur="1" fill="hold">
                                          <p:stCondLst>
                                            <p:cond delay="499"/>
                                          </p:stCondLst>
                                        </p:cTn>
                                        <p:tgtEl>
                                          <p:spTgt spid="25"/>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0" presetClass="exit" presetSubtype="0" fill="hold" grpId="1" nodeType="clickEffect">
                                  <p:stCondLst>
                                    <p:cond delay="0"/>
                                  </p:stCondLst>
                                  <p:childTnLst>
                                    <p:animEffect transition="out" filter="fade">
                                      <p:cBhvr>
                                        <p:cTn id="80" dur="500"/>
                                        <p:tgtEl>
                                          <p:spTgt spid="27"/>
                                        </p:tgtEl>
                                      </p:cBhvr>
                                    </p:animEffect>
                                    <p:set>
                                      <p:cBhvr>
                                        <p:cTn id="81" dur="1" fill="hold">
                                          <p:stCondLst>
                                            <p:cond delay="499"/>
                                          </p:stCondLst>
                                        </p:cTn>
                                        <p:tgtEl>
                                          <p:spTgt spid="27"/>
                                        </p:tgtEl>
                                        <p:attrNameLst>
                                          <p:attrName>style.visibility</p:attrName>
                                        </p:attrNameLst>
                                      </p:cBhvr>
                                      <p:to>
                                        <p:strVal val="hidden"/>
                                      </p:to>
                                    </p:set>
                                  </p:childTnLst>
                                </p:cTn>
                              </p:par>
                              <p:par>
                                <p:cTn id="82" presetID="10" presetClass="entr" presetSubtype="0" fill="hold" grpId="0" nodeType="with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fade">
                                      <p:cBhvr>
                                        <p:cTn id="8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24" grpId="0" animBg="1"/>
      <p:bldP spid="24" grpId="1" animBg="1"/>
      <p:bldP spid="25" grpId="0" animBg="1"/>
      <p:bldP spid="25" grpId="1" animBg="1"/>
      <p:bldP spid="27" grpId="0" animBg="1"/>
      <p:bldP spid="27" grpId="1" animBg="1"/>
      <p:bldP spid="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5FFF1"/>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r="83500" b="67837"/>
          <a:stretch>
            <a:fillRect/>
          </a:stretch>
        </p:blipFill>
        <p:spPr>
          <a:xfrm>
            <a:off x="0" y="0"/>
            <a:ext cx="1121664" cy="1228881"/>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81842" t="-10451" b="9413"/>
          <a:stretch>
            <a:fillRect/>
          </a:stretch>
        </p:blipFill>
        <p:spPr>
          <a:xfrm>
            <a:off x="10880397" y="5972384"/>
            <a:ext cx="1311603" cy="885616"/>
          </a:xfrm>
          <a:prstGeom prst="rect">
            <a:avLst/>
          </a:prstGeom>
        </p:spPr>
      </p:pic>
      <p:pic>
        <p:nvPicPr>
          <p:cNvPr id="8" name="图片 7"/>
          <p:cNvPicPr>
            <a:picLocks noChangeAspect="1"/>
          </p:cNvPicPr>
          <p:nvPr/>
        </p:nvPicPr>
        <p:blipFill rotWithShape="1">
          <a:blip r:embed="rId4">
            <a:extLst>
              <a:ext uri="{28A0092B-C50C-407E-A947-70E740481C1C}">
                <a14:useLocalDpi xmlns:a14="http://schemas.microsoft.com/office/drawing/2010/main" val="0"/>
              </a:ext>
            </a:extLst>
          </a:blip>
          <a:srcRect l="24897" r="20119" b="33391"/>
          <a:stretch>
            <a:fillRect/>
          </a:stretch>
        </p:blipFill>
        <p:spPr>
          <a:xfrm flipH="1">
            <a:off x="-228440" y="6356813"/>
            <a:ext cx="2276695" cy="501187"/>
          </a:xfrm>
          <a:prstGeom prst="rect">
            <a:avLst/>
          </a:prstGeom>
        </p:spPr>
      </p:pic>
      <p:pic>
        <p:nvPicPr>
          <p:cNvPr id="10" name="图片 9"/>
          <p:cNvPicPr>
            <a:picLocks noChangeAspect="1"/>
          </p:cNvPicPr>
          <p:nvPr/>
        </p:nvPicPr>
        <p:blipFill rotWithShape="1">
          <a:blip r:embed="rId5" cstate="print">
            <a:extLst>
              <a:ext uri="{28A0092B-C50C-407E-A947-70E740481C1C}">
                <a14:useLocalDpi xmlns:a14="http://schemas.microsoft.com/office/drawing/2010/main" val="0"/>
              </a:ext>
            </a:extLst>
          </a:blip>
          <a:srcRect l="73100" r="2958" b="67481"/>
          <a:stretch>
            <a:fillRect/>
          </a:stretch>
        </p:blipFill>
        <p:spPr>
          <a:xfrm>
            <a:off x="10343036" y="0"/>
            <a:ext cx="1848964" cy="1411491"/>
          </a:xfrm>
          <a:prstGeom prst="rect">
            <a:avLst/>
          </a:prstGeom>
        </p:spPr>
      </p:pic>
      <p:grpSp>
        <p:nvGrpSpPr>
          <p:cNvPr id="16" name="组合 15"/>
          <p:cNvGrpSpPr/>
          <p:nvPr/>
        </p:nvGrpSpPr>
        <p:grpSpPr>
          <a:xfrm>
            <a:off x="5283200" y="532106"/>
            <a:ext cx="1396999" cy="344193"/>
            <a:chOff x="5878446" y="1252785"/>
            <a:chExt cx="849635" cy="140423"/>
          </a:xfrm>
        </p:grpSpPr>
        <p:sp>
          <p:nvSpPr>
            <p:cNvPr id="12" name="椭圆 11"/>
            <p:cNvSpPr/>
            <p:nvPr/>
          </p:nvSpPr>
          <p:spPr>
            <a:xfrm>
              <a:off x="5878446" y="1254658"/>
              <a:ext cx="138550" cy="138550"/>
            </a:xfrm>
            <a:prstGeom prst="ellipse">
              <a:avLst/>
            </a:prstGeom>
            <a:solidFill>
              <a:srgbClr val="89F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3" name="椭圆 12"/>
            <p:cNvSpPr/>
            <p:nvPr/>
          </p:nvSpPr>
          <p:spPr>
            <a:xfrm>
              <a:off x="6118512" y="1254658"/>
              <a:ext cx="138550" cy="138550"/>
            </a:xfrm>
            <a:prstGeom prst="ellipse">
              <a:avLst/>
            </a:prstGeom>
            <a:solidFill>
              <a:srgbClr val="FAB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4" name="椭圆 13"/>
            <p:cNvSpPr/>
            <p:nvPr/>
          </p:nvSpPr>
          <p:spPr>
            <a:xfrm>
              <a:off x="6358578" y="1252785"/>
              <a:ext cx="138550" cy="138550"/>
            </a:xfrm>
            <a:prstGeom prst="ellipse">
              <a:avLst/>
            </a:prstGeom>
            <a:solidFill>
              <a:srgbClr val="B6B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5" name="椭圆 14"/>
            <p:cNvSpPr/>
            <p:nvPr/>
          </p:nvSpPr>
          <p:spPr>
            <a:xfrm>
              <a:off x="6589531" y="1252785"/>
              <a:ext cx="138550" cy="138550"/>
            </a:xfrm>
            <a:prstGeom prst="ellipse">
              <a:avLst/>
            </a:prstGeom>
            <a:solidFill>
              <a:srgbClr val="FDE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sp>
        <p:nvSpPr>
          <p:cNvPr id="34" name="圆角矩形 21"/>
          <p:cNvSpPr/>
          <p:nvPr/>
        </p:nvSpPr>
        <p:spPr>
          <a:xfrm>
            <a:off x="1572969" y="1953929"/>
            <a:ext cx="9494014" cy="3048182"/>
          </a:xfrm>
          <a:prstGeom prst="roundRect">
            <a:avLst>
              <a:gd name="adj" fmla="val 12230"/>
            </a:avLst>
          </a:prstGeom>
          <a:solidFill>
            <a:schemeClr val="bg1"/>
          </a:solidFill>
          <a:ln w="76200">
            <a:solidFill>
              <a:srgbClr val="89FFD8"/>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35" name="Group 34"/>
          <p:cNvGrpSpPr/>
          <p:nvPr/>
        </p:nvGrpSpPr>
        <p:grpSpPr>
          <a:xfrm>
            <a:off x="2474099" y="115412"/>
            <a:ext cx="7652717" cy="863556"/>
            <a:chOff x="657507" y="928194"/>
            <a:chExt cx="11552903" cy="906845"/>
          </a:xfrm>
        </p:grpSpPr>
        <p:sp>
          <p:nvSpPr>
            <p:cNvPr id="36" name="TextBox 35"/>
            <p:cNvSpPr txBox="1"/>
            <p:nvPr/>
          </p:nvSpPr>
          <p:spPr>
            <a:xfrm>
              <a:off x="657507" y="1027027"/>
              <a:ext cx="11552903" cy="8080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BF674F"/>
                  </a:solidFill>
                  <a:effectLst/>
                  <a:uLnTx/>
                  <a:uFillTx/>
                  <a:latin typeface="UTM Showcard" panose="02040603050506020204" pitchFamily="18" charset="0"/>
                  <a:ea typeface="微软雅黑"/>
                  <a:cs typeface="+mn-cs"/>
                </a:rPr>
                <a:t>MỘT NHÀ THƠ CHÂN CHÍNH</a:t>
              </a:r>
            </a:p>
          </p:txBody>
        </p:sp>
        <p:sp>
          <p:nvSpPr>
            <p:cNvPr id="37" name="Rectangle 36"/>
            <p:cNvSpPr/>
            <p:nvPr/>
          </p:nvSpPr>
          <p:spPr>
            <a:xfrm>
              <a:off x="657508" y="928194"/>
              <a:ext cx="11552902" cy="80801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DD267"/>
                  </a:solidFill>
                  <a:effectLst/>
                  <a:uLnTx/>
                  <a:uFillTx/>
                  <a:latin typeface="UTM Showcard" panose="02040603050506020204" pitchFamily="18" charset="0"/>
                  <a:ea typeface="微软雅黑"/>
                  <a:cs typeface="+mn-cs"/>
                </a:rPr>
                <a:t>MỘT NHÀ THƠ CHÂN CHÍNH</a:t>
              </a:r>
            </a:p>
          </p:txBody>
        </p:sp>
      </p:grpSp>
      <p:grpSp>
        <p:nvGrpSpPr>
          <p:cNvPr id="41" name="Group 40"/>
          <p:cNvGrpSpPr/>
          <p:nvPr/>
        </p:nvGrpSpPr>
        <p:grpSpPr>
          <a:xfrm>
            <a:off x="6615614" y="1069075"/>
            <a:ext cx="4451369" cy="2784466"/>
            <a:chOff x="7182401" y="1064784"/>
            <a:chExt cx="4451369" cy="2784466"/>
          </a:xfrm>
        </p:grpSpPr>
        <p:grpSp>
          <p:nvGrpSpPr>
            <p:cNvPr id="42" name="Group 41"/>
            <p:cNvGrpSpPr/>
            <p:nvPr/>
          </p:nvGrpSpPr>
          <p:grpSpPr>
            <a:xfrm>
              <a:off x="7182401" y="1064784"/>
              <a:ext cx="4451369" cy="2784466"/>
              <a:chOff x="6891021" y="1029361"/>
              <a:chExt cx="4451369" cy="2784466"/>
            </a:xfrm>
          </p:grpSpPr>
          <p:sp>
            <p:nvSpPr>
              <p:cNvPr id="44" name="Rounded Rectangle 43"/>
              <p:cNvSpPr/>
              <p:nvPr/>
            </p:nvSpPr>
            <p:spPr>
              <a:xfrm>
                <a:off x="6891021" y="3018986"/>
                <a:ext cx="4451369" cy="7948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Vua</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ra</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lệnh</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bắt</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kẻ</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sáng</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tác</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và</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tống</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giam</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tất</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cả</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các</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nhà</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thơ</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và</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nghệ</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nhân</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hát</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rong</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p>
            </p:txBody>
          </p:sp>
          <p:pic>
            <p:nvPicPr>
              <p:cNvPr id="45" name="Picture 4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69260" y="1029361"/>
                <a:ext cx="3494022" cy="19896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43" name="Oval 42"/>
            <p:cNvSpPr/>
            <p:nvPr/>
          </p:nvSpPr>
          <p:spPr>
            <a:xfrm>
              <a:off x="7759538" y="1155563"/>
              <a:ext cx="467360" cy="4673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2</a:t>
              </a:r>
            </a:p>
          </p:txBody>
        </p:sp>
      </p:grpSp>
      <p:grpSp>
        <p:nvGrpSpPr>
          <p:cNvPr id="46" name="Group 45"/>
          <p:cNvGrpSpPr/>
          <p:nvPr/>
        </p:nvGrpSpPr>
        <p:grpSpPr>
          <a:xfrm>
            <a:off x="1572969" y="3994521"/>
            <a:ext cx="4813319" cy="2757642"/>
            <a:chOff x="469127" y="3985287"/>
            <a:chExt cx="4813319" cy="2757642"/>
          </a:xfrm>
        </p:grpSpPr>
        <p:grpSp>
          <p:nvGrpSpPr>
            <p:cNvPr id="47" name="Group 46"/>
            <p:cNvGrpSpPr/>
            <p:nvPr/>
          </p:nvGrpSpPr>
          <p:grpSpPr>
            <a:xfrm>
              <a:off x="469127" y="3985287"/>
              <a:ext cx="4813319" cy="2757642"/>
              <a:chOff x="482808" y="3985287"/>
              <a:chExt cx="4813319" cy="2757642"/>
            </a:xfrm>
          </p:grpSpPr>
          <p:sp>
            <p:nvSpPr>
              <p:cNvPr id="49" name="Rounded Rectangle 48"/>
              <p:cNvSpPr/>
              <p:nvPr/>
            </p:nvSpPr>
            <p:spPr>
              <a:xfrm>
                <a:off x="482808" y="5948088"/>
                <a:ext cx="4813319" cy="7948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Mọi</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người</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bị</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khuất</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phục</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hát</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bài</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ca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tụng</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vua</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Nhưng</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chỉ</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duy</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nhất</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một</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người</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im</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lặng</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p>
            </p:txBody>
          </p:sp>
          <p:pic>
            <p:nvPicPr>
              <p:cNvPr id="50" name="Picture 4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71546" y="3985287"/>
                <a:ext cx="3469660" cy="1962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48" name="Oval 47"/>
            <p:cNvSpPr/>
            <p:nvPr/>
          </p:nvSpPr>
          <p:spPr>
            <a:xfrm>
              <a:off x="1241648" y="4050667"/>
              <a:ext cx="467360" cy="4673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3</a:t>
              </a:r>
            </a:p>
          </p:txBody>
        </p:sp>
      </p:grpSp>
      <p:grpSp>
        <p:nvGrpSpPr>
          <p:cNvPr id="51" name="Group 50"/>
          <p:cNvGrpSpPr/>
          <p:nvPr/>
        </p:nvGrpSpPr>
        <p:grpSpPr>
          <a:xfrm>
            <a:off x="6335979" y="3989578"/>
            <a:ext cx="5010638" cy="2753351"/>
            <a:chOff x="6902766" y="3985287"/>
            <a:chExt cx="5010638" cy="2753351"/>
          </a:xfrm>
        </p:grpSpPr>
        <p:grpSp>
          <p:nvGrpSpPr>
            <p:cNvPr id="52" name="Group 51"/>
            <p:cNvGrpSpPr/>
            <p:nvPr/>
          </p:nvGrpSpPr>
          <p:grpSpPr>
            <a:xfrm>
              <a:off x="6902766" y="3985287"/>
              <a:ext cx="5010638" cy="2753351"/>
              <a:chOff x="6623132" y="3985287"/>
              <a:chExt cx="5010638" cy="2753351"/>
            </a:xfrm>
          </p:grpSpPr>
          <p:sp>
            <p:nvSpPr>
              <p:cNvPr id="54" name="Rounded Rectangle 53"/>
              <p:cNvSpPr/>
              <p:nvPr/>
            </p:nvSpPr>
            <p:spPr>
              <a:xfrm>
                <a:off x="6623132" y="5943797"/>
                <a:ext cx="5010638" cy="7948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Vua</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khâm</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phục</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kính</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trọng</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lòng</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trung</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thực</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và</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khí</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phách</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của</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nhà</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thơ</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không</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nói</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sai</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sự</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thật</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p>
            </p:txBody>
          </p:sp>
          <p:pic>
            <p:nvPicPr>
              <p:cNvPr id="55" name="Picture 5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93622" y="3985287"/>
                <a:ext cx="3469660" cy="19585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53" name="Oval 52"/>
            <p:cNvSpPr/>
            <p:nvPr/>
          </p:nvSpPr>
          <p:spPr>
            <a:xfrm>
              <a:off x="7764169" y="4050667"/>
              <a:ext cx="467360" cy="4673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4</a:t>
              </a:r>
            </a:p>
          </p:txBody>
        </p:sp>
      </p:grpSp>
      <p:grpSp>
        <p:nvGrpSpPr>
          <p:cNvPr id="56" name="Group 55"/>
          <p:cNvGrpSpPr/>
          <p:nvPr/>
        </p:nvGrpSpPr>
        <p:grpSpPr>
          <a:xfrm>
            <a:off x="1593615" y="1069075"/>
            <a:ext cx="4879994" cy="2769366"/>
            <a:chOff x="489773" y="1059841"/>
            <a:chExt cx="4879994" cy="2769366"/>
          </a:xfrm>
        </p:grpSpPr>
        <p:grpSp>
          <p:nvGrpSpPr>
            <p:cNvPr id="57" name="Group 56"/>
            <p:cNvGrpSpPr/>
            <p:nvPr/>
          </p:nvGrpSpPr>
          <p:grpSpPr>
            <a:xfrm>
              <a:off x="489773" y="1059841"/>
              <a:ext cx="4879994" cy="2769366"/>
              <a:chOff x="449470" y="1029361"/>
              <a:chExt cx="4879994" cy="2769366"/>
            </a:xfrm>
          </p:grpSpPr>
          <p:sp>
            <p:nvSpPr>
              <p:cNvPr id="59" name="Rounded Rectangle 58"/>
              <p:cNvSpPr/>
              <p:nvPr/>
            </p:nvSpPr>
            <p:spPr>
              <a:xfrm>
                <a:off x="449470" y="3003886"/>
                <a:ext cx="4879994" cy="7948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Họ</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truyền</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nhau</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bài</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hát</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lên</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án</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thói</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hống</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hách</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bạo</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tàn</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của</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nhà</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vua</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và</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nỗi</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FF0000"/>
                    </a:solidFill>
                    <a:effectLst/>
                    <a:uLnTx/>
                    <a:uFillTx/>
                    <a:latin typeface="UTM ViceroyJF" panose="02040603050506020204" pitchFamily="18" charset="0"/>
                    <a:ea typeface="微软雅黑"/>
                    <a:cs typeface="Arial" panose="020B0604020202020204" pitchFamily="34" charset="0"/>
                  </a:rPr>
                  <a:t>khổ</a:t>
                </a:r>
                <a:r>
                  <a:rPr kumimoji="0" lang="en-US" sz="2400" b="0" i="0" u="none" strike="noStrike" kern="1200" cap="none" spc="0" normalizeH="0" baseline="0" noProof="0" dirty="0">
                    <a:ln>
                      <a:noFill/>
                    </a:ln>
                    <a:solidFill>
                      <a:srgbClr val="FF000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của</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nhân</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r>
                  <a:rPr kumimoji="0" lang="en-US" sz="2400" b="0" i="0" u="none" strike="noStrike" kern="1200" cap="none" spc="0" normalizeH="0" baseline="0" noProof="0" dirty="0" err="1">
                    <a:ln>
                      <a:noFill/>
                    </a:ln>
                    <a:solidFill>
                      <a:srgbClr val="002060"/>
                    </a:solidFill>
                    <a:effectLst/>
                    <a:uLnTx/>
                    <a:uFillTx/>
                    <a:latin typeface="UTM ViceroyJF" panose="02040603050506020204" pitchFamily="18" charset="0"/>
                    <a:ea typeface="微软雅黑"/>
                    <a:cs typeface="Arial" panose="020B0604020202020204" pitchFamily="34" charset="0"/>
                  </a:rPr>
                  <a:t>dân</a:t>
                </a:r>
                <a:r>
                  <a:rPr kumimoji="0" lang="en-US" sz="2400" b="0" i="0" u="none" strike="noStrike" kern="1200" cap="none" spc="0" normalizeH="0" baseline="0" noProof="0" dirty="0">
                    <a:ln>
                      <a:noFill/>
                    </a:ln>
                    <a:solidFill>
                      <a:srgbClr val="002060"/>
                    </a:solidFill>
                    <a:effectLst/>
                    <a:uLnTx/>
                    <a:uFillTx/>
                    <a:latin typeface="UTM ViceroyJF" panose="02040603050506020204" pitchFamily="18" charset="0"/>
                    <a:ea typeface="微软雅黑"/>
                    <a:cs typeface="Arial" panose="020B0604020202020204" pitchFamily="34" charset="0"/>
                  </a:rPr>
                  <a:t>. </a:t>
                </a:r>
              </a:p>
            </p:txBody>
          </p:sp>
          <p:pic>
            <p:nvPicPr>
              <p:cNvPr id="60" name="Picture 5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2163" y="1029361"/>
                <a:ext cx="3466642" cy="19745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58" name="Oval 57"/>
            <p:cNvSpPr/>
            <p:nvPr/>
          </p:nvSpPr>
          <p:spPr>
            <a:xfrm>
              <a:off x="1209633" y="1168400"/>
              <a:ext cx="467360" cy="4673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1</a:t>
              </a:r>
            </a:p>
          </p:txBody>
        </p:sp>
      </p:grpSp>
    </p:spTree>
    <p:extLst>
      <p:ext uri="{BB962C8B-B14F-4D97-AF65-F5344CB8AC3E}">
        <p14:creationId xmlns:p14="http://schemas.microsoft.com/office/powerpoint/2010/main" val="3828818556"/>
      </p:ext>
    </p:extLst>
  </p:cSld>
  <p:clrMapOvr>
    <a:masterClrMapping/>
  </p:clrMapOvr>
  <p:transition spd="slow"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A_图片 4"/>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667000" y="345508"/>
            <a:ext cx="7353347" cy="5158543"/>
          </a:xfrm>
          <a:prstGeom prst="rect">
            <a:avLst/>
          </a:prstGeom>
        </p:spPr>
      </p:pic>
      <p:sp>
        <p:nvSpPr>
          <p:cNvPr id="7" name="Rectangle 6"/>
          <p:cNvSpPr/>
          <p:nvPr/>
        </p:nvSpPr>
        <p:spPr>
          <a:xfrm>
            <a:off x="3278166" y="1973683"/>
            <a:ext cx="5635667" cy="255454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43A081"/>
                </a:solidFill>
                <a:effectLst/>
                <a:uLnTx/>
                <a:uFillTx/>
                <a:latin typeface="UTM Cooper Black" panose="02040603050506020204" pitchFamily="18" charset="0"/>
                <a:ea typeface="微软雅黑"/>
              </a:rPr>
              <a:t>HS</a:t>
            </a:r>
            <a:r>
              <a:rPr kumimoji="0" lang="en-US" sz="8000" b="0" i="0" u="none" strike="noStrike" kern="1200" cap="none" spc="0" normalizeH="0" baseline="0" noProof="0" dirty="0">
                <a:ln>
                  <a:noFill/>
                </a:ln>
                <a:solidFill>
                  <a:srgbClr val="43A081"/>
                </a:solidFill>
                <a:effectLst/>
                <a:uLnTx/>
                <a:uFillTx/>
                <a:latin typeface="UTM Edwardian" panose="02040603050506020204" pitchFamily="18" charset="0"/>
                <a:ea typeface="微软雅黑"/>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srgbClr val="43A081"/>
                </a:solidFill>
                <a:effectLst/>
                <a:uLnTx/>
                <a:uFillTx/>
                <a:latin typeface="UTM Edwardian" panose="02040603050506020204" pitchFamily="18" charset="0"/>
                <a:ea typeface="微软雅黑"/>
                <a:cs typeface="+mn-cs"/>
              </a:rPr>
              <a:t>thi</a:t>
            </a:r>
            <a:r>
              <a:rPr kumimoji="0" lang="en-US" sz="8000" b="0" i="0" u="none" strike="noStrike" kern="1200" cap="none" spc="0" normalizeH="0" baseline="0" noProof="0" dirty="0">
                <a:ln>
                  <a:noFill/>
                </a:ln>
                <a:solidFill>
                  <a:srgbClr val="43A081"/>
                </a:solidFill>
                <a:effectLst/>
                <a:uLnTx/>
                <a:uFillTx/>
                <a:latin typeface="UTM Edwardian" panose="02040603050506020204" pitchFamily="18" charset="0"/>
                <a:ea typeface="微软雅黑"/>
                <a:cs typeface="+mn-cs"/>
              </a:rPr>
              <a:t> </a:t>
            </a:r>
            <a:r>
              <a:rPr kumimoji="0" lang="en-US" sz="8000" b="0" i="0" u="none" strike="noStrike" kern="1200" cap="none" spc="0" normalizeH="0" baseline="0" noProof="0" dirty="0" err="1">
                <a:ln>
                  <a:noFill/>
                </a:ln>
                <a:solidFill>
                  <a:srgbClr val="43A081"/>
                </a:solidFill>
                <a:effectLst/>
                <a:uLnTx/>
                <a:uFillTx/>
                <a:latin typeface="UTM Edwardian" panose="02040603050506020204" pitchFamily="18" charset="0"/>
                <a:ea typeface="微软雅黑"/>
                <a:cs typeface="+mn-cs"/>
              </a:rPr>
              <a:t>kể</a:t>
            </a:r>
            <a:r>
              <a:rPr kumimoji="0" lang="en-US" sz="8000" b="0" i="0" u="none" strike="noStrike" kern="1200" cap="none" spc="0" normalizeH="0" baseline="0" noProof="0" dirty="0">
                <a:ln>
                  <a:noFill/>
                </a:ln>
                <a:solidFill>
                  <a:srgbClr val="43A081"/>
                </a:solidFill>
                <a:effectLst/>
                <a:uLnTx/>
                <a:uFillTx/>
                <a:latin typeface="UTM Edwardian" panose="02040603050506020204" pitchFamily="18" charset="0"/>
                <a:ea typeface="微软雅黑"/>
                <a:cs typeface="+mn-cs"/>
              </a:rPr>
              <a:t> </a:t>
            </a:r>
            <a:r>
              <a:rPr kumimoji="0" lang="en-US" sz="8000" b="0" i="0" u="none" strike="noStrike" kern="1200" cap="none" spc="0" normalizeH="0" baseline="0" noProof="0" dirty="0" err="1">
                <a:ln>
                  <a:noFill/>
                </a:ln>
                <a:solidFill>
                  <a:srgbClr val="43A081"/>
                </a:solidFill>
                <a:effectLst/>
                <a:uLnTx/>
                <a:uFillTx/>
                <a:latin typeface="UTM Edwardian" panose="02040603050506020204" pitchFamily="18" charset="0"/>
                <a:ea typeface="微软雅黑"/>
                <a:cs typeface="+mn-cs"/>
              </a:rPr>
              <a:t>theo</a:t>
            </a:r>
            <a:r>
              <a:rPr kumimoji="0" lang="en-US" sz="8000" b="0" i="0" u="none" strike="noStrike" kern="1200" cap="none" spc="0" normalizeH="0" baseline="0" noProof="0" dirty="0">
                <a:ln>
                  <a:noFill/>
                </a:ln>
                <a:solidFill>
                  <a:srgbClr val="43A081"/>
                </a:solidFill>
                <a:effectLst/>
                <a:uLnTx/>
                <a:uFillTx/>
                <a:latin typeface="UTM Edwardian" panose="02040603050506020204" pitchFamily="18" charset="0"/>
                <a:ea typeface="微软雅黑"/>
                <a:cs typeface="+mn-cs"/>
              </a:rPr>
              <a:t> </a:t>
            </a:r>
            <a:r>
              <a:rPr kumimoji="0" lang="en-US" sz="8000" b="0" i="0" u="none" strike="noStrike" kern="1200" cap="none" spc="0" normalizeH="0" baseline="0" noProof="0" dirty="0" err="1">
                <a:ln>
                  <a:noFill/>
                </a:ln>
                <a:solidFill>
                  <a:srgbClr val="43A081"/>
                </a:solidFill>
                <a:effectLst/>
                <a:uLnTx/>
                <a:uFillTx/>
                <a:latin typeface="UTM Edwardian" panose="02040603050506020204" pitchFamily="18" charset="0"/>
                <a:ea typeface="微软雅黑"/>
                <a:cs typeface="+mn-cs"/>
              </a:rPr>
              <a:t>nhóm</a:t>
            </a:r>
            <a:endParaRPr kumimoji="0" lang="en-US" sz="8000" b="0" i="0" u="none" strike="noStrike" kern="1200" cap="none" spc="0" normalizeH="0" baseline="0" noProof="0" dirty="0">
              <a:ln>
                <a:noFill/>
              </a:ln>
              <a:solidFill>
                <a:srgbClr val="43A081"/>
              </a:solidFill>
              <a:effectLst/>
              <a:uLnTx/>
              <a:uFillTx/>
              <a:latin typeface="UTM Edwardian" panose="02040603050506020204" pitchFamily="18" charset="0"/>
              <a:ea typeface="微软雅黑"/>
              <a:cs typeface="+mn-cs"/>
            </a:endParaRPr>
          </a:p>
        </p:txBody>
      </p:sp>
    </p:spTree>
    <p:extLst>
      <p:ext uri="{BB962C8B-B14F-4D97-AF65-F5344CB8AC3E}">
        <p14:creationId xmlns:p14="http://schemas.microsoft.com/office/powerpoint/2010/main" val="205102383"/>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ags/tag2.xml><?xml version="1.0" encoding="utf-8"?>
<p:tagLst xmlns:a="http://schemas.openxmlformats.org/drawingml/2006/main" xmlns:r="http://schemas.openxmlformats.org/officeDocument/2006/relationships"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6、10、14、20、26、27、28、29、31"/>
</p:tagLst>
</file>

<file path=ppt/tags/tag3.xml><?xml version="1.0" encoding="utf-8"?>
<p:tagLst xmlns:a="http://schemas.openxmlformats.org/drawingml/2006/main" xmlns:r="http://schemas.openxmlformats.org/officeDocument/2006/relationships" xmlns:p="http://schemas.openxmlformats.org/presentationml/2006/main">
  <p:tag name="TIMING" val="|2.4|2.7"/>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881</Words>
  <Application>Microsoft Office PowerPoint</Application>
  <PresentationFormat>Widescreen</PresentationFormat>
  <Paragraphs>60</Paragraphs>
  <Slides>11</Slides>
  <Notes>2</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11</vt:i4>
      </vt:variant>
    </vt:vector>
  </HeadingPairs>
  <TitlesOfParts>
    <vt:vector size="23" baseType="lpstr">
      <vt:lpstr>Calibri Light</vt:lpstr>
      <vt:lpstr>站酷快乐体2016修订版</vt:lpstr>
      <vt:lpstr>UTM Showcard</vt:lpstr>
      <vt:lpstr>UTM Edwardian</vt:lpstr>
      <vt:lpstr>Cambria</vt:lpstr>
      <vt:lpstr>UTM ViceroyJF</vt:lpstr>
      <vt:lpstr>UTM Cooper Black</vt:lpstr>
      <vt:lpstr>UTM Azuki</vt:lpstr>
      <vt:lpstr>Arial</vt:lpstr>
      <vt:lpstr>Calibri</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keywords>MANGNONTEAM</cp:keywords>
  <cp:lastModifiedBy>Dương Thị Lan Anh</cp:lastModifiedBy>
  <cp:revision>3</cp:revision>
  <dcterms:created xsi:type="dcterms:W3CDTF">2022-08-02T10:21:24Z</dcterms:created>
  <dcterms:modified xsi:type="dcterms:W3CDTF">2022-09-26T16:02:35Z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2022-09-26T15:56:48Z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3174ccfd-de57-4e08-b244-5172a13097c8</vt:lpwstr>
  </property>
  <property fmtid="{D5CDD505-2E9C-101B-9397-08002B2CF9AE}" pid="8" name="MSIP_Label_defa4170-0d19-0005-0004-bc88714345d2_ContentBits">
    <vt:lpwstr>0</vt:lpwstr>
  </property>
</Properties>
</file>