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72" r:id="rId2"/>
  </p:sldMasterIdLst>
  <p:notesMasterIdLst>
    <p:notesMasterId r:id="rId23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embeddedFontLst>
    <p:embeddedFont>
      <p:font typeface="等线 Light" panose="02010600030101010101" pitchFamily="2" charset="-122"/>
      <p:regular r:id="rId24"/>
    </p:embeddedFont>
    <p:embeddedFont>
      <p:font typeface="字魂59号-创粗黑" panose="00000500000000000000" charset="-122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ambria" panose="02040503050406030204" pitchFamily="18" charset="0"/>
      <p:regular r:id="rId30"/>
      <p:bold r:id="rId31"/>
      <p:italic r:id="rId32"/>
      <p:boldItalic r:id="rId33"/>
    </p:embeddedFont>
    <p:embeddedFont>
      <p:font typeface="DengXian" panose="02010600030101010101" pitchFamily="2" charset="-122"/>
      <p:regular r:id="rId34"/>
      <p:bold r:id="rId35"/>
    </p:embeddedFont>
    <p:embeddedFont>
      <p:font typeface="UTM A&amp;S Graceland" panose="02040603050506020204" pitchFamily="18" charset="0"/>
      <p:regular r:id="rId36"/>
    </p:embeddedFont>
    <p:embeddedFont>
      <p:font typeface="UTM Azuki" panose="02040603050506020204" pitchFamily="18" charset="0"/>
      <p:regular r:id="rId37"/>
    </p:embeddedFont>
    <p:embeddedFont>
      <p:font typeface="UTM Showcard" panose="02040603050506020204" pitchFamily="18" charset="0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378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font" Target="fonts/font11.fntdata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6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D78743-E493-47E1-823A-D8AEB085C042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2697EC-60CB-454E-8B33-1C90A4DBD8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457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CAEED6-F3CE-4989-8114-EA4976C9ED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02201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CAEED6-F3CE-4989-8114-EA4976C9ED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13103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CAEED6-F3CE-4989-8114-EA4976C9ED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46972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CAEED6-F3CE-4989-8114-EA4976C9ED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97352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>
            <a:extLst>
              <a:ext uri="{FF2B5EF4-FFF2-40B4-BE49-F238E27FC236}">
                <a16:creationId xmlns:a16="http://schemas.microsoft.com/office/drawing/2014/main" id="{3EDAA88E-1C8A-4818-8FBE-34CFF23E3A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>
            <a:extLst>
              <a:ext uri="{FF2B5EF4-FFF2-40B4-BE49-F238E27FC236}">
                <a16:creationId xmlns:a16="http://schemas.microsoft.com/office/drawing/2014/main" id="{2E0CF3D0-BD32-4404-B71E-A5E9FA253E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1204" name="Slide Number Placeholder 3">
            <a:extLst>
              <a:ext uri="{FF2B5EF4-FFF2-40B4-BE49-F238E27FC236}">
                <a16:creationId xmlns:a16="http://schemas.microsoft.com/office/drawing/2014/main" id="{270718E9-6778-40C6-A1D7-A4E8B152B3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A8B794E-9B10-40CE-91EA-46B5A7966FF7}" type="slidenum">
              <a:rPr kumimoji="1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99087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CAEED6-F3CE-4989-8114-EA4976C9ED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5150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CAEED6-F3CE-4989-8114-EA4976C9ED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33700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CAEED6-F3CE-4989-8114-EA4976C9ED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55340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CAEED6-F3CE-4989-8114-EA4976C9ED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6950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CAEED6-F3CE-4989-8114-EA4976C9ED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45137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cho</a:t>
            </a:r>
            <a:r>
              <a:rPr lang="en-US" baseline="0" dirty="0"/>
              <a:t> HS </a:t>
            </a:r>
            <a:r>
              <a:rPr lang="en-US" baseline="0" dirty="0" err="1"/>
              <a:t>hát</a:t>
            </a:r>
            <a:r>
              <a:rPr lang="en-US" baseline="0" dirty="0"/>
              <a:t> </a:t>
            </a:r>
            <a:r>
              <a:rPr lang="en-US" baseline="0" dirty="0" err="1"/>
              <a:t>khởi</a:t>
            </a:r>
            <a:r>
              <a:rPr lang="en-US" baseline="0" dirty="0"/>
              <a:t> </a:t>
            </a:r>
            <a:r>
              <a:rPr lang="en-US" baseline="0" dirty="0" err="1"/>
              <a:t>động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mới</a:t>
            </a:r>
            <a:r>
              <a:rPr lang="en-US" baseline="0" dirty="0"/>
              <a:t>: </a:t>
            </a:r>
            <a:r>
              <a:rPr lang="en-US" dirty="0" err="1"/>
              <a:t>Cây</a:t>
            </a:r>
            <a:r>
              <a:rPr lang="en-US" dirty="0"/>
              <a:t> </a:t>
            </a:r>
            <a:r>
              <a:rPr lang="en-US" dirty="0" err="1"/>
              <a:t>tre</a:t>
            </a:r>
            <a:r>
              <a:rPr lang="en-US" dirty="0"/>
              <a:t> </a:t>
            </a:r>
            <a:r>
              <a:rPr lang="en-US" dirty="0" err="1"/>
              <a:t>ngà</a:t>
            </a:r>
            <a:r>
              <a:rPr lang="en-US" dirty="0"/>
              <a:t> </a:t>
            </a:r>
            <a:r>
              <a:rPr lang="en-US" dirty="0" err="1"/>
              <a:t>đã</a:t>
            </a:r>
            <a:r>
              <a:rPr lang="en-US" dirty="0"/>
              <a:t> </a:t>
            </a:r>
            <a:r>
              <a:rPr lang="en-US" dirty="0" err="1"/>
              <a:t>bao</a:t>
            </a:r>
            <a:r>
              <a:rPr lang="en-US" dirty="0"/>
              <a:t> </a:t>
            </a:r>
            <a:r>
              <a:rPr lang="en-US" dirty="0" err="1"/>
              <a:t>đời</a:t>
            </a:r>
            <a:r>
              <a:rPr lang="en-US" dirty="0"/>
              <a:t> </a:t>
            </a:r>
            <a:r>
              <a:rPr lang="en-US" dirty="0" err="1"/>
              <a:t>thân</a:t>
            </a:r>
            <a:r>
              <a:rPr lang="en-US" dirty="0"/>
              <a:t> </a:t>
            </a:r>
            <a:r>
              <a:rPr lang="en-US" dirty="0" err="1"/>
              <a:t>thuộc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làng</a:t>
            </a:r>
            <a:r>
              <a:rPr lang="en-US" dirty="0"/>
              <a:t> </a:t>
            </a:r>
            <a:r>
              <a:rPr lang="en-US" dirty="0" err="1"/>
              <a:t>quê</a:t>
            </a:r>
            <a:r>
              <a:rPr lang="en-US" dirty="0"/>
              <a:t> ta, </a:t>
            </a:r>
            <a:r>
              <a:rPr lang="en-US" dirty="0" err="1"/>
              <a:t>lá</a:t>
            </a:r>
            <a:r>
              <a:rPr lang="en-US" dirty="0"/>
              <a:t> </a:t>
            </a:r>
            <a:r>
              <a:rPr lang="en-US" dirty="0" err="1"/>
              <a:t>tre</a:t>
            </a:r>
            <a:r>
              <a:rPr lang="en-US" dirty="0"/>
              <a:t> </a:t>
            </a:r>
            <a:r>
              <a:rPr lang="en-US" dirty="0" err="1"/>
              <a:t>xanh</a:t>
            </a:r>
            <a:r>
              <a:rPr lang="en-US" dirty="0"/>
              <a:t> </a:t>
            </a:r>
            <a:r>
              <a:rPr lang="en-US" dirty="0" err="1"/>
              <a:t>mà</a:t>
            </a:r>
            <a:r>
              <a:rPr lang="en-US" dirty="0"/>
              <a:t> </a:t>
            </a:r>
            <a:r>
              <a:rPr lang="en-US" dirty="0" err="1"/>
              <a:t>thân</a:t>
            </a:r>
            <a:r>
              <a:rPr lang="en-US" dirty="0"/>
              <a:t> </a:t>
            </a:r>
            <a:r>
              <a:rPr lang="en-US" dirty="0" err="1"/>
              <a:t>tre</a:t>
            </a:r>
            <a:r>
              <a:rPr lang="en-US" dirty="0"/>
              <a:t> </a:t>
            </a:r>
            <a:r>
              <a:rPr lang="en-US" dirty="0" err="1"/>
              <a:t>thì</a:t>
            </a:r>
            <a:r>
              <a:rPr lang="en-US" dirty="0"/>
              <a:t> </a:t>
            </a:r>
            <a:r>
              <a:rPr lang="en-US" dirty="0" err="1"/>
              <a:t>đậm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sắc</a:t>
            </a:r>
            <a:r>
              <a:rPr lang="en-US" dirty="0"/>
              <a:t> </a:t>
            </a:r>
            <a:r>
              <a:rPr lang="en-US" dirty="0" err="1"/>
              <a:t>vàng</a:t>
            </a:r>
            <a:r>
              <a:rPr lang="en-US" dirty="0"/>
              <a:t> </a:t>
            </a:r>
            <a:r>
              <a:rPr lang="en-US" dirty="0" err="1"/>
              <a:t>óng</a:t>
            </a:r>
            <a:r>
              <a:rPr lang="en-US" dirty="0"/>
              <a:t> ả, </a:t>
            </a:r>
            <a:r>
              <a:rPr lang="en-US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ngày</a:t>
            </a:r>
            <a:r>
              <a:rPr lang="en-US" baseline="0" dirty="0"/>
              <a:t> </a:t>
            </a:r>
            <a:r>
              <a:rPr lang="en-US" baseline="0" dirty="0" err="1"/>
              <a:t>hôm</a:t>
            </a:r>
            <a:r>
              <a:rPr lang="en-US" baseline="0" dirty="0"/>
              <a:t> nay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chúng</a:t>
            </a:r>
            <a:r>
              <a:rPr lang="en-US" baseline="0" dirty="0"/>
              <a:t> ta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</a:t>
            </a:r>
            <a:r>
              <a:rPr lang="en-US" baseline="0" dirty="0" err="1"/>
              <a:t>một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thơ</a:t>
            </a:r>
            <a:r>
              <a:rPr lang="en-US" baseline="0" dirty="0"/>
              <a:t> </a:t>
            </a:r>
            <a:r>
              <a:rPr lang="en-US" baseline="0" dirty="0" err="1"/>
              <a:t>rất</a:t>
            </a:r>
            <a:r>
              <a:rPr lang="en-US" baseline="0" dirty="0"/>
              <a:t> hay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tre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CAEED6-F3CE-4989-8114-EA4976C9ED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82101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CAEED6-F3CE-4989-8114-EA4976C9ED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05028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CAEED6-F3CE-4989-8114-EA4976C9ED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88999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CAEED6-F3CE-4989-8114-EA4976C9ED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78079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CAEED6-F3CE-4989-8114-EA4976C9ED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2633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>
            <a:extLst>
              <a:ext uri="{FF2B5EF4-FFF2-40B4-BE49-F238E27FC236}">
                <a16:creationId xmlns:a16="http://schemas.microsoft.com/office/drawing/2014/main" id="{30D250BF-A7C8-4B10-B197-4AB269401E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备注占位符 2">
            <a:extLst>
              <a:ext uri="{FF2B5EF4-FFF2-40B4-BE49-F238E27FC236}">
                <a16:creationId xmlns:a16="http://schemas.microsoft.com/office/drawing/2014/main" id="{FC371406-A101-48DD-82B2-002219248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b="1">
              <a:solidFill>
                <a:srgbClr val="006600"/>
              </a:solidFill>
              <a:ea typeface="字魂59号-创粗黑" pitchFamily="2" charset="-122"/>
            </a:endParaRPr>
          </a:p>
        </p:txBody>
      </p:sp>
      <p:sp>
        <p:nvSpPr>
          <p:cNvPr id="38916" name="灯片编号占位符 3">
            <a:extLst>
              <a:ext uri="{FF2B5EF4-FFF2-40B4-BE49-F238E27FC236}">
                <a16:creationId xmlns:a16="http://schemas.microsoft.com/office/drawing/2014/main" id="{DDC4676B-6E89-45DB-9797-DAC424AB44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0A66DD0-A3A4-4B2F-A953-1E85BBBFBAEC}" type="slidenum">
              <a:rPr kumimoji="1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56904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CAEED6-F3CE-4989-8114-EA4976C9EDF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0682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33035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 advClick="0" advTm="0">
        <p15:prstTrans prst="drape"/>
      </p:transition>
    </mc:Choice>
    <mc:Fallback xmlns=""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9D20F-BEB0-4012-B897-2C9053B9BB0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C07DA0-4BCF-49E0-974B-3E2E9EEDCB3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46256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 advClick="0" advTm="0">
        <p15:prstTrans prst="drape"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9D20F-BEB0-4012-B897-2C9053B9BB0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C07DA0-4BCF-49E0-974B-3E2E9EEDCB3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77206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 advClick="0" advTm="0">
        <p15:prstTrans prst="drape"/>
      </p:transition>
    </mc:Choice>
    <mc:Fallback xmlns="">
      <p:transition spd="slow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9D655829-2083-4F2B-AC64-BBE47BABF7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F4E8BAFC-3878-4C80-8E3F-198652C282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345211F8-27DF-4CFA-B9D8-0E90C7ABBF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B0DE86-FCD4-4E00-B7C0-DD0761592168}" type="slidenum">
              <a:rPr kumimoji="1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6230062"/>
      </p:ext>
    </p:extLst>
  </p:cSld>
  <p:clrMapOvr>
    <a:masterClrMapping/>
  </p:clrMapOvr>
  <p:transition spd="slow" advTm="3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14400" y="1981200"/>
            <a:ext cx="103632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DCEA93CC-76A1-4C2B-9F13-CE4EB620D4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068C3227-2B98-49CB-95FE-7D313B0A90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77BEC76-5666-4082-A9A7-42A2F12F5F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5CF408F-E53C-4786-83ED-96EBB1299F24}" type="slidenum">
              <a:rPr kumimoji="1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8854023"/>
      </p:ext>
    </p:extLst>
  </p:cSld>
  <p:clrMapOvr>
    <a:masterClrMapping/>
  </p:clrMapOvr>
  <p:transition spd="slow" advTm="3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A14BD0D4-54FA-47F4-881F-A0C3203DE6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CD4BFF09-6F9F-4E2D-BB9D-F23AA6D4D8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CBC5D606-925D-47C2-B2B1-1920CE7D562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2E00827-6D19-414D-942C-BE5EA52E1437}" type="slidenum">
              <a:rPr kumimoji="1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6326382"/>
      </p:ext>
    </p:extLst>
  </p:cSld>
  <p:clrMapOvr>
    <a:masterClrMapping/>
  </p:clrMapOvr>
  <p:transition spd="slow" advTm="300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898447-BC0E-4BA0-8DD2-90365B11A9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5B8394-0C6A-4899-BE9C-04EC65AFD8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137128-AC8A-431F-B450-8605C76F07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9471CDB-E68C-448E-9824-508FA28FEBF2}" type="slidenum">
              <a:rPr kumimoji="1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8430388"/>
      </p:ext>
    </p:extLst>
  </p:cSld>
  <p:clrMapOvr>
    <a:masterClrMapping/>
  </p:clrMapOvr>
  <p:transition spd="slow" advTm="300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D6CB2B82-4DF3-49FD-9374-0D3E1EFC79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757BFDB8-FBBD-4340-8AB1-3DC6C2D0D4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AF868756-D951-4EDF-9E0B-5E1E6992EA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52E7B85-58AE-4847-A2FE-F8A8D0B7F14D}" type="slidenum">
              <a:rPr kumimoji="1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3604472"/>
      </p:ext>
    </p:extLst>
  </p:cSld>
  <p:clrMapOvr>
    <a:masterClrMapping/>
  </p:clrMapOvr>
  <p:transition spd="slow" advTm="300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Date Placeholder 4">
            <a:extLst>
              <a:ext uri="{FF2B5EF4-FFF2-40B4-BE49-F238E27FC236}">
                <a16:creationId xmlns:a16="http://schemas.microsoft.com/office/drawing/2014/main" id="{D9D6A092-5045-4C82-80A3-EEA79C5609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32530E5A-C0E2-4934-9D0A-D36E452BE2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8E929A27-46A3-465F-88F8-D8A7F32E68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9FC187-51D6-49E3-8DC0-F89D71718C4E}" type="slidenum">
              <a:rPr kumimoji="1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1792497"/>
      </p:ext>
    </p:extLst>
  </p:cSld>
  <p:clrMapOvr>
    <a:masterClrMapping/>
  </p:clrMapOvr>
  <p:transition spd="slow" advTm="300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514779"/>
      </p:ext>
    </p:extLst>
  </p:cSld>
  <p:clrMapOvr>
    <a:masterClrMapping/>
  </p:clrMapOvr>
  <p:transition spd="slow" advTm="300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1B1F8D-156D-40E7-98AF-C7718605EE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05ADAB-B337-4CCE-800E-279D286314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DCFD0-BB2A-47CD-AC07-B223A13426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BBC5B6-89EF-4142-9603-2A2DB08E8C70}" type="slidenum">
              <a:rPr kumimoji="1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0381281"/>
      </p:ext>
    </p:extLst>
  </p:cSld>
  <p:clrMapOvr>
    <a:masterClrMapping/>
  </p:clrMapOvr>
  <p:transition spd="slow" advTm="3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9D20F-BEB0-4012-B897-2C9053B9BB0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C07DA0-4BCF-49E0-974B-3E2E9EEDCB3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24169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 advClick="0" advTm="0">
        <p15:prstTrans prst="drape"/>
      </p:transition>
    </mc:Choice>
    <mc:Fallback xmlns="">
      <p:transition spd="slow" advClick="0" advTm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39CB83-B4BA-468C-B0B3-A757BF145E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5DA33B-2B3E-41DC-9476-39B31B56F5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025643-AE2D-4BD8-9BCC-0788B520F8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8B599F-0D28-488E-8FD2-F07DCDDBF593}" type="slidenum">
              <a:rPr kumimoji="1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6023894"/>
      </p:ext>
    </p:extLst>
  </p:cSld>
  <p:clrMapOvr>
    <a:masterClrMapping/>
  </p:clrMapOvr>
  <p:transition spd="slow" advTm="300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1981200"/>
            <a:ext cx="10363200" cy="4114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12C2A05E-FF4D-414E-9E32-B101973D39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AF66091D-83B3-4485-B05A-2EE5FBC3DA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FEB3364F-ACAD-47F6-9E35-88A9BDB963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D447250-6EEE-4CC0-BAD2-5853DB5A51B2}" type="slidenum">
              <a:rPr kumimoji="1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678215"/>
      </p:ext>
    </p:extLst>
  </p:cSld>
  <p:clrMapOvr>
    <a:masterClrMapping/>
  </p:clrMapOvr>
  <p:transition spd="slow" advTm="300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2A627BE6-97F8-4424-B8BB-4458936E45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645303DF-ECB2-4290-A28B-C98E917867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C5B455B7-5435-4560-A5E4-E568F5BF53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A665F48-362D-4BF0-B1A3-F35B84705859}" type="slidenum">
              <a:rPr kumimoji="1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8926888"/>
      </p:ext>
    </p:extLst>
  </p:cSld>
  <p:clrMapOvr>
    <a:masterClrMapping/>
  </p:clrMapOvr>
  <p:transition spd="slow" advTm="3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9D20F-BEB0-4012-B897-2C9053B9BB0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C07DA0-4BCF-49E0-974B-3E2E9EEDCB3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04675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 advClick="0" advTm="0">
        <p15:prstTrans prst="drape"/>
      </p:transition>
    </mc:Choice>
    <mc:Fallback xmlns="">
      <p:transition spd="slow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9D20F-BEB0-4012-B897-2C9053B9BB0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C07DA0-4BCF-49E0-974B-3E2E9EEDCB3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00369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 advClick="0" advTm="0">
        <p15:prstTrans prst="drape"/>
      </p:transition>
    </mc:Choice>
    <mc:Fallback xmlns=""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9D20F-BEB0-4012-B897-2C9053B9BB0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C07DA0-4BCF-49E0-974B-3E2E9EEDCB3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34705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 advClick="0" advTm="0">
        <p15:prstTrans prst="drape"/>
      </p:transition>
    </mc:Choice>
    <mc:Fallback xmlns=""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9D20F-BEB0-4012-B897-2C9053B9BB0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C07DA0-4BCF-49E0-974B-3E2E9EEDCB3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42053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 advClick="0" advTm="0">
        <p15:prstTrans prst="drape"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9D20F-BEB0-4012-B897-2C9053B9BB0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C07DA0-4BCF-49E0-974B-3E2E9EEDCB3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19447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 advClick="0" advTm="0">
        <p15:prstTrans prst="drape"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9D20F-BEB0-4012-B897-2C9053B9BB0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C07DA0-4BCF-49E0-974B-3E2E9EEDCB3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03338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 advClick="0" advTm="0">
        <p15:prstTrans prst="drape"/>
      </p:transition>
    </mc:Choice>
    <mc:Fallback xmlns="">
      <p:transition spd="slow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9D20F-BEB0-4012-B897-2C9053B9BB0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C07DA0-4BCF-49E0-974B-3E2E9EEDCB3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78100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 advClick="0" advTm="0">
        <p15:prstTrans prst="drape"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9D20F-BEB0-4012-B897-2C9053B9BB0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C07DA0-4BCF-49E0-974B-3E2E9EEDCB3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46"/>
            <a:ext cx="12192000" cy="685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454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 advClick="0" advTm="0">
        <p15:prstTrans prst="drape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431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 advTm="300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字魂59号-创粗黑" panose="00000500000000000000" pitchFamily="2" charset="-122"/>
          <a:ea typeface="字魂59号-创粗黑" panose="00000500000000000000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字魂59号-创粗黑" panose="00000500000000000000" pitchFamily="2" charset="-122"/>
          <a:ea typeface="字魂59号-创粗黑" panose="00000500000000000000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字魂59号-创粗黑" panose="00000500000000000000" pitchFamily="2" charset="-122"/>
          <a:ea typeface="字魂59号-创粗黑" panose="00000500000000000000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字魂59号-创粗黑" panose="00000500000000000000" pitchFamily="2" charset="-122"/>
          <a:ea typeface="字魂59号-创粗黑" panose="00000500000000000000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7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18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31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18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jpe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18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XwHJop8eu-o" TargetMode="External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microsoft.com/office/2007/relationships/hdphoto" Target="../media/hdphoto1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7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5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6.png"/><Relationship Id="rId5" Type="http://schemas.openxmlformats.org/officeDocument/2006/relationships/image" Target="../media/image18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Ã¢y tre png | PNGEg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9368" y1="27807" x2="39368" y2="27807"/>
                        <a14:foregroundMark x1="18103" y1="34403" x2="18103" y2="34403"/>
                        <a14:foregroundMark x1="26437" y1="43850" x2="25287" y2="44029"/>
                        <a14:foregroundMark x1="32184" y1="71658" x2="32184" y2="71658"/>
                        <a14:foregroundMark x1="29885" y1="68627" x2="29885" y2="68627"/>
                        <a14:foregroundMark x1="8046" y1="44920" x2="8046" y2="44920"/>
                        <a14:backgroundMark x1="46839" y1="32442" x2="46839" y2="32442"/>
                        <a14:backgroundMark x1="42241" y1="33155" x2="35632" y2="34581"/>
                        <a14:backgroundMark x1="52874" y1="56150" x2="52874" y2="56150"/>
                        <a14:backgroundMark x1="64655" y1="27273" x2="64368" y2="245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1336">
            <a:off x="10750096" y="1141375"/>
            <a:ext cx="2146708" cy="567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reen Grass Background png download - 1473*1200 - Free Transparent Bamboo  png Download. - CleanPNG / Kiss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44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81700" y="-1"/>
            <a:ext cx="6482499" cy="6940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69768" y="-120503"/>
            <a:ext cx="3583069" cy="744561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129" y="589077"/>
            <a:ext cx="2160416" cy="137842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0" y="4358408"/>
            <a:ext cx="2455592" cy="202269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831" y="-1"/>
            <a:ext cx="5487703" cy="522709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25366" y="-69512"/>
            <a:ext cx="2766634" cy="3977139"/>
          </a:xfrm>
          <a:prstGeom prst="rect">
            <a:avLst/>
          </a:prstGeom>
        </p:spPr>
      </p:pic>
      <p:sp>
        <p:nvSpPr>
          <p:cNvPr id="14" name="文本框 344">
            <a:extLst>
              <a:ext uri="{FF2B5EF4-FFF2-40B4-BE49-F238E27FC236}">
                <a16:creationId xmlns:a16="http://schemas.microsoft.com/office/drawing/2014/main" id="{44CBDE53-190E-41C7-B7EF-AB0D105FC592}"/>
              </a:ext>
            </a:extLst>
          </p:cNvPr>
          <p:cNvSpPr txBox="1"/>
          <p:nvPr/>
        </p:nvSpPr>
        <p:spPr>
          <a:xfrm>
            <a:off x="5130049" y="801264"/>
            <a:ext cx="2295820" cy="100950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28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960" b="0" i="0" u="none" strike="noStrike" kern="1200" cap="none" spc="0" normalizeH="0" baseline="0" noProof="0" dirty="0" err="1">
                <a:ln w="63500"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UTM A&amp;S Graceland" panose="02040603050506020204" pitchFamily="18" charset="0"/>
                <a:ea typeface="字魂36号-正文宋楷" panose="02000000000000000000" pitchFamily="2" charset="-122"/>
                <a:cs typeface="+mn-cs"/>
              </a:rPr>
              <a:t>Tập</a:t>
            </a:r>
            <a:r>
              <a:rPr kumimoji="0" lang="en-US" altLang="zh-CN" sz="5960" b="0" i="0" u="none" strike="noStrike" kern="1200" cap="none" spc="0" normalizeH="0" baseline="0" noProof="0" dirty="0">
                <a:ln w="63500"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UTM A&amp;S Graceland" panose="02040603050506020204" pitchFamily="18" charset="0"/>
                <a:ea typeface="字魂36号-正文宋楷" panose="02000000000000000000" pitchFamily="2" charset="-122"/>
                <a:cs typeface="+mn-cs"/>
              </a:rPr>
              <a:t> </a:t>
            </a:r>
            <a:r>
              <a:rPr kumimoji="0" lang="en-US" altLang="zh-CN" sz="5960" b="0" i="0" u="none" strike="noStrike" kern="1200" cap="none" spc="0" normalizeH="0" baseline="0" noProof="0" dirty="0" err="1">
                <a:ln w="63500"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UTM A&amp;S Graceland" panose="02040603050506020204" pitchFamily="18" charset="0"/>
                <a:ea typeface="字魂36号-正文宋楷" panose="02000000000000000000" pitchFamily="2" charset="-122"/>
                <a:cs typeface="+mn-cs"/>
              </a:rPr>
              <a:t>đọc</a:t>
            </a:r>
            <a:endParaRPr kumimoji="0" lang="zh-CN" altLang="en-US" sz="5960" b="0" i="0" u="none" strike="noStrike" kern="1200" cap="none" spc="0" normalizeH="0" baseline="0" noProof="0" dirty="0">
              <a:ln w="63500"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UTM A&amp;S Graceland" panose="02040603050506020204" pitchFamily="18" charset="0"/>
              <a:ea typeface="字魂36号-正文宋楷" panose="02000000000000000000" pitchFamily="2" charset="-122"/>
              <a:cs typeface="+mn-cs"/>
            </a:endParaRPr>
          </a:p>
        </p:txBody>
      </p:sp>
      <p:sp>
        <p:nvSpPr>
          <p:cNvPr id="15" name="文本框 345">
            <a:extLst>
              <a:ext uri="{FF2B5EF4-FFF2-40B4-BE49-F238E27FC236}">
                <a16:creationId xmlns:a16="http://schemas.microsoft.com/office/drawing/2014/main" id="{8332BDAA-3D8A-4AF1-9D63-0FFBFE747417}"/>
              </a:ext>
            </a:extLst>
          </p:cNvPr>
          <p:cNvSpPr txBox="1"/>
          <p:nvPr/>
        </p:nvSpPr>
        <p:spPr>
          <a:xfrm>
            <a:off x="1925140" y="2008942"/>
            <a:ext cx="8311719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28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0" i="0" u="none" strike="noStrike" kern="1200" cap="none" spc="0" normalizeH="0" baseline="0" noProof="0" dirty="0">
                <a:ln w="3175">
                  <a:solidFill>
                    <a:prstClr val="black">
                      <a:lumMod val="85000"/>
                      <a:lumOff val="15000"/>
                    </a:prstClr>
                  </a:solidFill>
                </a:ln>
                <a:blipFill dpi="0" rotWithShape="1">
                  <a:blip r:embed="rId1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字魂36号-正文宋楷" panose="02000000000000000000" pitchFamily="2" charset="-122"/>
                <a:cs typeface="+mn-cs"/>
              </a:rPr>
              <a:t>TRE </a:t>
            </a:r>
          </a:p>
          <a:p>
            <a:pPr marL="0" marR="0" lvl="0" indent="0" algn="ctr" defTabSz="9128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0" i="0" u="none" strike="noStrike" kern="1200" cap="none" spc="0" normalizeH="0" baseline="0" noProof="0" dirty="0">
                <a:ln w="3175">
                  <a:solidFill>
                    <a:prstClr val="black">
                      <a:lumMod val="85000"/>
                      <a:lumOff val="15000"/>
                    </a:prstClr>
                  </a:solidFill>
                </a:ln>
                <a:blipFill dpi="0" rotWithShape="1">
                  <a:blip r:embed="rId1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字魂36号-正文宋楷" panose="02000000000000000000" pitchFamily="2" charset="-122"/>
                <a:cs typeface="+mn-cs"/>
              </a:rPr>
              <a:t>VIỆT NAM</a:t>
            </a:r>
            <a:endParaRPr kumimoji="0" lang="zh-CN" altLang="en-US" sz="9600" b="0" i="0" u="none" strike="noStrike" kern="1200" cap="none" spc="0" normalizeH="0" baseline="0" noProof="0" dirty="0">
              <a:ln w="3175">
                <a:solidFill>
                  <a:prstClr val="black">
                    <a:lumMod val="85000"/>
                    <a:lumOff val="15000"/>
                  </a:prstClr>
                </a:solidFill>
              </a:ln>
              <a:blipFill dpi="0" rotWithShape="1">
                <a:blip r:embed="rId1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glow rad="228600">
                  <a:srgbClr val="FFC000">
                    <a:satMod val="175000"/>
                    <a:alpha val="40000"/>
                  </a:srgbClr>
                </a:glow>
                <a:outerShdw blurRad="127000" dist="38100" dir="2700000" algn="tl" rotWithShape="0">
                  <a:prstClr val="black">
                    <a:alpha val="47000"/>
                  </a:prstClr>
                </a:outerShdw>
              </a:effectLst>
              <a:uLnTx/>
              <a:uFillTx/>
              <a:latin typeface="UTM Showcard" panose="02040603050506020204" pitchFamily="18" charset="0"/>
              <a:ea typeface="字魂36号-正文宋楷" panose="02000000000000000000" pitchFamily="2" charset="-122"/>
              <a:cs typeface="+mn-cs"/>
            </a:endParaRPr>
          </a:p>
        </p:txBody>
      </p:sp>
      <p:sp>
        <p:nvSpPr>
          <p:cNvPr id="16" name="文本框 344">
            <a:extLst>
              <a:ext uri="{FF2B5EF4-FFF2-40B4-BE49-F238E27FC236}">
                <a16:creationId xmlns:a16="http://schemas.microsoft.com/office/drawing/2014/main" id="{44CBDE53-190E-41C7-B7EF-AB0D105FC592}"/>
              </a:ext>
            </a:extLst>
          </p:cNvPr>
          <p:cNvSpPr txBox="1"/>
          <p:nvPr/>
        </p:nvSpPr>
        <p:spPr>
          <a:xfrm>
            <a:off x="4279813" y="5610991"/>
            <a:ext cx="3390673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28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 w="63500">
                  <a:noFill/>
                </a:ln>
                <a:solidFill>
                  <a:srgbClr val="3D9600"/>
                </a:solidFill>
                <a:effectLst/>
                <a:uLnTx/>
                <a:uFillTx/>
                <a:latin typeface="UTM A&amp;S Graceland" panose="02040603050506020204" pitchFamily="18" charset="0"/>
                <a:ea typeface="字魂36号-正文宋楷" panose="02000000000000000000" pitchFamily="2" charset="-122"/>
                <a:cs typeface="+mn-cs"/>
              </a:rPr>
              <a:t>Theo </a:t>
            </a:r>
            <a:r>
              <a:rPr kumimoji="0" lang="en-US" altLang="zh-CN" sz="3600" b="0" i="0" u="none" strike="noStrike" kern="1200" cap="none" spc="0" normalizeH="0" baseline="0" noProof="0" dirty="0" err="1">
                <a:ln w="63500">
                  <a:noFill/>
                </a:ln>
                <a:solidFill>
                  <a:srgbClr val="3D9600"/>
                </a:solidFill>
                <a:effectLst/>
                <a:uLnTx/>
                <a:uFillTx/>
                <a:latin typeface="UTM A&amp;S Graceland" panose="02040603050506020204" pitchFamily="18" charset="0"/>
                <a:ea typeface="字魂36号-正文宋楷" panose="02000000000000000000" pitchFamily="2" charset="-122"/>
                <a:cs typeface="+mn-cs"/>
              </a:rPr>
              <a:t>Nguyễn</a:t>
            </a:r>
            <a:r>
              <a:rPr kumimoji="0" lang="en-US" altLang="zh-CN" sz="3600" b="0" i="0" u="none" strike="noStrike" kern="1200" cap="none" spc="0" normalizeH="0" baseline="0" noProof="0" dirty="0">
                <a:ln w="63500">
                  <a:noFill/>
                </a:ln>
                <a:solidFill>
                  <a:srgbClr val="3D9600"/>
                </a:solidFill>
                <a:effectLst/>
                <a:uLnTx/>
                <a:uFillTx/>
                <a:latin typeface="UTM A&amp;S Graceland" panose="02040603050506020204" pitchFamily="18" charset="0"/>
                <a:ea typeface="字魂36号-正文宋楷" panose="02000000000000000000" pitchFamily="2" charset="-122"/>
                <a:cs typeface="+mn-cs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 w="63500">
                  <a:noFill/>
                </a:ln>
                <a:solidFill>
                  <a:srgbClr val="3D9600"/>
                </a:solidFill>
                <a:effectLst/>
                <a:uLnTx/>
                <a:uFillTx/>
                <a:latin typeface="UTM A&amp;S Graceland" panose="02040603050506020204" pitchFamily="18" charset="0"/>
                <a:ea typeface="字魂36号-正文宋楷" panose="02000000000000000000" pitchFamily="2" charset="-122"/>
                <a:cs typeface="+mn-cs"/>
              </a:rPr>
              <a:t>Duy</a:t>
            </a:r>
            <a:endParaRPr kumimoji="0" lang="en-US" altLang="zh-CN" sz="3600" b="0" i="0" u="none" strike="noStrike" kern="1200" cap="none" spc="0" normalizeH="0" baseline="0" noProof="0" dirty="0">
              <a:ln w="63500">
                <a:noFill/>
              </a:ln>
              <a:solidFill>
                <a:srgbClr val="3D9600"/>
              </a:solidFill>
              <a:effectLst/>
              <a:uLnTx/>
              <a:uFillTx/>
              <a:latin typeface="UTM A&amp;S Graceland" panose="02040603050506020204" pitchFamily="18" charset="0"/>
              <a:ea typeface="字魂36号-正文宋楷" panose="02000000000000000000" pitchFamily="2" charset="-122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51A00BF-848D-47D6-A369-50E1DC581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7113" y="4916823"/>
            <a:ext cx="2181143" cy="2181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7695767-B087-4E6C-8F18-EB1CBD833E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0578" y="5629528"/>
            <a:ext cx="14700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496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028">
            <a:extLst>
              <a:ext uri="{FF2B5EF4-FFF2-40B4-BE49-F238E27FC236}">
                <a16:creationId xmlns:a16="http://schemas.microsoft.com/office/drawing/2014/main" id="{F869B3A2-1BB0-439F-B6E0-92ECBDD216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5613" y="0"/>
            <a:ext cx="461962" cy="2349500"/>
          </a:xfrm>
          <a:prstGeom prst="rect">
            <a:avLst/>
          </a:prstGeom>
          <a:noFill/>
          <a:ln>
            <a:noFill/>
          </a:ln>
          <a:effectLst/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ea"/>
              <a:sym typeface="+mn-lt"/>
            </a:endParaRPr>
          </a:p>
        </p:txBody>
      </p:sp>
      <p:sp>
        <p:nvSpPr>
          <p:cNvPr id="41987" name="Rectangle 1032">
            <a:extLst>
              <a:ext uri="{FF2B5EF4-FFF2-40B4-BE49-F238E27FC236}">
                <a16:creationId xmlns:a16="http://schemas.microsoft.com/office/drawing/2014/main" id="{D0C00DA3-0D63-42B7-AE97-409BEDB7E8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5913" y="2801938"/>
            <a:ext cx="184150" cy="46196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ea"/>
              <a:sym typeface="+mn-lt"/>
            </a:endParaRPr>
          </a:p>
        </p:txBody>
      </p:sp>
      <p:sp>
        <p:nvSpPr>
          <p:cNvPr id="41988" name="Rectangle 1033">
            <a:extLst>
              <a:ext uri="{FF2B5EF4-FFF2-40B4-BE49-F238E27FC236}">
                <a16:creationId xmlns:a16="http://schemas.microsoft.com/office/drawing/2014/main" id="{B7DFE8AE-8A8D-46BE-849E-12AC7B3DAE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5913" y="2909888"/>
            <a:ext cx="184150" cy="46196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ea"/>
              <a:sym typeface="+mn-lt"/>
            </a:endParaRPr>
          </a:p>
        </p:txBody>
      </p:sp>
      <p:sp>
        <p:nvSpPr>
          <p:cNvPr id="41989" name="Rectangle 1034">
            <a:extLst>
              <a:ext uri="{FF2B5EF4-FFF2-40B4-BE49-F238E27FC236}">
                <a16:creationId xmlns:a16="http://schemas.microsoft.com/office/drawing/2014/main" id="{313A6490-1291-4CE5-B599-396485A43D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988" y="2765425"/>
            <a:ext cx="184150" cy="46196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ea"/>
              <a:sym typeface="+mn-lt"/>
            </a:endParaRPr>
          </a:p>
        </p:txBody>
      </p:sp>
      <p:sp>
        <p:nvSpPr>
          <p:cNvPr id="41990" name="矩形 4">
            <a:extLst>
              <a:ext uri="{FF2B5EF4-FFF2-40B4-BE49-F238E27FC236}">
                <a16:creationId xmlns:a16="http://schemas.microsoft.com/office/drawing/2014/main" id="{D8AA9CCD-D780-4209-B9AD-DC5E80DE81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2513" y="0"/>
            <a:ext cx="5076825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ea"/>
              <a:sym typeface="+mn-lt"/>
            </a:endParaRPr>
          </a:p>
        </p:txBody>
      </p:sp>
      <p:pic>
        <p:nvPicPr>
          <p:cNvPr id="37895" name="图片 6">
            <a:extLst>
              <a:ext uri="{FF2B5EF4-FFF2-40B4-BE49-F238E27FC236}">
                <a16:creationId xmlns:a16="http://schemas.microsoft.com/office/drawing/2014/main" id="{A9C9CA96-C75F-4092-8CAE-980A695FA0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62015">
            <a:off x="-3729038" y="-1346200"/>
            <a:ext cx="4899026" cy="875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文本框 2">
            <a:extLst>
              <a:ext uri="{FF2B5EF4-FFF2-40B4-BE49-F238E27FC236}">
                <a16:creationId xmlns:a16="http://schemas.microsoft.com/office/drawing/2014/main" id="{88E2CBDB-DD26-4A5F-9F90-76D8EA3F6C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988" y="0"/>
            <a:ext cx="6569075" cy="67405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字魂59号-创粗黑" pitchFamily="2" charset="-122"/>
              <a:cs typeface="+mn-cs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Tre xanh, 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Xanh tự bao giờ?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Chuyện ngày xưa... đã có bờ tre xanh</a:t>
            </a:r>
            <a:r>
              <a:rPr kumimoji="1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.</a:t>
            </a:r>
            <a:endParaRPr kumimoji="1" lang="vi-V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anose="02020603050405020304" pitchFamily="18" charset="0"/>
              <a:ea typeface="字魂59号-创粗黑" pitchFamily="2" charset="-122"/>
              <a:cs typeface="+mn-cs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Thân gầy guộc, lá mong manh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Mà sao nên lũy nên thành tre ơi?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Ở đâu tre cũng xanh tươi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Cho dù đất sỏi đất vôi bạc màu?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Có gì đâu, có gì đâu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Mỡ màu ít, chắt dồn lâu hóa nhiều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Rễ siêng không ngại đất nghèo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Tre bao nhiêu rễ bấy nhiêu cần cù.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Vươn mình trong gió tre đu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Cây kham khổ vẫn hát ru lá cành</a:t>
            </a:r>
            <a:r>
              <a:rPr kumimoji="1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.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CC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Yêu nhiều nắng nỏ trời xanh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CC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Tre xanh không đứng khuất mình bóng râm.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CC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Bão bùng thân bọc lấy thân</a:t>
            </a:r>
            <a:endParaRPr kumimoji="1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3333CC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字魂59号-创粗黑" pitchFamily="2" charset="-122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CC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Tay ôm tay níu tre gần nhau thêm</a:t>
            </a:r>
          </a:p>
        </p:txBody>
      </p:sp>
      <p:pic>
        <p:nvPicPr>
          <p:cNvPr id="37897" name="图片 3">
            <a:extLst>
              <a:ext uri="{FF2B5EF4-FFF2-40B4-BE49-F238E27FC236}">
                <a16:creationId xmlns:a16="http://schemas.microsoft.com/office/drawing/2014/main" id="{1857CED9-38BE-4B6F-AC67-17F40F16C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0413" y="-1084263"/>
            <a:ext cx="4249737" cy="3092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2">
            <a:extLst>
              <a:ext uri="{FF2B5EF4-FFF2-40B4-BE49-F238E27FC236}">
                <a16:creationId xmlns:a16="http://schemas.microsoft.com/office/drawing/2014/main" id="{D522944D-3276-4E85-8397-98195C7F4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8938" y="557213"/>
            <a:ext cx="5553075" cy="63865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CC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Thương nhau tre chẳng ở riêng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CC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Lũy thành từ đó mà nên hỡi người</a:t>
            </a:r>
            <a:r>
              <a:rPr kumimoji="1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CC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.</a:t>
            </a:r>
            <a:endParaRPr kumimoji="1" lang="vi-V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3333CC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字魂59号-创粗黑" pitchFamily="2" charset="-122"/>
              <a:cs typeface="+mn-cs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Chẳng may thân gãy cành rơi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Vẫn nguyên cái gốc truyền đời cho măng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Nòi tre đâu chịu mọc cong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Chưa lên đã nhọn như chông lạ thường.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Lưng trần phơi nắng phơi sương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Có manh áo cộc, tre nhường cho con.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Măng non là búp măng non.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Đã mang dáng thẳng thân tròn của tre.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Năm qua đi, tháng qua đi</a:t>
            </a:r>
            <a:r>
              <a:rPr kumimoji="1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,</a:t>
            </a:r>
            <a:endParaRPr kumimoji="1" lang="vi-V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C6600"/>
              </a:solidFill>
              <a:effectLst/>
              <a:uLnTx/>
              <a:uFillTx/>
              <a:latin typeface="Times New Roman" panose="02020603050405020304" pitchFamily="18" charset="0"/>
              <a:ea typeface="字魂59号-创粗黑" pitchFamily="2" charset="-122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Tre già măng mọc có gì lạ đâu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Mai sau,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Mai sau,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Mai sau,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Đất xanh tre mãi xanh màu tre xanh.</a:t>
            </a:r>
            <a:endParaRPr kumimoji="1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FF"/>
              </a:solidFill>
              <a:effectLst/>
              <a:uLnTx/>
              <a:uFillTx/>
              <a:latin typeface="Times New Roman" panose="02020603050405020304" pitchFamily="18" charset="0"/>
              <a:ea typeface="字魂59号-创粗黑" pitchFamily="2" charset="-122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 </a:t>
            </a:r>
            <a:r>
              <a:rPr kumimoji="1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			</a:t>
            </a:r>
            <a:r>
              <a:rPr kumimoji="1" lang="en-US" altLang="zh-CN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Nguyễn</a:t>
            </a:r>
            <a:r>
              <a:rPr kumimoji="1" lang="en-US" altLang="zh-CN" sz="25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 </a:t>
            </a:r>
            <a:r>
              <a:rPr kumimoji="1" lang="en-US" altLang="zh-CN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Duy</a:t>
            </a:r>
            <a:endParaRPr kumimoji="1" lang="zh-CN" altLang="en-US" sz="25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anose="02020603050405020304" pitchFamily="18" charset="0"/>
              <a:ea typeface="字魂59号-创粗黑" pitchFamily="2" charset="-122"/>
              <a:cs typeface="+mn-cs"/>
            </a:endParaRPr>
          </a:p>
        </p:txBody>
      </p:sp>
      <p:pic>
        <p:nvPicPr>
          <p:cNvPr id="37899" name="Picture 2">
            <a:extLst>
              <a:ext uri="{FF2B5EF4-FFF2-40B4-BE49-F238E27FC236}">
                <a16:creationId xmlns:a16="http://schemas.microsoft.com/office/drawing/2014/main" id="{E7D85A4B-145A-4793-B36E-2B9FD47E78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200" y="4895850"/>
            <a:ext cx="1804988" cy="209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0FD5566-B9DB-4FFE-BEED-DE2C307D38B0}"/>
              </a:ext>
            </a:extLst>
          </p:cNvPr>
          <p:cNvSpPr txBox="1"/>
          <p:nvPr/>
        </p:nvSpPr>
        <p:spPr>
          <a:xfrm>
            <a:off x="4429125" y="122238"/>
            <a:ext cx="2819400" cy="584200"/>
          </a:xfrm>
          <a:custGeom>
            <a:avLst/>
            <a:gdLst>
              <a:gd name="connsiteX0" fmla="*/ 0 w 2818772"/>
              <a:gd name="connsiteY0" fmla="*/ 0 h 584775"/>
              <a:gd name="connsiteX1" fmla="*/ 620130 w 2818772"/>
              <a:gd name="connsiteY1" fmla="*/ 0 h 584775"/>
              <a:gd name="connsiteX2" fmla="*/ 1127509 w 2818772"/>
              <a:gd name="connsiteY2" fmla="*/ 0 h 584775"/>
              <a:gd name="connsiteX3" fmla="*/ 1606700 w 2818772"/>
              <a:gd name="connsiteY3" fmla="*/ 0 h 584775"/>
              <a:gd name="connsiteX4" fmla="*/ 2114079 w 2818772"/>
              <a:gd name="connsiteY4" fmla="*/ 0 h 584775"/>
              <a:gd name="connsiteX5" fmla="*/ 2818772 w 2818772"/>
              <a:gd name="connsiteY5" fmla="*/ 0 h 584775"/>
              <a:gd name="connsiteX6" fmla="*/ 2818772 w 2818772"/>
              <a:gd name="connsiteY6" fmla="*/ 584775 h 584775"/>
              <a:gd name="connsiteX7" fmla="*/ 2311393 w 2818772"/>
              <a:gd name="connsiteY7" fmla="*/ 584775 h 584775"/>
              <a:gd name="connsiteX8" fmla="*/ 1747639 w 2818772"/>
              <a:gd name="connsiteY8" fmla="*/ 584775 h 584775"/>
              <a:gd name="connsiteX9" fmla="*/ 1268447 w 2818772"/>
              <a:gd name="connsiteY9" fmla="*/ 584775 h 584775"/>
              <a:gd name="connsiteX10" fmla="*/ 648318 w 2818772"/>
              <a:gd name="connsiteY10" fmla="*/ 584775 h 584775"/>
              <a:gd name="connsiteX11" fmla="*/ 0 w 2818772"/>
              <a:gd name="connsiteY11" fmla="*/ 584775 h 584775"/>
              <a:gd name="connsiteX12" fmla="*/ 0 w 2818772"/>
              <a:gd name="connsiteY12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18772" h="584775" fill="none" extrusionOk="0">
                <a:moveTo>
                  <a:pt x="0" y="0"/>
                </a:moveTo>
                <a:cubicBezTo>
                  <a:pt x="157902" y="-37867"/>
                  <a:pt x="441196" y="45872"/>
                  <a:pt x="620130" y="0"/>
                </a:cubicBezTo>
                <a:cubicBezTo>
                  <a:pt x="799064" y="-45872"/>
                  <a:pt x="1023488" y="1953"/>
                  <a:pt x="1127509" y="0"/>
                </a:cubicBezTo>
                <a:cubicBezTo>
                  <a:pt x="1231530" y="-1953"/>
                  <a:pt x="1505609" y="53406"/>
                  <a:pt x="1606700" y="0"/>
                </a:cubicBezTo>
                <a:cubicBezTo>
                  <a:pt x="1707791" y="-53406"/>
                  <a:pt x="1974907" y="18386"/>
                  <a:pt x="2114079" y="0"/>
                </a:cubicBezTo>
                <a:cubicBezTo>
                  <a:pt x="2253251" y="-18386"/>
                  <a:pt x="2664913" y="64038"/>
                  <a:pt x="2818772" y="0"/>
                </a:cubicBezTo>
                <a:cubicBezTo>
                  <a:pt x="2826065" y="141193"/>
                  <a:pt x="2790809" y="394921"/>
                  <a:pt x="2818772" y="584775"/>
                </a:cubicBezTo>
                <a:cubicBezTo>
                  <a:pt x="2626486" y="622761"/>
                  <a:pt x="2455924" y="538759"/>
                  <a:pt x="2311393" y="584775"/>
                </a:cubicBezTo>
                <a:cubicBezTo>
                  <a:pt x="2166862" y="630791"/>
                  <a:pt x="1893421" y="535635"/>
                  <a:pt x="1747639" y="584775"/>
                </a:cubicBezTo>
                <a:cubicBezTo>
                  <a:pt x="1601857" y="633915"/>
                  <a:pt x="1396410" y="531836"/>
                  <a:pt x="1268447" y="584775"/>
                </a:cubicBezTo>
                <a:cubicBezTo>
                  <a:pt x="1140484" y="637714"/>
                  <a:pt x="815301" y="538122"/>
                  <a:pt x="648318" y="584775"/>
                </a:cubicBezTo>
                <a:cubicBezTo>
                  <a:pt x="481335" y="631428"/>
                  <a:pt x="226508" y="527649"/>
                  <a:pt x="0" y="584775"/>
                </a:cubicBezTo>
                <a:cubicBezTo>
                  <a:pt x="-23640" y="461690"/>
                  <a:pt x="68686" y="204010"/>
                  <a:pt x="0" y="0"/>
                </a:cubicBezTo>
                <a:close/>
              </a:path>
              <a:path w="2818772" h="584775" stroke="0" extrusionOk="0">
                <a:moveTo>
                  <a:pt x="0" y="0"/>
                </a:moveTo>
                <a:cubicBezTo>
                  <a:pt x="121772" y="-32978"/>
                  <a:pt x="286129" y="3243"/>
                  <a:pt x="563754" y="0"/>
                </a:cubicBezTo>
                <a:cubicBezTo>
                  <a:pt x="841379" y="-3243"/>
                  <a:pt x="1028172" y="62330"/>
                  <a:pt x="1183884" y="0"/>
                </a:cubicBezTo>
                <a:cubicBezTo>
                  <a:pt x="1339596" y="-62330"/>
                  <a:pt x="1549447" y="424"/>
                  <a:pt x="1663075" y="0"/>
                </a:cubicBezTo>
                <a:cubicBezTo>
                  <a:pt x="1776703" y="-424"/>
                  <a:pt x="2016598" y="11966"/>
                  <a:pt x="2170454" y="0"/>
                </a:cubicBezTo>
                <a:cubicBezTo>
                  <a:pt x="2324310" y="-11966"/>
                  <a:pt x="2586176" y="41473"/>
                  <a:pt x="2818772" y="0"/>
                </a:cubicBezTo>
                <a:cubicBezTo>
                  <a:pt x="2818880" y="203977"/>
                  <a:pt x="2753645" y="400337"/>
                  <a:pt x="2818772" y="584775"/>
                </a:cubicBezTo>
                <a:cubicBezTo>
                  <a:pt x="2656847" y="594033"/>
                  <a:pt x="2386538" y="548622"/>
                  <a:pt x="2255018" y="584775"/>
                </a:cubicBezTo>
                <a:cubicBezTo>
                  <a:pt x="2123498" y="620928"/>
                  <a:pt x="1979772" y="542781"/>
                  <a:pt x="1719451" y="584775"/>
                </a:cubicBezTo>
                <a:cubicBezTo>
                  <a:pt x="1459130" y="626769"/>
                  <a:pt x="1421873" y="532033"/>
                  <a:pt x="1155697" y="584775"/>
                </a:cubicBezTo>
                <a:cubicBezTo>
                  <a:pt x="889521" y="637517"/>
                  <a:pt x="873090" y="557349"/>
                  <a:pt x="648318" y="584775"/>
                </a:cubicBezTo>
                <a:cubicBezTo>
                  <a:pt x="423546" y="612201"/>
                  <a:pt x="186421" y="516653"/>
                  <a:pt x="0" y="584775"/>
                </a:cubicBezTo>
                <a:cubicBezTo>
                  <a:pt x="-48972" y="428500"/>
                  <a:pt x="53769" y="238984"/>
                  <a:pt x="0" y="0"/>
                </a:cubicBezTo>
                <a:close/>
              </a:path>
            </a:pathLst>
          </a:custGeom>
          <a:solidFill>
            <a:srgbClr val="CCFFCC"/>
          </a:solidFill>
          <a:ln>
            <a:solidFill>
              <a:srgbClr val="00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3200" b="1" i="0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Tre Việt Nam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B06814C-BFB4-42D9-A801-C19B0306D703}"/>
              </a:ext>
            </a:extLst>
          </p:cNvPr>
          <p:cNvCxnSpPr>
            <a:cxnSpLocks/>
          </p:cNvCxnSpPr>
          <p:nvPr/>
        </p:nvCxnSpPr>
        <p:spPr bwMode="auto">
          <a:xfrm flipH="1">
            <a:off x="847725" y="388938"/>
            <a:ext cx="73025" cy="338137"/>
          </a:xfrm>
          <a:prstGeom prst="line">
            <a:avLst/>
          </a:prstGeom>
          <a:ln w="5715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1CB7383-1FFD-471E-B99B-67E76C7E04E2}"/>
              </a:ext>
            </a:extLst>
          </p:cNvPr>
          <p:cNvCxnSpPr>
            <a:cxnSpLocks/>
          </p:cNvCxnSpPr>
          <p:nvPr/>
        </p:nvCxnSpPr>
        <p:spPr bwMode="auto">
          <a:xfrm flipH="1">
            <a:off x="844550" y="5173663"/>
            <a:ext cx="71438" cy="336550"/>
          </a:xfrm>
          <a:prstGeom prst="line">
            <a:avLst/>
          </a:prstGeom>
          <a:ln w="5715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DCF1E7B-BE8C-4E50-9FEC-827EFC25CA6C}"/>
              </a:ext>
            </a:extLst>
          </p:cNvPr>
          <p:cNvCxnSpPr>
            <a:cxnSpLocks/>
          </p:cNvCxnSpPr>
          <p:nvPr/>
        </p:nvCxnSpPr>
        <p:spPr bwMode="auto">
          <a:xfrm flipH="1">
            <a:off x="7177088" y="1323975"/>
            <a:ext cx="71437" cy="336550"/>
          </a:xfrm>
          <a:prstGeom prst="line">
            <a:avLst/>
          </a:prstGeom>
          <a:ln w="5715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F93CFDA-61D9-48B6-976C-9566A36613E5}"/>
              </a:ext>
            </a:extLst>
          </p:cNvPr>
          <p:cNvCxnSpPr>
            <a:cxnSpLocks/>
          </p:cNvCxnSpPr>
          <p:nvPr/>
        </p:nvCxnSpPr>
        <p:spPr bwMode="auto">
          <a:xfrm flipH="1">
            <a:off x="7169150" y="5005388"/>
            <a:ext cx="71438" cy="336550"/>
          </a:xfrm>
          <a:prstGeom prst="line">
            <a:avLst/>
          </a:prstGeom>
          <a:ln w="5715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F6811B5-20CC-4C05-B86A-E14766A7A5B9}"/>
              </a:ext>
            </a:extLst>
          </p:cNvPr>
          <p:cNvCxnSpPr>
            <a:cxnSpLocks/>
          </p:cNvCxnSpPr>
          <p:nvPr/>
        </p:nvCxnSpPr>
        <p:spPr bwMode="auto">
          <a:xfrm flipH="1">
            <a:off x="10777538" y="4635500"/>
            <a:ext cx="71437" cy="336550"/>
          </a:xfrm>
          <a:prstGeom prst="line">
            <a:avLst/>
          </a:prstGeom>
          <a:ln w="5715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461622A-E306-4C2D-BB40-8D318C2CF5EB}"/>
              </a:ext>
            </a:extLst>
          </p:cNvPr>
          <p:cNvCxnSpPr>
            <a:cxnSpLocks/>
          </p:cNvCxnSpPr>
          <p:nvPr/>
        </p:nvCxnSpPr>
        <p:spPr bwMode="auto">
          <a:xfrm flipH="1">
            <a:off x="11636375" y="6132513"/>
            <a:ext cx="71438" cy="336550"/>
          </a:xfrm>
          <a:prstGeom prst="line">
            <a:avLst/>
          </a:prstGeom>
          <a:ln w="5715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E9CE673-2A16-40DA-8381-02D6C0AA8EEC}"/>
              </a:ext>
            </a:extLst>
          </p:cNvPr>
          <p:cNvCxnSpPr>
            <a:cxnSpLocks/>
          </p:cNvCxnSpPr>
          <p:nvPr/>
        </p:nvCxnSpPr>
        <p:spPr bwMode="auto">
          <a:xfrm flipH="1">
            <a:off x="11425238" y="968375"/>
            <a:ext cx="71437" cy="336550"/>
          </a:xfrm>
          <a:prstGeom prst="line">
            <a:avLst/>
          </a:prstGeom>
          <a:ln w="5715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39DD1EF-8E48-4D2D-A9F5-FE41E3E8C392}"/>
              </a:ext>
            </a:extLst>
          </p:cNvPr>
          <p:cNvCxnSpPr>
            <a:cxnSpLocks/>
          </p:cNvCxnSpPr>
          <p:nvPr/>
        </p:nvCxnSpPr>
        <p:spPr bwMode="auto">
          <a:xfrm flipH="1">
            <a:off x="4965700" y="4803775"/>
            <a:ext cx="71438" cy="336550"/>
          </a:xfrm>
          <a:prstGeom prst="line">
            <a:avLst/>
          </a:prstGeom>
          <a:ln w="5715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83BEF50-68BE-4768-9BBA-12360C02D92C}"/>
              </a:ext>
            </a:extLst>
          </p:cNvPr>
          <p:cNvCxnSpPr>
            <a:cxnSpLocks/>
          </p:cNvCxnSpPr>
          <p:nvPr/>
        </p:nvCxnSpPr>
        <p:spPr bwMode="auto">
          <a:xfrm flipH="1">
            <a:off x="5453063" y="1174750"/>
            <a:ext cx="71437" cy="336550"/>
          </a:xfrm>
          <a:prstGeom prst="line">
            <a:avLst/>
          </a:prstGeom>
          <a:ln w="5715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99515DC-5D5F-495A-8950-14FC412B93A2}"/>
              </a:ext>
            </a:extLst>
          </p:cNvPr>
          <p:cNvCxnSpPr>
            <a:cxnSpLocks/>
          </p:cNvCxnSpPr>
          <p:nvPr/>
        </p:nvCxnSpPr>
        <p:spPr bwMode="auto">
          <a:xfrm flipH="1">
            <a:off x="812800" y="1516063"/>
            <a:ext cx="71438" cy="336550"/>
          </a:xfrm>
          <a:prstGeom prst="line">
            <a:avLst/>
          </a:prstGeom>
          <a:ln w="5715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12983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4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065" y="435611"/>
            <a:ext cx="2160416" cy="137842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3259"/>
            <a:ext cx="2514504" cy="150601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594" y="-140514"/>
            <a:ext cx="1812998" cy="1659787"/>
          </a:xfrm>
          <a:prstGeom prst="rect">
            <a:avLst/>
          </a:prstGeom>
        </p:spPr>
      </p:pic>
      <p:pic>
        <p:nvPicPr>
          <p:cNvPr id="6" name="图片 5" descr="psd2015092228_素材中国-sccnn.com副本"/>
          <p:cNvPicPr>
            <a:picLocks noChangeAspect="1"/>
          </p:cNvPicPr>
          <p:nvPr/>
        </p:nvPicPr>
        <p:blipFill rotWithShape="1">
          <a:blip r:embed="rId6"/>
          <a:srcRect t="29477" r="1522" b="9861"/>
          <a:stretch/>
        </p:blipFill>
        <p:spPr>
          <a:xfrm>
            <a:off x="-2835217" y="3248168"/>
            <a:ext cx="4661196" cy="412162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15F9F31-2C0C-4823-BBC7-8B8E7CD01E04}"/>
              </a:ext>
            </a:extLst>
          </p:cNvPr>
          <p:cNvGrpSpPr>
            <a:grpSpLocks/>
          </p:cNvGrpSpPr>
          <p:nvPr/>
        </p:nvGrpSpPr>
        <p:grpSpPr bwMode="auto">
          <a:xfrm>
            <a:off x="2112366" y="-668740"/>
            <a:ext cx="8153168" cy="5530775"/>
            <a:chOff x="4295800" y="-1646067"/>
            <a:chExt cx="8153788" cy="5530785"/>
          </a:xfrm>
        </p:grpSpPr>
        <p:pic>
          <p:nvPicPr>
            <p:cNvPr id="10" name="Picture 3">
              <a:extLst>
                <a:ext uri="{FF2B5EF4-FFF2-40B4-BE49-F238E27FC236}">
                  <a16:creationId xmlns:a16="http://schemas.microsoft.com/office/drawing/2014/main" id="{7285C71F-B687-4289-AA22-577039F321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5800" y="-1646067"/>
              <a:ext cx="8153788" cy="55307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Box 5">
              <a:extLst>
                <a:ext uri="{FF2B5EF4-FFF2-40B4-BE49-F238E27FC236}">
                  <a16:creationId xmlns:a16="http://schemas.microsoft.com/office/drawing/2014/main" id="{B0226DB8-08D8-417B-8479-7858D67624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35435" y="249077"/>
              <a:ext cx="6578455" cy="19389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Tìm</a:t>
              </a:r>
              <a:r>
                <a:rPr kumimoji="1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1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những</a:t>
              </a:r>
              <a:r>
                <a:rPr kumimoji="1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1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câu</a:t>
              </a:r>
              <a:r>
                <a:rPr kumimoji="1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1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thơ</a:t>
              </a:r>
              <a:r>
                <a:rPr kumimoji="1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1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nói</a:t>
              </a:r>
              <a:r>
                <a:rPr kumimoji="1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1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lên</a:t>
              </a:r>
              <a:r>
                <a:rPr kumimoji="1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1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sự</a:t>
              </a:r>
              <a:r>
                <a:rPr kumimoji="1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1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gắn</a:t>
              </a:r>
              <a:r>
                <a:rPr kumimoji="1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1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bó</a:t>
              </a:r>
              <a:r>
                <a:rPr kumimoji="1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1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lâu</a:t>
              </a:r>
              <a:r>
                <a:rPr kumimoji="1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1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đời</a:t>
              </a:r>
              <a:r>
                <a:rPr kumimoji="1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1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của</a:t>
              </a:r>
              <a:r>
                <a:rPr kumimoji="1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1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cây</a:t>
              </a:r>
              <a:r>
                <a:rPr kumimoji="1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1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tre</a:t>
              </a:r>
              <a:r>
                <a:rPr kumimoji="1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1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với</a:t>
              </a:r>
              <a:r>
                <a:rPr kumimoji="1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1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người</a:t>
              </a:r>
              <a:r>
                <a:rPr kumimoji="1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1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Việt</a:t>
              </a:r>
              <a:r>
                <a:rPr kumimoji="1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Nam?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F835328-B272-4ECE-84D5-29D50DDC1960}"/>
              </a:ext>
            </a:extLst>
          </p:cNvPr>
          <p:cNvGrpSpPr>
            <a:grpSpLocks/>
          </p:cNvGrpSpPr>
          <p:nvPr/>
        </p:nvGrpSpPr>
        <p:grpSpPr bwMode="auto">
          <a:xfrm>
            <a:off x="1825979" y="4281867"/>
            <a:ext cx="9764712" cy="2054225"/>
            <a:chOff x="2427899" y="3755149"/>
            <a:chExt cx="9764101" cy="2054051"/>
          </a:xfrm>
        </p:grpSpPr>
        <p:sp>
          <p:nvSpPr>
            <p:cNvPr id="16" name="TextBox 9">
              <a:extLst>
                <a:ext uri="{FF2B5EF4-FFF2-40B4-BE49-F238E27FC236}">
                  <a16:creationId xmlns:a16="http://schemas.microsoft.com/office/drawing/2014/main" id="{6820C1F1-F46E-4444-98F9-5E1C71FAC1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8212" y="3755149"/>
              <a:ext cx="8153788" cy="19389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	</a:t>
              </a:r>
              <a:r>
                <a:rPr kumimoji="1" lang="vi-VN" alt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Tre xanh, 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	</a:t>
              </a:r>
              <a:r>
                <a:rPr kumimoji="1" lang="vi-VN" alt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Xanh tự bao giờ?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vi-VN" alt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Chuyện ngày xưa... đã có bờ tre xanh</a:t>
              </a:r>
              <a:r>
                <a:rPr kumimoji="1" lang="en-US" alt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.</a:t>
              </a:r>
              <a:endParaRPr kumimoji="1" lang="vi-V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17" name="Picture 11">
              <a:extLst>
                <a:ext uri="{FF2B5EF4-FFF2-40B4-BE49-F238E27FC236}">
                  <a16:creationId xmlns:a16="http://schemas.microsoft.com/office/drawing/2014/main" id="{BF496228-4574-45B0-9E84-72E52582F2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7899" y="3884718"/>
              <a:ext cx="1924482" cy="1924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5158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04" y="4359128"/>
            <a:ext cx="2455592" cy="202269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049" y="-140514"/>
            <a:ext cx="2430543" cy="2225145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6180" y="3743442"/>
            <a:ext cx="1659935" cy="2357107"/>
          </a:xfrm>
          <a:prstGeom prst="rect">
            <a:avLst/>
          </a:prstGeom>
        </p:spPr>
      </p:pic>
      <p:pic>
        <p:nvPicPr>
          <p:cNvPr id="2050" name="Picture 2" descr="CÃ¢y tre png | PNGEg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9368" y1="27807" x2="39368" y2="27807"/>
                        <a14:foregroundMark x1="18103" y1="34403" x2="18103" y2="34403"/>
                        <a14:foregroundMark x1="26437" y1="43850" x2="25287" y2="44029"/>
                        <a14:foregroundMark x1="32184" y1="71658" x2="32184" y2="71658"/>
                        <a14:foregroundMark x1="29885" y1="68627" x2="29885" y2="68627"/>
                        <a14:foregroundMark x1="8046" y1="44920" x2="8046" y2="44920"/>
                        <a14:backgroundMark x1="46839" y1="32442" x2="46839" y2="32442"/>
                        <a14:backgroundMark x1="42241" y1="33155" x2="35632" y2="34581"/>
                        <a14:backgroundMark x1="52874" y1="56150" x2="52874" y2="56150"/>
                        <a14:backgroundMark x1="64655" y1="27273" x2="64368" y2="245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85041" y="0"/>
            <a:ext cx="28694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5">
            <a:extLst>
              <a:ext uri="{FF2B5EF4-FFF2-40B4-BE49-F238E27FC236}">
                <a16:creationId xmlns:a16="http://schemas.microsoft.com/office/drawing/2014/main" id="{53E350C8-497D-4E12-A644-F7B8FC819C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6042" y="511470"/>
            <a:ext cx="7302232" cy="1446550"/>
          </a:xfrm>
          <a:prstGeom prst="rect">
            <a:avLst/>
          </a:prstGeom>
          <a:noFill/>
          <a:ln w="28575">
            <a:solidFill>
              <a:srgbClr val="000000"/>
            </a:solidFill>
            <a:prstDash val="dash"/>
            <a:miter lim="800000"/>
            <a:headEnd/>
            <a:tailEnd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Những hình ảnh nào của tre tượng trưng cho tính cần cù?</a:t>
            </a:r>
            <a:endParaRPr kumimoji="1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Times New Roman" panose="02020603050405020304" pitchFamily="18" charset="0"/>
              <a:ea typeface="字魂59号-创粗黑" pitchFamily="2" charset="-122"/>
              <a:cs typeface="+mn-cs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0345047-9E99-43B3-A637-44B1D6D48001}"/>
              </a:ext>
            </a:extLst>
          </p:cNvPr>
          <p:cNvGrpSpPr>
            <a:grpSpLocks/>
          </p:cNvGrpSpPr>
          <p:nvPr/>
        </p:nvGrpSpPr>
        <p:grpSpPr bwMode="auto">
          <a:xfrm>
            <a:off x="978841" y="2395421"/>
            <a:ext cx="9563983" cy="4667438"/>
            <a:chOff x="1851091" y="3755149"/>
            <a:chExt cx="10813440" cy="4667104"/>
          </a:xfrm>
        </p:grpSpPr>
        <p:sp>
          <p:nvSpPr>
            <p:cNvPr id="27" name="TextBox 9">
              <a:extLst>
                <a:ext uri="{FF2B5EF4-FFF2-40B4-BE49-F238E27FC236}">
                  <a16:creationId xmlns:a16="http://schemas.microsoft.com/office/drawing/2014/main" id="{33EED2AD-C2BD-4171-9795-246A8786FB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10743" y="3755149"/>
              <a:ext cx="8153788" cy="33239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+mn-cs"/>
                </a:rPr>
                <a:t>	</a:t>
              </a:r>
              <a:r>
                <a:rPr kumimoji="1" lang="vi-VN" altLang="en-US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+mn-cs"/>
                </a:rPr>
                <a:t>Ở đâu tre cũng xanh tươi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vi-VN" altLang="en-US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+mn-cs"/>
                </a:rPr>
                <a:t>Cho dù đất sỏi đất vôi bạc màu</a:t>
              </a:r>
              <a:r>
                <a:rPr kumimoji="1" lang="en-US" altLang="en-US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+mn-cs"/>
                </a:rPr>
                <a:t>.</a:t>
              </a:r>
              <a:endParaRPr kumimoji="1" lang="vi-VN" altLang="en-US" sz="3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+mn-cs"/>
                </a:rPr>
                <a:t>	</a:t>
              </a:r>
              <a:r>
                <a:rPr kumimoji="1" lang="vi-VN" altLang="en-US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+mn-cs"/>
                </a:rPr>
                <a:t>Có gì đâu, có gì đâu</a:t>
              </a:r>
              <a:r>
                <a:rPr kumimoji="1" lang="en-US" altLang="en-US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+mn-cs"/>
                </a:rPr>
                <a:t>,</a:t>
              </a:r>
              <a:endParaRPr kumimoji="1" lang="vi-VN" altLang="en-US" sz="3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vi-VN" altLang="en-US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+mn-cs"/>
                </a:rPr>
                <a:t>Mỡ màu ít, chắt dồn lâu hóa nhiều</a:t>
              </a:r>
              <a:r>
                <a:rPr kumimoji="1" lang="en-US" altLang="en-US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+mn-cs"/>
                </a:rPr>
                <a:t>.</a:t>
              </a:r>
              <a:endParaRPr kumimoji="1" lang="vi-VN" altLang="en-US" sz="3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+mn-cs"/>
                </a:rPr>
                <a:t>	</a:t>
              </a:r>
              <a:r>
                <a:rPr kumimoji="1" lang="vi-VN" altLang="en-US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+mn-cs"/>
                </a:rPr>
                <a:t>Rễ siêng không ngại đất nghèo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vi-VN" altLang="en-US" sz="3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+mn-cs"/>
                </a:rPr>
                <a:t>Tre bao nhiêu rễ bấy nhiêu cần cù.</a:t>
              </a:r>
            </a:p>
          </p:txBody>
        </p:sp>
        <p:pic>
          <p:nvPicPr>
            <p:cNvPr id="28" name="Picture 11">
              <a:extLst>
                <a:ext uri="{FF2B5EF4-FFF2-40B4-BE49-F238E27FC236}">
                  <a16:creationId xmlns:a16="http://schemas.microsoft.com/office/drawing/2014/main" id="{CF23A3EE-7231-49AE-9AF6-081E4CAE39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1091" y="6497771"/>
              <a:ext cx="1924482" cy="1924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801600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3259"/>
            <a:ext cx="2514504" cy="150601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594" y="-140514"/>
            <a:ext cx="1812998" cy="1659787"/>
          </a:xfrm>
          <a:prstGeom prst="rect">
            <a:avLst/>
          </a:prstGeom>
        </p:spPr>
      </p:pic>
      <p:pic>
        <p:nvPicPr>
          <p:cNvPr id="6" name="图片 5" descr="556c1d435b9b4副本"/>
          <p:cNvPicPr>
            <a:picLocks noChangeAspect="1"/>
          </p:cNvPicPr>
          <p:nvPr/>
        </p:nvPicPr>
        <p:blipFill>
          <a:blip r:embed="rId5"/>
          <a:srcRect t="107" r="57759" b="64337"/>
          <a:stretch>
            <a:fillRect/>
          </a:stretch>
        </p:blipFill>
        <p:spPr>
          <a:xfrm flipH="1">
            <a:off x="-561171" y="2815226"/>
            <a:ext cx="3561094" cy="4239907"/>
          </a:xfrm>
          <a:prstGeom prst="rect">
            <a:avLst/>
          </a:prstGeom>
        </p:spPr>
      </p:pic>
      <p:sp>
        <p:nvSpPr>
          <p:cNvPr id="32" name="矩形 31"/>
          <p:cNvSpPr/>
          <p:nvPr/>
        </p:nvSpPr>
        <p:spPr>
          <a:xfrm>
            <a:off x="-1086723" y="1992912"/>
            <a:ext cx="823485" cy="1471134"/>
          </a:xfrm>
          <a:prstGeom prst="rect">
            <a:avLst/>
          </a:prstGeom>
          <a:solidFill>
            <a:srgbClr val="7BA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-1086724" y="3464046"/>
            <a:ext cx="823485" cy="1471134"/>
          </a:xfrm>
          <a:prstGeom prst="rect">
            <a:avLst/>
          </a:prstGeom>
          <a:solidFill>
            <a:srgbClr val="F69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2E33B94-26DE-4C1C-B06C-FDB376AF0BCB}"/>
              </a:ext>
            </a:extLst>
          </p:cNvPr>
          <p:cNvGrpSpPr>
            <a:grpSpLocks/>
          </p:cNvGrpSpPr>
          <p:nvPr/>
        </p:nvGrpSpPr>
        <p:grpSpPr bwMode="auto">
          <a:xfrm>
            <a:off x="2895535" y="2967923"/>
            <a:ext cx="9296466" cy="3915971"/>
            <a:chOff x="3978321" y="3318541"/>
            <a:chExt cx="9296122" cy="3914887"/>
          </a:xfrm>
        </p:grpSpPr>
        <p:sp>
          <p:nvSpPr>
            <p:cNvPr id="39" name="TextBox 9">
              <a:extLst>
                <a:ext uri="{FF2B5EF4-FFF2-40B4-BE49-F238E27FC236}">
                  <a16:creationId xmlns:a16="http://schemas.microsoft.com/office/drawing/2014/main" id="{47E186BE-B959-44E7-AC95-F80D0D10A0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78321" y="3318541"/>
              <a:ext cx="7608168" cy="27999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+mn-cs"/>
                </a:rPr>
                <a:t>	</a:t>
              </a:r>
              <a:r>
                <a:rPr kumimoji="1" lang="vi-VN" alt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+mn-cs"/>
                </a:rPr>
                <a:t>Khi bão bùng, tre tay ôm tay níu cho gần nhau thêm.</a:t>
              </a:r>
              <a:r>
                <a:rPr kumimoji="1" lang="en-US" alt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+mn-cs"/>
                </a:rPr>
                <a:t> </a:t>
              </a:r>
              <a:r>
                <a:rPr kumimoji="1" lang="vi-VN" alt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+mn-cs"/>
                </a:rPr>
                <a:t>Thương nhau tre chẳng ở riêng mà mọc thành lũy</a:t>
              </a:r>
              <a:r>
                <a:rPr kumimoji="1" lang="en-US" alt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+mn-cs"/>
                </a:rPr>
                <a:t>.</a:t>
              </a:r>
              <a:endParaRPr kumimoji="1" lang="vi-V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endParaRPr>
            </a:p>
          </p:txBody>
        </p:sp>
        <p:pic>
          <p:nvPicPr>
            <p:cNvPr id="40" name="Picture 11">
              <a:extLst>
                <a:ext uri="{FF2B5EF4-FFF2-40B4-BE49-F238E27FC236}">
                  <a16:creationId xmlns:a16="http://schemas.microsoft.com/office/drawing/2014/main" id="{B1FD85A2-D54E-4964-9E80-8D84B5A7EA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45053" y="5004038"/>
              <a:ext cx="2229390" cy="2229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1" name="TextBox 5">
            <a:extLst>
              <a:ext uri="{FF2B5EF4-FFF2-40B4-BE49-F238E27FC236}">
                <a16:creationId xmlns:a16="http://schemas.microsoft.com/office/drawing/2014/main" id="{53E350C8-497D-4E12-A644-F7B8FC819C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644" y="457444"/>
            <a:ext cx="7302232" cy="2123658"/>
          </a:xfrm>
          <a:prstGeom prst="rect">
            <a:avLst/>
          </a:prstGeom>
          <a:noFill/>
          <a:ln w="28575">
            <a:solidFill>
              <a:srgbClr val="000000"/>
            </a:solidFill>
            <a:prstDash val="dash"/>
            <a:miter lim="800000"/>
            <a:headEnd/>
            <a:tailEnd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Những hình ảnh nào của tre gợi lên phẩm chất đoàn kết của người Việt Nam?</a:t>
            </a:r>
          </a:p>
        </p:txBody>
      </p:sp>
    </p:spTree>
    <p:extLst>
      <p:ext uri="{BB962C8B-B14F-4D97-AF65-F5344CB8AC3E}">
        <p14:creationId xmlns:p14="http://schemas.microsoft.com/office/powerpoint/2010/main" val="2010850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065" y="435611"/>
            <a:ext cx="2160416" cy="137842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3259"/>
            <a:ext cx="2514504" cy="150601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594" y="-140514"/>
            <a:ext cx="1812998" cy="1659787"/>
          </a:xfrm>
          <a:prstGeom prst="rect">
            <a:avLst/>
          </a:prstGeom>
        </p:spPr>
      </p:pic>
      <p:pic>
        <p:nvPicPr>
          <p:cNvPr id="45" name="图片 44" descr="556c1d435b9b4副本"/>
          <p:cNvPicPr>
            <a:picLocks noChangeAspect="1"/>
          </p:cNvPicPr>
          <p:nvPr/>
        </p:nvPicPr>
        <p:blipFill>
          <a:blip r:embed="rId6"/>
          <a:srcRect l="40289" t="7369" r="5194" b="70987"/>
          <a:stretch>
            <a:fillRect/>
          </a:stretch>
        </p:blipFill>
        <p:spPr>
          <a:xfrm>
            <a:off x="7502292" y="4471203"/>
            <a:ext cx="4884708" cy="2743433"/>
          </a:xfrm>
          <a:prstGeom prst="rect">
            <a:avLst/>
          </a:prstGeom>
        </p:spPr>
      </p:pic>
      <p:grpSp>
        <p:nvGrpSpPr>
          <p:cNvPr id="57" name="Group 56">
            <a:extLst>
              <a:ext uri="{FF2B5EF4-FFF2-40B4-BE49-F238E27FC236}">
                <a16:creationId xmlns:a16="http://schemas.microsoft.com/office/drawing/2014/main" id="{62DB2E76-2F13-4737-9658-10D35419C530}"/>
              </a:ext>
            </a:extLst>
          </p:cNvPr>
          <p:cNvGrpSpPr>
            <a:grpSpLocks/>
          </p:cNvGrpSpPr>
          <p:nvPr/>
        </p:nvGrpSpPr>
        <p:grpSpPr bwMode="auto">
          <a:xfrm>
            <a:off x="70253" y="2157343"/>
            <a:ext cx="11058419" cy="3170238"/>
            <a:chOff x="2254532" y="3495441"/>
            <a:chExt cx="8964511" cy="3170099"/>
          </a:xfrm>
        </p:grpSpPr>
        <p:sp>
          <p:nvSpPr>
            <p:cNvPr id="58" name="TextBox 9">
              <a:extLst>
                <a:ext uri="{FF2B5EF4-FFF2-40B4-BE49-F238E27FC236}">
                  <a16:creationId xmlns:a16="http://schemas.microsoft.com/office/drawing/2014/main" id="{7DA41BE3-0BFD-475E-B0ED-604DC40170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2663" y="3495441"/>
              <a:ext cx="7386380" cy="31700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+mn-cs"/>
                </a:rPr>
                <a:t>	</a:t>
              </a:r>
              <a:r>
                <a:rPr kumimoji="1" lang="vi-VN" alt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+mn-cs"/>
                </a:rPr>
                <a:t>Tre già thân g</a:t>
              </a:r>
              <a:r>
                <a:rPr kumimoji="1" lang="en-US" alt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+mn-cs"/>
                </a:rPr>
                <a:t>ã</a:t>
              </a:r>
              <a:r>
                <a:rPr kumimoji="1" lang="vi-VN" alt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+mn-cs"/>
                </a:rPr>
                <a:t>y cành rơi vẫn truyền cái gốc cho con, măng tre luôn mọc thẳng: Nòi tre đâu chịu mọc cong, búp măng non đã mang dáng thẳng thân tròn của tre.</a:t>
              </a:r>
            </a:p>
          </p:txBody>
        </p:sp>
        <p:pic>
          <p:nvPicPr>
            <p:cNvPr id="59" name="Picture 11">
              <a:extLst>
                <a:ext uri="{FF2B5EF4-FFF2-40B4-BE49-F238E27FC236}">
                  <a16:creationId xmlns:a16="http://schemas.microsoft.com/office/drawing/2014/main" id="{6F2FBC70-53FA-449C-8434-B451362FA4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4532" y="3884718"/>
              <a:ext cx="1924482" cy="1924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0" name="TextBox 5">
            <a:extLst>
              <a:ext uri="{FF2B5EF4-FFF2-40B4-BE49-F238E27FC236}">
                <a16:creationId xmlns:a16="http://schemas.microsoft.com/office/drawing/2014/main" id="{53E350C8-497D-4E12-A644-F7B8FC819C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421" y="497556"/>
            <a:ext cx="8491776" cy="1446550"/>
          </a:xfrm>
          <a:prstGeom prst="rect">
            <a:avLst/>
          </a:prstGeom>
          <a:noFill/>
          <a:ln w="28575">
            <a:solidFill>
              <a:srgbClr val="000000"/>
            </a:solidFill>
            <a:prstDash val="dash"/>
            <a:miter lim="800000"/>
            <a:headEnd/>
            <a:tailEnd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Những hình ảnh nào của tre tượng trưng cho tính ngay thẳng?</a:t>
            </a:r>
          </a:p>
        </p:txBody>
      </p:sp>
    </p:spTree>
    <p:extLst>
      <p:ext uri="{BB962C8B-B14F-4D97-AF65-F5344CB8AC3E}">
        <p14:creationId xmlns:p14="http://schemas.microsoft.com/office/powerpoint/2010/main" val="34226906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13">
            <a:extLst>
              <a:ext uri="{FF2B5EF4-FFF2-40B4-BE49-F238E27FC236}">
                <a16:creationId xmlns:a16="http://schemas.microsoft.com/office/drawing/2014/main" id="{69160E7D-503F-477D-B643-655EAC3C9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DC36DFF-502F-4DE9-A27C-1589DA39E488}"/>
              </a:ext>
            </a:extLst>
          </p:cNvPr>
          <p:cNvGrpSpPr>
            <a:grpSpLocks/>
          </p:cNvGrpSpPr>
          <p:nvPr/>
        </p:nvGrpSpPr>
        <p:grpSpPr bwMode="auto">
          <a:xfrm>
            <a:off x="2092325" y="-1404938"/>
            <a:ext cx="7373938" cy="7373938"/>
            <a:chOff x="1531504" y="-1533286"/>
            <a:chExt cx="7373604" cy="7373604"/>
          </a:xfrm>
        </p:grpSpPr>
        <p:pic>
          <p:nvPicPr>
            <p:cNvPr id="50186" name="Picture 8">
              <a:extLst>
                <a:ext uri="{FF2B5EF4-FFF2-40B4-BE49-F238E27FC236}">
                  <a16:creationId xmlns:a16="http://schemas.microsoft.com/office/drawing/2014/main" id="{EEB97D67-4A64-4D57-AB4F-CC4EE3558B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298127">
              <a:off x="1531504" y="-1533286"/>
              <a:ext cx="7373604" cy="7373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0187" name="TextBox 10">
              <a:extLst>
                <a:ext uri="{FF2B5EF4-FFF2-40B4-BE49-F238E27FC236}">
                  <a16:creationId xmlns:a16="http://schemas.microsoft.com/office/drawing/2014/main" id="{696F6A19-E646-4FFD-ACF6-2D82DAAD8D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39616" y="1120075"/>
              <a:ext cx="5534570" cy="19389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8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+mn-cs"/>
                </a:rPr>
                <a:t>Em thích những hình ảnh nào về cây tre và búp măng non? Vì sao?</a:t>
              </a:r>
              <a:endParaRPr kumimoji="1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AF9B02A6-1F5B-4761-A558-634446A8A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25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68C5AB5-0C06-4114-B8FD-B5DE056E47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2888" y="5284788"/>
            <a:ext cx="1398587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DF94E5-8A7F-481F-8ADB-8EA9E961D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8" y="3124200"/>
            <a:ext cx="4392613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EF226A7-EBED-40A0-939A-1890FDCB7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6575" y="4789488"/>
            <a:ext cx="2471738" cy="247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FAEBA02-5E34-4EE7-8BCC-A78CD95C1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9913" y="5586413"/>
            <a:ext cx="140017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4707A1AB-26A1-434F-982D-AB9551E01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163" y="3462338"/>
            <a:ext cx="3365500" cy="367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61206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13">
            <a:extLst>
              <a:ext uri="{FF2B5EF4-FFF2-40B4-BE49-F238E27FC236}">
                <a16:creationId xmlns:a16="http://schemas.microsoft.com/office/drawing/2014/main" id="{F6333D9C-FE60-4532-8A1F-BDAE1AAB4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44533CB-3F00-4BDD-B60B-9CBE8EBA186E}"/>
              </a:ext>
            </a:extLst>
          </p:cNvPr>
          <p:cNvGrpSpPr>
            <a:grpSpLocks/>
          </p:cNvGrpSpPr>
          <p:nvPr/>
        </p:nvGrpSpPr>
        <p:grpSpPr bwMode="auto">
          <a:xfrm>
            <a:off x="2092325" y="-1404938"/>
            <a:ext cx="7373938" cy="7373938"/>
            <a:chOff x="1531504" y="-1533286"/>
            <a:chExt cx="7373604" cy="7373604"/>
          </a:xfrm>
        </p:grpSpPr>
        <p:pic>
          <p:nvPicPr>
            <p:cNvPr id="52233" name="Picture 8">
              <a:extLst>
                <a:ext uri="{FF2B5EF4-FFF2-40B4-BE49-F238E27FC236}">
                  <a16:creationId xmlns:a16="http://schemas.microsoft.com/office/drawing/2014/main" id="{556DB85D-44CA-4C00-AE46-9DFA28F4EC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298127">
              <a:off x="1531504" y="-1533286"/>
              <a:ext cx="7373604" cy="7373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234" name="TextBox 10">
              <a:extLst>
                <a:ext uri="{FF2B5EF4-FFF2-40B4-BE49-F238E27FC236}">
                  <a16:creationId xmlns:a16="http://schemas.microsoft.com/office/drawing/2014/main" id="{CE621CB0-7181-4ACD-85AB-A1EE0C9DD6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7291" y="1184020"/>
              <a:ext cx="5534570" cy="19389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vi-VN" alt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8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+mn-cs"/>
                </a:rPr>
                <a:t>Qua hình tượng cây tre, tác giả muốn nói lên điều gì?</a:t>
              </a: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1F047794-C274-4B12-8D0F-35E6770902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25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EE89DEE-B64C-42B3-9AB9-F902A165C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2888" y="5284788"/>
            <a:ext cx="1398587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90483A-975D-49ED-B802-489EA84CB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8" y="3124200"/>
            <a:ext cx="4392613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B51F216-E89E-496C-B772-3BF7E9464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6575" y="4789488"/>
            <a:ext cx="2471738" cy="247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C7114D7-3D88-42D5-8F13-3A4FDBDB4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9913" y="5586413"/>
            <a:ext cx="140017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08488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065" y="435611"/>
            <a:ext cx="2160416" cy="137842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3259"/>
            <a:ext cx="2514504" cy="150601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594" y="-140514"/>
            <a:ext cx="1812998" cy="1659787"/>
          </a:xfrm>
          <a:prstGeom prst="rect">
            <a:avLst/>
          </a:prstGeom>
        </p:spPr>
      </p:pic>
      <p:pic>
        <p:nvPicPr>
          <p:cNvPr id="18" name="图片 17" descr="556c1d435b9b4副本"/>
          <p:cNvPicPr>
            <a:picLocks noChangeAspect="1"/>
          </p:cNvPicPr>
          <p:nvPr/>
        </p:nvPicPr>
        <p:blipFill>
          <a:blip r:embed="rId6"/>
          <a:srcRect l="7791" t="51651" r="49968" b="12793"/>
          <a:stretch>
            <a:fillRect/>
          </a:stretch>
        </p:blipFill>
        <p:spPr>
          <a:xfrm>
            <a:off x="-26670" y="4335264"/>
            <a:ext cx="2128159" cy="2534068"/>
          </a:xfrm>
          <a:prstGeom prst="rect">
            <a:avLst/>
          </a:prstGeom>
        </p:spPr>
      </p:pic>
      <p:sp>
        <p:nvSpPr>
          <p:cNvPr id="68" name="Text Box 3">
            <a:extLst>
              <a:ext uri="{FF2B5EF4-FFF2-40B4-BE49-F238E27FC236}">
                <a16:creationId xmlns:a16="http://schemas.microsoft.com/office/drawing/2014/main" id="{BEB4F8EA-D736-48CD-9607-0C8667B4DE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600200"/>
            <a:ext cx="6096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字魂59号-创粗黑"/>
                <a:cs typeface="等线" panose="020B0604020202020204" charset="0"/>
                <a:sym typeface="+mn-lt"/>
              </a:rPr>
              <a:t>        </a:t>
            </a:r>
          </a:p>
        </p:txBody>
      </p:sp>
      <p:sp>
        <p:nvSpPr>
          <p:cNvPr id="69" name="Text Box 4">
            <a:extLst>
              <a:ext uri="{FF2B5EF4-FFF2-40B4-BE49-F238E27FC236}">
                <a16:creationId xmlns:a16="http://schemas.microsoft.com/office/drawing/2014/main" id="{557D712C-E935-4ED4-A1F9-5B5B61EC40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1219200"/>
            <a:ext cx="6248400" cy="6413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字魂59号-创粗黑"/>
                <a:cs typeface="等线" panose="020B0604020202020204" charset="0"/>
                <a:sym typeface="+mn-lt"/>
              </a:rPr>
              <a:t>      </a:t>
            </a:r>
            <a:endParaRPr kumimoji="1" lang="en-US" altLang="zh-CN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等线" panose="020B0604020202020204" charset="0"/>
              <a:sym typeface="+mn-lt"/>
            </a:endParaRPr>
          </a:p>
        </p:txBody>
      </p:sp>
      <p:sp>
        <p:nvSpPr>
          <p:cNvPr id="70" name="Text Box 5">
            <a:extLst>
              <a:ext uri="{FF2B5EF4-FFF2-40B4-BE49-F238E27FC236}">
                <a16:creationId xmlns:a16="http://schemas.microsoft.com/office/drawing/2014/main" id="{BC98546B-5B0C-4DE8-8743-0E8FE9003B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375" y="1123950"/>
            <a:ext cx="184150" cy="4572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等线" panose="020B0604020202020204" charset="0"/>
              <a:sym typeface="+mn-lt"/>
            </a:endParaRPr>
          </a:p>
        </p:txBody>
      </p:sp>
      <p:sp>
        <p:nvSpPr>
          <p:cNvPr id="71" name="Text Box 6">
            <a:extLst>
              <a:ext uri="{FF2B5EF4-FFF2-40B4-BE49-F238E27FC236}">
                <a16:creationId xmlns:a16="http://schemas.microsoft.com/office/drawing/2014/main" id="{627CAA2D-EF96-4F53-B3B5-EE904F750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913" y="1412875"/>
            <a:ext cx="67691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等线" panose="020B0604020202020204" charset="0"/>
              <a:sym typeface="+mn-lt"/>
            </a:endParaRP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3B299E96-303B-475B-B9DB-DACA0BA20206}"/>
              </a:ext>
            </a:extLst>
          </p:cNvPr>
          <p:cNvGrpSpPr>
            <a:grpSpLocks/>
          </p:cNvGrpSpPr>
          <p:nvPr/>
        </p:nvGrpSpPr>
        <p:grpSpPr bwMode="auto">
          <a:xfrm>
            <a:off x="2063553" y="-446088"/>
            <a:ext cx="9577064" cy="7750176"/>
            <a:chOff x="2936429" y="-446089"/>
            <a:chExt cx="7750178" cy="7750178"/>
          </a:xfrm>
        </p:grpSpPr>
        <p:pic>
          <p:nvPicPr>
            <p:cNvPr id="74" name="Picture 3">
              <a:extLst>
                <a:ext uri="{FF2B5EF4-FFF2-40B4-BE49-F238E27FC236}">
                  <a16:creationId xmlns:a16="http://schemas.microsoft.com/office/drawing/2014/main" id="{CA04C1DC-E23B-45BC-8C69-A52C8C33C5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6429" y="-446089"/>
              <a:ext cx="7750178" cy="7750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5" name="TextBox 8">
              <a:extLst>
                <a:ext uri="{FF2B5EF4-FFF2-40B4-BE49-F238E27FC236}">
                  <a16:creationId xmlns:a16="http://schemas.microsoft.com/office/drawing/2014/main" id="{EE15A821-CC5E-4CEE-B9B9-F4B85F4170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49890" y="1476067"/>
              <a:ext cx="3972011" cy="44012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35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Qua hình tượng cây tre, tác giả ca ngợi những phẩm chất cao đẹp của con người Việt Nam: giàu tình thương yêu, ngay thẳng, chính trực.</a:t>
              </a:r>
              <a:endParaRPr kumimoji="1" lang="en-US" altLang="en-US" sz="3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3741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25581" y="-1324490"/>
            <a:ext cx="3999637" cy="8311246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061" y="3892962"/>
            <a:ext cx="3704528" cy="3391469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42041" y="1"/>
            <a:ext cx="5096177" cy="4854160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3210698" y="1769304"/>
            <a:ext cx="6327373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377636"/>
                </a:solidFill>
                <a:effectLst/>
                <a:uLnTx/>
                <a:uFillTx/>
                <a:latin typeface="UTM Azuki" panose="02040603050506020204" pitchFamily="18" charset="0"/>
                <a:ea typeface="微软雅黑" panose="020B0503020204020204" pitchFamily="34" charset="-122"/>
                <a:cs typeface="+mn-cs"/>
              </a:rPr>
              <a:t>ĐỌC DIỄN CẢM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377636"/>
                </a:solidFill>
                <a:effectLst/>
                <a:uLnTx/>
                <a:uFillTx/>
                <a:latin typeface="UTM Azuki" panose="02040603050506020204" pitchFamily="18" charset="0"/>
                <a:ea typeface="微软雅黑" panose="020B0503020204020204" pitchFamily="34" charset="-122"/>
                <a:cs typeface="+mn-cs"/>
              </a:rPr>
              <a:t>HỌC THUỘC LÒNG</a:t>
            </a: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6557" y="0"/>
            <a:ext cx="2455592" cy="2022691"/>
          </a:xfrm>
          <a:prstGeom prst="rect">
            <a:avLst/>
          </a:prstGeom>
        </p:spPr>
      </p:pic>
      <p:pic>
        <p:nvPicPr>
          <p:cNvPr id="9" name="Picture 2" descr="CÃ¢y tre png | PNGEg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9368" y1="27807" x2="39368" y2="27807"/>
                        <a14:foregroundMark x1="18103" y1="34403" x2="18103" y2="34403"/>
                        <a14:foregroundMark x1="26437" y1="43850" x2="25287" y2="44029"/>
                        <a14:foregroundMark x1="32184" y1="71658" x2="32184" y2="71658"/>
                        <a14:foregroundMark x1="29885" y1="68627" x2="29885" y2="68627"/>
                        <a14:foregroundMark x1="8046" y1="44920" x2="8046" y2="44920"/>
                        <a14:backgroundMark x1="46839" y1="32442" x2="46839" y2="32442"/>
                        <a14:backgroundMark x1="42241" y1="33155" x2="35632" y2="34581"/>
                        <a14:backgroundMark x1="52874" y1="56150" x2="52874" y2="56150"/>
                        <a14:backgroundMark x1="64655" y1="27273" x2="64368" y2="245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41703" y="0"/>
            <a:ext cx="28694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8708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6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05948" y="5351986"/>
            <a:ext cx="2514504" cy="1506014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-2711559" y="1882477"/>
            <a:ext cx="5170315" cy="4733387"/>
            <a:chOff x="3939422" y="1938528"/>
            <a:chExt cx="4764304" cy="4361687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39422" y="1938528"/>
              <a:ext cx="4764304" cy="4361687"/>
            </a:xfrm>
            <a:prstGeom prst="rect">
              <a:avLst/>
            </a:prstGeom>
          </p:spPr>
        </p:pic>
        <p:sp>
          <p:nvSpPr>
            <p:cNvPr id="8" name="椭圆 7"/>
            <p:cNvSpPr/>
            <p:nvPr/>
          </p:nvSpPr>
          <p:spPr>
            <a:xfrm>
              <a:off x="4530534" y="2107850"/>
              <a:ext cx="3897951" cy="3897951"/>
            </a:xfrm>
            <a:prstGeom prst="ellipse">
              <a:avLst/>
            </a:prstGeom>
            <a:noFill/>
            <a:ln w="12700">
              <a:solidFill>
                <a:srgbClr val="EA628D"/>
              </a:solidFill>
            </a:ln>
          </p:spPr>
          <p:txBody>
            <a:bodyPr wrap="non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</p:grpSp>
      <p:sp>
        <p:nvSpPr>
          <p:cNvPr id="19" name="Rectangle 13">
            <a:extLst>
              <a:ext uri="{FF2B5EF4-FFF2-40B4-BE49-F238E27FC236}">
                <a16:creationId xmlns:a16="http://schemas.microsoft.com/office/drawing/2014/main" id="{F7DC605C-BF83-44F1-A50E-CA78DF4054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5309" y="2367190"/>
            <a:ext cx="3097212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DE103E5B-EFEC-428B-8A49-1473D4183F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9634" y="2640240"/>
            <a:ext cx="3097212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1" name="Rectangle 15">
            <a:extLst>
              <a:ext uri="{FF2B5EF4-FFF2-40B4-BE49-F238E27FC236}">
                <a16:creationId xmlns:a16="http://schemas.microsoft.com/office/drawing/2014/main" id="{ABB98CDD-41E5-444A-BB83-C0BA908E2F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6909" y="2913290"/>
            <a:ext cx="3097212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BFABB65C-89A2-496D-9236-03A73DA458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6759" y="3216503"/>
            <a:ext cx="3097212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3" name="Rectangle 17">
            <a:extLst>
              <a:ext uri="{FF2B5EF4-FFF2-40B4-BE49-F238E27FC236}">
                <a16:creationId xmlns:a16="http://schemas.microsoft.com/office/drawing/2014/main" id="{E730C69D-DB45-42CD-B235-FC90A037D7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4496" y="3935640"/>
            <a:ext cx="431800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4" name="Rectangle 19">
            <a:extLst>
              <a:ext uri="{FF2B5EF4-FFF2-40B4-BE49-F238E27FC236}">
                <a16:creationId xmlns:a16="http://schemas.microsoft.com/office/drawing/2014/main" id="{9EF5FD7B-1A2B-4D66-B52A-BB9BC32628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4009" y="1703615"/>
            <a:ext cx="6049962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Nòi tre </a:t>
            </a:r>
            <a:r>
              <a:rPr kumimoji="1" lang="en-US" altLang="en-US" sz="2200" b="1" i="1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đâu chịu</a:t>
            </a:r>
            <a:r>
              <a:rPr kumimoji="1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mọc cong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Chưa lên đã </a:t>
            </a:r>
            <a:r>
              <a:rPr kumimoji="1" lang="en-US" altLang="en-US" sz="2200" b="1" i="1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nhọn như chông   lạ thường</a:t>
            </a:r>
            <a:r>
              <a:rPr kumimoji="1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Lưng trần phơi nắng  phơi sương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Có manh áo cộc,  tre </a:t>
            </a:r>
            <a:r>
              <a:rPr kumimoji="1" lang="en-US" altLang="en-US" sz="2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nhường</a:t>
            </a:r>
            <a:r>
              <a:rPr kumimoji="1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cho con.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Măng non là búp măng non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Đã mang </a:t>
            </a:r>
            <a:r>
              <a:rPr kumimoji="1" lang="en-US" altLang="en-US" sz="2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dáng thẳng  thân tròn</a:t>
            </a:r>
            <a:r>
              <a:rPr kumimoji="1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của tre.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Năm qua đi, tháng qua đi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	Tre già măng mọc  có gì </a:t>
            </a:r>
            <a:r>
              <a:rPr kumimoji="1" lang="en-US" altLang="en-US" sz="2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lạ đâu</a:t>
            </a:r>
            <a:r>
              <a:rPr kumimoji="1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marL="0" marR="0" lvl="0" indent="1309688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Mai sau, </a:t>
            </a:r>
          </a:p>
          <a:p>
            <a:pPr marL="0" marR="0" lvl="0" indent="1309688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Mai sau,</a:t>
            </a:r>
          </a:p>
          <a:p>
            <a:pPr marL="0" marR="0" lvl="0" indent="1309688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Mai sau,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Đất xanh  tre mãi </a:t>
            </a:r>
            <a:r>
              <a:rPr kumimoji="1" lang="en-US" altLang="en-US" sz="2200" b="1" i="1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xanh màu tre xanh</a:t>
            </a:r>
            <a:r>
              <a:rPr kumimoji="1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5" name="Line 20">
            <a:extLst>
              <a:ext uri="{FF2B5EF4-FFF2-40B4-BE49-F238E27FC236}">
                <a16:creationId xmlns:a16="http://schemas.microsoft.com/office/drawing/2014/main" id="{C70FED92-C74A-4879-B8EB-C06CE2C18773}"/>
              </a:ext>
            </a:extLst>
          </p:cNvPr>
          <p:cNvSpPr>
            <a:spLocks noChangeShapeType="1"/>
          </p:cNvSpPr>
          <p:nvPr/>
        </p:nvSpPr>
        <p:spPr bwMode="auto">
          <a:xfrm>
            <a:off x="3528371" y="271167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26" name="文本框 2">
            <a:extLst>
              <a:ext uri="{FF2B5EF4-FFF2-40B4-BE49-F238E27FC236}">
                <a16:creationId xmlns:a16="http://schemas.microsoft.com/office/drawing/2014/main" id="{C100A30A-17E5-466D-B54E-E6A4E2D3C9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2934" y="451078"/>
            <a:ext cx="5535612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7000" b="1" i="0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UTM Azuki" panose="02040603050506020204" pitchFamily="18" charset="0"/>
                <a:ea typeface="字魂59号-创粗黑" pitchFamily="2" charset="-122"/>
                <a:cs typeface="+mn-cs"/>
              </a:rPr>
              <a:t>TRE VIỆT NAM</a:t>
            </a:r>
            <a:endParaRPr kumimoji="1" lang="zh-CN" altLang="en-US" sz="7000" b="1" i="0" u="none" strike="noStrike" kern="1200" cap="none" spc="0" normalizeH="0" baseline="0" noProof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UTM Azuki" panose="02040603050506020204" pitchFamily="18" charset="0"/>
              <a:ea typeface="字魂59号-创粗黑" pitchFamily="2" charset="-122"/>
              <a:cs typeface="+mn-cs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FFBD809-70EB-44A8-9D25-45E59C7374BB}"/>
              </a:ext>
            </a:extLst>
          </p:cNvPr>
          <p:cNvCxnSpPr>
            <a:cxnSpLocks/>
          </p:cNvCxnSpPr>
          <p:nvPr/>
        </p:nvCxnSpPr>
        <p:spPr bwMode="auto">
          <a:xfrm flipH="1">
            <a:off x="7056267" y="2071738"/>
            <a:ext cx="71438" cy="336550"/>
          </a:xfrm>
          <a:prstGeom prst="line">
            <a:avLst/>
          </a:prstGeom>
          <a:ln w="28575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53934A7-420A-4C5A-81C7-9731A3A54423}"/>
              </a:ext>
            </a:extLst>
          </p:cNvPr>
          <p:cNvCxnSpPr>
            <a:cxnSpLocks/>
          </p:cNvCxnSpPr>
          <p:nvPr/>
        </p:nvCxnSpPr>
        <p:spPr bwMode="auto">
          <a:xfrm flipH="1">
            <a:off x="6493820" y="2430690"/>
            <a:ext cx="71438" cy="336550"/>
          </a:xfrm>
          <a:prstGeom prst="line">
            <a:avLst/>
          </a:prstGeom>
          <a:ln w="28575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645031F-2C70-4C78-8EDC-0985F345A0FC}"/>
              </a:ext>
            </a:extLst>
          </p:cNvPr>
          <p:cNvCxnSpPr>
            <a:cxnSpLocks/>
          </p:cNvCxnSpPr>
          <p:nvPr/>
        </p:nvCxnSpPr>
        <p:spPr bwMode="auto">
          <a:xfrm flipH="1">
            <a:off x="5717534" y="2737078"/>
            <a:ext cx="71437" cy="336550"/>
          </a:xfrm>
          <a:prstGeom prst="line">
            <a:avLst/>
          </a:prstGeom>
          <a:ln w="28575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63743FD-07DC-497E-BAAC-5A63D85B5B97}"/>
              </a:ext>
            </a:extLst>
          </p:cNvPr>
          <p:cNvCxnSpPr>
            <a:cxnSpLocks/>
          </p:cNvCxnSpPr>
          <p:nvPr/>
        </p:nvCxnSpPr>
        <p:spPr bwMode="auto">
          <a:xfrm flipH="1">
            <a:off x="6125521" y="3386365"/>
            <a:ext cx="71438" cy="336550"/>
          </a:xfrm>
          <a:prstGeom prst="line">
            <a:avLst/>
          </a:prstGeom>
          <a:ln w="28575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F27F9E9-9D24-4693-8D52-567C4E8C461B}"/>
              </a:ext>
            </a:extLst>
          </p:cNvPr>
          <p:cNvCxnSpPr>
            <a:cxnSpLocks/>
          </p:cNvCxnSpPr>
          <p:nvPr/>
        </p:nvCxnSpPr>
        <p:spPr bwMode="auto">
          <a:xfrm flipH="1">
            <a:off x="6088215" y="4080103"/>
            <a:ext cx="73025" cy="338137"/>
          </a:xfrm>
          <a:prstGeom prst="line">
            <a:avLst/>
          </a:prstGeom>
          <a:ln w="28575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8655A87-70CE-400D-B31A-0F69F3F77ABE}"/>
              </a:ext>
            </a:extLst>
          </p:cNvPr>
          <p:cNvCxnSpPr>
            <a:cxnSpLocks/>
          </p:cNvCxnSpPr>
          <p:nvPr/>
        </p:nvCxnSpPr>
        <p:spPr bwMode="auto">
          <a:xfrm flipH="1">
            <a:off x="4829628" y="5470753"/>
            <a:ext cx="71437" cy="336550"/>
          </a:xfrm>
          <a:prstGeom prst="line">
            <a:avLst/>
          </a:prstGeom>
          <a:ln w="28575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33828DE-FB83-4D0E-A93F-0B9E99262D5F}"/>
              </a:ext>
            </a:extLst>
          </p:cNvPr>
          <p:cNvCxnSpPr>
            <a:cxnSpLocks/>
          </p:cNvCxnSpPr>
          <p:nvPr/>
        </p:nvCxnSpPr>
        <p:spPr bwMode="auto">
          <a:xfrm flipH="1">
            <a:off x="8147997" y="5435476"/>
            <a:ext cx="73025" cy="336550"/>
          </a:xfrm>
          <a:prstGeom prst="line">
            <a:avLst/>
          </a:prstGeom>
          <a:ln w="28575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513FCBF-CDD7-4442-A4B5-28519D3BE0F0}"/>
              </a:ext>
            </a:extLst>
          </p:cNvPr>
          <p:cNvCxnSpPr>
            <a:cxnSpLocks/>
          </p:cNvCxnSpPr>
          <p:nvPr/>
        </p:nvCxnSpPr>
        <p:spPr bwMode="auto">
          <a:xfrm flipH="1">
            <a:off x="8221022" y="5433535"/>
            <a:ext cx="73025" cy="336550"/>
          </a:xfrm>
          <a:prstGeom prst="line">
            <a:avLst/>
          </a:prstGeom>
          <a:ln w="28575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5" name="Picture 34">
            <a:extLst>
              <a:ext uri="{FF2B5EF4-FFF2-40B4-BE49-F238E27FC236}">
                <a16:creationId xmlns:a16="http://schemas.microsoft.com/office/drawing/2014/main" id="{1F047794-C274-4B12-8D0F-35E6770902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424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704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1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1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2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58449" y="-185889"/>
            <a:ext cx="2903775" cy="6034045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2089" y="3466531"/>
            <a:ext cx="3704528" cy="3391469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42041" y="1"/>
            <a:ext cx="5096177" cy="4854160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4108314" y="2107858"/>
            <a:ext cx="540404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0" normalizeH="0" baseline="0" noProof="0" dirty="0">
                <a:ln>
                  <a:noFill/>
                </a:ln>
                <a:solidFill>
                  <a:srgbClr val="377636"/>
                </a:solidFill>
                <a:effectLst/>
                <a:uLnTx/>
                <a:uFillTx/>
                <a:latin typeface="UTM Azuki" panose="02040603050506020204" pitchFamily="18" charset="0"/>
                <a:ea typeface="微软雅黑" panose="020B0503020204020204" pitchFamily="34" charset="-122"/>
                <a:cs typeface="+mn-cs"/>
              </a:rPr>
              <a:t>KHỞI ĐỘNG</a:t>
            </a:r>
            <a:endParaRPr kumimoji="0" lang="zh-CN" altLang="en-US" sz="8800" b="1" i="0" u="none" strike="noStrike" kern="1200" cap="none" spc="0" normalizeH="0" baseline="0" noProof="0" dirty="0">
              <a:ln>
                <a:noFill/>
              </a:ln>
              <a:solidFill>
                <a:srgbClr val="377636"/>
              </a:solidFill>
              <a:effectLst/>
              <a:uLnTx/>
              <a:uFillTx/>
              <a:latin typeface="UTM Azuki" panose="02040603050506020204" pitchFamily="18" charset="0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6557" y="0"/>
            <a:ext cx="2455592" cy="2022691"/>
          </a:xfrm>
          <a:prstGeom prst="rect">
            <a:avLst/>
          </a:prstGeom>
        </p:spPr>
      </p:pic>
      <p:pic>
        <p:nvPicPr>
          <p:cNvPr id="9" name="Picture 2" descr="CÃ¢y tre png | PNGEg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9368" y1="27807" x2="39368" y2="27807"/>
                        <a14:foregroundMark x1="18103" y1="34403" x2="18103" y2="34403"/>
                        <a14:foregroundMark x1="26437" y1="43850" x2="25287" y2="44029"/>
                        <a14:foregroundMark x1="32184" y1="71658" x2="32184" y2="71658"/>
                        <a14:foregroundMark x1="29885" y1="68627" x2="29885" y2="68627"/>
                        <a14:foregroundMark x1="8046" y1="44920" x2="8046" y2="44920"/>
                        <a14:backgroundMark x1="46839" y1="32442" x2="46839" y2="32442"/>
                        <a14:backgroundMark x1="42241" y1="33155" x2="35632" y2="34581"/>
                        <a14:backgroundMark x1="52874" y1="56150" x2="52874" y2="56150"/>
                        <a14:backgroundMark x1="64655" y1="27273" x2="64368" y2="245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41703" y="0"/>
            <a:ext cx="28694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325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07431" y="-287251"/>
            <a:ext cx="3583069" cy="744561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416" y="3057099"/>
            <a:ext cx="4648584" cy="380090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792" y="422329"/>
            <a:ext cx="2160416" cy="137842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0" y="4358408"/>
            <a:ext cx="2455592" cy="202269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663" y="-1"/>
            <a:ext cx="6264871" cy="596735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37" y="-2290"/>
            <a:ext cx="2800803" cy="3977139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2933342" y="2392105"/>
            <a:ext cx="63739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0" u="none" strike="noStrike" kern="1200" cap="none" spc="0" normalizeH="0" baseline="0" noProof="0" dirty="0" err="1">
                <a:ln>
                  <a:noFill/>
                </a:ln>
                <a:solidFill>
                  <a:srgbClr val="377636"/>
                </a:solidFill>
                <a:effectLst/>
                <a:uLnTx/>
                <a:uFillTx/>
                <a:latin typeface="UTM Azuki" panose="02040603050506020204" pitchFamily="18" charset="0"/>
                <a:ea typeface="幼圆" panose="02010509060101010101" pitchFamily="49" charset="-122"/>
                <a:cs typeface="+mn-cs"/>
              </a:rPr>
              <a:t>Chào</a:t>
            </a:r>
            <a:r>
              <a:rPr kumimoji="0" lang="en-US" altLang="zh-CN" sz="9600" b="1" i="0" u="none" strike="noStrike" kern="1200" cap="none" spc="0" normalizeH="0" baseline="0" noProof="0" dirty="0">
                <a:ln>
                  <a:noFill/>
                </a:ln>
                <a:solidFill>
                  <a:srgbClr val="377636"/>
                </a:solidFill>
                <a:effectLst/>
                <a:uLnTx/>
                <a:uFillTx/>
                <a:latin typeface="UTM Azuki" panose="02040603050506020204" pitchFamily="18" charset="0"/>
                <a:ea typeface="幼圆" panose="02010509060101010101" pitchFamily="49" charset="-122"/>
                <a:cs typeface="+mn-cs"/>
              </a:rPr>
              <a:t> </a:t>
            </a:r>
            <a:r>
              <a:rPr kumimoji="0" lang="en-US" altLang="zh-CN" sz="9600" b="1" i="0" u="none" strike="noStrike" kern="1200" cap="none" spc="0" normalizeH="0" baseline="0" noProof="0" dirty="0" err="1">
                <a:ln>
                  <a:noFill/>
                </a:ln>
                <a:solidFill>
                  <a:srgbClr val="377636"/>
                </a:solidFill>
                <a:effectLst/>
                <a:uLnTx/>
                <a:uFillTx/>
                <a:latin typeface="UTM Azuki" panose="02040603050506020204" pitchFamily="18" charset="0"/>
                <a:ea typeface="幼圆" panose="02010509060101010101" pitchFamily="49" charset="-122"/>
                <a:cs typeface="+mn-cs"/>
              </a:rPr>
              <a:t>các</a:t>
            </a:r>
            <a:r>
              <a:rPr kumimoji="0" lang="en-US" altLang="zh-CN" sz="9600" b="1" i="0" u="none" strike="noStrike" kern="1200" cap="none" spc="0" normalizeH="0" baseline="0" noProof="0" dirty="0">
                <a:ln>
                  <a:noFill/>
                </a:ln>
                <a:solidFill>
                  <a:srgbClr val="377636"/>
                </a:solidFill>
                <a:effectLst/>
                <a:uLnTx/>
                <a:uFillTx/>
                <a:latin typeface="UTM Azuki" panose="02040603050506020204" pitchFamily="18" charset="0"/>
                <a:ea typeface="幼圆" panose="02010509060101010101" pitchFamily="49" charset="-122"/>
                <a:cs typeface="+mn-cs"/>
              </a:rPr>
              <a:t> </a:t>
            </a:r>
            <a:r>
              <a:rPr kumimoji="0" lang="en-US" altLang="zh-CN" sz="9600" b="1" i="0" u="none" strike="noStrike" kern="1200" cap="none" spc="0" normalizeH="0" baseline="0" noProof="0" dirty="0" err="1">
                <a:ln>
                  <a:noFill/>
                </a:ln>
                <a:solidFill>
                  <a:srgbClr val="377636"/>
                </a:solidFill>
                <a:effectLst/>
                <a:uLnTx/>
                <a:uFillTx/>
                <a:latin typeface="UTM Azuki" panose="02040603050506020204" pitchFamily="18" charset="0"/>
                <a:ea typeface="幼圆" panose="02010509060101010101" pitchFamily="49" charset="-122"/>
                <a:cs typeface="+mn-cs"/>
              </a:rPr>
              <a:t>em</a:t>
            </a:r>
            <a:endParaRPr kumimoji="0" lang="zh-CN" altLang="en-US" sz="9600" b="1" i="0" u="none" strike="noStrike" kern="1200" cap="none" spc="0" normalizeH="0" baseline="0" noProof="0" dirty="0">
              <a:ln>
                <a:noFill/>
              </a:ln>
              <a:solidFill>
                <a:srgbClr val="377636"/>
              </a:solidFill>
              <a:effectLst/>
              <a:uLnTx/>
              <a:uFillTx/>
              <a:latin typeface="UTM Azuki" panose="02040603050506020204" pitchFamily="18" charset="0"/>
              <a:ea typeface="幼圆" panose="02010509060101010101" pitchFamily="49" charset="-122"/>
              <a:cs typeface="+mn-cs"/>
            </a:endParaRPr>
          </a:p>
        </p:txBody>
      </p:sp>
      <p:cxnSp>
        <p:nvCxnSpPr>
          <p:cNvPr id="11" name="直接连接符 10" descr="e7d195523061f1c0deeec63e560781cfd59afb0ea006f2a87ABB68BF51EA6619813959095094C18C62A12F549504892A4AAA8C1554C6663626E05CA27F281A14E6983772AFC3FB97135759321DEA3D7047B2D20B121D4E05A6D0F227958A32026FEBB3ABD36322023181A2FF8EA235E789B1C6FF9A70CDD2C90B48B40EB7806F7806DF616AB3CE63"/>
          <p:cNvCxnSpPr/>
          <p:nvPr/>
        </p:nvCxnSpPr>
        <p:spPr>
          <a:xfrm rot="5400000">
            <a:off x="6018663" y="1621765"/>
            <a:ext cx="0" cy="46800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5889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300"/>
                            </p:stCondLst>
                            <p:childTnLst>
                              <p:par>
                                <p:cTn id="3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XwHJop8eu-o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8915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drap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Ã¢y tre png | PNGEg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9368" y1="27807" x2="39368" y2="27807"/>
                        <a14:foregroundMark x1="18103" y1="34403" x2="18103" y2="34403"/>
                        <a14:foregroundMark x1="26437" y1="43850" x2="25287" y2="44029"/>
                        <a14:foregroundMark x1="32184" y1="71658" x2="32184" y2="71658"/>
                        <a14:foregroundMark x1="29885" y1="68627" x2="29885" y2="68627"/>
                        <a14:foregroundMark x1="8046" y1="44920" x2="8046" y2="44920"/>
                        <a14:backgroundMark x1="46839" y1="32442" x2="46839" y2="32442"/>
                        <a14:backgroundMark x1="42241" y1="33155" x2="35632" y2="34581"/>
                        <a14:backgroundMark x1="52874" y1="56150" x2="52874" y2="56150"/>
                        <a14:backgroundMark x1="64655" y1="27273" x2="64368" y2="245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1336">
            <a:off x="10750096" y="1141375"/>
            <a:ext cx="2146708" cy="567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reen Grass Background png download - 1473*1200 - Free Transparent Bamboo  png Download. - CleanPNG / Kiss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44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81700" y="-1"/>
            <a:ext cx="6482499" cy="6940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69768" y="-120503"/>
            <a:ext cx="3583069" cy="744561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129" y="589077"/>
            <a:ext cx="2160416" cy="137842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0" y="4358408"/>
            <a:ext cx="2455592" cy="202269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831" y="-1"/>
            <a:ext cx="5487703" cy="522709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25366" y="-69512"/>
            <a:ext cx="2766634" cy="3977139"/>
          </a:xfrm>
          <a:prstGeom prst="rect">
            <a:avLst/>
          </a:prstGeom>
        </p:spPr>
      </p:pic>
      <p:sp>
        <p:nvSpPr>
          <p:cNvPr id="14" name="文本框 344">
            <a:extLst>
              <a:ext uri="{FF2B5EF4-FFF2-40B4-BE49-F238E27FC236}">
                <a16:creationId xmlns:a16="http://schemas.microsoft.com/office/drawing/2014/main" id="{44CBDE53-190E-41C7-B7EF-AB0D105FC592}"/>
              </a:ext>
            </a:extLst>
          </p:cNvPr>
          <p:cNvSpPr txBox="1"/>
          <p:nvPr/>
        </p:nvSpPr>
        <p:spPr>
          <a:xfrm>
            <a:off x="5130049" y="801264"/>
            <a:ext cx="2295820" cy="100950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28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960" b="0" i="0" u="none" strike="noStrike" kern="1200" cap="none" spc="0" normalizeH="0" baseline="0" noProof="0" dirty="0" err="1">
                <a:ln w="63500"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UTM A&amp;S Graceland" panose="02040603050506020204" pitchFamily="18" charset="0"/>
                <a:ea typeface="字魂36号-正文宋楷" panose="02000000000000000000" pitchFamily="2" charset="-122"/>
                <a:cs typeface="+mn-cs"/>
              </a:rPr>
              <a:t>Tập</a:t>
            </a:r>
            <a:r>
              <a:rPr kumimoji="0" lang="en-US" altLang="zh-CN" sz="5960" b="0" i="0" u="none" strike="noStrike" kern="1200" cap="none" spc="0" normalizeH="0" baseline="0" noProof="0" dirty="0">
                <a:ln w="63500"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UTM A&amp;S Graceland" panose="02040603050506020204" pitchFamily="18" charset="0"/>
                <a:ea typeface="字魂36号-正文宋楷" panose="02000000000000000000" pitchFamily="2" charset="-122"/>
                <a:cs typeface="+mn-cs"/>
              </a:rPr>
              <a:t> </a:t>
            </a:r>
            <a:r>
              <a:rPr kumimoji="0" lang="en-US" altLang="zh-CN" sz="5960" b="0" i="0" u="none" strike="noStrike" kern="1200" cap="none" spc="0" normalizeH="0" baseline="0" noProof="0" dirty="0" err="1">
                <a:ln w="63500"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UTM A&amp;S Graceland" panose="02040603050506020204" pitchFamily="18" charset="0"/>
                <a:ea typeface="字魂36号-正文宋楷" panose="02000000000000000000" pitchFamily="2" charset="-122"/>
                <a:cs typeface="+mn-cs"/>
              </a:rPr>
              <a:t>đọc</a:t>
            </a:r>
            <a:endParaRPr kumimoji="0" lang="zh-CN" altLang="en-US" sz="5960" b="0" i="0" u="none" strike="noStrike" kern="1200" cap="none" spc="0" normalizeH="0" baseline="0" noProof="0" dirty="0">
              <a:ln w="63500"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UTM A&amp;S Graceland" panose="02040603050506020204" pitchFamily="18" charset="0"/>
              <a:ea typeface="字魂36号-正文宋楷" panose="02000000000000000000" pitchFamily="2" charset="-122"/>
              <a:cs typeface="+mn-cs"/>
            </a:endParaRPr>
          </a:p>
        </p:txBody>
      </p:sp>
      <p:sp>
        <p:nvSpPr>
          <p:cNvPr id="15" name="文本框 345">
            <a:extLst>
              <a:ext uri="{FF2B5EF4-FFF2-40B4-BE49-F238E27FC236}">
                <a16:creationId xmlns:a16="http://schemas.microsoft.com/office/drawing/2014/main" id="{8332BDAA-3D8A-4AF1-9D63-0FFBFE747417}"/>
              </a:ext>
            </a:extLst>
          </p:cNvPr>
          <p:cNvSpPr txBox="1"/>
          <p:nvPr/>
        </p:nvSpPr>
        <p:spPr>
          <a:xfrm>
            <a:off x="1925140" y="2008942"/>
            <a:ext cx="8311719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28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0" i="0" u="none" strike="noStrike" kern="1200" cap="none" spc="0" normalizeH="0" baseline="0" noProof="0" dirty="0">
                <a:ln w="3175">
                  <a:solidFill>
                    <a:prstClr val="black">
                      <a:lumMod val="85000"/>
                      <a:lumOff val="15000"/>
                    </a:prstClr>
                  </a:solidFill>
                </a:ln>
                <a:blipFill dpi="0" rotWithShape="1">
                  <a:blip r:embed="rId1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字魂36号-正文宋楷" panose="02000000000000000000" pitchFamily="2" charset="-122"/>
                <a:cs typeface="+mn-cs"/>
              </a:rPr>
              <a:t>TRE </a:t>
            </a:r>
          </a:p>
          <a:p>
            <a:pPr marL="0" marR="0" lvl="0" indent="0" algn="ctr" defTabSz="9128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0" i="0" u="none" strike="noStrike" kern="1200" cap="none" spc="0" normalizeH="0" baseline="0" noProof="0" dirty="0">
                <a:ln w="3175">
                  <a:solidFill>
                    <a:prstClr val="black">
                      <a:lumMod val="85000"/>
                      <a:lumOff val="15000"/>
                    </a:prstClr>
                  </a:solidFill>
                </a:ln>
                <a:blipFill dpi="0" rotWithShape="1">
                  <a:blip r:embed="rId1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字魂36号-正文宋楷" panose="02000000000000000000" pitchFamily="2" charset="-122"/>
                <a:cs typeface="+mn-cs"/>
              </a:rPr>
              <a:t>VIỆT NAM</a:t>
            </a:r>
            <a:endParaRPr kumimoji="0" lang="zh-CN" altLang="en-US" sz="9600" b="0" i="0" u="none" strike="noStrike" kern="1200" cap="none" spc="0" normalizeH="0" baseline="0" noProof="0" dirty="0">
              <a:ln w="3175">
                <a:solidFill>
                  <a:prstClr val="black">
                    <a:lumMod val="85000"/>
                    <a:lumOff val="15000"/>
                  </a:prstClr>
                </a:solidFill>
              </a:ln>
              <a:blipFill dpi="0" rotWithShape="1">
                <a:blip r:embed="rId1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glow rad="228600">
                  <a:srgbClr val="FFC000">
                    <a:satMod val="175000"/>
                    <a:alpha val="40000"/>
                  </a:srgbClr>
                </a:glow>
                <a:outerShdw blurRad="127000" dist="38100" dir="2700000" algn="tl" rotWithShape="0">
                  <a:prstClr val="black">
                    <a:alpha val="47000"/>
                  </a:prstClr>
                </a:outerShdw>
              </a:effectLst>
              <a:uLnTx/>
              <a:uFillTx/>
              <a:latin typeface="UTM Showcard" panose="02040603050506020204" pitchFamily="18" charset="0"/>
              <a:ea typeface="字魂36号-正文宋楷" panose="02000000000000000000" pitchFamily="2" charset="-122"/>
              <a:cs typeface="+mn-cs"/>
            </a:endParaRPr>
          </a:p>
        </p:txBody>
      </p:sp>
      <p:sp>
        <p:nvSpPr>
          <p:cNvPr id="16" name="文本框 344">
            <a:extLst>
              <a:ext uri="{FF2B5EF4-FFF2-40B4-BE49-F238E27FC236}">
                <a16:creationId xmlns:a16="http://schemas.microsoft.com/office/drawing/2014/main" id="{44CBDE53-190E-41C7-B7EF-AB0D105FC592}"/>
              </a:ext>
            </a:extLst>
          </p:cNvPr>
          <p:cNvSpPr txBox="1"/>
          <p:nvPr/>
        </p:nvSpPr>
        <p:spPr>
          <a:xfrm>
            <a:off x="4279813" y="5610991"/>
            <a:ext cx="3390673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28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 w="63500">
                  <a:noFill/>
                </a:ln>
                <a:solidFill>
                  <a:srgbClr val="3D9600"/>
                </a:solidFill>
                <a:effectLst/>
                <a:uLnTx/>
                <a:uFillTx/>
                <a:latin typeface="UTM A&amp;S Graceland" panose="02040603050506020204" pitchFamily="18" charset="0"/>
                <a:ea typeface="字魂36号-正文宋楷" panose="02000000000000000000" pitchFamily="2" charset="-122"/>
                <a:cs typeface="+mn-cs"/>
              </a:rPr>
              <a:t>Theo </a:t>
            </a:r>
            <a:r>
              <a:rPr kumimoji="0" lang="en-US" altLang="zh-CN" sz="3600" b="0" i="0" u="none" strike="noStrike" kern="1200" cap="none" spc="0" normalizeH="0" baseline="0" noProof="0" dirty="0" err="1">
                <a:ln w="63500">
                  <a:noFill/>
                </a:ln>
                <a:solidFill>
                  <a:srgbClr val="3D9600"/>
                </a:solidFill>
                <a:effectLst/>
                <a:uLnTx/>
                <a:uFillTx/>
                <a:latin typeface="UTM A&amp;S Graceland" panose="02040603050506020204" pitchFamily="18" charset="0"/>
                <a:ea typeface="字魂36号-正文宋楷" panose="02000000000000000000" pitchFamily="2" charset="-122"/>
                <a:cs typeface="+mn-cs"/>
              </a:rPr>
              <a:t>Nguyễn</a:t>
            </a:r>
            <a:r>
              <a:rPr kumimoji="0" lang="en-US" altLang="zh-CN" sz="3600" b="0" i="0" u="none" strike="noStrike" kern="1200" cap="none" spc="0" normalizeH="0" baseline="0" noProof="0" dirty="0">
                <a:ln w="63500">
                  <a:noFill/>
                </a:ln>
                <a:solidFill>
                  <a:srgbClr val="3D9600"/>
                </a:solidFill>
                <a:effectLst/>
                <a:uLnTx/>
                <a:uFillTx/>
                <a:latin typeface="UTM A&amp;S Graceland" panose="02040603050506020204" pitchFamily="18" charset="0"/>
                <a:ea typeface="字魂36号-正文宋楷" panose="02000000000000000000" pitchFamily="2" charset="-122"/>
                <a:cs typeface="+mn-cs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 w="63500">
                  <a:noFill/>
                </a:ln>
                <a:solidFill>
                  <a:srgbClr val="3D9600"/>
                </a:solidFill>
                <a:effectLst/>
                <a:uLnTx/>
                <a:uFillTx/>
                <a:latin typeface="UTM A&amp;S Graceland" panose="02040603050506020204" pitchFamily="18" charset="0"/>
                <a:ea typeface="字魂36号-正文宋楷" panose="02000000000000000000" pitchFamily="2" charset="-122"/>
                <a:cs typeface="+mn-cs"/>
              </a:rPr>
              <a:t>Duy</a:t>
            </a:r>
            <a:endParaRPr kumimoji="0" lang="en-US" altLang="zh-CN" sz="3600" b="0" i="0" u="none" strike="noStrike" kern="1200" cap="none" spc="0" normalizeH="0" baseline="0" noProof="0" dirty="0">
              <a:ln w="63500">
                <a:noFill/>
              </a:ln>
              <a:solidFill>
                <a:srgbClr val="3D9600"/>
              </a:solidFill>
              <a:effectLst/>
              <a:uLnTx/>
              <a:uFillTx/>
              <a:latin typeface="UTM A&amp;S Graceland" panose="02040603050506020204" pitchFamily="18" charset="0"/>
              <a:ea typeface="字魂36号-正文宋楷" panose="02000000000000000000" pitchFamily="2" charset="-122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51A00BF-848D-47D6-A369-50E1DC581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7113" y="4916823"/>
            <a:ext cx="2181143" cy="2181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7695767-B087-4E6C-8F18-EB1CBD833E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0578" y="5629528"/>
            <a:ext cx="14700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36224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28">
            <a:extLst>
              <a:ext uri="{FF2B5EF4-FFF2-40B4-BE49-F238E27FC236}">
                <a16:creationId xmlns:a16="http://schemas.microsoft.com/office/drawing/2014/main" id="{77BA9EF9-F664-4DA9-B993-DABE88BF85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5613" y="0"/>
            <a:ext cx="461962" cy="2349500"/>
          </a:xfrm>
          <a:prstGeom prst="rect">
            <a:avLst/>
          </a:prstGeom>
          <a:noFill/>
          <a:ln>
            <a:noFill/>
          </a:ln>
          <a:effectLst/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等线" panose="020B0604020202020204" charset="0"/>
              <a:sym typeface="+mn-lt"/>
            </a:endParaRPr>
          </a:p>
        </p:txBody>
      </p:sp>
      <p:sp>
        <p:nvSpPr>
          <p:cNvPr id="5" name="Rectangle 1032">
            <a:extLst>
              <a:ext uri="{FF2B5EF4-FFF2-40B4-BE49-F238E27FC236}">
                <a16:creationId xmlns:a16="http://schemas.microsoft.com/office/drawing/2014/main" id="{93E10C0B-2325-4E3C-97DF-E96EE7798B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5913" y="2801938"/>
            <a:ext cx="184150" cy="46196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等线" panose="020B0604020202020204" charset="0"/>
              <a:sym typeface="+mn-lt"/>
            </a:endParaRPr>
          </a:p>
        </p:txBody>
      </p:sp>
      <p:sp>
        <p:nvSpPr>
          <p:cNvPr id="6" name="Rectangle 1033">
            <a:extLst>
              <a:ext uri="{FF2B5EF4-FFF2-40B4-BE49-F238E27FC236}">
                <a16:creationId xmlns:a16="http://schemas.microsoft.com/office/drawing/2014/main" id="{573D52CD-9FB3-4BA0-802B-402EC402FA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5913" y="2909888"/>
            <a:ext cx="184150" cy="46196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等线" panose="020B0604020202020204" charset="0"/>
              <a:sym typeface="+mn-lt"/>
            </a:endParaRPr>
          </a:p>
        </p:txBody>
      </p:sp>
      <p:sp>
        <p:nvSpPr>
          <p:cNvPr id="7" name="Rectangle 1034">
            <a:extLst>
              <a:ext uri="{FF2B5EF4-FFF2-40B4-BE49-F238E27FC236}">
                <a16:creationId xmlns:a16="http://schemas.microsoft.com/office/drawing/2014/main" id="{4C27D152-E593-49D3-AA48-F4E90A8920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988" y="2765425"/>
            <a:ext cx="184150" cy="46196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等线" panose="020B0604020202020204" charset="0"/>
              <a:sym typeface="+mn-lt"/>
            </a:endParaRPr>
          </a:p>
        </p:txBody>
      </p:sp>
      <p:sp>
        <p:nvSpPr>
          <p:cNvPr id="8" name="矩形 4">
            <a:extLst>
              <a:ext uri="{FF2B5EF4-FFF2-40B4-BE49-F238E27FC236}">
                <a16:creationId xmlns:a16="http://schemas.microsoft.com/office/drawing/2014/main" id="{B5FDC81B-E363-45EE-893E-B7CAA88909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2513" y="0"/>
            <a:ext cx="5076825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等线" panose="020B0604020202020204" charset="0"/>
              <a:sym typeface="+mn-lt"/>
            </a:endParaRPr>
          </a:p>
        </p:txBody>
      </p:sp>
      <p:pic>
        <p:nvPicPr>
          <p:cNvPr id="9" name="图片 6">
            <a:extLst>
              <a:ext uri="{FF2B5EF4-FFF2-40B4-BE49-F238E27FC236}">
                <a16:creationId xmlns:a16="http://schemas.microsoft.com/office/drawing/2014/main" id="{0E1189CE-0D2D-48C7-9FE5-E71E87412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62015">
            <a:off x="-3729038" y="-1346200"/>
            <a:ext cx="4899026" cy="875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2">
            <a:extLst>
              <a:ext uri="{FF2B5EF4-FFF2-40B4-BE49-F238E27FC236}">
                <a16:creationId xmlns:a16="http://schemas.microsoft.com/office/drawing/2014/main" id="{28049922-D583-4213-978E-9BF84C7FF1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988" y="0"/>
            <a:ext cx="6569075" cy="67405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字魂59号-创粗黑" pitchFamily="2" charset="-122"/>
              <a:cs typeface="+mn-cs"/>
            </a:endParaRPr>
          </a:p>
          <a:p>
            <a:pPr marL="0" marR="0" lvl="0" indent="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Tre xanh, </a:t>
            </a:r>
          </a:p>
          <a:p>
            <a:pPr marL="0" marR="0" lvl="0" indent="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Xanh tự bao giờ?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Chuyện ngày xưa... đã có bờ tre xanh</a:t>
            </a:r>
          </a:p>
          <a:p>
            <a:pPr marL="0" marR="0" lvl="0" indent="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Thân gầy guộc, lá mong manh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Mà sao nên lũy nên thành tre ơi?</a:t>
            </a:r>
          </a:p>
          <a:p>
            <a:pPr marL="0" marR="0" lvl="0" indent="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Ở đâu tre cũng xanh tươi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Cho dù đất sỏi đất vôi bạc màu?</a:t>
            </a:r>
          </a:p>
          <a:p>
            <a:pPr marL="0" marR="0" lvl="0" indent="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Có gì đâu, có gì đâu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Mỡ màu ít, chắt dồn lâu hóa nhiều</a:t>
            </a:r>
          </a:p>
          <a:p>
            <a:pPr marL="0" marR="0" lvl="0" indent="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Rễ siêng không ngại đất nghèo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Tre bao nhiêu rễ bấy nhiêu cần cù.</a:t>
            </a:r>
          </a:p>
          <a:p>
            <a:pPr marL="0" marR="0" lvl="0" indent="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Vươn mình trong gió tre đu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Cây kham khổ vẫn hát ru lá cành</a:t>
            </a:r>
            <a:endParaRPr kumimoji="1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字魂59号-创粗黑" pitchFamily="2" charset="-122"/>
              <a:cs typeface="+mn-cs"/>
            </a:endParaRPr>
          </a:p>
          <a:p>
            <a:pPr marL="0" marR="0" lvl="0" indent="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Yêu nhiều nắng nỏ trời xanh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Tre xanh không đứng khuất mình bóng râm.</a:t>
            </a:r>
          </a:p>
          <a:p>
            <a:pPr marL="0" marR="0" lvl="0" indent="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Bão bùng thân bọc lấy thân</a:t>
            </a:r>
            <a:endParaRPr kumimoji="1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字魂59号-创粗黑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Tay ôm tay níu tre gần nhau thêm</a:t>
            </a:r>
          </a:p>
        </p:txBody>
      </p:sp>
      <p:pic>
        <p:nvPicPr>
          <p:cNvPr id="11" name="图片 3">
            <a:extLst>
              <a:ext uri="{FF2B5EF4-FFF2-40B4-BE49-F238E27FC236}">
                <a16:creationId xmlns:a16="http://schemas.microsoft.com/office/drawing/2014/main" id="{3204EA26-DCA3-4143-B9A3-9AB9C5EE8C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0413" y="-1084263"/>
            <a:ext cx="4249737" cy="3092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2">
            <a:extLst>
              <a:ext uri="{FF2B5EF4-FFF2-40B4-BE49-F238E27FC236}">
                <a16:creationId xmlns:a16="http://schemas.microsoft.com/office/drawing/2014/main" id="{28BA4FB7-F1A2-4577-ABB0-B607A5E624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8938" y="557213"/>
            <a:ext cx="5553075" cy="63865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Thương nhau tre chẳng ở riêng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Lũy thành từ đó mà nên hỡi người</a:t>
            </a:r>
          </a:p>
          <a:p>
            <a:pPr marL="0" marR="0" lvl="0" indent="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Chẳng may thân gãy cành rơi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Vẫn nguyên cái gốc truyền đời cho măng</a:t>
            </a:r>
          </a:p>
          <a:p>
            <a:pPr marL="0" marR="0" lvl="0" indent="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Nòi tre đâu chịu mọc cong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Chưa lên đã nhọn như chông lạ thường.</a:t>
            </a:r>
          </a:p>
          <a:p>
            <a:pPr marL="0" marR="0" lvl="0" indent="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Lưng trần phơi nắng phơi sương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Có manh áo cộc, tre nhường cho con.</a:t>
            </a:r>
          </a:p>
          <a:p>
            <a:pPr marL="0" marR="0" lvl="0" indent="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Măng non là búp măng non.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Đã mang dáng thẳng thân tròn của tre.</a:t>
            </a:r>
          </a:p>
          <a:p>
            <a:pPr marL="0" marR="0" lvl="0" indent="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Năm qua đi, tháng qua đi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Tre già măng mọc có gì lạ đâu</a:t>
            </a:r>
          </a:p>
          <a:p>
            <a:pPr marL="0" marR="0" lvl="0" indent="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Mai sau,</a:t>
            </a:r>
          </a:p>
          <a:p>
            <a:pPr marL="0" marR="0" lvl="0" indent="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Mai sau,</a:t>
            </a:r>
          </a:p>
          <a:p>
            <a:pPr marL="0" marR="0" lvl="0" indent="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Mai sau,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Đất xanh tre mãi xanh màu tre xanh.</a:t>
            </a:r>
            <a:endParaRPr kumimoji="1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字魂59号-创粗黑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 </a:t>
            </a:r>
            <a:r>
              <a:rPr kumimoji="1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			</a:t>
            </a:r>
            <a:r>
              <a:rPr kumimoji="1" lang="en-US" altLang="zh-CN" sz="2500" b="1" i="0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+mn-cs"/>
              </a:rPr>
              <a:t>Nguyễn Duy</a:t>
            </a:r>
            <a:endParaRPr kumimoji="1" lang="zh-CN" altLang="en-US" sz="2500" b="1" i="0" u="none" strike="noStrike" kern="1200" cap="none" spc="0" normalizeH="0" baseline="0" noProof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anose="02020603050405020304" pitchFamily="18" charset="0"/>
              <a:ea typeface="字魂59号-创粗黑" pitchFamily="2" charset="-122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1B8F6F2-710C-48F7-9680-FD5FF4EBCBE0}"/>
              </a:ext>
            </a:extLst>
          </p:cNvPr>
          <p:cNvSpPr txBox="1"/>
          <p:nvPr/>
        </p:nvSpPr>
        <p:spPr>
          <a:xfrm>
            <a:off x="4429125" y="122238"/>
            <a:ext cx="2819400" cy="584200"/>
          </a:xfrm>
          <a:custGeom>
            <a:avLst/>
            <a:gdLst>
              <a:gd name="connsiteX0" fmla="*/ 0 w 2818772"/>
              <a:gd name="connsiteY0" fmla="*/ 0 h 584775"/>
              <a:gd name="connsiteX1" fmla="*/ 620130 w 2818772"/>
              <a:gd name="connsiteY1" fmla="*/ 0 h 584775"/>
              <a:gd name="connsiteX2" fmla="*/ 1127509 w 2818772"/>
              <a:gd name="connsiteY2" fmla="*/ 0 h 584775"/>
              <a:gd name="connsiteX3" fmla="*/ 1606700 w 2818772"/>
              <a:gd name="connsiteY3" fmla="*/ 0 h 584775"/>
              <a:gd name="connsiteX4" fmla="*/ 2114079 w 2818772"/>
              <a:gd name="connsiteY4" fmla="*/ 0 h 584775"/>
              <a:gd name="connsiteX5" fmla="*/ 2818772 w 2818772"/>
              <a:gd name="connsiteY5" fmla="*/ 0 h 584775"/>
              <a:gd name="connsiteX6" fmla="*/ 2818772 w 2818772"/>
              <a:gd name="connsiteY6" fmla="*/ 584775 h 584775"/>
              <a:gd name="connsiteX7" fmla="*/ 2311393 w 2818772"/>
              <a:gd name="connsiteY7" fmla="*/ 584775 h 584775"/>
              <a:gd name="connsiteX8" fmla="*/ 1747639 w 2818772"/>
              <a:gd name="connsiteY8" fmla="*/ 584775 h 584775"/>
              <a:gd name="connsiteX9" fmla="*/ 1268447 w 2818772"/>
              <a:gd name="connsiteY9" fmla="*/ 584775 h 584775"/>
              <a:gd name="connsiteX10" fmla="*/ 648318 w 2818772"/>
              <a:gd name="connsiteY10" fmla="*/ 584775 h 584775"/>
              <a:gd name="connsiteX11" fmla="*/ 0 w 2818772"/>
              <a:gd name="connsiteY11" fmla="*/ 584775 h 584775"/>
              <a:gd name="connsiteX12" fmla="*/ 0 w 2818772"/>
              <a:gd name="connsiteY12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18772" h="584775" fill="none" extrusionOk="0">
                <a:moveTo>
                  <a:pt x="0" y="0"/>
                </a:moveTo>
                <a:cubicBezTo>
                  <a:pt x="157902" y="-37867"/>
                  <a:pt x="441196" y="45872"/>
                  <a:pt x="620130" y="0"/>
                </a:cubicBezTo>
                <a:cubicBezTo>
                  <a:pt x="799064" y="-45872"/>
                  <a:pt x="1023488" y="1953"/>
                  <a:pt x="1127509" y="0"/>
                </a:cubicBezTo>
                <a:cubicBezTo>
                  <a:pt x="1231530" y="-1953"/>
                  <a:pt x="1505609" y="53406"/>
                  <a:pt x="1606700" y="0"/>
                </a:cubicBezTo>
                <a:cubicBezTo>
                  <a:pt x="1707791" y="-53406"/>
                  <a:pt x="1974907" y="18386"/>
                  <a:pt x="2114079" y="0"/>
                </a:cubicBezTo>
                <a:cubicBezTo>
                  <a:pt x="2253251" y="-18386"/>
                  <a:pt x="2664913" y="64038"/>
                  <a:pt x="2818772" y="0"/>
                </a:cubicBezTo>
                <a:cubicBezTo>
                  <a:pt x="2826065" y="141193"/>
                  <a:pt x="2790809" y="394921"/>
                  <a:pt x="2818772" y="584775"/>
                </a:cubicBezTo>
                <a:cubicBezTo>
                  <a:pt x="2626486" y="622761"/>
                  <a:pt x="2455924" y="538759"/>
                  <a:pt x="2311393" y="584775"/>
                </a:cubicBezTo>
                <a:cubicBezTo>
                  <a:pt x="2166862" y="630791"/>
                  <a:pt x="1893421" y="535635"/>
                  <a:pt x="1747639" y="584775"/>
                </a:cubicBezTo>
                <a:cubicBezTo>
                  <a:pt x="1601857" y="633915"/>
                  <a:pt x="1396410" y="531836"/>
                  <a:pt x="1268447" y="584775"/>
                </a:cubicBezTo>
                <a:cubicBezTo>
                  <a:pt x="1140484" y="637714"/>
                  <a:pt x="815301" y="538122"/>
                  <a:pt x="648318" y="584775"/>
                </a:cubicBezTo>
                <a:cubicBezTo>
                  <a:pt x="481335" y="631428"/>
                  <a:pt x="226508" y="527649"/>
                  <a:pt x="0" y="584775"/>
                </a:cubicBezTo>
                <a:cubicBezTo>
                  <a:pt x="-23640" y="461690"/>
                  <a:pt x="68686" y="204010"/>
                  <a:pt x="0" y="0"/>
                </a:cubicBezTo>
                <a:close/>
              </a:path>
              <a:path w="2818772" h="584775" stroke="0" extrusionOk="0">
                <a:moveTo>
                  <a:pt x="0" y="0"/>
                </a:moveTo>
                <a:cubicBezTo>
                  <a:pt x="121772" y="-32978"/>
                  <a:pt x="286129" y="3243"/>
                  <a:pt x="563754" y="0"/>
                </a:cubicBezTo>
                <a:cubicBezTo>
                  <a:pt x="841379" y="-3243"/>
                  <a:pt x="1028172" y="62330"/>
                  <a:pt x="1183884" y="0"/>
                </a:cubicBezTo>
                <a:cubicBezTo>
                  <a:pt x="1339596" y="-62330"/>
                  <a:pt x="1549447" y="424"/>
                  <a:pt x="1663075" y="0"/>
                </a:cubicBezTo>
                <a:cubicBezTo>
                  <a:pt x="1776703" y="-424"/>
                  <a:pt x="2016598" y="11966"/>
                  <a:pt x="2170454" y="0"/>
                </a:cubicBezTo>
                <a:cubicBezTo>
                  <a:pt x="2324310" y="-11966"/>
                  <a:pt x="2586176" y="41473"/>
                  <a:pt x="2818772" y="0"/>
                </a:cubicBezTo>
                <a:cubicBezTo>
                  <a:pt x="2818880" y="203977"/>
                  <a:pt x="2753645" y="400337"/>
                  <a:pt x="2818772" y="584775"/>
                </a:cubicBezTo>
                <a:cubicBezTo>
                  <a:pt x="2656847" y="594033"/>
                  <a:pt x="2386538" y="548622"/>
                  <a:pt x="2255018" y="584775"/>
                </a:cubicBezTo>
                <a:cubicBezTo>
                  <a:pt x="2123498" y="620928"/>
                  <a:pt x="1979772" y="542781"/>
                  <a:pt x="1719451" y="584775"/>
                </a:cubicBezTo>
                <a:cubicBezTo>
                  <a:pt x="1459130" y="626769"/>
                  <a:pt x="1421873" y="532033"/>
                  <a:pt x="1155697" y="584775"/>
                </a:cubicBezTo>
                <a:cubicBezTo>
                  <a:pt x="889521" y="637517"/>
                  <a:pt x="873090" y="557349"/>
                  <a:pt x="648318" y="584775"/>
                </a:cubicBezTo>
                <a:cubicBezTo>
                  <a:pt x="423546" y="612201"/>
                  <a:pt x="186421" y="516653"/>
                  <a:pt x="0" y="584775"/>
                </a:cubicBezTo>
                <a:cubicBezTo>
                  <a:pt x="-48972" y="428500"/>
                  <a:pt x="53769" y="238984"/>
                  <a:pt x="0" y="0"/>
                </a:cubicBezTo>
                <a:close/>
              </a:path>
            </a:pathLst>
          </a:custGeom>
          <a:solidFill>
            <a:srgbClr val="CCFFCC"/>
          </a:solidFill>
          <a:ln>
            <a:solidFill>
              <a:srgbClr val="00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Tre Việt Nam</a:t>
            </a:r>
          </a:p>
        </p:txBody>
      </p:sp>
    </p:spTree>
    <p:extLst>
      <p:ext uri="{BB962C8B-B14F-4D97-AF65-F5344CB8AC3E}">
        <p14:creationId xmlns:p14="http://schemas.microsoft.com/office/powerpoint/2010/main" val="4322225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665" y="3469241"/>
            <a:ext cx="3704528" cy="3391469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3274" y="36375"/>
            <a:ext cx="5096177" cy="4854160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3951547" y="0"/>
            <a:ext cx="466345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377636"/>
                </a:solidFill>
                <a:effectLst/>
                <a:uLnTx/>
                <a:uFillTx/>
                <a:latin typeface="UTM Azuki" panose="02040603050506020204" pitchFamily="18" charset="0"/>
                <a:ea typeface="微软雅黑" panose="020B0503020204020204" pitchFamily="34" charset="-122"/>
                <a:cs typeface="+mn-cs"/>
              </a:rPr>
              <a:t>Luyện</a:t>
            </a:r>
            <a:r>
              <a:rPr kumimoji="0" lang="en-US" altLang="zh-CN" sz="8800" b="1" i="0" u="none" strike="noStrike" kern="1200" cap="none" spc="0" normalizeH="0" baseline="0" noProof="0" dirty="0">
                <a:ln>
                  <a:noFill/>
                </a:ln>
                <a:solidFill>
                  <a:srgbClr val="377636"/>
                </a:solidFill>
                <a:effectLst/>
                <a:uLnTx/>
                <a:uFillTx/>
                <a:latin typeface="UTM Azuki" panose="02040603050506020204" pitchFamily="18" charset="0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377636"/>
                </a:solidFill>
                <a:effectLst/>
                <a:uLnTx/>
                <a:uFillTx/>
                <a:latin typeface="UTM Azuki" panose="02040603050506020204" pitchFamily="18" charset="0"/>
                <a:ea typeface="微软雅黑" panose="020B0503020204020204" pitchFamily="34" charset="-122"/>
                <a:cs typeface="+mn-cs"/>
              </a:rPr>
              <a:t>đọc</a:t>
            </a:r>
            <a:endParaRPr kumimoji="0" lang="zh-CN" altLang="en-US" sz="8800" b="1" i="0" u="none" strike="noStrike" kern="1200" cap="none" spc="0" normalizeH="0" baseline="0" noProof="0" dirty="0">
              <a:ln>
                <a:noFill/>
              </a:ln>
              <a:solidFill>
                <a:srgbClr val="377636"/>
              </a:solidFill>
              <a:effectLst/>
              <a:uLnTx/>
              <a:uFillTx/>
              <a:latin typeface="UTM Azuki" panose="02040603050506020204" pitchFamily="18" charset="0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6557" y="0"/>
            <a:ext cx="2455592" cy="2022691"/>
          </a:xfrm>
          <a:prstGeom prst="rect">
            <a:avLst/>
          </a:prstGeom>
        </p:spPr>
      </p:pic>
      <p:pic>
        <p:nvPicPr>
          <p:cNvPr id="9" name="Picture 2" descr="CÃ¢y tre png | PNGEg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9368" y1="27807" x2="39368" y2="27807"/>
                        <a14:foregroundMark x1="18103" y1="34403" x2="18103" y2="34403"/>
                        <a14:foregroundMark x1="26437" y1="43850" x2="25287" y2="44029"/>
                        <a14:foregroundMark x1="32184" y1="71658" x2="32184" y2="71658"/>
                        <a14:foregroundMark x1="29885" y1="68627" x2="29885" y2="68627"/>
                        <a14:foregroundMark x1="8046" y1="44920" x2="8046" y2="44920"/>
                        <a14:backgroundMark x1="46839" y1="32442" x2="46839" y2="32442"/>
                        <a14:backgroundMark x1="42241" y1="33155" x2="35632" y2="34581"/>
                        <a14:backgroundMark x1="52874" y1="56150" x2="52874" y2="56150"/>
                        <a14:backgroundMark x1="64655" y1="27273" x2="64368" y2="245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41703" y="0"/>
            <a:ext cx="28694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5">
            <a:extLst>
              <a:ext uri="{FF2B5EF4-FFF2-40B4-BE49-F238E27FC236}">
                <a16:creationId xmlns:a16="http://schemas.microsoft.com/office/drawing/2014/main" id="{0C55DDF6-569A-433B-AC85-34AE857984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944" y="1491229"/>
            <a:ext cx="3268662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tre</a:t>
            </a:r>
            <a:r>
              <a:rPr kumimoji="1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xanh</a:t>
            </a:r>
            <a:endParaRPr kumimoji="1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mbria" panose="02040503050406030204" pitchFamily="18" charset="0"/>
              <a:ea typeface="字魂59号-创粗黑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D1F6B6A9-B63B-4ACA-ABC4-6AEAAC4E59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7240" y="2406722"/>
            <a:ext cx="3268663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gầy</a:t>
            </a:r>
            <a:r>
              <a:rPr kumimoji="1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guộc</a:t>
            </a:r>
            <a:endParaRPr kumimoji="1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663300"/>
              </a:solidFill>
              <a:effectLst/>
              <a:uLnTx/>
              <a:uFillTx/>
              <a:latin typeface="Cambria" panose="02040503050406030204" pitchFamily="18" charset="0"/>
              <a:ea typeface="字魂59号-创粗黑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CDF589A3-7EB9-49FD-A100-0797BB9F18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4021" y="4498129"/>
            <a:ext cx="39751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khuất</a:t>
            </a:r>
            <a:r>
              <a:rPr kumimoji="1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mình</a:t>
            </a:r>
            <a:endParaRPr kumimoji="1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663300"/>
              </a:solidFill>
              <a:effectLst/>
              <a:uLnTx/>
              <a:uFillTx/>
              <a:latin typeface="Cambria" panose="02040503050406030204" pitchFamily="18" charset="0"/>
              <a:ea typeface="字魂59号-创粗黑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03BB94A3-E073-4A70-991A-117998E240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7240" y="3480360"/>
            <a:ext cx="39751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bão</a:t>
            </a:r>
            <a:r>
              <a:rPr kumimoji="1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bùng</a:t>
            </a:r>
            <a:endParaRPr kumimoji="1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mbria" panose="02040503050406030204" pitchFamily="18" charset="0"/>
              <a:ea typeface="字魂59号-创粗黑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13977066-5EF6-4C8D-BD59-722E2DBEE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8641" y="5456714"/>
            <a:ext cx="39751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luỹ</a:t>
            </a:r>
            <a:r>
              <a:rPr kumimoji="1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thành</a:t>
            </a:r>
            <a:endParaRPr kumimoji="1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mbria" panose="02040503050406030204" pitchFamily="18" charset="0"/>
              <a:ea typeface="字魂59号-创粗黑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4510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8" grpId="0"/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665" y="3469241"/>
            <a:ext cx="3704528" cy="3391469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75317" y="12716"/>
            <a:ext cx="5096177" cy="4854160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3377571" y="0"/>
            <a:ext cx="58080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377636"/>
                </a:solidFill>
                <a:effectLst/>
                <a:uLnTx/>
                <a:uFillTx/>
                <a:latin typeface="UTM Azuki" panose="02040603050506020204" pitchFamily="18" charset="0"/>
                <a:ea typeface="微软雅黑" panose="020B0503020204020204" pitchFamily="34" charset="-122"/>
                <a:cs typeface="+mn-cs"/>
              </a:rPr>
              <a:t>GIẢI NGHĨA TỪ</a:t>
            </a: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6557" y="0"/>
            <a:ext cx="2455592" cy="2022691"/>
          </a:xfrm>
          <a:prstGeom prst="rect">
            <a:avLst/>
          </a:prstGeom>
        </p:spPr>
      </p:pic>
      <p:pic>
        <p:nvPicPr>
          <p:cNvPr id="9" name="Picture 2" descr="CÃ¢y tre png | PNGEg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9368" y1="27807" x2="39368" y2="27807"/>
                        <a14:foregroundMark x1="18103" y1="34403" x2="18103" y2="34403"/>
                        <a14:foregroundMark x1="26437" y1="43850" x2="25287" y2="44029"/>
                        <a14:foregroundMark x1="32184" y1="71658" x2="32184" y2="71658"/>
                        <a14:foregroundMark x1="29885" y1="68627" x2="29885" y2="68627"/>
                        <a14:foregroundMark x1="8046" y1="44920" x2="8046" y2="44920"/>
                        <a14:backgroundMark x1="46839" y1="32442" x2="46839" y2="32442"/>
                        <a14:backgroundMark x1="42241" y1="33155" x2="35632" y2="34581"/>
                        <a14:backgroundMark x1="52874" y1="56150" x2="52874" y2="56150"/>
                        <a14:backgroundMark x1="64655" y1="27273" x2="64368" y2="245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41703" y="0"/>
            <a:ext cx="286944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C2FD75A2-1D82-4C9B-AB81-939F24137766}"/>
              </a:ext>
            </a:extLst>
          </p:cNvPr>
          <p:cNvGrpSpPr>
            <a:grpSpLocks/>
          </p:cNvGrpSpPr>
          <p:nvPr/>
        </p:nvGrpSpPr>
        <p:grpSpPr bwMode="auto">
          <a:xfrm>
            <a:off x="3997167" y="5554134"/>
            <a:ext cx="3774431" cy="616607"/>
            <a:chOff x="146765" y="4953111"/>
            <a:chExt cx="4301794" cy="921104"/>
          </a:xfrm>
        </p:grpSpPr>
        <p:pic>
          <p:nvPicPr>
            <p:cNvPr id="16" name="Picture 14">
              <a:extLst>
                <a:ext uri="{FF2B5EF4-FFF2-40B4-BE49-F238E27FC236}">
                  <a16:creationId xmlns:a16="http://schemas.microsoft.com/office/drawing/2014/main" id="{56943AFD-8BE1-4BD9-893F-B62EC58F89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765" y="4953111"/>
              <a:ext cx="921104" cy="92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Text Box 5">
              <a:extLst>
                <a:ext uri="{FF2B5EF4-FFF2-40B4-BE49-F238E27FC236}">
                  <a16:creationId xmlns:a16="http://schemas.microsoft.com/office/drawing/2014/main" id="{CB98A055-963B-405F-B8D6-454E07E8D2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1739" y="5021248"/>
              <a:ext cx="3376820" cy="7848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45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Times New Roman" panose="02020603050405020304" pitchFamily="18" charset="0"/>
                </a:rPr>
                <a:t>luỹ</a:t>
              </a:r>
              <a:r>
                <a:rPr kumimoji="1" lang="en-US" altLang="zh-CN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Times New Roman" panose="02020603050405020304" pitchFamily="18" charset="0"/>
                </a:rPr>
                <a:t> </a:t>
              </a:r>
              <a:r>
                <a:rPr kumimoji="1" lang="en-US" altLang="zh-CN" sz="45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Times New Roman" panose="02020603050405020304" pitchFamily="18" charset="0"/>
                </a:rPr>
                <a:t>thành</a:t>
              </a:r>
              <a:endParaRPr kumimoji="1" lang="zh-CN" alt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3074" name="Picture 2" descr="ThÃ nh nhÃ  Há» - Kiáº¿n trÃºc thÃ nh lÅ©y báº±ng ÄÃ¡ Äá»c ÄÃ¡o - WinWay Travel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214" y="1213045"/>
            <a:ext cx="6302357" cy="4185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2361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594" y="-140514"/>
            <a:ext cx="1812998" cy="1659787"/>
          </a:xfrm>
          <a:prstGeom prst="rect">
            <a:avLst/>
          </a:prstGeom>
        </p:spPr>
      </p:pic>
      <p:pic>
        <p:nvPicPr>
          <p:cNvPr id="5" name="图片 14" descr="素材cnn-sccnn.com副本"/>
          <p:cNvPicPr>
            <a:picLocks noChangeAspect="1"/>
          </p:cNvPicPr>
          <p:nvPr/>
        </p:nvPicPr>
        <p:blipFill rotWithShape="1">
          <a:blip r:embed="rId3"/>
          <a:srcRect t="18884" r="75929"/>
          <a:stretch/>
        </p:blipFill>
        <p:spPr>
          <a:xfrm>
            <a:off x="-635" y="3452884"/>
            <a:ext cx="1929288" cy="340384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79724203-2374-4452-B659-A26FFBACBBED}"/>
              </a:ext>
            </a:extLst>
          </p:cNvPr>
          <p:cNvGrpSpPr>
            <a:grpSpLocks/>
          </p:cNvGrpSpPr>
          <p:nvPr/>
        </p:nvGrpSpPr>
        <p:grpSpPr bwMode="auto">
          <a:xfrm>
            <a:off x="3967755" y="5441560"/>
            <a:ext cx="5378061" cy="1276028"/>
            <a:chOff x="146765" y="4950885"/>
            <a:chExt cx="3514830" cy="923330"/>
          </a:xfrm>
        </p:grpSpPr>
        <p:pic>
          <p:nvPicPr>
            <p:cNvPr id="7" name="Picture 14">
              <a:extLst>
                <a:ext uri="{FF2B5EF4-FFF2-40B4-BE49-F238E27FC236}">
                  <a16:creationId xmlns:a16="http://schemas.microsoft.com/office/drawing/2014/main" id="{A16B9676-AA81-4523-8D86-CC918E23E0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765" y="4953111"/>
              <a:ext cx="921104" cy="92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 Box 5">
              <a:extLst>
                <a:ext uri="{FF2B5EF4-FFF2-40B4-BE49-F238E27FC236}">
                  <a16:creationId xmlns:a16="http://schemas.microsoft.com/office/drawing/2014/main" id="{4C6F8D8E-31B2-4337-8286-EBEE53DB3E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3987" y="4950885"/>
              <a:ext cx="2567608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Times New Roman" panose="02020603050405020304" pitchFamily="18" charset="0"/>
                </a:rPr>
                <a:t>luỹ</a:t>
              </a:r>
              <a:r>
                <a:rPr kumimoji="1" lang="en-US" altLang="zh-CN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Times New Roman" panose="02020603050405020304" pitchFamily="18" charset="0"/>
                </a:rPr>
                <a:t> </a:t>
              </a:r>
              <a:r>
                <a:rPr kumimoji="1" lang="en-US" altLang="zh-CN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Times New Roman" panose="02020603050405020304" pitchFamily="18" charset="0"/>
                </a:rPr>
                <a:t>tre</a:t>
              </a:r>
              <a:endParaRPr kumimoji="1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7170" name="Picture 2" descr="Há»n quÃª| CÃ¢y tre trong tÃ¢m thá»©c ngÆ°á»i Viá»t - YouTub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307" b="10001"/>
          <a:stretch/>
        </p:blipFill>
        <p:spPr bwMode="auto">
          <a:xfrm>
            <a:off x="2270978" y="689379"/>
            <a:ext cx="8128616" cy="4722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图片 2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4234" y="-237526"/>
            <a:ext cx="3976485" cy="327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2676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065" y="435611"/>
            <a:ext cx="2160416" cy="137842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3259"/>
            <a:ext cx="2514504" cy="150601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594" y="-140514"/>
            <a:ext cx="1812998" cy="1659787"/>
          </a:xfrm>
          <a:prstGeom prst="rect">
            <a:avLst/>
          </a:prstGeom>
        </p:spPr>
      </p:pic>
      <p:pic>
        <p:nvPicPr>
          <p:cNvPr id="15" name="图片 14" descr="素材cnn-sccnn.com副本"/>
          <p:cNvPicPr>
            <a:picLocks noChangeAspect="1"/>
          </p:cNvPicPr>
          <p:nvPr/>
        </p:nvPicPr>
        <p:blipFill rotWithShape="1">
          <a:blip r:embed="rId6"/>
          <a:srcRect t="18884" r="75929"/>
          <a:stretch/>
        </p:blipFill>
        <p:spPr>
          <a:xfrm>
            <a:off x="-635" y="3452884"/>
            <a:ext cx="1929288" cy="340384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A1494475-7DA0-447F-AE0C-2C8FBEE4D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086" y="227733"/>
            <a:ext cx="6193789" cy="61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632F7888-28AF-4A71-AB8B-7365618DC40A}"/>
              </a:ext>
            </a:extLst>
          </p:cNvPr>
          <p:cNvGrpSpPr>
            <a:grpSpLocks/>
          </p:cNvGrpSpPr>
          <p:nvPr/>
        </p:nvGrpSpPr>
        <p:grpSpPr bwMode="auto">
          <a:xfrm>
            <a:off x="1008063" y="2863850"/>
            <a:ext cx="5087937" cy="1546225"/>
            <a:chOff x="146765" y="4953111"/>
            <a:chExt cx="5087888" cy="1545465"/>
          </a:xfrm>
        </p:grpSpPr>
        <p:pic>
          <p:nvPicPr>
            <p:cNvPr id="72" name="Picture 14">
              <a:extLst>
                <a:ext uri="{FF2B5EF4-FFF2-40B4-BE49-F238E27FC236}">
                  <a16:creationId xmlns:a16="http://schemas.microsoft.com/office/drawing/2014/main" id="{33425572-7631-454C-9060-6051B36AA2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765" y="4953111"/>
              <a:ext cx="921104" cy="92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3" name="Text Box 5">
              <a:extLst>
                <a:ext uri="{FF2B5EF4-FFF2-40B4-BE49-F238E27FC236}">
                  <a16:creationId xmlns:a16="http://schemas.microsoft.com/office/drawing/2014/main" id="{2E91B152-010A-4F5C-B811-F4E11AB050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1739" y="5021248"/>
              <a:ext cx="4162914" cy="1477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45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Times New Roman" panose="02020603050405020304" pitchFamily="18" charset="0"/>
                </a:rPr>
                <a:t>áo</a:t>
              </a:r>
              <a:r>
                <a:rPr kumimoji="1" lang="en-US" altLang="zh-CN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Times New Roman" panose="02020603050405020304" pitchFamily="18" charset="0"/>
                </a:rPr>
                <a:t> </a:t>
              </a:r>
              <a:r>
                <a:rPr kumimoji="1" lang="en-US" altLang="zh-CN" sz="45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Times New Roman" panose="02020603050405020304" pitchFamily="18" charset="0"/>
                </a:rPr>
                <a:t>cộc</a:t>
              </a:r>
              <a:r>
                <a:rPr kumimoji="1" lang="en-US" altLang="zh-CN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Times New Roman" panose="02020603050405020304" pitchFamily="18" charset="0"/>
                </a:rPr>
                <a:t>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Times New Roman" panose="02020603050405020304" pitchFamily="18" charset="0"/>
                </a:rPr>
                <a:t>(</a:t>
              </a:r>
              <a:r>
                <a:rPr kumimoji="1" lang="en-US" altLang="zh-CN" sz="45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Times New Roman" panose="02020603050405020304" pitchFamily="18" charset="0"/>
                </a:rPr>
                <a:t>áo</a:t>
              </a:r>
              <a:r>
                <a:rPr kumimoji="1" lang="en-US" altLang="zh-CN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Times New Roman" panose="02020603050405020304" pitchFamily="18" charset="0"/>
                </a:rPr>
                <a:t> </a:t>
              </a:r>
              <a:r>
                <a:rPr kumimoji="1" lang="en-US" altLang="zh-CN" sz="45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Times New Roman" panose="02020603050405020304" pitchFamily="18" charset="0"/>
                </a:rPr>
                <a:t>ngắn</a:t>
              </a:r>
              <a:r>
                <a:rPr kumimoji="1" lang="en-US" altLang="zh-CN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itchFamily="2" charset="-122"/>
                  <a:cs typeface="Times New Roman" panose="02020603050405020304" pitchFamily="18" charset="0"/>
                </a:rPr>
                <a:t>)</a:t>
              </a:r>
              <a:endParaRPr kumimoji="1" lang="zh-CN" alt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itchFamily="2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74" name="Picture 73">
            <a:extLst>
              <a:ext uri="{FF2B5EF4-FFF2-40B4-BE49-F238E27FC236}">
                <a16:creationId xmlns:a16="http://schemas.microsoft.com/office/drawing/2014/main" id="{AEC8806F-9759-483B-8122-D96B36FB0B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950" y="2762250"/>
            <a:ext cx="147637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5" name="Group 74">
            <a:extLst>
              <a:ext uri="{FF2B5EF4-FFF2-40B4-BE49-F238E27FC236}">
                <a16:creationId xmlns:a16="http://schemas.microsoft.com/office/drawing/2014/main" id="{642D0758-A398-4ADF-8790-2E76C32E0E51}"/>
              </a:ext>
            </a:extLst>
          </p:cNvPr>
          <p:cNvGrpSpPr>
            <a:grpSpLocks/>
          </p:cNvGrpSpPr>
          <p:nvPr/>
        </p:nvGrpSpPr>
        <p:grpSpPr bwMode="auto">
          <a:xfrm>
            <a:off x="7065963" y="123825"/>
            <a:ext cx="4845050" cy="4114800"/>
            <a:chOff x="7065331" y="123762"/>
            <a:chExt cx="4846140" cy="4115444"/>
          </a:xfrm>
        </p:grpSpPr>
        <p:pic>
          <p:nvPicPr>
            <p:cNvPr id="76" name="Picture 9">
              <a:extLst>
                <a:ext uri="{FF2B5EF4-FFF2-40B4-BE49-F238E27FC236}">
                  <a16:creationId xmlns:a16="http://schemas.microsoft.com/office/drawing/2014/main" id="{F912E11F-6199-4A7D-A01A-13DFBBC075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87223">
              <a:off x="7065331" y="123762"/>
              <a:ext cx="4846140" cy="41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7" name="Text Box 5">
              <a:extLst>
                <a:ext uri="{FF2B5EF4-FFF2-40B4-BE49-F238E27FC236}">
                  <a16:creationId xmlns:a16="http://schemas.microsoft.com/office/drawing/2014/main" id="{DC6995F2-1807-48C4-9591-1AD2BAC5E0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79390" y="1348368"/>
              <a:ext cx="3601186" cy="1323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lớp bẹ bọc bên ngoài củ măng</a:t>
              </a:r>
              <a:endParaRPr kumimoji="1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58025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86 -0.00486 L 0.00286 -0.00486 C -0.01901 -0.00209 -0.01472 -0.00324 -0.03308 0.00069 C -0.03724 0.00139 -0.04141 0.00231 -0.04558 0.00347 C -0.04818 0.00416 -0.05599 0.00625 -0.05339 0.00625 C -0.04362 0.00625 -0.0349 -0.00209 -0.02526 -0.00209 C -0.02201 -0.00209 -0.03138 3.33333E-6 -0.03464 0.00069 C -0.04128 0.00185 -0.04805 0.00347 -0.05495 0.00347 C -0.05912 0.00347 -0.04649 0.00162 -0.04245 0.00069 C -0.03919 -0.00023 -0.0362 -0.00139 -0.03308 -0.00209 C -0.02839 -0.00324 -0.01433 -0.00579 -0.01901 -0.00486 C -0.02891 -0.00301 -0.0388 -0.00232 -0.0487 0.00069 C -0.05183 0.00162 -0.0612 0.0037 -0.05808 0.00347 C -0.04766 0.00231 -0.02474 -0.00162 -0.0112 -0.00486 C -0.00794 -0.00579 -0.00482 -0.00672 -0.00183 -0.00764 C 0.00091 -0.00857 0.00612 -0.01042 0.00612 -0.01042 L 0.00612 -0.01042 " pathEditMode="relative" ptsTypes="AAAAAAAAAAAAAAAAA">
                                      <p:cBhvr>
                                        <p:cTn id="35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设计模板">
  <a:themeElements>
    <a:clrScheme name="默认设计模板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u5giqb0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965</Words>
  <Application>Microsoft Office PowerPoint</Application>
  <PresentationFormat>Widescreen</PresentationFormat>
  <Paragraphs>147</Paragraphs>
  <Slides>20</Slides>
  <Notes>17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UTM Showcard</vt:lpstr>
      <vt:lpstr>等线 Light</vt:lpstr>
      <vt:lpstr>UTM Azuki</vt:lpstr>
      <vt:lpstr>UTM A&amp;S Graceland</vt:lpstr>
      <vt:lpstr>Calibri</vt:lpstr>
      <vt:lpstr>Arial</vt:lpstr>
      <vt:lpstr>Times New Roman</vt:lpstr>
      <vt:lpstr>DengXian</vt:lpstr>
      <vt:lpstr>字魂59号-创粗黑</vt:lpstr>
      <vt:lpstr>Cambria</vt:lpstr>
      <vt:lpstr>Office 主题​​</vt:lpstr>
      <vt:lpstr>默认设计模板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QUỲNH NHƯ</dc:creator>
  <cp:keywords>MANGNONTEAM</cp:keywords>
  <cp:lastModifiedBy>Dương Thị Lan Anh</cp:lastModifiedBy>
  <cp:revision>3</cp:revision>
  <dcterms:created xsi:type="dcterms:W3CDTF">2022-08-02T09:03:51Z</dcterms:created>
  <dcterms:modified xsi:type="dcterms:W3CDTF">2022-09-27T13:56:42Z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2022-09-27T13:37:20Z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1446a125-3df6-4d5a-866f-c98cef9a3422</vt:lpwstr>
  </property>
  <property fmtid="{D5CDD505-2E9C-101B-9397-08002B2CF9AE}" pid="8" name="MSIP_Label_defa4170-0d19-0005-0004-bc88714345d2_ContentBits">
    <vt:lpwstr>0</vt:lpwstr>
  </property>
</Properties>
</file>