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2" r:id="rId2"/>
  </p:sldMasterIdLst>
  <p:notesMasterIdLst>
    <p:notesMasterId r:id="rId25"/>
  </p:notes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Didact Gothic" panose="00000500000000000000" pitchFamily="2" charset="0"/>
      <p:regular r:id="rId37"/>
    </p:embeddedFont>
    <p:embeddedFont>
      <p:font typeface="Sriracha" panose="020B0604020202020204" charset="0"/>
      <p:regular r:id="rId38"/>
    </p:embeddedFont>
    <p:embeddedFont>
      <p:font typeface="UTM A&amp;S Graceland" panose="02040603050506020204" pitchFamily="18" charset="0"/>
      <p:regular r:id="rId39"/>
    </p:embeddedFont>
    <p:embeddedFont>
      <p:font typeface="UTM Cookies" panose="02040603050506020204" pitchFamily="18" charset="0"/>
      <p:regular r:id="rId40"/>
    </p:embeddedFont>
    <p:embeddedFont>
      <p:font typeface="UTM Tam Le" panose="02040603050506020204" pitchFamily="18" charset="0"/>
      <p:regular r:id="rId41"/>
    </p:embeddedFont>
    <p:embeddedFont>
      <p:font typeface="UTM Wedding K&amp;T" panose="02040603050506020204" pitchFamily="18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A23F4-B64A-4C57-B43D-2F1FDD7495A1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6062F-806A-4768-A671-7B8AD1345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01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478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64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687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403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816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183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37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34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90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18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044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427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358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461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771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18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631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165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34264-4AF8-40B4-90B2-A661EEE691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48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片包含 树, 户外, 草&#10;&#10;已生成高可信度的说明">
            <a:extLst>
              <a:ext uri="{FF2B5EF4-FFF2-40B4-BE49-F238E27FC236}">
                <a16:creationId xmlns:a16="http://schemas.microsoft.com/office/drawing/2014/main" id="{30A48127-5704-4763-B682-FC7F5D5E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Google Shape;6;p5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riracha"/>
              <a:buNone/>
              <a:defRPr sz="3200" b="1" i="0" u="none" strike="noStrike" cap="none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6" name="Google Shape;7;p59"/>
          <p:cNvSpPr txBox="1">
            <a:spLocks noGrp="1"/>
          </p:cNvSpPr>
          <p:nvPr>
            <p:ph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●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○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■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●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○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■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●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○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Char char="■"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440139" y="92002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UTM Wedding K&amp;T" panose="02040603050506020204" pitchFamily="18" charset="0"/>
                <a:ea typeface="Cambria" panose="02040503050406030204" pitchFamily="18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UTM Wedding K&amp;T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0"/>
            <a:ext cx="12191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46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4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1" y="1600202"/>
            <a:ext cx="10972800" cy="452596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1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849DB1-902C-40FF-B4C8-BCCE7981AB70}" type="slidenum">
              <a:rPr kumimoji="0" lang="en-US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47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1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9F7648-535A-4BF1-9447-28E874EE0B24}" type="slidenum">
              <a:rPr kumimoji="0" 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19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pPr marL="0" marR="0" lvl="0" indent="0" algn="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97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2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A93E93-166D-47F5-9EF1-ACEABE24AEEA}" type="datetimeFigureOut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8D5ACA-62CA-46DB-AD6B-12EDD6D51A23}" type="slidenum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08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1.emf"/><Relationship Id="rId3" Type="http://schemas.microsoft.com/office/2007/relationships/media" Target="../media/media1.mp3"/><Relationship Id="rId21" Type="http://schemas.openxmlformats.org/officeDocument/2006/relationships/image" Target="../media/image34.png"/><Relationship Id="rId7" Type="http://schemas.openxmlformats.org/officeDocument/2006/relationships/audio" Target="../media/audio1.wav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media2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microsoft.com/office/2007/relationships/media" Target="../media/media2.wav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28.png"/><Relationship Id="rId10" Type="http://schemas.openxmlformats.org/officeDocument/2006/relationships/image" Target="../media/image14.png"/><Relationship Id="rId19" Type="http://schemas.openxmlformats.org/officeDocument/2006/relationships/image" Target="../media/image32.png"/><Relationship Id="rId4" Type="http://schemas.openxmlformats.org/officeDocument/2006/relationships/audio" Target="../media/media1.mp3"/><Relationship Id="rId9" Type="http://schemas.openxmlformats.org/officeDocument/2006/relationships/image" Target="../media/image23.png"/><Relationship Id="rId14" Type="http://schemas.openxmlformats.org/officeDocument/2006/relationships/image" Target="../media/image27.png"/><Relationship Id="rId2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5.png"/><Relationship Id="rId18" Type="http://schemas.openxmlformats.org/officeDocument/2006/relationships/image" Target="../media/image33.png"/><Relationship Id="rId3" Type="http://schemas.microsoft.com/office/2007/relationships/media" Target="../media/media1.mp3"/><Relationship Id="rId21" Type="http://schemas.openxmlformats.org/officeDocument/2006/relationships/image" Target="../media/image30.png"/><Relationship Id="rId7" Type="http://schemas.openxmlformats.org/officeDocument/2006/relationships/audio" Target="../media/audio1.wav"/><Relationship Id="rId12" Type="http://schemas.openxmlformats.org/officeDocument/2006/relationships/image" Target="../media/image25.png"/><Relationship Id="rId17" Type="http://schemas.openxmlformats.org/officeDocument/2006/relationships/image" Target="../media/image32.png"/><Relationship Id="rId2" Type="http://schemas.openxmlformats.org/officeDocument/2006/relationships/audio" Target="../media/media2.wav"/><Relationship Id="rId16" Type="http://schemas.openxmlformats.org/officeDocument/2006/relationships/image" Target="../media/image31.emf"/><Relationship Id="rId20" Type="http://schemas.openxmlformats.org/officeDocument/2006/relationships/image" Target="../media/image21.png"/><Relationship Id="rId1" Type="http://schemas.microsoft.com/office/2007/relationships/media" Target="../media/media2.wav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29.png"/><Relationship Id="rId10" Type="http://schemas.openxmlformats.org/officeDocument/2006/relationships/image" Target="../media/image14.png"/><Relationship Id="rId19" Type="http://schemas.openxmlformats.org/officeDocument/2006/relationships/image" Target="../media/image34.png"/><Relationship Id="rId4" Type="http://schemas.openxmlformats.org/officeDocument/2006/relationships/audio" Target="../media/media1.mp3"/><Relationship Id="rId9" Type="http://schemas.openxmlformats.org/officeDocument/2006/relationships/image" Target="../media/image23.png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3.png"/><Relationship Id="rId3" Type="http://schemas.microsoft.com/office/2007/relationships/media" Target="../media/media1.mp3"/><Relationship Id="rId21" Type="http://schemas.openxmlformats.org/officeDocument/2006/relationships/image" Target="../media/image30.png"/><Relationship Id="rId7" Type="http://schemas.openxmlformats.org/officeDocument/2006/relationships/audio" Target="../media/audio1.wav"/><Relationship Id="rId12" Type="http://schemas.openxmlformats.org/officeDocument/2006/relationships/image" Target="../media/image35.png"/><Relationship Id="rId17" Type="http://schemas.openxmlformats.org/officeDocument/2006/relationships/image" Target="../media/image32.png"/><Relationship Id="rId2" Type="http://schemas.openxmlformats.org/officeDocument/2006/relationships/audio" Target="../media/media2.wav"/><Relationship Id="rId16" Type="http://schemas.openxmlformats.org/officeDocument/2006/relationships/image" Target="../media/image31.emf"/><Relationship Id="rId20" Type="http://schemas.openxmlformats.org/officeDocument/2006/relationships/image" Target="../media/image21.png"/><Relationship Id="rId1" Type="http://schemas.microsoft.com/office/2007/relationships/media" Target="../media/media2.wav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29.png"/><Relationship Id="rId10" Type="http://schemas.openxmlformats.org/officeDocument/2006/relationships/image" Target="../media/image14.png"/><Relationship Id="rId19" Type="http://schemas.openxmlformats.org/officeDocument/2006/relationships/image" Target="../media/image34.png"/><Relationship Id="rId4" Type="http://schemas.openxmlformats.org/officeDocument/2006/relationships/audio" Target="../media/media1.mp3"/><Relationship Id="rId9" Type="http://schemas.openxmlformats.org/officeDocument/2006/relationships/image" Target="../media/image23.png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5.png"/><Relationship Id="rId18" Type="http://schemas.openxmlformats.org/officeDocument/2006/relationships/image" Target="../media/image32.png"/><Relationship Id="rId3" Type="http://schemas.microsoft.com/office/2007/relationships/media" Target="../media/media1.mp3"/><Relationship Id="rId21" Type="http://schemas.openxmlformats.org/officeDocument/2006/relationships/image" Target="../media/image21.png"/><Relationship Id="rId7" Type="http://schemas.openxmlformats.org/officeDocument/2006/relationships/audio" Target="../media/audio1.wav"/><Relationship Id="rId12" Type="http://schemas.openxmlformats.org/officeDocument/2006/relationships/image" Target="../media/image25.png"/><Relationship Id="rId17" Type="http://schemas.openxmlformats.org/officeDocument/2006/relationships/image" Target="../media/image31.emf"/><Relationship Id="rId2" Type="http://schemas.openxmlformats.org/officeDocument/2006/relationships/audio" Target="../media/media2.wav"/><Relationship Id="rId16" Type="http://schemas.openxmlformats.org/officeDocument/2006/relationships/image" Target="../media/image29.png"/><Relationship Id="rId20" Type="http://schemas.openxmlformats.org/officeDocument/2006/relationships/image" Target="../media/image34.png"/><Relationship Id="rId1" Type="http://schemas.microsoft.com/office/2007/relationships/media" Target="../media/media2.wav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38.png"/><Relationship Id="rId10" Type="http://schemas.openxmlformats.org/officeDocument/2006/relationships/image" Target="../media/image14.png"/><Relationship Id="rId19" Type="http://schemas.openxmlformats.org/officeDocument/2006/relationships/image" Target="../media/image33.png"/><Relationship Id="rId4" Type="http://schemas.openxmlformats.org/officeDocument/2006/relationships/audio" Target="../media/media1.mp3"/><Relationship Id="rId9" Type="http://schemas.openxmlformats.org/officeDocument/2006/relationships/image" Target="../media/image23.png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190275" y="-588084"/>
            <a:ext cx="16594946" cy="11443892"/>
            <a:chOff x="-2190275" y="-588084"/>
            <a:chExt cx="16594946" cy="11443892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190275" y="-588084"/>
              <a:ext cx="16594946" cy="802611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128" y="5633090"/>
              <a:ext cx="9284832" cy="5222718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57FF757F-F9A3-4066-9DD9-F89591C0111F}"/>
              </a:ext>
            </a:extLst>
          </p:cNvPr>
          <p:cNvSpPr txBox="1"/>
          <p:nvPr/>
        </p:nvSpPr>
        <p:spPr>
          <a:xfrm>
            <a:off x="5354981" y="1660757"/>
            <a:ext cx="2761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Toán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Gen Jyuu Gothic Heavy" panose="020B0702020203020207" pitchFamily="34" charset="-128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762" y="3632347"/>
            <a:ext cx="3738812" cy="2103082"/>
          </a:xfrm>
          <a:prstGeom prst="rect">
            <a:avLst/>
          </a:prstGeom>
        </p:spPr>
      </p:pic>
      <p:sp>
        <p:nvSpPr>
          <p:cNvPr id="15" name="文本框 10">
            <a:extLst>
              <a:ext uri="{FF2B5EF4-FFF2-40B4-BE49-F238E27FC236}">
                <a16:creationId xmlns:a16="http://schemas.microsoft.com/office/drawing/2014/main" id="{57FF757F-F9A3-4066-9DD9-F89591C0111F}"/>
              </a:ext>
            </a:extLst>
          </p:cNvPr>
          <p:cNvSpPr txBox="1"/>
          <p:nvPr/>
        </p:nvSpPr>
        <p:spPr>
          <a:xfrm>
            <a:off x="2678759" y="2742851"/>
            <a:ext cx="7266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Bảng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đơn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vị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đo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khối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lượng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Gen Jyuu Gothic Heavy" panose="020B0702020203020207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804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 descr="图片包含 树, 户外, 草&#10;&#10;已生成高可信度的说明">
            <a:extLst>
              <a:ext uri="{FF2B5EF4-FFF2-40B4-BE49-F238E27FC236}">
                <a16:creationId xmlns:a16="http://schemas.microsoft.com/office/drawing/2014/main" id="{A889B871-7656-4FD5-B003-4B60B52DB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2" y="-29688"/>
            <a:ext cx="12322676" cy="68580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130764" y="252450"/>
            <a:ext cx="11021181" cy="5182578"/>
          </a:xfrm>
          <a:custGeom>
            <a:avLst/>
            <a:gdLst>
              <a:gd name="connsiteX0" fmla="*/ 7837714 w 7837714"/>
              <a:gd name="connsiteY0" fmla="*/ 3685591 h 3685591"/>
              <a:gd name="connsiteX1" fmla="*/ 7455159 w 7837714"/>
              <a:gd name="connsiteY1" fmla="*/ 3610947 h 3685591"/>
              <a:gd name="connsiteX2" fmla="*/ 7343192 w 7837714"/>
              <a:gd name="connsiteY2" fmla="*/ 3387012 h 3685591"/>
              <a:gd name="connsiteX3" fmla="*/ 6298163 w 7837714"/>
              <a:gd name="connsiteY3" fmla="*/ 2425959 h 3685591"/>
              <a:gd name="connsiteX4" fmla="*/ 4665306 w 7837714"/>
              <a:gd name="connsiteY4" fmla="*/ 2183363 h 3685591"/>
              <a:gd name="connsiteX5" fmla="*/ 2948474 w 7837714"/>
              <a:gd name="connsiteY5" fmla="*/ 2659224 h 3685591"/>
              <a:gd name="connsiteX6" fmla="*/ 1604865 w 7837714"/>
              <a:gd name="connsiteY6" fmla="*/ 2099387 h 3685591"/>
              <a:gd name="connsiteX7" fmla="*/ 0 w 7837714"/>
              <a:gd name="connsiteY7" fmla="*/ 0 h 3685591"/>
              <a:gd name="connsiteX8" fmla="*/ 0 w 7837714"/>
              <a:gd name="connsiteY8" fmla="*/ 0 h 3685591"/>
              <a:gd name="connsiteX9" fmla="*/ 18661 w 7837714"/>
              <a:gd name="connsiteY9" fmla="*/ 18661 h 368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4" h="3685591">
                <a:moveTo>
                  <a:pt x="7837714" y="3685591"/>
                </a:moveTo>
                <a:cubicBezTo>
                  <a:pt x="7687646" y="3673150"/>
                  <a:pt x="7537579" y="3660710"/>
                  <a:pt x="7455159" y="3610947"/>
                </a:cubicBezTo>
                <a:cubicBezTo>
                  <a:pt x="7372739" y="3561184"/>
                  <a:pt x="7536025" y="3584510"/>
                  <a:pt x="7343192" y="3387012"/>
                </a:cubicBezTo>
                <a:cubicBezTo>
                  <a:pt x="7150359" y="3189514"/>
                  <a:pt x="6744477" y="2626567"/>
                  <a:pt x="6298163" y="2425959"/>
                </a:cubicBezTo>
                <a:cubicBezTo>
                  <a:pt x="5851849" y="2225351"/>
                  <a:pt x="5223587" y="2144485"/>
                  <a:pt x="4665306" y="2183363"/>
                </a:cubicBezTo>
                <a:cubicBezTo>
                  <a:pt x="4107024" y="2222240"/>
                  <a:pt x="3458547" y="2673220"/>
                  <a:pt x="2948474" y="2659224"/>
                </a:cubicBezTo>
                <a:cubicBezTo>
                  <a:pt x="2438401" y="2645228"/>
                  <a:pt x="2096277" y="2542591"/>
                  <a:pt x="1604865" y="2099387"/>
                </a:cubicBezTo>
                <a:cubicBezTo>
                  <a:pt x="1113453" y="1656183"/>
                  <a:pt x="0" y="0"/>
                  <a:pt x="0" y="0"/>
                </a:cubicBezTo>
                <a:lnTo>
                  <a:pt x="0" y="0"/>
                </a:lnTo>
                <a:lnTo>
                  <a:pt x="18661" y="18661"/>
                </a:lnTo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8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0595" y="1323953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6" name="Oval 5"/>
          <p:cNvSpPr/>
          <p:nvPr/>
        </p:nvSpPr>
        <p:spPr>
          <a:xfrm>
            <a:off x="2013549" y="2591444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7" name="Oval 6"/>
          <p:cNvSpPr/>
          <p:nvPr/>
        </p:nvSpPr>
        <p:spPr>
          <a:xfrm>
            <a:off x="3549821" y="3040850"/>
            <a:ext cx="1806249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8" name="Oval 7"/>
          <p:cNvSpPr/>
          <p:nvPr/>
        </p:nvSpPr>
        <p:spPr>
          <a:xfrm>
            <a:off x="5870963" y="2624518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9" name="Oval 8"/>
          <p:cNvSpPr/>
          <p:nvPr/>
        </p:nvSpPr>
        <p:spPr>
          <a:xfrm>
            <a:off x="8020093" y="2921316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Oval 9"/>
          <p:cNvSpPr/>
          <p:nvPr/>
        </p:nvSpPr>
        <p:spPr>
          <a:xfrm>
            <a:off x="9406925" y="4144798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Oval 10"/>
          <p:cNvSpPr/>
          <p:nvPr/>
        </p:nvSpPr>
        <p:spPr>
          <a:xfrm>
            <a:off x="10799880" y="5333891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  <p:cxnSp>
        <p:nvCxnSpPr>
          <p:cNvPr id="12" name="Straight Connector 11"/>
          <p:cNvCxnSpPr>
            <a:endCxn id="4" idx="7"/>
          </p:cNvCxnSpPr>
          <p:nvPr/>
        </p:nvCxnSpPr>
        <p:spPr>
          <a:xfrm flipV="1">
            <a:off x="130764" y="252450"/>
            <a:ext cx="0" cy="3668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7"/>
          </p:cNvCxnSpPr>
          <p:nvPr/>
        </p:nvCxnSpPr>
        <p:spPr>
          <a:xfrm>
            <a:off x="130765" y="252449"/>
            <a:ext cx="382680" cy="1834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6995" flipH="1">
            <a:off x="-155370" y="-311"/>
            <a:ext cx="1551932" cy="121986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8020093" y="2912293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16" name="Oval 15"/>
          <p:cNvSpPr/>
          <p:nvPr/>
        </p:nvSpPr>
        <p:spPr>
          <a:xfrm>
            <a:off x="9406924" y="4142066"/>
            <a:ext cx="1745020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dag</a:t>
            </a:r>
          </a:p>
        </p:txBody>
      </p:sp>
      <p:sp>
        <p:nvSpPr>
          <p:cNvPr id="17" name="Left Brace 16"/>
          <p:cNvSpPr/>
          <p:nvPr/>
        </p:nvSpPr>
        <p:spPr>
          <a:xfrm rot="18541460">
            <a:off x="967302" y="2435881"/>
            <a:ext cx="611982" cy="1437920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eft Brace 17"/>
          <p:cNvSpPr/>
          <p:nvPr/>
        </p:nvSpPr>
        <p:spPr>
          <a:xfrm rot="6272004" flipH="1">
            <a:off x="2871400" y="3487437"/>
            <a:ext cx="587575" cy="156293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eft Brace 18"/>
          <p:cNvSpPr/>
          <p:nvPr/>
        </p:nvSpPr>
        <p:spPr>
          <a:xfrm rot="7447097" flipH="1">
            <a:off x="8322097" y="3906094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eft Brace 19"/>
          <p:cNvSpPr/>
          <p:nvPr/>
        </p:nvSpPr>
        <p:spPr>
          <a:xfrm rot="5915015" flipH="1">
            <a:off x="6946453" y="3399551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eft Brace 20"/>
          <p:cNvSpPr/>
          <p:nvPr/>
        </p:nvSpPr>
        <p:spPr>
          <a:xfrm rot="4536947" flipH="1">
            <a:off x="5368997" y="3599735"/>
            <a:ext cx="587575" cy="156293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eft Brace 21"/>
          <p:cNvSpPr/>
          <p:nvPr/>
        </p:nvSpPr>
        <p:spPr>
          <a:xfrm rot="7220703" flipH="1">
            <a:off x="9719637" y="4943085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1179" y="5216868"/>
            <a:ext cx="8783532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5AAF81"/>
            </a:solidFill>
            <a:prstDash val="dash"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gấp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733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019105" y="-739116"/>
            <a:ext cx="16594946" cy="7597116"/>
            <a:chOff x="-2019105" y="-739116"/>
            <a:chExt cx="16594946" cy="7597116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019105" y="-739116"/>
              <a:ext cx="16594946" cy="755037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968" y="-201487"/>
              <a:ext cx="9284832" cy="5222718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25" y="2895139"/>
            <a:ext cx="3738812" cy="21030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2EF9CD7-B90C-4576-8A4B-8E8AA76E9481}"/>
              </a:ext>
            </a:extLst>
          </p:cNvPr>
          <p:cNvSpPr txBox="1"/>
          <p:nvPr/>
        </p:nvSpPr>
        <p:spPr>
          <a:xfrm>
            <a:off x="4132953" y="2904979"/>
            <a:ext cx="64242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Luyện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tập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A18A298-12F2-46E1-8940-001ED17AF5F8}"/>
              </a:ext>
            </a:extLst>
          </p:cNvPr>
          <p:cNvSpPr/>
          <p:nvPr/>
        </p:nvSpPr>
        <p:spPr>
          <a:xfrm>
            <a:off x="5806681" y="1712634"/>
            <a:ext cx="18758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03 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7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4">
            <a:extLst>
              <a:ext uri="{FF2B5EF4-FFF2-40B4-BE49-F238E27FC236}">
                <a16:creationId xmlns:a16="http://schemas.microsoft.com/office/drawing/2014/main" id="{CD70840F-3BCA-4E7D-B89B-2E81104342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2" r="15815"/>
          <a:stretch/>
        </p:blipFill>
        <p:spPr>
          <a:xfrm rot="242889">
            <a:off x="-4793904" y="-1072464"/>
            <a:ext cx="18586933" cy="980563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898219" y="896784"/>
            <a:ext cx="7061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1: 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chấm</a:t>
            </a:r>
            <a:endParaRPr kumimoji="0" lang="en-US" altLang="en-US" sz="3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705912" y="2078843"/>
            <a:ext cx="77148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263917" y="1626802"/>
            <a:ext cx="9643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82186" marR="0" lvl="0" indent="-482186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a. 1 dag = …     g                1hg     = …   dag       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3777666" y="1553459"/>
            <a:ext cx="7751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10 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7191977" y="1555623"/>
            <a:ext cx="8186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10 </a:t>
            </a: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2384048" y="2246934"/>
            <a:ext cx="9643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10 g   = …    dag            10 dag = …   g                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 Box 62"/>
          <p:cNvSpPr txBox="1">
            <a:spLocks noChangeArrowheads="1"/>
          </p:cNvSpPr>
          <p:nvPr/>
        </p:nvSpPr>
        <p:spPr bwMode="auto">
          <a:xfrm>
            <a:off x="6720703" y="3300692"/>
            <a:ext cx="5625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3857779" y="2180931"/>
            <a:ext cx="7751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 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7433886" y="2178460"/>
            <a:ext cx="6228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 </a:t>
            </a: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2732699" y="3353321"/>
            <a:ext cx="77148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2290704" y="2901279"/>
            <a:ext cx="9643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82186" marR="0" lvl="0" indent="-482186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b. 4 dag = …     g          3kg =…      hg          2kg 300g =  .……. g      </a:t>
            </a:r>
          </a:p>
        </p:txBody>
      </p:sp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3857779" y="2828106"/>
            <a:ext cx="7751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40 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6467278" y="2833471"/>
            <a:ext cx="8186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30 </a:t>
            </a: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10065586" y="2790518"/>
            <a:ext cx="1205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2300</a:t>
            </a:r>
          </a:p>
        </p:txBody>
      </p:sp>
      <p:sp>
        <p:nvSpPr>
          <p:cNvPr id="40" name="Text Box 57"/>
          <p:cNvSpPr txBox="1">
            <a:spLocks noChangeArrowheads="1"/>
          </p:cNvSpPr>
          <p:nvPr/>
        </p:nvSpPr>
        <p:spPr bwMode="auto">
          <a:xfrm>
            <a:off x="2410835" y="3521411"/>
            <a:ext cx="9643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8 hg   = …    dag       7kg = ..…      g          2kg 30g   = …….. g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1" name="Text Box 62"/>
          <p:cNvSpPr txBox="1">
            <a:spLocks noChangeArrowheads="1"/>
          </p:cNvSpPr>
          <p:nvPr/>
        </p:nvSpPr>
        <p:spPr bwMode="auto">
          <a:xfrm>
            <a:off x="6747490" y="4575170"/>
            <a:ext cx="5625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2" name="Text Box 64"/>
          <p:cNvSpPr txBox="1">
            <a:spLocks noChangeArrowheads="1"/>
          </p:cNvSpPr>
          <p:nvPr/>
        </p:nvSpPr>
        <p:spPr bwMode="auto">
          <a:xfrm>
            <a:off x="2370212" y="4299760"/>
            <a:ext cx="94828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- 2kg 30g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g?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Text Box 67"/>
          <p:cNvSpPr txBox="1">
            <a:spLocks noChangeArrowheads="1"/>
          </p:cNvSpPr>
          <p:nvPr/>
        </p:nvSpPr>
        <p:spPr bwMode="auto">
          <a:xfrm>
            <a:off x="2250523" y="4925068"/>
            <a:ext cx="94024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2kg = 2000g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2kg 30g = 2000g + 30g = 2030g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6"/>
          <p:cNvSpPr txBox="1">
            <a:spLocks noChangeArrowheads="1"/>
          </p:cNvSpPr>
          <p:nvPr/>
        </p:nvSpPr>
        <p:spPr bwMode="auto">
          <a:xfrm>
            <a:off x="3841450" y="3454679"/>
            <a:ext cx="7751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80 </a:t>
            </a: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6429026" y="3454679"/>
            <a:ext cx="12739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7000 </a:t>
            </a:r>
          </a:p>
        </p:txBody>
      </p:sp>
      <p:sp>
        <p:nvSpPr>
          <p:cNvPr id="46" name="Text Box 19"/>
          <p:cNvSpPr txBox="1">
            <a:spLocks noChangeArrowheads="1"/>
          </p:cNvSpPr>
          <p:nvPr/>
        </p:nvSpPr>
        <p:spPr bwMode="auto">
          <a:xfrm>
            <a:off x="10012847" y="3453695"/>
            <a:ext cx="1205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2030</a:t>
            </a:r>
          </a:p>
        </p:txBody>
      </p:sp>
    </p:spTree>
    <p:extLst>
      <p:ext uri="{BB962C8B-B14F-4D97-AF65-F5344CB8AC3E}">
        <p14:creationId xmlns:p14="http://schemas.microsoft.com/office/powerpoint/2010/main" val="98561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2" grpId="0"/>
      <p:bldP spid="33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08664A35-B2C0-44E5-A1C0-1E4FD3D14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30612" r="54694" b="21632"/>
          <a:stretch/>
        </p:blipFill>
        <p:spPr>
          <a:xfrm>
            <a:off x="3794486" y="2144576"/>
            <a:ext cx="459383" cy="814358"/>
          </a:xfrm>
          <a:prstGeom prst="rect">
            <a:avLst/>
          </a:prstGeom>
        </p:spPr>
      </p:pic>
      <p:pic>
        <p:nvPicPr>
          <p:cNvPr id="16" name="图片 15" descr="图片包含 物体&#10;&#10;已生成高可信度的说明">
            <a:extLst>
              <a:ext uri="{FF2B5EF4-FFF2-40B4-BE49-F238E27FC236}">
                <a16:creationId xmlns:a16="http://schemas.microsoft.com/office/drawing/2014/main" id="{96A90EB8-12B9-49D4-9D53-E9671AB8C8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30612" r="54694" b="21632"/>
          <a:stretch/>
        </p:blipFill>
        <p:spPr>
          <a:xfrm>
            <a:off x="3760812" y="2775586"/>
            <a:ext cx="526732" cy="933750"/>
          </a:xfrm>
          <a:prstGeom prst="rect">
            <a:avLst/>
          </a:prstGeom>
        </p:spPr>
      </p:pic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D1AA2755-EB2A-45DB-907B-2D750ED194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30612" r="54694" b="21632"/>
          <a:stretch/>
        </p:blipFill>
        <p:spPr>
          <a:xfrm>
            <a:off x="3670269" y="3456537"/>
            <a:ext cx="707815" cy="125476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619536" y="1205429"/>
            <a:ext cx="31117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6A4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76A4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76A4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Tính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76A4"/>
              </a:solidFill>
              <a:effectLst>
                <a:glow rad="228600">
                  <a:srgbClr val="F79646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D1AA2755-EB2A-45DB-907B-2D750ED194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30612" r="54694" b="21632"/>
          <a:stretch/>
        </p:blipFill>
        <p:spPr>
          <a:xfrm>
            <a:off x="3670268" y="4390287"/>
            <a:ext cx="707815" cy="125476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619537" y="2067700"/>
            <a:ext cx="3042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380g + 195g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19537" y="2870599"/>
            <a:ext cx="41729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928dag – 274dag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19537" y="3673499"/>
            <a:ext cx="2417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452hg x 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19536" y="4494100"/>
            <a:ext cx="2308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768hg : 6</a:t>
            </a:r>
          </a:p>
        </p:txBody>
      </p:sp>
    </p:spTree>
    <p:extLst>
      <p:ext uri="{BB962C8B-B14F-4D97-AF65-F5344CB8AC3E}">
        <p14:creationId xmlns:p14="http://schemas.microsoft.com/office/powerpoint/2010/main" val="30636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96"/>
          <a:stretch>
            <a:fillRect/>
          </a:stretch>
        </p:blipFill>
        <p:spPr>
          <a:xfrm>
            <a:off x="335" y="2054"/>
            <a:ext cx="12201334" cy="68496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08" y="900889"/>
            <a:ext cx="3853521" cy="5301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15" y="593008"/>
            <a:ext cx="7086278" cy="2332249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70" y="3166743"/>
            <a:ext cx="1960699" cy="7431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22" y="4094069"/>
            <a:ext cx="1395010" cy="9561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446" y="4829273"/>
            <a:ext cx="1960699" cy="58736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02" y="4094069"/>
            <a:ext cx="1395010" cy="9561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26" y="4829273"/>
            <a:ext cx="1960699" cy="58736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849" y="5060895"/>
            <a:ext cx="1395010" cy="95615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275" y="5796099"/>
            <a:ext cx="1960699" cy="58736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38" y="5035422"/>
            <a:ext cx="1395010" cy="9561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62" y="5770625"/>
            <a:ext cx="1960699" cy="5873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" y="6851720"/>
            <a:ext cx="12191331" cy="6093"/>
          </a:xfrm>
          <a:prstGeom prst="rect">
            <a:avLst/>
          </a:prstGeom>
        </p:spPr>
      </p:pic>
      <p:pic>
        <p:nvPicPr>
          <p:cNvPr id="16" name="nhact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552757" y="5991572"/>
            <a:ext cx="487336" cy="48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1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669" y="-1857424"/>
            <a:ext cx="12201334" cy="8715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" y="-1850281"/>
            <a:ext cx="12191331" cy="8708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668" y="-1858174"/>
            <a:ext cx="12201334" cy="87141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0" y="5215883"/>
            <a:ext cx="1347260" cy="9692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725" y="5215883"/>
            <a:ext cx="1347260" cy="9631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0" y="3054779"/>
            <a:ext cx="1347260" cy="969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725" y="3054779"/>
            <a:ext cx="1347260" cy="96929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35" y="188"/>
            <a:ext cx="121913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023" y="5907469"/>
            <a:ext cx="2138024" cy="29415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9" y="3752463"/>
            <a:ext cx="1169457" cy="146342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567" y="2465093"/>
            <a:ext cx="4407541" cy="1863839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575g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0804" y="4651539"/>
            <a:ext cx="4401065" cy="1863836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755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893" y="2465095"/>
            <a:ext cx="4416083" cy="1863836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557g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3191" y="4651539"/>
            <a:ext cx="4403486" cy="1863836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577g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725" y="1298446"/>
            <a:ext cx="627855" cy="627855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9725" y="494050"/>
            <a:ext cx="627855" cy="627855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36537" y="161288"/>
            <a:ext cx="11126863" cy="200929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694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997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380g + 195g =?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3128"/>
              <a:ext cx="909211" cy="7488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6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01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164" y="423636"/>
            <a:ext cx="1328079" cy="1328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660020" y="423636"/>
            <a:ext cx="1328970" cy="1328970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-1244943" y="4407870"/>
            <a:ext cx="487336" cy="487336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-1231792" y="2876428"/>
            <a:ext cx="487336" cy="48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41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669" y="-1857424"/>
            <a:ext cx="12201334" cy="8715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" y="-1850281"/>
            <a:ext cx="12191331" cy="8708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668" y="-1858174"/>
            <a:ext cx="12201334" cy="87141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4416" y="5215883"/>
            <a:ext cx="1347260" cy="9692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9189" y="5218932"/>
            <a:ext cx="1347260" cy="9631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1062" y="3039284"/>
            <a:ext cx="1343515" cy="969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2869" y="3039284"/>
            <a:ext cx="1335066" cy="96929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35" y="188"/>
            <a:ext cx="121913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9" y="3752463"/>
            <a:ext cx="1169457" cy="146342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375598" y="2456029"/>
            <a:ext cx="4396367" cy="1870982"/>
            <a:chOff x="418429" y="2465042"/>
            <a:chExt cx="4396608" cy="1871084"/>
          </a:xfrm>
        </p:grpSpPr>
        <p:sp>
          <p:nvSpPr>
            <p:cNvPr id="26" name="Freeform: Shape 25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654 dag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0890" y="4651539"/>
            <a:ext cx="4401065" cy="1863836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645 dag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6356" y="2459380"/>
            <a:ext cx="4410134" cy="1864284"/>
            <a:chOff x="7363195" y="2465042"/>
            <a:chExt cx="4410376" cy="1864387"/>
          </a:xfrm>
        </p:grpSpPr>
        <p:sp>
          <p:nvSpPr>
            <p:cNvPr id="58" name="Freeform: Shape 57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832 dag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72038" y="4651539"/>
            <a:ext cx="4403486" cy="1863836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238 dag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479" y="159226"/>
            <a:ext cx="11126863" cy="200929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694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334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928 dag – 274 dag = ?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95142"/>
              <a:ext cx="909211" cy="5848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02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164" y="423636"/>
            <a:ext cx="1328079" cy="1328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020" y="423636"/>
            <a:ext cx="1328970" cy="1328970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36394" y="4407870"/>
            <a:ext cx="487336" cy="487336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27867" y="2779167"/>
            <a:ext cx="487336" cy="487336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725" y="1298446"/>
            <a:ext cx="627855" cy="627855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9725" y="494050"/>
            <a:ext cx="627855" cy="6278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3047568" y="2037074"/>
            <a:ext cx="2759079" cy="1077214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Âm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Đúng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2864617" y="3528336"/>
            <a:ext cx="2348710" cy="1077214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Âm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248997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669" y="-1857424"/>
            <a:ext cx="12201334" cy="8715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" y="-1850281"/>
            <a:ext cx="12191331" cy="8708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668" y="-1858174"/>
            <a:ext cx="12201334" cy="87141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3698" y="5215883"/>
            <a:ext cx="1347260" cy="9692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820" y="3027194"/>
            <a:ext cx="1335066" cy="9631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243" y="3050899"/>
            <a:ext cx="1347260" cy="969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97" y="5221618"/>
            <a:ext cx="1343515" cy="96929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35" y="188"/>
            <a:ext cx="121913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9" y="3752463"/>
            <a:ext cx="1169457" cy="146342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566" y="4652764"/>
            <a:ext cx="4407541" cy="1863839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1356 hg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4043" y="2462851"/>
            <a:ext cx="4401065" cy="1863836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1456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893" y="2465096"/>
            <a:ext cx="4416083" cy="1863836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1306 hg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6900" y="4651539"/>
            <a:ext cx="4403486" cy="1863836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1536 hg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479" y="159226"/>
            <a:ext cx="11126863" cy="200929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694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997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452hg x 3 = ? 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95142"/>
              <a:ext cx="909211" cy="5848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03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164" y="423636"/>
            <a:ext cx="1328079" cy="1328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020" y="423636"/>
            <a:ext cx="1328970" cy="1328970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41220" y="2571325"/>
            <a:ext cx="487336" cy="487336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21030" y="3508794"/>
            <a:ext cx="487336" cy="487336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725" y="1298446"/>
            <a:ext cx="627855" cy="627855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9725" y="494050"/>
            <a:ext cx="627855" cy="62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98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669" y="-1857424"/>
            <a:ext cx="12201334" cy="8715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" y="-1850281"/>
            <a:ext cx="12191331" cy="8708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668" y="-1858174"/>
            <a:ext cx="12201334" cy="87141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331" y="3052331"/>
            <a:ext cx="1335066" cy="9692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724" y="5215883"/>
            <a:ext cx="1347260" cy="9631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7657" y="3039284"/>
            <a:ext cx="1343515" cy="969295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725" y="1298446"/>
            <a:ext cx="627855" cy="627855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9725" y="494050"/>
            <a:ext cx="627855" cy="6278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4732" y="5206806"/>
            <a:ext cx="1335066" cy="96929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35" y="188"/>
            <a:ext cx="121913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9" y="3752463"/>
            <a:ext cx="1169457" cy="146342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366887" y="4672978"/>
            <a:ext cx="4396367" cy="1870982"/>
            <a:chOff x="418429" y="2465042"/>
            <a:chExt cx="4396608" cy="1871084"/>
          </a:xfrm>
        </p:grpSpPr>
        <p:sp>
          <p:nvSpPr>
            <p:cNvPr id="26" name="Freeform: Shape 25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128 hg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4043" y="4651539"/>
            <a:ext cx="4401065" cy="1863836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113 dag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8670" y="2447022"/>
            <a:ext cx="4410134" cy="1864284"/>
            <a:chOff x="7363195" y="2465042"/>
            <a:chExt cx="4410376" cy="1864387"/>
          </a:xfrm>
        </p:grpSpPr>
        <p:sp>
          <p:nvSpPr>
            <p:cNvPr id="58" name="Freeform: Shape 57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112 hg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69501" y="2450919"/>
            <a:ext cx="4403486" cy="1863836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99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997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182 hg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479" y="159226"/>
            <a:ext cx="11126863" cy="200929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694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997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768hg :6 = ? 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33519"/>
              <a:ext cx="909211" cy="7080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04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164" y="423636"/>
            <a:ext cx="1328079" cy="13280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020" y="423636"/>
            <a:ext cx="1328970" cy="1328970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-1241220" y="2571325"/>
            <a:ext cx="487336" cy="487336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-1221030" y="3508794"/>
            <a:ext cx="487336" cy="48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245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F62C84D-C799-452F-BAB8-AAF0211055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1" t="20232" r="41526" b="20232"/>
          <a:stretch/>
        </p:blipFill>
        <p:spPr>
          <a:xfrm>
            <a:off x="3365385" y="3004691"/>
            <a:ext cx="493977" cy="7920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B7571A7-804B-46DF-9274-E63ECA077D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t="23148" r="62222" b="17315"/>
          <a:stretch/>
        </p:blipFill>
        <p:spPr>
          <a:xfrm>
            <a:off x="2876172" y="2066378"/>
            <a:ext cx="493977" cy="7920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AB8C308-964A-40EE-9261-A8FFC3A5A5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1" t="20232" r="19106" b="20232"/>
          <a:stretch/>
        </p:blipFill>
        <p:spPr>
          <a:xfrm>
            <a:off x="4790114" y="4834121"/>
            <a:ext cx="493977" cy="79201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446281" y="1143048"/>
            <a:ext cx="38363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8582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6D0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3:  &gt;,&lt;,=</a:t>
            </a: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DB7571A7-804B-46DF-9274-E63ECA077D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t="23148" r="62222" b="17315"/>
          <a:stretch/>
        </p:blipFill>
        <p:spPr>
          <a:xfrm>
            <a:off x="3964371" y="3954003"/>
            <a:ext cx="493977" cy="792011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3123160" y="2180666"/>
            <a:ext cx="3518272" cy="580759"/>
          </a:xfrm>
          <a:prstGeom prst="ellipse">
            <a:avLst/>
          </a:prstGeom>
          <a:noFill/>
          <a:ln w="28575">
            <a:noFill/>
            <a:round/>
          </a:ln>
        </p:spPr>
        <p:txBody>
          <a:bodyPr wrap="none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1285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1285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5 dag  …  50g   </a:t>
            </a:r>
          </a:p>
          <a:p>
            <a:pPr marL="0" marR="0" lvl="0" indent="0" algn="ctr" defTabSz="1285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59362" y="30467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8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…   8100kg</a:t>
            </a:r>
          </a:p>
        </p:txBody>
      </p:sp>
      <p:sp>
        <p:nvSpPr>
          <p:cNvPr id="4" name="Rectangle 3"/>
          <p:cNvSpPr/>
          <p:nvPr/>
        </p:nvSpPr>
        <p:spPr>
          <a:xfrm>
            <a:off x="4636111" y="399606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30kg  …  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3kg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383118" y="4948985"/>
            <a:ext cx="64961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500kg  …  3500kg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4790114" y="1943014"/>
            <a:ext cx="750053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8587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5252263" y="2863696"/>
            <a:ext cx="642902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8587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6902441" y="3822684"/>
            <a:ext cx="642902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8587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8282588" y="4768461"/>
            <a:ext cx="857203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8587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80866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173483" y="-587491"/>
            <a:ext cx="16594946" cy="7550379"/>
            <a:chOff x="-2173483" y="-587491"/>
            <a:chExt cx="16594946" cy="7550379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173483" y="-587491"/>
              <a:ext cx="16594946" cy="755037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968" y="-201487"/>
              <a:ext cx="9284832" cy="5222718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25" y="2895139"/>
            <a:ext cx="3738812" cy="21030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2EF9CD7-B90C-4576-8A4B-8E8AA76E9481}"/>
              </a:ext>
            </a:extLst>
          </p:cNvPr>
          <p:cNvSpPr txBox="1"/>
          <p:nvPr/>
        </p:nvSpPr>
        <p:spPr>
          <a:xfrm>
            <a:off x="4453586" y="3024568"/>
            <a:ext cx="64242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Khởi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động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A18A298-12F2-46E1-8940-001ED17AF5F8}"/>
              </a:ext>
            </a:extLst>
          </p:cNvPr>
          <p:cNvSpPr/>
          <p:nvPr/>
        </p:nvSpPr>
        <p:spPr>
          <a:xfrm>
            <a:off x="5806681" y="1712634"/>
            <a:ext cx="17219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01 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5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019105" y="-739116"/>
            <a:ext cx="16594946" cy="7597116"/>
            <a:chOff x="-2019105" y="-739116"/>
            <a:chExt cx="16594946" cy="7597116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019105" y="-739116"/>
              <a:ext cx="16594946" cy="755037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968" y="-201487"/>
              <a:ext cx="9284832" cy="5222718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25" y="2895139"/>
            <a:ext cx="3738812" cy="21030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2EF9CD7-B90C-4576-8A4B-8E8AA76E9481}"/>
              </a:ext>
            </a:extLst>
          </p:cNvPr>
          <p:cNvSpPr txBox="1"/>
          <p:nvPr/>
        </p:nvSpPr>
        <p:spPr>
          <a:xfrm>
            <a:off x="4132953" y="2904979"/>
            <a:ext cx="64242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Củng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cố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A18A298-12F2-46E1-8940-001ED17AF5F8}"/>
              </a:ext>
            </a:extLst>
          </p:cNvPr>
          <p:cNvSpPr/>
          <p:nvPr/>
        </p:nvSpPr>
        <p:spPr>
          <a:xfrm>
            <a:off x="5806681" y="1712634"/>
            <a:ext cx="19447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04 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92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 descr="图片包含 树, 户外, 草&#10;&#10;已生成高可信度的说明">
            <a:extLst>
              <a:ext uri="{FF2B5EF4-FFF2-40B4-BE49-F238E27FC236}">
                <a16:creationId xmlns:a16="http://schemas.microsoft.com/office/drawing/2014/main" id="{A889B871-7656-4FD5-B003-4B60B52DB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2" y="-29688"/>
            <a:ext cx="12322676" cy="68580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130764" y="252450"/>
            <a:ext cx="11021181" cy="5182578"/>
          </a:xfrm>
          <a:custGeom>
            <a:avLst/>
            <a:gdLst>
              <a:gd name="connsiteX0" fmla="*/ 7837714 w 7837714"/>
              <a:gd name="connsiteY0" fmla="*/ 3685591 h 3685591"/>
              <a:gd name="connsiteX1" fmla="*/ 7455159 w 7837714"/>
              <a:gd name="connsiteY1" fmla="*/ 3610947 h 3685591"/>
              <a:gd name="connsiteX2" fmla="*/ 7343192 w 7837714"/>
              <a:gd name="connsiteY2" fmla="*/ 3387012 h 3685591"/>
              <a:gd name="connsiteX3" fmla="*/ 6298163 w 7837714"/>
              <a:gd name="connsiteY3" fmla="*/ 2425959 h 3685591"/>
              <a:gd name="connsiteX4" fmla="*/ 4665306 w 7837714"/>
              <a:gd name="connsiteY4" fmla="*/ 2183363 h 3685591"/>
              <a:gd name="connsiteX5" fmla="*/ 2948474 w 7837714"/>
              <a:gd name="connsiteY5" fmla="*/ 2659224 h 3685591"/>
              <a:gd name="connsiteX6" fmla="*/ 1604865 w 7837714"/>
              <a:gd name="connsiteY6" fmla="*/ 2099387 h 3685591"/>
              <a:gd name="connsiteX7" fmla="*/ 0 w 7837714"/>
              <a:gd name="connsiteY7" fmla="*/ 0 h 3685591"/>
              <a:gd name="connsiteX8" fmla="*/ 0 w 7837714"/>
              <a:gd name="connsiteY8" fmla="*/ 0 h 3685591"/>
              <a:gd name="connsiteX9" fmla="*/ 18661 w 7837714"/>
              <a:gd name="connsiteY9" fmla="*/ 18661 h 368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4" h="3685591">
                <a:moveTo>
                  <a:pt x="7837714" y="3685591"/>
                </a:moveTo>
                <a:cubicBezTo>
                  <a:pt x="7687646" y="3673150"/>
                  <a:pt x="7537579" y="3660710"/>
                  <a:pt x="7455159" y="3610947"/>
                </a:cubicBezTo>
                <a:cubicBezTo>
                  <a:pt x="7372739" y="3561184"/>
                  <a:pt x="7536025" y="3584510"/>
                  <a:pt x="7343192" y="3387012"/>
                </a:cubicBezTo>
                <a:cubicBezTo>
                  <a:pt x="7150359" y="3189514"/>
                  <a:pt x="6744477" y="2626567"/>
                  <a:pt x="6298163" y="2425959"/>
                </a:cubicBezTo>
                <a:cubicBezTo>
                  <a:pt x="5851849" y="2225351"/>
                  <a:pt x="5223587" y="2144485"/>
                  <a:pt x="4665306" y="2183363"/>
                </a:cubicBezTo>
                <a:cubicBezTo>
                  <a:pt x="4107024" y="2222240"/>
                  <a:pt x="3458547" y="2673220"/>
                  <a:pt x="2948474" y="2659224"/>
                </a:cubicBezTo>
                <a:cubicBezTo>
                  <a:pt x="2438401" y="2645228"/>
                  <a:pt x="2096277" y="2542591"/>
                  <a:pt x="1604865" y="2099387"/>
                </a:cubicBezTo>
                <a:cubicBezTo>
                  <a:pt x="1113453" y="1656183"/>
                  <a:pt x="0" y="0"/>
                  <a:pt x="0" y="0"/>
                </a:cubicBezTo>
                <a:lnTo>
                  <a:pt x="0" y="0"/>
                </a:lnTo>
                <a:lnTo>
                  <a:pt x="18661" y="18661"/>
                </a:lnTo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8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0595" y="1323953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6" name="Oval 5"/>
          <p:cNvSpPr/>
          <p:nvPr/>
        </p:nvSpPr>
        <p:spPr>
          <a:xfrm>
            <a:off x="2013549" y="2591444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7" name="Oval 6"/>
          <p:cNvSpPr/>
          <p:nvPr/>
        </p:nvSpPr>
        <p:spPr>
          <a:xfrm>
            <a:off x="3549821" y="3040850"/>
            <a:ext cx="1806249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8" name="Oval 7"/>
          <p:cNvSpPr/>
          <p:nvPr/>
        </p:nvSpPr>
        <p:spPr>
          <a:xfrm>
            <a:off x="5870963" y="2624518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9" name="Oval 8"/>
          <p:cNvSpPr/>
          <p:nvPr/>
        </p:nvSpPr>
        <p:spPr>
          <a:xfrm>
            <a:off x="8020093" y="2921316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Oval 9"/>
          <p:cNvSpPr/>
          <p:nvPr/>
        </p:nvSpPr>
        <p:spPr>
          <a:xfrm>
            <a:off x="9406925" y="4144798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Oval 10"/>
          <p:cNvSpPr/>
          <p:nvPr/>
        </p:nvSpPr>
        <p:spPr>
          <a:xfrm>
            <a:off x="10799880" y="5333891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  <p:cxnSp>
        <p:nvCxnSpPr>
          <p:cNvPr id="12" name="Straight Connector 11"/>
          <p:cNvCxnSpPr>
            <a:endCxn id="4" idx="7"/>
          </p:cNvCxnSpPr>
          <p:nvPr/>
        </p:nvCxnSpPr>
        <p:spPr>
          <a:xfrm flipV="1">
            <a:off x="130764" y="252450"/>
            <a:ext cx="0" cy="3668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7"/>
          </p:cNvCxnSpPr>
          <p:nvPr/>
        </p:nvCxnSpPr>
        <p:spPr>
          <a:xfrm>
            <a:off x="130765" y="252449"/>
            <a:ext cx="382680" cy="1834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6995" flipH="1">
            <a:off x="-155370" y="-311"/>
            <a:ext cx="1551932" cy="121986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8020093" y="2912293"/>
            <a:ext cx="1500105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16" name="Oval 15"/>
          <p:cNvSpPr/>
          <p:nvPr/>
        </p:nvSpPr>
        <p:spPr>
          <a:xfrm>
            <a:off x="9406924" y="4142066"/>
            <a:ext cx="1745020" cy="12207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dag</a:t>
            </a:r>
          </a:p>
        </p:txBody>
      </p:sp>
      <p:sp>
        <p:nvSpPr>
          <p:cNvPr id="17" name="Left Brace 16"/>
          <p:cNvSpPr/>
          <p:nvPr/>
        </p:nvSpPr>
        <p:spPr>
          <a:xfrm rot="18541460">
            <a:off x="967302" y="2435881"/>
            <a:ext cx="611982" cy="1437920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eft Brace 17"/>
          <p:cNvSpPr/>
          <p:nvPr/>
        </p:nvSpPr>
        <p:spPr>
          <a:xfrm rot="6272004" flipH="1">
            <a:off x="2871400" y="3487437"/>
            <a:ext cx="587575" cy="156293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eft Brace 18"/>
          <p:cNvSpPr/>
          <p:nvPr/>
        </p:nvSpPr>
        <p:spPr>
          <a:xfrm rot="7447097" flipH="1">
            <a:off x="8322097" y="3906094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eft Brace 19"/>
          <p:cNvSpPr/>
          <p:nvPr/>
        </p:nvSpPr>
        <p:spPr>
          <a:xfrm rot="5915015" flipH="1">
            <a:off x="6946453" y="3399551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eft Brace 20"/>
          <p:cNvSpPr/>
          <p:nvPr/>
        </p:nvSpPr>
        <p:spPr>
          <a:xfrm rot="4536947" flipH="1">
            <a:off x="5368997" y="3599735"/>
            <a:ext cx="587575" cy="156293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eft Brace 21"/>
          <p:cNvSpPr/>
          <p:nvPr/>
        </p:nvSpPr>
        <p:spPr>
          <a:xfrm rot="7220703" flipH="1">
            <a:off x="9719637" y="4943085"/>
            <a:ext cx="636908" cy="1640917"/>
          </a:xfrm>
          <a:prstGeom prst="leftBrace">
            <a:avLst>
              <a:gd name="adj1" fmla="val 8333"/>
              <a:gd name="adj2" fmla="val 53635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8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173483" y="-587491"/>
            <a:ext cx="16594946" cy="7550379"/>
            <a:chOff x="-2173483" y="-587491"/>
            <a:chExt cx="16594946" cy="7550379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173483" y="-587491"/>
              <a:ext cx="16594946" cy="755037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968" y="-201487"/>
              <a:ext cx="9284832" cy="5222718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57FF757F-F9A3-4066-9DD9-F89591C0111F}"/>
              </a:ext>
            </a:extLst>
          </p:cNvPr>
          <p:cNvSpPr txBox="1"/>
          <p:nvPr/>
        </p:nvSpPr>
        <p:spPr>
          <a:xfrm>
            <a:off x="3215503" y="2349688"/>
            <a:ext cx="72666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6D052"/>
                </a:solidFill>
                <a:effectLst/>
                <a:uLnTx/>
                <a:uFillTx/>
                <a:latin typeface="UTM A&amp;S Graceland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Chào</a:t>
            </a:r>
            <a:r>
              <a:rPr kumimoji="0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/>
                <a:uLnTx/>
                <a:uFillTx/>
                <a:latin typeface="UTM A&amp;S Graceland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6D052"/>
                </a:solidFill>
                <a:effectLst/>
                <a:uLnTx/>
                <a:uFillTx/>
                <a:latin typeface="UTM A&amp;S Graceland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các</a:t>
            </a:r>
            <a:r>
              <a:rPr kumimoji="0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srgbClr val="F6D052"/>
                </a:solidFill>
                <a:effectLst/>
                <a:uLnTx/>
                <a:uFillTx/>
                <a:latin typeface="UTM A&amp;S Graceland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 </a:t>
            </a:r>
            <a:r>
              <a:rPr kumimoji="0" lang="en-US" altLang="zh-CN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F6D052"/>
                </a:solidFill>
                <a:effectLst/>
                <a:uLnTx/>
                <a:uFillTx/>
                <a:latin typeface="UTM A&amp;S Graceland" panose="02040603050506020204" pitchFamily="18" charset="0"/>
                <a:ea typeface="华文琥珀" panose="02010800040101010101" pitchFamily="2" charset="-122"/>
                <a:cs typeface="Gen Jyuu Gothic Heavy" panose="020B0702020203020207" pitchFamily="34" charset="-128"/>
              </a:rPr>
              <a:t>em</a:t>
            </a: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srgbClr val="F6D052"/>
              </a:solidFill>
              <a:effectLst/>
              <a:uLnTx/>
              <a:uFillTx/>
              <a:latin typeface="UTM A&amp;S Graceland" panose="02040603050506020204" pitchFamily="18" charset="0"/>
              <a:ea typeface="华文琥珀" panose="02010800040101010101" pitchFamily="2" charset="-122"/>
              <a:cs typeface="Gen Jyuu Gothic Heavy" panose="020B0702020203020207" pitchFamily="34" charset="-128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25" y="2895139"/>
            <a:ext cx="3738812" cy="210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0">
            <a:extLst>
              <a:ext uri="{FF2B5EF4-FFF2-40B4-BE49-F238E27FC236}">
                <a16:creationId xmlns:a16="http://schemas.microsoft.com/office/drawing/2014/main" id="{57FF757F-F9A3-4066-9DD9-F89591C0111F}"/>
              </a:ext>
            </a:extLst>
          </p:cNvPr>
          <p:cNvSpPr txBox="1"/>
          <p:nvPr/>
        </p:nvSpPr>
        <p:spPr>
          <a:xfrm>
            <a:off x="2752981" y="1147189"/>
            <a:ext cx="953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Gen Jyuu Gothic Heavy" panose="020B0702020203020207" pitchFamily="34" charset="-128"/>
              </a:rPr>
              <a:t>Kể các đơn vị đo khối lượng đã học</a:t>
            </a:r>
          </a:p>
        </p:txBody>
      </p:sp>
      <p:sp>
        <p:nvSpPr>
          <p:cNvPr id="13" name="Freeform 12"/>
          <p:cNvSpPr/>
          <p:nvPr/>
        </p:nvSpPr>
        <p:spPr>
          <a:xfrm>
            <a:off x="2045461" y="1887134"/>
            <a:ext cx="8452326" cy="3444887"/>
          </a:xfrm>
          <a:custGeom>
            <a:avLst/>
            <a:gdLst>
              <a:gd name="connsiteX0" fmla="*/ 7837714 w 7837714"/>
              <a:gd name="connsiteY0" fmla="*/ 3685591 h 3685591"/>
              <a:gd name="connsiteX1" fmla="*/ 7455159 w 7837714"/>
              <a:gd name="connsiteY1" fmla="*/ 3610947 h 3685591"/>
              <a:gd name="connsiteX2" fmla="*/ 7343192 w 7837714"/>
              <a:gd name="connsiteY2" fmla="*/ 3387012 h 3685591"/>
              <a:gd name="connsiteX3" fmla="*/ 6298163 w 7837714"/>
              <a:gd name="connsiteY3" fmla="*/ 2425959 h 3685591"/>
              <a:gd name="connsiteX4" fmla="*/ 4665306 w 7837714"/>
              <a:gd name="connsiteY4" fmla="*/ 2183363 h 3685591"/>
              <a:gd name="connsiteX5" fmla="*/ 2948474 w 7837714"/>
              <a:gd name="connsiteY5" fmla="*/ 2659224 h 3685591"/>
              <a:gd name="connsiteX6" fmla="*/ 1604865 w 7837714"/>
              <a:gd name="connsiteY6" fmla="*/ 2099387 h 3685591"/>
              <a:gd name="connsiteX7" fmla="*/ 0 w 7837714"/>
              <a:gd name="connsiteY7" fmla="*/ 0 h 3685591"/>
              <a:gd name="connsiteX8" fmla="*/ 0 w 7837714"/>
              <a:gd name="connsiteY8" fmla="*/ 0 h 3685591"/>
              <a:gd name="connsiteX9" fmla="*/ 18661 w 7837714"/>
              <a:gd name="connsiteY9" fmla="*/ 18661 h 368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4" h="3685591">
                <a:moveTo>
                  <a:pt x="7837714" y="3685591"/>
                </a:moveTo>
                <a:cubicBezTo>
                  <a:pt x="7687646" y="3673150"/>
                  <a:pt x="7537579" y="3660710"/>
                  <a:pt x="7455159" y="3610947"/>
                </a:cubicBezTo>
                <a:cubicBezTo>
                  <a:pt x="7372739" y="3561184"/>
                  <a:pt x="7536025" y="3584510"/>
                  <a:pt x="7343192" y="3387012"/>
                </a:cubicBezTo>
                <a:cubicBezTo>
                  <a:pt x="7150359" y="3189514"/>
                  <a:pt x="6744477" y="2626567"/>
                  <a:pt x="6298163" y="2425959"/>
                </a:cubicBezTo>
                <a:cubicBezTo>
                  <a:pt x="5851849" y="2225351"/>
                  <a:pt x="5223587" y="2144485"/>
                  <a:pt x="4665306" y="2183363"/>
                </a:cubicBezTo>
                <a:cubicBezTo>
                  <a:pt x="4107024" y="2222240"/>
                  <a:pt x="3458547" y="2673220"/>
                  <a:pt x="2948474" y="2659224"/>
                </a:cubicBezTo>
                <a:cubicBezTo>
                  <a:pt x="2438401" y="2645228"/>
                  <a:pt x="2096277" y="2542591"/>
                  <a:pt x="1604865" y="2099387"/>
                </a:cubicBezTo>
                <a:cubicBezTo>
                  <a:pt x="1113453" y="1656183"/>
                  <a:pt x="0" y="0"/>
                  <a:pt x="0" y="0"/>
                </a:cubicBezTo>
                <a:lnTo>
                  <a:pt x="0" y="0"/>
                </a:lnTo>
                <a:lnTo>
                  <a:pt x="18661" y="18661"/>
                </a:lnTo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693386" y="1799440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16" name="Oval 15"/>
          <p:cNvSpPr/>
          <p:nvPr/>
        </p:nvSpPr>
        <p:spPr>
          <a:xfrm>
            <a:off x="2689347" y="2662226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18" name="Oval 17"/>
          <p:cNvSpPr/>
          <p:nvPr/>
        </p:nvSpPr>
        <p:spPr>
          <a:xfrm>
            <a:off x="3897482" y="3594886"/>
            <a:ext cx="1645225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19" name="Oval 18"/>
          <p:cNvSpPr/>
          <p:nvPr/>
        </p:nvSpPr>
        <p:spPr>
          <a:xfrm>
            <a:off x="5716038" y="3357196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20" name="Oval 19"/>
          <p:cNvSpPr/>
          <p:nvPr/>
        </p:nvSpPr>
        <p:spPr>
          <a:xfrm>
            <a:off x="7521319" y="3357196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Oval 23"/>
          <p:cNvSpPr/>
          <p:nvPr/>
        </p:nvSpPr>
        <p:spPr>
          <a:xfrm>
            <a:off x="9028836" y="3862250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Oval 24"/>
          <p:cNvSpPr/>
          <p:nvPr/>
        </p:nvSpPr>
        <p:spPr>
          <a:xfrm>
            <a:off x="10003716" y="4914661"/>
            <a:ext cx="1354891" cy="10101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  <p:cxnSp>
        <p:nvCxnSpPr>
          <p:cNvPr id="26" name="Straight Connector 25"/>
          <p:cNvCxnSpPr>
            <a:endCxn id="13" idx="7"/>
          </p:cNvCxnSpPr>
          <p:nvPr/>
        </p:nvCxnSpPr>
        <p:spPr>
          <a:xfrm>
            <a:off x="978582" y="1359704"/>
            <a:ext cx="1066879" cy="5274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1666195" y="1501397"/>
            <a:ext cx="348943" cy="3550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6995" flipH="1">
            <a:off x="709117" y="879606"/>
            <a:ext cx="1304294" cy="10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0" grpId="1" animBg="1"/>
      <p:bldP spid="24" grpId="0" animBg="1"/>
      <p:bldP spid="24" grpId="1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2019105" y="-739116"/>
            <a:ext cx="16594946" cy="7597116"/>
            <a:chOff x="-2019105" y="-739116"/>
            <a:chExt cx="16594946" cy="7597116"/>
          </a:xfrm>
        </p:grpSpPr>
        <p:pic>
          <p:nvPicPr>
            <p:cNvPr id="7" name="图片 6" descr="图片包含 树, 户外, 草&#10;&#10;已生成高可信度的说明">
              <a:extLst>
                <a:ext uri="{FF2B5EF4-FFF2-40B4-BE49-F238E27FC236}">
                  <a16:creationId xmlns:a16="http://schemas.microsoft.com/office/drawing/2014/main" id="{A889B871-7656-4FD5-B003-4B60B52DB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2889">
              <a:off x="-2019105" y="-739116"/>
              <a:ext cx="16594946" cy="755037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968" y="-201487"/>
              <a:ext cx="9284832" cy="5222718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50B90947-E3AE-46EB-8748-0CB115CF45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25" y="2895139"/>
            <a:ext cx="3738812" cy="21030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2EF9CD7-B90C-4576-8A4B-8E8AA76E9481}"/>
              </a:ext>
            </a:extLst>
          </p:cNvPr>
          <p:cNvSpPr txBox="1"/>
          <p:nvPr/>
        </p:nvSpPr>
        <p:spPr>
          <a:xfrm>
            <a:off x="4453586" y="3024568"/>
            <a:ext cx="64242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Khám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phá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Tam Le" panose="02040603050506020204" pitchFamily="18" charset="0"/>
              <a:ea typeface="华文琥珀" panose="0201080004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A18A298-12F2-46E1-8940-001ED17AF5F8}"/>
              </a:ext>
            </a:extLst>
          </p:cNvPr>
          <p:cNvSpPr/>
          <p:nvPr/>
        </p:nvSpPr>
        <p:spPr>
          <a:xfrm>
            <a:off x="5806681" y="1712634"/>
            <a:ext cx="19479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Tam Le" panose="02040603050506020204" pitchFamily="18" charset="0"/>
                <a:ea typeface="华文琥珀" panose="02010800040101010101" pitchFamily="2" charset="-122"/>
                <a:cs typeface="+mn-cs"/>
              </a:rPr>
              <a:t>02 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49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CD30A8D-92E7-4BA4-96F6-5A712F6AC45F}"/>
              </a:ext>
            </a:extLst>
          </p:cNvPr>
          <p:cNvSpPr txBox="1"/>
          <p:nvPr/>
        </p:nvSpPr>
        <p:spPr>
          <a:xfrm>
            <a:off x="3906983" y="1148827"/>
            <a:ext cx="7356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a)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Đề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-ca-gam,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héc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-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tô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-gam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851tegakizatsu" panose="02000600000000000000" pitchFamily="2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851tegakizatsu" panose="02000600000000000000" pitchFamily="2" charset="-122"/>
              <a:cs typeface="851tegakizatsu" panose="02000600000000000000" pitchFamily="2" charset="-122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2196933" y="1787287"/>
            <a:ext cx="5688283" cy="3642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gam,người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-ca-gam,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-ca-gam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dag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hg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8460720" y="2685614"/>
            <a:ext cx="230914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1dag = 10g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8303680" y="3326723"/>
            <a:ext cx="284202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1hg   = 10dag 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8460720" y="3923401"/>
            <a:ext cx="2397956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1hg   = 100g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8173051" y="2042556"/>
            <a:ext cx="23751" cy="3291852"/>
          </a:xfrm>
          <a:prstGeom prst="line">
            <a:avLst/>
          </a:prstGeom>
          <a:ln w="57150">
            <a:prstDash val="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8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0EA129F-A167-4B1E-9934-BE3E73EE49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833" b="9498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15"/>
          <a:stretch/>
        </p:blipFill>
        <p:spPr>
          <a:xfrm flipH="1">
            <a:off x="8633781" y="2891660"/>
            <a:ext cx="4607438" cy="34774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30875" y="1155645"/>
            <a:ext cx="7926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chục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gam,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đề-ca-gam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orizontal Scroll 10"/>
          <p:cNvSpPr/>
          <p:nvPr/>
        </p:nvSpPr>
        <p:spPr>
          <a:xfrm>
            <a:off x="4729856" y="2109752"/>
            <a:ext cx="3320854" cy="78074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1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0875" y="2985883"/>
            <a:ext cx="7388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quả cân nặng 1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gam, hỏi bao nhiêu quả cân như thế thì bằng 1dag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30875" y="4034213"/>
            <a:ext cx="7305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quả cân nặng 1g thì 10 quả cân như thế nặng 1dag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27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0875" y="1155645"/>
            <a:ext cx="7926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trăm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gam,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héc-tô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orizontal Scroll 10"/>
          <p:cNvSpPr/>
          <p:nvPr/>
        </p:nvSpPr>
        <p:spPr>
          <a:xfrm>
            <a:off x="4207341" y="2158026"/>
            <a:ext cx="4604149" cy="780745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hg = 10 dag = 100g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0875" y="2985883"/>
            <a:ext cx="7388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quả cân nặng 1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dag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hỏi bao nhiêu quả cân như thế thì bằng 1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hg?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30875" y="4034213"/>
            <a:ext cx="7305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quả cân nặng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 thì 10 quả cân như thế nặng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图片 10" descr="图片包含 剪贴画&#10;&#10;已生成高可信度的说明">
            <a:extLst>
              <a:ext uri="{FF2B5EF4-FFF2-40B4-BE49-F238E27FC236}">
                <a16:creationId xmlns:a16="http://schemas.microsoft.com/office/drawing/2014/main" id="{BD4284C7-8655-452E-AE69-7C4B02A15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3758" y="3659124"/>
            <a:ext cx="3580964" cy="358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104436" y="2208256"/>
            <a:ext cx="31470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dag = … hg 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7104436" y="3083900"/>
            <a:ext cx="2710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dag = ….. g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104436" y="3959544"/>
            <a:ext cx="32896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hg = ….. dag   </a:t>
            </a: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2896218" y="2208256"/>
            <a:ext cx="271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dag = ….. g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3020156" y="3070994"/>
            <a:ext cx="3073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g  = … dag  </a:t>
            </a: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3106710" y="3931763"/>
            <a:ext cx="30877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hg = ….. dag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20638" y="2089139"/>
            <a:ext cx="117865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517374" y="2943621"/>
            <a:ext cx="117865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464252" y="3824072"/>
            <a:ext cx="1178654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068220" y="2110913"/>
            <a:ext cx="1178654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720790" y="2986557"/>
            <a:ext cx="1178654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465412" y="3862201"/>
            <a:ext cx="1928707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313728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包含 树, 户外, 草&#10;&#10;已生成高可信度的说明">
            <a:extLst>
              <a:ext uri="{FF2B5EF4-FFF2-40B4-BE49-F238E27FC236}">
                <a16:creationId xmlns:a16="http://schemas.microsoft.com/office/drawing/2014/main" id="{A889B871-7656-4FD5-B003-4B60B52DB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2" y="-29688"/>
            <a:ext cx="12322676" cy="6858000"/>
          </a:xfrm>
          <a:prstGeom prst="rect">
            <a:avLst/>
          </a:prstGeom>
        </p:spPr>
      </p:pic>
      <p:graphicFrame>
        <p:nvGraphicFramePr>
          <p:cNvPr id="3" name="Group 5"/>
          <p:cNvGraphicFramePr>
            <a:graphicFrameLocks/>
          </p:cNvGraphicFramePr>
          <p:nvPr/>
        </p:nvGraphicFramePr>
        <p:xfrm>
          <a:off x="137641" y="1413557"/>
          <a:ext cx="11785185" cy="3777051"/>
        </p:xfrm>
        <a:graphic>
          <a:graphicData uri="http://schemas.openxmlformats.org/drawingml/2006/table">
            <a:tbl>
              <a:tblPr/>
              <a:tblGrid>
                <a:gridCol w="1631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0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5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6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66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5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9CC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580" marR="128580" marT="48218" marB="482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1252944" y="1602425"/>
            <a:ext cx="4393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</a:p>
        </p:txBody>
      </p:sp>
      <p:sp>
        <p:nvSpPr>
          <p:cNvPr id="5" name="Text Box 40"/>
          <p:cNvSpPr txBox="1">
            <a:spLocks noChangeArrowheads="1"/>
          </p:cNvSpPr>
          <p:nvPr/>
        </p:nvSpPr>
        <p:spPr bwMode="auto">
          <a:xfrm>
            <a:off x="5454692" y="1606066"/>
            <a:ext cx="25291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Ki-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</a:p>
        </p:txBody>
      </p:sp>
      <p:sp>
        <p:nvSpPr>
          <p:cNvPr id="6" name="Text Box 41"/>
          <p:cNvSpPr txBox="1">
            <a:spLocks noChangeArrowheads="1"/>
          </p:cNvSpPr>
          <p:nvPr/>
        </p:nvSpPr>
        <p:spPr bwMode="auto">
          <a:xfrm>
            <a:off x="8501047" y="1579767"/>
            <a:ext cx="42860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-gam</a:t>
            </a:r>
          </a:p>
        </p:txBody>
      </p:sp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3762359" y="2210605"/>
            <a:ext cx="13706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739244" y="2237685"/>
            <a:ext cx="13438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2325874" y="2219825"/>
            <a:ext cx="750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5888333" y="2248191"/>
            <a:ext cx="9643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11" name="Text Box 46"/>
          <p:cNvSpPr txBox="1">
            <a:spLocks noChangeArrowheads="1"/>
          </p:cNvSpPr>
          <p:nvPr/>
        </p:nvSpPr>
        <p:spPr bwMode="auto">
          <a:xfrm>
            <a:off x="8300030" y="2226556"/>
            <a:ext cx="10715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9829160" y="2207187"/>
            <a:ext cx="11786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dag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11286853" y="2184088"/>
            <a:ext cx="857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11143991" y="2995187"/>
            <a:ext cx="857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1g</a:t>
            </a:r>
          </a:p>
        </p:txBody>
      </p:sp>
      <p:sp>
        <p:nvSpPr>
          <p:cNvPr id="15" name="Text Box 50"/>
          <p:cNvSpPr txBox="1">
            <a:spLocks noChangeArrowheads="1"/>
          </p:cNvSpPr>
          <p:nvPr/>
        </p:nvSpPr>
        <p:spPr bwMode="auto">
          <a:xfrm>
            <a:off x="9764424" y="3005792"/>
            <a:ext cx="19287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1dag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CC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6" name="Text Box 51"/>
          <p:cNvSpPr txBox="1">
            <a:spLocks noChangeArrowheads="1"/>
          </p:cNvSpPr>
          <p:nvPr/>
        </p:nvSpPr>
        <p:spPr bwMode="auto">
          <a:xfrm>
            <a:off x="8192880" y="3039591"/>
            <a:ext cx="11786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1hg</a:t>
            </a:r>
          </a:p>
        </p:txBody>
      </p:sp>
      <p:sp>
        <p:nvSpPr>
          <p:cNvPr id="17" name="Text Box 52"/>
          <p:cNvSpPr txBox="1">
            <a:spLocks noChangeArrowheads="1"/>
          </p:cNvSpPr>
          <p:nvPr/>
        </p:nvSpPr>
        <p:spPr bwMode="auto">
          <a:xfrm>
            <a:off x="5760210" y="3058746"/>
            <a:ext cx="11786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1kg</a:t>
            </a:r>
          </a:p>
        </p:txBody>
      </p:sp>
      <p:sp>
        <p:nvSpPr>
          <p:cNvPr id="18" name="Text Box 53"/>
          <p:cNvSpPr txBox="1">
            <a:spLocks noChangeArrowheads="1"/>
          </p:cNvSpPr>
          <p:nvPr/>
        </p:nvSpPr>
        <p:spPr bwMode="auto">
          <a:xfrm>
            <a:off x="3631128" y="3037677"/>
            <a:ext cx="16608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1yến</a:t>
            </a:r>
          </a:p>
        </p:txBody>
      </p:sp>
      <p:sp>
        <p:nvSpPr>
          <p:cNvPr id="19" name="Text Box 54"/>
          <p:cNvSpPr txBox="1">
            <a:spLocks noChangeArrowheads="1"/>
          </p:cNvSpPr>
          <p:nvPr/>
        </p:nvSpPr>
        <p:spPr bwMode="auto">
          <a:xfrm>
            <a:off x="2295583" y="3027811"/>
            <a:ext cx="13505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1tạ</a:t>
            </a:r>
          </a:p>
        </p:txBody>
      </p:sp>
      <p:sp>
        <p:nvSpPr>
          <p:cNvPr id="20" name="Text Box 55"/>
          <p:cNvSpPr txBox="1">
            <a:spLocks noChangeArrowheads="1"/>
          </p:cNvSpPr>
          <p:nvPr/>
        </p:nvSpPr>
        <p:spPr bwMode="auto">
          <a:xfrm>
            <a:off x="529409" y="2996863"/>
            <a:ext cx="1553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1tấn</a:t>
            </a:r>
          </a:p>
        </p:txBody>
      </p:sp>
      <p:sp>
        <p:nvSpPr>
          <p:cNvPr id="21" name="Text Box 56"/>
          <p:cNvSpPr txBox="1">
            <a:spLocks noChangeArrowheads="1"/>
          </p:cNvSpPr>
          <p:nvPr/>
        </p:nvSpPr>
        <p:spPr bwMode="auto">
          <a:xfrm>
            <a:off x="7835822" y="3658889"/>
            <a:ext cx="2143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=10dag</a:t>
            </a:r>
          </a:p>
        </p:txBody>
      </p:sp>
      <p:sp>
        <p:nvSpPr>
          <p:cNvPr id="22" name="Text Box 57"/>
          <p:cNvSpPr txBox="1">
            <a:spLocks noChangeArrowheads="1"/>
          </p:cNvSpPr>
          <p:nvPr/>
        </p:nvSpPr>
        <p:spPr bwMode="auto">
          <a:xfrm>
            <a:off x="5442693" y="3644960"/>
            <a:ext cx="23573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10hg</a:t>
            </a:r>
          </a:p>
        </p:txBody>
      </p:sp>
      <p:sp>
        <p:nvSpPr>
          <p:cNvPr id="23" name="Text Box 58"/>
          <p:cNvSpPr txBox="1">
            <a:spLocks noChangeArrowheads="1"/>
          </p:cNvSpPr>
          <p:nvPr/>
        </p:nvSpPr>
        <p:spPr bwMode="auto">
          <a:xfrm>
            <a:off x="5442698" y="4461983"/>
            <a:ext cx="28082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1000g</a:t>
            </a:r>
          </a:p>
        </p:txBody>
      </p:sp>
      <p:sp>
        <p:nvSpPr>
          <p:cNvPr id="24" name="Text Box 59"/>
          <p:cNvSpPr txBox="1">
            <a:spLocks noChangeArrowheads="1"/>
          </p:cNvSpPr>
          <p:nvPr/>
        </p:nvSpPr>
        <p:spPr bwMode="auto">
          <a:xfrm>
            <a:off x="3525985" y="3723188"/>
            <a:ext cx="19287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=10kg</a:t>
            </a:r>
          </a:p>
        </p:txBody>
      </p:sp>
      <p:sp>
        <p:nvSpPr>
          <p:cNvPr id="25" name="Text Box 60"/>
          <p:cNvSpPr txBox="1">
            <a:spLocks noChangeArrowheads="1"/>
          </p:cNvSpPr>
          <p:nvPr/>
        </p:nvSpPr>
        <p:spPr bwMode="auto">
          <a:xfrm>
            <a:off x="1955848" y="3755646"/>
            <a:ext cx="23573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=10yến  </a:t>
            </a:r>
          </a:p>
        </p:txBody>
      </p:sp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1955848" y="4509047"/>
            <a:ext cx="20358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=100kg</a:t>
            </a:r>
          </a:p>
        </p:txBody>
      </p:sp>
      <p:sp>
        <p:nvSpPr>
          <p:cNvPr id="27" name="Text Box 62"/>
          <p:cNvSpPr txBox="1">
            <a:spLocks noChangeArrowheads="1"/>
          </p:cNvSpPr>
          <p:nvPr/>
        </p:nvSpPr>
        <p:spPr bwMode="auto">
          <a:xfrm>
            <a:off x="214654" y="3684971"/>
            <a:ext cx="18215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=10tạ</a:t>
            </a:r>
          </a:p>
        </p:txBody>
      </p:sp>
      <p:sp>
        <p:nvSpPr>
          <p:cNvPr id="28" name="Text Box 63"/>
          <p:cNvSpPr txBox="1">
            <a:spLocks noChangeArrowheads="1"/>
          </p:cNvSpPr>
          <p:nvPr/>
        </p:nvSpPr>
        <p:spPr bwMode="auto">
          <a:xfrm>
            <a:off x="192330" y="4528780"/>
            <a:ext cx="24220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=1000kg</a:t>
            </a:r>
          </a:p>
        </p:txBody>
      </p:sp>
      <p:sp>
        <p:nvSpPr>
          <p:cNvPr id="29" name="Text Box 64"/>
          <p:cNvSpPr txBox="1">
            <a:spLocks noChangeArrowheads="1"/>
          </p:cNvSpPr>
          <p:nvPr/>
        </p:nvSpPr>
        <p:spPr bwMode="auto">
          <a:xfrm>
            <a:off x="9679597" y="3734079"/>
            <a:ext cx="1607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=10g</a:t>
            </a:r>
          </a:p>
        </p:txBody>
      </p:sp>
      <p:sp>
        <p:nvSpPr>
          <p:cNvPr id="30" name="Rectangle 65"/>
          <p:cNvSpPr>
            <a:spLocks noChangeArrowheads="1"/>
          </p:cNvSpPr>
          <p:nvPr/>
        </p:nvSpPr>
        <p:spPr bwMode="auto">
          <a:xfrm>
            <a:off x="3134502" y="368710"/>
            <a:ext cx="6388961" cy="803628"/>
          </a:xfrm>
          <a:prstGeom prst="rect">
            <a:avLst/>
          </a:prstGeom>
          <a:solidFill>
            <a:srgbClr val="FFC000"/>
          </a:solidFill>
          <a:ln w="57150">
            <a:solidFill>
              <a:schemeClr val="bg1"/>
            </a:solidFill>
            <a:prstDash val="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BẢNG ĐƠN VỊ ĐO KHỐI LƯỢNG</a:t>
            </a:r>
          </a:p>
        </p:txBody>
      </p:sp>
      <p:sp>
        <p:nvSpPr>
          <p:cNvPr id="34" name="Text Box 58">
            <a:extLst>
              <a:ext uri="{FF2B5EF4-FFF2-40B4-BE49-F238E27FC236}">
                <a16:creationId xmlns:a16="http://schemas.microsoft.com/office/drawing/2014/main" id="{6FE02DB1-2BAB-412E-A177-B98CD2732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822" y="4466713"/>
            <a:ext cx="28082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100g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45906" y="5385644"/>
            <a:ext cx="1167691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gấp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lần</a:t>
            </a:r>
            <a:b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37641" y="5465993"/>
            <a:ext cx="11785185" cy="1077218"/>
          </a:xfrm>
          <a:prstGeom prst="rect">
            <a:avLst/>
          </a:prstGeom>
          <a:solidFill>
            <a:schemeClr val="bg1"/>
          </a:solidFill>
          <a:ln w="57150">
            <a:solidFill>
              <a:srgbClr val="5AAF8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gấp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66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4" grpId="0"/>
      <p:bldP spid="35" grpId="0"/>
      <p:bldP spid="3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自定义 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AB37"/>
      </a:accent1>
      <a:accent2>
        <a:srgbClr val="4DF4A3"/>
      </a:accent2>
      <a:accent3>
        <a:srgbClr val="D84035"/>
      </a:accent3>
      <a:accent4>
        <a:srgbClr val="F9AB37"/>
      </a:accent4>
      <a:accent5>
        <a:srgbClr val="4DF4A3"/>
      </a:accent5>
      <a:accent6>
        <a:srgbClr val="D84035"/>
      </a:accent6>
      <a:hlink>
        <a:srgbClr val="4DF4A3"/>
      </a:hlink>
      <a:folHlink>
        <a:srgbClr val="7ABED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603</Words>
  <Application>Microsoft Office PowerPoint</Application>
  <PresentationFormat>Widescreen</PresentationFormat>
  <Paragraphs>177</Paragraphs>
  <Slides>22</Slides>
  <Notes>19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Calibri</vt:lpstr>
      <vt:lpstr>Didact Gothic</vt:lpstr>
      <vt:lpstr>Calibri Light</vt:lpstr>
      <vt:lpstr>UTM A&amp;S Graceland</vt:lpstr>
      <vt:lpstr>Arial</vt:lpstr>
      <vt:lpstr>UTM Wedding K&amp;T</vt:lpstr>
      <vt:lpstr>Sriracha</vt:lpstr>
      <vt:lpstr>Times New Roman</vt:lpstr>
      <vt:lpstr>等线</vt:lpstr>
      <vt:lpstr>UTM Cookies</vt:lpstr>
      <vt:lpstr>UTM Tam Le</vt:lpstr>
      <vt:lpstr>Cambria</vt:lpstr>
      <vt:lpstr>1_Office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Lan Anh Dương</cp:lastModifiedBy>
  <cp:revision>2</cp:revision>
  <dcterms:created xsi:type="dcterms:W3CDTF">2022-07-16T04:49:09Z</dcterms:created>
  <dcterms:modified xsi:type="dcterms:W3CDTF">2023-07-20T06:54:41Z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2022-09-29T02:58:36Z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a2f9860a-67d9-426e-83ce-452f88d3c655</vt:lpwstr>
  </property>
  <property fmtid="{D5CDD505-2E9C-101B-9397-08002B2CF9AE}" pid="8" name="MSIP_Label_defa4170-0d19-0005-0004-bc88714345d2_ContentBits">
    <vt:lpwstr>0</vt:lpwstr>
  </property>
</Properties>
</file>