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embeddedFontLst>
    <p:embeddedFont>
      <p:font typeface="等线" panose="02010600030101010101" pitchFamily="2" charset="-122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UTM Amerika Sans" panose="02040603050506020204" pitchFamily="18" charset="0"/>
      <p:regular r:id="rId25"/>
    </p:embeddedFont>
    <p:embeddedFont>
      <p:font typeface="UTM Beautiful Caps" panose="02040603050506020204" pitchFamily="18" charset="0"/>
      <p:regular r:id="rId26"/>
    </p:embeddedFont>
    <p:embeddedFont>
      <p:font typeface="UTM Showcard" panose="02040603050506020204" pitchFamily="18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F4444-91A3-4B8D-936A-56A9C6DEB08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145C0-06EC-469F-87E2-A33C4FC10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80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600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158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8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188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43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314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466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Bi, GV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923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97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346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727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307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3EA986-52E8-4E99-B0E5-5A5297F009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050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47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55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09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9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0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03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58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26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8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1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F340B-DD0B-433E-BC10-266275DA76B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EC537-BD3B-42A0-A573-49AC345F56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74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3814"/>
            <a:ext cx="12191999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2" y="914399"/>
            <a:ext cx="1968501" cy="287020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92839" y="2110427"/>
            <a:ext cx="8507558" cy="1210963"/>
            <a:chOff x="2192839" y="2110427"/>
            <a:chExt cx="8507558" cy="1210963"/>
          </a:xfrm>
        </p:grpSpPr>
        <p:sp>
          <p:nvSpPr>
            <p:cNvPr id="6" name="矩形 5"/>
            <p:cNvSpPr/>
            <p:nvPr/>
          </p:nvSpPr>
          <p:spPr>
            <a:xfrm rot="21433568">
              <a:off x="2192839" y="2121061"/>
              <a:ext cx="846502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FFFFFF">
                      <a:lumMod val="95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GIÂY, THẾ KỈ</a:t>
              </a:r>
              <a:endParaRPr kumimoji="1" lang="zh-CN" altLang="en-US" sz="7200" b="1" i="0" u="none" strike="noStrike" kern="1200" cap="none" spc="0" normalizeH="0" baseline="0" noProof="1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矩形 5"/>
            <p:cNvSpPr/>
            <p:nvPr/>
          </p:nvSpPr>
          <p:spPr>
            <a:xfrm rot="21433568">
              <a:off x="2235372" y="2110427"/>
              <a:ext cx="846502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1C9A7A"/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GIÂY</a:t>
              </a: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80C260"/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,</a:t>
              </a: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1C9A7A"/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 </a:t>
              </a: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FFC34B"/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THẾ</a:t>
              </a: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1C9A7A"/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 </a:t>
              </a:r>
              <a:r>
                <a:rPr kumimoji="1" lang="en-US" altLang="zh-CN" sz="7200" b="1" i="0" u="none" strike="noStrike" kern="1200" cap="none" spc="0" normalizeH="0" baseline="0" noProof="1">
                  <a:ln>
                    <a:noFill/>
                  </a:ln>
                  <a:solidFill>
                    <a:srgbClr val="E9485A"/>
                  </a:solidFill>
                  <a:effectLst/>
                  <a:uLnTx/>
                  <a:uFillTx/>
                  <a:latin typeface="UTM Showcard" panose="02040603050506020204" pitchFamily="18" charset="0"/>
                  <a:ea typeface="微软雅黑" panose="020B0503020204020204" pitchFamily="34" charset="-122"/>
                  <a:cs typeface="MingLiU-ExtB" panose="02020500000000000000" pitchFamily="18" charset="-120"/>
                </a:rPr>
                <a:t>KỈ</a:t>
              </a:r>
              <a:endParaRPr kumimoji="1" lang="zh-CN" altLang="en-US" sz="7200" b="1" i="0" u="none" strike="noStrike" kern="1200" cap="none" spc="0" normalizeH="0" baseline="0" noProof="1">
                <a:ln>
                  <a:noFill/>
                </a:ln>
                <a:solidFill>
                  <a:srgbClr val="E9485A"/>
                </a:solidFill>
                <a:effectLst/>
                <a:uLnTx/>
                <a:uFillTx/>
                <a:latin typeface="UTM Showcard" panose="020406030505060202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167423" y="1063256"/>
            <a:ext cx="2626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UTM Beautiful Caps" panose="02040603050506020204" pitchFamily="18" charset="0"/>
                <a:cs typeface="+mn-cs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UTM Beautiful Caps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54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21388749">
            <a:off x="6097055" y="1132868"/>
            <a:ext cx="6383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1C9A7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3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1C9A7A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 rot="21388749">
            <a:off x="3714102" y="2290373"/>
            <a:ext cx="57086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60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Luyện</a:t>
            </a:r>
            <a:r>
              <a:rPr kumimoji="0" lang="en-US" altLang="zh-CN" sz="7200" b="0" i="0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  <a:r>
              <a:rPr kumimoji="0" lang="en-US" altLang="zh-CN" sz="7200" b="0" i="0" u="none" strike="noStrike" kern="1200" cap="none" spc="60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tập</a:t>
            </a:r>
            <a:endParaRPr kumimoji="0" lang="zh-CN" altLang="en-US" sz="7200" b="0" i="0" u="none" strike="noStrike" kern="1200" cap="none" spc="6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2" y="914399"/>
            <a:ext cx="1968501" cy="28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2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" t="16194" r="76373" b="42179"/>
          <a:stretch/>
        </p:blipFill>
        <p:spPr>
          <a:xfrm>
            <a:off x="-423333" y="0"/>
            <a:ext cx="12615333" cy="6858000"/>
          </a:xfrm>
          <a:prstGeom prst="rect">
            <a:avLst/>
          </a:prstGeom>
        </p:spPr>
      </p:pic>
      <p:pic>
        <p:nvPicPr>
          <p:cNvPr id="5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69" b="89163" l="23026" r="85242">
                        <a14:foregroundMark x1="51426" y1="66540" x2="57338" y2="66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8" t="3157" r="16977" b="4211"/>
          <a:stretch/>
        </p:blipFill>
        <p:spPr>
          <a:xfrm rot="164843">
            <a:off x="-3452539" y="-229645"/>
            <a:ext cx="15442440" cy="738986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9682995" y="4620202"/>
            <a:ext cx="1528213" cy="2228233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680921" y="355475"/>
            <a:ext cx="86971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57317" y="1454094"/>
            <a:ext cx="118749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1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   2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831954" y="2274832"/>
            <a:ext cx="122575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  1/3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          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557316" y="3474982"/>
            <a:ext cx="123937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1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          5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811316" y="4071882"/>
            <a:ext cx="120532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100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	    ½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8917332" y="4027427"/>
            <a:ext cx="11236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552849" y="1473213"/>
            <a:ext cx="8188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136867" y="4093493"/>
            <a:ext cx="12257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8699329" y="1468979"/>
            <a:ext cx="12629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2828706" y="2281182"/>
            <a:ext cx="7150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3223354" y="3441100"/>
            <a:ext cx="12257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8976069" y="3468627"/>
            <a:ext cx="11236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4529155" y="2247650"/>
            <a:ext cx="8662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8986643" y="2287532"/>
            <a:ext cx="10042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0014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6644850" y="1351865"/>
            <a:ext cx="0" cy="3429000"/>
          </a:xfrm>
          <a:prstGeom prst="line">
            <a:avLst/>
          </a:prstGeom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4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8561">
            <a:off x="10581762" y="4675169"/>
            <a:ext cx="1528213" cy="2228233"/>
          </a:xfrm>
          <a:prstGeom prst="rect">
            <a:avLst/>
          </a:prstGeom>
        </p:spPr>
      </p:pic>
      <p:sp>
        <p:nvSpPr>
          <p:cNvPr id="25" name="文本框 6"/>
          <p:cNvSpPr txBox="1"/>
          <p:nvPr/>
        </p:nvSpPr>
        <p:spPr>
          <a:xfrm>
            <a:off x="613338" y="5428391"/>
            <a:ext cx="52709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600" normalizeH="0" baseline="0" noProof="0" dirty="0" err="1">
                <a:ln>
                  <a:noFill/>
                </a:ln>
                <a:solidFill>
                  <a:srgbClr val="268A6E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Trò</a:t>
            </a:r>
            <a:r>
              <a:rPr kumimoji="0" lang="en-US" altLang="zh-CN" sz="4400" b="0" i="0" u="none" strike="noStrike" kern="1200" cap="none" spc="600" normalizeH="0" baseline="0" noProof="0" dirty="0">
                <a:ln>
                  <a:noFill/>
                </a:ln>
                <a:solidFill>
                  <a:srgbClr val="268A6E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  <a:r>
              <a:rPr kumimoji="0" lang="en-US" altLang="zh-CN" sz="4400" b="0" i="0" u="none" strike="noStrike" kern="1200" cap="none" spc="600" normalizeH="0" baseline="0" noProof="0" dirty="0" err="1">
                <a:ln>
                  <a:noFill/>
                </a:ln>
                <a:solidFill>
                  <a:srgbClr val="268A6E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chơi</a:t>
            </a:r>
            <a:r>
              <a:rPr kumimoji="0" lang="en-US" altLang="zh-CN" sz="4400" b="0" i="0" u="none" strike="noStrike" kern="1200" cap="none" spc="600" normalizeH="0" baseline="0" noProof="0" dirty="0">
                <a:ln>
                  <a:noFill/>
                </a:ln>
                <a:solidFill>
                  <a:srgbClr val="268A6E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600" normalizeH="0" baseline="0" noProof="0" dirty="0">
                <a:ln>
                  <a:noFill/>
                </a:ln>
                <a:solidFill>
                  <a:srgbClr val="E9485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“</a:t>
            </a:r>
            <a:r>
              <a:rPr kumimoji="0" lang="en-US" altLang="zh-CN" sz="4400" b="0" i="0" u="none" strike="noStrike" kern="1200" cap="none" spc="600" normalizeH="0" baseline="0" noProof="0" dirty="0" err="1">
                <a:ln>
                  <a:noFill/>
                </a:ln>
                <a:solidFill>
                  <a:srgbClr val="E9485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truyền</a:t>
            </a:r>
            <a:r>
              <a:rPr kumimoji="0" lang="en-US" altLang="zh-CN" sz="4400" b="0" i="0" u="none" strike="noStrike" kern="1200" cap="none" spc="600" normalizeH="0" baseline="0" noProof="0" dirty="0">
                <a:ln>
                  <a:noFill/>
                </a:ln>
                <a:solidFill>
                  <a:srgbClr val="E9485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  <a:r>
              <a:rPr kumimoji="0" lang="en-US" altLang="zh-CN" sz="4400" b="0" i="0" u="none" strike="noStrike" kern="1200" cap="none" spc="600" normalizeH="0" baseline="0" noProof="0" dirty="0" err="1">
                <a:ln>
                  <a:noFill/>
                </a:ln>
                <a:solidFill>
                  <a:srgbClr val="E9485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điện</a:t>
            </a:r>
            <a:r>
              <a:rPr kumimoji="0" lang="en-US" altLang="zh-CN" sz="4400" b="0" i="0" u="none" strike="noStrike" kern="1200" cap="none" spc="600" normalizeH="0" baseline="0" noProof="0" dirty="0">
                <a:ln>
                  <a:noFill/>
                </a:ln>
                <a:solidFill>
                  <a:srgbClr val="E9485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”</a:t>
            </a:r>
            <a:endParaRPr kumimoji="0" lang="zh-CN" altLang="en-US" sz="4400" b="0" i="0" u="none" strike="noStrike" kern="1200" cap="none" spc="600" normalizeH="0" baseline="0" noProof="0" dirty="0">
              <a:ln>
                <a:noFill/>
              </a:ln>
              <a:solidFill>
                <a:srgbClr val="E9485A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08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" t="16194" r="76373" b="42179"/>
          <a:stretch/>
        </p:blipFill>
        <p:spPr>
          <a:xfrm>
            <a:off x="-423333" y="0"/>
            <a:ext cx="12615333" cy="6858000"/>
          </a:xfrm>
          <a:prstGeom prst="rect">
            <a:avLst/>
          </a:prstGeom>
        </p:spPr>
      </p:pic>
      <p:pic>
        <p:nvPicPr>
          <p:cNvPr id="1026" name="Picture 2" descr="Nhá»¯ng ngÃ y thÃ¡ng 5 nhá» vá» bÃ¡c Há» muÃ´n vÃ n kÃ­nh yÃªu, ngÆ°á»i ÄÃ£ hiáº¿n dÃ¢ng trá»n  Äá»i cho dÃ¢n tá»c Viá»t Nam anh hÃ¹ng. -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67" b="99733" l="0" r="97400">
                        <a14:foregroundMark x1="14000" y1="81333" x2="12800" y2="91733"/>
                        <a14:foregroundMark x1="58000" y1="74667" x2="64400" y2="72000"/>
                        <a14:foregroundMark x1="39200" y1="46133" x2="97400" y2="99467"/>
                        <a14:foregroundMark x1="57800" y1="53333" x2="93200" y2="75200"/>
                        <a14:foregroundMark x1="94200" y1="69333" x2="93400" y2="93067"/>
                        <a14:foregroundMark x1="83800" y1="85333" x2="63000" y2="91467"/>
                        <a14:foregroundMark x1="13800" y1="71733" x2="13800" y2="71733"/>
                        <a14:foregroundMark x1="56000" y1="77333" x2="64000" y2="96267"/>
                        <a14:foregroundMark x1="60800" y1="97067" x2="86000" y2="99467"/>
                        <a14:foregroundMark x1="58600" y1="97867" x2="69400" y2="997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625"/>
            <a:ext cx="5414145" cy="695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1526" y="252336"/>
            <a:ext cx="120031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778495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6248697" y="4961443"/>
            <a:ext cx="3372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 Box 47"/>
          <p:cNvSpPr txBox="1">
            <a:spLocks noChangeArrowheads="1"/>
          </p:cNvSpPr>
          <p:nvPr/>
        </p:nvSpPr>
        <p:spPr bwMode="auto">
          <a:xfrm>
            <a:off x="5111841" y="1957431"/>
            <a:ext cx="699749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cứu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1911.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 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8"/>
          <p:cNvSpPr txBox="1">
            <a:spLocks noChangeArrowheads="1"/>
          </p:cNvSpPr>
          <p:nvPr/>
        </p:nvSpPr>
        <p:spPr bwMode="auto">
          <a:xfrm>
            <a:off x="5238233" y="4111867"/>
            <a:ext cx="692314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mạng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tám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1945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 </a:t>
            </a:r>
          </a:p>
        </p:txBody>
      </p:sp>
      <p:sp>
        <p:nvSpPr>
          <p:cNvPr id="10" name="Text Box 53"/>
          <p:cNvSpPr txBox="1">
            <a:spLocks noChangeArrowheads="1"/>
          </p:cNvSpPr>
          <p:nvPr/>
        </p:nvSpPr>
        <p:spPr bwMode="auto">
          <a:xfrm>
            <a:off x="5414145" y="5189085"/>
            <a:ext cx="66951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mạng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tám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1945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XX.</a:t>
            </a:r>
          </a:p>
        </p:txBody>
      </p:sp>
      <p:sp>
        <p:nvSpPr>
          <p:cNvPr id="11" name="Text Box 54"/>
          <p:cNvSpPr txBox="1">
            <a:spLocks noChangeArrowheads="1"/>
          </p:cNvSpPr>
          <p:nvPr/>
        </p:nvSpPr>
        <p:spPr bwMode="auto">
          <a:xfrm>
            <a:off x="5115699" y="3034649"/>
            <a:ext cx="69936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cứu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1911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kỷ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XX.</a:t>
            </a:r>
          </a:p>
        </p:txBody>
      </p:sp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5052075" y="1318978"/>
            <a:ext cx="7396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1890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kỷ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XIX.</a:t>
            </a:r>
          </a:p>
        </p:txBody>
      </p:sp>
      <p:sp>
        <p:nvSpPr>
          <p:cNvPr id="13" name="Text Box 60"/>
          <p:cNvSpPr txBox="1">
            <a:spLocks noChangeArrowheads="1"/>
          </p:cNvSpPr>
          <p:nvPr/>
        </p:nvSpPr>
        <p:spPr bwMode="auto">
          <a:xfrm>
            <a:off x="4977687" y="252336"/>
            <a:ext cx="70993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1890.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kỉ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-1126332" y="11490"/>
            <a:ext cx="39941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69370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21388749">
            <a:off x="3446764" y="2046493"/>
            <a:ext cx="59699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1C9A7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CHÀO CÁC EM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1C9A7A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2" y="914399"/>
            <a:ext cx="1968501" cy="28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9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2" y="914399"/>
            <a:ext cx="1968501" cy="2870201"/>
          </a:xfrm>
          <a:prstGeom prst="rect">
            <a:avLst/>
          </a:prstGeom>
        </p:spPr>
      </p:pic>
      <p:sp>
        <p:nvSpPr>
          <p:cNvPr id="19" name="任意多边形 4"/>
          <p:cNvSpPr/>
          <p:nvPr/>
        </p:nvSpPr>
        <p:spPr>
          <a:xfrm>
            <a:off x="2445488" y="101600"/>
            <a:ext cx="7707425" cy="6086549"/>
          </a:xfrm>
          <a:custGeom>
            <a:avLst/>
            <a:gdLst>
              <a:gd name="connsiteX0" fmla="*/ 304800 w 7340600"/>
              <a:gd name="connsiteY0" fmla="*/ 63500 h 5842000"/>
              <a:gd name="connsiteX1" fmla="*/ 7239000 w 7340600"/>
              <a:gd name="connsiteY1" fmla="*/ 0 h 5842000"/>
              <a:gd name="connsiteX2" fmla="*/ 7340600 w 7340600"/>
              <a:gd name="connsiteY2" fmla="*/ 4076700 h 5842000"/>
              <a:gd name="connsiteX3" fmla="*/ 5016500 w 7340600"/>
              <a:gd name="connsiteY3" fmla="*/ 5842000 h 5842000"/>
              <a:gd name="connsiteX4" fmla="*/ 241300 w 7340600"/>
              <a:gd name="connsiteY4" fmla="*/ 4572000 h 5842000"/>
              <a:gd name="connsiteX5" fmla="*/ 0 w 7340600"/>
              <a:gd name="connsiteY5" fmla="*/ 76200 h 5842000"/>
              <a:gd name="connsiteX6" fmla="*/ 635000 w 7340600"/>
              <a:gd name="connsiteY6" fmla="*/ 63500 h 5842000"/>
              <a:gd name="connsiteX7" fmla="*/ 635000 w 7340600"/>
              <a:gd name="connsiteY7" fmla="*/ 63500 h 5842000"/>
              <a:gd name="connsiteX8" fmla="*/ 635000 w 7340600"/>
              <a:gd name="connsiteY8" fmla="*/ 63500 h 5842000"/>
              <a:gd name="connsiteX9" fmla="*/ 635000 w 7340600"/>
              <a:gd name="connsiteY9" fmla="*/ 63500 h 584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0600" h="5842000">
                <a:moveTo>
                  <a:pt x="304800" y="63500"/>
                </a:moveTo>
                <a:lnTo>
                  <a:pt x="7239000" y="0"/>
                </a:lnTo>
                <a:lnTo>
                  <a:pt x="7340600" y="4076700"/>
                </a:lnTo>
                <a:lnTo>
                  <a:pt x="5016500" y="5842000"/>
                </a:lnTo>
                <a:lnTo>
                  <a:pt x="241300" y="4572000"/>
                </a:lnTo>
                <a:lnTo>
                  <a:pt x="0" y="76200"/>
                </a:lnTo>
                <a:lnTo>
                  <a:pt x="635000" y="63500"/>
                </a:lnTo>
                <a:lnTo>
                  <a:pt x="635000" y="63500"/>
                </a:lnTo>
                <a:lnTo>
                  <a:pt x="635000" y="63500"/>
                </a:lnTo>
                <a:lnTo>
                  <a:pt x="635000" y="6350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18" name="矩形 5"/>
          <p:cNvSpPr/>
          <p:nvPr/>
        </p:nvSpPr>
        <p:spPr>
          <a:xfrm>
            <a:off x="2160942" y="378994"/>
            <a:ext cx="84650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400" b="1" i="0" u="none" strike="noStrike" kern="1200" cap="none" spc="0" normalizeH="0" baseline="0" noProof="1">
                <a:ln>
                  <a:noFill/>
                </a:ln>
                <a:solidFill>
                  <a:srgbClr val="EB2525"/>
                </a:solidFill>
                <a:effectLst/>
                <a:uLnTx/>
                <a:uFillTx/>
                <a:latin typeface="UTM Showcard" panose="02040603050506020204" pitchFamily="18" charset="0"/>
                <a:ea typeface="微软雅黑" panose="020B0503020204020204" pitchFamily="34" charset="-122"/>
                <a:cs typeface="MingLiU-ExtB" panose="02020500000000000000" pitchFamily="18" charset="-120"/>
              </a:rPr>
              <a:t>Yêu cầu cần đạt</a:t>
            </a:r>
            <a:endParaRPr kumimoji="1" lang="zh-CN" altLang="en-US" sz="4400" b="1" i="0" u="none" strike="noStrike" kern="1200" cap="none" spc="0" normalizeH="0" baseline="0" noProof="1">
              <a:ln>
                <a:noFill/>
              </a:ln>
              <a:solidFill>
                <a:srgbClr val="EB2525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06995" y="1063256"/>
            <a:ext cx="7506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 1. Kiến thức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Có ý niệm về giây - thế kỷ.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Biết mối quan hệ giữa giây và phút, giữa thế kỷ và năm.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2. Kĩ năng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Quy đổi được các đơn vị dựa vào mối quan hệ.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Biết xác định một năm cho trước thuộc thế kỉ nào.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3. Thái độ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Biết tôn trọng thời giờ.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Yêu kính BH, tự hào dân tộc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4. Góp phần phát triển các NL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- NL tự học, làm việc nhóm, tính toán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* Bài tập cần làm BT1, BT2(a,b).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48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21388749">
            <a:off x="6132321" y="1132868"/>
            <a:ext cx="5677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1C9A7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1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1C9A7A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 rot="21388749">
            <a:off x="3712510" y="2290373"/>
            <a:ext cx="5982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KHỞI ĐỘNG</a:t>
            </a:r>
            <a:endParaRPr kumimoji="0" lang="zh-CN" altLang="en-US" sz="7200" b="0" i="0" u="none" strike="noStrike" kern="1200" cap="none" spc="6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2" y="914399"/>
            <a:ext cx="1968501" cy="28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4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2-07-27 20-14-15-331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3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 rot="21388749">
            <a:off x="6111482" y="1132868"/>
            <a:ext cx="609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1C9A7A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2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1C9A7A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 rot="21388749">
            <a:off x="3899261" y="2290373"/>
            <a:ext cx="56092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60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Khám</a:t>
            </a:r>
            <a:r>
              <a:rPr kumimoji="0" lang="en-US" altLang="zh-CN" sz="7200" b="0" i="0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 </a:t>
            </a:r>
            <a:r>
              <a:rPr kumimoji="0" lang="en-US" altLang="zh-CN" sz="7200" b="0" i="0" u="none" strike="noStrike" kern="1200" cap="none" spc="60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Showcard" panose="02040603050506020204" pitchFamily="18" charset="0"/>
                <a:cs typeface="+mn-cs"/>
              </a:rPr>
              <a:t>phá</a:t>
            </a:r>
            <a:endParaRPr kumimoji="0" lang="zh-CN" altLang="en-US" sz="7200" b="0" i="0" u="none" strike="noStrike" kern="1200" cap="none" spc="6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Showcard" panose="02040603050506020204" pitchFamily="18" charset="0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2" y="914399"/>
            <a:ext cx="1968501" cy="28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" t="16194" r="76373" b="42179"/>
          <a:stretch/>
        </p:blipFill>
        <p:spPr>
          <a:xfrm>
            <a:off x="-423333" y="0"/>
            <a:ext cx="12615333" cy="6858000"/>
          </a:xfrm>
          <a:prstGeom prst="rect">
            <a:avLst/>
          </a:prstGeom>
        </p:spPr>
      </p:pic>
      <p:pic>
        <p:nvPicPr>
          <p:cNvPr id="1026" name="Picture 2" descr="Äá»ng Há» Kim TrÃ´i Tháº¡ch Anh Cao Cáº¥p TrÃ²n Trang TrÃ­ Chá»¥p áº¢nh (Xanh) U450 |  Shopee Viá»t Nam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54" l="0" r="977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779"/>
            <a:ext cx="5266268" cy="526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porting children stock vector. Illustration of movement - 5513592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462" l="2625" r="221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889"/>
          <a:stretch/>
        </p:blipFill>
        <p:spPr bwMode="auto">
          <a:xfrm>
            <a:off x="7081304" y="2902215"/>
            <a:ext cx="3826933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porting children stock vector. Illustration of movement - 5513592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41" b="89686" l="35625" r="51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12" r="45243"/>
          <a:stretch/>
        </p:blipFill>
        <p:spPr bwMode="auto">
          <a:xfrm>
            <a:off x="9851491" y="2902215"/>
            <a:ext cx="2658533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42452" y="197379"/>
            <a:ext cx="6678615" cy="6437578"/>
          </a:xfrm>
          <a:prstGeom prst="roundRect">
            <a:avLst/>
          </a:prstGeom>
          <a:solidFill>
            <a:srgbClr val="FEDFB3"/>
          </a:solidFill>
          <a:ln w="76200">
            <a:solidFill>
              <a:srgbClr val="FFB82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30006" y="976563"/>
            <a:ext cx="63874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Khoảng thời gian kim giờ đi từ một số nào đó đến số liền ngay sau đó là bao nhiêu giờ?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Khoảng thời gian kim phút đi từ một vạch đến vạch liền ngay sau đó là bao nhiêu phút?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Một giờ bằng bao nhêu phút?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Khoảng thời gian kim giây đi từ một vạch nào đó đến vạch liền ngay sau đó là bao nhiêu giây?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merika Sans" panose="0204060305050602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3" name="矩形 5"/>
          <p:cNvSpPr/>
          <p:nvPr/>
        </p:nvSpPr>
        <p:spPr>
          <a:xfrm>
            <a:off x="4253685" y="219058"/>
            <a:ext cx="85070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400" b="1" i="0" u="none" strike="noStrike" kern="1200" cap="none" spc="0" normalizeH="0" baseline="0" noProof="1">
                <a:ln>
                  <a:noFill/>
                </a:ln>
                <a:solidFill>
                  <a:srgbClr val="1F85DB"/>
                </a:solidFill>
                <a:effectLst/>
                <a:uLnTx/>
                <a:uFillTx/>
                <a:latin typeface="UTM Showcard" panose="02040603050506020204" pitchFamily="18" charset="0"/>
                <a:ea typeface="微软雅黑" panose="020B0503020204020204" pitchFamily="34" charset="-122"/>
                <a:cs typeface="MingLiU-ExtB" panose="02020500000000000000" pitchFamily="18" charset="-120"/>
              </a:rPr>
              <a:t>Thảo luận nhóm </a:t>
            </a:r>
            <a:endParaRPr kumimoji="1" lang="zh-CN" altLang="en-US" sz="4400" b="1" i="0" u="none" strike="noStrike" kern="1200" cap="none" spc="0" normalizeH="0" baseline="0" noProof="1">
              <a:ln>
                <a:noFill/>
              </a:ln>
              <a:solidFill>
                <a:srgbClr val="1F85DB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0006" y="96117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Khoảng thời gian kim giờ đi từ một số nào đó đến số liền ngay sau đó là 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E70012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1 giờ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merika Sans" panose="0204060305050602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3073" y="241821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Khoảng thời gian kim phút đi từ một vạch đến vạch liền ngay sau đó là 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E70012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1 phút.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825067" y="384572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E70012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1 giờ = 60 phút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33759" y="4357983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+ Khoảng thời gian kim giây đi từ một vạch nào đó đến vạch liền ngay sau đó là 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E70012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1 giấy.</a:t>
            </a:r>
          </a:p>
        </p:txBody>
      </p:sp>
    </p:spTree>
    <p:extLst>
      <p:ext uri="{BB962C8B-B14F-4D97-AF65-F5344CB8AC3E}">
        <p14:creationId xmlns:p14="http://schemas.microsoft.com/office/powerpoint/2010/main" val="423492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  <p:bldP spid="7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3157" r="16977" b="4211"/>
          <a:stretch/>
        </p:blipFill>
        <p:spPr>
          <a:xfrm rot="175616">
            <a:off x="-365293" y="-249422"/>
            <a:ext cx="12631543" cy="779011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3" y="961170"/>
            <a:ext cx="1968501" cy="2870201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121931" y="483990"/>
            <a:ext cx="502203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a) Giây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 </a:t>
            </a:r>
            <a:endParaRPr kumimoji="0" lang="vi-V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59866" y="1565275"/>
            <a:ext cx="58167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1 giờ </a:t>
            </a:r>
            <a:r>
              <a:rPr kumimoji="0" lang="en-US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  </a:t>
            </a: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=  </a:t>
            </a:r>
            <a:r>
              <a:rPr kumimoji="0" lang="en-US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     </a:t>
            </a: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phút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164792" y="1565275"/>
            <a:ext cx="17804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60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842405" y="2189163"/>
            <a:ext cx="87381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1 phút = </a:t>
            </a:r>
            <a:r>
              <a:rPr kumimoji="0" lang="en-US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      </a:t>
            </a: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giây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121931" y="2174875"/>
            <a:ext cx="21311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60 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826531" y="2814638"/>
            <a:ext cx="71995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1 </a:t>
            </a:r>
            <a:r>
              <a:rPr kumimoji="0" lang="en-GB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giờ </a:t>
            </a:r>
            <a:r>
              <a:rPr kumimoji="0" lang="vi-V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= </a:t>
            </a:r>
            <a:r>
              <a:rPr kumimoji="0" lang="en-US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            </a:t>
            </a:r>
            <a:r>
              <a:rPr kumimoji="0" lang="en-GB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giây</a:t>
            </a:r>
            <a:endParaRPr kumimoji="0" lang="vi-VN" altLang="en-US" sz="4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950480" y="2817813"/>
            <a:ext cx="38879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merika Sans" panose="02040603050506020204" pitchFamily="18" charset="0"/>
                <a:cs typeface="+mn-cs"/>
              </a:rPr>
              <a:t>3600</a:t>
            </a:r>
            <a:r>
              <a: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rPr>
              <a:t> 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59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3157" r="16977" b="4211"/>
          <a:stretch/>
        </p:blipFill>
        <p:spPr>
          <a:xfrm rot="175616">
            <a:off x="-365293" y="-249422"/>
            <a:ext cx="12631543" cy="779011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2166">
            <a:off x="465323" y="961170"/>
            <a:ext cx="1968501" cy="2870201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742050" y="289095"/>
            <a:ext cx="502203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 Giây</a:t>
            </a: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vi-V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94706" y="1429593"/>
            <a:ext cx="85094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giờ 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309085" y="1429593"/>
            <a:ext cx="17804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362341" y="2544498"/>
            <a:ext cx="101858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phút = 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324118" y="2558382"/>
            <a:ext cx="21311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362341" y="3645262"/>
            <a:ext cx="86313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en-GB" alt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kumimoji="0" lang="en-GB" alt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kumimoji="0" lang="vi-V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309085" y="3730363"/>
            <a:ext cx="38879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3600</a:t>
            </a:r>
            <a:r>
              <a: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3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3157" r="16977" b="4211"/>
          <a:stretch/>
        </p:blipFill>
        <p:spPr>
          <a:xfrm rot="175616">
            <a:off x="-388417" y="-250013"/>
            <a:ext cx="12631543" cy="8695833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737131" y="175912"/>
            <a:ext cx="502203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1" u="none" strike="noStrike" kern="1200" cap="none" spc="0" normalizeH="0" baseline="0" noProof="0" dirty="0">
                <a:ln>
                  <a:noFill/>
                </a:ln>
                <a:solidFill>
                  <a:srgbClr val="80C2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5400" b="1" i="1" u="none" strike="noStrike" kern="1200" cap="none" spc="0" normalizeH="0" baseline="0" noProof="0" dirty="0" err="1">
                <a:ln>
                  <a:noFill/>
                </a:ln>
                <a:solidFill>
                  <a:srgbClr val="80C2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5400" b="1" i="1" u="none" strike="noStrike" kern="1200" cap="none" spc="0" normalizeH="0" baseline="0" noProof="0" dirty="0">
                <a:ln>
                  <a:noFill/>
                </a:ln>
                <a:solidFill>
                  <a:srgbClr val="80C2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5400" b="1" i="1" u="none" strike="noStrike" kern="1200" cap="none" spc="0" normalizeH="0" baseline="0" noProof="0" dirty="0" err="1">
                <a:ln>
                  <a:noFill/>
                </a:ln>
                <a:solidFill>
                  <a:srgbClr val="80C2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endParaRPr kumimoji="0" lang="vi-VN" altLang="en-US" sz="5400" b="1" i="1" u="none" strike="noStrike" kern="1200" cap="none" spc="0" normalizeH="0" baseline="0" noProof="0" dirty="0">
              <a:ln>
                <a:noFill/>
              </a:ln>
              <a:solidFill>
                <a:srgbClr val="80C2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037047" y="1002641"/>
            <a:ext cx="47235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thế kỉ =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165799" y="990044"/>
            <a:ext cx="10823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149894" y="1620986"/>
            <a:ext cx="87264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-Từ năm 1 đến năm 100 là thế kỉ một (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 kỉ I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149894" y="2073423"/>
            <a:ext cx="9753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-Từ năm 101 đến năm 200 là thế kỉ hai (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 kỉ II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151482" y="2521098"/>
            <a:ext cx="89389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-Từ năm 201 đến năm 300 là thế kỉ ba (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 kỉ III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194344" y="2889398"/>
            <a:ext cx="172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100682" y="3414861"/>
            <a:ext cx="86171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-Từ năm 1901 đến năm 2000 là thế kỉ hai mươi (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 kỉ XX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100682" y="4393587"/>
            <a:ext cx="86171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-Từ năm 2001 đến năm 2100 là thế kỉ hai mươi mốt (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 kỉ XXI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87" y="1330571"/>
            <a:ext cx="2569374" cy="2862322"/>
          </a:xfrm>
          <a:prstGeom prst="rect">
            <a:avLst/>
          </a:prstGeom>
          <a:solidFill>
            <a:srgbClr val="FEDFB3"/>
          </a:solidFill>
          <a:ln w="57150">
            <a:solidFill>
              <a:srgbClr val="FFB829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srgbClr val="268A6E"/>
                </a:solidFill>
                <a:effectLst/>
                <a:uLnTx/>
                <a:uFillTx/>
                <a:latin typeface="UTM Amerika Sans" panose="02040603050506020204" pitchFamily="18" charset="0"/>
                <a:ea typeface="Times New Roman" panose="02020603050405020304" pitchFamily="18" charset="0"/>
                <a:cs typeface="+mn-cs"/>
              </a:rPr>
              <a:t>Người ta  dùng chữ số La Mã để ghi kí hiệu thế kỉ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68A6E"/>
              </a:solidFill>
              <a:effectLst/>
              <a:uLnTx/>
              <a:uFillTx/>
              <a:latin typeface="UTM Amerika Sans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68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70012"/>
      </a:accent1>
      <a:accent2>
        <a:srgbClr val="000000"/>
      </a:accent2>
      <a:accent3>
        <a:srgbClr val="E50014"/>
      </a:accent3>
      <a:accent4>
        <a:srgbClr val="000000"/>
      </a:accent4>
      <a:accent5>
        <a:srgbClr val="E70013"/>
      </a:accent5>
      <a:accent6>
        <a:srgbClr val="BA1318"/>
      </a:accent6>
      <a:hlink>
        <a:srgbClr val="F83529"/>
      </a:hlink>
      <a:folHlink>
        <a:srgbClr val="BFBFBF"/>
      </a:folHlink>
    </a:clrScheme>
    <a:fontScheme name="f3azbp5r">
      <a:majorFont>
        <a:latin typeface="Arial" panose="020F0302020204030204"/>
        <a:ea typeface="方正准圆简体"/>
        <a:cs typeface=""/>
      </a:majorFont>
      <a:minorFont>
        <a:latin typeface="Arial" panose="020F0502020204030204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627</Words>
  <Application>Microsoft Office PowerPoint</Application>
  <PresentationFormat>Widescreen</PresentationFormat>
  <Paragraphs>93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UTM Amerika Sans</vt:lpstr>
      <vt:lpstr>Calibri</vt:lpstr>
      <vt:lpstr>UTM Beautiful Caps</vt:lpstr>
      <vt:lpstr>等线</vt:lpstr>
      <vt:lpstr>Arial</vt:lpstr>
      <vt:lpstr>UTM Showcard</vt:lpstr>
      <vt:lpstr>Times New Roman</vt:lpstr>
      <vt:lpstr>Cambria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Lan Anh Dương</cp:lastModifiedBy>
  <cp:revision>2</cp:revision>
  <dcterms:created xsi:type="dcterms:W3CDTF">2022-07-31T10:06:05Z</dcterms:created>
  <dcterms:modified xsi:type="dcterms:W3CDTF">2023-07-20T06:55:26Z</dcterms:modified>
</cp:coreProperties>
</file>