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0" r:id="rId2"/>
    <p:sldMasterId id="2147483653" r:id="rId3"/>
  </p:sldMasterIdLst>
  <p:sldIdLst>
    <p:sldId id="256" r:id="rId4"/>
    <p:sldId id="262" r:id="rId5"/>
    <p:sldId id="259" r:id="rId6"/>
    <p:sldId id="261" r:id="rId7"/>
    <p:sldId id="260" r:id="rId8"/>
    <p:sldId id="263" r:id="rId9"/>
    <p:sldId id="257" r:id="rId10"/>
    <p:sldId id="258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embeddedFontLst>
    <p:embeddedFont>
      <p:font typeface="#9Slide03 AmpleSoft" panose="020B0604020202020204" charset="0"/>
      <p:regular r:id="rId19"/>
    </p:embeddedFont>
    <p:embeddedFont>
      <p:font typeface="#9Slide03 AmpleSoft Bold" panose="020B0604020202020204" charset="0"/>
      <p:regular r:id="rId20"/>
    </p:embeddedFont>
    <p:embeddedFont>
      <p:font typeface="#9Slide03 Arima Madurai Black" panose="020B0604020202020204" charset="0"/>
      <p:bold r:id="rId21"/>
    </p:embeddedFont>
    <p:embeddedFont>
      <p:font typeface="#9Slide05 Bodega Script" panose="020B0604020202020204" charset="0"/>
      <p:regular r:id="rId22"/>
    </p:embeddedFont>
    <p:embeddedFont>
      <p:font typeface="#9Slide05 SVNAngellife" panose="020B0604020202020204" charset="0"/>
      <p:regular r:id="rId23"/>
    </p:embeddedFont>
    <p:embeddedFont>
      <p:font typeface="#9Slide07 HoneyCream" panose="020B0604020202020204" charset="0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libri Light" panose="020F0302020204030204" pitchFamily="34" charset="0"/>
      <p:regular r:id="rId29"/>
      <p:italic r:id="rId30"/>
    </p:embeddedFont>
    <p:embeddedFont>
      <p:font typeface="Cambria Math" panose="02040503050406030204" pitchFamily="18" charset="0"/>
      <p:regular r:id="rId31"/>
    </p:embeddedFont>
    <p:embeddedFont>
      <p:font typeface="UTM Fancy Full" panose="02040603050506020204" pitchFamily="18" charset="0"/>
      <p:regular r:id="rId32"/>
    </p:embeddedFont>
    <p:embeddedFont>
      <p:font typeface="UTM Showcard" panose="02040603050506020204" pitchFamily="18" charset="0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287A"/>
    <a:srgbClr val="FEEEEE"/>
    <a:srgbClr val="F2E4FE"/>
    <a:srgbClr val="DCAD38"/>
    <a:srgbClr val="6381B8"/>
    <a:srgbClr val="5A5A5A"/>
    <a:srgbClr val="FFEBE4"/>
    <a:srgbClr val="87BE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40" d="100"/>
          <a:sy n="40" d="100"/>
        </p:scale>
        <p:origin x="1896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8.fntdata"/><Relationship Id="rId21" Type="http://schemas.openxmlformats.org/officeDocument/2006/relationships/font" Target="fonts/font3.fntdata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A44CF-D9F6-459F-A551-74CFB1A15DF3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6313EF-4C8B-4F2B-889E-9B300AFA22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352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3B4BB4-4011-44EA-B3DA-AFC331DCDB31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FBAAF9-E6F7-4901-ACFB-07CB531C4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190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3B4BB4-4011-44EA-B3DA-AFC331DCDB31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FBAAF9-E6F7-4901-ACFB-07CB531C4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510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3B4BB4-4011-44EA-B3DA-AFC331DCDB31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FBAAF9-E6F7-4901-ACFB-07CB531C4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704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3B4BB4-4011-44EA-B3DA-AFC331DCDB31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FBAAF9-E6F7-4901-ACFB-07CB531C4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166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3B4BB4-4011-44EA-B3DA-AFC331DCDB31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FBAAF9-E6F7-4901-ACFB-07CB531C4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961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5EB3B4-ACA6-4793-ADC6-BFE8F9355D73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A5DF68-F374-4637-9171-064BC190A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575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5EB3B4-ACA6-4793-ADC6-BFE8F9355D73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A5DF68-F374-4637-9171-064BC190A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971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3B4BB4-4011-44EA-B3DA-AFC331DCDB31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FBAAF9-E6F7-4901-ACFB-07CB531C4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600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3B4BB4-4011-44EA-B3DA-AFC331DCDB31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FBAAF9-E6F7-4901-ACFB-07CB531C4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624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3B4BB4-4011-44EA-B3DA-AFC331DCDB31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FBAAF9-E6F7-4901-ACFB-07CB531C4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14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3B4BB4-4011-44EA-B3DA-AFC331DCDB31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FBAAF9-E6F7-4901-ACFB-07CB531C4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823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3B4BB4-4011-44EA-B3DA-AFC331DCDB31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FBAAF9-E6F7-4901-ACFB-07CB531C4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67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3B4BB4-4011-44EA-B3DA-AFC331DCDB31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FBAAF9-E6F7-4901-ACFB-07CB531C4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51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7162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DF67D2F-3D3B-456D-AF89-4F8F0CB37488}"/>
              </a:ext>
            </a:extLst>
          </p:cNvPr>
          <p:cNvSpPr txBox="1">
            <a:spLocks/>
          </p:cNvSpPr>
          <p:nvPr userDrawn="1"/>
        </p:nvSpPr>
        <p:spPr>
          <a:xfrm>
            <a:off x="3708503" y="1299369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2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A73F06E-CB5E-4161-A8D2-96FF99792217}"/>
              </a:ext>
            </a:extLst>
          </p:cNvPr>
          <p:cNvSpPr txBox="1">
            <a:spLocks/>
          </p:cNvSpPr>
          <p:nvPr userDrawn="1"/>
        </p:nvSpPr>
        <p:spPr>
          <a:xfrm>
            <a:off x="5650514" y="34290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2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2218952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06D3607-2D1C-4F92-A8C0-B91E0A5BE8C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-659523"/>
            <a:ext cx="13451305" cy="7515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115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0.png"/><Relationship Id="rId7" Type="http://schemas.openxmlformats.org/officeDocument/2006/relationships/image" Target="../media/image40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microsoft.com/office/2007/relationships/hdphoto" Target="../media/hdphoto11.wdp"/><Relationship Id="rId5" Type="http://schemas.openxmlformats.org/officeDocument/2006/relationships/image" Target="../media/image38.png"/><Relationship Id="rId10" Type="http://schemas.openxmlformats.org/officeDocument/2006/relationships/image" Target="../media/image35.png"/><Relationship Id="rId4" Type="http://schemas.openxmlformats.org/officeDocument/2006/relationships/image" Target="../media/image44.png"/><Relationship Id="rId9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45.png"/><Relationship Id="rId7" Type="http://schemas.openxmlformats.org/officeDocument/2006/relationships/image" Target="../media/image36.png"/><Relationship Id="rId2" Type="http://schemas.openxmlformats.org/officeDocument/2006/relationships/image" Target="../media/image4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microsoft.com/office/2007/relationships/hdphoto" Target="../media/hdphoto13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43.png"/><Relationship Id="rId5" Type="http://schemas.openxmlformats.org/officeDocument/2006/relationships/image" Target="../media/image52.png"/><Relationship Id="rId10" Type="http://schemas.openxmlformats.org/officeDocument/2006/relationships/image" Target="../media/image38.gif"/><Relationship Id="rId4" Type="http://schemas.openxmlformats.org/officeDocument/2006/relationships/image" Target="../media/image51.png"/><Relationship Id="rId9" Type="http://schemas.openxmlformats.org/officeDocument/2006/relationships/image" Target="../media/image37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microsoft.com/office/2007/relationships/hdphoto" Target="../media/hdphoto15.wdp"/><Relationship Id="rId3" Type="http://schemas.microsoft.com/office/2007/relationships/hdphoto" Target="../media/hdphoto14.wdp"/><Relationship Id="rId7" Type="http://schemas.openxmlformats.org/officeDocument/2006/relationships/image" Target="../media/image63.png"/><Relationship Id="rId12" Type="http://schemas.openxmlformats.org/officeDocument/2006/relationships/image" Target="../media/image5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5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00.png"/><Relationship Id="rId7" Type="http://schemas.openxmlformats.org/officeDocument/2006/relationships/image" Target="../media/image110.png"/><Relationship Id="rId12" Type="http://schemas.microsoft.com/office/2007/relationships/hdphoto" Target="../media/hdphoto5.wdp"/><Relationship Id="rId1" Type="http://schemas.openxmlformats.org/officeDocument/2006/relationships/slideLayout" Target="../slideLayouts/slideLayout10.x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0.png"/><Relationship Id="rId5" Type="http://schemas.openxmlformats.org/officeDocument/2006/relationships/image" Target="../media/image9.wmf"/><Relationship Id="rId10" Type="http://schemas.openxmlformats.org/officeDocument/2006/relationships/image" Target="../media/image14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9.wmf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png"/><Relationship Id="rId11" Type="http://schemas.openxmlformats.org/officeDocument/2006/relationships/image" Target="../media/image11.png"/><Relationship Id="rId10" Type="http://schemas.openxmlformats.org/officeDocument/2006/relationships/image" Target="../media/image20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microsoft.com/office/2007/relationships/hdphoto" Target="../media/hdphoto10.wdp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2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microsoft.com/office/2007/relationships/hdphoto" Target="../media/hdphoto9.wdp"/><Relationship Id="rId5" Type="http://schemas.openxmlformats.org/officeDocument/2006/relationships/image" Target="../media/image30.png"/><Relationship Id="rId10" Type="http://schemas.openxmlformats.org/officeDocument/2006/relationships/image" Target="../media/image24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048843" y="2744145"/>
            <a:ext cx="86053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dirty="0">
                <a:solidFill>
                  <a:srgbClr val="FFEB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Phép cộng</a:t>
            </a:r>
            <a:endParaRPr lang="en-US" sz="9600" dirty="0">
              <a:solidFill>
                <a:srgbClr val="FFEBE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anose="0204060305050602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08120" y="4546185"/>
            <a:ext cx="6357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dirty="0">
                <a:solidFill>
                  <a:srgbClr val="FFEB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PHÂN SỐ</a:t>
            </a:r>
            <a:endParaRPr lang="en-US" sz="9600" dirty="0">
              <a:solidFill>
                <a:srgbClr val="FFEBE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anose="02040603050506020204" pitchFamily="18" charset="0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B1849E2A-6FF8-4A48-B3E9-8FF78F433958}"/>
              </a:ext>
            </a:extLst>
          </p:cNvPr>
          <p:cNvSpPr txBox="1"/>
          <p:nvPr/>
        </p:nvSpPr>
        <p:spPr>
          <a:xfrm rot="851224">
            <a:off x="5172600" y="1431921"/>
            <a:ext cx="5317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UTM Fancy Full" panose="02040603050506020204" pitchFamily="18" charset="0"/>
                <a:ea typeface="思源宋体 CN Heavy" panose="02020900000000000000" pitchFamily="18" charset="-122"/>
              </a:rPr>
              <a:t>MÔN TOÁN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18115" y="2670253"/>
            <a:ext cx="86053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Phép cộng</a:t>
            </a:r>
            <a:endParaRPr lang="en-US" sz="96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anose="02040603050506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77392" y="4472293"/>
            <a:ext cx="6357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dirty="0">
                <a:solidFill>
                  <a:srgbClr val="E828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PHÂN SỐ</a:t>
            </a:r>
            <a:endParaRPr lang="en-US" sz="9600" dirty="0">
              <a:solidFill>
                <a:srgbClr val="E828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anose="02040603050506020204" pitchFamily="18" charset="0"/>
            </a:endParaRPr>
          </a:p>
        </p:txBody>
      </p:sp>
      <p:pic>
        <p:nvPicPr>
          <p:cNvPr id="17" name="Picture 4" descr="Number 3/4 illustration, Fraction fun Fraction Pizza, Learning Fractions s,  text, logo, sign png | PNGW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75" b="100000" l="76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140" y="5257123"/>
            <a:ext cx="1655233" cy="148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Fraction png images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55" y="4002267"/>
            <a:ext cx="1420060" cy="1637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Và trừ dấu hiệu + Ngoài Toán học nghệ thuật Clip - hơn png tải về - Miễn  phí trong suốt Biểu Tượng png Tải về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7" b="995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6040">
            <a:off x="9272328" y="839782"/>
            <a:ext cx="1739285" cy="1159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39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7" grpId="0"/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619126" y="438150"/>
            <a:ext cx="10877550" cy="6048375"/>
          </a:xfrm>
          <a:prstGeom prst="roundRect">
            <a:avLst/>
          </a:prstGeom>
          <a:solidFill>
            <a:srgbClr val="FFEBE4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 flipH="1">
                <a:off x="1664729" y="1567822"/>
                <a:ext cx="468871" cy="1360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000099"/>
                              </a:solidFill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000099"/>
                              </a:solidFill>
                              <a:latin typeface="Cambria Math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664729" y="1567822"/>
                <a:ext cx="468871" cy="136082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 flipH="1">
                <a:off x="2681948" y="1553261"/>
                <a:ext cx="621670" cy="13746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000099"/>
                              </a:solidFill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000099"/>
                              </a:solidFill>
                              <a:latin typeface="Cambria Math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4400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681948" y="1553261"/>
                <a:ext cx="621670" cy="13746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>
            <a:spLocks noChangeArrowheads="1"/>
          </p:cNvSpPr>
          <p:nvPr/>
        </p:nvSpPr>
        <p:spPr bwMode="auto">
          <a:xfrm flipH="1">
            <a:off x="2183724" y="1912995"/>
            <a:ext cx="43345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sz="4400" b="1" dirty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 flipH="1">
            <a:off x="942848" y="1836005"/>
            <a:ext cx="103835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sz="4800" b="1" dirty="0">
                <a:solidFill>
                  <a:srgbClr val="130995"/>
                </a:solidFill>
                <a:latin typeface="Times New Roman" pitchFamily="18" charset="0"/>
                <a:cs typeface="Times New Roman" panose="02020603050405020304" pitchFamily="18" charset="0"/>
              </a:rPr>
              <a:t>c)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 flipH="1">
                <a:off x="1701825" y="3715655"/>
                <a:ext cx="406361" cy="1358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000099"/>
                              </a:solidFill>
                              <a:latin typeface="Cambria Math"/>
                            </a:rPr>
                            <m:t>𝟏𝟑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000099"/>
                              </a:solidFill>
                              <a:latin typeface="Cambria Math"/>
                            </a:rPr>
                            <m:t>𝟒𝟏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701825" y="3715655"/>
                <a:ext cx="406361" cy="1358984"/>
              </a:xfrm>
              <a:prstGeom prst="rect">
                <a:avLst/>
              </a:prstGeom>
              <a:blipFill>
                <a:blip r:embed="rId4"/>
                <a:stretch>
                  <a:fillRect r="-880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 flipH="1">
                <a:off x="3137244" y="3744302"/>
                <a:ext cx="621670" cy="1373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000099"/>
                              </a:solidFill>
                              <a:latin typeface="Cambria Math"/>
                            </a:rPr>
                            <m:t>𝟐𝟓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000099"/>
                              </a:solidFill>
                              <a:latin typeface="Cambria Math"/>
                            </a:rPr>
                            <m:t>𝟒𝟏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137244" y="3744302"/>
                <a:ext cx="621670" cy="1373774"/>
              </a:xfrm>
              <a:prstGeom prst="rect">
                <a:avLst/>
              </a:prstGeom>
              <a:blipFill>
                <a:blip r:embed="rId5"/>
                <a:stretch>
                  <a:fillRect r="-225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7"/>
          <p:cNvSpPr>
            <a:spLocks noChangeArrowheads="1"/>
          </p:cNvSpPr>
          <p:nvPr/>
        </p:nvSpPr>
        <p:spPr bwMode="auto">
          <a:xfrm flipH="1">
            <a:off x="2610603" y="4114798"/>
            <a:ext cx="36461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sz="4400" b="1" dirty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 flipH="1">
            <a:off x="942848" y="3941225"/>
            <a:ext cx="9496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sz="4800" b="1" dirty="0">
                <a:solidFill>
                  <a:srgbClr val="130995"/>
                </a:solidFill>
                <a:latin typeface="Times New Roman" pitchFamily="18" charset="0"/>
                <a:cs typeface="Times New Roman" panose="02020603050405020304" pitchFamily="18" charset="0"/>
              </a:rPr>
              <a:t>d)</a:t>
            </a:r>
          </a:p>
        </p:txBody>
      </p:sp>
      <p:sp>
        <p:nvSpPr>
          <p:cNvPr id="22" name="Rectangle 10"/>
          <p:cNvSpPr>
            <a:spLocks noChangeArrowheads="1"/>
          </p:cNvSpPr>
          <p:nvPr/>
        </p:nvSpPr>
        <p:spPr bwMode="auto">
          <a:xfrm>
            <a:off x="4596222" y="3941225"/>
            <a:ext cx="310854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4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…..……….</a:t>
            </a:r>
          </a:p>
        </p:txBody>
      </p:sp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3851966" y="1707171"/>
            <a:ext cx="326243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4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…..………..</a:t>
            </a:r>
          </a:p>
        </p:txBody>
      </p:sp>
      <p:sp>
        <p:nvSpPr>
          <p:cNvPr id="26" name="Rectangle 7"/>
          <p:cNvSpPr>
            <a:spLocks noChangeArrowheads="1"/>
          </p:cNvSpPr>
          <p:nvPr/>
        </p:nvSpPr>
        <p:spPr bwMode="auto">
          <a:xfrm>
            <a:off x="4017217" y="4042977"/>
            <a:ext cx="57900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5400" b="1" dirty="0">
                <a:solidFill>
                  <a:srgbClr val="130995"/>
                </a:solidFill>
                <a:latin typeface="Times New Roman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9" name="Rectangle 7"/>
          <p:cNvSpPr>
            <a:spLocks noChangeArrowheads="1"/>
          </p:cNvSpPr>
          <p:nvPr/>
        </p:nvSpPr>
        <p:spPr bwMode="auto">
          <a:xfrm>
            <a:off x="3303618" y="1836005"/>
            <a:ext cx="57900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5400" b="1" dirty="0">
                <a:solidFill>
                  <a:srgbClr val="130995"/>
                </a:solidFill>
                <a:latin typeface="Times New Roman" pitchFamily="18" charset="0"/>
                <a:cs typeface="Times New Roman" panose="02020603050405020304" pitchFamily="18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 flipH="1">
                <a:off x="3722453" y="1553260"/>
                <a:ext cx="2536669" cy="13746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𝟕</m:t>
                          </m:r>
                        </m:den>
                      </m:f>
                      <m:r>
                        <a:rPr lang="en-US" sz="4400" b="1">
                          <a:solidFill>
                            <a:srgbClr val="FF0000"/>
                          </a:solidFill>
                          <a:latin typeface="Cambria Math"/>
                        </a:rPr>
                        <m:t>= </m:t>
                      </m:r>
                    </m:oMath>
                  </m:oMathPara>
                </a14:m>
                <a:endParaRPr lang="en-US" sz="4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722453" y="1553260"/>
                <a:ext cx="2536669" cy="137460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 flipH="1">
                <a:off x="5974344" y="1567822"/>
                <a:ext cx="468879" cy="1360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𝟖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974344" y="1567822"/>
                <a:ext cx="468879" cy="136082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 flipH="1">
                <a:off x="4391391" y="3755857"/>
                <a:ext cx="3105451" cy="1373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𝟏𝟑</m:t>
                          </m:r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𝟐𝟓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𝟒𝟏</m:t>
                          </m:r>
                        </m:den>
                      </m:f>
                      <m:r>
                        <a:rPr lang="en-US" sz="4400" b="1">
                          <a:solidFill>
                            <a:srgbClr val="FF0000"/>
                          </a:solidFill>
                          <a:latin typeface="Cambria Math"/>
                        </a:rPr>
                        <m:t>= </m:t>
                      </m:r>
                    </m:oMath>
                  </m:oMathPara>
                </a14:m>
                <a:endParaRPr lang="en-US" sz="4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391391" y="3755857"/>
                <a:ext cx="3105451" cy="137377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 flipH="1">
                <a:off x="7148399" y="3768274"/>
                <a:ext cx="468879" cy="1359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𝟒𝟎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𝟒𝟏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148399" y="3768274"/>
                <a:ext cx="468879" cy="1359988"/>
              </a:xfrm>
              <a:prstGeom prst="rect">
                <a:avLst/>
              </a:prstGeom>
              <a:blipFill>
                <a:blip r:embed="rId9"/>
                <a:stretch>
                  <a:fillRect r="-623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9994" l="9995" r="89956">
                        <a14:foregroundMark x1="39884" y1="39175" x2="39884" y2="39175"/>
                        <a14:foregroundMark x1="24017" y1="33050" x2="24017" y2="33050"/>
                        <a14:foregroundMark x1="26104" y1="35112" x2="26104" y2="35112"/>
                        <a14:foregroundMark x1="27656" y1="40691" x2="27656" y2="40691"/>
                        <a14:foregroundMark x1="27656" y1="40813" x2="27656" y2="40813"/>
                        <a14:foregroundMark x1="26104" y1="44451" x2="26104" y2="44451"/>
                        <a14:foregroundMark x1="24017" y1="36689" x2="24017" y2="36689"/>
                        <a14:foregroundMark x1="25328" y1="41540" x2="25328" y2="41540"/>
                        <a14:foregroundMark x1="25328" y1="41783" x2="25328" y2="41783"/>
                        <a14:foregroundMark x1="22902" y1="38084" x2="22902" y2="38084"/>
                        <a14:foregroundMark x1="23775" y1="40691" x2="23775" y2="40691"/>
                        <a14:foregroundMark x1="23775" y1="40995" x2="23775" y2="41540"/>
                        <a14:foregroundMark x1="23338" y1="43905" x2="22756" y2="46392"/>
                        <a14:foregroundMark x1="22756" y1="46392" x2="22756" y2="46392"/>
                        <a14:foregroundMark x1="27317" y1="38326" x2="27317" y2="38326"/>
                        <a14:foregroundMark x1="29888" y1="35840" x2="29888" y2="35840"/>
                        <a14:foregroundMark x1="31004" y1="35415" x2="31004" y2="35415"/>
                        <a14:foregroundMark x1="33091" y1="34991" x2="33770" y2="35840"/>
                        <a14:foregroundMark x1="36342" y1="34445" x2="36342" y2="34445"/>
                        <a14:foregroundMark x1="36778" y1="34748" x2="36778" y2="34748"/>
                        <a14:foregroundMark x1="39350" y1="32505" x2="39689" y2="32808"/>
                        <a14:foregroundMark x1="40466" y1="30139" x2="40466" y2="30139"/>
                        <a14:foregroundMark x1="40563" y1="30139" x2="40563" y2="30139"/>
                        <a14:foregroundMark x1="40563" y1="30139" x2="40757" y2="30807"/>
                        <a14:foregroundMark x1="41679" y1="31110" x2="41873" y2="31534"/>
                        <a14:foregroundMark x1="41873" y1="31534" x2="41873" y2="31534"/>
                        <a14:foregroundMark x1="43426" y1="28502" x2="43426" y2="28502"/>
                        <a14:foregroundMark x1="43426" y1="27350" x2="43231" y2="29048"/>
                        <a14:foregroundMark x1="42115" y1="31959" x2="42115" y2="31959"/>
                        <a14:foregroundMark x1="42018" y1="32201" x2="42213" y2="33899"/>
                        <a14:foregroundMark x1="41436" y1="36386" x2="41097" y2="37356"/>
                        <a14:foregroundMark x1="40660" y1="37780" x2="40126" y2="39297"/>
                        <a14:foregroundMark x1="37894" y1="40388" x2="37215" y2="41540"/>
                        <a14:foregroundMark x1="33430" y1="42632" x2="31878" y2="45543"/>
                        <a14:foregroundMark x1="31781" y1="45725" x2="31781" y2="45725"/>
                        <a14:foregroundMark x1="31247" y1="44330" x2="31247" y2="44330"/>
                        <a14:foregroundMark x1="30907" y1="43602" x2="30907" y2="43602"/>
                        <a14:foregroundMark x1="30325" y1="38629" x2="30325" y2="38629"/>
                        <a14:foregroundMark x1="30325" y1="38629" x2="30325" y2="38629"/>
                        <a14:foregroundMark x1="29355" y1="40691" x2="29209" y2="41419"/>
                        <a14:foregroundMark x1="29112" y1="41540" x2="28093" y2="45846"/>
                        <a14:foregroundMark x1="27899" y1="46392" x2="26977" y2="49848"/>
                        <a14:foregroundMark x1="26977" y1="49848" x2="26977" y2="50273"/>
                        <a14:foregroundMark x1="26977" y1="50697" x2="26977" y2="54275"/>
                        <a14:foregroundMark x1="26977" y1="54457" x2="26977" y2="54882"/>
                        <a14:foregroundMark x1="26977" y1="54882" x2="26977" y2="55428"/>
                        <a14:foregroundMark x1="26977" y1="55670" x2="27317" y2="58035"/>
                        <a14:foregroundMark x1="27462" y1="58035" x2="27802" y2="58338"/>
                        <a14:foregroundMark x1="31441" y1="57793" x2="31781" y2="57793"/>
                        <a14:foregroundMark x1="33770" y1="57065" x2="34352" y2="57065"/>
                        <a14:foregroundMark x1="37797" y1="55003" x2="38088" y2="55003"/>
                        <a14:foregroundMark x1="41097" y1="53062" x2="41097" y2="53062"/>
                        <a14:foregroundMark x1="44541" y1="50030" x2="44541" y2="50030"/>
                        <a14:foregroundMark x1="45463" y1="49727" x2="45463" y2="49727"/>
                        <a14:foregroundMark x1="46579" y1="53730" x2="47016" y2="57793"/>
                        <a14:foregroundMark x1="47016" y1="57793" x2="47016" y2="57793"/>
                        <a14:foregroundMark x1="46240" y1="55428" x2="46240" y2="55428"/>
                        <a14:foregroundMark x1="45657" y1="53305" x2="45657" y2="53305"/>
                        <a14:foregroundMark x1="45560" y1="53062" x2="45560" y2="53062"/>
                        <a14:foregroundMark x1="45318" y1="52759" x2="45318" y2="52759"/>
                        <a14:foregroundMark x1="44444" y1="49303" x2="44444" y2="49303"/>
                        <a14:foregroundMark x1="39350" y1="44330" x2="38913" y2="45725"/>
                        <a14:foregroundMark x1="25425" y1="46513" x2="25328" y2="48211"/>
                        <a14:foregroundMark x1="25328" y1="48454" x2="25230" y2="51122"/>
                        <a14:foregroundMark x1="32557" y1="52213" x2="32557" y2="52638"/>
                        <a14:foregroundMark x1="32897" y1="51364" x2="32897" y2="52335"/>
                        <a14:foregroundMark x1="25133" y1="50819" x2="25133" y2="50819"/>
                        <a14:foregroundMark x1="24017" y1="48636" x2="24017" y2="48636"/>
                        <a14:foregroundMark x1="23435" y1="51789" x2="23435" y2="54154"/>
                        <a14:foregroundMark x1="23435" y1="54154" x2="23435" y2="54579"/>
                        <a14:foregroundMark x1="22465" y1="49727" x2="22465" y2="49727"/>
                        <a14:foregroundMark x1="19893" y1="51971" x2="19893" y2="51971"/>
                        <a14:foregroundMark x1="22222" y1="49303" x2="22222" y2="49303"/>
                        <a14:foregroundMark x1="22562" y1="49181" x2="22999" y2="51243"/>
                        <a14:foregroundMark x1="23096" y1="51364" x2="23435" y2="52092"/>
                        <a14:foregroundMark x1="23435" y1="52092" x2="23435" y2="52092"/>
                        <a14:foregroundMark x1="28675" y1="49606" x2="28675" y2="49606"/>
                        <a14:foregroundMark x1="41000" y1="36264" x2="41000" y2="36264"/>
                        <a14:foregroundMark x1="34886" y1="37235" x2="34886" y2="37235"/>
                        <a14:foregroundMark x1="34886" y1="37235" x2="34886" y2="37235"/>
                        <a14:foregroundMark x1="42455" y1="35294" x2="43668" y2="40267"/>
                        <a14:foregroundMark x1="43668" y1="40691" x2="43765" y2="42389"/>
                        <a14:foregroundMark x1="43765" y1="42389" x2="44202" y2="43360"/>
                        <a14:foregroundMark x1="47453" y1="41965" x2="47889" y2="42511"/>
                        <a14:foregroundMark x1="48569" y1="44451" x2="49102" y2="47483"/>
                        <a14:foregroundMark x1="49199" y1="47787" x2="49442" y2="48332"/>
                        <a14:foregroundMark x1="49879" y1="47787" x2="49879" y2="47787"/>
                        <a14:foregroundMark x1="53227" y1="41540" x2="53227" y2="42511"/>
                        <a14:foregroundMark x1="50121" y1="43056" x2="50121" y2="43056"/>
                        <a14:foregroundMark x1="50024" y1="42753" x2="50024" y2="42753"/>
                        <a14:foregroundMark x1="50024" y1="42753" x2="50024" y2="42753"/>
                        <a14:foregroundMark x1="47210" y1="34566" x2="47210" y2="34566"/>
                        <a14:foregroundMark x1="44881" y1="34445" x2="44881" y2="34445"/>
                        <a14:foregroundMark x1="44881" y1="34748" x2="44881" y2="34748"/>
                        <a14:foregroundMark x1="44881" y1="35112" x2="45560" y2="37356"/>
                        <a14:foregroundMark x1="45657" y1="38205" x2="45657" y2="39721"/>
                        <a14:foregroundMark x1="45657" y1="39721" x2="45657" y2="40146"/>
                        <a14:foregroundMark x1="45657" y1="40146" x2="45657" y2="40146"/>
                        <a14:foregroundMark x1="45657" y1="40267" x2="45657" y2="40691"/>
                        <a14:foregroundMark x1="45657" y1="40813" x2="45657" y2="42086"/>
                        <a14:foregroundMark x1="45657" y1="42511" x2="45657" y2="44027"/>
                        <a14:foregroundMark x1="33333" y1="51364" x2="33333" y2="51364"/>
                        <a14:foregroundMark x1="34110" y1="47241" x2="34110" y2="47241"/>
                        <a14:foregroundMark x1="31684" y1="48029" x2="31684" y2="48029"/>
                        <a14:foregroundMark x1="31781" y1="49303" x2="31781" y2="49303"/>
                        <a14:foregroundMark x1="31878" y1="49424" x2="31878" y2="49424"/>
                        <a14:foregroundMark x1="31878" y1="49606" x2="31878" y2="50819"/>
                        <a14:foregroundMark x1="31781" y1="51243" x2="31538" y2="52213"/>
                        <a14:foregroundMark x1="31538" y1="52517" x2="31247" y2="53487"/>
                        <a14:foregroundMark x1="31247" y1="53730" x2="31004" y2="54579"/>
                        <a14:foregroundMark x1="29791" y1="52638" x2="29791" y2="52638"/>
                        <a14:foregroundMark x1="35565" y1="48029" x2="35565" y2="48029"/>
                        <a14:foregroundMark x1="40660" y1="48332" x2="40660" y2="48332"/>
                        <a14:foregroundMark x1="40126" y1="42753" x2="40126" y2="42753"/>
                        <a14:foregroundMark x1="41000" y1="42632" x2="41000" y2="42632"/>
                        <a14:foregroundMark x1="41000" y1="42632" x2="41000" y2="42632"/>
                        <a14:foregroundMark x1="45124" y1="34991" x2="45124" y2="34991"/>
                        <a14:foregroundMark x1="45124" y1="34991" x2="45124" y2="34991"/>
                        <a14:foregroundMark x1="45124" y1="34991" x2="45124" y2="35415"/>
                        <a14:foregroundMark x1="45124" y1="35537" x2="45124" y2="36931"/>
                        <a14:foregroundMark x1="45560" y1="37235" x2="45560" y2="37235"/>
                        <a14:foregroundMark x1="46676" y1="39297" x2="46870" y2="40146"/>
                        <a14:foregroundMark x1="46870" y1="40570" x2="46870" y2="41783"/>
                        <a14:foregroundMark x1="50024" y1="44876" x2="50024" y2="44876"/>
                        <a14:foregroundMark x1="51674" y1="47059" x2="51674" y2="47059"/>
                        <a14:foregroundMark x1="51092" y1="50697" x2="51092" y2="50697"/>
                        <a14:foregroundMark x1="49539" y1="37235" x2="49539" y2="37235"/>
                        <a14:foregroundMark x1="49539" y1="42086" x2="49539" y2="42086"/>
                        <a14:foregroundMark x1="49539" y1="38751" x2="49539" y2="38751"/>
                        <a14:foregroundMark x1="49539" y1="38448" x2="49539" y2="38448"/>
                        <a14:foregroundMark x1="37458" y1="47665" x2="37458" y2="47665"/>
                        <a14:foregroundMark x1="37312" y1="47665" x2="37312" y2="47665"/>
                        <a14:foregroundMark x1="37312" y1="47665" x2="37312" y2="47665"/>
                        <a14:foregroundMark x1="37312" y1="47665" x2="37312" y2="47665"/>
                        <a14:foregroundMark x1="33770" y1="54154" x2="33770" y2="54154"/>
                        <a14:foregroundMark x1="33770" y1="54154" x2="33770" y2="54154"/>
                        <a14:foregroundMark x1="31344" y1="57065" x2="31344" y2="57065"/>
                        <a14:foregroundMark x1="30762" y1="57793" x2="30665" y2="58338"/>
                        <a14:foregroundMark x1="30665" y1="58338" x2="30665" y2="58763"/>
                        <a14:foregroundMark x1="30665" y1="58763" x2="30665" y2="58763"/>
                        <a14:foregroundMark x1="34789" y1="61795" x2="34789" y2="61795"/>
                        <a14:foregroundMark x1="38331" y1="60582" x2="39204" y2="61249"/>
                        <a14:foregroundMark x1="39350" y1="61371" x2="39350" y2="61371"/>
                        <a14:foregroundMark x1="43426" y1="59733" x2="43426" y2="59733"/>
                        <a14:foregroundMark x1="43426" y1="59733" x2="43426" y2="59733"/>
                        <a14:foregroundMark x1="43426" y1="59733" x2="43426" y2="59733"/>
                        <a14:foregroundMark x1="43426" y1="59733" x2="43426" y2="59733"/>
                        <a14:foregroundMark x1="44541" y1="53608" x2="44541" y2="53608"/>
                        <a14:foregroundMark x1="44541" y1="53608" x2="44347" y2="55124"/>
                        <a14:foregroundMark x1="43765" y1="56822" x2="43765" y2="56822"/>
                        <a14:foregroundMark x1="43765" y1="56944" x2="43765" y2="57368"/>
                        <a14:foregroundMark x1="43765" y1="57368" x2="43765" y2="57368"/>
                        <a14:foregroundMark x1="43765" y1="57611" x2="43668" y2="58338"/>
                        <a14:foregroundMark x1="49782" y1="19163" x2="49782" y2="19163"/>
                        <a14:foregroundMark x1="49782" y1="19163" x2="49782" y2="19163"/>
                        <a14:foregroundMark x1="34789" y1="57489" x2="34789" y2="57489"/>
                        <a14:foregroundMark x1="34789" y1="57489" x2="34789" y2="57489"/>
                        <a14:foregroundMark x1="35662" y1="57247" x2="36099" y2="57065"/>
                        <a14:foregroundMark x1="36099" y1="57065" x2="36099" y2="57065"/>
                        <a14:foregroundMark x1="36099" y1="57065" x2="36099" y2="57065"/>
                        <a14:foregroundMark x1="36245" y1="49727" x2="36245" y2="49727"/>
                        <a14:foregroundMark x1="36245" y1="49727" x2="36245" y2="49727"/>
                        <a14:foregroundMark x1="36245" y1="49727" x2="36245" y2="49727"/>
                        <a14:foregroundMark x1="36342" y1="49727" x2="36342" y2="49727"/>
                        <a14:foregroundMark x1="36342" y1="49727" x2="36342" y2="49727"/>
                        <a14:foregroundMark x1="36342" y1="49727" x2="36342" y2="49727"/>
                        <a14:foregroundMark x1="36439" y1="49848" x2="36536" y2="50273"/>
                        <a14:foregroundMark x1="36681" y1="50576" x2="37118" y2="51364"/>
                        <a14:foregroundMark x1="37312" y1="51546" x2="37652" y2="51789"/>
                        <a14:foregroundMark x1="38331" y1="51971" x2="38331" y2="51971"/>
                        <a14:foregroundMark x1="41533" y1="51364" x2="41533" y2="51364"/>
                        <a14:foregroundMark x1="42213" y1="51668" x2="42213" y2="51668"/>
                        <a14:foregroundMark x1="44202" y1="51789" x2="44202" y2="51789"/>
                        <a14:foregroundMark x1="44444" y1="52092" x2="44541" y2="52759"/>
                        <a14:foregroundMark x1="44541" y1="54275" x2="44541" y2="55003"/>
                        <a14:foregroundMark x1="44347" y1="55306" x2="44008" y2="56277"/>
                        <a14:foregroundMark x1="44008" y1="56277" x2="44008" y2="56277"/>
                        <a14:foregroundMark x1="43765" y1="56519" x2="43134" y2="57368"/>
                        <a14:foregroundMark x1="42989" y1="57368" x2="42455" y2="57793"/>
                        <a14:foregroundMark x1="42310" y1="57793" x2="41873" y2="58035"/>
                        <a14:foregroundMark x1="38913" y1="57489" x2="38913" y2="57489"/>
                        <a14:foregroundMark x1="38671" y1="57368" x2="38671" y2="57368"/>
                        <a14:foregroundMark x1="38234" y1="56640" x2="38234" y2="56640"/>
                        <a14:foregroundMark x1="38234" y1="54154" x2="38234" y2="54154"/>
                        <a14:foregroundMark x1="38234" y1="54154" x2="38234" y2="54154"/>
                        <a14:foregroundMark x1="38234" y1="54154" x2="37797" y2="52335"/>
                        <a14:foregroundMark x1="51771" y1="48029" x2="51771" y2="48029"/>
                        <a14:foregroundMark x1="51577" y1="52638" x2="51577" y2="52638"/>
                        <a14:foregroundMark x1="51577" y1="52638" x2="51577" y2="53184"/>
                        <a14:foregroundMark x1="50218" y1="55549" x2="49782" y2="57489"/>
                        <a14:foregroundMark x1="49782" y1="57489" x2="49782" y2="57489"/>
                        <a14:foregroundMark x1="49102" y1="57914" x2="46773" y2="60279"/>
                        <a14:foregroundMark x1="43668" y1="61552" x2="39350" y2="65130"/>
                        <a14:foregroundMark x1="37118" y1="58338" x2="37118" y2="58338"/>
                        <a14:foregroundMark x1="37118" y1="58338" x2="37118" y2="58338"/>
                        <a14:foregroundMark x1="37215" y1="50273" x2="37215" y2="50273"/>
                        <a14:foregroundMark x1="37215" y1="50273" x2="37215" y2="50273"/>
                        <a14:foregroundMark x1="37215" y1="50273" x2="37215" y2="50273"/>
                        <a14:foregroundMark x1="36536" y1="45967" x2="36536" y2="45967"/>
                        <a14:foregroundMark x1="52547" y1="49727" x2="52547" y2="49727"/>
                        <a14:foregroundMark x1="52644" y1="51971" x2="52644" y2="51971"/>
                        <a14:foregroundMark x1="52547" y1="52335" x2="52208" y2="53305"/>
                        <a14:foregroundMark x1="51868" y1="53911" x2="51674" y2="54579"/>
                        <a14:foregroundMark x1="51577" y1="54882" x2="51334" y2="55549"/>
                        <a14:foregroundMark x1="50461" y1="56277" x2="50121" y2="56640"/>
                        <a14:foregroundMark x1="49879" y1="56944" x2="49879" y2="56944"/>
                        <a14:foregroundMark x1="51334" y1="50273" x2="51334" y2="50273"/>
                        <a14:foregroundMark x1="51334" y1="50273" x2="51334" y2="50273"/>
                        <a14:foregroundMark x1="51334" y1="50273" x2="51334" y2="50273"/>
                        <a14:foregroundMark x1="52208" y1="49181" x2="52208" y2="49181"/>
                        <a14:foregroundMark x1="52208" y1="49181" x2="52208" y2="49181"/>
                        <a14:foregroundMark x1="52353" y1="49181" x2="52353" y2="51546"/>
                        <a14:foregroundMark x1="52353" y1="52335" x2="52111" y2="53184"/>
                        <a14:foregroundMark x1="51771" y1="53608" x2="51092" y2="54700"/>
                        <a14:foregroundMark x1="50995" y1="54882" x2="50995" y2="54882"/>
                        <a14:foregroundMark x1="50461" y1="55428" x2="49199" y2="57247"/>
                        <a14:foregroundMark x1="67783" y1="19588" x2="67783" y2="19588"/>
                        <a14:foregroundMark x1="69238" y1="19042" x2="69238" y2="19042"/>
                        <a14:foregroundMark x1="73023" y1="19588" x2="73023" y2="19588"/>
                        <a14:foregroundMark x1="77001" y1="19284" x2="77001" y2="19284"/>
                        <a14:foregroundMark x1="78894" y1="19284" x2="78894" y2="19284"/>
                        <a14:foregroundMark x1="80689" y1="19284" x2="80689" y2="19284"/>
                        <a14:foregroundMark x1="82775" y1="19466" x2="82775" y2="1946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825" y="206265"/>
            <a:ext cx="8572911" cy="6858000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208853A7-0A9B-4561-ACD0-6ABBF6A9B6FD}"/>
              </a:ext>
            </a:extLst>
          </p:cNvPr>
          <p:cNvSpPr txBox="1">
            <a:spLocks/>
          </p:cNvSpPr>
          <p:nvPr/>
        </p:nvSpPr>
        <p:spPr>
          <a:xfrm>
            <a:off x="-397800" y="602615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3314099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22" grpId="0"/>
      <p:bldP spid="25" grpId="0"/>
      <p:bldP spid="25" grpId="1"/>
      <p:bldP spid="26" grpId="0"/>
      <p:bldP spid="29" grpId="0"/>
      <p:bldP spid="33" grpId="0"/>
      <p:bldP spid="34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id="{9A7A2051-2B77-4AE9-AED5-29AF4CE20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445500" flipH="1">
            <a:off x="2102670" y="272856"/>
            <a:ext cx="5522016" cy="37160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5706" y1="84597" x2="45706" y2="84597"/>
                        <a14:foregroundMark x1="52499" y1="84839" x2="52499" y2="848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799" y="1770257"/>
            <a:ext cx="7122020" cy="56973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618DB0-02A6-472D-90B8-6BF6886D7929}"/>
              </a:ext>
            </a:extLst>
          </p:cNvPr>
          <p:cNvSpPr txBox="1"/>
          <p:nvPr/>
        </p:nvSpPr>
        <p:spPr>
          <a:xfrm rot="20690741">
            <a:off x="1897472" y="1471796"/>
            <a:ext cx="621089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vi-VN" alt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 2: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vi-VN" alt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MIU ĂN</a:t>
            </a:r>
            <a:endParaRPr lang="en-US" altLang="en-US" sz="3200" b="1" i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D4B806B-9C8F-476D-9424-78580B0B4337}"/>
              </a:ext>
            </a:extLst>
          </p:cNvPr>
          <p:cNvSpPr txBox="1">
            <a:spLocks/>
          </p:cNvSpPr>
          <p:nvPr/>
        </p:nvSpPr>
        <p:spPr>
          <a:xfrm>
            <a:off x="4257143" y="3314493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2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616ADD0-295E-4EAE-A717-59AA57246C5A}"/>
              </a:ext>
            </a:extLst>
          </p:cNvPr>
          <p:cNvSpPr txBox="1">
            <a:spLocks/>
          </p:cNvSpPr>
          <p:nvPr/>
        </p:nvSpPr>
        <p:spPr>
          <a:xfrm>
            <a:off x="9887234" y="472183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2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358835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619126" y="438150"/>
            <a:ext cx="10877550" cy="6048375"/>
          </a:xfrm>
          <a:prstGeom prst="roundRect">
            <a:avLst/>
          </a:prstGeom>
          <a:solidFill>
            <a:srgbClr val="FFEBE4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762000" y="661229"/>
                <a:ext cx="10896600" cy="21837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>
                    <a:latin typeface="#9Slide03 AmpleSoft" panose="020000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u="sng" dirty="0" err="1">
                    <a:latin typeface="#9Slide03 AmpleSoft" panose="02000000000000000000" pitchFamily="2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u="sng" dirty="0">
                    <a:latin typeface="#9Slide03 AmpleSoft" panose="02000000000000000000" pitchFamily="2" charset="0"/>
                    <a:cs typeface="Times New Roman" panose="02020603050405020304" pitchFamily="18" charset="0"/>
                  </a:rPr>
                  <a:t> 3</a:t>
                </a:r>
                <a:r>
                  <a:rPr lang="en-US" sz="3200" b="1" dirty="0">
                    <a:latin typeface="#9Slide03 AmpleSoft" panose="02000000000000000000" pitchFamily="2" charset="0"/>
                    <a:cs typeface="Times New Roman" panose="02020603050405020304" pitchFamily="18" charset="0"/>
                  </a:rPr>
                  <a:t>. </a:t>
                </a:r>
                <a:r>
                  <a:rPr lang="vi-VN" sz="3200" b="1" dirty="0">
                    <a:latin typeface="#9Slide03 AmpleSoft" panose="02000000000000000000" pitchFamily="2" charset="0"/>
                    <a:cs typeface="Times New Roman" panose="02020603050405020304" pitchFamily="18" charset="0"/>
                  </a:rPr>
                  <a:t>Một ô tô giờ thứ nhất đi 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36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>
                            <a:latin typeface="Cambria Math"/>
                            <a:cs typeface="Times New Roman" panose="020206030504050203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vi-VN" sz="3200" b="1" dirty="0">
                    <a:latin typeface="#9Slide03 AmpleSoft" panose="02000000000000000000" pitchFamily="2" charset="0"/>
                    <a:cs typeface="Times New Roman" panose="02020603050405020304" pitchFamily="18" charset="0"/>
                  </a:rPr>
                  <a:t> quãng đường, giờ thứ hai đi 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36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>
                            <a:latin typeface="Cambria Math"/>
                            <a:cs typeface="Times New Roman" panose="020206030504050203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vi-VN" sz="3200" b="1" dirty="0">
                    <a:latin typeface="#9Slide03 AmpleSoft" panose="02000000000000000000" pitchFamily="2" charset="0"/>
                    <a:cs typeface="Times New Roman" panose="02020603050405020304" pitchFamily="18" charset="0"/>
                  </a:rPr>
                  <a:t> quãng đường. Hỏi sau hai giờ ô tô đó đi được bao nhiêu</a:t>
                </a:r>
                <a:r>
                  <a:rPr lang="en-US" sz="3200" b="1" dirty="0">
                    <a:latin typeface="#9Slide03 AmpleSoft" panose="020000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latin typeface="#9Slide03 AmpleSoft" panose="02000000000000000000" pitchFamily="2" charset="0"/>
                    <a:cs typeface="Times New Roman" panose="02020603050405020304" pitchFamily="18" charset="0"/>
                  </a:rPr>
                  <a:t>phần</a:t>
                </a:r>
                <a:r>
                  <a:rPr lang="vi-VN" sz="3200" b="1" dirty="0">
                    <a:latin typeface="#9Slide03 AmpleSoft" panose="02000000000000000000" pitchFamily="2" charset="0"/>
                    <a:cs typeface="Times New Roman" panose="02020603050405020304" pitchFamily="18" charset="0"/>
                  </a:rPr>
                  <a:t> quãng đường?</a:t>
                </a:r>
                <a:endParaRPr lang="en-US" sz="3200" b="1" dirty="0">
                  <a:latin typeface="#9Slide03 AmpleSoft" panose="02000000000000000000" pitchFamily="2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661229"/>
                <a:ext cx="10896600" cy="2183739"/>
              </a:xfrm>
              <a:prstGeom prst="rect">
                <a:avLst/>
              </a:prstGeom>
              <a:blipFill>
                <a:blip r:embed="rId2"/>
                <a:stretch>
                  <a:fillRect l="-1398" r="-503" b="-8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4507599" y="3137475"/>
            <a:ext cx="17828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>
                <a:solidFill>
                  <a:srgbClr val="FF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Bài</a:t>
            </a:r>
            <a:r>
              <a:rPr lang="en-US" sz="3600" b="1" u="sng" dirty="0">
                <a:solidFill>
                  <a:srgbClr val="FF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giải</a:t>
            </a:r>
            <a:r>
              <a:rPr lang="en-US" sz="3600" b="1" u="sng" dirty="0">
                <a:solidFill>
                  <a:srgbClr val="FF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:</a:t>
            </a:r>
            <a:endParaRPr lang="en-US" sz="3600" u="sng" dirty="0">
              <a:solidFill>
                <a:srgbClr val="FF0000"/>
              </a:solidFill>
              <a:latin typeface="#9Slide03 AmpleSoft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70896" y="3793632"/>
            <a:ext cx="94399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S</a:t>
            </a:r>
            <a:r>
              <a:rPr lang="vi-VN" sz="3200" b="1" dirty="0">
                <a:solidFill>
                  <a:schemeClr val="accent1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au hai giờ ô tô đó đi được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phần</a:t>
            </a:r>
            <a:r>
              <a:rPr lang="vi-VN" sz="3200" b="1" dirty="0">
                <a:solidFill>
                  <a:schemeClr val="accent1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quãng đường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: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#9Slide03 AmpleSoft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797148" y="4572001"/>
                <a:ext cx="710451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vi-VN" sz="2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𝟏𝟑</m:t>
                          </m:r>
                        </m:den>
                      </m:f>
                    </m:oMath>
                  </m:oMathPara>
                </a14:m>
                <a:endParaRPr lang="en-US" sz="2800">
                  <a:solidFill>
                    <a:schemeClr val="accent1">
                      <a:lumMod val="50000"/>
                    </a:schemeClr>
                  </a:solidFill>
                  <a:latin typeface="#9Slide03 AmpleSoft" panose="02000000000000000000" pitchFamily="2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7148" y="4572001"/>
                <a:ext cx="710451" cy="9017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762250" y="4572000"/>
                <a:ext cx="710451" cy="9002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vi-VN" sz="2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𝟏𝟑</m:t>
                          </m:r>
                        </m:den>
                      </m:f>
                    </m:oMath>
                  </m:oMathPara>
                </a14:m>
                <a:endParaRPr lang="en-US" sz="2800">
                  <a:solidFill>
                    <a:schemeClr val="accent1">
                      <a:lumMod val="50000"/>
                    </a:schemeClr>
                  </a:solidFill>
                  <a:latin typeface="#9Slide03 AmpleSoft" panose="02000000000000000000" pitchFamily="2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2250" y="4572000"/>
                <a:ext cx="710451" cy="9002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4362765" y="4761518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accent1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=</a:t>
            </a:r>
            <a:endParaRPr lang="en-US" sz="3200">
              <a:solidFill>
                <a:schemeClr val="accent1">
                  <a:lumMod val="50000"/>
                </a:schemeClr>
              </a:solidFill>
              <a:latin typeface="#9Slide03 AmpleSoft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85093" y="4761518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accent1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+</a:t>
            </a:r>
            <a:endParaRPr lang="en-US" sz="3200">
              <a:solidFill>
                <a:schemeClr val="accent1">
                  <a:lumMod val="50000"/>
                </a:schemeClr>
              </a:solidFill>
              <a:latin typeface="#9Slide03 AmpleSoft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781469" y="4572001"/>
                <a:ext cx="710451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vi-VN" sz="2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𝟏𝟑</m:t>
                          </m:r>
                        </m:den>
                      </m:f>
                    </m:oMath>
                  </m:oMathPara>
                </a14:m>
                <a:endParaRPr lang="en-US" sz="2800">
                  <a:solidFill>
                    <a:schemeClr val="accent1">
                      <a:lumMod val="50000"/>
                    </a:schemeClr>
                  </a:solidFill>
                  <a:latin typeface="#9Slide03 AmpleSoft" panose="02000000000000000000" pitchFamily="2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1469" y="4572001"/>
                <a:ext cx="710451" cy="90178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5490465" y="4800601"/>
            <a:ext cx="27879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(</a:t>
            </a:r>
            <a:r>
              <a:rPr lang="vi-VN" sz="3200" b="1" dirty="0">
                <a:solidFill>
                  <a:schemeClr val="accent1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quãng đường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)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#9Slide03 AmpleSoft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385093" y="5638800"/>
                <a:ext cx="4618572" cy="8036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>
                    <a:solidFill>
                      <a:schemeClr val="accent1">
                        <a:lumMod val="50000"/>
                      </a:schemeClr>
                    </a:solidFill>
                    <a:latin typeface="#9Slide03 AmpleSoft" panose="02000000000000000000" pitchFamily="2" charset="0"/>
                    <a:cs typeface="Times New Roman" panose="02020603050405020304" pitchFamily="18" charset="0"/>
                  </a:rPr>
                  <a:t>Đáp số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32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32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3200" b="1">
                    <a:solidFill>
                      <a:schemeClr val="accent1">
                        <a:lumMod val="50000"/>
                      </a:schemeClr>
                    </a:solidFill>
                    <a:latin typeface="#9Slide03 AmpleSoft" panose="02000000000000000000" pitchFamily="2" charset="0"/>
                    <a:cs typeface="Times New Roman" panose="02020603050405020304" pitchFamily="18" charset="0"/>
                  </a:rPr>
                  <a:t>  </a:t>
                </a:r>
                <a:r>
                  <a:rPr lang="vi-VN" sz="3200" b="1">
                    <a:solidFill>
                      <a:schemeClr val="accent1">
                        <a:lumMod val="50000"/>
                      </a:schemeClr>
                    </a:solidFill>
                    <a:latin typeface="#9Slide03 AmpleSoft" panose="02000000000000000000" pitchFamily="2" charset="0"/>
                    <a:cs typeface="Times New Roman" panose="02020603050405020304" pitchFamily="18" charset="0"/>
                  </a:rPr>
                  <a:t>quãng đường</a:t>
                </a:r>
                <a:endParaRPr lang="en-US" sz="3200">
                  <a:solidFill>
                    <a:schemeClr val="accent1">
                      <a:lumMod val="50000"/>
                    </a:schemeClr>
                  </a:solidFill>
                  <a:latin typeface="#9Slide03 AmpleSoft" panose="02000000000000000000" pitchFamily="2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5093" y="5638800"/>
                <a:ext cx="4618572" cy="803682"/>
              </a:xfrm>
              <a:prstGeom prst="rect">
                <a:avLst/>
              </a:prstGeom>
              <a:blipFill>
                <a:blip r:embed="rId6"/>
                <a:stretch>
                  <a:fillRect l="-3298" r="-792" b="-1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184" b="95149" l="53663" r="94808">
                        <a14:foregroundMark x1="60019" y1="66525" x2="60019" y2="66525"/>
                        <a14:foregroundMark x1="58321" y1="62220" x2="58321" y2="62220"/>
                        <a14:foregroundMark x1="81223" y1="76410" x2="81223" y2="76410"/>
                        <a14:foregroundMark x1="78651" y1="71134" x2="78651" y2="71134"/>
                        <a14:foregroundMark x1="79233" y1="70406" x2="79233" y2="70406"/>
                        <a14:foregroundMark x1="84765" y1="81807" x2="84765" y2="81807"/>
                        <a14:foregroundMark x1="88792" y1="83323" x2="88792" y2="83323"/>
                        <a14:foregroundMark x1="90878" y1="82474" x2="90878" y2="82474"/>
                        <a14:foregroundMark x1="90878" y1="83323" x2="90878" y2="83323"/>
                        <a14:foregroundMark x1="90878" y1="85143" x2="90878" y2="85143"/>
                        <a14:foregroundMark x1="90878" y1="85143" x2="90878" y2="85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55" t="51667"/>
          <a:stretch/>
        </p:blipFill>
        <p:spPr>
          <a:xfrm>
            <a:off x="5425718" y="1384214"/>
            <a:ext cx="8648905" cy="650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68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5006108" y="129309"/>
            <a:ext cx="6927274" cy="2489964"/>
          </a:xfrm>
          <a:prstGeom prst="wedgeRoundRectCallout">
            <a:avLst>
              <a:gd name="adj1" fmla="val -43510"/>
              <a:gd name="adj2" fmla="val 76470"/>
              <a:gd name="adj3" fmla="val 16667"/>
            </a:avLst>
          </a:prstGeom>
          <a:solidFill>
            <a:schemeClr val="accent1">
              <a:lumMod val="20000"/>
              <a:lumOff val="80000"/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dirty="0">
                <a:solidFill>
                  <a:prstClr val="black"/>
                </a:solidFill>
                <a:latin typeface="#9Slide03 AmpleSoft Bold" pitchFamily="2" charset="0"/>
              </a:rPr>
              <a:t>Bây giờ, chúng mình cùng chọn đồ chơi cho Miu để bạn ấy luôn vui vẻ nhé!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mpleSoft Bold" pitchFamily="2" charset="0"/>
              <a:ea typeface="+mn-ea"/>
              <a:cs typeface="+mn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600365" y="-73891"/>
            <a:ext cx="6733309" cy="8978353"/>
            <a:chOff x="-600365" y="-73891"/>
            <a:chExt cx="6733309" cy="897835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974" b="89940" l="2967" r="30082">
                          <a14:foregroundMark x1="14325" y1="71014" x2="14325" y2="71014"/>
                          <a14:foregroundMark x1="15621" y1="69309" x2="15621" y2="6930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000"/>
            <a:stretch/>
          </p:blipFill>
          <p:spPr>
            <a:xfrm>
              <a:off x="-600365" y="-73891"/>
              <a:ext cx="6733309" cy="8978353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 rot="20332130">
              <a:off x="4221017" y="6243783"/>
              <a:ext cx="61883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odega Script" pitchFamily="2" charset="0"/>
                  <a:ea typeface="+mn-ea"/>
                  <a:cs typeface="#9Slide05 Bodega Script" pitchFamily="2" charset="0"/>
                </a:rPr>
                <a:t>Măng Non</a:t>
              </a: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odega Script" pitchFamily="2" charset="0"/>
                <a:ea typeface="+mn-ea"/>
                <a:cs typeface="#9Slide05 Bodega Script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8140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19126" y="438150"/>
            <a:ext cx="10877550" cy="6048375"/>
          </a:xfrm>
          <a:prstGeom prst="roundRect">
            <a:avLst/>
          </a:prstGeom>
          <a:solidFill>
            <a:srgbClr val="FFEBE4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 flipH="1">
                <a:off x="3663672" y="311132"/>
                <a:ext cx="468871" cy="12490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000099"/>
                              </a:solidFill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000099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663672" y="311132"/>
                <a:ext cx="468871" cy="12490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 flipH="1">
                <a:off x="4706760" y="311132"/>
                <a:ext cx="621670" cy="1245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000099"/>
                              </a:solidFill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000099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706760" y="311132"/>
                <a:ext cx="621670" cy="12450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7"/>
          <p:cNvSpPr>
            <a:spLocks noChangeArrowheads="1"/>
          </p:cNvSpPr>
          <p:nvPr/>
        </p:nvSpPr>
        <p:spPr bwMode="auto">
          <a:xfrm flipH="1">
            <a:off x="4202922" y="646825"/>
            <a:ext cx="43345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sz="4000" b="1" dirty="0">
                <a:solidFill>
                  <a:srgbClr val="00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5328430" y="544925"/>
            <a:ext cx="99738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4800" b="1" dirty="0">
                <a:solidFill>
                  <a:srgbClr val="130995"/>
                </a:solidFill>
                <a:latin typeface="Times New Roman" pitchFamily="18" charset="0"/>
              </a:rPr>
              <a:t>=</a:t>
            </a:r>
            <a:r>
              <a:rPr lang="vi-VN" sz="4800" b="1" dirty="0">
                <a:solidFill>
                  <a:srgbClr val="130995"/>
                </a:solidFill>
                <a:latin typeface="Times New Roman" pitchFamily="18" charset="0"/>
              </a:rPr>
              <a:t> ?</a:t>
            </a:r>
            <a:endParaRPr lang="en-US" sz="4800" b="1" dirty="0">
              <a:solidFill>
                <a:srgbClr val="130995"/>
              </a:solidFill>
              <a:latin typeface="Times New Roman" pitchFamily="18" charset="0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2123422" y="585269"/>
            <a:ext cx="136287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vi-VN" sz="4800" b="1" u="sng" dirty="0">
                <a:solidFill>
                  <a:srgbClr val="000099"/>
                </a:solidFill>
                <a:latin typeface="#9Slide05 Bodega Script" pitchFamily="2" charset="0"/>
                <a:cs typeface="#9Slide05 Bodega Script" pitchFamily="2" charset="0"/>
              </a:rPr>
              <a:t>Câu 1: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 flipH="1">
                <a:off x="7958407" y="2024688"/>
                <a:ext cx="617824" cy="13646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6381B8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6381B8"/>
                              </a:solidFill>
                              <a:latin typeface="Cambria Math"/>
                            </a:rPr>
                            <m:t>𝟏𝟎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6381B8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6381B8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958407" y="2024688"/>
                <a:ext cx="617824" cy="1364669"/>
              </a:xfrm>
              <a:prstGeom prst="rect">
                <a:avLst/>
              </a:prstGeom>
              <a:blipFill>
                <a:blip r:embed="rId5"/>
                <a:stretch>
                  <a:fillRect r="-23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 flipH="1">
                <a:off x="2887522" y="2097668"/>
                <a:ext cx="617824" cy="13646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vi-VN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num>
                        <m:den>
                          <m:r>
                            <a:rPr lang="vi-VN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𝟏𝟔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887522" y="2097668"/>
                <a:ext cx="617824" cy="1364669"/>
              </a:xfrm>
              <a:prstGeom prst="rect">
                <a:avLst/>
              </a:prstGeom>
              <a:blipFill>
                <a:blip r:embed="rId6"/>
                <a:stretch>
                  <a:fillRect r="-23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 flipH="1">
                <a:off x="2868472" y="4143739"/>
                <a:ext cx="617824" cy="13646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5A5A5A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5A5A5A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vi-VN" sz="4400" b="1" i="1" smtClean="0">
                              <a:solidFill>
                                <a:srgbClr val="5A5A5A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vi-VN" sz="4400" b="1" i="1" smtClean="0">
                              <a:solidFill>
                                <a:srgbClr val="5A5A5A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5A5A5A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868472" y="4143739"/>
                <a:ext cx="617824" cy="1364669"/>
              </a:xfrm>
              <a:prstGeom prst="rect">
                <a:avLst/>
              </a:prstGeom>
              <a:blipFill>
                <a:blip r:embed="rId7"/>
                <a:stretch>
                  <a:fillRect r="-23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 flipH="1">
                <a:off x="8148907" y="4067538"/>
                <a:ext cx="617824" cy="1360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DCAD38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4400" b="1" i="1" smtClean="0">
                              <a:solidFill>
                                <a:srgbClr val="DCAD38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DCAD38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DCAD38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148907" y="4067538"/>
                <a:ext cx="617824" cy="136024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 descr="4th Monthly Test in English for Kinder 1 | English - Quizizz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022" y="1995777"/>
            <a:ext cx="1568450" cy="156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4" y="3875866"/>
            <a:ext cx="1743588" cy="1743588"/>
          </a:xfrm>
          <a:prstGeom prst="rect">
            <a:avLst/>
          </a:prstGeom>
        </p:spPr>
      </p:pic>
      <p:pic>
        <p:nvPicPr>
          <p:cNvPr id="15" name="Picture 2" descr="4th Monthly Test in English for Kinder 1 | English - Quizizz"/>
          <p:cNvPicPr>
            <a:picLocks noChangeAspect="1" noChangeArrowheads="1" noCrop="1"/>
          </p:cNvPicPr>
          <p:nvPr/>
        </p:nvPicPr>
        <p:blipFill>
          <a:blip r:embed="rId9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819" y="1995060"/>
            <a:ext cx="1568450" cy="156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4th Monthly Test in English for Kinder 1 | English - Quizizz"/>
          <p:cNvPicPr>
            <a:picLocks noChangeAspect="1" noChangeArrowheads="1" noCrop="1"/>
          </p:cNvPicPr>
          <p:nvPr/>
        </p:nvPicPr>
        <p:blipFill>
          <a:blip r:embed="rId9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349" y="3963435"/>
            <a:ext cx="1568450" cy="156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3100084" y="1399044"/>
            <a:ext cx="5991831" cy="5020806"/>
            <a:chOff x="3368315" y="1595557"/>
            <a:chExt cx="5207916" cy="4297478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364" b="46574" l="48326" r="94954">
                          <a14:foregroundMark x1="52984" y1="18496" x2="52984" y2="18496"/>
                          <a14:foregroundMark x1="65648" y1="11522" x2="66133" y2="11401"/>
                          <a14:foregroundMark x1="80543" y1="22195" x2="80543" y2="22195"/>
                          <a14:foregroundMark x1="77438" y1="18496" x2="77438" y2="18496"/>
                          <a14:foregroundMark x1="87094" y1="21104" x2="87094" y2="2110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778" b="48195"/>
            <a:stretch/>
          </p:blipFill>
          <p:spPr>
            <a:xfrm>
              <a:off x="3368315" y="1595557"/>
              <a:ext cx="5207916" cy="4297478"/>
            </a:xfrm>
            <a:prstGeom prst="rect">
              <a:avLst/>
            </a:prstGeom>
          </p:spPr>
        </p:pic>
        <p:pic>
          <p:nvPicPr>
            <p:cNvPr id="18" name="Picture 2" descr="4th Monthly Test in English for Kinder 1 | English - Quizizz"/>
            <p:cNvPicPr>
              <a:picLocks noChangeAspect="1" noChangeArrowheads="1" noCrop="1"/>
            </p:cNvPicPr>
            <p:nvPr/>
          </p:nvPicPr>
          <p:blipFill>
            <a:blip r:embed="rId9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7908" y="3197682"/>
              <a:ext cx="1568450" cy="1568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4852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mph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mph" presetSubtype="0" repeatCount="1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0" dur="indefinite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1" dur="indefinite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4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0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5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6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45705" y="365169"/>
            <a:ext cx="10877550" cy="6048375"/>
          </a:xfrm>
          <a:prstGeom prst="roundRect">
            <a:avLst/>
          </a:prstGeom>
          <a:solidFill>
            <a:srgbClr val="FFEBE4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72105" y="2878791"/>
            <a:ext cx="2308595" cy="1622258"/>
            <a:chOff x="1196751" y="2097668"/>
            <a:chExt cx="2308595" cy="1622258"/>
          </a:xfrm>
        </p:grpSpPr>
        <p:sp>
          <p:nvSpPr>
            <p:cNvPr id="12" name="TextBox 11"/>
            <p:cNvSpPr txBox="1"/>
            <p:nvPr/>
          </p:nvSpPr>
          <p:spPr>
            <a:xfrm flipH="1">
              <a:off x="2887522" y="2097668"/>
              <a:ext cx="6178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7200" dirty="0"/>
                <a:t>&gt;</a:t>
              </a:r>
              <a:endParaRPr lang="en-US" sz="7200" dirty="0"/>
            </a:p>
          </p:txBody>
        </p:sp>
        <p:pic>
          <p:nvPicPr>
            <p:cNvPr id="3074" name="Picture 2" descr="Pillow Png Clipart - Pillow Clipart Transparent (#5398783) - PinClipart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236" b="97079" l="1364" r="97955">
                          <a14:foregroundMark x1="51023" y1="30562" x2="51023" y2="30562"/>
                          <a14:foregroundMark x1="49659" y1="26292" x2="49659" y2="26292"/>
                          <a14:foregroundMark x1="49659" y1="26180" x2="49659" y2="26180"/>
                          <a14:foregroundMark x1="49659" y1="26180" x2="49659" y2="26180"/>
                          <a14:foregroundMark x1="44432" y1="33820" x2="44432" y2="33820"/>
                          <a14:foregroundMark x1="44432" y1="33933" x2="44432" y2="33933"/>
                          <a14:foregroundMark x1="46591" y1="34270" x2="46591" y2="34270"/>
                          <a14:foregroundMark x1="51705" y1="34270" x2="51705" y2="34270"/>
                          <a14:foregroundMark x1="51818" y1="34494" x2="51818" y2="34494"/>
                          <a14:foregroundMark x1="52500" y1="34607" x2="52500" y2="34607"/>
                          <a14:foregroundMark x1="65000" y1="26180" x2="65000" y2="2618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302025">
              <a:off x="1196751" y="2145738"/>
              <a:ext cx="1556500" cy="1574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Group 21"/>
          <p:cNvGrpSpPr/>
          <p:nvPr/>
        </p:nvGrpSpPr>
        <p:grpSpPr>
          <a:xfrm>
            <a:off x="6399409" y="2907231"/>
            <a:ext cx="2357531" cy="1574188"/>
            <a:chOff x="1128765" y="3960565"/>
            <a:chExt cx="2357531" cy="15741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 flipH="1">
                  <a:off x="2868472" y="4143739"/>
                  <a:ext cx="617824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vi-VN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sz="4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2868472" y="4143739"/>
                  <a:ext cx="617824" cy="76944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5" name="Picture 2" descr="Pillow Png Clipart - Pillow Clipart Transparent (#5398783) - PinClipart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236" b="97079" l="1364" r="97955">
                          <a14:foregroundMark x1="51023" y1="30562" x2="51023" y2="30562"/>
                          <a14:foregroundMark x1="49659" y1="26292" x2="49659" y2="26292"/>
                          <a14:foregroundMark x1="49659" y1="26180" x2="49659" y2="26180"/>
                          <a14:foregroundMark x1="49659" y1="26180" x2="49659" y2="26180"/>
                          <a14:foregroundMark x1="44432" y1="33820" x2="44432" y2="33820"/>
                          <a14:foregroundMark x1="44432" y1="33933" x2="44432" y2="33933"/>
                          <a14:foregroundMark x1="46591" y1="34270" x2="46591" y2="34270"/>
                          <a14:foregroundMark x1="51705" y1="34270" x2="51705" y2="34270"/>
                          <a14:foregroundMark x1="51818" y1="34494" x2="51818" y2="34494"/>
                          <a14:foregroundMark x1="52500" y1="34607" x2="52500" y2="34607"/>
                          <a14:foregroundMark x1="65000" y1="26180" x2="65000" y2="2618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302025">
              <a:off x="1128765" y="3960565"/>
              <a:ext cx="1556500" cy="1574188"/>
            </a:xfrm>
            <a:prstGeom prst="rect">
              <a:avLst/>
            </a:prstGeom>
            <a:noFill/>
            <a:ln>
              <a:solidFill>
                <a:srgbClr val="F2E4FE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Group 20"/>
          <p:cNvGrpSpPr/>
          <p:nvPr/>
        </p:nvGrpSpPr>
        <p:grpSpPr>
          <a:xfrm>
            <a:off x="2215926" y="4481419"/>
            <a:ext cx="2282977" cy="1675065"/>
            <a:chOff x="6293254" y="2024688"/>
            <a:chExt cx="2282977" cy="167506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 flipH="1">
                  <a:off x="7958407" y="2024688"/>
                  <a:ext cx="617824" cy="1015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vi-VN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&lt;</m:t>
                        </m:r>
                      </m:oMath>
                    </m:oMathPara>
                  </a14:m>
                  <a:endParaRPr lang="en-US" sz="60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7958407" y="2024688"/>
                  <a:ext cx="617824" cy="101566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6" name="Picture 2" descr="Pillow Png Clipart - Pillow Clipart Transparent (#5398783) - PinClipart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236" b="97079" l="1364" r="97955">
                          <a14:foregroundMark x1="51023" y1="30562" x2="51023" y2="30562"/>
                          <a14:foregroundMark x1="49659" y1="26292" x2="49659" y2="26292"/>
                          <a14:foregroundMark x1="49659" y1="26180" x2="49659" y2="26180"/>
                          <a14:foregroundMark x1="49659" y1="26180" x2="49659" y2="26180"/>
                          <a14:foregroundMark x1="44432" y1="33820" x2="44432" y2="33820"/>
                          <a14:foregroundMark x1="44432" y1="33933" x2="44432" y2="33933"/>
                          <a14:foregroundMark x1="46591" y1="34270" x2="46591" y2="34270"/>
                          <a14:foregroundMark x1="51705" y1="34270" x2="51705" y2="34270"/>
                          <a14:foregroundMark x1="51818" y1="34494" x2="51818" y2="34494"/>
                          <a14:foregroundMark x1="52500" y1="34607" x2="52500" y2="34607"/>
                          <a14:foregroundMark x1="65000" y1="26180" x2="65000" y2="2618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302025">
              <a:off x="6293254" y="2125565"/>
              <a:ext cx="1556500" cy="1574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" name="Group 1"/>
          <p:cNvGrpSpPr/>
          <p:nvPr/>
        </p:nvGrpSpPr>
        <p:grpSpPr>
          <a:xfrm>
            <a:off x="4206773" y="1343838"/>
            <a:ext cx="3747852" cy="1273821"/>
            <a:chOff x="3663672" y="311132"/>
            <a:chExt cx="3747852" cy="12738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 flipH="1">
                  <a:off x="3663672" y="311132"/>
                  <a:ext cx="468871" cy="12490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𝟑</m:t>
                            </m:r>
                          </m:num>
                          <m:den>
                            <m:r>
                              <a:rPr lang="vi-VN" sz="4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𝟕</m:t>
                            </m:r>
                          </m:den>
                        </m:f>
                      </m:oMath>
                    </m:oMathPara>
                  </a14:m>
                  <a:endParaRPr lang="en-US" sz="4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3663672" y="311132"/>
                  <a:ext cx="468871" cy="124906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 flipH="1">
                  <a:off x="4706760" y="311132"/>
                  <a:ext cx="621670" cy="12490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4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vi-VN" sz="4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𝟕</m:t>
                            </m:r>
                          </m:den>
                        </m:f>
                      </m:oMath>
                    </m:oMathPara>
                  </a14:m>
                  <a:endParaRPr lang="en-US" sz="4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4706760" y="311132"/>
                  <a:ext cx="621670" cy="124906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Rectangle 7"/>
            <p:cNvSpPr>
              <a:spLocks noChangeArrowheads="1"/>
            </p:cNvSpPr>
            <p:nvPr/>
          </p:nvSpPr>
          <p:spPr bwMode="auto">
            <a:xfrm flipH="1">
              <a:off x="4202922" y="646825"/>
              <a:ext cx="433459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5328430" y="544925"/>
              <a:ext cx="646331" cy="8309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vi-VN" sz="4800" b="1" dirty="0">
                  <a:solidFill>
                    <a:srgbClr val="FF0000"/>
                  </a:solidFill>
                  <a:latin typeface="Times New Roman" pitchFamily="18" charset="0"/>
                </a:rPr>
                <a:t>...</a:t>
              </a:r>
              <a:endParaRPr lang="en-US" sz="4800" b="1" dirty="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 flipH="1">
                  <a:off x="6942653" y="335893"/>
                  <a:ext cx="468871" cy="12490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𝟑</m:t>
                            </m:r>
                          </m:num>
                          <m:den>
                            <m:r>
                              <a:rPr lang="vi-VN" sz="4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𝟕</m:t>
                            </m:r>
                          </m:den>
                        </m:f>
                      </m:oMath>
                    </m:oMathPara>
                  </a14:m>
                  <a:endParaRPr lang="en-US" sz="4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6942653" y="335893"/>
                  <a:ext cx="468871" cy="124906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 flipH="1">
                  <a:off x="5950100" y="329307"/>
                  <a:ext cx="621670" cy="12490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4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vi-VN" sz="4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𝟕</m:t>
                            </m:r>
                          </m:den>
                        </m:f>
                      </m:oMath>
                    </m:oMathPara>
                  </a14:m>
                  <a:endParaRPr lang="en-US" sz="4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5950100" y="329307"/>
                  <a:ext cx="621670" cy="124906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Rectangle 7"/>
            <p:cNvSpPr>
              <a:spLocks noChangeArrowheads="1"/>
            </p:cNvSpPr>
            <p:nvPr/>
          </p:nvSpPr>
          <p:spPr bwMode="auto">
            <a:xfrm flipH="1">
              <a:off x="6489350" y="707346"/>
              <a:ext cx="433459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</a:rPr>
                <a:t>+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187" y="264462"/>
            <a:ext cx="9791025" cy="1615580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7699001" y="4415550"/>
            <a:ext cx="2409678" cy="1574188"/>
            <a:chOff x="6357053" y="3921390"/>
            <a:chExt cx="2409678" cy="15741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 flipH="1">
                  <a:off x="8148907" y="4067538"/>
                  <a:ext cx="617824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vi-VN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n-US" sz="4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8148907" y="4067538"/>
                  <a:ext cx="617824" cy="769441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7" name="Picture 2" descr="Pillow Png Clipart - Pillow Clipart Transparent (#5398783) - PinClipart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236" b="97079" l="1364" r="97955">
                          <a14:foregroundMark x1="51023" y1="30562" x2="51023" y2="30562"/>
                          <a14:foregroundMark x1="49659" y1="26292" x2="49659" y2="26292"/>
                          <a14:foregroundMark x1="49659" y1="26180" x2="49659" y2="26180"/>
                          <a14:foregroundMark x1="49659" y1="26180" x2="49659" y2="26180"/>
                          <a14:foregroundMark x1="44432" y1="33820" x2="44432" y2="33820"/>
                          <a14:foregroundMark x1="44432" y1="33933" x2="44432" y2="33933"/>
                          <a14:foregroundMark x1="46591" y1="34270" x2="46591" y2="34270"/>
                          <a14:foregroundMark x1="51705" y1="34270" x2="51705" y2="34270"/>
                          <a14:foregroundMark x1="51818" y1="34494" x2="51818" y2="34494"/>
                          <a14:foregroundMark x1="52500" y1="34607" x2="52500" y2="34607"/>
                          <a14:foregroundMark x1="65000" y1="26180" x2="65000" y2="2618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302025">
              <a:off x="6357053" y="3921390"/>
              <a:ext cx="1556500" cy="1574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698" y="2258506"/>
            <a:ext cx="4969317" cy="402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170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248091" y="-780570"/>
            <a:ext cx="7363621" cy="6858000"/>
            <a:chOff x="4223838" y="5386449"/>
            <a:chExt cx="7363621" cy="6858000"/>
          </a:xfrm>
        </p:grpSpPr>
        <p:sp>
          <p:nvSpPr>
            <p:cNvPr id="3" name="Rounded Rectangle 2"/>
            <p:cNvSpPr/>
            <p:nvPr/>
          </p:nvSpPr>
          <p:spPr>
            <a:xfrm>
              <a:off x="4695791" y="7049902"/>
              <a:ext cx="5948954" cy="380560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3838" y="5386449"/>
              <a:ext cx="7363621" cy="6858000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968472" y="1473422"/>
            <a:ext cx="1145209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ln w="76200">
                  <a:noFill/>
                </a:ln>
                <a:solidFill>
                  <a:srgbClr val="F95C92"/>
                </a:solidFill>
                <a:latin typeface="UTM Showcard" panose="02040603050506020204" pitchFamily="18" charset="0"/>
              </a:rPr>
              <a:t>KHÁM </a:t>
            </a:r>
          </a:p>
          <a:p>
            <a:pPr algn="ctr"/>
            <a:r>
              <a:rPr lang="en-US" sz="9600" dirty="0">
                <a:ln w="76200">
                  <a:noFill/>
                </a:ln>
                <a:solidFill>
                  <a:srgbClr val="F95C92"/>
                </a:solidFill>
                <a:latin typeface="UTM Showcard" panose="02040603050506020204" pitchFamily="18" charset="0"/>
              </a:rPr>
              <a:t>PHÁ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85" b="89994" l="27036" r="50815">
                        <a14:foregroundMark x1="39931" y1="61189" x2="39931" y2="61189"/>
                        <a14:foregroundMark x1="42184" y1="61189" x2="42184" y2="611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714" r="48583"/>
          <a:stretch/>
        </p:blipFill>
        <p:spPr>
          <a:xfrm>
            <a:off x="332642" y="-472070"/>
            <a:ext cx="4200857" cy="971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487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">
                <a:extLst>
                  <a:ext uri="{FF2B5EF4-FFF2-40B4-BE49-F238E27FC236}">
                    <a16:creationId xmlns:a16="http://schemas.microsoft.com/office/drawing/2014/main" id="{1CE53660-F1A6-4C2B-B7E2-5EE156FB4D4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9454" y="394854"/>
                <a:ext cx="11658600" cy="2457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defRPr/>
                </a:pPr>
                <a:r>
                  <a:rPr lang="en-US" sz="2800" dirty="0">
                    <a:solidFill>
                      <a:schemeClr val="accent1">
                        <a:lumMod val="50000"/>
                      </a:schemeClr>
                    </a:solidFill>
                    <a:latin typeface="#9Slide03 AmpleSoft" panose="02000000000000000000" pitchFamily="2" charset="0"/>
                    <a:cs typeface="#9Slide05 Bodega Script" pitchFamily="2" charset="0"/>
                  </a:rPr>
                  <a:t>  </a:t>
                </a:r>
                <a:r>
                  <a:rPr lang="en-US" sz="4000" dirty="0">
                    <a:solidFill>
                      <a:schemeClr val="accent1">
                        <a:lumMod val="50000"/>
                      </a:schemeClr>
                    </a:solidFill>
                    <a:latin typeface="#9Slide03 AmpleSoft" panose="02000000000000000000" pitchFamily="2" charset="0"/>
                    <a:cs typeface="#9Slide05 Bodega Script" pitchFamily="2" charset="0"/>
                  </a:rPr>
                  <a:t>Ví dụ : Có một băng giấy, bạn Nam </a:t>
                </a:r>
                <a:r>
                  <a:rPr lang="en-US" sz="4000">
                    <a:solidFill>
                      <a:schemeClr val="accent1">
                        <a:lumMod val="50000"/>
                      </a:schemeClr>
                    </a:solidFill>
                    <a:latin typeface="#9Slide03 AmpleSoft" panose="02000000000000000000" pitchFamily="2" charset="0"/>
                    <a:cs typeface="#9Slide05 Bodega Script" pitchFamily="2" charset="0"/>
                  </a:rPr>
                  <a:t>tô màu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000">
                    <a:solidFill>
                      <a:schemeClr val="accent1">
                        <a:lumMod val="50000"/>
                      </a:schemeClr>
                    </a:solidFill>
                    <a:latin typeface="#9Slide03 AmpleSoft" panose="02000000000000000000" pitchFamily="2" charset="0"/>
                    <a:cs typeface="#9Slide05 Bodega Script" pitchFamily="2" charset="0"/>
                  </a:rPr>
                  <a:t>  băng </a:t>
                </a:r>
                <a:r>
                  <a:rPr lang="en-US" sz="4000" dirty="0">
                    <a:solidFill>
                      <a:schemeClr val="accent1">
                        <a:lumMod val="50000"/>
                      </a:schemeClr>
                    </a:solidFill>
                    <a:latin typeface="#9Slide03 AmpleSoft" panose="02000000000000000000" pitchFamily="2" charset="0"/>
                    <a:cs typeface="#9Slide05 Bodega Script" pitchFamily="2" charset="0"/>
                  </a:rPr>
                  <a:t>giấy, sau đó Nam tô màu </a:t>
                </a:r>
                <a:r>
                  <a:rPr lang="en-US" sz="4000">
                    <a:solidFill>
                      <a:schemeClr val="accent1">
                        <a:lumMod val="50000"/>
                      </a:schemeClr>
                    </a:solidFill>
                    <a:latin typeface="#9Slide03 AmpleSoft" panose="02000000000000000000" pitchFamily="2" charset="0"/>
                    <a:cs typeface="#9Slide05 Bodega Script" pitchFamily="2" charset="0"/>
                  </a:rPr>
                  <a:t>tiếp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000">
                    <a:solidFill>
                      <a:schemeClr val="accent1">
                        <a:lumMod val="50000"/>
                      </a:schemeClr>
                    </a:solidFill>
                    <a:latin typeface="#9Slide03 AmpleSoft" panose="02000000000000000000" pitchFamily="2" charset="0"/>
                    <a:cs typeface="#9Slide05 Bodega Script" pitchFamily="2" charset="0"/>
                  </a:rPr>
                  <a:t>  </a:t>
                </a:r>
                <a:r>
                  <a:rPr lang="en-US" sz="4000" dirty="0">
                    <a:solidFill>
                      <a:schemeClr val="accent1">
                        <a:lumMod val="50000"/>
                      </a:schemeClr>
                    </a:solidFill>
                    <a:latin typeface="#9Slide03 AmpleSoft" panose="02000000000000000000" pitchFamily="2" charset="0"/>
                    <a:cs typeface="#9Slide05 Bodega Script" pitchFamily="2" charset="0"/>
                  </a:rPr>
                  <a:t>băng giấy. </a:t>
                </a:r>
                <a:r>
                  <a:rPr lang="en-US" sz="4000" dirty="0" err="1">
                    <a:solidFill>
                      <a:schemeClr val="accent1">
                        <a:lumMod val="50000"/>
                      </a:schemeClr>
                    </a:solidFill>
                    <a:latin typeface="#9Slide03 AmpleSoft" panose="02000000000000000000" pitchFamily="2" charset="0"/>
                    <a:cs typeface="#9Slide05 Bodega Script" pitchFamily="2" charset="0"/>
                  </a:rPr>
                  <a:t>Hỏi</a:t>
                </a:r>
                <a:r>
                  <a:rPr lang="en-US" sz="4000" dirty="0">
                    <a:solidFill>
                      <a:schemeClr val="accent1">
                        <a:lumMod val="50000"/>
                      </a:schemeClr>
                    </a:solidFill>
                    <a:latin typeface="#9Slide03 AmpleSoft" panose="02000000000000000000" pitchFamily="2" charset="0"/>
                    <a:cs typeface="#9Slide05 Bodega Script" pitchFamily="2" charset="0"/>
                  </a:rPr>
                  <a:t> </a:t>
                </a:r>
                <a:r>
                  <a:rPr lang="en-US" sz="4000" err="1">
                    <a:solidFill>
                      <a:schemeClr val="accent1">
                        <a:lumMod val="50000"/>
                      </a:schemeClr>
                    </a:solidFill>
                    <a:latin typeface="#9Slide03 AmpleSoft" panose="02000000000000000000" pitchFamily="2" charset="0"/>
                    <a:cs typeface="#9Slide05 Bodega Script" pitchFamily="2" charset="0"/>
                  </a:rPr>
                  <a:t>bạn</a:t>
                </a:r>
                <a:r>
                  <a:rPr lang="en-US" sz="4000">
                    <a:solidFill>
                      <a:schemeClr val="accent1">
                        <a:lumMod val="50000"/>
                      </a:schemeClr>
                    </a:solidFill>
                    <a:latin typeface="#9Slide03 AmpleSoft" panose="02000000000000000000" pitchFamily="2" charset="0"/>
                    <a:cs typeface="#9Slide05 Bodega Script" pitchFamily="2" charset="0"/>
                  </a:rPr>
                  <a:t> Nam </a:t>
                </a:r>
                <a:r>
                  <a:rPr lang="en-US" sz="4000" dirty="0">
                    <a:solidFill>
                      <a:schemeClr val="accent1">
                        <a:lumMod val="50000"/>
                      </a:schemeClr>
                    </a:solidFill>
                    <a:latin typeface="#9Slide03 AmpleSoft" panose="02000000000000000000" pitchFamily="2" charset="0"/>
                    <a:cs typeface="#9Slide05 Bodega Script" pitchFamily="2" charset="0"/>
                  </a:rPr>
                  <a:t>đã tô màu bao nhiêu phần của băng giấy ?   </a:t>
                </a:r>
                <a:endParaRPr lang="en-US" sz="2800" dirty="0">
                  <a:solidFill>
                    <a:schemeClr val="accent1">
                      <a:lumMod val="50000"/>
                    </a:schemeClr>
                  </a:solidFill>
                  <a:latin typeface="#9Slide03 AmpleSoft" panose="02000000000000000000" pitchFamily="2" charset="0"/>
                  <a:cs typeface="#9Slide05 Bodega Script" pitchFamily="2" charset="0"/>
                </a:endParaRPr>
              </a:p>
            </p:txBody>
          </p:sp>
        </mc:Choice>
        <mc:Fallback xmlns="">
          <p:sp>
            <p:nvSpPr>
              <p:cNvPr id="3" name="Text Box 4">
                <a:extLst>
                  <a:ext uri="{FF2B5EF4-FFF2-40B4-BE49-F238E27FC236}">
                    <a16:creationId xmlns:a16="http://schemas.microsoft.com/office/drawing/2014/main" id="{1CE53660-F1A6-4C2B-B7E2-5EE156FB4D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9454" y="394854"/>
                <a:ext cx="11658600" cy="2457211"/>
              </a:xfrm>
              <a:prstGeom prst="rect">
                <a:avLst/>
              </a:prstGeom>
              <a:blipFill>
                <a:blip r:embed="rId3"/>
                <a:stretch>
                  <a:fillRect l="-1883" b="-967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151522" y="3817840"/>
            <a:ext cx="6152132" cy="1447800"/>
          </a:xfrm>
          <a:prstGeom prst="rect">
            <a:avLst/>
          </a:prstGeom>
          <a:solidFill>
            <a:schemeClr val="bg2"/>
          </a:solidFill>
          <a:ln w="57150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Line 12"/>
          <p:cNvSpPr>
            <a:spLocks noChangeShapeType="1"/>
          </p:cNvSpPr>
          <p:nvPr/>
        </p:nvSpPr>
        <p:spPr bwMode="auto">
          <a:xfrm>
            <a:off x="5797686" y="3817840"/>
            <a:ext cx="0" cy="1447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13"/>
          <p:cNvSpPr>
            <a:spLocks noChangeShapeType="1"/>
          </p:cNvSpPr>
          <p:nvPr/>
        </p:nvSpPr>
        <p:spPr bwMode="auto">
          <a:xfrm flipH="1">
            <a:off x="6541654" y="3817840"/>
            <a:ext cx="0" cy="1447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600" dirty="0"/>
          </a:p>
        </p:txBody>
      </p:sp>
      <p:sp>
        <p:nvSpPr>
          <p:cNvPr id="7" name="Line 12"/>
          <p:cNvSpPr>
            <a:spLocks noChangeShapeType="1"/>
          </p:cNvSpPr>
          <p:nvPr/>
        </p:nvSpPr>
        <p:spPr bwMode="auto">
          <a:xfrm>
            <a:off x="3511686" y="3817840"/>
            <a:ext cx="0" cy="1447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12"/>
          <p:cNvSpPr>
            <a:spLocks noChangeShapeType="1"/>
          </p:cNvSpPr>
          <p:nvPr/>
        </p:nvSpPr>
        <p:spPr bwMode="auto">
          <a:xfrm flipH="1">
            <a:off x="1966666" y="3817840"/>
            <a:ext cx="21020" cy="1447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12"/>
          <p:cNvSpPr>
            <a:spLocks noChangeShapeType="1"/>
          </p:cNvSpPr>
          <p:nvPr/>
        </p:nvSpPr>
        <p:spPr bwMode="auto">
          <a:xfrm>
            <a:off x="4273686" y="3817840"/>
            <a:ext cx="0" cy="1447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>
            <a:off x="2749686" y="3817840"/>
            <a:ext cx="0" cy="1447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5035686" y="3817840"/>
            <a:ext cx="0" cy="1447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2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5324713"/>
              </p:ext>
            </p:extLst>
          </p:nvPr>
        </p:nvGraphicFramePr>
        <p:xfrm>
          <a:off x="2578236" y="4041679"/>
          <a:ext cx="114300" cy="217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4120" imgH="215640" progId="Equation.3">
                  <p:embed/>
                </p:oleObj>
              </mc:Choice>
              <mc:Fallback>
                <p:oleObj name="Equation" r:id="rId4" imgW="114120" imgH="215640" progId="Equation.3">
                  <p:embed/>
                  <p:pic>
                    <p:nvPicPr>
                      <p:cNvPr id="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8236" y="4041679"/>
                        <a:ext cx="114300" cy="217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9488288"/>
              </p:ext>
            </p:extLst>
          </p:nvPr>
        </p:nvGraphicFramePr>
        <p:xfrm>
          <a:off x="6769236" y="4041679"/>
          <a:ext cx="114300" cy="217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4120" imgH="215640" progId="Equation.3">
                  <p:embed/>
                </p:oleObj>
              </mc:Choice>
              <mc:Fallback>
                <p:oleObj name="Equation" r:id="rId6" imgW="114120" imgH="215640" progId="Equation.3">
                  <p:embed/>
                  <p:pic>
                    <p:nvPicPr>
                      <p:cNvPr id="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9236" y="4041679"/>
                        <a:ext cx="114300" cy="217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2759600" y="3817840"/>
            <a:ext cx="745946" cy="1447800"/>
          </a:xfrm>
          <a:prstGeom prst="rect">
            <a:avLst/>
          </a:prstGeom>
          <a:solidFill>
            <a:schemeClr val="hlink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1979004" y="3817840"/>
            <a:ext cx="752649" cy="1447800"/>
          </a:xfrm>
          <a:prstGeom prst="rect">
            <a:avLst/>
          </a:prstGeom>
          <a:solidFill>
            <a:schemeClr val="hlink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4273686" y="3836312"/>
            <a:ext cx="762000" cy="1447800"/>
          </a:xfrm>
          <a:prstGeom prst="rect">
            <a:avLst/>
          </a:prstGeom>
          <a:solidFill>
            <a:srgbClr val="EF1FE0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solidFill>
                <a:srgbClr val="00FF99"/>
              </a:solidFill>
            </a:endParaRPr>
          </a:p>
        </p:txBody>
      </p: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3518426" y="3817840"/>
            <a:ext cx="762000" cy="1447800"/>
          </a:xfrm>
          <a:prstGeom prst="rect">
            <a:avLst/>
          </a:prstGeom>
          <a:solidFill>
            <a:srgbClr val="EF1FE0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solidFill>
                <a:srgbClr val="00FF99"/>
              </a:solidFill>
            </a:endParaRPr>
          </a:p>
        </p:txBody>
      </p:sp>
      <p:sp>
        <p:nvSpPr>
          <p:cNvPr id="18" name="AutoShape 19"/>
          <p:cNvSpPr>
            <a:spLocks/>
          </p:cNvSpPr>
          <p:nvPr/>
        </p:nvSpPr>
        <p:spPr bwMode="auto">
          <a:xfrm rot="5400000">
            <a:off x="2845954" y="1569940"/>
            <a:ext cx="457203" cy="3886200"/>
          </a:xfrm>
          <a:prstGeom prst="leftBrace">
            <a:avLst>
              <a:gd name="adj1" fmla="val 84722"/>
              <a:gd name="adj2" fmla="val 50000"/>
            </a:avLst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/>
            <a:endParaRPr lang="en-US">
              <a:solidFill>
                <a:srgbClr val="FF3399"/>
              </a:solidFill>
            </a:endParaRPr>
          </a:p>
        </p:txBody>
      </p:sp>
      <p:sp>
        <p:nvSpPr>
          <p:cNvPr id="19" name="AutoShape 20"/>
          <p:cNvSpPr>
            <a:spLocks/>
          </p:cNvSpPr>
          <p:nvPr/>
        </p:nvSpPr>
        <p:spPr bwMode="auto">
          <a:xfrm rot="5400000">
            <a:off x="2113038" y="4342224"/>
            <a:ext cx="381000" cy="2380232"/>
          </a:xfrm>
          <a:prstGeom prst="rightBrace">
            <a:avLst>
              <a:gd name="adj1" fmla="val 60000"/>
              <a:gd name="adj2" fmla="val 50000"/>
            </a:avLst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/>
            <a:endParaRPr lang="en-US">
              <a:solidFill>
                <a:schemeClr val="hlink"/>
              </a:solidFill>
            </a:endParaRPr>
          </a:p>
        </p:txBody>
      </p:sp>
      <p:sp>
        <p:nvSpPr>
          <p:cNvPr id="20" name="AutoShape 21"/>
          <p:cNvSpPr>
            <a:spLocks/>
          </p:cNvSpPr>
          <p:nvPr/>
        </p:nvSpPr>
        <p:spPr bwMode="auto">
          <a:xfrm rot="5400000">
            <a:off x="4083186" y="4770340"/>
            <a:ext cx="381000" cy="1524000"/>
          </a:xfrm>
          <a:prstGeom prst="rightBrace">
            <a:avLst>
              <a:gd name="adj1" fmla="val 40000"/>
              <a:gd name="adj2" fmla="val 50000"/>
            </a:avLst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2884054" y="2852065"/>
            <a:ext cx="609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130995"/>
                </a:solidFill>
              </a:rPr>
              <a:t>?</a:t>
            </a:r>
            <a:endParaRPr lang="en-US" sz="3200" b="1" dirty="0">
              <a:solidFill>
                <a:srgbClr val="130995"/>
              </a:solidFill>
            </a:endParaRPr>
          </a:p>
        </p:txBody>
      </p:sp>
      <p:sp>
        <p:nvSpPr>
          <p:cNvPr id="22" name="Rectangle 14"/>
          <p:cNvSpPr>
            <a:spLocks noChangeArrowheads="1"/>
          </p:cNvSpPr>
          <p:nvPr/>
        </p:nvSpPr>
        <p:spPr bwMode="auto">
          <a:xfrm>
            <a:off x="1147785" y="3817840"/>
            <a:ext cx="800100" cy="1447800"/>
          </a:xfrm>
          <a:prstGeom prst="rect">
            <a:avLst/>
          </a:prstGeom>
          <a:solidFill>
            <a:schemeClr val="hlink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045855" y="5799040"/>
                <a:ext cx="481221" cy="9019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srgbClr val="130995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rgbClr val="130995"/>
                              </a:solidFill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rgbClr val="130995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2800" b="1">
                  <a:solidFill>
                    <a:srgbClr val="130995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5855" y="5799040"/>
                <a:ext cx="481221" cy="90197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091184" y="5765428"/>
                <a:ext cx="316870" cy="9353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srgbClr val="130995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rgbClr val="130995"/>
                              </a:solidFill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rgbClr val="130995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2800" b="1">
                  <a:solidFill>
                    <a:srgbClr val="130995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1184" y="5765428"/>
                <a:ext cx="316870" cy="9353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908084" y="3930215"/>
                <a:ext cx="481221" cy="9019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2800" b="1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8084" y="3930215"/>
                <a:ext cx="481221" cy="90197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872577" y="3933388"/>
                <a:ext cx="316870" cy="9353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2800" b="1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2577" y="3933388"/>
                <a:ext cx="316870" cy="9353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6843060" y="3127944"/>
            <a:ext cx="513144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dirty="0">
                <a:latin typeface="#9Slide03 AmpleSoft" panose="02000000000000000000" pitchFamily="2" charset="0"/>
                <a:cs typeface="Times New Roman" panose="02020603050405020304" pitchFamily="18" charset="0"/>
              </a:rPr>
              <a:t>Ta </a:t>
            </a:r>
            <a:r>
              <a:rPr lang="en-US" altLang="en-US" sz="2800" b="1" dirty="0" err="1">
                <a:latin typeface="#9Slide03 AmpleSoft" panose="02000000000000000000" pitchFamily="2" charset="0"/>
                <a:cs typeface="Times New Roman" panose="02020603050405020304" pitchFamily="18" charset="0"/>
              </a:rPr>
              <a:t>phải</a:t>
            </a:r>
            <a:r>
              <a:rPr lang="en-US" altLang="en-US" sz="2800" b="1" dirty="0"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#9Slide03 AmpleSoft" panose="02000000000000000000" pitchFamily="2" charset="0"/>
                <a:cs typeface="Times New Roman" panose="02020603050405020304" pitchFamily="18" charset="0"/>
              </a:rPr>
              <a:t>thực</a:t>
            </a:r>
            <a:r>
              <a:rPr lang="en-US" altLang="en-US" sz="2800" b="1" dirty="0"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#9Slide03 AmpleSoft" panose="02000000000000000000" pitchFamily="2" charset="0"/>
                <a:cs typeface="Times New Roman" panose="02020603050405020304" pitchFamily="18" charset="0"/>
              </a:rPr>
              <a:t>hiện</a:t>
            </a:r>
            <a:r>
              <a:rPr lang="en-US" altLang="en-US" sz="2800" b="1" dirty="0"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#9Slide03 AmpleSoft" panose="02000000000000000000" pitchFamily="2" charset="0"/>
                <a:cs typeface="Times New Roman" panose="02020603050405020304" pitchFamily="18" charset="0"/>
              </a:rPr>
              <a:t>phép</a:t>
            </a:r>
            <a:r>
              <a:rPr lang="en-US" altLang="en-US" sz="2800" b="1" dirty="0"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#9Slide03 AmpleSoft" panose="02000000000000000000" pitchFamily="2" charset="0"/>
                <a:cs typeface="Times New Roman" panose="02020603050405020304" pitchFamily="18" charset="0"/>
              </a:rPr>
              <a:t>tính</a:t>
            </a:r>
            <a:r>
              <a:rPr lang="en-US" altLang="en-US" sz="2800" b="1" dirty="0">
                <a:latin typeface="#9Slide03 AmpleSoft" panose="02000000000000000000" pitchFamily="2" charset="0"/>
                <a:cs typeface="Times New Roman" panose="02020603050405020304" pitchFamily="18" charset="0"/>
              </a:rPr>
              <a:t>:   </a:t>
            </a:r>
          </a:p>
        </p:txBody>
      </p:sp>
      <p:sp>
        <p:nvSpPr>
          <p:cNvPr id="32" name="Rectangle 7"/>
          <p:cNvSpPr>
            <a:spLocks noChangeArrowheads="1"/>
          </p:cNvSpPr>
          <p:nvPr/>
        </p:nvSpPr>
        <p:spPr bwMode="auto">
          <a:xfrm>
            <a:off x="8392949" y="4110614"/>
            <a:ext cx="41549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3200" b="1">
                <a:solidFill>
                  <a:srgbClr val="C00000"/>
                </a:solidFill>
                <a:latin typeface="Times New Roman" pitchFamily="18" charset="0"/>
              </a:rPr>
              <a:t>+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88" b="89952" l="4031" r="39215">
                        <a14:foregroundMark x1="21464" y1="53087" x2="21464" y2="53087"/>
                        <a14:foregroundMark x1="20827" y1="56538" x2="20827" y2="56538"/>
                        <a14:foregroundMark x1="21358" y1="55327" x2="21358" y2="55327"/>
                        <a14:foregroundMark x1="21605" y1="55327" x2="21605" y2="55327"/>
                        <a14:foregroundMark x1="26414" y1="54661" x2="26414" y2="54661"/>
                        <a14:foregroundMark x1="27652" y1="54540" x2="27652" y2="54540"/>
                        <a14:foregroundMark x1="27051" y1="57264" x2="27051" y2="57082"/>
                        <a14:foregroundMark x1="26627" y1="55327" x2="26627" y2="55327"/>
                        <a14:foregroundMark x1="26803" y1="53329" x2="26803" y2="53329"/>
                        <a14:foregroundMark x1="25849" y1="54298" x2="25849" y2="54298"/>
                        <a14:foregroundMark x1="27334" y1="55751" x2="27334" y2="55751"/>
                        <a14:foregroundMark x1="27440" y1="53450" x2="27440" y2="53450"/>
                        <a14:foregroundMark x1="26485" y1="56053" x2="26096" y2="56416"/>
                        <a14:foregroundMark x1="24364" y1="19552" x2="24364" y2="19552"/>
                        <a14:foregroundMark x1="25141" y1="21550" x2="25141" y2="21550"/>
                        <a14:foregroundMark x1="25849" y1="23426" x2="25849" y2="23426"/>
                        <a14:foregroundMark x1="25707" y1="24758" x2="25707" y2="24758"/>
                        <a14:foregroundMark x1="23409" y1="32082" x2="23409" y2="32082"/>
                        <a14:foregroundMark x1="23409" y1="32082" x2="24045" y2="32082"/>
                        <a14:foregroundMark x1="20580" y1="53995" x2="20580" y2="53995"/>
                        <a14:foregroundMark x1="20438" y1="53995" x2="20438" y2="539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9438"/>
          <a:stretch/>
        </p:blipFill>
        <p:spPr>
          <a:xfrm>
            <a:off x="8820914" y="2651889"/>
            <a:ext cx="3630947" cy="522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26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/>
      <p:bldP spid="22" grpId="0" animBg="1"/>
      <p:bldP spid="23" grpId="0"/>
      <p:bldP spid="24" grpId="0"/>
      <p:bldP spid="29" grpId="0"/>
      <p:bldP spid="30" grpId="0"/>
      <p:bldP spid="31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2885072" y="741265"/>
            <a:ext cx="6152132" cy="1447800"/>
          </a:xfrm>
          <a:prstGeom prst="rect">
            <a:avLst/>
          </a:prstGeom>
          <a:solidFill>
            <a:schemeClr val="bg2"/>
          </a:solidFill>
          <a:ln w="57150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Line 12"/>
          <p:cNvSpPr>
            <a:spLocks noChangeShapeType="1"/>
          </p:cNvSpPr>
          <p:nvPr/>
        </p:nvSpPr>
        <p:spPr bwMode="auto">
          <a:xfrm>
            <a:off x="7531236" y="741265"/>
            <a:ext cx="0" cy="1447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13"/>
          <p:cNvSpPr>
            <a:spLocks noChangeShapeType="1"/>
          </p:cNvSpPr>
          <p:nvPr/>
        </p:nvSpPr>
        <p:spPr bwMode="auto">
          <a:xfrm flipH="1">
            <a:off x="8275204" y="741265"/>
            <a:ext cx="0" cy="1447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600" dirty="0"/>
          </a:p>
        </p:txBody>
      </p:sp>
      <p:sp>
        <p:nvSpPr>
          <p:cNvPr id="5" name="Line 12"/>
          <p:cNvSpPr>
            <a:spLocks noChangeShapeType="1"/>
          </p:cNvSpPr>
          <p:nvPr/>
        </p:nvSpPr>
        <p:spPr bwMode="auto">
          <a:xfrm>
            <a:off x="5245236" y="741265"/>
            <a:ext cx="0" cy="1447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12"/>
          <p:cNvSpPr>
            <a:spLocks noChangeShapeType="1"/>
          </p:cNvSpPr>
          <p:nvPr/>
        </p:nvSpPr>
        <p:spPr bwMode="auto">
          <a:xfrm flipH="1">
            <a:off x="3700216" y="741265"/>
            <a:ext cx="21020" cy="1447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12"/>
          <p:cNvSpPr>
            <a:spLocks noChangeShapeType="1"/>
          </p:cNvSpPr>
          <p:nvPr/>
        </p:nvSpPr>
        <p:spPr bwMode="auto">
          <a:xfrm>
            <a:off x="6007236" y="741265"/>
            <a:ext cx="0" cy="1447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12"/>
          <p:cNvSpPr>
            <a:spLocks noChangeShapeType="1"/>
          </p:cNvSpPr>
          <p:nvPr/>
        </p:nvSpPr>
        <p:spPr bwMode="auto">
          <a:xfrm>
            <a:off x="4483236" y="741265"/>
            <a:ext cx="0" cy="1447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12"/>
          <p:cNvSpPr>
            <a:spLocks noChangeShapeType="1"/>
          </p:cNvSpPr>
          <p:nvPr/>
        </p:nvSpPr>
        <p:spPr bwMode="auto">
          <a:xfrm>
            <a:off x="6769236" y="741265"/>
            <a:ext cx="0" cy="1447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0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6686474"/>
              </p:ext>
            </p:extLst>
          </p:nvPr>
        </p:nvGraphicFramePr>
        <p:xfrm>
          <a:off x="4311786" y="965104"/>
          <a:ext cx="114300" cy="217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120" imgH="215640" progId="Equation.3">
                  <p:embed/>
                </p:oleObj>
              </mc:Choice>
              <mc:Fallback>
                <p:oleObj name="Equation" r:id="rId2" imgW="114120" imgH="215640" progId="Equation.3">
                  <p:embed/>
                  <p:pic>
                    <p:nvPicPr>
                      <p:cNvPr id="23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1786" y="965104"/>
                        <a:ext cx="114300" cy="217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4783092"/>
              </p:ext>
            </p:extLst>
          </p:nvPr>
        </p:nvGraphicFramePr>
        <p:xfrm>
          <a:off x="8502786" y="965104"/>
          <a:ext cx="114300" cy="217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4120" imgH="215640" progId="Equation.3">
                  <p:embed/>
                </p:oleObj>
              </mc:Choice>
              <mc:Fallback>
                <p:oleObj name="Equation" r:id="rId4" imgW="114120" imgH="215640" progId="Equation.3">
                  <p:embed/>
                  <p:pic>
                    <p:nvPicPr>
                      <p:cNvPr id="2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786" y="965104"/>
                        <a:ext cx="114300" cy="217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4493150" y="741265"/>
            <a:ext cx="745946" cy="1447800"/>
          </a:xfrm>
          <a:prstGeom prst="rect">
            <a:avLst/>
          </a:prstGeom>
          <a:solidFill>
            <a:schemeClr val="hlink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3712554" y="741265"/>
            <a:ext cx="752649" cy="1447800"/>
          </a:xfrm>
          <a:prstGeom prst="rect">
            <a:avLst/>
          </a:prstGeom>
          <a:solidFill>
            <a:schemeClr val="hlink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6007236" y="759737"/>
            <a:ext cx="762000" cy="1447800"/>
          </a:xfrm>
          <a:prstGeom prst="rect">
            <a:avLst/>
          </a:prstGeom>
          <a:solidFill>
            <a:srgbClr val="EF1FE0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solidFill>
                <a:srgbClr val="00FF99"/>
              </a:solidFill>
            </a:endParaRP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251976" y="741265"/>
            <a:ext cx="762000" cy="1447800"/>
          </a:xfrm>
          <a:prstGeom prst="rect">
            <a:avLst/>
          </a:prstGeom>
          <a:solidFill>
            <a:srgbClr val="EF1FE0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solidFill>
                <a:srgbClr val="00FF99"/>
              </a:solidFill>
            </a:endParaRPr>
          </a:p>
        </p:txBody>
      </p:sp>
      <p:sp>
        <p:nvSpPr>
          <p:cNvPr id="16" name="AutoShape 19"/>
          <p:cNvSpPr>
            <a:spLocks/>
          </p:cNvSpPr>
          <p:nvPr/>
        </p:nvSpPr>
        <p:spPr bwMode="auto">
          <a:xfrm rot="5400000">
            <a:off x="4579504" y="-1506635"/>
            <a:ext cx="457203" cy="3886200"/>
          </a:xfrm>
          <a:prstGeom prst="leftBrace">
            <a:avLst>
              <a:gd name="adj1" fmla="val 84722"/>
              <a:gd name="adj2" fmla="val 50000"/>
            </a:avLst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/>
            <a:endParaRPr lang="en-US">
              <a:solidFill>
                <a:srgbClr val="FF3399"/>
              </a:solidFill>
            </a:endParaRPr>
          </a:p>
        </p:txBody>
      </p:sp>
      <p:sp>
        <p:nvSpPr>
          <p:cNvPr id="17" name="AutoShape 20"/>
          <p:cNvSpPr>
            <a:spLocks/>
          </p:cNvSpPr>
          <p:nvPr/>
        </p:nvSpPr>
        <p:spPr bwMode="auto">
          <a:xfrm rot="5400000">
            <a:off x="3846588" y="1265649"/>
            <a:ext cx="381000" cy="2380232"/>
          </a:xfrm>
          <a:prstGeom prst="rightBrace">
            <a:avLst>
              <a:gd name="adj1" fmla="val 60000"/>
              <a:gd name="adj2" fmla="val 50000"/>
            </a:avLst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/>
            <a:endParaRPr lang="en-US">
              <a:solidFill>
                <a:schemeClr val="hlink"/>
              </a:solidFill>
            </a:endParaRPr>
          </a:p>
        </p:txBody>
      </p:sp>
      <p:sp>
        <p:nvSpPr>
          <p:cNvPr id="18" name="AutoShape 21"/>
          <p:cNvSpPr>
            <a:spLocks/>
          </p:cNvSpPr>
          <p:nvPr/>
        </p:nvSpPr>
        <p:spPr bwMode="auto">
          <a:xfrm rot="5400000">
            <a:off x="5816736" y="1693765"/>
            <a:ext cx="381000" cy="1524000"/>
          </a:xfrm>
          <a:prstGeom prst="rightBrace">
            <a:avLst>
              <a:gd name="adj1" fmla="val 40000"/>
              <a:gd name="adj2" fmla="val 50000"/>
            </a:avLst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Rectangle 14"/>
          <p:cNvSpPr>
            <a:spLocks noChangeArrowheads="1"/>
          </p:cNvSpPr>
          <p:nvPr/>
        </p:nvSpPr>
        <p:spPr bwMode="auto">
          <a:xfrm>
            <a:off x="2881335" y="741265"/>
            <a:ext cx="800100" cy="1447800"/>
          </a:xfrm>
          <a:prstGeom prst="rect">
            <a:avLst/>
          </a:prstGeom>
          <a:solidFill>
            <a:schemeClr val="hlink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779405" y="2722465"/>
                <a:ext cx="481221" cy="9019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srgbClr val="130995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rgbClr val="130995"/>
                              </a:solidFill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rgbClr val="130995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2800" b="1">
                  <a:solidFill>
                    <a:srgbClr val="130995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405" y="2722465"/>
                <a:ext cx="481221" cy="90197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824734" y="2688853"/>
                <a:ext cx="316870" cy="9353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srgbClr val="130995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rgbClr val="130995"/>
                              </a:solidFill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rgbClr val="130995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2800" b="1">
                  <a:solidFill>
                    <a:srgbClr val="130995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4734" y="2688853"/>
                <a:ext cx="316870" cy="9353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621528" y="4246463"/>
            <a:ext cx="10406412" cy="1819564"/>
          </a:xfrm>
          <a:prstGeom prst="rect">
            <a:avLst/>
          </a:prstGeom>
          <a:solidFill>
            <a:schemeClr val="bg1"/>
          </a:solidFill>
          <a:ln w="73025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2079503" y="4907278"/>
            <a:ext cx="177462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b="1" dirty="0">
                <a:solidFill>
                  <a:srgbClr val="130995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Ta </a:t>
            </a:r>
            <a:r>
              <a:rPr lang="en-US" altLang="en-US" sz="3600" b="1" dirty="0" err="1">
                <a:solidFill>
                  <a:srgbClr val="130995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dirty="0">
                <a:solidFill>
                  <a:srgbClr val="130995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: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972839" y="4471965"/>
                <a:ext cx="651139" cy="13646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130995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130995"/>
                              </a:solidFill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130995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130995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839" y="4471965"/>
                <a:ext cx="651139" cy="136466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343267" y="4483456"/>
                <a:ext cx="316870" cy="13646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130995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130995"/>
                              </a:solidFill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130995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130995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3267" y="4483456"/>
                <a:ext cx="316870" cy="1364669"/>
              </a:xfrm>
              <a:prstGeom prst="rect">
                <a:avLst/>
              </a:prstGeom>
              <a:blipFill>
                <a:blip r:embed="rId9"/>
                <a:stretch>
                  <a:fillRect r="-34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7"/>
          <p:cNvSpPr>
            <a:spLocks noChangeArrowheads="1"/>
          </p:cNvSpPr>
          <p:nvPr/>
        </p:nvSpPr>
        <p:spPr bwMode="auto">
          <a:xfrm>
            <a:off x="4705573" y="4879570"/>
            <a:ext cx="47641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4000" b="1" dirty="0">
                <a:solidFill>
                  <a:srgbClr val="130995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27" name="Rectangle 7"/>
          <p:cNvSpPr>
            <a:spLocks noChangeArrowheads="1"/>
          </p:cNvSpPr>
          <p:nvPr/>
        </p:nvSpPr>
        <p:spPr bwMode="auto">
          <a:xfrm>
            <a:off x="5879716" y="4872368"/>
            <a:ext cx="47641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4000" b="1" dirty="0">
                <a:solidFill>
                  <a:srgbClr val="130995"/>
                </a:solidFill>
                <a:latin typeface="Times New Roman" pitchFamily="18" charset="0"/>
              </a:rPr>
              <a:t>=</a:t>
            </a:r>
          </a:p>
        </p:txBody>
      </p:sp>
      <p:sp>
        <p:nvSpPr>
          <p:cNvPr id="28" name="Text Box 17"/>
          <p:cNvSpPr txBox="1">
            <a:spLocks noChangeArrowheads="1"/>
          </p:cNvSpPr>
          <p:nvPr/>
        </p:nvSpPr>
        <p:spPr bwMode="auto">
          <a:xfrm>
            <a:off x="7350030" y="4422509"/>
            <a:ext cx="52452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rgbClr val="130995"/>
                </a:solidFill>
              </a:rPr>
              <a:t>2 </a:t>
            </a:r>
          </a:p>
        </p:txBody>
      </p:sp>
      <p:sp>
        <p:nvSpPr>
          <p:cNvPr id="29" name="Line 18"/>
          <p:cNvSpPr>
            <a:spLocks noChangeShapeType="1"/>
          </p:cNvSpPr>
          <p:nvPr/>
        </p:nvSpPr>
        <p:spPr bwMode="auto">
          <a:xfrm>
            <a:off x="6510599" y="5268811"/>
            <a:ext cx="1286557" cy="0"/>
          </a:xfrm>
          <a:prstGeom prst="line">
            <a:avLst/>
          </a:prstGeom>
          <a:ln w="28575">
            <a:solidFill>
              <a:srgbClr val="000099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sz="2800" b="1">
              <a:solidFill>
                <a:srgbClr val="130995"/>
              </a:solidFill>
            </a:endParaRPr>
          </a:p>
        </p:txBody>
      </p:sp>
      <p:sp>
        <p:nvSpPr>
          <p:cNvPr id="30" name="Text Box 19"/>
          <p:cNvSpPr txBox="1">
            <a:spLocks noChangeArrowheads="1"/>
          </p:cNvSpPr>
          <p:nvPr/>
        </p:nvSpPr>
        <p:spPr bwMode="auto">
          <a:xfrm>
            <a:off x="6970268" y="5204769"/>
            <a:ext cx="4572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rgbClr val="130995"/>
                </a:solidFill>
              </a:rPr>
              <a:t>8</a:t>
            </a:r>
          </a:p>
        </p:txBody>
      </p:sp>
      <p:sp>
        <p:nvSpPr>
          <p:cNvPr id="31" name="Rectangle 7"/>
          <p:cNvSpPr>
            <a:spLocks noChangeArrowheads="1"/>
          </p:cNvSpPr>
          <p:nvPr/>
        </p:nvSpPr>
        <p:spPr bwMode="auto">
          <a:xfrm>
            <a:off x="7836843" y="4941125"/>
            <a:ext cx="47641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4000" b="1" dirty="0">
                <a:solidFill>
                  <a:srgbClr val="130995"/>
                </a:solidFill>
                <a:latin typeface="Times New Roman" pitchFamily="18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8342951" y="4515542"/>
                <a:ext cx="485154" cy="13784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2951" y="4515542"/>
                <a:ext cx="485154" cy="13784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 Box 17"/>
          <p:cNvSpPr txBox="1">
            <a:spLocks noChangeArrowheads="1"/>
          </p:cNvSpPr>
          <p:nvPr/>
        </p:nvSpPr>
        <p:spPr bwMode="auto">
          <a:xfrm>
            <a:off x="6492127" y="4422509"/>
            <a:ext cx="40769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rgbClr val="130995"/>
                </a:solidFill>
              </a:rPr>
              <a:t>3 </a:t>
            </a:r>
          </a:p>
        </p:txBody>
      </p:sp>
      <p:sp>
        <p:nvSpPr>
          <p:cNvPr id="34" name="Text Box 17"/>
          <p:cNvSpPr txBox="1">
            <a:spLocks noChangeArrowheads="1"/>
          </p:cNvSpPr>
          <p:nvPr/>
        </p:nvSpPr>
        <p:spPr bwMode="auto">
          <a:xfrm>
            <a:off x="6951569" y="4448359"/>
            <a:ext cx="40769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130995"/>
                </a:solidFill>
              </a:rPr>
              <a:t>+ 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4979" b="47423" l="51577" r="88016">
                        <a14:foregroundMark x1="82096" y1="35840" x2="82096" y2="35840"/>
                        <a14:foregroundMark x1="80980" y1="32505" x2="80980" y2="32505"/>
                        <a14:foregroundMark x1="80543" y1="36689" x2="80543" y2="36689"/>
                        <a14:foregroundMark x1="79670" y1="38751" x2="79670" y2="38751"/>
                        <a14:foregroundMark x1="81465" y1="40146" x2="81756" y2="40267"/>
                        <a14:foregroundMark x1="82872" y1="36507" x2="82872" y2="36507"/>
                        <a14:foregroundMark x1="82872" y1="36507" x2="82872" y2="36507"/>
                        <a14:foregroundMark x1="83649" y1="35415" x2="83649" y2="35415"/>
                        <a14:foregroundMark x1="83649" y1="35415" x2="84085" y2="35294"/>
                        <a14:foregroundMark x1="84231" y1="35719" x2="84425" y2="36507"/>
                        <a14:foregroundMark x1="81562" y1="30685" x2="81562" y2="30685"/>
                        <a14:foregroundMark x1="79573" y1="31231" x2="79573" y2="31231"/>
                        <a14:foregroundMark x1="79330" y1="31534" x2="79427" y2="31959"/>
                        <a14:foregroundMark x1="79767" y1="34021" x2="79767" y2="34021"/>
                        <a14:foregroundMark x1="80010" y1="34870" x2="79864" y2="35961"/>
                        <a14:foregroundMark x1="79670" y1="37053" x2="79670" y2="37053"/>
                        <a14:foregroundMark x1="79670" y1="37053" x2="79670" y2="37053"/>
                        <a14:foregroundMark x1="78651" y1="34991" x2="78651" y2="34991"/>
                        <a14:foregroundMark x1="78311" y1="34445" x2="78311" y2="34445"/>
                        <a14:foregroundMark x1="76419" y1="35294" x2="76419" y2="35294"/>
                        <a14:foregroundMark x1="76322" y1="35415" x2="76565" y2="36082"/>
                        <a14:foregroundMark x1="77535" y1="36810" x2="78020" y2="37235"/>
                        <a14:foregroundMark x1="78020" y1="37235" x2="78457" y2="37780"/>
                        <a14:foregroundMark x1="79088" y1="38084" x2="79573" y2="38448"/>
                        <a14:foregroundMark x1="79767" y1="38448" x2="79767" y2="38448"/>
                        <a14:foregroundMark x1="84085" y1="33354" x2="84085" y2="33354"/>
                        <a14:foregroundMark x1="83988" y1="39418" x2="83988" y2="39418"/>
                        <a14:foregroundMark x1="61669" y1="41358" x2="61669" y2="41358"/>
                        <a14:foregroundMark x1="57787" y1="40024" x2="57787" y2="40024"/>
                        <a14:foregroundMark x1="56574" y1="36507" x2="56574" y2="36507"/>
                        <a14:foregroundMark x1="78651" y1="22620" x2="78651" y2="22620"/>
                        <a14:foregroundMark x1="77535" y1="23044" x2="77535" y2="23044"/>
                        <a14:foregroundMark x1="65357" y1="18072" x2="65357" y2="18072"/>
                        <a14:foregroundMark x1="59000" y1="22620" x2="59000" y2="22620"/>
                        <a14:foregroundMark x1="69335" y1="38751" x2="69335" y2="38751"/>
                        <a14:foregroundMark x1="69772" y1="38326" x2="69772" y2="38326"/>
                        <a14:foregroundMark x1="73993" y1="20012" x2="73993" y2="20012"/>
                        <a14:backgroundMark x1="74090" y1="16374" x2="74090" y2="16374"/>
                        <a14:backgroundMark x1="75788" y1="18860" x2="75788" y2="18860"/>
                        <a14:backgroundMark x1="78797" y1="19830" x2="78797" y2="198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333" t="13888" r="10224" b="50973"/>
          <a:stretch/>
        </p:blipFill>
        <p:spPr>
          <a:xfrm rot="1202308">
            <a:off x="232927" y="3477648"/>
            <a:ext cx="1561002" cy="111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745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  <p:bldP spid="29" grpId="0" animBg="1"/>
      <p:bldP spid="30" grpId="0"/>
      <p:bldP spid="31" grpId="0"/>
      <p:bldP spid="32" grpId="0"/>
      <p:bldP spid="33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: 圆角 6"/>
          <p:cNvSpPr/>
          <p:nvPr/>
        </p:nvSpPr>
        <p:spPr>
          <a:xfrm>
            <a:off x="1763485" y="925625"/>
            <a:ext cx="10182303" cy="400600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 cap="flat" cmpd="sng" algn="ctr">
            <a:noFill/>
            <a:prstDash val="sysDash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algn="just">
              <a:lnSpc>
                <a:spcPct val="125000"/>
              </a:lnSpc>
              <a:spcBef>
                <a:spcPct val="0"/>
              </a:spcBef>
            </a:pPr>
            <a:r>
              <a:rPr lang="vi-VN" altLang="en-US" sz="46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Muốn </a:t>
            </a:r>
            <a:r>
              <a:rPr lang="vi-VN" altLang="en-US" sz="4600" b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cộng hai </a:t>
            </a:r>
            <a:r>
              <a:rPr lang="vi-VN" altLang="en-US" sz="46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phân số cùng mẫu số, ta cộng </a:t>
            </a:r>
            <a:r>
              <a:rPr lang="vi-VN" altLang="en-US" sz="4600" b="1" dirty="0">
                <a:solidFill>
                  <a:srgbClr val="FF0066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hai t</a:t>
            </a:r>
            <a:r>
              <a:rPr lang="en-US" altLang="en-US" sz="4600" b="1" dirty="0">
                <a:solidFill>
                  <a:srgbClr val="FF0066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ử </a:t>
            </a:r>
            <a:r>
              <a:rPr lang="en-US" altLang="en-US" sz="4600" b="1" dirty="0" err="1">
                <a:solidFill>
                  <a:srgbClr val="FF0066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số</a:t>
            </a:r>
            <a:r>
              <a:rPr lang="en-US" altLang="en-US" sz="4600" b="1" dirty="0">
                <a:solidFill>
                  <a:srgbClr val="FF0066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46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</a:t>
            </a:r>
            <a:r>
              <a:rPr lang="vi-VN" altLang="en-US" sz="46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ới nhau v</a:t>
            </a:r>
            <a:r>
              <a:rPr lang="en-US" altLang="en-US" sz="46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à </a:t>
            </a:r>
            <a:r>
              <a:rPr lang="vi-VN" altLang="en-US" sz="4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giữ </a:t>
            </a:r>
            <a:r>
              <a:rPr lang="vi-VN" altLang="en-US" sz="4600" b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nguyên mẫu </a:t>
            </a:r>
            <a:r>
              <a:rPr lang="vi-VN" altLang="en-US" sz="4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số</a:t>
            </a:r>
            <a:r>
              <a:rPr lang="en-US" altLang="en-US" sz="4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89994" l="2808" r="28146">
                        <a14:foregroundMark x1="17400" y1="62462" x2="17400" y2="62462"/>
                        <a14:foregroundMark x1="15078" y1="73378" x2="15078" y2="73378"/>
                        <a14:foregroundMark x1="19827" y1="72711" x2="19827" y2="727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682"/>
          <a:stretch/>
        </p:blipFill>
        <p:spPr>
          <a:xfrm>
            <a:off x="-539811" y="1703671"/>
            <a:ext cx="33985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03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6158">
            <a:off x="3840550" y="-125276"/>
            <a:ext cx="8118208" cy="81182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591398">
            <a:off x="2173605" y="3591958"/>
            <a:ext cx="11452098" cy="156966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p3d extrusionH="57150">
              <a:bevelT w="38100" h="38100"/>
            </a:sp3d>
          </a:bodyPr>
          <a:lstStyle/>
          <a:p>
            <a:pPr algn="ctr"/>
            <a:r>
              <a:rPr lang="en-US" sz="9600" b="1" dirty="0">
                <a:ln w="76200">
                  <a:noFill/>
                </a:ln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5 SVNAngellife" panose="02000500000000020003" pitchFamily="2" charset="0"/>
              </a:rPr>
              <a:t>LUYỆN TẬP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85" b="89994" l="27036" r="50815">
                        <a14:foregroundMark x1="39931" y1="61189" x2="39931" y2="61189"/>
                        <a14:foregroundMark x1="42184" y1="61189" x2="42184" y2="611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714" r="48583"/>
          <a:stretch/>
        </p:blipFill>
        <p:spPr>
          <a:xfrm>
            <a:off x="332642" y="-472070"/>
            <a:ext cx="4200857" cy="971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591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8" tmFilter="0, 0; 0.125,0.2665; 0.25,0.4; 0.375,0.465; 0.5,0.5;  0.625,0.535; 0.75,0.6; 0.875,0.7335; 1,1">
                                          <p:stCondLst>
                                            <p:cond delay="82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04" decel="50000">
                                          <p:stCondLst>
                                            <p:cond delay="42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04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5006108" y="129309"/>
            <a:ext cx="6927274" cy="2489964"/>
          </a:xfrm>
          <a:prstGeom prst="wedgeRoundRectCallout">
            <a:avLst>
              <a:gd name="adj1" fmla="val -43510"/>
              <a:gd name="adj2" fmla="val 76470"/>
              <a:gd name="adj3" fmla="val 16667"/>
            </a:avLst>
          </a:prstGeom>
          <a:solidFill>
            <a:schemeClr val="accent1">
              <a:lumMod val="20000"/>
              <a:lumOff val="80000"/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4000" dirty="0">
                <a:solidFill>
                  <a:schemeClr val="tx1"/>
                </a:solidFill>
                <a:latin typeface="#9Slide03 AmpleSoft Bold" pitchFamily="2" charset="0"/>
              </a:rPr>
              <a:t>Hôm nay, mình được mẹ giao nhiệm vụ chăm sóc Miu. Các bạn cùng mình chăm sóc “bé cưng” này nhé!</a:t>
            </a:r>
            <a:endParaRPr lang="en-US" sz="4000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600365" y="-73891"/>
            <a:ext cx="6733309" cy="8978353"/>
            <a:chOff x="-600365" y="-73891"/>
            <a:chExt cx="6733309" cy="897835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974" b="89940" l="2967" r="30082">
                          <a14:foregroundMark x1="14325" y1="71014" x2="14325" y2="71014"/>
                          <a14:foregroundMark x1="15621" y1="69309" x2="15621" y2="6930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000"/>
            <a:stretch/>
          </p:blipFill>
          <p:spPr>
            <a:xfrm>
              <a:off x="-600365" y="-73891"/>
              <a:ext cx="6733309" cy="8978353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 rot="20332130">
              <a:off x="4221017" y="6243783"/>
              <a:ext cx="61883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800" dirty="0">
                  <a:latin typeface="#9Slide05 Bodega Script" pitchFamily="2" charset="0"/>
                  <a:cs typeface="#9Slide05 Bodega Script" pitchFamily="2" charset="0"/>
                </a:rPr>
                <a:t>Măng Non</a:t>
              </a:r>
              <a:endParaRPr lang="en-US" sz="800" dirty="0">
                <a:latin typeface="#9Slide05 Bodega Script" pitchFamily="2" charset="0"/>
                <a:cs typeface="#9Slide05 Bodega Script" pitchFamily="2" charset="0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D78FCFE8-05D9-4FF1-A34D-35908EC41C10}"/>
              </a:ext>
            </a:extLst>
          </p:cNvPr>
          <p:cNvSpPr txBox="1">
            <a:spLocks/>
          </p:cNvSpPr>
          <p:nvPr/>
        </p:nvSpPr>
        <p:spPr>
          <a:xfrm>
            <a:off x="-384936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2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67875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>
            <a:extLst>
              <a:ext uri="{FF2B5EF4-FFF2-40B4-BE49-F238E27FC236}">
                <a16:creationId xmlns:a16="http://schemas.microsoft.com/office/drawing/2014/main" id="{9A7A2051-2B77-4AE9-AED5-29AF4CE20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445500" flipH="1">
            <a:off x="2102670" y="272856"/>
            <a:ext cx="5522016" cy="37160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5706" y1="84597" x2="45706" y2="84597"/>
                        <a14:foregroundMark x1="52499" y1="84839" x2="52499" y2="848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917" y="1790439"/>
            <a:ext cx="7122020" cy="56973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618DB0-02A6-472D-90B8-6BF6886D7929}"/>
              </a:ext>
            </a:extLst>
          </p:cNvPr>
          <p:cNvSpPr txBox="1"/>
          <p:nvPr/>
        </p:nvSpPr>
        <p:spPr>
          <a:xfrm rot="20690741">
            <a:off x="1897472" y="1471796"/>
            <a:ext cx="621089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vi-VN" alt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 1: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vi-VN" alt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TẮM CHO MIU</a:t>
            </a:r>
            <a:endParaRPr lang="en-US" altLang="en-US" sz="3200" b="1" i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4F555DD-97F9-4149-81D8-C1BA72DABF98}"/>
              </a:ext>
            </a:extLst>
          </p:cNvPr>
          <p:cNvSpPr txBox="1">
            <a:spLocks/>
          </p:cNvSpPr>
          <p:nvPr/>
        </p:nvSpPr>
        <p:spPr>
          <a:xfrm>
            <a:off x="-450250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2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369443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619126" y="438150"/>
            <a:ext cx="10877550" cy="6048375"/>
          </a:xfrm>
          <a:prstGeom prst="roundRect">
            <a:avLst/>
          </a:prstGeom>
          <a:solidFill>
            <a:srgbClr val="FFEBE4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 flipH="1">
                <a:off x="1438956" y="1609110"/>
                <a:ext cx="468871" cy="13574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000099"/>
                              </a:solidFill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000099"/>
                              </a:solidFill>
                              <a:latin typeface="Cambria Math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438956" y="1609110"/>
                <a:ext cx="468871" cy="1357488"/>
              </a:xfrm>
              <a:prstGeom prst="rect">
                <a:avLst/>
              </a:prstGeom>
              <a:blipFill>
                <a:blip r:embed="rId2"/>
                <a:stretch>
                  <a:fillRect r="-6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 flipH="1">
                <a:off x="2830419" y="1616023"/>
                <a:ext cx="621670" cy="1359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000099"/>
                              </a:solidFill>
                              <a:latin typeface="Cambria Math"/>
                            </a:rPr>
                            <m:t>𝟔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000099"/>
                              </a:solidFill>
                              <a:latin typeface="Cambria Math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830419" y="1616023"/>
                <a:ext cx="621670" cy="1359988"/>
              </a:xfrm>
              <a:prstGeom prst="rect">
                <a:avLst/>
              </a:prstGeom>
              <a:blipFill>
                <a:blip r:embed="rId3"/>
                <a:stretch>
                  <a:fillRect r="-23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7"/>
          <p:cNvSpPr>
            <a:spLocks noChangeArrowheads="1"/>
          </p:cNvSpPr>
          <p:nvPr/>
        </p:nvSpPr>
        <p:spPr bwMode="auto">
          <a:xfrm flipH="1">
            <a:off x="2291900" y="1976674"/>
            <a:ext cx="43345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sz="4400" b="1" dirty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 flipH="1">
            <a:off x="777864" y="1863502"/>
            <a:ext cx="101237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sz="4800" b="1" dirty="0">
                <a:solidFill>
                  <a:srgbClr val="130995"/>
                </a:solidFill>
                <a:latin typeface="Times New Roman" pitchFamily="18" charset="0"/>
                <a:cs typeface="Times New Roman" panose="02020603050405020304" pitchFamily="18" charset="0"/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 flipH="1">
                <a:off x="1489692" y="3724351"/>
                <a:ext cx="468879" cy="13781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000099"/>
                              </a:solidFill>
                              <a:latin typeface="Cambria Math"/>
                            </a:rPr>
                            <m:t>𝟏𝟓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000099"/>
                              </a:solidFill>
                              <a:latin typeface="Cambria Math"/>
                            </a:rPr>
                            <m:t>𝟑𝟕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489692" y="3724351"/>
                <a:ext cx="468879" cy="1378198"/>
              </a:xfrm>
              <a:prstGeom prst="rect">
                <a:avLst/>
              </a:prstGeom>
              <a:blipFill>
                <a:blip r:embed="rId4"/>
                <a:stretch>
                  <a:fillRect r="-6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 flipH="1">
                <a:off x="2900300" y="3764905"/>
                <a:ext cx="621670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000099"/>
                              </a:solidFill>
                              <a:latin typeface="Cambria Math"/>
                            </a:rPr>
                            <m:t>𝟐𝟗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000099"/>
                              </a:solidFill>
                              <a:latin typeface="Cambria Math"/>
                            </a:rPr>
                            <m:t>𝟑𝟕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900300" y="3764905"/>
                <a:ext cx="621670" cy="1364412"/>
              </a:xfrm>
              <a:prstGeom prst="rect">
                <a:avLst/>
              </a:prstGeom>
              <a:blipFill>
                <a:blip r:embed="rId5"/>
                <a:stretch>
                  <a:fillRect r="-225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7"/>
          <p:cNvSpPr>
            <a:spLocks noChangeArrowheads="1"/>
          </p:cNvSpPr>
          <p:nvPr/>
        </p:nvSpPr>
        <p:spPr bwMode="auto">
          <a:xfrm flipH="1">
            <a:off x="2338031" y="4141911"/>
            <a:ext cx="36461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sz="4400" b="1" dirty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21" name="Rectangle 7"/>
          <p:cNvSpPr>
            <a:spLocks noChangeArrowheads="1"/>
          </p:cNvSpPr>
          <p:nvPr/>
        </p:nvSpPr>
        <p:spPr bwMode="auto">
          <a:xfrm flipH="1">
            <a:off x="798081" y="4031613"/>
            <a:ext cx="104696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sz="4800" b="1" dirty="0">
                <a:solidFill>
                  <a:srgbClr val="130995"/>
                </a:solidFill>
                <a:latin typeface="Times New Roman" pitchFamily="18" charset="0"/>
                <a:cs typeface="Times New Roman" panose="02020603050405020304" pitchFamily="18" charset="0"/>
              </a:rPr>
              <a:t>b)</a:t>
            </a:r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4104118" y="1760241"/>
            <a:ext cx="357020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4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……….…….</a:t>
            </a:r>
          </a:p>
        </p:txBody>
      </p:sp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4139457" y="3922012"/>
            <a:ext cx="357020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4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……………..</a:t>
            </a:r>
          </a:p>
        </p:txBody>
      </p:sp>
      <p:sp>
        <p:nvSpPr>
          <p:cNvPr id="27" name="Rectangle 7"/>
          <p:cNvSpPr>
            <a:spLocks noChangeArrowheads="1"/>
          </p:cNvSpPr>
          <p:nvPr/>
        </p:nvSpPr>
        <p:spPr bwMode="auto">
          <a:xfrm>
            <a:off x="3664911" y="1899729"/>
            <a:ext cx="57900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5400" b="1" dirty="0">
                <a:solidFill>
                  <a:srgbClr val="130995"/>
                </a:solidFill>
                <a:latin typeface="Times New Roman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8" name="Rectangle 7"/>
          <p:cNvSpPr>
            <a:spLocks noChangeArrowheads="1"/>
          </p:cNvSpPr>
          <p:nvPr/>
        </p:nvSpPr>
        <p:spPr bwMode="auto">
          <a:xfrm>
            <a:off x="3719620" y="4031613"/>
            <a:ext cx="57900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5400" b="1" dirty="0">
                <a:solidFill>
                  <a:srgbClr val="130995"/>
                </a:solidFill>
                <a:latin typeface="Times New Roman" pitchFamily="18" charset="0"/>
                <a:cs typeface="Times New Roman" panose="02020603050405020304" pitchFamily="18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 flipH="1">
                <a:off x="4122278" y="1616023"/>
                <a:ext cx="2610319" cy="1359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𝟒</m:t>
                          </m:r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𝟔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𝟏𝟏</m:t>
                          </m:r>
                        </m:den>
                      </m:f>
                      <m:r>
                        <a:rPr lang="en-US" sz="4400" b="1">
                          <a:solidFill>
                            <a:srgbClr val="FF0000"/>
                          </a:solidFill>
                          <a:latin typeface="Cambria Math"/>
                        </a:rPr>
                        <m:t>= </m:t>
                      </m:r>
                    </m:oMath>
                  </m:oMathPara>
                </a14:m>
                <a:endParaRPr lang="en-US" sz="4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122278" y="1616023"/>
                <a:ext cx="2610319" cy="135998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 flipH="1">
                <a:off x="6432933" y="1599006"/>
                <a:ext cx="468879" cy="1359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𝟏𝟎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432933" y="1599006"/>
                <a:ext cx="468879" cy="1359988"/>
              </a:xfrm>
              <a:prstGeom prst="rect">
                <a:avLst/>
              </a:prstGeom>
              <a:blipFill>
                <a:blip r:embed="rId7"/>
                <a:stretch>
                  <a:fillRect r="-6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 flipH="1">
                <a:off x="4297269" y="3756554"/>
                <a:ext cx="2897450" cy="13781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𝟏𝟓</m:t>
                          </m:r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𝟐𝟗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𝟑𝟕</m:t>
                          </m:r>
                        </m:den>
                      </m:f>
                      <m:r>
                        <a:rPr lang="en-US" sz="4400" b="1" smtClean="0">
                          <a:ln w="19050"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400" b="1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4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297269" y="3756554"/>
                <a:ext cx="2897450" cy="13781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 flipH="1">
                <a:off x="6877149" y="3767406"/>
                <a:ext cx="950763" cy="13619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𝟒𝟒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𝟑𝟕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877149" y="3767406"/>
                <a:ext cx="950763" cy="136191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Water Cartoon clipart - Duck, Cartoon, Bird, transparent clip art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871" b="97097" l="10000" r="9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326" y="1518320"/>
            <a:ext cx="2208425" cy="15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Take shower gel kitten, shower gel, cat png | PNGEg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10000" r="90000">
                        <a14:foregroundMark x1="53222" y1="73242" x2="53222" y2="73242"/>
                        <a14:foregroundMark x1="51333" y1="66992" x2="51333" y2="66992"/>
                        <a14:foregroundMark x1="51333" y1="66992" x2="51333" y2="66992"/>
                        <a14:foregroundMark x1="45222" y1="61133" x2="45222" y2="61133"/>
                        <a14:foregroundMark x1="46556" y1="64648" x2="46667" y2="65430"/>
                        <a14:foregroundMark x1="46778" y1="65430" x2="46778" y2="65430"/>
                        <a14:foregroundMark x1="48222" y1="65625" x2="48222" y2="65625"/>
                        <a14:foregroundMark x1="49667" y1="65039" x2="49667" y2="65039"/>
                        <a14:foregroundMark x1="51333" y1="63672" x2="51333" y2="63672"/>
                        <a14:foregroundMark x1="51778" y1="63477" x2="52889" y2="63086"/>
                        <a14:foregroundMark x1="52889" y1="63086" x2="52889" y2="63086"/>
                        <a14:foregroundMark x1="52889" y1="63086" x2="52889" y2="63086"/>
                        <a14:foregroundMark x1="50556" y1="60938" x2="50556" y2="60938"/>
                        <a14:foregroundMark x1="53889" y1="63086" x2="54444" y2="64258"/>
                        <a14:foregroundMark x1="54444" y1="64453" x2="54889" y2="66797"/>
                        <a14:foregroundMark x1="55111" y1="68164" x2="55111" y2="6914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7556">
            <a:off x="6912617" y="3750040"/>
            <a:ext cx="3526063" cy="2005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418" y="571038"/>
            <a:ext cx="3158002" cy="129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94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  <p:bldP spid="23" grpId="1"/>
      <p:bldP spid="24" grpId="0"/>
      <p:bldP spid="24" grpId="1"/>
      <p:bldP spid="27" grpId="0"/>
      <p:bldP spid="28" grpId="0"/>
      <p:bldP spid="30" grpId="0"/>
      <p:bldP spid="31" grpId="0"/>
      <p:bldP spid="32" grpId="0"/>
      <p:bldP spid="3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317</Words>
  <Application>Microsoft Office PowerPoint</Application>
  <PresentationFormat>Widescreen</PresentationFormat>
  <Paragraphs>105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32" baseType="lpstr">
      <vt:lpstr>#9Slide05 SVNAngellife</vt:lpstr>
      <vt:lpstr>#9Slide05 Bodega Script</vt:lpstr>
      <vt:lpstr>#9Slide07 HoneyCream</vt:lpstr>
      <vt:lpstr>Times New Roman</vt:lpstr>
      <vt:lpstr>Calibri Light</vt:lpstr>
      <vt:lpstr>#9Slide03 AmpleSoft</vt:lpstr>
      <vt:lpstr>Cambria Math</vt:lpstr>
      <vt:lpstr>UTM Showcard</vt:lpstr>
      <vt:lpstr>Calibri</vt:lpstr>
      <vt:lpstr>#9Slide03 Arima Madurai Black</vt:lpstr>
      <vt:lpstr>#9Slide03 AmpleSoft Bold</vt:lpstr>
      <vt:lpstr>UTM Fancy Full</vt:lpstr>
      <vt:lpstr>Arial</vt:lpstr>
      <vt:lpstr>Office Theme</vt:lpstr>
      <vt:lpstr>Custom Design</vt:lpstr>
      <vt:lpstr>1_Custom Design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PHEP CONG PHAN SO</dc:title>
  <dc:creator>Măng Non</dc:creator>
  <cp:keywords>MangnonTeam</cp:keywords>
  <cp:lastModifiedBy>Dương Thị Lan Anh</cp:lastModifiedBy>
  <cp:revision>41</cp:revision>
  <dcterms:created xsi:type="dcterms:W3CDTF">2022-01-22T11:05:55Z</dcterms:created>
  <dcterms:modified xsi:type="dcterms:W3CDTF">2023-02-19T16:10:45Z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2023-02-19T16:10:40Z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e4bfb8a4-fe67-4a37-9413-dd040ca8cfd2</vt:lpwstr>
  </property>
  <property fmtid="{D5CDD505-2E9C-101B-9397-08002B2CF9AE}" pid="8" name="MSIP_Label_defa4170-0d19-0005-0004-bc88714345d2_ContentBits">
    <vt:lpwstr>0</vt:lpwstr>
  </property>
</Properties>
</file>