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18670" r:id="rId2"/>
    <p:sldId id="18692" r:id="rId3"/>
    <p:sldId id="18693" r:id="rId4"/>
    <p:sldId id="18673" r:id="rId5"/>
    <p:sldId id="18672" r:id="rId6"/>
    <p:sldId id="280" r:id="rId7"/>
    <p:sldId id="292" r:id="rId8"/>
    <p:sldId id="265" r:id="rId9"/>
    <p:sldId id="274" r:id="rId10"/>
    <p:sldId id="275" r:id="rId11"/>
    <p:sldId id="262" r:id="rId12"/>
    <p:sldId id="263" r:id="rId13"/>
    <p:sldId id="313" r:id="rId14"/>
    <p:sldId id="18685" r:id="rId15"/>
    <p:sldId id="290" r:id="rId16"/>
    <p:sldId id="186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380F"/>
    <a:srgbClr val="3333CC"/>
    <a:srgbClr val="16E911"/>
    <a:srgbClr val="66CC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75269" autoAdjust="0"/>
  </p:normalViewPr>
  <p:slideViewPr>
    <p:cSldViewPr>
      <p:cViewPr varScale="1">
        <p:scale>
          <a:sx n="62" d="100"/>
          <a:sy n="62" d="100"/>
        </p:scale>
        <p:origin x="18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B095-0ECB-44C3-94FF-B3309F3C024A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187DB-FDE8-48BF-AE1D-8CB6AC9C2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7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158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muốn</a:t>
            </a:r>
            <a:r>
              <a:rPr lang="en-US" baseline="0" dirty="0"/>
              <a:t> </a:t>
            </a:r>
            <a:r>
              <a:rPr lang="en-US" baseline="0" dirty="0" err="1"/>
              <a:t>xđ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cácc</a:t>
            </a:r>
            <a:r>
              <a:rPr lang="en-US" baseline="0" dirty="0"/>
              <a:t> on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cần</a:t>
            </a:r>
            <a:r>
              <a:rPr lang="en-US" baseline="0" dirty="0"/>
              <a:t> going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phẩy</a:t>
            </a:r>
            <a:r>
              <a:rPr lang="en-US" baseline="0" dirty="0"/>
              <a:t> </a:t>
            </a:r>
            <a:r>
              <a:rPr lang="en-US" baseline="0" dirty="0" err="1"/>
              <a:t>thôi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nhé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35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7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7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t 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them 0 ở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5 ….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stp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stn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nhỉ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k, à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them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stp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them ở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stp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stn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đc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baseline="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7200" b="1" baseline="0" dirty="0">
                <a:latin typeface="Times New Roman" pitchFamily="18" charset="0"/>
                <a:cs typeface="Times New Roman" pitchFamily="18" charset="0"/>
              </a:rPr>
              <a:t> ạ</a:t>
            </a:r>
            <a:endParaRPr lang="en-US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94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a/ 1,06</a:t>
            </a:r>
          </a:p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b/0,612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06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a/ 1,06</a:t>
            </a:r>
          </a:p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b/0,612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51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Dạng</a:t>
            </a:r>
            <a:r>
              <a:rPr lang="en-US" altLang="zh-CN" dirty="0"/>
              <a:t> </a:t>
            </a:r>
            <a:r>
              <a:rPr lang="en-US" altLang="zh-CN" dirty="0" err="1"/>
              <a:t>toán</a:t>
            </a:r>
            <a:r>
              <a:rPr lang="en-US" altLang="zh-CN" baseline="0" dirty="0"/>
              <a:t> ở </a:t>
            </a:r>
            <a:r>
              <a:rPr lang="en-US" altLang="zh-CN" baseline="0" dirty="0" err="1"/>
              <a:t>lớp</a:t>
            </a:r>
            <a:r>
              <a:rPr lang="en-US" altLang="zh-CN" baseline="0" dirty="0"/>
              <a:t> 3 </a:t>
            </a:r>
            <a:r>
              <a:rPr lang="en-US" altLang="zh-CN" baseline="0" dirty="0" err="1"/>
              <a:t>chính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dạng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toán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rút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về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đơn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vị</a:t>
            </a:r>
            <a:r>
              <a:rPr lang="en-US" altLang="zh-CN" baseline="0" dirty="0"/>
              <a:t>. </a:t>
            </a:r>
            <a:r>
              <a:rPr lang="en-US" altLang="zh-CN" baseline="0" dirty="0" err="1"/>
              <a:t>Khác</a:t>
            </a:r>
            <a:r>
              <a:rPr lang="en-US" altLang="zh-CN" baseline="0" dirty="0"/>
              <a:t> ở </a:t>
            </a:r>
            <a:r>
              <a:rPr lang="en-US" altLang="zh-CN" baseline="0" dirty="0" err="1"/>
              <a:t>đây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stp</a:t>
            </a:r>
            <a:r>
              <a:rPr lang="en-US" altLang="zh-CN" baseline="0" dirty="0"/>
              <a:t> , </a:t>
            </a:r>
            <a:r>
              <a:rPr lang="en-US" altLang="zh-CN" baseline="0" dirty="0" err="1"/>
              <a:t>tỉ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lệ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thuận</a:t>
            </a:r>
            <a:r>
              <a:rPr lang="en-US" altLang="zh-CN" baseline="0" dirty="0"/>
              <a:t> ở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giải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về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rút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về</a:t>
            </a:r>
            <a:r>
              <a:rPr lang="en-US" altLang="zh-CN" baseline="0" dirty="0"/>
              <a:t>  </a:t>
            </a:r>
            <a:r>
              <a:rPr lang="en-US" altLang="zh-CN" baseline="0" dirty="0" err="1"/>
              <a:t>đơn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vị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là</a:t>
            </a:r>
            <a:r>
              <a:rPr lang="en-US" altLang="zh-CN" baseline="0" dirty="0"/>
              <a:t> hay </a:t>
            </a:r>
            <a:r>
              <a:rPr lang="en-US" altLang="zh-CN" baseline="0" dirty="0" err="1"/>
              <a:t>nhất</a:t>
            </a:r>
            <a:r>
              <a:rPr lang="en-US" altLang="zh-CN" baseline="0" dirty="0"/>
              <a:t>. 12 x 30,4 </a:t>
            </a:r>
            <a:r>
              <a:rPr lang="en-US" altLang="zh-CN" baseline="0" dirty="0" err="1"/>
              <a:t>đã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đúng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chưa</a:t>
            </a:r>
            <a:r>
              <a:rPr lang="en-US" altLang="zh-CN" baseline="0" dirty="0"/>
              <a:t>. </a:t>
            </a:r>
            <a:r>
              <a:rPr lang="en-US" altLang="zh-CN" baseline="0" dirty="0" err="1"/>
              <a:t>Muốn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tìm</a:t>
            </a:r>
            <a:r>
              <a:rPr lang="en-US" altLang="zh-CN" baseline="0" dirty="0"/>
              <a:t> 12 </a:t>
            </a:r>
            <a:r>
              <a:rPr lang="en-US" altLang="zh-CN" baseline="0" dirty="0" err="1"/>
              <a:t>bao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gạo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phải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cân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nặng</a:t>
            </a:r>
            <a:r>
              <a:rPr lang="en-US" altLang="zh-CN" baseline="0" dirty="0"/>
              <a:t> 1 </a:t>
            </a:r>
            <a:r>
              <a:rPr lang="en-US" altLang="zh-CN" baseline="0" dirty="0" err="1"/>
              <a:t>bao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nhân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với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bao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con </a:t>
            </a:r>
            <a:r>
              <a:rPr lang="en-US" altLang="zh-CN" baseline="0" dirty="0" err="1"/>
              <a:t>nhé</a:t>
            </a:r>
            <a:r>
              <a:rPr lang="en-US" altLang="zh-CN" baseline="0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9583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720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353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669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27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410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baseline="0" dirty="0"/>
              <a:t> chia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ít</a:t>
            </a:r>
            <a:r>
              <a:rPr lang="en-US" baseline="0" dirty="0"/>
              <a:t> </a:t>
            </a:r>
            <a:r>
              <a:rPr lang="en-US" baseline="0" dirty="0" err="1"/>
              <a:t>nhất</a:t>
            </a:r>
            <a:r>
              <a:rPr lang="en-US" baseline="0" dirty="0"/>
              <a:t> </a:t>
            </a:r>
            <a:r>
              <a:rPr lang="en-US" baseline="0" dirty="0" err="1"/>
              <a:t>mấy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nhất</a:t>
            </a:r>
            <a:r>
              <a:rPr lang="en-US" baseline="0" dirty="0"/>
              <a:t> </a:t>
            </a:r>
            <a:r>
              <a:rPr lang="en-US" baseline="0" dirty="0" err="1"/>
              <a:t>mấy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1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k </a:t>
            </a:r>
            <a:r>
              <a:rPr lang="en-US" baseline="0" dirty="0" err="1"/>
              <a:t>đủ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2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 </a:t>
            </a:r>
            <a:r>
              <a:rPr lang="en-US" baseline="0" dirty="0" err="1"/>
              <a:t>Chú</a:t>
            </a:r>
            <a:r>
              <a:rPr lang="en-US" baseline="0" dirty="0"/>
              <a:t> ý </a:t>
            </a:r>
            <a:r>
              <a:rPr lang="en-US" baseline="0" dirty="0" err="1"/>
              <a:t>bước</a:t>
            </a:r>
            <a:r>
              <a:rPr lang="en-US" baseline="0" dirty="0"/>
              <a:t> </a:t>
            </a:r>
            <a:r>
              <a:rPr lang="en-US" baseline="0" dirty="0" err="1"/>
              <a:t>đặt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phẩy</a:t>
            </a:r>
            <a:r>
              <a:rPr lang="en-US" baseline="0" dirty="0"/>
              <a:t> ở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thương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b </a:t>
            </a:r>
            <a:r>
              <a:rPr lang="en-US" baseline="0" dirty="0" err="1"/>
              <a:t>nhé</a:t>
            </a:r>
            <a:r>
              <a:rPr lang="en-US" baseline="0" dirty="0"/>
              <a:t>.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chia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hạ</a:t>
            </a:r>
            <a:r>
              <a:rPr lang="en-US" baseline="0" dirty="0"/>
              <a:t> 1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đã</a:t>
            </a:r>
            <a:r>
              <a:rPr lang="en-US" baseline="0" dirty="0"/>
              <a:t> </a:t>
            </a:r>
            <a:r>
              <a:rPr lang="en-US" baseline="0" dirty="0" err="1"/>
              <a:t>hạ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đem</a:t>
            </a:r>
            <a:r>
              <a:rPr lang="en-US" baseline="0" dirty="0"/>
              <a:t> chia,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sbc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hơn</a:t>
            </a:r>
            <a:r>
              <a:rPr lang="en-US" baseline="0" dirty="0"/>
              <a:t> </a:t>
            </a:r>
            <a:r>
              <a:rPr lang="en-US" baseline="0" dirty="0" err="1"/>
              <a:t>sc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đc</a:t>
            </a:r>
            <a:r>
              <a:rPr lang="en-US" baseline="0" dirty="0"/>
              <a:t> 0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chứ</a:t>
            </a:r>
            <a:r>
              <a:rPr lang="en-US" baseline="0" dirty="0"/>
              <a:t> </a:t>
            </a:r>
            <a:r>
              <a:rPr lang="en-US" baseline="0" dirty="0" err="1"/>
              <a:t>tuyệt</a:t>
            </a:r>
            <a:r>
              <a:rPr lang="en-US" baseline="0" dirty="0"/>
              <a:t> </a:t>
            </a:r>
            <a:r>
              <a:rPr lang="en-US" baseline="0" dirty="0" err="1"/>
              <a:t>đối</a:t>
            </a:r>
            <a:r>
              <a:rPr lang="en-US" baseline="0" dirty="0"/>
              <a:t> k </a:t>
            </a:r>
            <a:r>
              <a:rPr lang="en-US" baseline="0" dirty="0" err="1"/>
              <a:t>đc</a:t>
            </a:r>
            <a:r>
              <a:rPr lang="en-US" baseline="0" dirty="0"/>
              <a:t> 2 </a:t>
            </a:r>
            <a:r>
              <a:rPr lang="en-US" baseline="0" dirty="0" err="1"/>
              <a:t>liền</a:t>
            </a:r>
            <a:r>
              <a:rPr lang="en-US" baseline="0" dirty="0"/>
              <a:t> 2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chia.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Con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ước</a:t>
            </a:r>
            <a:r>
              <a:rPr lang="en-US" baseline="0" dirty="0"/>
              <a:t> </a:t>
            </a:r>
            <a:r>
              <a:rPr lang="en-US" baseline="0" dirty="0" err="1"/>
              <a:t>lượng</a:t>
            </a:r>
            <a:r>
              <a:rPr lang="en-US" baseline="0" dirty="0"/>
              <a:t> </a:t>
            </a:r>
            <a:r>
              <a:rPr lang="en-US" baseline="0" dirty="0" err="1"/>
              <a:t>thương</a:t>
            </a:r>
            <a:r>
              <a:rPr lang="en-US" baseline="0" dirty="0"/>
              <a:t>,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lớn</a:t>
            </a:r>
            <a:r>
              <a:rPr lang="en-US" baseline="0" dirty="0"/>
              <a:t> </a:t>
            </a:r>
            <a:r>
              <a:rPr lang="en-US" baseline="0" dirty="0" err="1"/>
              <a:t>hơn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chia </a:t>
            </a:r>
            <a:r>
              <a:rPr lang="en-US" baseline="0" dirty="0" err="1"/>
              <a:t>thì</a:t>
            </a:r>
            <a:r>
              <a:rPr lang="en-US" baseline="0" dirty="0"/>
              <a:t> con </a:t>
            </a:r>
            <a:r>
              <a:rPr lang="en-US" baseline="0" dirty="0" err="1"/>
              <a:t>phải</a:t>
            </a:r>
            <a:r>
              <a:rPr lang="en-US" baseline="0" dirty="0"/>
              <a:t> tang </a:t>
            </a:r>
            <a:r>
              <a:rPr lang="en-US" baseline="0" dirty="0" err="1"/>
              <a:t>thương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b </a:t>
            </a:r>
            <a:r>
              <a:rPr lang="en-US" baseline="0" dirty="0" err="1"/>
              <a:t>khác</a:t>
            </a:r>
            <a:r>
              <a:rPr lang="en-US" baseline="0" dirty="0"/>
              <a:t> </a:t>
            </a:r>
            <a:r>
              <a:rPr lang="en-US" baseline="0" dirty="0" err="1"/>
              <a:t>gì</a:t>
            </a:r>
            <a:r>
              <a:rPr lang="en-US" baseline="0" dirty="0"/>
              <a:t> </a:t>
            </a: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a, 1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k </a:t>
            </a:r>
            <a:r>
              <a:rPr lang="en-US" baseline="0" dirty="0" err="1"/>
              <a:t>đủ</a:t>
            </a:r>
            <a:r>
              <a:rPr lang="en-US" baseline="0" dirty="0"/>
              <a:t> </a:t>
            </a:r>
            <a:r>
              <a:rPr lang="en-US" baseline="0" dirty="0" err="1"/>
              <a:t>nhưng</a:t>
            </a:r>
            <a:r>
              <a:rPr lang="en-US" baseline="0" dirty="0"/>
              <a:t> t k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2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( ở </a:t>
            </a: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a 6 k chia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nên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67, </a:t>
            </a:r>
            <a:r>
              <a:rPr lang="en-US" baseline="0" dirty="0" err="1"/>
              <a:t>còn</a:t>
            </a:r>
            <a:r>
              <a:rPr lang="en-US" baseline="0" dirty="0"/>
              <a:t> ở </a:t>
            </a: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b </a:t>
            </a:r>
            <a:r>
              <a:rPr lang="en-US" baseline="0" dirty="0" err="1"/>
              <a:t>thì</a:t>
            </a:r>
            <a:r>
              <a:rPr lang="en-US" baseline="0" dirty="0"/>
              <a:t> 3 k chia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4 </a:t>
            </a:r>
            <a:r>
              <a:rPr lang="en-US" baseline="0" dirty="0" err="1"/>
              <a:t>nhưng</a:t>
            </a:r>
            <a:r>
              <a:rPr lang="en-US" baseline="0" dirty="0"/>
              <a:t> k </a:t>
            </a:r>
            <a:r>
              <a:rPr lang="en-US" baseline="0" dirty="0" err="1"/>
              <a:t>đc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2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vì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nhỉ</a:t>
            </a:r>
            <a:r>
              <a:rPr lang="en-US" baseline="0" dirty="0"/>
              <a:t>. À </a:t>
            </a:r>
            <a:r>
              <a:rPr lang="en-US" baseline="0" dirty="0" err="1"/>
              <a:t>vì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tắc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chia </a:t>
            </a:r>
            <a:r>
              <a:rPr lang="en-US" baseline="0" dirty="0" err="1"/>
              <a:t>stp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stn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phải</a:t>
            </a:r>
            <a:r>
              <a:rPr lang="en-US" baseline="0" dirty="0"/>
              <a:t> chia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dánh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phẩy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thương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ở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chia.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28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= 9,6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883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c/ = 6,1</a:t>
            </a:r>
          </a:p>
          <a:p>
            <a:r>
              <a:rPr lang="en-US" sz="7200" b="1">
                <a:latin typeface="Times New Roman" pitchFamily="18" charset="0"/>
                <a:cs typeface="Times New Roman" pitchFamily="18" charset="0"/>
              </a:rPr>
              <a:t>d/ = 5,203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1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</a:t>
            </a:r>
            <a:r>
              <a:rPr lang="en-US" baseline="0" dirty="0"/>
              <a:t> </a:t>
            </a:r>
            <a:r>
              <a:rPr lang="en-US" baseline="0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phép</a:t>
            </a:r>
            <a:r>
              <a:rPr lang="en-US" baseline="0" dirty="0"/>
              <a:t> chia </a:t>
            </a:r>
            <a:r>
              <a:rPr lang="en-US" baseline="0" dirty="0" err="1"/>
              <a:t>này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.</a:t>
            </a:r>
            <a:endParaRPr lang="en-US" dirty="0"/>
          </a:p>
          <a:p>
            <a:r>
              <a:rPr lang="en-US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chia </a:t>
            </a:r>
            <a:r>
              <a:rPr lang="en-US" baseline="0" dirty="0" err="1"/>
              <a:t>hết</a:t>
            </a:r>
            <a:r>
              <a:rPr lang="en-US" baseline="0" dirty="0"/>
              <a:t> hay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nhiêu</a:t>
            </a:r>
            <a:r>
              <a:rPr lang="en-US" baseline="0" dirty="0"/>
              <a:t>. </a:t>
            </a:r>
            <a:r>
              <a:rPr lang="en-US" baseline="0" dirty="0" err="1"/>
              <a:t>Tại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kp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12 </a:t>
            </a:r>
            <a:r>
              <a:rPr lang="en-US" baseline="0" dirty="0" err="1"/>
              <a:t>mà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0,12. 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Là</a:t>
            </a:r>
            <a:r>
              <a:rPr lang="en-US" baseline="0" dirty="0"/>
              <a:t> going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phẩy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 err="1"/>
              <a:t>Thử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: 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Thông</a:t>
            </a:r>
            <a:r>
              <a:rPr lang="en-US" baseline="0" dirty="0"/>
              <a:t> </a:t>
            </a:r>
            <a:r>
              <a:rPr lang="en-US" baseline="0" dirty="0" err="1"/>
              <a:t>thường</a:t>
            </a:r>
            <a:r>
              <a:rPr lang="en-US" baseline="0" dirty="0"/>
              <a:t> k </a:t>
            </a:r>
            <a:r>
              <a:rPr lang="en-US" baseline="0" dirty="0" err="1"/>
              <a:t>xđ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dư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phép</a:t>
            </a:r>
            <a:r>
              <a:rPr lang="en-US" baseline="0" dirty="0"/>
              <a:t> chia </a:t>
            </a:r>
            <a:r>
              <a:rPr lang="en-US" baseline="0" dirty="0" err="1"/>
              <a:t>sẽ</a:t>
            </a:r>
            <a:r>
              <a:rPr lang="en-US" baseline="0" dirty="0"/>
              <a:t> goings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phẩy</a:t>
            </a:r>
            <a:r>
              <a:rPr lang="en-US" baseline="0" dirty="0"/>
              <a:t> (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thấy</a:t>
            </a:r>
            <a:r>
              <a:rPr lang="en-US" baseline="0" dirty="0"/>
              <a:t> k ạ, 1 </a:t>
            </a:r>
            <a:r>
              <a:rPr lang="en-US" baseline="0" dirty="0" err="1"/>
              <a:t>thẳng</a:t>
            </a:r>
            <a:r>
              <a:rPr lang="en-US" baseline="0" dirty="0"/>
              <a:t> hang </a:t>
            </a:r>
            <a:r>
              <a:rPr lang="en-US" baseline="0" dirty="0" err="1"/>
              <a:t>phần</a:t>
            </a:r>
            <a:r>
              <a:rPr lang="en-US" baseline="0" dirty="0"/>
              <a:t> 10, 2 </a:t>
            </a:r>
            <a:r>
              <a:rPr lang="en-US" baseline="0" dirty="0" err="1"/>
              <a:t>thằng</a:t>
            </a:r>
            <a:r>
              <a:rPr lang="en-US" baseline="0" dirty="0"/>
              <a:t> hang </a:t>
            </a:r>
            <a:r>
              <a:rPr lang="en-US" baseline="0" dirty="0" err="1"/>
              <a:t>phầm</a:t>
            </a:r>
            <a:r>
              <a:rPr lang="en-US" baseline="0" dirty="0"/>
              <a:t> 100..) </a:t>
            </a:r>
            <a:r>
              <a:rPr lang="en-US" baseline="0" dirty="0" err="1"/>
              <a:t>nẾu</a:t>
            </a:r>
            <a:r>
              <a:rPr lang="en-US" baseline="0" dirty="0"/>
              <a:t> 12 </a:t>
            </a:r>
            <a:r>
              <a:rPr lang="en-US" baseline="0" dirty="0" err="1"/>
              <a:t>nó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nằm</a:t>
            </a:r>
            <a:r>
              <a:rPr lang="en-US" baseline="0" dirty="0"/>
              <a:t> ở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còn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nằm</a:t>
            </a:r>
            <a:r>
              <a:rPr lang="en-US" baseline="0" dirty="0"/>
              <a:t> ở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tphan</a:t>
            </a:r>
            <a:r>
              <a:rPr lang="en-US" baseline="0" dirty="0"/>
              <a:t> </a:t>
            </a:r>
            <a:r>
              <a:rPr lang="en-US" baseline="0" dirty="0" err="1"/>
              <a:t>nó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;à 0,12 </a:t>
            </a:r>
            <a:r>
              <a:rPr lang="en-US" baseline="0" dirty="0" err="1"/>
              <a:t>các</a:t>
            </a:r>
            <a:r>
              <a:rPr lang="en-US" baseline="0" dirty="0"/>
              <a:t> con </a:t>
            </a:r>
            <a:r>
              <a:rPr lang="en-US" baseline="0" dirty="0" err="1"/>
              <a:t>nhé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87DB-FDE8-48BF-AE1D-8CB6AC9C23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27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3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985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349540B-14F3-4E06-A635-469569E4D1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2200" y="304800"/>
            <a:ext cx="1861867" cy="177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3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9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14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4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7DC16-055E-45AB-A4D9-9A97D0E4F9DB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6EC16-66D2-461D-A647-1F3A63B35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1" y="857392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1" name="TextBox 84"/>
          <p:cNvSpPr txBox="1"/>
          <p:nvPr/>
        </p:nvSpPr>
        <p:spPr>
          <a:xfrm>
            <a:off x="1964267" y="3019355"/>
            <a:ext cx="5648960" cy="14773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9600" b="1" spc="213" dirty="0">
                <a:solidFill>
                  <a:srgbClr val="BD380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607655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3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3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2CAB3605-D314-4A2D-91C2-83E79AC5B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0863"/>
            <a:ext cx="7010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vi-VN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Bài 2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b)</a:t>
            </a:r>
            <a:r>
              <a:rPr lang="vi-VN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Tìm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dư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x-none" sz="33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sau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vi-VN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                        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43,19 : 21</a:t>
            </a:r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DAD0FFE3-8F89-4E9D-A8A8-243FB1C222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895600"/>
            <a:ext cx="0" cy="21336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12293" name="Line 5">
            <a:extLst>
              <a:ext uri="{FF2B5EF4-FFF2-40B4-BE49-F238E27FC236}">
                <a16:creationId xmlns:a16="http://schemas.microsoft.com/office/drawing/2014/main" id="{FB813CFD-81A0-42D7-B564-91BFB8DF1A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3505200"/>
            <a:ext cx="10668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037271EB-96D7-4BFF-875E-87E59FCC8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" y="28956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43</a:t>
            </a:r>
            <a:r>
              <a:rPr lang="en-US" altLang="x-none" sz="330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19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D4EDEDCD-C1C2-493F-8D19-03221542A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28956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21</a:t>
            </a: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06ABDB9F-2842-469D-BD17-F0831DDF4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4A4882F9-4596-42D5-A525-861236572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C50953BF-3283-4B38-8548-A6C4BAE61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844BDA2C-09F2-44B8-B3CC-9591DB3EB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05200"/>
            <a:ext cx="304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EED156E4-C958-4254-8725-69EA8564D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3ED5AF60-BF4C-4A18-9B94-C76DACE18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9624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A278B3CA-9BBA-4255-A952-5C8E996DC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2303" name="Rectangle 15">
            <a:extLst>
              <a:ext uri="{FF2B5EF4-FFF2-40B4-BE49-F238E27FC236}">
                <a16:creationId xmlns:a16="http://schemas.microsoft.com/office/drawing/2014/main" id="{E54CABB2-7329-4F64-B7BC-DCC3F1FC9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8194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33CC"/>
                </a:solidFill>
                <a:latin typeface="Times New Roman" panose="02020603050405020304" pitchFamily="18" charset="0"/>
              </a:rPr>
              <a:t>Số dư:</a:t>
            </a:r>
          </a:p>
        </p:txBody>
      </p:sp>
      <p:sp>
        <p:nvSpPr>
          <p:cNvPr id="25616" name="Rectangle 16">
            <a:extLst>
              <a:ext uri="{FF2B5EF4-FFF2-40B4-BE49-F238E27FC236}">
                <a16:creationId xmlns:a16="http://schemas.microsoft.com/office/drawing/2014/main" id="{E493DEE6-FD36-4689-BFCA-776B96FD5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819400"/>
            <a:ext cx="15001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FF0000"/>
                </a:solidFill>
                <a:latin typeface="Times New Roman" panose="02020603050405020304" pitchFamily="18" charset="0"/>
              </a:rPr>
              <a:t>0,14</a:t>
            </a:r>
          </a:p>
        </p:txBody>
      </p:sp>
      <p:sp>
        <p:nvSpPr>
          <p:cNvPr id="12305" name="Rectangle 17">
            <a:extLst>
              <a:ext uri="{FF2B5EF4-FFF2-40B4-BE49-F238E27FC236}">
                <a16:creationId xmlns:a16="http://schemas.microsoft.com/office/drawing/2014/main" id="{F256CA4C-E3BF-47DE-B78F-6DD8A4568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505200"/>
            <a:ext cx="304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CA342458-245D-4A3E-ABB6-9FBDBB6FD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44958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25619" name="Line 19">
            <a:extLst>
              <a:ext uri="{FF2B5EF4-FFF2-40B4-BE49-F238E27FC236}">
                <a16:creationId xmlns:a16="http://schemas.microsoft.com/office/drawing/2014/main" id="{9F19F0C1-9A5A-4896-BFC2-56673D5DF3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3352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22" name="矩形 17">
            <a:extLst>
              <a:ext uri="{FF2B5EF4-FFF2-40B4-BE49-F238E27FC236}">
                <a16:creationId xmlns:a16="http://schemas.microsoft.com/office/drawing/2014/main" id="{6B656DB2-3A38-4D44-A810-82ADA1EEAE49}"/>
              </a:ext>
            </a:extLst>
          </p:cNvPr>
          <p:cNvSpPr/>
          <p:nvPr/>
        </p:nvSpPr>
        <p:spPr>
          <a:xfrm>
            <a:off x="0" y="1981200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23" name="矩形 29">
            <a:extLst>
              <a:ext uri="{FF2B5EF4-FFF2-40B4-BE49-F238E27FC236}">
                <a16:creationId xmlns:a16="http://schemas.microsoft.com/office/drawing/2014/main" id="{05FEE3D1-6575-4D58-945A-D6FF29462CB7}"/>
              </a:ext>
            </a:extLst>
          </p:cNvPr>
          <p:cNvSpPr/>
          <p:nvPr/>
        </p:nvSpPr>
        <p:spPr>
          <a:xfrm flipV="1">
            <a:off x="8674290" y="-1"/>
            <a:ext cx="445826" cy="21342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473941" y="2262793"/>
            <a:ext cx="5715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21,3 : 5</a:t>
            </a:r>
            <a:r>
              <a:rPr lang="vi-VN" sz="3300" dirty="0">
                <a:latin typeface="Times New Roman" pitchFamily="18" charset="0"/>
                <a:cs typeface="Times New Roman" pitchFamily="18" charset="0"/>
              </a:rPr>
              <a:t> = ....?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381000" y="30480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21,3 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790700" y="30480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>
                <a:latin typeface="Times New Roman" pitchFamily="18" charset="0"/>
                <a:cs typeface="Times New Roman" pitchFamily="18" charset="0"/>
              </a:rPr>
              <a:t>5 </a:t>
            </a: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1752600" y="31242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1752600" y="358140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770063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6096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2043545" y="3489754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9144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3 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2227263" y="3486665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2 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914400" y="39624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3 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1186441" y="39624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300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2500745" y="350623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143000" y="4442807"/>
            <a:ext cx="348241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3598141" y="2438400"/>
            <a:ext cx="5181600" cy="3124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n-US" sz="3300" b="1" i="1" u="sng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300" b="1" i="1" u="sng" dirty="0"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3300" b="1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Khi chia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 chia.</a:t>
            </a:r>
            <a:endParaRPr lang="en-US" sz="33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72200" y="4419600"/>
            <a:ext cx="2514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038600" y="4953000"/>
            <a:ext cx="4648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038600" y="5486400"/>
            <a:ext cx="1981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079318" y="2621340"/>
            <a:ext cx="60365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 chia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6" name="矩形 17">
            <a:extLst>
              <a:ext uri="{FF2B5EF4-FFF2-40B4-BE49-F238E27FC236}">
                <a16:creationId xmlns:a16="http://schemas.microsoft.com/office/drawing/2014/main" id="{57F10B3A-BF0D-47C3-A4A2-62345593F7A0}"/>
              </a:ext>
            </a:extLst>
          </p:cNvPr>
          <p:cNvSpPr/>
          <p:nvPr/>
        </p:nvSpPr>
        <p:spPr>
          <a:xfrm>
            <a:off x="-10443" y="1540476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24DA64DB-564C-48E1-BF9F-493DA5917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6076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矩形 29">
            <a:extLst>
              <a:ext uri="{FF2B5EF4-FFF2-40B4-BE49-F238E27FC236}">
                <a16:creationId xmlns:a16="http://schemas.microsoft.com/office/drawing/2014/main" id="{92BE2B17-6150-4F7E-8D55-E9E802EEE3E8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121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25" grpId="0"/>
      <p:bldP spid="9226" grpId="0"/>
      <p:bldP spid="9227" grpId="0" animBg="1"/>
      <p:bldP spid="9228" grpId="0" animBg="1"/>
      <p:bldP spid="9229" grpId="0"/>
      <p:bldP spid="9230" grpId="0"/>
      <p:bldP spid="9231" grpId="0"/>
      <p:bldP spid="9232" grpId="0"/>
      <p:bldP spid="9233" grpId="0"/>
      <p:bldP spid="9234" grpId="0"/>
      <p:bldP spid="17" grpId="0"/>
      <p:bldP spid="18" grpId="0"/>
      <p:bldP spid="19" grpId="0"/>
      <p:bldP spid="20" grpId="0" animBg="1"/>
      <p:bldP spid="22" grpId="1"/>
      <p:bldP spid="22" grpId="2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219200" y="2359739"/>
            <a:ext cx="29575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>
                <a:latin typeface="Times New Roman" pitchFamily="18" charset="0"/>
                <a:cs typeface="Times New Roman" pitchFamily="18" charset="0"/>
              </a:rPr>
              <a:t>a) 26,5 : 25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5410200" y="2333167"/>
            <a:ext cx="29575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>
                <a:latin typeface="Times New Roman" pitchFamily="18" charset="0"/>
                <a:cs typeface="Times New Roman" pitchFamily="18" charset="0"/>
              </a:rPr>
              <a:t>b) 12,24 : 20</a:t>
            </a:r>
          </a:p>
        </p:txBody>
      </p:sp>
      <p:sp>
        <p:nvSpPr>
          <p:cNvPr id="6" name="矩形 17">
            <a:extLst>
              <a:ext uri="{FF2B5EF4-FFF2-40B4-BE49-F238E27FC236}">
                <a16:creationId xmlns:a16="http://schemas.microsoft.com/office/drawing/2014/main" id="{ED837EA7-6419-4A50-B7FF-22743DFEA720}"/>
              </a:ext>
            </a:extLst>
          </p:cNvPr>
          <p:cNvSpPr/>
          <p:nvPr/>
        </p:nvSpPr>
        <p:spPr>
          <a:xfrm>
            <a:off x="61414" y="1504683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7" name="矩形 29">
            <a:extLst>
              <a:ext uri="{FF2B5EF4-FFF2-40B4-BE49-F238E27FC236}">
                <a16:creationId xmlns:a16="http://schemas.microsoft.com/office/drawing/2014/main" id="{326081D6-21CF-449C-85FF-8C91FCD779D7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43DD4FE2-D6F0-4983-8DF1-4EDA313BE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6076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11944" y="1832846"/>
            <a:ext cx="29575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a) 26,5 : 25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81000" y="30480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26,5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790700" y="3048000"/>
            <a:ext cx="7239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3200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52600" y="3124200"/>
            <a:ext cx="1143000" cy="890588"/>
            <a:chOff x="1752600" y="3124200"/>
            <a:chExt cx="1143000" cy="890588"/>
          </a:xfrm>
        </p:grpSpPr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752600" y="3124200"/>
              <a:ext cx="0" cy="8905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752600" y="3581400"/>
              <a:ext cx="1143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752600" y="3515841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603972" y="343432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19812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893618" y="3455554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 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161403" y="3528026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185286" y="3460874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1196828" y="39243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24384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4466431" y="1907023"/>
            <a:ext cx="29575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>
                <a:latin typeface="Times New Roman" pitchFamily="18" charset="0"/>
                <a:cs typeface="Times New Roman" pitchFamily="18" charset="0"/>
              </a:rPr>
              <a:t>b) 12,24 : 20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4724400" y="28194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12,24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6362700" y="2819400"/>
            <a:ext cx="7239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324600" y="2895600"/>
            <a:ext cx="1143000" cy="914400"/>
            <a:chOff x="6324600" y="2895600"/>
            <a:chExt cx="1143000" cy="914400"/>
          </a:xfrm>
        </p:grpSpPr>
        <p:sp>
          <p:nvSpPr>
            <p:cNvPr id="10264" name="Line 24"/>
            <p:cNvSpPr>
              <a:spLocks noChangeShapeType="1"/>
            </p:cNvSpPr>
            <p:nvPr/>
          </p:nvSpPr>
          <p:spPr bwMode="auto">
            <a:xfrm>
              <a:off x="6324600" y="2895600"/>
              <a:ext cx="0" cy="914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65" name="Line 25"/>
            <p:cNvSpPr>
              <a:spLocks noChangeShapeType="1"/>
            </p:cNvSpPr>
            <p:nvPr/>
          </p:nvSpPr>
          <p:spPr bwMode="auto">
            <a:xfrm>
              <a:off x="6324600" y="3352800"/>
              <a:ext cx="1143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6391532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4724400" y="32766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6620132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6705600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5222961" y="3709988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2 </a:t>
            </a:r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5487988" y="3704582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5487988" y="41275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7010400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5782491" y="415822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76" name="Rectangle 36"/>
          <p:cNvSpPr>
            <a:spLocks noChangeArrowheads="1"/>
          </p:cNvSpPr>
          <p:nvPr/>
        </p:nvSpPr>
        <p:spPr bwMode="auto">
          <a:xfrm>
            <a:off x="5782491" y="4617308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10277" name="Rectangle 37"/>
          <p:cNvSpPr>
            <a:spLocks noChangeArrowheads="1"/>
          </p:cNvSpPr>
          <p:nvPr/>
        </p:nvSpPr>
        <p:spPr bwMode="auto">
          <a:xfrm>
            <a:off x="7239000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2 </a:t>
            </a:r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5210175" y="32766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6" name="矩形 17">
            <a:extLst>
              <a:ext uri="{FF2B5EF4-FFF2-40B4-BE49-F238E27FC236}">
                <a16:creationId xmlns:a16="http://schemas.microsoft.com/office/drawing/2014/main" id="{0951A551-BE91-4867-B7D4-A42CA4514C78}"/>
              </a:ext>
            </a:extLst>
          </p:cNvPr>
          <p:cNvSpPr/>
          <p:nvPr/>
        </p:nvSpPr>
        <p:spPr>
          <a:xfrm>
            <a:off x="-1137" y="1399127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37" name="矩形 29">
            <a:extLst>
              <a:ext uri="{FF2B5EF4-FFF2-40B4-BE49-F238E27FC236}">
                <a16:creationId xmlns:a16="http://schemas.microsoft.com/office/drawing/2014/main" id="{A0A1DC53-04AA-4165-857D-62A74DFF4E7A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40" name="Rectangle 10">
            <a:extLst>
              <a:ext uri="{FF2B5EF4-FFF2-40B4-BE49-F238E27FC236}">
                <a16:creationId xmlns:a16="http://schemas.microsoft.com/office/drawing/2014/main" id="{B9812C79-078B-4447-AE94-C3D072673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60160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2" grpId="0"/>
      <p:bldP spid="10253" grpId="0"/>
      <p:bldP spid="10254" grpId="0"/>
      <p:bldP spid="10255" grpId="0"/>
      <p:bldP spid="10257" grpId="0"/>
      <p:bldP spid="10258" grpId="0"/>
      <p:bldP spid="10259" grpId="0"/>
      <p:bldP spid="10266" grpId="0"/>
      <p:bldP spid="10267" grpId="0"/>
      <p:bldP spid="10268" grpId="0"/>
      <p:bldP spid="10270" grpId="0"/>
      <p:bldP spid="10271" grpId="0"/>
      <p:bldP spid="10272" grpId="0"/>
      <p:bldP spid="10273" grpId="0"/>
      <p:bldP spid="10274" grpId="0"/>
      <p:bldP spid="10275" grpId="0"/>
      <p:bldP spid="10276" grpId="0"/>
      <p:bldP spid="10277" grpId="0"/>
      <p:bldP spid="10278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2133282"/>
            <a:ext cx="8756309" cy="857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71603" y="731805"/>
            <a:ext cx="8756309" cy="86177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indent="283347" algn="l" defTabSz="650230">
              <a:spcBef>
                <a:spcPct val="50000"/>
              </a:spcBef>
              <a:spcAft>
                <a:spcPct val="0"/>
              </a:spcAft>
              <a:buClrTx/>
              <a:buSzTx/>
              <a:defRPr/>
            </a:pPr>
            <a:r>
              <a:rPr lang="en-US" alt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Bài</a:t>
            </a:r>
            <a:r>
              <a:rPr lang="en-US" alt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3.</a:t>
            </a:r>
            <a:r>
              <a:rPr lang="vi-VN" alt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Có 8 bao gạo cân nặng 243,2kg. Hỏi 12 bao gạo như thế cân nặng bao nhiêu ki-lô-gam</a:t>
            </a:r>
            <a:r>
              <a:rPr lang="en-US" alt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6" name="矩形 15"/>
          <p:cNvSpPr/>
          <p:nvPr/>
        </p:nvSpPr>
        <p:spPr>
          <a:xfrm flipV="1">
            <a:off x="8756309" y="-1"/>
            <a:ext cx="387189" cy="22190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447418" y="2370280"/>
            <a:ext cx="20715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70212" y="3026063"/>
            <a:ext cx="2738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bao: 243,2 k</a:t>
            </a:r>
            <a:r>
              <a:rPr lang="en-US" alt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-59548" y="3681846"/>
            <a:ext cx="31977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bao: .....</a:t>
            </a:r>
            <a:r>
              <a:rPr lang="en-US" alt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kg </a:t>
            </a:r>
            <a:r>
              <a:rPr lang="vi-VN" alt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2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4378154" y="5352012"/>
            <a:ext cx="422656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364,8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kg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gạo</a:t>
            </a:r>
            <a:endParaRPr lang="en-US" altLang="en-US" sz="3200" dirty="0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824708" y="2947927"/>
            <a:ext cx="463349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1 bao gạo cân nặng là: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4028173" y="3526381"/>
            <a:ext cx="422656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243,2 : 8 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= 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0,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(kg)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99070" y="2398472"/>
            <a:ext cx="147348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en-US" sz="3200" dirty="0" err="1">
                <a:solidFill>
                  <a:srgbClr val="3333CC"/>
                </a:solidFill>
                <a:latin typeface="Times New Roman" pitchFamily="18" charset="0"/>
              </a:rPr>
              <a:t>Bài</a:t>
            </a:r>
            <a:r>
              <a:rPr lang="en-US" altLang="en-US" sz="3200" dirty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CC"/>
                </a:solidFill>
                <a:latin typeface="Times New Roman" pitchFamily="18" charset="0"/>
              </a:rPr>
              <a:t>giải</a:t>
            </a:r>
            <a:endParaRPr lang="en-US" altLang="en-US" sz="3200" u="sng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3657600" y="2486393"/>
            <a:ext cx="0" cy="30090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A7499CE0-C286-486E-A3A9-416198D64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531" y="4685446"/>
            <a:ext cx="422656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0,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4 x 12 = 364,8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(kg)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C5FD99-DF2E-443E-B237-81B1BEBBB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087613"/>
            <a:ext cx="463349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12 bao gạo cân nặng là: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5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9" grpId="0"/>
      <p:bldP spid="33" grpId="0"/>
      <p:bldP spid="34" grpId="0"/>
      <p:bldP spid="35" grpId="0"/>
      <p:bldP spid="36" grpId="0"/>
      <p:bldP spid="37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524000" y="2209800"/>
            <a:ext cx="6096000" cy="2819400"/>
          </a:xfrm>
          <a:prstGeom prst="cloudCallout">
            <a:avLst>
              <a:gd name="adj1" fmla="val 35214"/>
              <a:gd name="adj2" fmla="val 86992"/>
            </a:avLst>
          </a:prstGeom>
          <a:solidFill>
            <a:srgbClr val="16E91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just"/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Muốn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thế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" name="Picture 4" descr="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4648200"/>
            <a:ext cx="2133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80515" y="1982212"/>
            <a:ext cx="8458200" cy="304698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chia.</a:t>
            </a:r>
          </a:p>
        </p:txBody>
      </p:sp>
      <p:sp>
        <p:nvSpPr>
          <p:cNvPr id="9" name="矩形 17">
            <a:extLst>
              <a:ext uri="{FF2B5EF4-FFF2-40B4-BE49-F238E27FC236}">
                <a16:creationId xmlns:a16="http://schemas.microsoft.com/office/drawing/2014/main" id="{0EC32DF5-1171-41A0-B8D9-A481A2CA1C76}"/>
              </a:ext>
            </a:extLst>
          </p:cNvPr>
          <p:cNvSpPr/>
          <p:nvPr/>
        </p:nvSpPr>
        <p:spPr>
          <a:xfrm>
            <a:off x="106907" y="1536460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10" name="矩形 29">
            <a:extLst>
              <a:ext uri="{FF2B5EF4-FFF2-40B4-BE49-F238E27FC236}">
                <a16:creationId xmlns:a16="http://schemas.microsoft.com/office/drawing/2014/main" id="{8859175B-7CDF-451F-8F29-BD6CB46355AB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B0C6AC-6AC4-4295-9CDB-447973F05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515" y="755753"/>
            <a:ext cx="2895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vi-VN" sz="33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1" y="857392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1" name="TextBox 84"/>
          <p:cNvSpPr txBox="1"/>
          <p:nvPr/>
        </p:nvSpPr>
        <p:spPr>
          <a:xfrm>
            <a:off x="2057400" y="3429000"/>
            <a:ext cx="5648960" cy="1258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8178" spc="213" dirty="0">
                <a:solidFill>
                  <a:schemeClr val="accent6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THANK YOU</a:t>
            </a:r>
            <a:endParaRPr lang="zh-CN" altLang="en-US" sz="8178" spc="213" dirty="0">
              <a:solidFill>
                <a:schemeClr val="accent6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965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3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3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1" y="857392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84CDDF-DD3F-47C4-A910-2AEE1452495C}"/>
              </a:ext>
            </a:extLst>
          </p:cNvPr>
          <p:cNvSpPr/>
          <p:nvPr/>
        </p:nvSpPr>
        <p:spPr>
          <a:xfrm>
            <a:off x="2667000" y="3276600"/>
            <a:ext cx="3441968" cy="1200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7199" b="1" dirty="0">
                <a:solidFill>
                  <a:srgbClr val="F17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BÀI</a:t>
            </a:r>
            <a:endParaRPr lang="en-US" sz="7199" b="1" dirty="0">
              <a:solidFill>
                <a:srgbClr val="F17A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80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3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1" y="857392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65657A19-20BA-48E6-A906-EA13FF2CA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2627926"/>
            <a:ext cx="6096000" cy="2819400"/>
          </a:xfrm>
          <a:prstGeom prst="cloudCallout">
            <a:avLst>
              <a:gd name="adj1" fmla="val 35214"/>
              <a:gd name="adj2" fmla="val 8699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just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9A842B-0B15-4D71-AE06-C0B64AA90B68}"/>
              </a:ext>
            </a:extLst>
          </p:cNvPr>
          <p:cNvSpPr txBox="1"/>
          <p:nvPr/>
        </p:nvSpPr>
        <p:spPr>
          <a:xfrm>
            <a:off x="1905000" y="2209800"/>
            <a:ext cx="5829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chia.</a:t>
            </a:r>
          </a:p>
          <a:p>
            <a:pPr marL="285750" indent="-285750">
              <a:buFontTx/>
              <a:buChar char="-"/>
            </a:pP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chia.</a:t>
            </a:r>
          </a:p>
        </p:txBody>
      </p:sp>
    </p:spTree>
    <p:extLst>
      <p:ext uri="{BB962C8B-B14F-4D97-AF65-F5344CB8AC3E}">
        <p14:creationId xmlns:p14="http://schemas.microsoft.com/office/powerpoint/2010/main" val="270628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5" grpId="0" animBg="1"/>
          <p:bldP spid="5" grpId="1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5" grpId="0" animBg="1"/>
          <p:bldP spid="5" grpId="1" animBg="1"/>
          <p:bldP spid="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51" y="857392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26" name="TextBox 48"/>
          <p:cNvSpPr txBox="1"/>
          <p:nvPr/>
        </p:nvSpPr>
        <p:spPr>
          <a:xfrm>
            <a:off x="2139730" y="3276600"/>
            <a:ext cx="48645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altLang="zh-CN" sz="6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LUYỆN TẬP</a:t>
            </a:r>
            <a:endParaRPr lang="en-GB" altLang="zh-CN" sz="6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5493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6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107548" y="899069"/>
            <a:ext cx="9143749" cy="514293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900" b="-12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>
            <a:cxnSpLocks/>
          </p:cNvCxnSpPr>
          <p:nvPr/>
        </p:nvCxnSpPr>
        <p:spPr>
          <a:xfrm>
            <a:off x="4030765" y="3220559"/>
            <a:ext cx="0" cy="2503310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弦形 12"/>
          <p:cNvSpPr/>
          <p:nvPr/>
        </p:nvSpPr>
        <p:spPr>
          <a:xfrm rot="12088609">
            <a:off x="4280272" y="3405890"/>
            <a:ext cx="148500" cy="148500"/>
          </a:xfrm>
          <a:prstGeom prst="chor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 dirty="0">
              <a:ea typeface="微软雅黑" panose="020B0503020204020204" pitchFamily="34" charset="-122"/>
            </a:endParaRPr>
          </a:p>
        </p:txBody>
      </p:sp>
      <p:sp>
        <p:nvSpPr>
          <p:cNvPr id="14" name="弦形 13"/>
          <p:cNvSpPr/>
          <p:nvPr/>
        </p:nvSpPr>
        <p:spPr>
          <a:xfrm rot="12088609">
            <a:off x="4306451" y="4525397"/>
            <a:ext cx="148500" cy="148500"/>
          </a:xfrm>
          <a:prstGeom prst="chor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534064" y="3130035"/>
            <a:ext cx="2852068" cy="5758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40380" y="3220559"/>
            <a:ext cx="2790534" cy="53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Củng cố cách chia một </a:t>
            </a:r>
            <a:r>
              <a:rPr lang="en-US" altLang="zh-CN" sz="1422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số</a:t>
            </a:r>
            <a:r>
              <a:rPr lang="en-US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1422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thập</a:t>
            </a:r>
            <a:r>
              <a:rPr lang="en-US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vi-VN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phân cho một số tự nhiên. </a:t>
            </a:r>
            <a:endParaRPr lang="en-US" altLang="zh-CN" sz="1422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508206" y="4225424"/>
            <a:ext cx="2891674" cy="7256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494412" y="4038013"/>
            <a:ext cx="2905377" cy="9677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Biết xác định số dư trong phép chia số thập phân cho số tự nhiên.</a:t>
            </a:r>
            <a:r>
              <a:rPr lang="vi-VN" altLang="zh-CN" sz="1422" dirty="0"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Biết thêm 0 vào bên phải số dư để tiếp tục chia.</a:t>
            </a:r>
            <a:endParaRPr lang="en-US" altLang="zh-CN" sz="1422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TextBox 10"/>
          <p:cNvSpPr txBox="1"/>
          <p:nvPr/>
        </p:nvSpPr>
        <p:spPr>
          <a:xfrm>
            <a:off x="2286000" y="2155984"/>
            <a:ext cx="3391057" cy="771430"/>
          </a:xfrm>
          <a:prstGeom prst="rect">
            <a:avLst/>
          </a:prstGeom>
          <a:noFill/>
        </p:spPr>
        <p:txBody>
          <a:bodyPr wrap="none" lIns="48768" tIns="24384" rIns="48768" bIns="24384">
            <a:spAutoFit/>
          </a:bodyPr>
          <a:lstStyle/>
          <a:p>
            <a:r>
              <a:rPr lang="en-US" altLang="zh-CN" sz="4693" dirty="0" err="1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Yêu</a:t>
            </a:r>
            <a:r>
              <a:rPr lang="en-US" altLang="zh-CN" sz="4693" dirty="0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4693" dirty="0" err="1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cầu</a:t>
            </a:r>
            <a:r>
              <a:rPr lang="en-US" altLang="zh-CN" sz="4693" dirty="0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4693" dirty="0" err="1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cần</a:t>
            </a:r>
            <a:r>
              <a:rPr lang="en-US" altLang="zh-CN" sz="4693" dirty="0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4693" dirty="0" err="1">
                <a:solidFill>
                  <a:schemeClr val="accent4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đạt</a:t>
            </a:r>
            <a:endParaRPr lang="zh-CN" altLang="en-US" sz="4693" dirty="0">
              <a:solidFill>
                <a:schemeClr val="accent4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矩形 16">
            <a:extLst>
              <a:ext uri="{FF2B5EF4-FFF2-40B4-BE49-F238E27FC236}">
                <a16:creationId xmlns:a16="http://schemas.microsoft.com/office/drawing/2014/main" id="{4F64A384-40CA-487C-9D4D-4B8289599D02}"/>
              </a:ext>
            </a:extLst>
          </p:cNvPr>
          <p:cNvSpPr/>
          <p:nvPr/>
        </p:nvSpPr>
        <p:spPr>
          <a:xfrm>
            <a:off x="4494412" y="5113602"/>
            <a:ext cx="2905377" cy="722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ea typeface="微软雅黑" panose="020B0503020204020204" pitchFamily="34" charset="-122"/>
            </a:endParaRPr>
          </a:p>
        </p:txBody>
      </p:sp>
      <p:sp>
        <p:nvSpPr>
          <p:cNvPr id="15" name="文本框 17">
            <a:extLst>
              <a:ext uri="{FF2B5EF4-FFF2-40B4-BE49-F238E27FC236}">
                <a16:creationId xmlns:a16="http://schemas.microsoft.com/office/drawing/2014/main" id="{71ACE998-B4B3-4F8B-B163-8491615854AA}"/>
              </a:ext>
            </a:extLst>
          </p:cNvPr>
          <p:cNvSpPr txBox="1"/>
          <p:nvPr/>
        </p:nvSpPr>
        <p:spPr>
          <a:xfrm>
            <a:off x="4563794" y="5130607"/>
            <a:ext cx="2905377" cy="748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422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Giải đúng bài toán có lời văn liên quan đến phép chia một số thập phân cho một số tự nhiên.</a:t>
            </a:r>
            <a:endParaRPr lang="en-US" altLang="zh-CN" sz="1422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弦形 12">
            <a:extLst>
              <a:ext uri="{FF2B5EF4-FFF2-40B4-BE49-F238E27FC236}">
                <a16:creationId xmlns:a16="http://schemas.microsoft.com/office/drawing/2014/main" id="{36221721-07A6-4761-806E-AD1A4F1B9B48}"/>
              </a:ext>
            </a:extLst>
          </p:cNvPr>
          <p:cNvSpPr/>
          <p:nvPr/>
        </p:nvSpPr>
        <p:spPr>
          <a:xfrm rot="11912924">
            <a:off x="4296064" y="5434641"/>
            <a:ext cx="148500" cy="148500"/>
          </a:xfrm>
          <a:prstGeom prst="chor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727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 p14:presetBounceEnd="2125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250">
                                          <p:cBhvr additive="base">
                                            <p:cTn id="13" dur="8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250">
                                          <p:cBhvr additive="base">
                                            <p:cTn id="14" dur="8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680"/>
                                </p:stCondLst>
                                <p:childTnLst>
                                  <p:par>
                                    <p:cTn id="1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68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18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68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18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680"/>
                                </p:stCondLst>
                                <p:childTnLst>
                                  <p:par>
                                    <p:cTn id="4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180"/>
                                </p:stCondLst>
                                <p:childTnLst>
                                  <p:par>
                                    <p:cTn id="4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68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618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6680"/>
                                </p:stCondLst>
                                <p:childTnLst>
                                  <p:par>
                                    <p:cTn id="6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3" grpId="0" animBg="1"/>
          <p:bldP spid="14" grpId="0" animBg="1"/>
          <p:bldP spid="17" grpId="0" animBg="1"/>
          <p:bldP spid="18" grpId="0"/>
          <p:bldP spid="19" grpId="0" animBg="1"/>
          <p:bldP spid="24" grpId="0" animBg="1"/>
          <p:bldP spid="25" grpId="0"/>
          <p:bldP spid="12" grpId="0" animBg="1"/>
          <p:bldP spid="15" grpId="0"/>
          <p:bldP spid="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8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8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680"/>
                                </p:stCondLst>
                                <p:childTnLst>
                                  <p:par>
                                    <p:cTn id="1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68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18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68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18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680"/>
                                </p:stCondLst>
                                <p:childTnLst>
                                  <p:par>
                                    <p:cTn id="4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180"/>
                                </p:stCondLst>
                                <p:childTnLst>
                                  <p:par>
                                    <p:cTn id="4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68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6180"/>
                                </p:stCondLst>
                                <p:childTnLst>
                                  <p:par>
                                    <p:cTn id="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6680"/>
                                </p:stCondLst>
                                <p:childTnLst>
                                  <p:par>
                                    <p:cTn id="6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3" grpId="0" animBg="1"/>
          <p:bldP spid="14" grpId="0" animBg="1"/>
          <p:bldP spid="17" grpId="0" animBg="1"/>
          <p:bldP spid="18" grpId="0"/>
          <p:bldP spid="19" grpId="0" animBg="1"/>
          <p:bldP spid="24" grpId="0"/>
          <p:bldP spid="25" grpId="0"/>
          <p:bldP spid="12" grpId="0" animBg="1"/>
          <p:bldP spid="15" grpId="0"/>
          <p:bldP spid="16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52400" y="626076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14400" y="2697892"/>
            <a:ext cx="2286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67,2 : 7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85800" y="4038600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3,44 : 4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257800" y="2697893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 42,7 : 7</a:t>
            </a:r>
            <a:endParaRPr lang="en-US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5410200" y="4046838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46,827 : 9</a:t>
            </a:r>
          </a:p>
        </p:txBody>
      </p:sp>
      <p:sp>
        <p:nvSpPr>
          <p:cNvPr id="13" name="矩形 17">
            <a:extLst>
              <a:ext uri="{FF2B5EF4-FFF2-40B4-BE49-F238E27FC236}">
                <a16:creationId xmlns:a16="http://schemas.microsoft.com/office/drawing/2014/main" id="{22DF797A-8FEE-448A-9073-DDA5BE0F3638}"/>
              </a:ext>
            </a:extLst>
          </p:cNvPr>
          <p:cNvSpPr/>
          <p:nvPr/>
        </p:nvSpPr>
        <p:spPr>
          <a:xfrm>
            <a:off x="0" y="1525118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14" name="矩形 29">
            <a:extLst>
              <a:ext uri="{FF2B5EF4-FFF2-40B4-BE49-F238E27FC236}">
                <a16:creationId xmlns:a16="http://schemas.microsoft.com/office/drawing/2014/main" id="{5AEFAD1D-17BB-4D62-BDAF-F3A3419F736A}"/>
              </a:ext>
            </a:extLst>
          </p:cNvPr>
          <p:cNvSpPr/>
          <p:nvPr/>
        </p:nvSpPr>
        <p:spPr>
          <a:xfrm flipV="1">
            <a:off x="8763000" y="0"/>
            <a:ext cx="381000" cy="16472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16" name="矩形 33">
            <a:extLst>
              <a:ext uri="{FF2B5EF4-FFF2-40B4-BE49-F238E27FC236}">
                <a16:creationId xmlns:a16="http://schemas.microsoft.com/office/drawing/2014/main" id="{580208CC-71F9-49B0-9A84-EE20471F6716}"/>
              </a:ext>
            </a:extLst>
          </p:cNvPr>
          <p:cNvSpPr/>
          <p:nvPr/>
        </p:nvSpPr>
        <p:spPr>
          <a:xfrm>
            <a:off x="7684207" y="6714014"/>
            <a:ext cx="1459793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09" rIns="91420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457200" y="3451225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67,2 </a:t>
            </a: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1524000" y="3505200"/>
            <a:ext cx="0" cy="9906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524000" y="34290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1600200" y="40386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685800" y="40386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1790700" y="4009768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1042988" y="40386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1981200" y="406082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1042988" y="44958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1524000" y="3962400"/>
            <a:ext cx="914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7162800" y="39624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0" name="Rectangle 42"/>
          <p:cNvSpPr>
            <a:spLocks noChangeArrowheads="1"/>
          </p:cNvSpPr>
          <p:nvPr/>
        </p:nvSpPr>
        <p:spPr bwMode="auto">
          <a:xfrm>
            <a:off x="5888038" y="39624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</a:endParaRPr>
          </a:p>
        </p:txBody>
      </p:sp>
      <p:sp>
        <p:nvSpPr>
          <p:cNvPr id="2093" name="Rectangle 45"/>
          <p:cNvSpPr>
            <a:spLocks noChangeArrowheads="1"/>
          </p:cNvSpPr>
          <p:nvPr/>
        </p:nvSpPr>
        <p:spPr bwMode="auto">
          <a:xfrm>
            <a:off x="7545388" y="395287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4" name="Rectangle 46"/>
          <p:cNvSpPr>
            <a:spLocks noChangeArrowheads="1"/>
          </p:cNvSpPr>
          <p:nvPr/>
        </p:nvSpPr>
        <p:spPr bwMode="auto">
          <a:xfrm>
            <a:off x="7773988" y="395287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</a:endParaRPr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6532563" y="4408488"/>
            <a:ext cx="35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</a:endParaRPr>
          </a:p>
        </p:txBody>
      </p:sp>
      <p:sp>
        <p:nvSpPr>
          <p:cNvPr id="2097" name="Rectangle 49"/>
          <p:cNvSpPr>
            <a:spLocks noChangeArrowheads="1"/>
          </p:cNvSpPr>
          <p:nvPr/>
        </p:nvSpPr>
        <p:spPr bwMode="auto">
          <a:xfrm>
            <a:off x="6781800" y="4419600"/>
            <a:ext cx="35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300" dirty="0">
              <a:solidFill>
                <a:srgbClr val="006600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280988" y="2308225"/>
            <a:ext cx="2286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67,2 : 7</a:t>
            </a: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4500048" y="2373313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3,44 : 4</a:t>
            </a:r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5882760" y="3505200"/>
            <a:ext cx="5278" cy="9144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5871648" y="3962400"/>
            <a:ext cx="11430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918504" y="3375025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3,44 </a:t>
            </a: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5958316" y="33528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5980541" y="39624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5277279" y="4408488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5465248" y="4419600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6513941" y="39624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36" name="Rectangle 36"/>
          <p:cNvSpPr>
            <a:spLocks noChangeArrowheads="1"/>
          </p:cNvSpPr>
          <p:nvPr/>
        </p:nvSpPr>
        <p:spPr bwMode="auto">
          <a:xfrm>
            <a:off x="5447785" y="48768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37" name="Rectangle 54"/>
          <p:cNvSpPr>
            <a:spLocks noChangeArrowheads="1"/>
          </p:cNvSpPr>
          <p:nvPr/>
        </p:nvSpPr>
        <p:spPr bwMode="auto">
          <a:xfrm>
            <a:off x="4955016" y="3962400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</a:p>
        </p:txBody>
      </p:sp>
      <p:sp>
        <p:nvSpPr>
          <p:cNvPr id="39" name="Rectangle 55"/>
          <p:cNvSpPr>
            <a:spLocks noChangeArrowheads="1"/>
          </p:cNvSpPr>
          <p:nvPr/>
        </p:nvSpPr>
        <p:spPr bwMode="auto">
          <a:xfrm>
            <a:off x="5294741" y="3962400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6148816" y="398462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41" name="Rectangle 33"/>
          <p:cNvSpPr>
            <a:spLocks noChangeArrowheads="1"/>
          </p:cNvSpPr>
          <p:nvPr/>
        </p:nvSpPr>
        <p:spPr bwMode="auto">
          <a:xfrm>
            <a:off x="6301216" y="395287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</a:p>
        </p:txBody>
      </p:sp>
      <p:sp>
        <p:nvSpPr>
          <p:cNvPr id="38" name="Rectangle 10">
            <a:extLst>
              <a:ext uri="{FF2B5EF4-FFF2-40B4-BE49-F238E27FC236}">
                <a16:creationId xmlns:a16="http://schemas.microsoft.com/office/drawing/2014/main" id="{A96F0F9C-E9DA-4241-A88C-B9F9D1337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6076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矩形 17">
            <a:extLst>
              <a:ext uri="{FF2B5EF4-FFF2-40B4-BE49-F238E27FC236}">
                <a16:creationId xmlns:a16="http://schemas.microsoft.com/office/drawing/2014/main" id="{258BF03E-6DC1-4969-B8CD-614C571C1B89}"/>
              </a:ext>
            </a:extLst>
          </p:cNvPr>
          <p:cNvSpPr/>
          <p:nvPr/>
        </p:nvSpPr>
        <p:spPr>
          <a:xfrm>
            <a:off x="88710" y="1535661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43" name="矩形 29">
            <a:extLst>
              <a:ext uri="{FF2B5EF4-FFF2-40B4-BE49-F238E27FC236}">
                <a16:creationId xmlns:a16="http://schemas.microsoft.com/office/drawing/2014/main" id="{4B5CEA48-834E-40F1-BE84-9C79C31F71A1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44" name="矩形 33">
            <a:extLst>
              <a:ext uri="{FF2B5EF4-FFF2-40B4-BE49-F238E27FC236}">
                <a16:creationId xmlns:a16="http://schemas.microsoft.com/office/drawing/2014/main" id="{ACFE4095-2DD7-41D0-9BB1-B901799BB907}"/>
              </a:ext>
            </a:extLst>
          </p:cNvPr>
          <p:cNvSpPr/>
          <p:nvPr/>
        </p:nvSpPr>
        <p:spPr>
          <a:xfrm>
            <a:off x="7684207" y="6714014"/>
            <a:ext cx="1459793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09" rIns="91420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382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/>
      <p:bldP spid="2068" grpId="0"/>
      <p:bldP spid="2069" grpId="0"/>
      <p:bldP spid="2070" grpId="0"/>
      <p:bldP spid="2071" grpId="0"/>
      <p:bldP spid="2072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69773" y="2656703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 42,7 : 7</a:t>
            </a:r>
            <a:endParaRPr lang="en-US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5410200" y="2667000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46,827 : 9</a:t>
            </a: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3336925" y="4419600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</a:rPr>
              <a:t> </a:t>
            </a:r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 flipH="1">
            <a:off x="3070225" y="3527426"/>
            <a:ext cx="0" cy="97818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27"/>
          <p:cNvSpPr>
            <a:spLocks noChangeShapeType="1"/>
          </p:cNvSpPr>
          <p:nvPr/>
        </p:nvSpPr>
        <p:spPr bwMode="auto">
          <a:xfrm>
            <a:off x="3059113" y="3984625"/>
            <a:ext cx="11430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2030413" y="3397250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42,7 </a:t>
            </a:r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3070225" y="337502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</p:txBody>
      </p:sp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3092450" y="398462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</p:txBody>
      </p:sp>
      <p:sp>
        <p:nvSpPr>
          <p:cNvPr id="22" name="Rectangle 33"/>
          <p:cNvSpPr>
            <a:spLocks noChangeArrowheads="1"/>
          </p:cNvSpPr>
          <p:nvPr/>
        </p:nvSpPr>
        <p:spPr bwMode="auto">
          <a:xfrm>
            <a:off x="3473450" y="399831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23" name="Rectangle 34"/>
          <p:cNvSpPr>
            <a:spLocks noChangeArrowheads="1"/>
          </p:cNvSpPr>
          <p:nvPr/>
        </p:nvSpPr>
        <p:spPr bwMode="auto">
          <a:xfrm>
            <a:off x="2638138" y="3896013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</p:txBody>
      </p:sp>
      <p:sp>
        <p:nvSpPr>
          <p:cNvPr id="24" name="Rectangle 36"/>
          <p:cNvSpPr>
            <a:spLocks noChangeArrowheads="1"/>
          </p:cNvSpPr>
          <p:nvPr/>
        </p:nvSpPr>
        <p:spPr bwMode="auto">
          <a:xfrm>
            <a:off x="2635250" y="436562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25" name="Rectangle 55"/>
          <p:cNvSpPr>
            <a:spLocks noChangeArrowheads="1"/>
          </p:cNvSpPr>
          <p:nvPr/>
        </p:nvSpPr>
        <p:spPr bwMode="auto">
          <a:xfrm>
            <a:off x="2306061" y="3916795"/>
            <a:ext cx="349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3282950" y="3998315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7" name="Line 37"/>
          <p:cNvSpPr>
            <a:spLocks noChangeShapeType="1"/>
          </p:cNvSpPr>
          <p:nvPr/>
        </p:nvSpPr>
        <p:spPr bwMode="auto">
          <a:xfrm>
            <a:off x="7162800" y="3352800"/>
            <a:ext cx="0" cy="1152813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Rectangle 39"/>
          <p:cNvSpPr>
            <a:spLocks noChangeArrowheads="1"/>
          </p:cNvSpPr>
          <p:nvPr/>
        </p:nvSpPr>
        <p:spPr bwMode="auto">
          <a:xfrm>
            <a:off x="5638800" y="3352800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46,827</a:t>
            </a:r>
          </a:p>
        </p:txBody>
      </p:sp>
      <p:sp>
        <p:nvSpPr>
          <p:cNvPr id="29" name="Rectangle 40"/>
          <p:cNvSpPr>
            <a:spLocks noChangeArrowheads="1"/>
          </p:cNvSpPr>
          <p:nvPr/>
        </p:nvSpPr>
        <p:spPr bwMode="auto">
          <a:xfrm>
            <a:off x="7162800" y="33528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30" name="Rectangle 41"/>
          <p:cNvSpPr>
            <a:spLocks noChangeArrowheads="1"/>
          </p:cNvSpPr>
          <p:nvPr/>
        </p:nvSpPr>
        <p:spPr bwMode="auto">
          <a:xfrm>
            <a:off x="7162800" y="39624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1" name="Rectangle 42"/>
          <p:cNvSpPr>
            <a:spLocks noChangeArrowheads="1"/>
          </p:cNvSpPr>
          <p:nvPr/>
        </p:nvSpPr>
        <p:spPr bwMode="auto">
          <a:xfrm>
            <a:off x="5888038" y="39624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2" name="Rectangle 44"/>
          <p:cNvSpPr>
            <a:spLocks noChangeArrowheads="1"/>
          </p:cNvSpPr>
          <p:nvPr/>
        </p:nvSpPr>
        <p:spPr bwMode="auto">
          <a:xfrm>
            <a:off x="6205538" y="3962400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33" name="Rectangle 46"/>
          <p:cNvSpPr>
            <a:spLocks noChangeArrowheads="1"/>
          </p:cNvSpPr>
          <p:nvPr/>
        </p:nvSpPr>
        <p:spPr bwMode="auto">
          <a:xfrm>
            <a:off x="7773988" y="395287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5" name="Rectangle 47"/>
          <p:cNvSpPr>
            <a:spLocks noChangeArrowheads="1"/>
          </p:cNvSpPr>
          <p:nvPr/>
        </p:nvSpPr>
        <p:spPr bwMode="auto">
          <a:xfrm>
            <a:off x="6280150" y="4419600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36" name="Rectangle 48"/>
          <p:cNvSpPr>
            <a:spLocks noChangeArrowheads="1"/>
          </p:cNvSpPr>
          <p:nvPr/>
        </p:nvSpPr>
        <p:spPr bwMode="auto">
          <a:xfrm>
            <a:off x="6532563" y="4408488"/>
            <a:ext cx="35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7" name="Rectangle 49"/>
          <p:cNvSpPr>
            <a:spLocks noChangeArrowheads="1"/>
          </p:cNvSpPr>
          <p:nvPr/>
        </p:nvSpPr>
        <p:spPr bwMode="auto">
          <a:xfrm>
            <a:off x="6761592" y="4912627"/>
            <a:ext cx="35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8" name="Rectangle 50"/>
          <p:cNvSpPr>
            <a:spLocks noChangeArrowheads="1"/>
          </p:cNvSpPr>
          <p:nvPr/>
        </p:nvSpPr>
        <p:spPr bwMode="auto">
          <a:xfrm>
            <a:off x="8032750" y="395287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1" name="Rectangle 51"/>
          <p:cNvSpPr>
            <a:spLocks noChangeArrowheads="1"/>
          </p:cNvSpPr>
          <p:nvPr/>
        </p:nvSpPr>
        <p:spPr bwMode="auto">
          <a:xfrm>
            <a:off x="6765925" y="5395783"/>
            <a:ext cx="381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</a:p>
        </p:txBody>
      </p:sp>
      <p:sp>
        <p:nvSpPr>
          <p:cNvPr id="46" name="Line 38"/>
          <p:cNvSpPr>
            <a:spLocks noChangeShapeType="1"/>
          </p:cNvSpPr>
          <p:nvPr/>
        </p:nvSpPr>
        <p:spPr bwMode="auto">
          <a:xfrm>
            <a:off x="7162800" y="3962400"/>
            <a:ext cx="838200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7315200" y="395287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48" name="Rectangle 45"/>
          <p:cNvSpPr>
            <a:spLocks noChangeArrowheads="1"/>
          </p:cNvSpPr>
          <p:nvPr/>
        </p:nvSpPr>
        <p:spPr bwMode="auto">
          <a:xfrm>
            <a:off x="7509347" y="3953865"/>
            <a:ext cx="533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6505575" y="4892032"/>
            <a:ext cx="35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3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F2985FE8-8390-41B1-B030-0309E358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6076"/>
            <a:ext cx="548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300" b="1" u="sng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tính:</a:t>
            </a:r>
            <a:endParaRPr lang="en-US" sz="33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矩形 17">
            <a:extLst>
              <a:ext uri="{FF2B5EF4-FFF2-40B4-BE49-F238E27FC236}">
                <a16:creationId xmlns:a16="http://schemas.microsoft.com/office/drawing/2014/main" id="{4D5751AE-6CA2-4576-A520-60F62EC8FB1E}"/>
              </a:ext>
            </a:extLst>
          </p:cNvPr>
          <p:cNvSpPr/>
          <p:nvPr/>
        </p:nvSpPr>
        <p:spPr>
          <a:xfrm>
            <a:off x="0" y="1562490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40" name="矩形 29">
            <a:extLst>
              <a:ext uri="{FF2B5EF4-FFF2-40B4-BE49-F238E27FC236}">
                <a16:creationId xmlns:a16="http://schemas.microsoft.com/office/drawing/2014/main" id="{433690EB-8C14-48A2-A7B5-746D8F4B038F}"/>
              </a:ext>
            </a:extLst>
          </p:cNvPr>
          <p:cNvSpPr/>
          <p:nvPr/>
        </p:nvSpPr>
        <p:spPr>
          <a:xfrm flipV="1">
            <a:off x="8763000" y="-1"/>
            <a:ext cx="381000" cy="1679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30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41" grpId="0"/>
      <p:bldP spid="47" grpId="0"/>
      <p:bldP spid="48" grpId="0"/>
      <p:bldP spid="49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B4414825-0F91-4817-9A86-AB6155AE9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8800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a) 22,44 : 18</a:t>
            </a:r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A7E0FF1F-896E-42B6-8AF5-B8BE8DD81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895600"/>
            <a:ext cx="0" cy="21336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EA167144-0EA0-40B3-90A1-EEF44B4403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3505200"/>
            <a:ext cx="10668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4AC4CCBC-0F6F-4C9C-91AF-338149F7A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" y="28956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22,44</a:t>
            </a:r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EF3D0CE7-C192-405B-8E22-CC347ED9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28956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CC4B3AE8-C488-4766-9F21-01DA67E2E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992F0806-8114-44F7-842B-0100F7096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9102E110-BBD9-4287-B741-8D5DB7D49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4925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A2C2DEEB-7086-4FC8-9AD6-66F1A477D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79CEB563-DE03-4882-A59A-290A32B3E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277" name="Rectangle 13">
            <a:extLst>
              <a:ext uri="{FF2B5EF4-FFF2-40B4-BE49-F238E27FC236}">
                <a16:creationId xmlns:a16="http://schemas.microsoft.com/office/drawing/2014/main" id="{578843E1-AB57-45C5-873E-DE235215B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9624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1278" name="Rectangle 14">
            <a:extLst>
              <a:ext uri="{FF2B5EF4-FFF2-40B4-BE49-F238E27FC236}">
                <a16:creationId xmlns:a16="http://schemas.microsoft.com/office/drawing/2014/main" id="{79122B50-C4F2-4067-96F0-F450B4E0B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9624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279" name="Rectangle 15">
            <a:extLst>
              <a:ext uri="{FF2B5EF4-FFF2-40B4-BE49-F238E27FC236}">
                <a16:creationId xmlns:a16="http://schemas.microsoft.com/office/drawing/2014/main" id="{68BFD110-7007-45FA-B469-B2D3A5D51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505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280" name="Rectangle 16">
            <a:extLst>
              <a:ext uri="{FF2B5EF4-FFF2-40B4-BE49-F238E27FC236}">
                <a16:creationId xmlns:a16="http://schemas.microsoft.com/office/drawing/2014/main" id="{465E4FE6-B448-4FFA-9F65-90960C969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075" y="44196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24593" name="Rectangle 17">
            <a:extLst>
              <a:ext uri="{FF2B5EF4-FFF2-40B4-BE49-F238E27FC236}">
                <a16:creationId xmlns:a16="http://schemas.microsoft.com/office/drawing/2014/main" id="{97FC90E4-7F2C-47A7-8A89-0087C3E89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Số bị chia:</a:t>
            </a:r>
          </a:p>
        </p:txBody>
      </p:sp>
      <p:sp>
        <p:nvSpPr>
          <p:cNvPr id="24594" name="Rectangle 18">
            <a:extLst>
              <a:ext uri="{FF2B5EF4-FFF2-40B4-BE49-F238E27FC236}">
                <a16:creationId xmlns:a16="http://schemas.microsoft.com/office/drawing/2014/main" id="{FECAE870-2499-4CD2-9E2D-9B5FEEE08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3622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Số chia:</a:t>
            </a:r>
          </a:p>
        </p:txBody>
      </p:sp>
      <p:sp>
        <p:nvSpPr>
          <p:cNvPr id="24595" name="Rectangle 19">
            <a:extLst>
              <a:ext uri="{FF2B5EF4-FFF2-40B4-BE49-F238E27FC236}">
                <a16:creationId xmlns:a16="http://schemas.microsoft.com/office/drawing/2014/main" id="{3705538E-0BFC-46A6-B776-9E3E49F5B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0480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Thương:</a:t>
            </a:r>
          </a:p>
        </p:txBody>
      </p:sp>
      <p:sp>
        <p:nvSpPr>
          <p:cNvPr id="24596" name="Rectangle 20">
            <a:extLst>
              <a:ext uri="{FF2B5EF4-FFF2-40B4-BE49-F238E27FC236}">
                <a16:creationId xmlns:a16="http://schemas.microsoft.com/office/drawing/2014/main" id="{6238FBE4-77E7-4E73-8892-594ECF28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6576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>
                <a:solidFill>
                  <a:srgbClr val="0000FF"/>
                </a:solidFill>
                <a:latin typeface="Times New Roman" panose="02020603050405020304" pitchFamily="18" charset="0"/>
              </a:rPr>
              <a:t>Số dư:</a:t>
            </a:r>
          </a:p>
        </p:txBody>
      </p:sp>
      <p:sp>
        <p:nvSpPr>
          <p:cNvPr id="24597" name="Rectangle 21">
            <a:extLst>
              <a:ext uri="{FF2B5EF4-FFF2-40B4-BE49-F238E27FC236}">
                <a16:creationId xmlns:a16="http://schemas.microsoft.com/office/drawing/2014/main" id="{55C89E35-D010-4976-8DC9-413F2030C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17526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22,44</a:t>
            </a:r>
          </a:p>
        </p:txBody>
      </p:sp>
      <p:sp>
        <p:nvSpPr>
          <p:cNvPr id="24598" name="Rectangle 22">
            <a:extLst>
              <a:ext uri="{FF2B5EF4-FFF2-40B4-BE49-F238E27FC236}">
                <a16:creationId xmlns:a16="http://schemas.microsoft.com/office/drawing/2014/main" id="{E89D8FC8-BEE2-4009-9B2A-42C55AF93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362200"/>
            <a:ext cx="68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24599" name="Rectangle 23">
            <a:extLst>
              <a:ext uri="{FF2B5EF4-FFF2-40B4-BE49-F238E27FC236}">
                <a16:creationId xmlns:a16="http://schemas.microsoft.com/office/drawing/2014/main" id="{D839D1C3-0DEF-4660-B9FA-381C7860A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3036888"/>
            <a:ext cx="15001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33CC"/>
                </a:solidFill>
                <a:latin typeface="Times New Roman" panose="02020603050405020304" pitchFamily="18" charset="0"/>
              </a:rPr>
              <a:t>1,24</a:t>
            </a:r>
          </a:p>
        </p:txBody>
      </p:sp>
      <p:sp>
        <p:nvSpPr>
          <p:cNvPr id="24600" name="Rectangle 24">
            <a:extLst>
              <a:ext uri="{FF2B5EF4-FFF2-40B4-BE49-F238E27FC236}">
                <a16:creationId xmlns:a16="http://schemas.microsoft.com/office/drawing/2014/main" id="{15168741-DC67-4754-AFB6-13678AAF7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733800"/>
            <a:ext cx="15001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33CC"/>
                </a:solidFill>
                <a:latin typeface="Times New Roman" panose="02020603050405020304" pitchFamily="18" charset="0"/>
              </a:rPr>
              <a:t>0,12</a:t>
            </a:r>
          </a:p>
        </p:txBody>
      </p:sp>
      <p:sp>
        <p:nvSpPr>
          <p:cNvPr id="24601" name="Rectangle 25">
            <a:extLst>
              <a:ext uri="{FF2B5EF4-FFF2-40B4-BE49-F238E27FC236}">
                <a16:creationId xmlns:a16="http://schemas.microsoft.com/office/drawing/2014/main" id="{F73BB2FB-E5E0-44E9-A895-610C82D31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257800"/>
            <a:ext cx="647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200">
                <a:solidFill>
                  <a:srgbClr val="0000FF"/>
                </a:solidFill>
                <a:latin typeface="Times New Roman" panose="02020603050405020304" pitchFamily="18" charset="0"/>
              </a:rPr>
              <a:t>Thử lại: </a:t>
            </a:r>
            <a:r>
              <a:rPr lang="en-US" altLang="x-none" sz="3200">
                <a:solidFill>
                  <a:srgbClr val="FF0000"/>
                </a:solidFill>
                <a:latin typeface="Times New Roman" panose="02020603050405020304" pitchFamily="18" charset="0"/>
              </a:rPr>
              <a:t>1,24 x 18 + 0,12 = 22,44</a:t>
            </a: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7FD6258A-82ED-4E2D-B4F1-0F03E8ED8B93}"/>
              </a:ext>
            </a:extLst>
          </p:cNvPr>
          <p:cNvSpPr/>
          <p:nvPr/>
        </p:nvSpPr>
        <p:spPr>
          <a:xfrm>
            <a:off x="55728" y="1364742"/>
            <a:ext cx="8674290" cy="1439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000">
              <a:ea typeface="微软雅黑" panose="020B0503020204020204" pitchFamily="34" charset="-122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0BB30C28-89DF-4879-8EA3-41D572138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682" y="678164"/>
            <a:ext cx="474008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vi-VN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Bài 2a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)</a:t>
            </a:r>
            <a:r>
              <a:rPr lang="vi-VN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altLang="x-none" sz="33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" name="矩形 29">
            <a:extLst>
              <a:ext uri="{FF2B5EF4-FFF2-40B4-BE49-F238E27FC236}">
                <a16:creationId xmlns:a16="http://schemas.microsoft.com/office/drawing/2014/main" id="{3596C819-7C0D-45F6-821C-858FB0762517}"/>
              </a:ext>
            </a:extLst>
          </p:cNvPr>
          <p:cNvSpPr/>
          <p:nvPr/>
        </p:nvSpPr>
        <p:spPr>
          <a:xfrm flipV="1">
            <a:off x="8763000" y="0"/>
            <a:ext cx="381000" cy="15046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2">
              <a:ea typeface="微软雅黑" panose="020B0503020204020204" pitchFamily="34" charset="-122"/>
            </a:endParaRPr>
          </a:p>
        </p:txBody>
      </p:sp>
      <p:sp>
        <p:nvSpPr>
          <p:cNvPr id="29" name="Rectangle 10">
            <a:extLst>
              <a:ext uri="{FF2B5EF4-FFF2-40B4-BE49-F238E27FC236}">
                <a16:creationId xmlns:a16="http://schemas.microsoft.com/office/drawing/2014/main" id="{9102E110-BBD9-4287-B741-8D5DB7D49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38" y="34925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 dirty="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9102E110-BBD9-4287-B741-8D5DB7D49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86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 dirty="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9102E110-BBD9-4287-B741-8D5DB7D49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205" y="4394200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3300" dirty="0">
                <a:solidFill>
                  <a:srgbClr val="006600"/>
                </a:solidFill>
                <a:latin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3" grpId="0"/>
      <p:bldP spid="24594" grpId="0"/>
      <p:bldP spid="24595" grpId="0"/>
      <p:bldP spid="24596" grpId="0"/>
      <p:bldP spid="24597" grpId="0"/>
      <p:bldP spid="24598" grpId="0"/>
      <p:bldP spid="24599" grpId="0"/>
      <p:bldP spid="24600" grpId="0"/>
      <p:bldP spid="24601" grpId="0"/>
      <p:bldP spid="29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1183</Words>
  <Application>Microsoft Office PowerPoint</Application>
  <PresentationFormat>On-screen Show (4:3)</PresentationFormat>
  <Paragraphs>199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Agency FB</vt:lpstr>
      <vt:lpstr>Arial</vt:lpstr>
      <vt:lpstr>Calibri</vt:lpstr>
      <vt:lpstr>Impact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No.01 Tinhocsangtao</cp:lastModifiedBy>
  <cp:revision>116</cp:revision>
  <dcterms:created xsi:type="dcterms:W3CDTF">2016-11-14T07:27:11Z</dcterms:created>
  <dcterms:modified xsi:type="dcterms:W3CDTF">2021-11-27T21:03:39Z</dcterms:modified>
</cp:coreProperties>
</file>