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7" r:id="rId5"/>
    <p:sldId id="265" r:id="rId6"/>
    <p:sldId id="273" r:id="rId7"/>
    <p:sldId id="264" r:id="rId8"/>
    <p:sldId id="260" r:id="rId9"/>
    <p:sldId id="266" r:id="rId10"/>
    <p:sldId id="281" r:id="rId11"/>
    <p:sldId id="269" r:id="rId12"/>
    <p:sldId id="268" r:id="rId13"/>
    <p:sldId id="270" r:id="rId14"/>
    <p:sldId id="262" r:id="rId15"/>
  </p:sldIdLst>
  <p:sldSz cx="12192000" cy="6858000"/>
  <p:notesSz cx="6858000" cy="9144000"/>
  <p:embeddedFontLst>
    <p:embeddedFont>
      <p:font typeface="等线" panose="02010600030101010101" pitchFamily="2" charset="-122"/>
      <p:regular r:id="rId17"/>
      <p:bold r:id="rId18"/>
    </p:embeddedFont>
    <p:embeddedFont>
      <p:font typeface="#9Slide05 SVNLobster" panose="020B0604020202020204" charset="0"/>
      <p:regular r:id="rId19"/>
    </p:embeddedFont>
    <p:embeddedFont>
      <p:font typeface="#9Slide07 IcielAltus Serif" panose="020B0604020202020204" charset="0"/>
      <p:regular r:id="rId20"/>
    </p:embeddedFont>
    <p:embeddedFont>
      <p:font typeface="Cambria Math" panose="02040503050406030204" pitchFamily="18" charset="0"/>
      <p:regular r:id="rId21"/>
    </p:embeddedFont>
    <p:embeddedFont>
      <p:font typeface="Nunito" pitchFamily="2" charset="0"/>
      <p:regular r:id="rId22"/>
      <p:bold r:id="rId23"/>
      <p:italic r:id="rId24"/>
      <p:boldItalic r:id="rId25"/>
    </p:embeddedFont>
    <p:embeddedFont>
      <p:font typeface="Rockstone" panose="020B0604020202020204" charset="0"/>
      <p:regular r:id="rId26"/>
    </p:embeddedFont>
    <p:embeddedFont>
      <p:font typeface="UTM Ambrose" panose="02040603050506020204" pitchFamily="18" charset="0"/>
      <p:regular r:id="rId27"/>
    </p:embeddedFont>
    <p:embeddedFont>
      <p:font typeface="UTM Amerika Sans" panose="02040603050506020204" pitchFamily="18" charset="0"/>
      <p:regular r:id="rId28"/>
    </p:embeddedFont>
  </p:embeddedFontLst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52ACD3"/>
    <a:srgbClr val="4EA6CD"/>
    <a:srgbClr val="E9C44A"/>
    <a:srgbClr val="4B9298"/>
    <a:srgbClr val="979A3C"/>
    <a:srgbClr val="A4B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1" autoAdjust="0"/>
    <p:restoredTop sz="94676"/>
  </p:normalViewPr>
  <p:slideViewPr>
    <p:cSldViewPr snapToGrid="0" snapToObjects="1" showGuides="1">
      <p:cViewPr varScale="1">
        <p:scale>
          <a:sx n="68" d="100"/>
          <a:sy n="68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2B203-19BB-48E4-8CCC-3354C733C4F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40AF1-85C8-4546-9DAE-DC5ED3E76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775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907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063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122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932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324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504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107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09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40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301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1764646" y="876190"/>
            <a:ext cx="8555751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859180" y="-323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380132" y="1045110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162984" y="105804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305641" y="3196521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-470" y="3443195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2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3443656" y="364067"/>
            <a:ext cx="8217471" cy="426720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20528733">
            <a:off x="10134385" y="2469127"/>
            <a:ext cx="2162768" cy="441009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2847890" y="92364"/>
            <a:ext cx="5643027" cy="50438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6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0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4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576850" y="154377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408475" y="-150015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61481" y="2505800"/>
            <a:ext cx="1339621" cy="147436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7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3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56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10" Type="http://schemas.openxmlformats.org/officeDocument/2006/relationships/image" Target="../media/image5.png"/><Relationship Id="rId4" Type="http://schemas.openxmlformats.org/officeDocument/2006/relationships/image" Target="../media/image150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86212F3-1443-4A46-B50B-43FC25456617}"/>
              </a:ext>
            </a:extLst>
          </p:cNvPr>
          <p:cNvSpPr txBox="1"/>
          <p:nvPr/>
        </p:nvSpPr>
        <p:spPr>
          <a:xfrm>
            <a:off x="2289083" y="1640214"/>
            <a:ext cx="7643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zh-CN" altLang="en-US" sz="7200" spc="-300" dirty="0">
              <a:solidFill>
                <a:srgbClr val="002060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EF5BEF5-F25D-4640-8BC8-FD55CD0D0CEE}"/>
              </a:ext>
            </a:extLst>
          </p:cNvPr>
          <p:cNvGrpSpPr/>
          <p:nvPr/>
        </p:nvGrpSpPr>
        <p:grpSpPr>
          <a:xfrm>
            <a:off x="4734685" y="480328"/>
            <a:ext cx="2609671" cy="861774"/>
            <a:chOff x="3790951" y="1425161"/>
            <a:chExt cx="2271712" cy="724946"/>
          </a:xfrm>
        </p:grpSpPr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id="{647A6C07-1F21-0944-9C20-4B25F2E42E36}"/>
                </a:ext>
              </a:extLst>
            </p:cNvPr>
            <p:cNvSpPr/>
            <p:nvPr/>
          </p:nvSpPr>
          <p:spPr>
            <a:xfrm>
              <a:off x="3790951" y="1517868"/>
              <a:ext cx="2038351" cy="539532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00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BD31FAB-7C9B-DD42-85EC-B266FFABFB1F}"/>
                </a:ext>
              </a:extLst>
            </p:cNvPr>
            <p:cNvSpPr txBox="1"/>
            <p:nvPr/>
          </p:nvSpPr>
          <p:spPr>
            <a:xfrm>
              <a:off x="4119563" y="1425161"/>
              <a:ext cx="1943100" cy="724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5000" b="1" spc="-300" dirty="0" err="1">
                  <a:solidFill>
                    <a:schemeClr val="bg1"/>
                  </a:solidFill>
                  <a:latin typeface="字魂27号-布丁体" pitchFamily="2" charset="-122"/>
                  <a:ea typeface="字魂27号-布丁体" pitchFamily="2" charset="-122"/>
                </a:rPr>
                <a:t>Toán</a:t>
              </a:r>
              <a:endParaRPr kumimoji="1" lang="zh-CN" altLang="en-US" sz="5000" b="1" spc="-300" dirty="0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672110" y="1905763"/>
            <a:ext cx="9835812" cy="156966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9600" b="1" dirty="0">
                <a:ln w="0"/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#9Slide07 IcielAltus Serif" panose="02000000000000000000" pitchFamily="2" charset="0"/>
              </a:rPr>
              <a:t>LUYỆN TẬP CHUNG</a:t>
            </a:r>
          </a:p>
        </p:txBody>
      </p:sp>
      <p:pic>
        <p:nvPicPr>
          <p:cNvPr id="1028" name="Picture 4" descr="Toán Math – Các phép toán cơ bản dưới 100 – Siêu thị sách Tiếng A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72" b="89404" l="0" r="9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2601"/>
            <a:ext cx="2842958" cy="171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83B1C3-F9BC-8C33-43A0-BE02300C4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" y="0"/>
            <a:ext cx="714475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873742" y="417230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96788" y="1295400"/>
                <a:ext cx="11737075" cy="3692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…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𝟏𝟏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…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𝟏𝟒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…1</a:t>
                </a:r>
              </a:p>
              <a:p>
                <a:endParaRPr lang="en-US" sz="6000" b="1" dirty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…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en-US" sz="60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…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      1…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60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788" y="1295400"/>
                <a:ext cx="11737075" cy="3692293"/>
              </a:xfrm>
              <a:prstGeom prst="rect">
                <a:avLst/>
              </a:prstGeom>
              <a:blipFill>
                <a:blip r:embed="rId2"/>
                <a:stretch>
                  <a:fillRect b="-5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477099" y="1295400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08526" y="1296538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29883" y="1292606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72299" y="3531275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61493" y="3531275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53138" y="3530137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" name="文本框 1">
            <a:extLst>
              <a:ext uri="{FF2B5EF4-FFF2-40B4-BE49-F238E27FC236}">
                <a16:creationId xmlns:a16="http://schemas.microsoft.com/office/drawing/2014/main" id="{58C7CFBD-A7C1-B346-896A-A11DE8BEC71F}"/>
              </a:ext>
            </a:extLst>
          </p:cNvPr>
          <p:cNvSpPr txBox="1"/>
          <p:nvPr/>
        </p:nvSpPr>
        <p:spPr>
          <a:xfrm>
            <a:off x="1752600" y="433626"/>
            <a:ext cx="40703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000" b="1" dirty="0">
                <a:solidFill>
                  <a:srgbClr val="FFC000"/>
                </a:solidFill>
                <a:latin typeface="字魂27号-布丁体" pitchFamily="2" charset="-122"/>
                <a:ea typeface="字魂27号-布丁体" pitchFamily="2" charset="-122"/>
              </a:rPr>
              <a:t>BÀI 1: &gt; &lt; =</a:t>
            </a:r>
            <a:endParaRPr kumimoji="1" lang="zh-CN" altLang="en-US" sz="5000" b="1" dirty="0">
              <a:solidFill>
                <a:srgbClr val="FFC000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244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389" y="1832861"/>
            <a:ext cx="3879978" cy="3074884"/>
          </a:xfrm>
          <a:prstGeom prst="rect">
            <a:avLst/>
          </a:prstGeom>
        </p:spPr>
      </p:pic>
      <p:pic>
        <p:nvPicPr>
          <p:cNvPr id="10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4072" y="2391910"/>
            <a:ext cx="3879978" cy="307488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4545530-D42D-4047-8F3D-7761A7947FED}"/>
              </a:ext>
            </a:extLst>
          </p:cNvPr>
          <p:cNvSpPr txBox="1"/>
          <p:nvPr/>
        </p:nvSpPr>
        <p:spPr>
          <a:xfrm>
            <a:off x="1066344" y="748344"/>
            <a:ext cx="946765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500">
                <a:solidFill>
                  <a:srgbClr val="FFFF00"/>
                </a:solidFill>
                <a:latin typeface="#9Slide05 SVNLobster" panose="02040603050506020204" pitchFamily="18" charset="0"/>
                <a:ea typeface="字魂27号-布丁体" pitchFamily="2" charset="-122"/>
              </a:rPr>
              <a:t>Bài 2: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Với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hai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số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tự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nhiên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 3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và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 5,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hãy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5500" dirty="0" err="1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viết</a:t>
            </a:r>
            <a:r>
              <a:rPr lang="en-US" sz="5500" dirty="0">
                <a:solidFill>
                  <a:srgbClr val="FFFF00"/>
                </a:solidFill>
                <a:latin typeface="#9Slide05 SVNLobster" panose="02040603050506020204" pitchFamily="18" charset="0"/>
                <a:cs typeface="Times New Roman" pitchFamily="18" charset="0"/>
              </a:rPr>
              <a:t>:</a:t>
            </a:r>
          </a:p>
          <a:p>
            <a:endParaRPr kumimoji="1" lang="zh-CN" altLang="en-US" sz="5500" dirty="0">
              <a:solidFill>
                <a:srgbClr val="FFFF00"/>
              </a:solidFill>
              <a:latin typeface="#9Slide05 SVNLobster" panose="02040603050506020204" pitchFamily="18" charset="0"/>
              <a:ea typeface="字魂27号-布丁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92800" y="2708365"/>
            <a:ext cx="31176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bé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hơn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1</a:t>
            </a:r>
            <a:endParaRPr lang="en-US" sz="5000" b="1" dirty="0">
              <a:solidFill>
                <a:srgbClr val="002060"/>
              </a:solidFill>
              <a:latin typeface="Nunito" panose="000005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0507" y="3276529"/>
            <a:ext cx="36871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endParaRPr lang="en-US" sz="5000" b="1" dirty="0">
              <a:solidFill>
                <a:srgbClr val="002060"/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hơn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1</a:t>
            </a:r>
            <a:endParaRPr lang="en-US" sz="5000" b="1" dirty="0">
              <a:solidFill>
                <a:srgbClr val="002060"/>
              </a:solidFill>
              <a:latin typeface="Nunito" panose="00000500000000000000" pitchFamily="2" charset="0"/>
            </a:endParaRPr>
          </a:p>
        </p:txBody>
      </p:sp>
      <p:grpSp>
        <p:nvGrpSpPr>
          <p:cNvPr id="11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/>
        </p:nvGrpSpPr>
        <p:grpSpPr>
          <a:xfrm rot="1522098">
            <a:off x="10190247" y="29926"/>
            <a:ext cx="1944546" cy="1592711"/>
            <a:chOff x="1505535" y="104580"/>
            <a:chExt cx="2359852" cy="1911188"/>
          </a:xfrm>
        </p:grpSpPr>
        <p:pic>
          <p:nvPicPr>
            <p:cNvPr id="12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3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68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/>
        </p:nvSpPr>
        <p:spPr>
          <a:xfrm>
            <a:off x="716604" y="525195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23506" y="2041384"/>
                <a:ext cx="1707375" cy="1203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Nunito" panose="00000500000000000000" pitchFamily="2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0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0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Nunito" panose="00000500000000000000" pitchFamily="2" charset="0"/>
                    <a:cs typeface="Times New Roman" pitchFamily="18" charset="0"/>
                  </a:rPr>
                  <a:t> &lt; </a:t>
                </a:r>
                <a14:m>
                  <m:oMath xmlns:m="http://schemas.openxmlformats.org/officeDocument/2006/math">
                    <m:r>
                      <a:rPr lang="en-US" sz="4500" b="1" i="1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𝟏</m:t>
                    </m:r>
                  </m:oMath>
                </a14:m>
                <a:endParaRPr lang="en-US" sz="4500" b="1" dirty="0">
                  <a:solidFill>
                    <a:srgbClr val="002060"/>
                  </a:solidFill>
                  <a:latin typeface="Nunito" panose="000005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506" y="2041384"/>
                <a:ext cx="1707375" cy="1203727"/>
              </a:xfrm>
              <a:prstGeom prst="rect">
                <a:avLst/>
              </a:prstGeom>
              <a:blipFill>
                <a:blip r:embed="rId3"/>
                <a:stretch>
                  <a:fillRect b="-17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05572" y="3480527"/>
                <a:ext cx="2159238" cy="121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00" b="1" dirty="0">
                    <a:solidFill>
                      <a:srgbClr val="002060"/>
                    </a:solidFill>
                    <a:latin typeface="Nunito" panose="00000500000000000000" pitchFamily="2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0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0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Nunito" panose="00000500000000000000" pitchFamily="2" charset="0"/>
                    <a:cs typeface="Times New Roman" pitchFamily="18" charset="0"/>
                  </a:rPr>
                  <a:t> &gt; </a:t>
                </a:r>
                <a14:m>
                  <m:oMath xmlns:m="http://schemas.openxmlformats.org/officeDocument/2006/math">
                    <m:r>
                      <a:rPr lang="en-US" sz="4500" b="1" i="1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𝟏</m:t>
                    </m:r>
                  </m:oMath>
                </a14:m>
                <a:endParaRPr lang="en-US" sz="4500" b="1" dirty="0">
                  <a:solidFill>
                    <a:srgbClr val="002060"/>
                  </a:solidFill>
                  <a:latin typeface="Nunito" panose="00000500000000000000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572" y="3480527"/>
                <a:ext cx="2159238" cy="1215141"/>
              </a:xfrm>
              <a:prstGeom prst="rect">
                <a:avLst/>
              </a:prstGeom>
              <a:blipFill>
                <a:blip r:embed="rId4"/>
                <a:stretch>
                  <a:fillRect b="-16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ular Callout 8"/>
          <p:cNvSpPr/>
          <p:nvPr/>
        </p:nvSpPr>
        <p:spPr>
          <a:xfrm>
            <a:off x="6742070" y="2072295"/>
            <a:ext cx="4041618" cy="1141903"/>
          </a:xfrm>
          <a:prstGeom prst="wedgeRoundRectCallout">
            <a:avLst>
              <a:gd name="adj1" fmla="val -72562"/>
              <a:gd name="adj2" fmla="val 7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Tử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 &lt;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Mẫu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số</a:t>
            </a:r>
            <a:endParaRPr lang="en-US" sz="4000" b="1" dirty="0">
              <a:solidFill>
                <a:srgbClr val="002060"/>
              </a:solidFill>
              <a:latin typeface="Nunito" panose="00000500000000000000" pitchFamily="2" charset="0"/>
              <a:cs typeface="Times New Roman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443357" y="3523985"/>
            <a:ext cx="4340332" cy="1101122"/>
          </a:xfrm>
          <a:prstGeom prst="wedgeRoundRectCallout">
            <a:avLst>
              <a:gd name="adj1" fmla="val -57993"/>
              <a:gd name="adj2" fmla="val -8725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Tử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 &gt;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Mẫu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itchFamily="18" charset="0"/>
              </a:rPr>
              <a:t>số</a:t>
            </a:r>
            <a:endParaRPr lang="en-US" sz="4000" b="1" dirty="0">
              <a:solidFill>
                <a:srgbClr val="002060"/>
              </a:solidFill>
              <a:latin typeface="Nunito" panose="00000500000000000000" pitchFamily="2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4702" y="2365180"/>
            <a:ext cx="5059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a)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bé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hơn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702" y="3691954"/>
            <a:ext cx="5313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b)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hơn</a:t>
            </a:r>
            <a:r>
              <a:rPr 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id="{64545530-D42D-4047-8F3D-7761A7947FED}"/>
              </a:ext>
            </a:extLst>
          </p:cNvPr>
          <p:cNvSpPr txBox="1"/>
          <p:nvPr/>
        </p:nvSpPr>
        <p:spPr>
          <a:xfrm>
            <a:off x="1908812" y="525195"/>
            <a:ext cx="7774885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500">
                <a:solidFill>
                  <a:srgbClr val="FF0000"/>
                </a:solidFill>
                <a:latin typeface="#9Slide05 SVNLobster" panose="02040603050506020204" pitchFamily="18" charset="0"/>
                <a:ea typeface="字魂27号-布丁体" pitchFamily="2" charset="-122"/>
              </a:rPr>
              <a:t>Bài 2: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Với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hai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số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tự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nhiên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 3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và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 5,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hãy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viết</a:t>
            </a:r>
            <a:r>
              <a:rPr lang="en-US" sz="4500" dirty="0">
                <a:solidFill>
                  <a:srgbClr val="FF0000"/>
                </a:solidFill>
                <a:latin typeface="#9Slide05 SVNLobster" panose="02040603050506020204" pitchFamily="18" charset="0"/>
                <a:cs typeface="Times New Roman" pitchFamily="18" charset="0"/>
              </a:rPr>
              <a:t>:</a:t>
            </a:r>
          </a:p>
          <a:p>
            <a:endParaRPr kumimoji="1" lang="zh-CN" altLang="en-US" sz="3600" dirty="0">
              <a:solidFill>
                <a:schemeClr val="bg1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grpSp>
        <p:nvGrpSpPr>
          <p:cNvPr id="14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/>
        </p:nvGrpSpPr>
        <p:grpSpPr>
          <a:xfrm rot="1522098">
            <a:off x="10359014" y="-124042"/>
            <a:ext cx="2359852" cy="1911188"/>
            <a:chOff x="1505535" y="104580"/>
            <a:chExt cx="2359852" cy="1911188"/>
          </a:xfrm>
        </p:grpSpPr>
        <p:pic>
          <p:nvPicPr>
            <p:cNvPr id="15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752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17" grpId="2" animBg="1"/>
      <p:bldP spid="7" grpId="0"/>
      <p:bldP spid="8" grpId="0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/>
        </p:nvSpPr>
        <p:spPr>
          <a:xfrm>
            <a:off x="327546" y="203029"/>
            <a:ext cx="11650217" cy="1380111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2316" y="1763584"/>
            <a:ext cx="11280675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a) 75   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hết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2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nhưng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hết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5.</a:t>
            </a:r>
          </a:p>
          <a:p>
            <a:pPr algn="just" eaLnBrk="1" hangingPunct="1">
              <a:lnSpc>
                <a:spcPct val="115000"/>
              </a:lnSpc>
            </a:pP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c) 75    chia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hết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9. </a:t>
            </a:r>
          </a:p>
          <a:p>
            <a:pPr eaLnBrk="1" hangingPunct="1"/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vừa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hết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2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3 </a:t>
            </a:r>
            <a:r>
              <a:rPr lang="en-US" altLang="en-US" sz="4000" b="1" dirty="0" err="1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4000" b="1" dirty="0">
                <a:solidFill>
                  <a:srgbClr val="00206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1832992" y="1869398"/>
            <a:ext cx="377505" cy="40267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bg1"/>
                </a:solidFill>
                <a:latin typeface="Nunito" panose="00000500000000000000" pitchFamily="2" charset="0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1889458" y="3070747"/>
            <a:ext cx="377505" cy="50992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Nunito" panose="00000500000000000000" pitchFamily="2" charset="0"/>
                <a:ea typeface="NSimSun" panose="02010609030101010101" pitchFamily="49" charset="-122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9661" y="383473"/>
            <a:ext cx="112806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3: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chữ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thích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viết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ô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trống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sao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FF0000"/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651525" y="4594139"/>
            <a:ext cx="9336946" cy="7848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en-US" sz="4500" b="1" dirty="0" err="1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756 chia </a:t>
            </a:r>
            <a:r>
              <a:rPr lang="en-US" altLang="en-US" sz="4500" b="1" dirty="0" err="1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hết</a:t>
            </a:r>
            <a:r>
              <a:rPr lang="en-US" altLang="en-US" sz="4500" b="1" dirty="0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4500" b="1" dirty="0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2 </a:t>
            </a:r>
            <a:r>
              <a:rPr lang="en-US" altLang="en-US" sz="4500" b="1" dirty="0" err="1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4500" b="1" dirty="0">
                <a:solidFill>
                  <a:schemeClr val="accent2">
                    <a:lumMod val="75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 3.</a:t>
            </a:r>
            <a:endParaRPr lang="en-US" sz="4500" b="1" dirty="0">
              <a:solidFill>
                <a:schemeClr val="accent2">
                  <a:lumMod val="75000"/>
                </a:schemeClr>
              </a:solidFill>
              <a:latin typeface="Nunit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50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976" y="1770077"/>
            <a:ext cx="115768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latin typeface="Rockstone" panose="00000400000000000000" pitchFamily="2" charset="0"/>
              </a:rPr>
              <a:t>CHÀO TẠM BIỆT</a:t>
            </a:r>
          </a:p>
        </p:txBody>
      </p:sp>
    </p:spTree>
    <p:extLst>
      <p:ext uri="{BB962C8B-B14F-4D97-AF65-F5344CB8AC3E}">
        <p14:creationId xmlns:p14="http://schemas.microsoft.com/office/powerpoint/2010/main" val="353621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/>
        </p:nvSpPr>
        <p:spPr>
          <a:xfrm>
            <a:off x="348165" y="1544160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7949905-BC39-3B4E-999C-8CF543078E94}"/>
              </a:ext>
            </a:extLst>
          </p:cNvPr>
          <p:cNvSpPr txBox="1"/>
          <p:nvPr/>
        </p:nvSpPr>
        <p:spPr>
          <a:xfrm>
            <a:off x="-74951" y="2147738"/>
            <a:ext cx="337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500" spc="-3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YÊU CẦU CẦN ĐẠT</a:t>
            </a:r>
            <a:endParaRPr kumimoji="1" lang="zh-CN" altLang="en-US" sz="4500" spc="-300" dirty="0">
              <a:solidFill>
                <a:srgbClr val="002060"/>
              </a:solidFill>
              <a:latin typeface="UTM Amerika Sans" panose="02040603050506020204" pitchFamily="18" charset="0"/>
              <a:ea typeface="字魂27号-布丁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D03A445B-725D-4930-B5FF-3788C136DE1D}"/>
              </a:ext>
            </a:extLst>
          </p:cNvPr>
          <p:cNvGrpSpPr/>
          <p:nvPr/>
        </p:nvGrpSpPr>
        <p:grpSpPr>
          <a:xfrm>
            <a:off x="3920338" y="529165"/>
            <a:ext cx="6730728" cy="908037"/>
            <a:chOff x="7768188" y="779044"/>
            <a:chExt cx="4357043" cy="6145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73631C15-84B5-4252-A130-F790EAAAFF9A}"/>
                </a:ext>
              </a:extLst>
            </p:cNvPr>
            <p:cNvSpPr/>
            <p:nvPr/>
          </p:nvSpPr>
          <p:spPr>
            <a:xfrm>
              <a:off x="8462634" y="779044"/>
              <a:ext cx="3662597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Hans" sz="40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BFF59C25-B98F-49A1-B7CA-DF5CECD87156}"/>
                </a:ext>
              </a:extLst>
            </p:cNvPr>
            <p:cNvSpPr/>
            <p:nvPr/>
          </p:nvSpPr>
          <p:spPr>
            <a:xfrm>
              <a:off x="7768188" y="791271"/>
              <a:ext cx="442856" cy="47387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2060"/>
                  </a:solidFill>
                  <a:latin typeface="Nunito" panose="00000500000000000000" pitchFamily="2" charset="0"/>
                  <a:ea typeface="字魂27号-布丁体" panose="00000500000000000000" pitchFamily="2" charset="-122"/>
                </a:rPr>
                <a:t>1</a:t>
              </a:r>
              <a:endParaRPr lang="zh-CN" altLang="en-US" sz="36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C4BF67D5-3C32-4401-ABE8-65E33360FB38}"/>
              </a:ext>
            </a:extLst>
          </p:cNvPr>
          <p:cNvGrpSpPr/>
          <p:nvPr/>
        </p:nvGrpSpPr>
        <p:grpSpPr>
          <a:xfrm>
            <a:off x="3873978" y="1581785"/>
            <a:ext cx="7690528" cy="1065497"/>
            <a:chOff x="7555302" y="594444"/>
            <a:chExt cx="4770205" cy="7187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1C76810E-841B-4ADC-B7D0-C533DC1FEC95}"/>
                </a:ext>
              </a:extLst>
            </p:cNvPr>
            <p:cNvSpPr/>
            <p:nvPr/>
          </p:nvSpPr>
          <p:spPr>
            <a:xfrm>
              <a:off x="8061192" y="594444"/>
              <a:ext cx="4264315" cy="71873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en-US" altLang="zh-CN" sz="40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587A3FBD-E7EF-4D21-8829-F1AFEF82B6D4}"/>
                </a:ext>
              </a:extLst>
            </p:cNvPr>
            <p:cNvSpPr/>
            <p:nvPr/>
          </p:nvSpPr>
          <p:spPr>
            <a:xfrm>
              <a:off x="7555302" y="650042"/>
              <a:ext cx="424339" cy="40963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2060"/>
                  </a:solidFill>
                  <a:latin typeface="Nunito" panose="00000500000000000000" pitchFamily="2" charset="0"/>
                  <a:ea typeface="字魂27号-布丁体" panose="00000500000000000000" pitchFamily="2" charset="-122"/>
                </a:rPr>
                <a:t>2</a:t>
              </a:r>
              <a:endParaRPr lang="zh-CN" altLang="en-US" sz="36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7329CB5-FAB0-4F64-B943-55F969EA979E}"/>
              </a:ext>
            </a:extLst>
          </p:cNvPr>
          <p:cNvGrpSpPr/>
          <p:nvPr/>
        </p:nvGrpSpPr>
        <p:grpSpPr>
          <a:xfrm>
            <a:off x="3873978" y="2765383"/>
            <a:ext cx="6590818" cy="799472"/>
            <a:chOff x="7689954" y="760574"/>
            <a:chExt cx="4487306" cy="6145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C55E13B-77AE-4286-8EE5-528D55D864DB}"/>
                </a:ext>
              </a:extLst>
            </p:cNvPr>
            <p:cNvSpPr/>
            <p:nvPr/>
          </p:nvSpPr>
          <p:spPr>
            <a:xfrm>
              <a:off x="8514663" y="760574"/>
              <a:ext cx="3662597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Hans" sz="40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FAFA5FE5-6772-48ED-A479-3C4B45660E88}"/>
                </a:ext>
              </a:extLst>
            </p:cNvPr>
            <p:cNvSpPr/>
            <p:nvPr/>
          </p:nvSpPr>
          <p:spPr>
            <a:xfrm>
              <a:off x="7689954" y="760574"/>
              <a:ext cx="471679" cy="48300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2060"/>
                  </a:solidFill>
                  <a:latin typeface="Nunito" panose="00000500000000000000" pitchFamily="2" charset="0"/>
                  <a:ea typeface="字魂27号-布丁体" panose="00000500000000000000" pitchFamily="2" charset="-122"/>
                </a:rPr>
                <a:t>3</a:t>
              </a:r>
              <a:endParaRPr lang="zh-CN" altLang="en-US" sz="36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1FEA48B-77AD-4B11-BFE2-D3CBF95C90FB}"/>
              </a:ext>
            </a:extLst>
          </p:cNvPr>
          <p:cNvGrpSpPr/>
          <p:nvPr/>
        </p:nvGrpSpPr>
        <p:grpSpPr>
          <a:xfrm>
            <a:off x="3873980" y="3651229"/>
            <a:ext cx="6429955" cy="806565"/>
            <a:chOff x="7449705" y="623232"/>
            <a:chExt cx="4742295" cy="8065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93E0E20A-1796-47A9-A9E7-6A5D2B02320F}"/>
                </a:ext>
              </a:extLst>
            </p:cNvPr>
            <p:cNvSpPr/>
            <p:nvPr/>
          </p:nvSpPr>
          <p:spPr>
            <a:xfrm>
              <a:off x="8407872" y="623232"/>
              <a:ext cx="3784128" cy="80656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Hans" sz="40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3EFF52A6-B952-49CB-B1C2-C99FC4D5480F}"/>
                </a:ext>
              </a:extLst>
            </p:cNvPr>
            <p:cNvSpPr/>
            <p:nvPr/>
          </p:nvSpPr>
          <p:spPr>
            <a:xfrm>
              <a:off x="7449705" y="636731"/>
              <a:ext cx="510953" cy="68955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2060"/>
                  </a:solidFill>
                  <a:latin typeface="Nunito" panose="00000500000000000000" pitchFamily="2" charset="0"/>
                  <a:ea typeface="字魂27号-布丁体" panose="00000500000000000000" pitchFamily="2" charset="-122"/>
                </a:rPr>
                <a:t>4</a:t>
              </a:r>
              <a:endParaRPr lang="zh-CN" altLang="en-US" sz="36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anose="00000500000000000000" pitchFamily="2" charset="-122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309770" y="617766"/>
            <a:ext cx="570261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latin typeface="Nunito" panose="00000500000000000000" pitchFamily="2" charset="0"/>
              </a:rPr>
              <a:t>- </a:t>
            </a:r>
            <a:r>
              <a:rPr lang="vi-VN" sz="2200" b="1" dirty="0">
                <a:latin typeface="Nunito" panose="00000500000000000000" pitchFamily="2" charset="0"/>
              </a:rPr>
              <a:t>Củng cố cách </a:t>
            </a:r>
            <a:r>
              <a:rPr lang="en-US" sz="2200" b="1" dirty="0">
                <a:latin typeface="Nunito" panose="00000500000000000000" pitchFamily="2" charset="0"/>
              </a:rPr>
              <a:t>so </a:t>
            </a:r>
            <a:r>
              <a:rPr lang="en-US" sz="2200" b="1" dirty="0" err="1">
                <a:latin typeface="Nunito" panose="00000500000000000000" pitchFamily="2" charset="0"/>
              </a:rPr>
              <a:t>sánh</a:t>
            </a:r>
            <a:r>
              <a:rPr lang="en-US" sz="2200" b="1" dirty="0">
                <a:latin typeface="Nunito" panose="00000500000000000000" pitchFamily="2" charset="0"/>
              </a:rPr>
              <a:t> 2 </a:t>
            </a:r>
            <a:r>
              <a:rPr lang="en-US" sz="2200" b="1" dirty="0" err="1">
                <a:latin typeface="Nunito" panose="00000500000000000000" pitchFamily="2" charset="0"/>
              </a:rPr>
              <a:t>phân</a:t>
            </a:r>
            <a:r>
              <a:rPr lang="en-US" sz="2200" b="1" dirty="0">
                <a:latin typeface="Nunito" panose="00000500000000000000" pitchFamily="2" charset="0"/>
              </a:rPr>
              <a:t> </a:t>
            </a:r>
            <a:r>
              <a:rPr lang="en-US" sz="2200" b="1" dirty="0" err="1">
                <a:latin typeface="Nunito" panose="00000500000000000000" pitchFamily="2" charset="0"/>
              </a:rPr>
              <a:t>số</a:t>
            </a:r>
            <a:endParaRPr lang="en-US" sz="2200" b="1" dirty="0">
              <a:latin typeface="Nunito" panose="00000500000000000000" pitchFamily="2" charset="0"/>
            </a:endParaRPr>
          </a:p>
          <a:p>
            <a:r>
              <a:rPr lang="en-US" sz="2200" b="1" dirty="0">
                <a:latin typeface="Nunito" panose="00000500000000000000" pitchFamily="2" charset="0"/>
              </a:rPr>
              <a:t>- </a:t>
            </a:r>
            <a:r>
              <a:rPr lang="en-US" sz="2200" b="1" dirty="0" err="1">
                <a:latin typeface="Nunito" panose="00000500000000000000" pitchFamily="2" charset="0"/>
              </a:rPr>
              <a:t>Các</a:t>
            </a:r>
            <a:r>
              <a:rPr lang="en-US" sz="2200" b="1" dirty="0">
                <a:latin typeface="Nunito" panose="00000500000000000000" pitchFamily="2" charset="0"/>
              </a:rPr>
              <a:t> </a:t>
            </a:r>
            <a:r>
              <a:rPr lang="en-US" sz="2200" b="1" dirty="0" err="1">
                <a:latin typeface="Nunito" panose="00000500000000000000" pitchFamily="2" charset="0"/>
              </a:rPr>
              <a:t>dấu</a:t>
            </a:r>
            <a:r>
              <a:rPr lang="en-US" sz="2200" b="1" dirty="0">
                <a:latin typeface="Nunito" panose="00000500000000000000" pitchFamily="2" charset="0"/>
              </a:rPr>
              <a:t> </a:t>
            </a:r>
            <a:r>
              <a:rPr lang="en-US" sz="2200" b="1" dirty="0" err="1">
                <a:latin typeface="Nunito" panose="00000500000000000000" pitchFamily="2" charset="0"/>
              </a:rPr>
              <a:t>hiệu</a:t>
            </a:r>
            <a:r>
              <a:rPr lang="en-US" sz="2200" b="1" dirty="0">
                <a:latin typeface="Nunito" panose="00000500000000000000" pitchFamily="2" charset="0"/>
              </a:rPr>
              <a:t> chia </a:t>
            </a:r>
            <a:r>
              <a:rPr lang="en-US" sz="2200" b="1" dirty="0" err="1">
                <a:latin typeface="Nunito" panose="00000500000000000000" pitchFamily="2" charset="0"/>
              </a:rPr>
              <a:t>hết</a:t>
            </a:r>
            <a:r>
              <a:rPr lang="en-US" sz="2200" b="1" dirty="0">
                <a:latin typeface="Nunito" panose="00000500000000000000" pitchFamily="2" charset="0"/>
              </a:rPr>
              <a:t> </a:t>
            </a:r>
            <a:r>
              <a:rPr lang="en-US" sz="2200" b="1" dirty="0" err="1">
                <a:latin typeface="Nunito" panose="00000500000000000000" pitchFamily="2" charset="0"/>
              </a:rPr>
              <a:t>cho</a:t>
            </a:r>
            <a:r>
              <a:rPr lang="en-US" sz="2200" b="1" dirty="0">
                <a:latin typeface="Nunito" panose="00000500000000000000" pitchFamily="2" charset="0"/>
              </a:rPr>
              <a:t> 2; 3; 5 </a:t>
            </a:r>
            <a:r>
              <a:rPr lang="en-US" sz="2200" b="1" dirty="0" err="1">
                <a:latin typeface="Nunito" panose="00000500000000000000" pitchFamily="2" charset="0"/>
              </a:rPr>
              <a:t>và</a:t>
            </a:r>
            <a:r>
              <a:rPr lang="en-US" sz="2200" b="1" dirty="0">
                <a:latin typeface="Nunito" panose="00000500000000000000" pitchFamily="2" charset="0"/>
              </a:rPr>
              <a:t> 9</a:t>
            </a:r>
          </a:p>
          <a:p>
            <a:endParaRPr lang="en-US" b="1" dirty="0">
              <a:latin typeface="Nunito" panose="00000500000000000000" pitchFamily="2" charset="0"/>
            </a:endParaRPr>
          </a:p>
        </p:txBody>
      </p:sp>
      <p:grpSp>
        <p:nvGrpSpPr>
          <p:cNvPr id="16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/>
        </p:nvGrpSpPr>
        <p:grpSpPr>
          <a:xfrm>
            <a:off x="1511014" y="-292211"/>
            <a:ext cx="2659262" cy="2133011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4857300" y="1642815"/>
            <a:ext cx="69708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Nunito" panose="00000500000000000000" pitchFamily="2" charset="0"/>
              </a:rPr>
              <a:t>- So sánh được 2 PS và vận dụng làm các bài toán liên quan.</a:t>
            </a:r>
            <a:endParaRPr lang="en-US" sz="2000" b="1" dirty="0">
              <a:latin typeface="Nunito" panose="00000500000000000000" pitchFamily="2" charset="0"/>
            </a:endParaRPr>
          </a:p>
          <a:p>
            <a:r>
              <a:rPr lang="nl-NL" sz="2000" b="1" dirty="0">
                <a:latin typeface="Nunito" panose="00000500000000000000" pitchFamily="2" charset="0"/>
              </a:rPr>
              <a:t>- Vận dụng các dấu hiệu chia hết vào làm các bài tập</a:t>
            </a:r>
            <a:endParaRPr lang="en-US" sz="2000" b="1" dirty="0">
              <a:latin typeface="Nunito" panose="00000500000000000000" pitchFamily="2" charset="0"/>
            </a:endParaRPr>
          </a:p>
          <a:p>
            <a:endParaRPr lang="en-US" sz="2000" b="1" dirty="0">
              <a:latin typeface="Nunito" panose="000005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68771" y="2943343"/>
            <a:ext cx="5196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latin typeface="Nunito" panose="00000500000000000000" pitchFamily="2" charset="0"/>
              </a:rPr>
              <a:t>- HS có phẩm chất học tập tích cực.</a:t>
            </a:r>
            <a:endParaRPr lang="en-US" sz="2200" b="1" dirty="0">
              <a:latin typeface="Nunito" panose="00000500000000000000" pitchFamily="2" charset="0"/>
            </a:endParaRPr>
          </a:p>
          <a:p>
            <a:endParaRPr lang="en-US" b="1" dirty="0">
              <a:latin typeface="Nunito" panose="000005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47190" y="3737602"/>
            <a:ext cx="4856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Nunito" panose="00000500000000000000" pitchFamily="2" charset="0"/>
              </a:rPr>
              <a:t>- Năng lực tự học, NL giải quyết vấn đề và sáng tạo, NL tư duy - lập luận logic.</a:t>
            </a:r>
            <a:endParaRPr lang="en-US" sz="2000" b="1" dirty="0">
              <a:latin typeface="Nunit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0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" grpId="0"/>
      <p:bldP spid="3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E88F054-2FBD-CE48-9DA2-3BCACEDDCD2C}"/>
              </a:ext>
            </a:extLst>
          </p:cNvPr>
          <p:cNvSpPr/>
          <p:nvPr/>
        </p:nvSpPr>
        <p:spPr>
          <a:xfrm>
            <a:off x="3172703" y="1328724"/>
            <a:ext cx="5104282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Chúng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mình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</a:p>
          <a:p>
            <a:pPr algn="ctr"/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cùng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nhau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</a:p>
          <a:p>
            <a:pPr algn="ctr"/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ôn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bài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6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nào</a:t>
            </a:r>
            <a:r>
              <a:rPr kumimoji="1" lang="en-US" altLang="zh-Hans" sz="6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5021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EA07C81-9802-F74B-A0D4-C19D8B1BEB3A}"/>
              </a:ext>
            </a:extLst>
          </p:cNvPr>
          <p:cNvSpPr txBox="1"/>
          <p:nvPr/>
        </p:nvSpPr>
        <p:spPr>
          <a:xfrm>
            <a:off x="2223578" y="633179"/>
            <a:ext cx="163538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500" b="1" dirty="0" err="1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Câu</a:t>
            </a:r>
            <a:r>
              <a:rPr kumimoji="1" lang="en-US" altLang="zh-CN" sz="4500" b="1" dirty="0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 1</a:t>
            </a:r>
            <a:endParaRPr kumimoji="1" lang="zh-CN" altLang="en-US" sz="4500" b="1" dirty="0">
              <a:solidFill>
                <a:schemeClr val="bg1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F043381-9F02-9849-B278-AADD5EAB48A5}"/>
              </a:ext>
            </a:extLst>
          </p:cNvPr>
          <p:cNvSpPr txBox="1"/>
          <p:nvPr/>
        </p:nvSpPr>
        <p:spPr>
          <a:xfrm>
            <a:off x="1512122" y="1535921"/>
            <a:ext cx="91677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&gt;&gt;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Muốn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so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sánh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hai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phân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số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cùng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mẫu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số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ta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làm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thế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CN" sz="4000" dirty="0" err="1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nào</a:t>
            </a:r>
            <a:r>
              <a:rPr kumimoji="1" lang="en-US" altLang="zh-CN" sz="4000" dirty="0">
                <a:solidFill>
                  <a:srgbClr val="FFFF0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?</a:t>
            </a:r>
            <a:endParaRPr kumimoji="1" lang="zh-CN" altLang="en-US" sz="4000" dirty="0">
              <a:solidFill>
                <a:srgbClr val="FFFF00"/>
              </a:solidFill>
              <a:latin typeface="UTM Amerika Sans" panose="02040603050506020204" pitchFamily="18" charset="0"/>
              <a:ea typeface="字魂27号-布丁体" pitchFamily="2" charset="-122"/>
            </a:endParaRPr>
          </a:p>
        </p:txBody>
      </p:sp>
      <p:sp>
        <p:nvSpPr>
          <p:cNvPr id="4" name="圆角矩形标注 3">
            <a:extLst>
              <a:ext uri="{FF2B5EF4-FFF2-40B4-BE49-F238E27FC236}">
                <a16:creationId xmlns:a16="http://schemas.microsoft.com/office/drawing/2014/main" id="{684C25FF-5A1B-504F-915E-AD4EFB01598E}"/>
              </a:ext>
            </a:extLst>
          </p:cNvPr>
          <p:cNvSpPr/>
          <p:nvPr/>
        </p:nvSpPr>
        <p:spPr>
          <a:xfrm>
            <a:off x="1748927" y="2866823"/>
            <a:ext cx="9017014" cy="3071449"/>
          </a:xfrm>
          <a:prstGeom prst="wedgeRoundRectCallout">
            <a:avLst>
              <a:gd name="adj1" fmla="val -53454"/>
              <a:gd name="adj2" fmla="val -1906"/>
              <a:gd name="adj3" fmla="val 16667"/>
            </a:avLst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>
              <a:lnSpc>
                <a:spcPct val="150000"/>
              </a:lnSpc>
            </a:pPr>
            <a:endParaRPr kumimoji="1" lang="zh-CN" altLang="en-US" sz="3200" dirty="0">
              <a:solidFill>
                <a:schemeClr val="tx1"/>
              </a:solidFill>
              <a:latin typeface="Nunito" panose="00000500000000000000" pitchFamily="2" charset="0"/>
              <a:ea typeface="字魂27号-布丁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8927" y="3691115"/>
            <a:ext cx="9467180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— 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Phân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nào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có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tử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bé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hơn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thì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bé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hơn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—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Phân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nào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có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tử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lớn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hơn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thì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lớn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hơn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—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Nếu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tử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bằng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nhau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thì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hai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phân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đó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bằng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2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nhau</a:t>
            </a:r>
            <a:r>
              <a:rPr kumimoji="1" lang="en-US" altLang="zh-Hans" sz="2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.</a:t>
            </a:r>
            <a:endParaRPr lang="en-US" sz="2800" b="1" dirty="0">
              <a:solidFill>
                <a:srgbClr val="002060"/>
              </a:solidFill>
              <a:latin typeface="Nunito" panose="000005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5984" y="3136612"/>
            <a:ext cx="718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Ta so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tử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unito" panose="00000500000000000000" pitchFamily="2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Nunito" panose="00000500000000000000" pitchFamily="2" charset="0"/>
              </a:rPr>
              <a:t>: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4954C5F-B8AF-4822-85A5-D5B17EA306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89"/>
          <a:stretch/>
        </p:blipFill>
        <p:spPr>
          <a:xfrm>
            <a:off x="-288911" y="4436512"/>
            <a:ext cx="2529607" cy="258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0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2EC23CE-07D0-2A46-B1D8-3B1F20CB22B1}"/>
              </a:ext>
            </a:extLst>
          </p:cNvPr>
          <p:cNvSpPr txBox="1"/>
          <p:nvPr/>
        </p:nvSpPr>
        <p:spPr>
          <a:xfrm>
            <a:off x="948562" y="528061"/>
            <a:ext cx="164339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600" b="1" dirty="0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Câu</a:t>
            </a:r>
            <a:r>
              <a:rPr kumimoji="1" lang="en-US" altLang="zh-CN" sz="3800" b="1" dirty="0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 2</a:t>
            </a:r>
            <a:endParaRPr kumimoji="1" lang="zh-CN" altLang="en-US" sz="3800" b="1" dirty="0">
              <a:solidFill>
                <a:schemeClr val="bg1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3F81EB0-0E07-2143-9316-438F7C7E9854}"/>
              </a:ext>
            </a:extLst>
          </p:cNvPr>
          <p:cNvSpPr txBox="1"/>
          <p:nvPr/>
        </p:nvSpPr>
        <p:spPr>
          <a:xfrm>
            <a:off x="2176770" y="1069221"/>
            <a:ext cx="846097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&gt;&gt;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Hãy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nêu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cách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so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sánh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hai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phân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endParaRPr kumimoji="1" lang="en-US" altLang="zh-CN" sz="3800" b="1" dirty="0">
              <a:solidFill>
                <a:srgbClr val="002060"/>
              </a:solidFill>
              <a:latin typeface="Nunito" panose="00000500000000000000" pitchFamily="2" charset="0"/>
              <a:ea typeface="字魂27号-布丁体" pitchFamily="2" charset="-122"/>
            </a:endParaRPr>
          </a:p>
          <a:p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khác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mẫu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38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CN" sz="38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?</a:t>
            </a:r>
            <a:endParaRPr kumimoji="1" lang="zh-CN" altLang="en-US" sz="3800" b="1" dirty="0">
              <a:solidFill>
                <a:srgbClr val="002060"/>
              </a:solidFill>
              <a:latin typeface="Nunito" panose="00000500000000000000" pitchFamily="2" charset="0"/>
              <a:ea typeface="字魂27号-布丁体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5DD7756-5A3A-7B45-8DF6-1AA09DE84EF7}"/>
              </a:ext>
            </a:extLst>
          </p:cNvPr>
          <p:cNvSpPr txBox="1"/>
          <p:nvPr/>
        </p:nvSpPr>
        <p:spPr>
          <a:xfrm>
            <a:off x="3684942" y="2372074"/>
            <a:ext cx="751643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— Ta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quy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đồng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mẫu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hai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phân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đó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.</a:t>
            </a:r>
          </a:p>
          <a:p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—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Rồi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so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sánh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các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tử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của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hai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phân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Hans" sz="38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mới</a:t>
            </a:r>
            <a:r>
              <a:rPr kumimoji="1" lang="en-US" altLang="zh-Hans" sz="38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. </a:t>
            </a:r>
            <a:endParaRPr kumimoji="1" lang="zh-CN" altLang="en-US" sz="3800" b="1" dirty="0">
              <a:solidFill>
                <a:srgbClr val="FFFF00"/>
              </a:solidFill>
              <a:latin typeface="Nunito" panose="00000500000000000000" pitchFamily="2" charset="0"/>
              <a:ea typeface="字魂27号-布丁体" pitchFamily="2" charset="-122"/>
            </a:endParaRPr>
          </a:p>
        </p:txBody>
      </p:sp>
      <p:sp>
        <p:nvSpPr>
          <p:cNvPr id="6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/>
        </p:nvSpPr>
        <p:spPr>
          <a:xfrm>
            <a:off x="716604" y="369863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E746AAC-50DD-4FBB-8BCA-945EB210ED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59610" y="1798737"/>
            <a:ext cx="4845006" cy="506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4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53F1F04-5C6A-B446-B908-BDBEF2CB32F1}"/>
              </a:ext>
            </a:extLst>
          </p:cNvPr>
          <p:cNvSpPr txBox="1"/>
          <p:nvPr/>
        </p:nvSpPr>
        <p:spPr>
          <a:xfrm>
            <a:off x="750866" y="486064"/>
            <a:ext cx="1733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000" b="1" dirty="0" err="1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Câu</a:t>
            </a:r>
            <a:r>
              <a:rPr kumimoji="1" lang="en-US" altLang="zh-CN" sz="4000" b="1" dirty="0">
                <a:solidFill>
                  <a:schemeClr val="bg1"/>
                </a:solidFill>
                <a:latin typeface="字魂27号-布丁体" pitchFamily="2" charset="-122"/>
                <a:ea typeface="字魂27号-布丁体" pitchFamily="2" charset="-122"/>
              </a:rPr>
              <a:t> 3:</a:t>
            </a:r>
            <a:endParaRPr kumimoji="1" lang="zh-CN" altLang="en-US" sz="4000" b="1" dirty="0">
              <a:solidFill>
                <a:schemeClr val="bg1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D0E3C92-1394-4240-8E5B-445416B173C9}"/>
              </a:ext>
            </a:extLst>
          </p:cNvPr>
          <p:cNvSpPr txBox="1"/>
          <p:nvPr/>
        </p:nvSpPr>
        <p:spPr>
          <a:xfrm>
            <a:off x="984665" y="1306918"/>
            <a:ext cx="102226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&gt;&gt;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Dấu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hiệu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chia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hết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cho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cả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2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và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5 </a:t>
            </a:r>
            <a:r>
              <a:rPr kumimoji="1" lang="en-US" altLang="zh-CN" sz="45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là</a:t>
            </a:r>
            <a:r>
              <a:rPr kumimoji="1" lang="en-US" altLang="zh-CN" sz="45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?</a:t>
            </a:r>
            <a:endParaRPr kumimoji="1" lang="zh-CN" altLang="en-US" sz="4500" b="1" dirty="0">
              <a:solidFill>
                <a:srgbClr val="FFFF00"/>
              </a:solidFill>
              <a:latin typeface="Nunito" panose="00000500000000000000" pitchFamily="2" charset="0"/>
              <a:ea typeface="字魂27号-布丁体" pitchFamily="2" charset="-122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9B2B43CA-2ECA-4AD2-A18D-E1F50AB84E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89"/>
          <a:stretch/>
        </p:blipFill>
        <p:spPr>
          <a:xfrm>
            <a:off x="473533" y="2753542"/>
            <a:ext cx="4021001" cy="4104458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57445490-118F-417A-9086-ADB60BFACA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908" t="16713" b="14111"/>
          <a:stretch>
            <a:fillRect/>
          </a:stretch>
        </p:blipFill>
        <p:spPr>
          <a:xfrm>
            <a:off x="4320325" y="1914719"/>
            <a:ext cx="7635114" cy="39396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914898" y="2916205"/>
            <a:ext cx="44459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Là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những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số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có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tận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cùng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là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chữ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Nunito" panose="00000500000000000000" pitchFamily="2" charset="0"/>
              </a:rPr>
              <a:t>số</a:t>
            </a:r>
            <a:r>
              <a:rPr lang="en-US" sz="5000" b="1" dirty="0">
                <a:solidFill>
                  <a:srgbClr val="002060"/>
                </a:solidFill>
                <a:latin typeface="Nunito" panose="00000500000000000000" pitchFamily="2" charset="0"/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108433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id="{253F1F04-5C6A-B446-B908-BDBEF2CB32F1}"/>
              </a:ext>
            </a:extLst>
          </p:cNvPr>
          <p:cNvSpPr txBox="1"/>
          <p:nvPr/>
        </p:nvSpPr>
        <p:spPr>
          <a:xfrm>
            <a:off x="1239072" y="447195"/>
            <a:ext cx="181011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200" b="1" dirty="0" err="1">
                <a:solidFill>
                  <a:srgbClr val="002060"/>
                </a:solidFill>
                <a:latin typeface="字魂27号-布丁体" pitchFamily="2" charset="-122"/>
                <a:ea typeface="字魂27号-布丁体" pitchFamily="2" charset="-122"/>
              </a:rPr>
              <a:t>Câu</a:t>
            </a:r>
            <a:r>
              <a:rPr kumimoji="1" lang="en-US" altLang="zh-CN" sz="4200" b="1" dirty="0">
                <a:solidFill>
                  <a:srgbClr val="002060"/>
                </a:solidFill>
                <a:latin typeface="字魂27号-布丁体" pitchFamily="2" charset="-122"/>
                <a:ea typeface="字魂27号-布丁体" pitchFamily="2" charset="-122"/>
              </a:rPr>
              <a:t> 4:</a:t>
            </a:r>
            <a:endParaRPr kumimoji="1" lang="zh-CN" altLang="en-US" sz="4200" b="1" dirty="0">
              <a:solidFill>
                <a:srgbClr val="002060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:a16="http://schemas.microsoft.com/office/drawing/2014/main" id="{1D0E3C92-1394-4240-8E5B-445416B173C9}"/>
              </a:ext>
            </a:extLst>
          </p:cNvPr>
          <p:cNvSpPr txBox="1"/>
          <p:nvPr/>
        </p:nvSpPr>
        <p:spPr>
          <a:xfrm>
            <a:off x="1239072" y="1185859"/>
            <a:ext cx="83647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&gt;&gt;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Trong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các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: 303, 801, 1206 </a:t>
            </a:r>
          </a:p>
          <a:p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nào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chia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hết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cho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cả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3 </a:t>
            </a:r>
            <a:r>
              <a:rPr kumimoji="1" lang="en-US" altLang="zh-CN" sz="4200" b="1" dirty="0" err="1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và</a:t>
            </a:r>
            <a:r>
              <a:rPr kumimoji="1" lang="en-US" altLang="zh-CN" sz="4200" b="1" dirty="0">
                <a:solidFill>
                  <a:schemeClr val="bg1"/>
                </a:solidFill>
                <a:latin typeface="Nunito" panose="00000500000000000000" pitchFamily="2" charset="0"/>
                <a:ea typeface="字魂27号-布丁体" pitchFamily="2" charset="-122"/>
              </a:rPr>
              <a:t> 9?</a:t>
            </a:r>
            <a:endParaRPr kumimoji="1" lang="zh-CN" altLang="en-US" sz="4200" b="1" dirty="0">
              <a:solidFill>
                <a:schemeClr val="bg1"/>
              </a:solidFill>
              <a:latin typeface="Nunito" panose="00000500000000000000" pitchFamily="2" charset="0"/>
              <a:ea typeface="字魂27号-布丁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7312" y="2783547"/>
            <a:ext cx="69999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2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Số</a:t>
            </a:r>
            <a:r>
              <a:rPr kumimoji="1" lang="en-US" altLang="zh-CN" sz="42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chia </a:t>
            </a:r>
            <a:r>
              <a:rPr kumimoji="1" lang="en-US" altLang="zh-CN" sz="42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hết</a:t>
            </a:r>
            <a:r>
              <a:rPr kumimoji="1" lang="en-US" altLang="zh-CN" sz="42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cho</a:t>
            </a:r>
            <a:r>
              <a:rPr kumimoji="1" lang="en-US" altLang="zh-CN" sz="42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</a:t>
            </a:r>
            <a:r>
              <a:rPr kumimoji="1" lang="en-US" altLang="zh-CN" sz="42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cả</a:t>
            </a:r>
            <a:r>
              <a:rPr kumimoji="1" lang="en-US" altLang="zh-CN" sz="42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3 </a:t>
            </a:r>
            <a:r>
              <a:rPr kumimoji="1" lang="en-US" altLang="zh-CN" sz="42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và</a:t>
            </a:r>
            <a:r>
              <a:rPr kumimoji="1" lang="en-US" altLang="zh-CN" sz="42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 9 </a:t>
            </a:r>
            <a:r>
              <a:rPr kumimoji="1" lang="en-US" altLang="zh-CN" sz="4200" b="1" dirty="0" err="1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là</a:t>
            </a:r>
            <a:r>
              <a:rPr kumimoji="1" lang="en-US" altLang="zh-CN" sz="4200" b="1" dirty="0">
                <a:solidFill>
                  <a:srgbClr val="002060"/>
                </a:solidFill>
                <a:latin typeface="Nunito" panose="00000500000000000000" pitchFamily="2" charset="0"/>
                <a:ea typeface="字魂27号-布丁体" pitchFamily="2" charset="-122"/>
              </a:rPr>
              <a:t>: </a:t>
            </a:r>
            <a:r>
              <a:rPr kumimoji="1" lang="en-US" altLang="zh-CN" sz="42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801 </a:t>
            </a:r>
            <a:r>
              <a:rPr kumimoji="1" lang="en-US" altLang="zh-CN" sz="4200" b="1" dirty="0" err="1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và</a:t>
            </a:r>
            <a:r>
              <a:rPr kumimoji="1" lang="en-US" altLang="zh-CN" sz="4200" b="1" dirty="0">
                <a:solidFill>
                  <a:srgbClr val="FFFF00"/>
                </a:solidFill>
                <a:latin typeface="Nunito" panose="00000500000000000000" pitchFamily="2" charset="0"/>
                <a:ea typeface="字魂27号-布丁体" pitchFamily="2" charset="-122"/>
              </a:rPr>
              <a:t> 1206</a:t>
            </a:r>
            <a:endParaRPr lang="en-US" sz="4200" dirty="0">
              <a:solidFill>
                <a:srgbClr val="FFFF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E746AAC-50DD-4FBB-8BCA-945EB210ED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295" y="1817545"/>
            <a:ext cx="4685666" cy="4685666"/>
          </a:xfrm>
          <a:prstGeom prst="rect">
            <a:avLst/>
          </a:prstGeom>
        </p:spPr>
      </p:pic>
      <p:sp>
        <p:nvSpPr>
          <p:cNvPr id="6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/>
        </p:nvSpPr>
        <p:spPr>
          <a:xfrm>
            <a:off x="555896" y="299320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7263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E88F054-2FBD-CE48-9DA2-3BCACEDDCD2C}"/>
              </a:ext>
            </a:extLst>
          </p:cNvPr>
          <p:cNvSpPr/>
          <p:nvPr/>
        </p:nvSpPr>
        <p:spPr>
          <a:xfrm>
            <a:off x="3025495" y="1293128"/>
            <a:ext cx="5461752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Hans" sz="7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Cùng</a:t>
            </a:r>
            <a:r>
              <a:rPr kumimoji="1" lang="en-US" altLang="zh-Hans" sz="7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7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làm</a:t>
            </a:r>
            <a:r>
              <a:rPr kumimoji="1" lang="en-US" altLang="zh-Hans" sz="7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</a:p>
          <a:p>
            <a:pPr algn="ctr"/>
            <a:r>
              <a:rPr kumimoji="1" lang="en-US" altLang="zh-Hans" sz="7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bài</a:t>
            </a:r>
            <a:r>
              <a:rPr kumimoji="1" lang="en-US" altLang="zh-Hans" sz="7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7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tập</a:t>
            </a:r>
            <a:r>
              <a:rPr kumimoji="1" lang="en-US" altLang="zh-Hans" sz="7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 </a:t>
            </a:r>
            <a:r>
              <a:rPr kumimoji="1" lang="en-US" altLang="zh-Hans" sz="7200" dirty="0" err="1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nhé</a:t>
            </a:r>
            <a:r>
              <a:rPr kumimoji="1" lang="en-US" altLang="zh-Hans" sz="7200" dirty="0">
                <a:solidFill>
                  <a:srgbClr val="002060"/>
                </a:solidFill>
                <a:latin typeface="UTM Amerika Sans" panose="02040603050506020204" pitchFamily="18" charset="0"/>
                <a:ea typeface="字魂27号-布丁体" pitchFamily="2" charset="-122"/>
              </a:rPr>
              <a:t>!</a:t>
            </a:r>
          </a:p>
          <a:p>
            <a:pPr algn="ctr"/>
            <a:endParaRPr kumimoji="1" lang="en-US" altLang="zh-Hans" sz="7200" dirty="0">
              <a:solidFill>
                <a:srgbClr val="002060"/>
              </a:solidFill>
              <a:latin typeface="UTM Ambrose" panose="02040603050506020204" pitchFamily="18" charset="0"/>
              <a:ea typeface="字魂27号-布丁体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6762">
            <a:off x="8958757" y="3471935"/>
            <a:ext cx="2014974" cy="230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54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/>
        </p:nvSpPr>
        <p:spPr>
          <a:xfrm>
            <a:off x="986949" y="372520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8C7CFBD-A7C1-B346-896A-A11DE8BEC71F}"/>
              </a:ext>
            </a:extLst>
          </p:cNvPr>
          <p:cNvSpPr txBox="1"/>
          <p:nvPr/>
        </p:nvSpPr>
        <p:spPr>
          <a:xfrm>
            <a:off x="2076450" y="742038"/>
            <a:ext cx="40703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000" b="1" dirty="0">
                <a:solidFill>
                  <a:srgbClr val="FFC000"/>
                </a:solidFill>
                <a:latin typeface="字魂27号-布丁体" pitchFamily="2" charset="-122"/>
                <a:ea typeface="字魂27号-布丁体" pitchFamily="2" charset="-122"/>
              </a:rPr>
              <a:t>BÀI 1: &gt; &lt; =</a:t>
            </a:r>
            <a:endParaRPr kumimoji="1" lang="zh-CN" altLang="en-US" sz="5000" b="1" dirty="0">
              <a:solidFill>
                <a:srgbClr val="FFC000"/>
              </a:solidFill>
              <a:latin typeface="字魂27号-布丁体" pitchFamily="2" charset="-122"/>
              <a:ea typeface="字魂27号-布丁体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CCD1761-A63A-EA45-AB72-DCF6360A36B6}"/>
              </a:ext>
            </a:extLst>
          </p:cNvPr>
          <p:cNvSpPr txBox="1"/>
          <p:nvPr/>
        </p:nvSpPr>
        <p:spPr>
          <a:xfrm>
            <a:off x="2644586" y="2525975"/>
            <a:ext cx="382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2800" dirty="0">
                <a:latin typeface="字魂27号-布丁体" pitchFamily="2" charset="-122"/>
                <a:ea typeface="字魂27号-布丁体" pitchFamily="2" charset="-122"/>
              </a:rPr>
              <a:t>.</a:t>
            </a:r>
            <a:endParaRPr kumimoji="1" lang="zh-CN" altLang="en-US" sz="2800" dirty="0">
              <a:latin typeface="字魂27号-布丁体" pitchFamily="2" charset="-122"/>
              <a:ea typeface="字魂27号-布丁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91100" y="1830591"/>
                <a:ext cx="1981200" cy="1390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5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5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4500" b="1" smtClean="0">
                          <a:latin typeface="Cambria Math" panose="02040503050406030204" pitchFamily="18" charset="0"/>
                        </a:rPr>
                        <m:t>…</m:t>
                      </m:r>
                      <m:f>
                        <m:fPr>
                          <m:ctrlPr>
                            <a:rPr lang="en-US" sz="45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500" b="1" i="1" dirty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500" b="1" i="1" dirty="0"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m:oMathPara>
                </a14:m>
                <a:endParaRPr lang="en-US" sz="4500" b="1" dirty="0">
                  <a:latin typeface="Nunito" panose="000005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100" y="1830591"/>
                <a:ext cx="1981200" cy="1390765"/>
              </a:xfrm>
              <a:prstGeom prst="rect">
                <a:avLst/>
              </a:prstGeom>
              <a:blipFill>
                <a:blip r:embed="rId3"/>
                <a:stretch>
                  <a:fillRect r="-4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761394" y="1845395"/>
                <a:ext cx="2105527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6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…</a:t>
                </a:r>
                <a:r>
                  <a:rPr lang="en-US" sz="5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394" y="1845395"/>
                <a:ext cx="2105527" cy="1425968"/>
              </a:xfrm>
              <a:prstGeom prst="rect">
                <a:avLst/>
              </a:prstGeom>
              <a:blipFill>
                <a:blip r:embed="rId4"/>
                <a:stretch>
                  <a:fillRect b="-17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43099" y="3657601"/>
                <a:ext cx="2542273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6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dirty="0"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6000" b="1" i="1" dirty="0"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en-US" sz="6000" b="1" dirty="0">
                  <a:latin typeface="Nunito" panose="000005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099" y="3657601"/>
                <a:ext cx="2542273" cy="1425968"/>
              </a:xfrm>
              <a:prstGeom prst="rect">
                <a:avLst/>
              </a:prstGeom>
              <a:blipFill>
                <a:blip r:embed="rId5"/>
                <a:stretch>
                  <a:fillRect l="-1439" b="-17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57799" y="3609128"/>
                <a:ext cx="3356811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6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dirty="0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6000" b="1" i="1" dirty="0"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en-US" sz="6000" b="1" dirty="0">
                  <a:latin typeface="Nunito" panose="000005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799" y="3609128"/>
                <a:ext cx="3356811" cy="1425968"/>
              </a:xfrm>
              <a:prstGeom prst="rect">
                <a:avLst/>
              </a:prstGeom>
              <a:blipFill>
                <a:blip r:embed="rId6"/>
                <a:stretch>
                  <a:fillRect b="-17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756222" y="3599767"/>
                <a:ext cx="2561924" cy="1435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1</a:t>
                </a:r>
                <a:r>
                  <a:rPr lang="en-US" sz="6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en-US" sz="6000" b="1" dirty="0">
                  <a:latin typeface="Nunito" panose="000005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222" y="3599767"/>
                <a:ext cx="2561924" cy="1435329"/>
              </a:xfrm>
              <a:prstGeom prst="rect">
                <a:avLst/>
              </a:prstGeom>
              <a:blipFill>
                <a:blip r:embed="rId7"/>
                <a:stretch>
                  <a:fillRect l="-11401" b="-17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34353" y="1864305"/>
                <a:ext cx="2362200" cy="1421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6000" b="1" dirty="0">
                    <a:latin typeface="Nunito" panose="00000500000000000000" pitchFamily="2" charset="0"/>
                    <a:cs typeface="Times New Roman" panose="02020603050405020304" pitchFamily="18" charset="0"/>
                  </a:rPr>
                  <a:t>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dirty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6000" b="1" i="1" dirty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en-US" sz="6000" b="1" dirty="0">
                  <a:latin typeface="Nunito" panose="000005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353" y="1864305"/>
                <a:ext cx="2362200" cy="1421608"/>
              </a:xfrm>
              <a:prstGeom prst="rect">
                <a:avLst/>
              </a:prstGeom>
              <a:blipFill>
                <a:blip r:embed="rId8"/>
                <a:stretch>
                  <a:fillRect b="-180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/>
        </p:nvGrpSpPr>
        <p:grpSpPr>
          <a:xfrm>
            <a:off x="217659" y="-80597"/>
            <a:ext cx="2359852" cy="1911188"/>
            <a:chOff x="1505535" y="104580"/>
            <a:chExt cx="2359852" cy="1911188"/>
          </a:xfrm>
        </p:grpSpPr>
        <p:pic>
          <p:nvPicPr>
            <p:cNvPr id="15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006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492</Words>
  <Application>Microsoft Office PowerPoint</Application>
  <PresentationFormat>Widescreen</PresentationFormat>
  <Paragraphs>86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等线</vt:lpstr>
      <vt:lpstr>Arial</vt:lpstr>
      <vt:lpstr>Rockstone</vt:lpstr>
      <vt:lpstr>字魂27号-布丁体</vt:lpstr>
      <vt:lpstr>UTM Amerika Sans</vt:lpstr>
      <vt:lpstr>#9Slide07 IcielAltus Serif</vt:lpstr>
      <vt:lpstr>UTM Ambrose</vt:lpstr>
      <vt:lpstr>Cambria Math</vt:lpstr>
      <vt:lpstr>#9Slide05 SVNLobster</vt:lpstr>
      <vt:lpstr>Nunito</vt:lpstr>
      <vt:lpstr>千图网海量PPT模板www.58pic.com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MĂNGNON</dc:creator>
  <cp:keywords>MĂNGNON</cp:keywords>
  <cp:lastModifiedBy>Lan Anh Dương</cp:lastModifiedBy>
  <cp:revision>150</cp:revision>
  <dcterms:created xsi:type="dcterms:W3CDTF">2019-06-07T12:40:32Z</dcterms:created>
  <dcterms:modified xsi:type="dcterms:W3CDTF">2023-07-23T14:21:50Z</dcterms:modified>
</cp:coreProperties>
</file>