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5" r:id="rId2"/>
    <p:sldMasterId id="2147483704" r:id="rId3"/>
  </p:sldMasterIdLst>
  <p:notesMasterIdLst>
    <p:notesMasterId r:id="rId25"/>
  </p:notesMasterIdLst>
  <p:sldIdLst>
    <p:sldId id="256" r:id="rId4"/>
    <p:sldId id="401" r:id="rId5"/>
    <p:sldId id="374" r:id="rId6"/>
    <p:sldId id="258" r:id="rId7"/>
    <p:sldId id="262" r:id="rId8"/>
    <p:sldId id="399" r:id="rId9"/>
    <p:sldId id="257" r:id="rId10"/>
    <p:sldId id="259" r:id="rId11"/>
    <p:sldId id="284" r:id="rId12"/>
    <p:sldId id="397" r:id="rId13"/>
    <p:sldId id="263" r:id="rId14"/>
    <p:sldId id="285" r:id="rId15"/>
    <p:sldId id="398" r:id="rId16"/>
    <p:sldId id="353" r:id="rId17"/>
    <p:sldId id="359" r:id="rId18"/>
    <p:sldId id="360" r:id="rId19"/>
    <p:sldId id="361" r:id="rId20"/>
    <p:sldId id="363" r:id="rId21"/>
    <p:sldId id="260" r:id="rId22"/>
    <p:sldId id="268" r:id="rId23"/>
    <p:sldId id="276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等线 Light" panose="02010600030101010101" pitchFamily="2" charset="-122"/>
      <p:regular r:id="rId27"/>
    </p:embeddedFont>
    <p:embeddedFont>
      <p:font typeface=".VnArial" panose="020B7200000000000000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Segoe UI Black" panose="020B0A02040204020203" pitchFamily="34" charset="0"/>
      <p:bold r:id="rId42"/>
      <p:boldItalic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503"/>
    <a:srgbClr val="FCC397"/>
    <a:srgbClr val="C1272D"/>
    <a:srgbClr val="8CC63F"/>
    <a:srgbClr val="279A7D"/>
    <a:srgbClr val="FFAA8E"/>
    <a:srgbClr val="2AAA71"/>
    <a:srgbClr val="A0B8B8"/>
    <a:srgbClr val="F9DB7F"/>
    <a:srgbClr val="9DE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9146" autoAdjust="0"/>
  </p:normalViewPr>
  <p:slideViewPr>
    <p:cSldViewPr snapToGrid="0">
      <p:cViewPr varScale="1">
        <p:scale>
          <a:sx n="70" d="100"/>
          <a:sy n="70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6AAD1-6D62-48B6-BA4B-0A4B98D8DDE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5892B-0ED5-4A8A-A055-8EB4407E7D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070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8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830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701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775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27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001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292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114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940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279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5892B-0ED5-4A8A-A055-8EB4407E7D7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22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880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63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6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21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58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34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58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23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03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7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739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02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07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70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2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57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39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61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7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49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714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13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86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00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1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3009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604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508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877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84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56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4E87C-08B8-4A9D-9271-C302CB958FA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F6C8E-ABEA-45B0-B0AD-56D552A342F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532BA-FD07-4EE9-B887-F9307D1BEE52}"/>
              </a:ext>
            </a:extLst>
          </p:cNvPr>
          <p:cNvSpPr txBox="1"/>
          <p:nvPr userDrawn="1"/>
        </p:nvSpPr>
        <p:spPr>
          <a:xfrm>
            <a:off x="179614" y="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A88F88-57B7-4FE5-A6DD-3486B6979911}"/>
              </a:ext>
            </a:extLst>
          </p:cNvPr>
          <p:cNvSpPr txBox="1"/>
          <p:nvPr userDrawn="1"/>
        </p:nvSpPr>
        <p:spPr>
          <a:xfrm>
            <a:off x="0" y="653153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2307D4-E69A-4DA9-BDED-431E38309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2"/>
          <a:stretch/>
        </p:blipFill>
        <p:spPr>
          <a:xfrm>
            <a:off x="-21107400" y="14488633"/>
            <a:ext cx="1714500" cy="21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0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07814-971F-4C6F-A18C-054429B17B67}"/>
              </a:ext>
            </a:extLst>
          </p:cNvPr>
          <p:cNvSpPr txBox="1"/>
          <p:nvPr userDrawn="1"/>
        </p:nvSpPr>
        <p:spPr>
          <a:xfrm>
            <a:off x="179614" y="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E69CD-30B4-437B-845C-01A2F6EFA025}"/>
              </a:ext>
            </a:extLst>
          </p:cNvPr>
          <p:cNvSpPr txBox="1"/>
          <p:nvPr userDrawn="1"/>
        </p:nvSpPr>
        <p:spPr>
          <a:xfrm>
            <a:off x="0" y="653153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D167D3-D563-4E74-B6D8-7FE8A1F1A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2"/>
          <a:stretch/>
        </p:blipFill>
        <p:spPr>
          <a:xfrm>
            <a:off x="-8267700" y="11974033"/>
            <a:ext cx="1257300" cy="21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3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699B-48B7-4073-9405-3FCDD293372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7EFEC-3AF5-43B2-80F9-6C00E8DB7462}"/>
              </a:ext>
            </a:extLst>
          </p:cNvPr>
          <p:cNvSpPr txBox="1"/>
          <p:nvPr userDrawn="1"/>
        </p:nvSpPr>
        <p:spPr>
          <a:xfrm>
            <a:off x="179614" y="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3E0E62-047C-4208-8BC2-CBFB5E849E43}"/>
              </a:ext>
            </a:extLst>
          </p:cNvPr>
          <p:cNvSpPr txBox="1"/>
          <p:nvPr userDrawn="1"/>
        </p:nvSpPr>
        <p:spPr>
          <a:xfrm>
            <a:off x="0" y="6531530"/>
            <a:ext cx="164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DF7097-2208-4A9C-8DCC-BC49815A9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2"/>
          <a:stretch/>
        </p:blipFill>
        <p:spPr>
          <a:xfrm>
            <a:off x="-8267700" y="11974033"/>
            <a:ext cx="1257300" cy="21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6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9.sv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1.wav"/><Relationship Id="rId7" Type="http://schemas.openxmlformats.org/officeDocument/2006/relationships/image" Target="../media/image4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audio" Target="../media/audio1.wav"/><Relationship Id="rId7" Type="http://schemas.openxmlformats.org/officeDocument/2006/relationships/image" Target="../media/image4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45.png"/><Relationship Id="rId5" Type="http://schemas.openxmlformats.org/officeDocument/2006/relationships/image" Target="../media/image4.png"/><Relationship Id="rId10" Type="http://schemas.openxmlformats.org/officeDocument/2006/relationships/image" Target="../media/image51.svg"/><Relationship Id="rId4" Type="http://schemas.openxmlformats.org/officeDocument/2006/relationships/image" Target="../media/image19.svg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9.svg"/><Relationship Id="rId10" Type="http://schemas.openxmlformats.org/officeDocument/2006/relationships/image" Target="../media/image2.png"/><Relationship Id="rId4" Type="http://schemas.openxmlformats.org/officeDocument/2006/relationships/image" Target="../media/image18.svg"/><Relationship Id="rId9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28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23.png"/><Relationship Id="rId17" Type="http://schemas.openxmlformats.org/officeDocument/2006/relationships/image" Target="../media/image37.png"/><Relationship Id="rId2" Type="http://schemas.openxmlformats.org/officeDocument/2006/relationships/audio" Target="../media/media4.mp3"/><Relationship Id="rId16" Type="http://schemas.openxmlformats.org/officeDocument/2006/relationships/image" Target="../media/image36.gif"/><Relationship Id="rId1" Type="http://schemas.microsoft.com/office/2007/relationships/media" Target="../media/media4.mp3"/><Relationship Id="rId6" Type="http://schemas.openxmlformats.org/officeDocument/2006/relationships/audio" Target="../media/media2.mp3"/><Relationship Id="rId11" Type="http://schemas.openxmlformats.org/officeDocument/2006/relationships/image" Target="../media/image34.gif"/><Relationship Id="rId5" Type="http://schemas.microsoft.com/office/2007/relationships/media" Target="../media/media2.mp3"/><Relationship Id="rId15" Type="http://schemas.openxmlformats.org/officeDocument/2006/relationships/image" Target="../media/image35.gif"/><Relationship Id="rId10" Type="http://schemas.openxmlformats.org/officeDocument/2006/relationships/image" Target="../media/image22.gif"/><Relationship Id="rId4" Type="http://schemas.openxmlformats.org/officeDocument/2006/relationships/audio" Target="../media/media5.mp3"/><Relationship Id="rId9" Type="http://schemas.openxmlformats.org/officeDocument/2006/relationships/image" Target="../media/image33.png"/><Relationship Id="rId14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9.sv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70044"/>
            <a:ext cx="12192000" cy="4416356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40278" y="0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16306" y="4809777"/>
            <a:ext cx="5768932" cy="22310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唯美动人浪漫场景短视频配乐.wav">
            <a:hlinkClick r:id="" action="ppaction://media"/>
            <a:extLst>
              <a:ext uri="{FF2B5EF4-FFF2-40B4-BE49-F238E27FC236}">
                <a16:creationId xmlns:a16="http://schemas.microsoft.com/office/drawing/2014/main" id="{457A5A5A-6375-DD4D-BD78-1D921FD1AB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468436" y="155524"/>
            <a:ext cx="657275" cy="657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961255" y="2340383"/>
            <a:ext cx="101548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A0B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 MỘT SỐ VỚI MỘT TỔNG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D37B5-8097-4F0C-B7FE-A33DD33C7393}"/>
              </a:ext>
            </a:extLst>
          </p:cNvPr>
          <p:cNvSpPr txBox="1"/>
          <p:nvPr/>
        </p:nvSpPr>
        <p:spPr>
          <a:xfrm>
            <a:off x="1999213" y="2293497"/>
            <a:ext cx="10154830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8000" dirty="0">
                <a:solidFill>
                  <a:srgbClr val="2AAA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 MỘT SỐ VỚI MỘT TỔNG</a:t>
            </a:r>
          </a:p>
        </p:txBody>
      </p:sp>
      <p:pic>
        <p:nvPicPr>
          <p:cNvPr id="13" name="图形 2">
            <a:extLst>
              <a:ext uri="{FF2B5EF4-FFF2-40B4-BE49-F238E27FC236}">
                <a16:creationId xmlns:a16="http://schemas.microsoft.com/office/drawing/2014/main" id="{797CB7DB-D79D-400B-8319-63CB6EE6AD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556969" y="2697138"/>
            <a:ext cx="3842429" cy="41904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7DBDC5-2DD8-4D56-9957-E785991D8193}"/>
              </a:ext>
            </a:extLst>
          </p:cNvPr>
          <p:cNvSpPr txBox="1"/>
          <p:nvPr/>
        </p:nvSpPr>
        <p:spPr>
          <a:xfrm>
            <a:off x="685150" y="4029879"/>
            <a:ext cx="1445217" cy="1428214"/>
          </a:xfrm>
          <a:prstGeom prst="ellipse">
            <a:avLst/>
          </a:prstGeom>
          <a:ln>
            <a:solidFill>
              <a:srgbClr val="2AAA7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3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FS Neusa Bold" panose="00000800000000000000" pitchFamily="2" charset="0"/>
              </a:rPr>
              <a:t>TOÁN 4</a:t>
            </a:r>
          </a:p>
        </p:txBody>
      </p:sp>
    </p:spTree>
    <p:extLst>
      <p:ext uri="{BB962C8B-B14F-4D97-AF65-F5344CB8AC3E}">
        <p14:creationId xmlns:p14="http://schemas.microsoft.com/office/powerpoint/2010/main" val="734280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pageCurlDoubl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83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09903" y="441275"/>
            <a:ext cx="11152112" cy="6005594"/>
            <a:chOff x="0" y="0"/>
            <a:chExt cx="83486611" cy="44958901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83341830" cy="44814120"/>
            </a:xfrm>
            <a:custGeom>
              <a:avLst/>
              <a:gdLst/>
              <a:ahLst/>
              <a:cxnLst/>
              <a:rect l="l" t="t" r="r" b="b"/>
              <a:pathLst>
                <a:path w="83341830" h="44814120">
                  <a:moveTo>
                    <a:pt x="0" y="0"/>
                  </a:moveTo>
                  <a:lnTo>
                    <a:pt x="83341830" y="0"/>
                  </a:lnTo>
                  <a:lnTo>
                    <a:pt x="83341830" y="44814120"/>
                  </a:lnTo>
                  <a:lnTo>
                    <a:pt x="0" y="44814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F3D7"/>
            </a:solidFill>
            <a:ln>
              <a:solidFill>
                <a:schemeClr val="accent1">
                  <a:lumMod val="60000"/>
                  <a:lumOff val="40000"/>
                </a:schemeClr>
              </a:solidFill>
              <a:prstDash val="lgDashDot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83486613" cy="44958902"/>
            </a:xfrm>
            <a:custGeom>
              <a:avLst/>
              <a:gdLst/>
              <a:ahLst/>
              <a:cxnLst/>
              <a:rect l="l" t="t" r="r" b="b"/>
              <a:pathLst>
                <a:path w="83486613" h="44958902">
                  <a:moveTo>
                    <a:pt x="83341834" y="44814120"/>
                  </a:moveTo>
                  <a:lnTo>
                    <a:pt x="83486613" y="44814120"/>
                  </a:lnTo>
                  <a:lnTo>
                    <a:pt x="83486613" y="44958902"/>
                  </a:lnTo>
                  <a:lnTo>
                    <a:pt x="83341834" y="44958902"/>
                  </a:lnTo>
                  <a:lnTo>
                    <a:pt x="83341834" y="4481412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44814120"/>
                  </a:lnTo>
                  <a:lnTo>
                    <a:pt x="0" y="44814120"/>
                  </a:lnTo>
                  <a:lnTo>
                    <a:pt x="0" y="144780"/>
                  </a:lnTo>
                  <a:close/>
                  <a:moveTo>
                    <a:pt x="0" y="44814120"/>
                  </a:moveTo>
                  <a:lnTo>
                    <a:pt x="144780" y="44814120"/>
                  </a:lnTo>
                  <a:lnTo>
                    <a:pt x="144780" y="44958902"/>
                  </a:lnTo>
                  <a:lnTo>
                    <a:pt x="0" y="44958902"/>
                  </a:lnTo>
                  <a:lnTo>
                    <a:pt x="0" y="44814120"/>
                  </a:lnTo>
                  <a:close/>
                  <a:moveTo>
                    <a:pt x="83341834" y="144780"/>
                  </a:moveTo>
                  <a:lnTo>
                    <a:pt x="83486613" y="144780"/>
                  </a:lnTo>
                  <a:lnTo>
                    <a:pt x="83486613" y="44814120"/>
                  </a:lnTo>
                  <a:lnTo>
                    <a:pt x="83341834" y="44814120"/>
                  </a:lnTo>
                  <a:lnTo>
                    <a:pt x="83341834" y="144780"/>
                  </a:lnTo>
                  <a:close/>
                  <a:moveTo>
                    <a:pt x="144780" y="44814120"/>
                  </a:moveTo>
                  <a:lnTo>
                    <a:pt x="83341834" y="44814120"/>
                  </a:lnTo>
                  <a:lnTo>
                    <a:pt x="83341834" y="44958902"/>
                  </a:lnTo>
                  <a:lnTo>
                    <a:pt x="144780" y="44958902"/>
                  </a:lnTo>
                  <a:lnTo>
                    <a:pt x="144780" y="44814120"/>
                  </a:lnTo>
                  <a:close/>
                  <a:moveTo>
                    <a:pt x="83341834" y="0"/>
                  </a:moveTo>
                  <a:lnTo>
                    <a:pt x="83486613" y="0"/>
                  </a:lnTo>
                  <a:lnTo>
                    <a:pt x="83486613" y="144780"/>
                  </a:lnTo>
                  <a:lnTo>
                    <a:pt x="83341834" y="144780"/>
                  </a:lnTo>
                  <a:lnTo>
                    <a:pt x="833418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341834" y="0"/>
                  </a:lnTo>
                  <a:lnTo>
                    <a:pt x="833418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accent1">
                  <a:lumMod val="60000"/>
                  <a:lumOff val="40000"/>
                </a:schemeClr>
              </a:solidFill>
              <a:prstDash val="lgDashDot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62381" y="382375"/>
            <a:ext cx="135208" cy="140277"/>
            <a:chOff x="0" y="0"/>
            <a:chExt cx="2376680" cy="2465786"/>
          </a:xfrm>
        </p:grpSpPr>
        <p:sp>
          <p:nvSpPr>
            <p:cNvPr id="8" name="Freeform 8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28396" y="382375"/>
            <a:ext cx="135208" cy="140277"/>
            <a:chOff x="0" y="0"/>
            <a:chExt cx="2376680" cy="2465786"/>
          </a:xfrm>
        </p:grpSpPr>
        <p:sp>
          <p:nvSpPr>
            <p:cNvPr id="11" name="Freeform 11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594411" y="382375"/>
            <a:ext cx="135208" cy="140277"/>
            <a:chOff x="0" y="0"/>
            <a:chExt cx="2376680" cy="2465786"/>
          </a:xfrm>
        </p:grpSpPr>
        <p:sp>
          <p:nvSpPr>
            <p:cNvPr id="14" name="Freeform 14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594411" y="3262769"/>
            <a:ext cx="135208" cy="140277"/>
            <a:chOff x="0" y="0"/>
            <a:chExt cx="2376680" cy="2465786"/>
          </a:xfrm>
        </p:grpSpPr>
        <p:sp>
          <p:nvSpPr>
            <p:cNvPr id="17" name="Freeform 17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594411" y="6350777"/>
            <a:ext cx="135208" cy="140277"/>
            <a:chOff x="0" y="0"/>
            <a:chExt cx="2376680" cy="2465786"/>
          </a:xfrm>
        </p:grpSpPr>
        <p:sp>
          <p:nvSpPr>
            <p:cNvPr id="20" name="Freeform 20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28396" y="6350777"/>
            <a:ext cx="135208" cy="140277"/>
            <a:chOff x="0" y="0"/>
            <a:chExt cx="2376680" cy="2465786"/>
          </a:xfrm>
        </p:grpSpPr>
        <p:sp>
          <p:nvSpPr>
            <p:cNvPr id="23" name="Freeform 23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62381" y="6350777"/>
            <a:ext cx="135208" cy="140277"/>
            <a:chOff x="0" y="0"/>
            <a:chExt cx="2376680" cy="2465786"/>
          </a:xfrm>
        </p:grpSpPr>
        <p:sp>
          <p:nvSpPr>
            <p:cNvPr id="26" name="Freeform 26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62381" y="3262769"/>
            <a:ext cx="135208" cy="140277"/>
            <a:chOff x="0" y="0"/>
            <a:chExt cx="2376680" cy="2465786"/>
          </a:xfrm>
        </p:grpSpPr>
        <p:sp>
          <p:nvSpPr>
            <p:cNvPr id="29" name="Freeform 29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6" name="Text Box 3">
            <a:extLst>
              <a:ext uri="{FF2B5EF4-FFF2-40B4-BE49-F238E27FC236}">
                <a16:creationId xmlns:a16="http://schemas.microsoft.com/office/drawing/2014/main" id="{06CCDBF6-7C0F-4D95-B2BD-C0741F457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326" y="702483"/>
            <a:ext cx="7531894" cy="646961"/>
          </a:xfrm>
          <a:prstGeom prst="round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Tính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so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sánh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giá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trị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hai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biểu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3200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thức</a:t>
            </a:r>
            <a:r>
              <a:rPr lang="en-US" altLang="en-US" sz="32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sp>
        <p:nvSpPr>
          <p:cNvPr id="37" name="Text Box 4">
            <a:extLst>
              <a:ext uri="{FF2B5EF4-FFF2-40B4-BE49-F238E27FC236}">
                <a16:creationId xmlns:a16="http://schemas.microsoft.com/office/drawing/2014/main" id="{D1EE1E65-35CF-4D19-A9DC-62C5F2095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080" y="2157669"/>
            <a:ext cx="39003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Ta </a:t>
            </a:r>
            <a:r>
              <a:rPr lang="en-US" altLang="en-US" sz="3600" dirty="0" err="1">
                <a:solidFill>
                  <a:srgbClr val="002060"/>
                </a:solidFill>
                <a:latin typeface="#9Slide03 AmpleSoft Bold" panose="02000000000000000000" pitchFamily="2" charset="0"/>
              </a:rPr>
              <a:t>có</a:t>
            </a:r>
            <a:r>
              <a:rPr lang="en-US" altLang="en-US" sz="36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:</a:t>
            </a:r>
            <a:r>
              <a:rPr lang="en-US" altLang="en-US" sz="36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     </a:t>
            </a:r>
            <a:r>
              <a:rPr lang="en-US" altLang="en-US" sz="36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4  </a:t>
            </a:r>
            <a:r>
              <a:rPr lang="en-US" altLang="en-US" sz="24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36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 (3 + 5)         </a:t>
            </a:r>
            <a:endParaRPr lang="en-US" altLang="en-US" sz="3600" b="1" dirty="0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8" name="Text Box 5">
            <a:extLst>
              <a:ext uri="{FF2B5EF4-FFF2-40B4-BE49-F238E27FC236}">
                <a16:creationId xmlns:a16="http://schemas.microsoft.com/office/drawing/2014/main" id="{E32E6201-70DB-4568-811B-F5AFF8F2F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282" y="2153406"/>
            <a:ext cx="31099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4 </a:t>
            </a:r>
            <a:r>
              <a:rPr lang="en-US" altLang="en-US" sz="28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40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 3 + 4 </a:t>
            </a:r>
            <a:r>
              <a:rPr lang="en-US" altLang="en-US" sz="28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40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 5</a:t>
            </a:r>
            <a:endParaRPr lang="en-US" altLang="en-US" sz="4000" b="1" dirty="0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9" name="Text Box 6">
            <a:extLst>
              <a:ext uri="{FF2B5EF4-FFF2-40B4-BE49-F238E27FC236}">
                <a16:creationId xmlns:a16="http://schemas.microsoft.com/office/drawing/2014/main" id="{90F0CBF8-6A4B-42DB-891E-158C6D7BA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135" y="2702341"/>
            <a:ext cx="21879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= 4  </a:t>
            </a:r>
            <a:r>
              <a:rPr lang="en-US" altLang="en-US" sz="24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X </a:t>
            </a:r>
            <a:r>
              <a:rPr lang="en-US" altLang="en-US" sz="36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    8</a:t>
            </a:r>
            <a:endParaRPr lang="en-US" altLang="en-US" sz="3600" b="1" dirty="0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0" name="Text Box 7">
            <a:extLst>
              <a:ext uri="{FF2B5EF4-FFF2-40B4-BE49-F238E27FC236}">
                <a16:creationId xmlns:a16="http://schemas.microsoft.com/office/drawing/2014/main" id="{FB5A62B8-F8EB-4F71-A10E-A049B08EA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086" y="3274052"/>
            <a:ext cx="15220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2AAA71"/>
                </a:solidFill>
                <a:latin typeface="#9Slide03 AmpleSoft Bold" panose="02000000000000000000" pitchFamily="2" charset="0"/>
              </a:rPr>
              <a:t>=    32</a:t>
            </a:r>
            <a:endParaRPr lang="en-US" altLang="en-US" sz="3600" b="1" dirty="0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Text Box 8">
            <a:extLst>
              <a:ext uri="{FF2B5EF4-FFF2-40B4-BE49-F238E27FC236}">
                <a16:creationId xmlns:a16="http://schemas.microsoft.com/office/drawing/2014/main" id="{6D29E9DD-76D6-4DF9-A0A4-2C69A769F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282" y="2610606"/>
            <a:ext cx="29947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=  12  </a:t>
            </a:r>
            <a:r>
              <a:rPr lang="vi-VN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  </a:t>
            </a:r>
            <a:r>
              <a:rPr lang="en-US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 + </a:t>
            </a:r>
            <a:r>
              <a:rPr lang="vi-VN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 20</a:t>
            </a:r>
            <a:endParaRPr lang="en-US" altLang="en-US" sz="4000" b="1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2" name="Text Box 9">
            <a:extLst>
              <a:ext uri="{FF2B5EF4-FFF2-40B4-BE49-F238E27FC236}">
                <a16:creationId xmlns:a16="http://schemas.microsoft.com/office/drawing/2014/main" id="{1BFC8CC1-A59D-417E-B0DC-F5F3D0E6D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282" y="3067806"/>
            <a:ext cx="2649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2AAA71"/>
                </a:solidFill>
                <a:latin typeface="#9Slide03 AmpleSoft Bold" panose="02000000000000000000" pitchFamily="2" charset="0"/>
              </a:rPr>
              <a:t>=       32</a:t>
            </a:r>
            <a:endParaRPr lang="en-US" altLang="en-US" sz="4000" b="1">
              <a:solidFill>
                <a:srgbClr val="2AAA71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99E21EC9-2403-4AFA-9772-D17EEFD1D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49" y="1549611"/>
            <a:ext cx="44700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4  x (3 + 5)         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v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 </a:t>
            </a:r>
            <a:endParaRPr lang="en-US" altLang="en-US" sz="3600" b="1" dirty="0">
              <a:solidFill>
                <a:schemeClr val="accent2">
                  <a:lumMod val="75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4" name="Text Box 11">
            <a:extLst>
              <a:ext uri="{FF2B5EF4-FFF2-40B4-BE49-F238E27FC236}">
                <a16:creationId xmlns:a16="http://schemas.microsoft.com/office/drawing/2014/main" id="{66A4210E-F93B-4199-B302-77A4B91FF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21" y="1597675"/>
            <a:ext cx="35973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4 x 3 + 4 x 5</a:t>
            </a:r>
            <a:endParaRPr lang="en-US" altLang="en-US" sz="3600" b="1" dirty="0">
              <a:solidFill>
                <a:schemeClr val="accent2">
                  <a:lumMod val="75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5" name="Text Box 12">
            <a:extLst>
              <a:ext uri="{FF2B5EF4-FFF2-40B4-BE49-F238E27FC236}">
                <a16:creationId xmlns:a16="http://schemas.microsoft.com/office/drawing/2014/main" id="{EB006BD7-9E57-4A34-BA06-38E700AB4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506" y="5113891"/>
            <a:ext cx="5623600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So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sánh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giá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trị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của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hai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biểu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thức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có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nhận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xét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gì</a:t>
            </a:r>
            <a:r>
              <a:rPr lang="en-US" altLang="en-US" sz="32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?</a:t>
            </a:r>
            <a:endParaRPr lang="en-US" altLang="en-US" sz="3200" dirty="0">
              <a:solidFill>
                <a:srgbClr val="FFFF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 Box 13">
            <a:extLst>
              <a:ext uri="{FF2B5EF4-FFF2-40B4-BE49-F238E27FC236}">
                <a16:creationId xmlns:a16="http://schemas.microsoft.com/office/drawing/2014/main" id="{C38EDFA0-9831-49EC-B33B-50288C369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9039" y="5113891"/>
            <a:ext cx="4399038" cy="107721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Giá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trị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của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hai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biểu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dirty="0" err="1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thức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u="sng" dirty="0" err="1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bằng</a:t>
            </a:r>
            <a:r>
              <a:rPr lang="en-US" altLang="en-US" sz="3200" u="sng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altLang="en-US" sz="3200" u="sng" dirty="0" err="1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nhau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  <a:endParaRPr lang="en-US" altLang="en-US" sz="3200" dirty="0">
              <a:solidFill>
                <a:schemeClr val="accent6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 Box 14">
            <a:extLst>
              <a:ext uri="{FF2B5EF4-FFF2-40B4-BE49-F238E27FC236}">
                <a16:creationId xmlns:a16="http://schemas.microsoft.com/office/drawing/2014/main" id="{4984EC55-1BB8-4AC6-A47C-DAA6394A6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44" y="4054800"/>
            <a:ext cx="49082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tx2">
                    <a:lumMod val="75000"/>
                  </a:schemeClr>
                </a:solidFill>
                <a:latin typeface="#9Slide03 AmpleSoft Bold" panose="02000000000000000000" pitchFamily="2" charset="0"/>
              </a:rPr>
              <a:t>  </a:t>
            </a:r>
            <a:r>
              <a:rPr lang="en-US" altLang="en-US" sz="4000" b="1" dirty="0" err="1">
                <a:solidFill>
                  <a:schemeClr val="tx2">
                    <a:lumMod val="75000"/>
                  </a:schemeClr>
                </a:solidFill>
                <a:latin typeface="#9Slide03 AmpleSoft Bold" panose="02000000000000000000" pitchFamily="2" charset="0"/>
              </a:rPr>
              <a:t>Vậy</a:t>
            </a:r>
            <a:r>
              <a:rPr lang="en-US" altLang="en-US" sz="4000" b="1" dirty="0">
                <a:solidFill>
                  <a:schemeClr val="tx2">
                    <a:lumMod val="75000"/>
                  </a:schemeClr>
                </a:solidFill>
                <a:latin typeface="#9Slide03 AmpleSoft Bold" panose="02000000000000000000" pitchFamily="2" charset="0"/>
              </a:rPr>
              <a:t>:     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4  </a:t>
            </a:r>
            <a:r>
              <a:rPr lang="vi-VN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 (3 + 5)           </a:t>
            </a:r>
            <a:endParaRPr lang="en-US" altLang="en-US" sz="4000" b="1" dirty="0">
              <a:solidFill>
                <a:schemeClr val="accent2">
                  <a:lumMod val="75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8" name="Text Box 15">
            <a:extLst>
              <a:ext uri="{FF2B5EF4-FFF2-40B4-BE49-F238E27FC236}">
                <a16:creationId xmlns:a16="http://schemas.microsoft.com/office/drawing/2014/main" id="{9B8FC15E-F94C-4019-849E-D0B499025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213" y="4054800"/>
            <a:ext cx="4288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4 </a:t>
            </a:r>
            <a:r>
              <a:rPr lang="vi-VN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 3 + 4 </a:t>
            </a:r>
            <a:r>
              <a:rPr lang="vi-VN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x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3 AmpleSoft Bold" panose="02000000000000000000" pitchFamily="2" charset="0"/>
              </a:rPr>
              <a:t> 5</a:t>
            </a:r>
            <a:endParaRPr lang="en-US" altLang="en-US" sz="4000" b="1" dirty="0">
              <a:solidFill>
                <a:schemeClr val="accent2">
                  <a:lumMod val="75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9" name="Text Box 16">
            <a:extLst>
              <a:ext uri="{FF2B5EF4-FFF2-40B4-BE49-F238E27FC236}">
                <a16:creationId xmlns:a16="http://schemas.microsoft.com/office/drawing/2014/main" id="{93358280-2CC5-4169-A795-6BEB147C7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673" y="4054800"/>
            <a:ext cx="457200" cy="707886"/>
          </a:xfrm>
          <a:prstGeom prst="rect">
            <a:avLst/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AmpleSoft Bold" panose="02000000000000000000" pitchFamily="2" charset="0"/>
              </a:rPr>
              <a:t>=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E5A3566B-7029-42B3-8F26-F3CE929D2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6548" y1="14648" x2="44405" y2="12305"/>
                        <a14:foregroundMark x1="44405" y1="12305" x2="51667" y2="17773"/>
                        <a14:foregroundMark x1="51667" y1="17773" x2="53333" y2="28125"/>
                        <a14:foregroundMark x1="53333" y1="28125" x2="52619" y2="40234"/>
                        <a14:foregroundMark x1="52619" y1="40234" x2="53810" y2="50977"/>
                        <a14:foregroundMark x1="53810" y1="50977" x2="51190" y2="57422"/>
                        <a14:foregroundMark x1="38929" y1="15234" x2="44524" y2="10742"/>
                        <a14:foregroundMark x1="44524" y1="10742" x2="57262" y2="11914"/>
                        <a14:foregroundMark x1="57262" y1="11914" x2="66310" y2="18555"/>
                        <a14:foregroundMark x1="49643" y1="19336" x2="47619" y2="33008"/>
                        <a14:foregroundMark x1="47619" y1="33008" x2="51310" y2="24805"/>
                        <a14:foregroundMark x1="51310" y1="24805" x2="49405" y2="23828"/>
                        <a14:foregroundMark x1="63452" y1="45117" x2="62857" y2="45898"/>
                        <a14:foregroundMark x1="65595" y1="47852" x2="64524" y2="46484"/>
                        <a14:foregroundMark x1="26429" y1="19141" x2="22619" y2="28711"/>
                        <a14:foregroundMark x1="22619" y1="28711" x2="24524" y2="43750"/>
                        <a14:foregroundMark x1="74881" y1="31055" x2="72857" y2="53906"/>
                        <a14:foregroundMark x1="72857" y1="53906" x2="72262" y2="5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959" y="95631"/>
            <a:ext cx="4124027" cy="251369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2BC5561-7BAF-435A-9BEC-C71D6082CB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37" b="92573" l="10000" r="90000">
                        <a14:foregroundMark x1="27442" y1="77824" x2="22093" y2="83996"/>
                        <a14:foregroundMark x1="22093" y1="83996" x2="28837" y2="88808"/>
                        <a14:foregroundMark x1="28837" y1="88808" x2="38372" y2="89121"/>
                        <a14:foregroundMark x1="38372" y1="89121" x2="43837" y2="87343"/>
                        <a14:foregroundMark x1="68837" y1="37134" x2="60349" y2="38494"/>
                        <a14:foregroundMark x1="60349" y1="38494" x2="55349" y2="45607"/>
                        <a14:foregroundMark x1="55349" y1="45607" x2="61977" y2="53556"/>
                        <a14:foregroundMark x1="61977" y1="53556" x2="58721" y2="62029"/>
                        <a14:foregroundMark x1="61154" y1="66859" x2="62674" y2="69874"/>
                        <a14:foregroundMark x1="62674" y1="69874" x2="59070" y2="77720"/>
                        <a14:foregroundMark x1="59070" y1="77720" x2="59419" y2="85460"/>
                        <a14:foregroundMark x1="59419" y1="85460" x2="64302" y2="92050"/>
                        <a14:foregroundMark x1="64302" y1="92050" x2="75814" y2="92573"/>
                        <a14:foregroundMark x1="75814" y1="92573" x2="84186" y2="89749"/>
                        <a14:foregroundMark x1="84186" y1="89749" x2="85469" y2="79676"/>
                        <a14:foregroundMark x1="80924" y1="61699" x2="79419" y2="60669"/>
                        <a14:foregroundMark x1="79419" y1="60669" x2="81512" y2="51883"/>
                        <a14:foregroundMark x1="81512" y1="51883" x2="78605" y2="43828"/>
                        <a14:foregroundMark x1="78605" y1="43828" x2="67326" y2="40167"/>
                        <a14:foregroundMark x1="76628" y1="66632" x2="79419" y2="73326"/>
                        <a14:foregroundMark x1="79419" y1="73326" x2="72442" y2="68201"/>
                        <a14:foregroundMark x1="72442" y1="68201" x2="76279" y2="66946"/>
                        <a14:backgroundMark x1="86395" y1="79184" x2="80581" y2="65272"/>
                        <a14:backgroundMark x1="80581" y1="65272" x2="86047" y2="67259"/>
                        <a14:backgroundMark x1="81977" y1="63180" x2="87907" y2="68619"/>
                        <a14:backgroundMark x1="87907" y1="68619" x2="86279" y2="76151"/>
                        <a14:backgroundMark x1="86279" y1="76151" x2="85698" y2="67887"/>
                        <a14:backgroundMark x1="85698" y1="67887" x2="82674" y2="62029"/>
                        <a14:backgroundMark x1="87791" y1="70921" x2="86163" y2="78556"/>
                        <a14:backgroundMark x1="86163" y1="78556" x2="85233" y2="75837"/>
                        <a14:backgroundMark x1="80116" y1="63285" x2="83140" y2="61611"/>
                        <a14:backgroundMark x1="83372" y1="62971" x2="81047" y2="61925"/>
                        <a14:backgroundMark x1="58256" y1="62238" x2="59651" y2="63285"/>
                        <a14:backgroundMark x1="59186" y1="63285" x2="58256" y2="62866"/>
                        <a14:backgroundMark x1="61279" y1="64331" x2="59302" y2="66004"/>
                        <a14:backgroundMark x1="86047" y1="77615" x2="85698" y2="797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930" y="-759619"/>
            <a:ext cx="2327680" cy="2587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5" grpId="1" animBg="1"/>
      <p:bldP spid="45" grpId="2" animBg="1"/>
      <p:bldP spid="46" grpId="0" animBg="1"/>
      <p:bldP spid="46" grpId="1" animBg="1"/>
      <p:bldP spid="47" grpId="0"/>
      <p:bldP spid="48" grpId="0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24159" y="-1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Kaleko 105 Round Bold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6"/>
          <a:srcRect b="27198"/>
          <a:stretch/>
        </p:blipFill>
        <p:spPr>
          <a:xfrm>
            <a:off x="15642" y="5070314"/>
            <a:ext cx="12192000" cy="1797410"/>
          </a:xfrm>
          <a:prstGeom prst="rect">
            <a:avLst/>
          </a:prstGeom>
        </p:spPr>
      </p:pic>
      <p:sp>
        <p:nvSpPr>
          <p:cNvPr id="37" name="Text Box 15">
            <a:extLst>
              <a:ext uri="{FF2B5EF4-FFF2-40B4-BE49-F238E27FC236}">
                <a16:creationId xmlns:a16="http://schemas.microsoft.com/office/drawing/2014/main" id="{7FCC3B3A-D389-4308-A1BD-8B6441E80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259" y="3325730"/>
            <a:ext cx="728416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FFFF00"/>
                </a:solidFill>
                <a:latin typeface="#9Slide03 Kaleko 105 Round Bold" pitchFamily="2" charset="0"/>
              </a:rPr>
              <a:t>Số</a:t>
            </a:r>
            <a:endParaRPr lang="en-US" altLang="en-US" sz="2000" dirty="0">
              <a:solidFill>
                <a:srgbClr val="FFFF00"/>
              </a:solidFill>
              <a:latin typeface="#9Slide03 Kaleko 105 Round Bold" pitchFamily="2" charset="0"/>
            </a:endParaRPr>
          </a:p>
        </p:txBody>
      </p:sp>
      <p:sp>
        <p:nvSpPr>
          <p:cNvPr id="40" name="Text Box 16">
            <a:extLst>
              <a:ext uri="{FF2B5EF4-FFF2-40B4-BE49-F238E27FC236}">
                <a16:creationId xmlns:a16="http://schemas.microsoft.com/office/drawing/2014/main" id="{BA7AE418-CD35-417F-BED9-D43E5C85B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891" y="3358807"/>
            <a:ext cx="1245009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FF00"/>
                </a:solidFill>
                <a:latin typeface="#9Slide03 Kaleko 105 Round Bold" pitchFamily="2" charset="0"/>
              </a:rPr>
              <a:t>Tổng</a:t>
            </a:r>
          </a:p>
        </p:txBody>
      </p:sp>
      <p:sp>
        <p:nvSpPr>
          <p:cNvPr id="41" name="Line 17">
            <a:extLst>
              <a:ext uri="{FF2B5EF4-FFF2-40B4-BE49-F238E27FC236}">
                <a16:creationId xmlns:a16="http://schemas.microsoft.com/office/drawing/2014/main" id="{AF607C6F-28E9-420A-A1E2-02FDB438D6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0230" y="3097017"/>
            <a:ext cx="0" cy="2599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Kaleko 105 Round Bold" pitchFamily="2" charset="0"/>
            </a:endParaRPr>
          </a:p>
        </p:txBody>
      </p:sp>
      <p:sp>
        <p:nvSpPr>
          <p:cNvPr id="42" name="AutoShape 18">
            <a:extLst>
              <a:ext uri="{FF2B5EF4-FFF2-40B4-BE49-F238E27FC236}">
                <a16:creationId xmlns:a16="http://schemas.microsoft.com/office/drawing/2014/main" id="{0E15E95C-F69F-4240-9463-60788B712713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4481565" y="2537100"/>
            <a:ext cx="152400" cy="933757"/>
          </a:xfrm>
          <a:prstGeom prst="rightBrace">
            <a:avLst>
              <a:gd name="adj1" fmla="val 37500"/>
              <a:gd name="adj2" fmla="val 48213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latin typeface="#9Slide03 Kaleko 105 Round Bold" pitchFamily="2" charset="0"/>
            </a:endParaRPr>
          </a:p>
        </p:txBody>
      </p:sp>
      <p:sp>
        <p:nvSpPr>
          <p:cNvPr id="43" name="AutoShape 19">
            <a:extLst>
              <a:ext uri="{FF2B5EF4-FFF2-40B4-BE49-F238E27FC236}">
                <a16:creationId xmlns:a16="http://schemas.microsoft.com/office/drawing/2014/main" id="{5C5CF291-D47C-41F7-A689-073FC226C6FB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6692549" y="2544414"/>
            <a:ext cx="171450" cy="933757"/>
          </a:xfrm>
          <a:prstGeom prst="rightBrace">
            <a:avLst>
              <a:gd name="adj1" fmla="val 33315"/>
              <a:gd name="adj2" fmla="val 48213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latin typeface="#9Slide03 Kaleko 105 Round Bold" pitchFamily="2" charset="0"/>
            </a:endParaRPr>
          </a:p>
        </p:txBody>
      </p:sp>
      <p:sp>
        <p:nvSpPr>
          <p:cNvPr id="44" name="AutoShape 20">
            <a:extLst>
              <a:ext uri="{FF2B5EF4-FFF2-40B4-BE49-F238E27FC236}">
                <a16:creationId xmlns:a16="http://schemas.microsoft.com/office/drawing/2014/main" id="{605E3E99-B1E5-4298-990C-1A7DABD56054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8448571" y="2531267"/>
            <a:ext cx="171450" cy="933757"/>
          </a:xfrm>
          <a:prstGeom prst="rightBrace">
            <a:avLst>
              <a:gd name="adj1" fmla="val 33315"/>
              <a:gd name="adj2" fmla="val 48213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latin typeface="#9Slide03 Kaleko 105 Round Bold" pitchFamily="2" charset="0"/>
            </a:endParaRPr>
          </a:p>
        </p:txBody>
      </p:sp>
      <p:sp>
        <p:nvSpPr>
          <p:cNvPr id="45" name="Text Box 21">
            <a:extLst>
              <a:ext uri="{FF2B5EF4-FFF2-40B4-BE49-F238E27FC236}">
                <a16:creationId xmlns:a16="http://schemas.microsoft.com/office/drawing/2014/main" id="{BF020630-DED7-49C1-8282-D8931A7AD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43" y="5554944"/>
            <a:ext cx="118402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Khi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thực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hiện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nhân</a:t>
            </a:r>
            <a:r>
              <a:rPr lang="en-US" altLang="en-US" sz="3200" i="1" dirty="0">
                <a:solidFill>
                  <a:srgbClr val="7030A0"/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một</a:t>
            </a:r>
            <a:r>
              <a:rPr lang="en-US" altLang="en-US" sz="3200" i="1" dirty="0">
                <a:solidFill>
                  <a:srgbClr val="7030A0"/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số</a:t>
            </a:r>
            <a:r>
              <a:rPr lang="en-US" altLang="en-US" sz="3200" i="1" dirty="0">
                <a:solidFill>
                  <a:srgbClr val="7030A0"/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với</a:t>
            </a:r>
            <a:r>
              <a:rPr lang="en-US" altLang="en-US" sz="3200" i="1" dirty="0">
                <a:solidFill>
                  <a:srgbClr val="7030A0"/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một</a:t>
            </a:r>
            <a:r>
              <a:rPr lang="en-US" altLang="en-US" sz="3200" i="1" dirty="0">
                <a:solidFill>
                  <a:srgbClr val="7030A0"/>
                </a:solidFill>
                <a:latin typeface="#9Slide03 Kaleko 105 Round Bold" pitchFamily="2" charset="0"/>
              </a:rPr>
              <a:t> </a:t>
            </a:r>
            <a:r>
              <a:rPr lang="en-US" altLang="en-US" sz="3200" i="1" dirty="0" err="1">
                <a:solidFill>
                  <a:srgbClr val="7030A0"/>
                </a:solidFill>
                <a:latin typeface="#9Slide03 Kaleko 105 Round Bold" pitchFamily="2" charset="0"/>
              </a:rPr>
              <a:t>tổng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,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chúng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ta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có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thể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l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m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thế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n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3200" dirty="0" err="1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o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?</a:t>
            </a:r>
            <a:endParaRPr lang="en-US" altLang="en-US" sz="3200" dirty="0">
              <a:solidFill>
                <a:schemeClr val="accent2">
                  <a:lumMod val="7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46" name="Text Box 22">
            <a:extLst>
              <a:ext uri="{FF2B5EF4-FFF2-40B4-BE49-F238E27FC236}">
                <a16:creationId xmlns:a16="http://schemas.microsoft.com/office/drawing/2014/main" id="{D812A784-2921-46B5-8DA3-9D13DF7ED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515" y="5549482"/>
            <a:ext cx="1057652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Khi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nhân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một</a:t>
            </a: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số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với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một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tổng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, ta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có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thể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nhân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số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đó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với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từng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số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hạng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của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tổng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,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rồi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cộng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các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kết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quả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với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 </a:t>
            </a:r>
            <a:r>
              <a:rPr lang="en-US" alt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nhau</a:t>
            </a: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Kaleko 105 Round Bold" pitchFamily="2" charset="0"/>
              </a:rPr>
              <a:t>.</a:t>
            </a:r>
            <a:endParaRPr lang="en-US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47" name="Text Box 23">
            <a:extLst>
              <a:ext uri="{FF2B5EF4-FFF2-40B4-BE49-F238E27FC236}">
                <a16:creationId xmlns:a16="http://schemas.microsoft.com/office/drawing/2014/main" id="{1FE9E576-560A-4682-B770-57EF9115C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1287" y="3861881"/>
            <a:ext cx="238626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#9Slide03 Kaleko 105 Round Bold" pitchFamily="2" charset="0"/>
              </a:rPr>
              <a:t>4  </a:t>
            </a:r>
            <a:r>
              <a:rPr lang="en-US" altLang="en-US" sz="1600" b="1">
                <a:latin typeface="#9Slide03 Kaleko 105 Round Bold" pitchFamily="2" charset="0"/>
              </a:rPr>
              <a:t>X</a:t>
            </a:r>
            <a:r>
              <a:rPr lang="en-US" altLang="en-US" sz="2400" b="1">
                <a:latin typeface="#9Slide03 Kaleko 105 Round Bold" pitchFamily="2" charset="0"/>
              </a:rPr>
              <a:t> (3 + 5)           </a:t>
            </a:r>
            <a:endParaRPr lang="en-US" altLang="en-US" sz="2400" b="1"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48" name="Text Box 24">
            <a:extLst>
              <a:ext uri="{FF2B5EF4-FFF2-40B4-BE49-F238E27FC236}">
                <a16:creationId xmlns:a16="http://schemas.microsoft.com/office/drawing/2014/main" id="{EF162E78-8196-4F85-B04D-4B16D2802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336" y="3861881"/>
            <a:ext cx="12450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#9Slide03 Kaleko 105 Round Bold" pitchFamily="2" charset="0"/>
              </a:rPr>
              <a:t>4 </a:t>
            </a:r>
            <a:r>
              <a:rPr lang="en-US" altLang="en-US" sz="1600" b="1">
                <a:latin typeface="#9Slide03 Kaleko 105 Round Bold" pitchFamily="2" charset="0"/>
              </a:rPr>
              <a:t>X</a:t>
            </a:r>
            <a:r>
              <a:rPr lang="en-US" altLang="en-US" sz="2400" b="1">
                <a:latin typeface="#9Slide03 Kaleko 105 Round Bold" pitchFamily="2" charset="0"/>
              </a:rPr>
              <a:t> 3     </a:t>
            </a:r>
            <a:endParaRPr lang="en-US" altLang="en-US" sz="2400" b="1"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49" name="Text Box 25">
            <a:extLst>
              <a:ext uri="{FF2B5EF4-FFF2-40B4-BE49-F238E27FC236}">
                <a16:creationId xmlns:a16="http://schemas.microsoft.com/office/drawing/2014/main" id="{11B2E09A-944C-404F-8C5C-01DFCD9EA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2936" y="3899981"/>
            <a:ext cx="62250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#9Slide03 Kaleko 105 Round Bold" pitchFamily="2" charset="0"/>
              </a:rPr>
              <a:t>=</a:t>
            </a:r>
            <a:endParaRPr lang="en-US" altLang="en-US" sz="2400" b="1"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50" name="AutoShape 26">
            <a:extLst>
              <a:ext uri="{FF2B5EF4-FFF2-40B4-BE49-F238E27FC236}">
                <a16:creationId xmlns:a16="http://schemas.microsoft.com/office/drawing/2014/main" id="{00060FCD-C1AE-48FA-94D9-E21897732890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6128113" y="3939206"/>
            <a:ext cx="171449" cy="702600"/>
          </a:xfrm>
          <a:prstGeom prst="rightBrace">
            <a:avLst>
              <a:gd name="adj1" fmla="val 33315"/>
              <a:gd name="adj2" fmla="val 482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51" name="AutoShape 27">
            <a:extLst>
              <a:ext uri="{FF2B5EF4-FFF2-40B4-BE49-F238E27FC236}">
                <a16:creationId xmlns:a16="http://schemas.microsoft.com/office/drawing/2014/main" id="{F97C9FC1-3329-4CA5-A880-5E997D524663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7459949" y="3921822"/>
            <a:ext cx="171448" cy="737370"/>
          </a:xfrm>
          <a:prstGeom prst="rightBrace">
            <a:avLst>
              <a:gd name="adj1" fmla="val 33315"/>
              <a:gd name="adj2" fmla="val 482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latin typeface="#9Slide03 Kaleko 105 Round Bold" pitchFamily="2" charset="0"/>
            </a:endParaRPr>
          </a:p>
        </p:txBody>
      </p:sp>
      <p:sp>
        <p:nvSpPr>
          <p:cNvPr id="52" name="Text Box 28">
            <a:extLst>
              <a:ext uri="{FF2B5EF4-FFF2-40B4-BE49-F238E27FC236}">
                <a16:creationId xmlns:a16="http://schemas.microsoft.com/office/drawing/2014/main" id="{14A4941E-F4CB-44DF-91B6-71BBC2112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586" y="3899981"/>
            <a:ext cx="62250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#9Slide03 Kaleko 105 Round Bold" pitchFamily="2" charset="0"/>
              </a:rPr>
              <a:t>+</a:t>
            </a:r>
          </a:p>
        </p:txBody>
      </p:sp>
      <p:sp>
        <p:nvSpPr>
          <p:cNvPr id="53" name="Text Box 29">
            <a:extLst>
              <a:ext uri="{FF2B5EF4-FFF2-40B4-BE49-F238E27FC236}">
                <a16:creationId xmlns:a16="http://schemas.microsoft.com/office/drawing/2014/main" id="{4CCBEE09-F30D-457E-816D-04E85B06D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537" y="3861881"/>
            <a:ext cx="1348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#9Slide03 Kaleko 105 Round Bold" pitchFamily="2" charset="0"/>
              </a:rPr>
              <a:t> 4 </a:t>
            </a:r>
            <a:r>
              <a:rPr lang="en-US" altLang="en-US" sz="1600" b="1">
                <a:latin typeface="#9Slide03 Kaleko 105 Round Bold" pitchFamily="2" charset="0"/>
              </a:rPr>
              <a:t>X </a:t>
            </a:r>
            <a:r>
              <a:rPr lang="en-US" altLang="en-US" sz="2400" b="1">
                <a:latin typeface="#9Slide03 Kaleko 105 Round Bold" pitchFamily="2" charset="0"/>
              </a:rPr>
              <a:t> 5</a:t>
            </a:r>
            <a:endParaRPr lang="en-US" altLang="en-US" sz="2400" b="1"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54" name="Line 30">
            <a:extLst>
              <a:ext uri="{FF2B5EF4-FFF2-40B4-BE49-F238E27FC236}">
                <a16:creationId xmlns:a16="http://schemas.microsoft.com/office/drawing/2014/main" id="{532ABDC6-59C0-41EB-803E-6AF7E71871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2737" y="4242881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Kaleko 105 Round Bold" pitchFamily="2" charset="0"/>
            </a:endParaRPr>
          </a:p>
        </p:txBody>
      </p:sp>
      <p:sp>
        <p:nvSpPr>
          <p:cNvPr id="55" name="Line 31">
            <a:extLst>
              <a:ext uri="{FF2B5EF4-FFF2-40B4-BE49-F238E27FC236}">
                <a16:creationId xmlns:a16="http://schemas.microsoft.com/office/drawing/2014/main" id="{EE08FE90-4B39-4908-94CC-97EC0CADBA6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9487" y="4261931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Kaleko 105 Round Bold" pitchFamily="2" charset="0"/>
            </a:endParaRPr>
          </a:p>
        </p:txBody>
      </p:sp>
      <p:sp>
        <p:nvSpPr>
          <p:cNvPr id="56" name="Line 32">
            <a:extLst>
              <a:ext uri="{FF2B5EF4-FFF2-40B4-BE49-F238E27FC236}">
                <a16:creationId xmlns:a16="http://schemas.microsoft.com/office/drawing/2014/main" id="{94217F73-F27A-469F-B753-6E92BC0021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2887" y="4261931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Kaleko 105 Round Bold" pitchFamily="2" charset="0"/>
            </a:endParaRPr>
          </a:p>
        </p:txBody>
      </p:sp>
      <p:sp>
        <p:nvSpPr>
          <p:cNvPr id="57" name="Text Box 33">
            <a:extLst>
              <a:ext uri="{FF2B5EF4-FFF2-40B4-BE49-F238E27FC236}">
                <a16:creationId xmlns:a16="http://schemas.microsoft.com/office/drawing/2014/main" id="{D38D3415-C992-4A08-A8E8-128D0302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386" y="4447669"/>
            <a:ext cx="62250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993300"/>
                </a:solidFill>
                <a:latin typeface="#9Slide03 Kaleko 105 Round Bold" pitchFamily="2" charset="0"/>
              </a:rPr>
              <a:t>a</a:t>
            </a:r>
          </a:p>
        </p:txBody>
      </p:sp>
      <p:sp>
        <p:nvSpPr>
          <p:cNvPr id="58" name="Text Box 34">
            <a:extLst>
              <a:ext uri="{FF2B5EF4-FFF2-40B4-BE49-F238E27FC236}">
                <a16:creationId xmlns:a16="http://schemas.microsoft.com/office/drawing/2014/main" id="{88B081C3-25C2-4D1A-8A5F-FDB96253E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0886" y="4471482"/>
            <a:ext cx="62250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993300"/>
                </a:solidFill>
                <a:latin typeface="#9Slide03 Kaleko 105 Round Bold" pitchFamily="2" charset="0"/>
              </a:rPr>
              <a:t>b</a:t>
            </a:r>
          </a:p>
        </p:txBody>
      </p:sp>
      <p:sp>
        <p:nvSpPr>
          <p:cNvPr id="59" name="Text Box 35">
            <a:extLst>
              <a:ext uri="{FF2B5EF4-FFF2-40B4-BE49-F238E27FC236}">
                <a16:creationId xmlns:a16="http://schemas.microsoft.com/office/drawing/2014/main" id="{2036AF67-C6FB-41AC-A785-1DABD04D7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336" y="4471482"/>
            <a:ext cx="62250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993300"/>
                </a:solidFill>
                <a:latin typeface="#9Slide03 Kaleko 105 Round Bold" pitchFamily="2" charset="0"/>
              </a:rPr>
              <a:t>c</a:t>
            </a:r>
          </a:p>
        </p:txBody>
      </p:sp>
      <p:sp>
        <p:nvSpPr>
          <p:cNvPr id="60" name="Text Box 37">
            <a:extLst>
              <a:ext uri="{FF2B5EF4-FFF2-40B4-BE49-F238E27FC236}">
                <a16:creationId xmlns:a16="http://schemas.microsoft.com/office/drawing/2014/main" id="{07F83B76-257A-4101-9D7B-BF48981F8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005" y="4431626"/>
            <a:ext cx="300877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a  x </a:t>
            </a:r>
            <a:r>
              <a:rPr lang="en-US" alt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(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b + c</a:t>
            </a:r>
            <a:r>
              <a:rPr lang="en-US" alt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)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           </a:t>
            </a:r>
            <a:endParaRPr lang="en-US" altLang="en-US" sz="2800" b="1" dirty="0">
              <a:solidFill>
                <a:schemeClr val="accent4">
                  <a:lumMod val="60000"/>
                  <a:lumOff val="40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1" name="Text Box 39">
            <a:extLst>
              <a:ext uri="{FF2B5EF4-FFF2-40B4-BE49-F238E27FC236}">
                <a16:creationId xmlns:a16="http://schemas.microsoft.com/office/drawing/2014/main" id="{69C10583-56EF-45ED-96E8-B693856AE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9186" y="4379407"/>
            <a:ext cx="14525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a x b     </a:t>
            </a:r>
            <a:endParaRPr lang="en-US" altLang="en-US" sz="2800" b="1">
              <a:solidFill>
                <a:schemeClr val="accent4">
                  <a:lumMod val="60000"/>
                  <a:lumOff val="40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2" name="Text Box 40">
            <a:extLst>
              <a:ext uri="{FF2B5EF4-FFF2-40B4-BE49-F238E27FC236}">
                <a16:creationId xmlns:a16="http://schemas.microsoft.com/office/drawing/2014/main" id="{D524C678-0665-4461-989C-3256DA076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836" y="4390519"/>
            <a:ext cx="62250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=</a:t>
            </a:r>
          </a:p>
        </p:txBody>
      </p:sp>
      <p:sp>
        <p:nvSpPr>
          <p:cNvPr id="63" name="Text Box 41">
            <a:extLst>
              <a:ext uri="{FF2B5EF4-FFF2-40B4-BE49-F238E27FC236}">
                <a16:creationId xmlns:a16="http://schemas.microsoft.com/office/drawing/2014/main" id="{FFB64F4D-783C-4DA4-9C6B-D37EE751D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644" y="4402455"/>
            <a:ext cx="62250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+</a:t>
            </a:r>
          </a:p>
        </p:txBody>
      </p:sp>
      <p:sp>
        <p:nvSpPr>
          <p:cNvPr id="64" name="Text Box 42">
            <a:extLst>
              <a:ext uri="{FF2B5EF4-FFF2-40B4-BE49-F238E27FC236}">
                <a16:creationId xmlns:a16="http://schemas.microsoft.com/office/drawing/2014/main" id="{57B1ABD0-A58E-4E83-896B-A23813AD8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787" y="4379407"/>
            <a:ext cx="1660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3 Kaleko 105 Round Bold" pitchFamily="2" charset="0"/>
              </a:rPr>
              <a:t> a x c</a:t>
            </a:r>
            <a:endParaRPr lang="en-US" altLang="en-US" sz="2800" b="1" dirty="0">
              <a:solidFill>
                <a:schemeClr val="accent4">
                  <a:lumMod val="60000"/>
                  <a:lumOff val="40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5" name="Line 17">
            <a:extLst>
              <a:ext uri="{FF2B5EF4-FFF2-40B4-BE49-F238E27FC236}">
                <a16:creationId xmlns:a16="http://schemas.microsoft.com/office/drawing/2014/main" id="{F31881DB-5956-4F32-90D8-9F4FBA84E0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1455" y="3112744"/>
            <a:ext cx="0" cy="292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Kaleko 105 Round Bold" pitchFamily="2" charset="0"/>
            </a:endParaRPr>
          </a:p>
        </p:txBody>
      </p:sp>
      <p:sp>
        <p:nvSpPr>
          <p:cNvPr id="66" name="Text Box 21">
            <a:extLst>
              <a:ext uri="{FF2B5EF4-FFF2-40B4-BE49-F238E27FC236}">
                <a16:creationId xmlns:a16="http://schemas.microsoft.com/office/drawing/2014/main" id="{67BB9056-5D66-429A-AAFF-113D6572A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515" y="3345615"/>
            <a:ext cx="118664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Hãy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nêu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quy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tắc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thực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hiện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khi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nhân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một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số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với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một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 </a:t>
            </a:r>
            <a:r>
              <a:rPr lang="en-US" altLang="en-US" sz="28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tổng</a:t>
            </a:r>
            <a:r>
              <a:rPr lang="en-US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#9Slide04 Spectral ExtraBold" panose="02020902060000000000" pitchFamily="18" charset="0"/>
              </a:rPr>
              <a:t>.</a:t>
            </a:r>
            <a:endParaRPr lang="en-US" altLang="en-US" sz="2800" b="1" dirty="0">
              <a:solidFill>
                <a:schemeClr val="accent4">
                  <a:lumMod val="60000"/>
                  <a:lumOff val="40000"/>
                </a:schemeClr>
              </a:solidFill>
              <a:latin typeface="#9Slide04 Spectral ExtraBold" panose="02020902060000000000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8107DD11-F647-44C2-8A38-2A368E649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16" y="687457"/>
            <a:ext cx="53105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bg1"/>
                </a:solidFill>
                <a:latin typeface="#9Slide03 Kaleko 105 Round Bold" pitchFamily="2" charset="0"/>
              </a:rPr>
              <a:t>Ta </a:t>
            </a:r>
            <a:r>
              <a:rPr lang="en-US" altLang="en-US" sz="3600" dirty="0" err="1">
                <a:solidFill>
                  <a:schemeClr val="bg1"/>
                </a:solidFill>
                <a:latin typeface="#9Slide03 Kaleko 105 Round Bold" pitchFamily="2" charset="0"/>
              </a:rPr>
              <a:t>có</a:t>
            </a:r>
            <a:r>
              <a:rPr lang="en-US" altLang="en-US" sz="3600" dirty="0">
                <a:solidFill>
                  <a:schemeClr val="bg1"/>
                </a:solidFill>
                <a:latin typeface="#9Slide03 Kaleko 105 Round Bold" pitchFamily="2" charset="0"/>
              </a:rPr>
              <a:t>:</a:t>
            </a:r>
            <a:r>
              <a:rPr lang="en-US" altLang="en-US" sz="3600" b="1" dirty="0">
                <a:solidFill>
                  <a:schemeClr val="bg1"/>
                </a:solidFill>
                <a:latin typeface="#9Slide03 Kaleko 105 Round Bold" pitchFamily="2" charset="0"/>
              </a:rPr>
              <a:t>     4  </a:t>
            </a:r>
            <a:r>
              <a:rPr lang="en-US" altLang="en-US" sz="24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3600" b="1" dirty="0">
                <a:solidFill>
                  <a:schemeClr val="bg1"/>
                </a:solidFill>
                <a:latin typeface="#9Slide03 Kaleko 105 Round Bold" pitchFamily="2" charset="0"/>
              </a:rPr>
              <a:t> (3 + 5)         </a:t>
            </a:r>
            <a:endParaRPr lang="en-US" altLang="en-US" sz="36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8" name="Text Box 5">
            <a:extLst>
              <a:ext uri="{FF2B5EF4-FFF2-40B4-BE49-F238E27FC236}">
                <a16:creationId xmlns:a16="http://schemas.microsoft.com/office/drawing/2014/main" id="{0AD3EAAD-4D36-4048-9344-6A660BD77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0017" y="624504"/>
            <a:ext cx="42343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4 </a:t>
            </a:r>
            <a:r>
              <a:rPr lang="en-US" altLang="en-US" sz="28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3 + 4 </a:t>
            </a:r>
            <a:r>
              <a:rPr lang="en-US" altLang="en-US" sz="28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5</a:t>
            </a:r>
            <a:endParaRPr lang="en-US" altLang="en-US" sz="40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9" name="Text Box 6">
            <a:extLst>
              <a:ext uri="{FF2B5EF4-FFF2-40B4-BE49-F238E27FC236}">
                <a16:creationId xmlns:a16="http://schemas.microsoft.com/office/drawing/2014/main" id="{C66BE0EB-7622-44A4-8D58-728248C3B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8852" y="1201862"/>
            <a:ext cx="29790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bg1"/>
                </a:solidFill>
                <a:latin typeface="#9Slide03 Kaleko 105 Round Bold" pitchFamily="2" charset="0"/>
              </a:rPr>
              <a:t>= 4  </a:t>
            </a:r>
            <a:r>
              <a:rPr lang="en-US" altLang="en-US" sz="2400" b="1" dirty="0">
                <a:solidFill>
                  <a:schemeClr val="bg1"/>
                </a:solidFill>
                <a:latin typeface="#9Slide03 Kaleko 105 Round Bold" pitchFamily="2" charset="0"/>
              </a:rPr>
              <a:t>X </a:t>
            </a:r>
            <a:r>
              <a:rPr lang="en-US" altLang="en-US" sz="3600" b="1" dirty="0">
                <a:solidFill>
                  <a:schemeClr val="bg1"/>
                </a:solidFill>
                <a:latin typeface="#9Slide03 Kaleko 105 Round Bold" pitchFamily="2" charset="0"/>
              </a:rPr>
              <a:t>    8</a:t>
            </a:r>
            <a:endParaRPr lang="en-US" altLang="en-US" sz="36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0" name="Text Box 7">
            <a:extLst>
              <a:ext uri="{FF2B5EF4-FFF2-40B4-BE49-F238E27FC236}">
                <a16:creationId xmlns:a16="http://schemas.microsoft.com/office/drawing/2014/main" id="{4EA83B83-F533-4D64-AB9C-0D46B1F17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367" y="1684926"/>
            <a:ext cx="20723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bg1"/>
                </a:solidFill>
                <a:latin typeface="#9Slide03 Kaleko 105 Round Bold" pitchFamily="2" charset="0"/>
              </a:rPr>
              <a:t>=    </a:t>
            </a:r>
            <a:r>
              <a:rPr lang="en-US" altLang="en-US" sz="3600" b="1" dirty="0">
                <a:solidFill>
                  <a:srgbClr val="C00000"/>
                </a:solidFill>
                <a:latin typeface="#9Slide03 Kaleko 105 Round Bold" pitchFamily="2" charset="0"/>
              </a:rPr>
              <a:t>32</a:t>
            </a:r>
            <a:endParaRPr lang="en-US" altLang="en-US" sz="3600" b="1" dirty="0">
              <a:solidFill>
                <a:srgbClr val="C000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1" name="Text Box 8">
            <a:extLst>
              <a:ext uri="{FF2B5EF4-FFF2-40B4-BE49-F238E27FC236}">
                <a16:creationId xmlns:a16="http://schemas.microsoft.com/office/drawing/2014/main" id="{CE837552-14E4-461F-A9E9-D25273F89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4636" y="1130418"/>
            <a:ext cx="40775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=  12  </a:t>
            </a:r>
            <a:r>
              <a:rPr lang="vi-VN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 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+ </a:t>
            </a:r>
            <a:r>
              <a:rPr lang="vi-VN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20</a:t>
            </a:r>
            <a:endParaRPr lang="en-US" altLang="en-US" sz="40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2" name="Text Box 9">
            <a:extLst>
              <a:ext uri="{FF2B5EF4-FFF2-40B4-BE49-F238E27FC236}">
                <a16:creationId xmlns:a16="http://schemas.microsoft.com/office/drawing/2014/main" id="{04252C3F-C21B-4615-9C65-2C09E4D6B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5441" y="1644407"/>
            <a:ext cx="36070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=       </a:t>
            </a:r>
            <a:r>
              <a:rPr lang="en-US" altLang="en-US" sz="4000" b="1" dirty="0">
                <a:solidFill>
                  <a:srgbClr val="C00000"/>
                </a:solidFill>
                <a:latin typeface="#9Slide03 Kaleko 105 Round Bold" pitchFamily="2" charset="0"/>
              </a:rPr>
              <a:t>32</a:t>
            </a:r>
            <a:endParaRPr lang="en-US" altLang="en-US" sz="4000" b="1" dirty="0">
              <a:solidFill>
                <a:srgbClr val="C000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3" name="Text Box 10">
            <a:extLst>
              <a:ext uri="{FF2B5EF4-FFF2-40B4-BE49-F238E27FC236}">
                <a16:creationId xmlns:a16="http://schemas.microsoft.com/office/drawing/2014/main" id="{01229A77-3D2A-4BEE-9F5C-3FA7FD731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091" y="120758"/>
            <a:ext cx="60861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FF00"/>
                </a:solidFill>
                <a:latin typeface="#9Slide03 Kaleko 105 Round Bold" pitchFamily="2" charset="0"/>
              </a:rPr>
              <a:t>4  x (3 + 5)          </a:t>
            </a:r>
            <a:r>
              <a:rPr lang="en-US" altLang="en-US" sz="4000" b="1" dirty="0" err="1">
                <a:solidFill>
                  <a:srgbClr val="FFFF00"/>
                </a:solidFill>
                <a:latin typeface="#9Slide03 Kaleko 105 Round Bold" pitchFamily="2" charset="0"/>
              </a:rPr>
              <a:t>v</a:t>
            </a:r>
            <a:r>
              <a:rPr lang="en-US" altLang="en-US" sz="4000" b="1" dirty="0" err="1">
                <a:solidFill>
                  <a:srgbClr val="FFFF00"/>
                </a:solidFill>
                <a:latin typeface="#9Slide03 Kaleko 105 Round Bold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3600" b="1" dirty="0">
                <a:solidFill>
                  <a:srgbClr val="FFFF00"/>
                </a:solidFill>
                <a:latin typeface="#9Slide03 Kaleko 105 Round Bold" pitchFamily="2" charset="0"/>
              </a:rPr>
              <a:t> </a:t>
            </a:r>
            <a:endParaRPr lang="en-US" altLang="en-US" sz="3600" b="1" dirty="0">
              <a:solidFill>
                <a:srgbClr val="FFFF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4" name="Text Box 11">
            <a:extLst>
              <a:ext uri="{FF2B5EF4-FFF2-40B4-BE49-F238E27FC236}">
                <a16:creationId xmlns:a16="http://schemas.microsoft.com/office/drawing/2014/main" id="{02D50695-F07D-41AD-B3AB-FF952BDE5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763" y="168822"/>
            <a:ext cx="4898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FF00"/>
                </a:solidFill>
                <a:latin typeface="#9Slide03 Kaleko 105 Round Bold" pitchFamily="2" charset="0"/>
              </a:rPr>
              <a:t>4 x 3 + 4 x 5</a:t>
            </a:r>
            <a:endParaRPr lang="en-US" altLang="en-US" sz="3600" b="1" dirty="0">
              <a:solidFill>
                <a:srgbClr val="FFFF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5" name="Text Box 14">
            <a:extLst>
              <a:ext uri="{FF2B5EF4-FFF2-40B4-BE49-F238E27FC236}">
                <a16:creationId xmlns:a16="http://schemas.microsoft.com/office/drawing/2014/main" id="{AF963B7C-940E-4C6B-9C0A-A9076B32D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594" y="2322677"/>
            <a:ext cx="61019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 </a:t>
            </a:r>
            <a:r>
              <a:rPr lang="en-US" altLang="en-US" sz="4000" b="1" dirty="0" err="1">
                <a:solidFill>
                  <a:schemeClr val="bg1"/>
                </a:solidFill>
                <a:latin typeface="#9Slide03 Kaleko 105 Round Bold" pitchFamily="2" charset="0"/>
              </a:rPr>
              <a:t>Vậy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:     4  </a:t>
            </a:r>
            <a:r>
              <a:rPr lang="vi-VN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(3 + 5)       </a:t>
            </a:r>
            <a:endParaRPr lang="en-US" altLang="en-US" sz="40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6" name="Text Box 15">
            <a:extLst>
              <a:ext uri="{FF2B5EF4-FFF2-40B4-BE49-F238E27FC236}">
                <a16:creationId xmlns:a16="http://schemas.microsoft.com/office/drawing/2014/main" id="{54DA44B4-D443-48F0-A0C5-B8022ED9F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1529" y="2268033"/>
            <a:ext cx="58392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4 </a:t>
            </a:r>
            <a:r>
              <a:rPr lang="vi-VN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3 + 4 </a:t>
            </a:r>
            <a:r>
              <a:rPr lang="vi-VN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x</a:t>
            </a: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 5</a:t>
            </a:r>
            <a:endParaRPr lang="en-US" altLang="en-US" sz="4000" b="1" dirty="0">
              <a:solidFill>
                <a:schemeClr val="bg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77" name="Text Box 16">
            <a:extLst>
              <a:ext uri="{FF2B5EF4-FFF2-40B4-BE49-F238E27FC236}">
                <a16:creationId xmlns:a16="http://schemas.microsoft.com/office/drawing/2014/main" id="{F8AA4A7C-2204-49FB-A2B2-48A1C944D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778" y="2307803"/>
            <a:ext cx="622505" cy="707886"/>
          </a:xfrm>
          <a:prstGeom prst="rect">
            <a:avLst/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latin typeface="#9Slide03 Kaleko 105 Round Bold" pitchFamily="2" charset="0"/>
              </a:rPr>
              <a:t>=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6F5F8-48F9-43AD-9E24-EB31D5584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30055" y="506219"/>
            <a:ext cx="2520805" cy="261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6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3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5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40" grpId="0"/>
      <p:bldP spid="40" grpId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/>
      <p:bldP spid="45" grpId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  <p:bldP spid="53" grpId="0"/>
      <p:bldP spid="57" grpId="0"/>
      <p:bldP spid="57" grpId="1"/>
      <p:bldP spid="58" grpId="0"/>
      <p:bldP spid="58" grpId="1"/>
      <p:bldP spid="59" grpId="0"/>
      <p:bldP spid="59" grpId="1"/>
      <p:bldP spid="60" grpId="0"/>
      <p:bldP spid="61" grpId="0"/>
      <p:bldP spid="62" grpId="0"/>
      <p:bldP spid="63" grpId="0"/>
      <p:bldP spid="64" grpId="0"/>
      <p:bldP spid="65" grpId="0" animBg="1"/>
      <p:bldP spid="65" grpId="1" animBg="1"/>
      <p:bldP spid="66" grpId="0"/>
      <p:bldP spid="6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-396" y="-8269"/>
            <a:ext cx="12192000" cy="4817008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5429" y="4443819"/>
            <a:ext cx="7685315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id="{1FD95132-3631-4F92-B0E0-F461DA677CAD}"/>
              </a:ext>
            </a:extLst>
          </p:cNvPr>
          <p:cNvGrpSpPr/>
          <p:nvPr/>
        </p:nvGrpSpPr>
        <p:grpSpPr>
          <a:xfrm>
            <a:off x="914407" y="540571"/>
            <a:ext cx="10651786" cy="3334121"/>
            <a:chOff x="-1345192" y="0"/>
            <a:chExt cx="21303571" cy="6668242"/>
          </a:xfrm>
          <a:noFill/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523CEABE-790B-483C-AC01-62BC4CB84CA3}"/>
                </a:ext>
              </a:extLst>
            </p:cNvPr>
            <p:cNvGrpSpPr/>
            <p:nvPr/>
          </p:nvGrpSpPr>
          <p:grpSpPr>
            <a:xfrm>
              <a:off x="122508" y="114877"/>
              <a:ext cx="17735668" cy="6451765"/>
              <a:chOff x="0" y="0"/>
              <a:chExt cx="6448963" cy="2345962"/>
            </a:xfrm>
            <a:grpFill/>
          </p:grpSpPr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C1FCF940-483D-42D4-877C-CF2C1AC42FA0}"/>
                  </a:ext>
                </a:extLst>
              </p:cNvPr>
              <p:cNvSpPr/>
              <p:nvPr/>
            </p:nvSpPr>
            <p:spPr>
              <a:xfrm>
                <a:off x="6350" y="6350"/>
                <a:ext cx="6436263" cy="2333262"/>
              </a:xfrm>
              <a:custGeom>
                <a:avLst/>
                <a:gdLst/>
                <a:ahLst/>
                <a:cxnLst/>
                <a:rect l="l" t="t" r="r" b="b"/>
                <a:pathLst>
                  <a:path w="6436263" h="2333262">
                    <a:moveTo>
                      <a:pt x="6436263" y="271780"/>
                    </a:moveTo>
                    <a:lnTo>
                      <a:pt x="6436263" y="2333262"/>
                    </a:lnTo>
                    <a:lnTo>
                      <a:pt x="0" y="2333262"/>
                    </a:lnTo>
                    <a:lnTo>
                      <a:pt x="0" y="0"/>
                    </a:lnTo>
                    <a:lnTo>
                      <a:pt x="616448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D2085984-9386-4F7C-B7A2-382CBA75A167}"/>
                  </a:ext>
                </a:extLst>
              </p:cNvPr>
              <p:cNvSpPr/>
              <p:nvPr/>
            </p:nvSpPr>
            <p:spPr>
              <a:xfrm>
                <a:off x="0" y="0"/>
                <a:ext cx="6448963" cy="2345962"/>
              </a:xfrm>
              <a:custGeom>
                <a:avLst/>
                <a:gdLst/>
                <a:ahLst/>
                <a:cxnLst/>
                <a:rect l="l" t="t" r="r" b="b"/>
                <a:pathLst>
                  <a:path w="6448963" h="2345962">
                    <a:moveTo>
                      <a:pt x="6173374" y="0"/>
                    </a:moveTo>
                    <a:lnTo>
                      <a:pt x="0" y="0"/>
                    </a:lnTo>
                    <a:lnTo>
                      <a:pt x="0" y="2345962"/>
                    </a:lnTo>
                    <a:lnTo>
                      <a:pt x="6448963" y="2345962"/>
                    </a:lnTo>
                    <a:lnTo>
                      <a:pt x="6448963" y="275590"/>
                    </a:lnTo>
                    <a:lnTo>
                      <a:pt x="6173374" y="0"/>
                    </a:lnTo>
                    <a:close/>
                    <a:moveTo>
                      <a:pt x="6436263" y="2333262"/>
                    </a:moveTo>
                    <a:lnTo>
                      <a:pt x="12700" y="2333262"/>
                    </a:lnTo>
                    <a:lnTo>
                      <a:pt x="12700" y="12700"/>
                    </a:lnTo>
                    <a:lnTo>
                      <a:pt x="6168294" y="12700"/>
                    </a:lnTo>
                    <a:lnTo>
                      <a:pt x="6170833" y="15240"/>
                    </a:lnTo>
                    <a:lnTo>
                      <a:pt x="6170833" y="278130"/>
                    </a:lnTo>
                    <a:lnTo>
                      <a:pt x="6433724" y="278130"/>
                    </a:lnTo>
                    <a:lnTo>
                      <a:pt x="6436263" y="280670"/>
                    </a:lnTo>
                    <a:cubicBezTo>
                      <a:pt x="6436263" y="280670"/>
                      <a:pt x="6436263" y="2333262"/>
                      <a:pt x="6436263" y="23332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9F38CE91-E6E2-4C70-BBE9-8318BB20C59B}"/>
                </a:ext>
              </a:extLst>
            </p:cNvPr>
            <p:cNvGrpSpPr/>
            <p:nvPr/>
          </p:nvGrpSpPr>
          <p:grpSpPr>
            <a:xfrm>
              <a:off x="22860" y="0"/>
              <a:ext cx="270416" cy="280554"/>
              <a:chOff x="0" y="0"/>
              <a:chExt cx="2376680" cy="2465786"/>
            </a:xfrm>
            <a:grpFill/>
          </p:grpSpPr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D5603DFF-31ED-44AF-B2B1-01810B9E078E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E599B260-E010-44A2-933C-07C760F0D357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BE35EB23-9E30-4F0C-985D-E1AE9112A10C}"/>
                </a:ext>
              </a:extLst>
            </p:cNvPr>
            <p:cNvGrpSpPr/>
            <p:nvPr/>
          </p:nvGrpSpPr>
          <p:grpSpPr>
            <a:xfrm>
              <a:off x="22860" y="3200483"/>
              <a:ext cx="270416" cy="280554"/>
              <a:chOff x="0" y="0"/>
              <a:chExt cx="2376680" cy="2465786"/>
            </a:xfrm>
            <a:grpFill/>
          </p:grpSpPr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8BBAC737-E8D1-4CD7-8BED-2C2785BE171D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969AC5C5-3DE9-4C88-811B-557454816AB4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E0D89F7C-EEC8-47C2-B162-89CF5F399F59}"/>
                </a:ext>
              </a:extLst>
            </p:cNvPr>
            <p:cNvGrpSpPr/>
            <p:nvPr/>
          </p:nvGrpSpPr>
          <p:grpSpPr>
            <a:xfrm>
              <a:off x="17685633" y="3200483"/>
              <a:ext cx="270416" cy="280554"/>
              <a:chOff x="0" y="0"/>
              <a:chExt cx="2376680" cy="2465786"/>
            </a:xfrm>
            <a:grpFill/>
          </p:grpSpPr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26CD6A9D-D79B-42F3-9AB2-1A064E93B0C9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Freeform 16">
                <a:extLst>
                  <a:ext uri="{FF2B5EF4-FFF2-40B4-BE49-F238E27FC236}">
                    <a16:creationId xmlns:a16="http://schemas.microsoft.com/office/drawing/2014/main" id="{90363A94-E5CD-4760-A9DF-565977EB1FD5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3CFEE309-4316-42E7-A0FC-8A43DADB2027}"/>
                </a:ext>
              </a:extLst>
            </p:cNvPr>
            <p:cNvGrpSpPr/>
            <p:nvPr/>
          </p:nvGrpSpPr>
          <p:grpSpPr>
            <a:xfrm>
              <a:off x="0" y="6387688"/>
              <a:ext cx="270416" cy="280554"/>
              <a:chOff x="0" y="0"/>
              <a:chExt cx="2376680" cy="2465786"/>
            </a:xfrm>
            <a:grpFill/>
          </p:grpSpPr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D2C854A3-0419-4A1E-BD87-E2A96C89049E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44969E38-8648-425B-A375-1815C8263C4F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8" name="Group 20">
              <a:extLst>
                <a:ext uri="{FF2B5EF4-FFF2-40B4-BE49-F238E27FC236}">
                  <a16:creationId xmlns:a16="http://schemas.microsoft.com/office/drawing/2014/main" id="{A73CC968-F993-45A3-B0B6-C1EF59D5E294}"/>
                </a:ext>
              </a:extLst>
            </p:cNvPr>
            <p:cNvGrpSpPr/>
            <p:nvPr/>
          </p:nvGrpSpPr>
          <p:grpSpPr>
            <a:xfrm>
              <a:off x="8881993" y="6387688"/>
              <a:ext cx="270416" cy="280554"/>
              <a:chOff x="0" y="0"/>
              <a:chExt cx="2376680" cy="2465786"/>
            </a:xfrm>
            <a:grpFill/>
          </p:grpSpPr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DA0A56D7-D68F-4D67-99C9-E63367B6DA27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A40A0422-E41F-48CD-8127-85DF2DD296BA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9" name="Group 23">
              <a:extLst>
                <a:ext uri="{FF2B5EF4-FFF2-40B4-BE49-F238E27FC236}">
                  <a16:creationId xmlns:a16="http://schemas.microsoft.com/office/drawing/2014/main" id="{B45845EE-C226-41D3-B804-3E84853F33CD}"/>
                </a:ext>
              </a:extLst>
            </p:cNvPr>
            <p:cNvGrpSpPr/>
            <p:nvPr/>
          </p:nvGrpSpPr>
          <p:grpSpPr>
            <a:xfrm>
              <a:off x="17685633" y="6387688"/>
              <a:ext cx="270416" cy="280554"/>
              <a:chOff x="0" y="0"/>
              <a:chExt cx="2376680" cy="2465786"/>
            </a:xfrm>
            <a:grpFill/>
          </p:grpSpPr>
          <p:sp>
            <p:nvSpPr>
              <p:cNvPr id="22" name="Freeform 24">
                <a:extLst>
                  <a:ext uri="{FF2B5EF4-FFF2-40B4-BE49-F238E27FC236}">
                    <a16:creationId xmlns:a16="http://schemas.microsoft.com/office/drawing/2014/main" id="{2F8EE0E1-77FB-48C5-8C15-9F84F6C46586}"/>
                  </a:ext>
                </a:extLst>
              </p:cNvPr>
              <p:cNvSpPr/>
              <p:nvPr/>
            </p:nvSpPr>
            <p:spPr>
              <a:xfrm>
                <a:off x="72390" y="72390"/>
                <a:ext cx="2231900" cy="2321007"/>
              </a:xfrm>
              <a:custGeom>
                <a:avLst/>
                <a:gdLst/>
                <a:ahLst/>
                <a:cxnLst/>
                <a:rect l="l" t="t" r="r" b="b"/>
                <a:pathLst>
                  <a:path w="2231900" h="2321007">
                    <a:moveTo>
                      <a:pt x="0" y="0"/>
                    </a:moveTo>
                    <a:lnTo>
                      <a:pt x="2231900" y="0"/>
                    </a:lnTo>
                    <a:lnTo>
                      <a:pt x="2231900" y="2321007"/>
                    </a:lnTo>
                    <a:lnTo>
                      <a:pt x="0" y="232100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1E34CEF5-85BB-4516-9E9F-676E08864112}"/>
                  </a:ext>
                </a:extLst>
              </p:cNvPr>
              <p:cNvSpPr/>
              <p:nvPr/>
            </p:nvSpPr>
            <p:spPr>
              <a:xfrm>
                <a:off x="0" y="0"/>
                <a:ext cx="2376680" cy="2465787"/>
              </a:xfrm>
              <a:custGeom>
                <a:avLst/>
                <a:gdLst/>
                <a:ahLst/>
                <a:cxnLst/>
                <a:rect l="l" t="t" r="r" b="b"/>
                <a:pathLst>
                  <a:path w="2376680" h="2465787">
                    <a:moveTo>
                      <a:pt x="2231900" y="2321007"/>
                    </a:moveTo>
                    <a:lnTo>
                      <a:pt x="2376680" y="2321007"/>
                    </a:lnTo>
                    <a:lnTo>
                      <a:pt x="2376680" y="2465787"/>
                    </a:lnTo>
                    <a:lnTo>
                      <a:pt x="2231900" y="2465787"/>
                    </a:lnTo>
                    <a:lnTo>
                      <a:pt x="2231900" y="2321006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21007"/>
                    </a:lnTo>
                    <a:lnTo>
                      <a:pt x="0" y="2321007"/>
                    </a:lnTo>
                    <a:lnTo>
                      <a:pt x="0" y="144780"/>
                    </a:lnTo>
                    <a:close/>
                    <a:moveTo>
                      <a:pt x="0" y="2321007"/>
                    </a:moveTo>
                    <a:lnTo>
                      <a:pt x="144780" y="2321007"/>
                    </a:lnTo>
                    <a:lnTo>
                      <a:pt x="144780" y="2465787"/>
                    </a:lnTo>
                    <a:lnTo>
                      <a:pt x="0" y="2465787"/>
                    </a:lnTo>
                    <a:lnTo>
                      <a:pt x="0" y="2321006"/>
                    </a:lnTo>
                    <a:close/>
                    <a:moveTo>
                      <a:pt x="2231900" y="144780"/>
                    </a:moveTo>
                    <a:lnTo>
                      <a:pt x="2376680" y="144780"/>
                    </a:lnTo>
                    <a:lnTo>
                      <a:pt x="2376680" y="2321007"/>
                    </a:lnTo>
                    <a:lnTo>
                      <a:pt x="2231900" y="2321007"/>
                    </a:lnTo>
                    <a:lnTo>
                      <a:pt x="2231900" y="144780"/>
                    </a:lnTo>
                    <a:close/>
                    <a:moveTo>
                      <a:pt x="144780" y="2321007"/>
                    </a:moveTo>
                    <a:lnTo>
                      <a:pt x="2231900" y="2321007"/>
                    </a:lnTo>
                    <a:lnTo>
                      <a:pt x="2231900" y="2465787"/>
                    </a:lnTo>
                    <a:lnTo>
                      <a:pt x="144780" y="2465787"/>
                    </a:lnTo>
                    <a:lnTo>
                      <a:pt x="144780" y="2321006"/>
                    </a:lnTo>
                    <a:close/>
                    <a:moveTo>
                      <a:pt x="2231900" y="0"/>
                    </a:moveTo>
                    <a:lnTo>
                      <a:pt x="2376680" y="0"/>
                    </a:lnTo>
                    <a:lnTo>
                      <a:pt x="2376680" y="144780"/>
                    </a:lnTo>
                    <a:lnTo>
                      <a:pt x="2231900" y="144780"/>
                    </a:lnTo>
                    <a:lnTo>
                      <a:pt x="223190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231900" y="0"/>
                    </a:lnTo>
                    <a:lnTo>
                      <a:pt x="223190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2FB5CCA6-AB4C-4CC7-81A6-A5521EC7BF80}"/>
                </a:ext>
              </a:extLst>
            </p:cNvPr>
            <p:cNvSpPr txBox="1"/>
            <p:nvPr/>
          </p:nvSpPr>
          <p:spPr>
            <a:xfrm>
              <a:off x="-1345192" y="734206"/>
              <a:ext cx="21303571" cy="29546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Muốn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nhân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một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số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với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một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tổng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, ta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có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thể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nhân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số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đó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với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từng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số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hạng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của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tổng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,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rồi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cộng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các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kết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quả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lại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với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 </a:t>
              </a:r>
              <a:r>
                <a:rPr lang="en-US" altLang="en-US" sz="3200" b="1" dirty="0" err="1">
                  <a:solidFill>
                    <a:srgbClr val="C1272D"/>
                  </a:solidFill>
                  <a:latin typeface="#9Slide03 Kaleko 105 Round Bold" pitchFamily="2" charset="0"/>
                </a:rPr>
                <a:t>nhau</a:t>
              </a:r>
              <a:r>
                <a:rPr lang="en-US" altLang="en-US" sz="3200" b="1" dirty="0">
                  <a:solidFill>
                    <a:srgbClr val="C1272D"/>
                  </a:solidFill>
                  <a:latin typeface="#9Slide03 Kaleko 105 Round Bold" pitchFamily="2" charset="0"/>
                </a:rPr>
                <a:t>.</a:t>
              </a:r>
              <a:endParaRPr lang="en-US" altLang="en-US" sz="3200" b="1" dirty="0">
                <a:solidFill>
                  <a:srgbClr val="C1272D"/>
                </a:solidFill>
                <a:latin typeface="#9Slide03 Kaleko 105 Round Bold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27">
            <a:extLst>
              <a:ext uri="{FF2B5EF4-FFF2-40B4-BE49-F238E27FC236}">
                <a16:creationId xmlns:a16="http://schemas.microsoft.com/office/drawing/2014/main" id="{C0B6650F-6FF0-4406-8909-0945A5B633AA}"/>
              </a:ext>
            </a:extLst>
          </p:cNvPr>
          <p:cNvGrpSpPr/>
          <p:nvPr/>
        </p:nvGrpSpPr>
        <p:grpSpPr>
          <a:xfrm>
            <a:off x="3457119" y="2653499"/>
            <a:ext cx="5555461" cy="756133"/>
            <a:chOff x="0" y="0"/>
            <a:chExt cx="11110922" cy="1512267"/>
          </a:xfrm>
        </p:grpSpPr>
        <p:grpSp>
          <p:nvGrpSpPr>
            <p:cNvPr id="42" name="Group 28">
              <a:extLst>
                <a:ext uri="{FF2B5EF4-FFF2-40B4-BE49-F238E27FC236}">
                  <a16:creationId xmlns:a16="http://schemas.microsoft.com/office/drawing/2014/main" id="{04C4DD89-16F8-4F3E-AC86-FB7C46C1E017}"/>
                </a:ext>
              </a:extLst>
            </p:cNvPr>
            <p:cNvGrpSpPr/>
            <p:nvPr/>
          </p:nvGrpSpPr>
          <p:grpSpPr>
            <a:xfrm>
              <a:off x="0" y="0"/>
              <a:ext cx="11110922" cy="1512267"/>
              <a:chOff x="0" y="0"/>
              <a:chExt cx="41589127" cy="5660543"/>
            </a:xfrm>
          </p:grpSpPr>
          <p:sp>
            <p:nvSpPr>
              <p:cNvPr id="44" name="Freeform 29">
                <a:extLst>
                  <a:ext uri="{FF2B5EF4-FFF2-40B4-BE49-F238E27FC236}">
                    <a16:creationId xmlns:a16="http://schemas.microsoft.com/office/drawing/2014/main" id="{6A3F816C-1289-49C0-A1CC-4FFDD0BAA1B1}"/>
                  </a:ext>
                </a:extLst>
              </p:cNvPr>
              <p:cNvSpPr/>
              <p:nvPr/>
            </p:nvSpPr>
            <p:spPr>
              <a:xfrm>
                <a:off x="72391" y="72391"/>
                <a:ext cx="41444344" cy="5515761"/>
              </a:xfrm>
              <a:custGeom>
                <a:avLst/>
                <a:gdLst/>
                <a:ahLst/>
                <a:cxnLst/>
                <a:rect l="l" t="t" r="r" b="b"/>
                <a:pathLst>
                  <a:path w="41444347" h="5515763">
                    <a:moveTo>
                      <a:pt x="0" y="0"/>
                    </a:moveTo>
                    <a:lnTo>
                      <a:pt x="41444347" y="0"/>
                    </a:lnTo>
                    <a:lnTo>
                      <a:pt x="41444347" y="5515763"/>
                    </a:lnTo>
                    <a:lnTo>
                      <a:pt x="0" y="55157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Freeform 30">
                <a:extLst>
                  <a:ext uri="{FF2B5EF4-FFF2-40B4-BE49-F238E27FC236}">
                    <a16:creationId xmlns:a16="http://schemas.microsoft.com/office/drawing/2014/main" id="{FE1A5028-8B3F-496B-AE0A-97EBC337695E}"/>
                  </a:ext>
                </a:extLst>
              </p:cNvPr>
              <p:cNvSpPr/>
              <p:nvPr/>
            </p:nvSpPr>
            <p:spPr>
              <a:xfrm>
                <a:off x="0" y="0"/>
                <a:ext cx="41589127" cy="5660543"/>
              </a:xfrm>
              <a:custGeom>
                <a:avLst/>
                <a:gdLst/>
                <a:ahLst/>
                <a:cxnLst/>
                <a:rect l="l" t="t" r="r" b="b"/>
                <a:pathLst>
                  <a:path w="41589127" h="5660543">
                    <a:moveTo>
                      <a:pt x="41444348" y="5515763"/>
                    </a:moveTo>
                    <a:lnTo>
                      <a:pt x="41589127" y="5515763"/>
                    </a:lnTo>
                    <a:lnTo>
                      <a:pt x="41589127" y="5660543"/>
                    </a:lnTo>
                    <a:lnTo>
                      <a:pt x="41444348" y="5660543"/>
                    </a:lnTo>
                    <a:lnTo>
                      <a:pt x="41444348" y="551576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5515763"/>
                    </a:lnTo>
                    <a:lnTo>
                      <a:pt x="0" y="5515763"/>
                    </a:lnTo>
                    <a:lnTo>
                      <a:pt x="0" y="144780"/>
                    </a:lnTo>
                    <a:close/>
                    <a:moveTo>
                      <a:pt x="0" y="5515763"/>
                    </a:moveTo>
                    <a:lnTo>
                      <a:pt x="144780" y="5515763"/>
                    </a:lnTo>
                    <a:lnTo>
                      <a:pt x="144780" y="5660543"/>
                    </a:lnTo>
                    <a:lnTo>
                      <a:pt x="0" y="5660543"/>
                    </a:lnTo>
                    <a:lnTo>
                      <a:pt x="0" y="5515763"/>
                    </a:lnTo>
                    <a:close/>
                    <a:moveTo>
                      <a:pt x="41444348" y="144780"/>
                    </a:moveTo>
                    <a:lnTo>
                      <a:pt x="41589127" y="144780"/>
                    </a:lnTo>
                    <a:lnTo>
                      <a:pt x="41589127" y="5515763"/>
                    </a:lnTo>
                    <a:lnTo>
                      <a:pt x="41444348" y="5515763"/>
                    </a:lnTo>
                    <a:lnTo>
                      <a:pt x="41444348" y="144780"/>
                    </a:lnTo>
                    <a:close/>
                    <a:moveTo>
                      <a:pt x="144780" y="5515763"/>
                    </a:moveTo>
                    <a:lnTo>
                      <a:pt x="41444348" y="5515763"/>
                    </a:lnTo>
                    <a:lnTo>
                      <a:pt x="41444348" y="5660543"/>
                    </a:lnTo>
                    <a:lnTo>
                      <a:pt x="144780" y="5660543"/>
                    </a:lnTo>
                    <a:lnTo>
                      <a:pt x="144780" y="5515763"/>
                    </a:lnTo>
                    <a:close/>
                    <a:moveTo>
                      <a:pt x="41444348" y="0"/>
                    </a:moveTo>
                    <a:lnTo>
                      <a:pt x="41589127" y="0"/>
                    </a:lnTo>
                    <a:lnTo>
                      <a:pt x="41589127" y="144780"/>
                    </a:lnTo>
                    <a:lnTo>
                      <a:pt x="41444348" y="144780"/>
                    </a:lnTo>
                    <a:lnTo>
                      <a:pt x="41444348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41444348" y="0"/>
                    </a:lnTo>
                    <a:lnTo>
                      <a:pt x="41444348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3" name="TextBox 31">
              <a:extLst>
                <a:ext uri="{FF2B5EF4-FFF2-40B4-BE49-F238E27FC236}">
                  <a16:creationId xmlns:a16="http://schemas.microsoft.com/office/drawing/2014/main" id="{9BF18C10-3AA7-4A20-ACAC-79A9542481F1}"/>
                </a:ext>
              </a:extLst>
            </p:cNvPr>
            <p:cNvSpPr txBox="1"/>
            <p:nvPr/>
          </p:nvSpPr>
          <p:spPr>
            <a:xfrm>
              <a:off x="510332" y="313536"/>
              <a:ext cx="10209310" cy="9848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rtlCol="0" anchor="t">
              <a:spAutoFit/>
            </a:bodyPr>
            <a:lstStyle/>
            <a:p>
              <a:pPr eaLnBrk="0" hangingPunct="0"/>
              <a:r>
                <a:rPr lang="en-US" altLang="en-US" sz="3200" b="1" dirty="0">
                  <a:solidFill>
                    <a:srgbClr val="FFFF00"/>
                  </a:solidFill>
                  <a:latin typeface="#9Slide03 Kaleko 105 Round Bold" pitchFamily="2" charset="0"/>
                </a:rPr>
                <a:t>a x (b + c) = a x b + a x c</a:t>
              </a:r>
              <a:endParaRPr lang="en-US" altLang="en-US" sz="1600" dirty="0">
                <a:solidFill>
                  <a:srgbClr val="FFFF00"/>
                </a:solidFill>
                <a:latin typeface="#9Slide03 Kaleko 105 Round Bold" pitchFamily="2" charset="0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2485D18-8F7E-4974-99ED-1093BB10E5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37" b="92573" l="10000" r="90000">
                        <a14:foregroundMark x1="27442" y1="77824" x2="22093" y2="83996"/>
                        <a14:foregroundMark x1="22093" y1="83996" x2="28837" y2="88808"/>
                        <a14:foregroundMark x1="28837" y1="88808" x2="38372" y2="89121"/>
                        <a14:foregroundMark x1="38372" y1="89121" x2="43837" y2="87343"/>
                        <a14:foregroundMark x1="68837" y1="37134" x2="60349" y2="38494"/>
                        <a14:foregroundMark x1="60349" y1="38494" x2="55349" y2="45607"/>
                        <a14:foregroundMark x1="55349" y1="45607" x2="61977" y2="53556"/>
                        <a14:foregroundMark x1="61977" y1="53556" x2="58721" y2="62029"/>
                        <a14:foregroundMark x1="61154" y1="66859" x2="62674" y2="69874"/>
                        <a14:foregroundMark x1="62674" y1="69874" x2="59070" y2="77720"/>
                        <a14:foregroundMark x1="59070" y1="77720" x2="59419" y2="85460"/>
                        <a14:foregroundMark x1="59419" y1="85460" x2="64302" y2="92050"/>
                        <a14:foregroundMark x1="64302" y1="92050" x2="75814" y2="92573"/>
                        <a14:foregroundMark x1="75814" y1="92573" x2="84186" y2="89749"/>
                        <a14:foregroundMark x1="84186" y1="89749" x2="85469" y2="79676"/>
                        <a14:foregroundMark x1="80924" y1="61699" x2="79419" y2="60669"/>
                        <a14:foregroundMark x1="79419" y1="60669" x2="81512" y2="51883"/>
                        <a14:foregroundMark x1="81512" y1="51883" x2="78605" y2="43828"/>
                        <a14:foregroundMark x1="78605" y1="43828" x2="67326" y2="40167"/>
                        <a14:foregroundMark x1="76628" y1="66632" x2="79419" y2="73326"/>
                        <a14:foregroundMark x1="79419" y1="73326" x2="72442" y2="68201"/>
                        <a14:foregroundMark x1="72442" y1="68201" x2="76279" y2="66946"/>
                        <a14:backgroundMark x1="86395" y1="79184" x2="80581" y2="65272"/>
                        <a14:backgroundMark x1="80581" y1="65272" x2="86047" y2="67259"/>
                        <a14:backgroundMark x1="81977" y1="63180" x2="87907" y2="68619"/>
                        <a14:backgroundMark x1="87907" y1="68619" x2="86279" y2="76151"/>
                        <a14:backgroundMark x1="86279" y1="76151" x2="85698" y2="67887"/>
                        <a14:backgroundMark x1="85698" y1="67887" x2="82674" y2="62029"/>
                        <a14:backgroundMark x1="87791" y1="70921" x2="86163" y2="78556"/>
                        <a14:backgroundMark x1="86163" y1="78556" x2="85233" y2="75837"/>
                        <a14:backgroundMark x1="80116" y1="63285" x2="83140" y2="61611"/>
                        <a14:backgroundMark x1="83372" y1="62971" x2="81047" y2="61925"/>
                        <a14:backgroundMark x1="58256" y1="62238" x2="59651" y2="63285"/>
                        <a14:backgroundMark x1="59186" y1="63285" x2="58256" y2="62866"/>
                        <a14:backgroundMark x1="61279" y1="64331" x2="59302" y2="66004"/>
                        <a14:backgroundMark x1="86047" y1="77615" x2="85698" y2="797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230" y="2738920"/>
            <a:ext cx="3721955" cy="413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">
        <p14:flythrough/>
      </p:transition>
    </mc:Choice>
    <mc:Fallback xmlns="">
      <p:transition spd="slow" advClick="0" advTm="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3887" y="0"/>
            <a:ext cx="9024257" cy="2653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69571" y="4361033"/>
            <a:ext cx="8935920" cy="2456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本框 9">
            <a:extLst>
              <a:ext uri="{FF2B5EF4-FFF2-40B4-BE49-F238E27FC236}">
                <a16:creationId xmlns:a16="http://schemas.microsoft.com/office/drawing/2014/main" id="{6A303E1E-CAB8-4D78-912E-E06D075D7586}"/>
              </a:ext>
            </a:extLst>
          </p:cNvPr>
          <p:cNvSpPr txBox="1"/>
          <p:nvPr/>
        </p:nvSpPr>
        <p:spPr>
          <a:xfrm>
            <a:off x="1164909" y="3023926"/>
            <a:ext cx="9862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3- LUYỆN TẬP</a:t>
            </a:r>
            <a:endParaRPr lang="zh-CN" altLang="en-US" sz="8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Nabila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EDD66978-121B-4BF8-B4DE-47E561B4A26C}"/>
              </a:ext>
            </a:extLst>
          </p:cNvPr>
          <p:cNvGrpSpPr/>
          <p:nvPr/>
        </p:nvGrpSpPr>
        <p:grpSpPr>
          <a:xfrm>
            <a:off x="9975166" y="92060"/>
            <a:ext cx="2176865" cy="2176861"/>
            <a:chOff x="953424" y="1486519"/>
            <a:chExt cx="2228412" cy="2228408"/>
          </a:xfrm>
          <a:solidFill>
            <a:srgbClr val="A0B8B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72A94FD-52C5-4AB1-9166-1C5AEBC1D60E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4167AE67-AEFC-4CDE-AE13-A16157A2DED7}"/>
                </a:ext>
              </a:extLst>
            </p:cNvPr>
            <p:cNvSpPr/>
            <p:nvPr/>
          </p:nvSpPr>
          <p:spPr>
            <a:xfrm>
              <a:off x="1335155" y="1868251"/>
              <a:ext cx="1464952" cy="1464946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3F8EC6AC-5B11-4132-AD67-7EA21A18F877}"/>
              </a:ext>
            </a:extLst>
          </p:cNvPr>
          <p:cNvGrpSpPr/>
          <p:nvPr/>
        </p:nvGrpSpPr>
        <p:grpSpPr>
          <a:xfrm>
            <a:off x="10348067" y="4960934"/>
            <a:ext cx="1661653" cy="1661650"/>
            <a:chOff x="953424" y="1486519"/>
            <a:chExt cx="2228412" cy="2228408"/>
          </a:xfrm>
          <a:solidFill>
            <a:srgbClr val="C127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A53FB935-AE02-4DAF-8C60-3BF7E46B799C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BDE2A165-952D-4B2A-9C79-97C972B5726E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3E398EBE-0C7B-4A49-9064-F6D8C20A7414}"/>
              </a:ext>
            </a:extLst>
          </p:cNvPr>
          <p:cNvGrpSpPr/>
          <p:nvPr/>
        </p:nvGrpSpPr>
        <p:grpSpPr>
          <a:xfrm>
            <a:off x="182280" y="4979222"/>
            <a:ext cx="1625073" cy="1625071"/>
            <a:chOff x="953424" y="1486519"/>
            <a:chExt cx="2228412" cy="2228408"/>
          </a:xfrm>
          <a:solidFill>
            <a:srgbClr val="F9DB7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B1896E78-A140-407B-A97E-876B706A3A2B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A19A227C-BC4B-41C0-8D6B-4F92A92B463D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89E3161-3DF3-4E7C-B979-A193B7B735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880"/>
            <a:ext cx="1596506" cy="2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11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fracture"/>
      </p:transition>
    </mc:Choice>
    <mc:Fallback xmlns="">
      <p:transition spd="slow" advClick="0" advTm="1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AEFDD8-0025-4D89-995B-CF8D527ECF64}"/>
              </a:ext>
            </a:extLst>
          </p:cNvPr>
          <p:cNvSpPr/>
          <p:nvPr/>
        </p:nvSpPr>
        <p:spPr>
          <a:xfrm>
            <a:off x="291830" y="389106"/>
            <a:ext cx="11653736" cy="61089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1" name="Text Box 8">
            <a:extLst>
              <a:ext uri="{FF2B5EF4-FFF2-40B4-BE49-F238E27FC236}">
                <a16:creationId xmlns:a16="http://schemas.microsoft.com/office/drawing/2014/main" id="{FDE364BC-26F4-4804-A0CA-AF767AE27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27" y="699250"/>
            <a:ext cx="116537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vi-VN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Bài 1: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Tính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giá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trị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của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biểu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thức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rồi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viết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vào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ô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trống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(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theo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mẫu</a:t>
            </a:r>
            <a:r>
              <a:rPr lang="en-US" altLang="en-US" sz="2800" dirty="0">
                <a:solidFill>
                  <a:srgbClr val="002060"/>
                </a:solidFill>
                <a:latin typeface="#9Slide07 IcielNabila" pitchFamily="2" charset="0"/>
                <a:cs typeface="#9Slide04 Trirong SemiBold" panose="00000700000000000000" pitchFamily="2" charset="-34"/>
              </a:rPr>
              <a:t>)</a:t>
            </a:r>
          </a:p>
        </p:txBody>
      </p:sp>
      <p:graphicFrame>
        <p:nvGraphicFramePr>
          <p:cNvPr id="12" name="Group 227">
            <a:extLst>
              <a:ext uri="{FF2B5EF4-FFF2-40B4-BE49-F238E27FC236}">
                <a16:creationId xmlns:a16="http://schemas.microsoft.com/office/drawing/2014/main" id="{14FEF851-B67C-4FF7-B885-F2ABAA6CE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664453"/>
              </p:ext>
            </p:extLst>
          </p:nvPr>
        </p:nvGraphicFramePr>
        <p:xfrm>
          <a:off x="1771650" y="1678802"/>
          <a:ext cx="8439150" cy="366904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752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05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4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8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2AAA71"/>
                          </a:solidFill>
                          <a:effectLst/>
                          <a:latin typeface="#9Slide03 Kaleko 105 Round Bold" pitchFamily="2" charset="0"/>
                          <a:cs typeface="#9Slide04 Trirong SemiBold" panose="00000700000000000000" pitchFamily="2" charset="-34"/>
                        </a:rPr>
                        <a:t>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AAA71"/>
                        </a:solidFill>
                        <a:effectLst/>
                        <a:latin typeface="#9Slide03 Kaleko 105 Round Bold" pitchFamily="2" charset="0"/>
                        <a:cs typeface="#9Slide04 Trirong SemiBold" panose="00000700000000000000" pitchFamily="2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2AAA71"/>
                          </a:solidFill>
                          <a:effectLst/>
                          <a:latin typeface="#9Slide03 Kaleko 105 Round Bold" pitchFamily="2" charset="0"/>
                          <a:cs typeface="#9Slide04 Trirong SemiBold" panose="00000700000000000000" pitchFamily="2" charset="-34"/>
                        </a:rPr>
                        <a:t>b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AAA71"/>
                        </a:solidFill>
                        <a:effectLst/>
                        <a:latin typeface="#9Slide03 Kaleko 105 Round Bold" pitchFamily="2" charset="0"/>
                        <a:cs typeface="#9Slide04 Trirong SemiBold" panose="00000700000000000000" pitchFamily="2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2AAA71"/>
                          </a:solidFill>
                          <a:effectLst/>
                          <a:latin typeface="#9Slide03 Kaleko 105 Round Bold" pitchFamily="2" charset="0"/>
                          <a:cs typeface="#9Slide04 Trirong SemiBold" panose="00000700000000000000" pitchFamily="2" charset="-34"/>
                        </a:rPr>
                        <a:t>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AAA71"/>
                        </a:solidFill>
                        <a:effectLst/>
                        <a:latin typeface="#9Slide03 Kaleko 105 Round Bold" pitchFamily="2" charset="0"/>
                        <a:cs typeface="#9Slide04 Trirong SemiBold" panose="00000700000000000000" pitchFamily="2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2AAA71"/>
                          </a:solidFill>
                          <a:effectLst/>
                          <a:latin typeface="#9Slide03 Kaleko 105 Round Bold" pitchFamily="2" charset="0"/>
                          <a:cs typeface="#9Slide04 Trirong SemiBold" panose="00000700000000000000" pitchFamily="2" charset="-34"/>
                        </a:rPr>
                        <a:t>a x (b + c)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AAA71"/>
                        </a:solidFill>
                        <a:effectLst/>
                        <a:latin typeface="#9Slide03 Kaleko 105 Round Bold" pitchFamily="2" charset="0"/>
                        <a:cs typeface="#9Slide04 Trirong SemiBold" panose="00000700000000000000" pitchFamily="2" charset="-34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2AAA71"/>
                          </a:solidFill>
                          <a:effectLst/>
                          <a:latin typeface="#9Slide03 Kaleko 105 Round Bold" pitchFamily="2" charset="0"/>
                          <a:cs typeface="#9Slide04 Trirong SemiBold" panose="00000700000000000000" pitchFamily="2" charset="-34"/>
                        </a:rPr>
                        <a:t>a x b + a x 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AAA71"/>
                        </a:solidFill>
                        <a:effectLst/>
                        <a:latin typeface="#9Slide03 Kaleko 105 Round Bold" pitchFamily="2" charset="0"/>
                        <a:cs typeface="#9Slide04 Trirong SemiBold" panose="00000700000000000000" pitchFamily="2" charset="-34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7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#9Slide07 IcielNabila" pitchFamily="2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74" name="Text Box 41">
            <a:extLst>
              <a:ext uri="{FF2B5EF4-FFF2-40B4-BE49-F238E27FC236}">
                <a16:creationId xmlns:a16="http://schemas.microsoft.com/office/drawing/2014/main" id="{10DC9908-5BD4-47DF-BC17-B1AF8157C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632" y="2209895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chemeClr val="accent1"/>
                </a:solidFill>
                <a:latin typeface="#9Slide07 IcielNabila" pitchFamily="2" charset="0"/>
              </a:rPr>
              <a:t>4</a:t>
            </a:r>
          </a:p>
        </p:txBody>
      </p:sp>
      <p:sp>
        <p:nvSpPr>
          <p:cNvPr id="10275" name="Text Box 42">
            <a:extLst>
              <a:ext uri="{FF2B5EF4-FFF2-40B4-BE49-F238E27FC236}">
                <a16:creationId xmlns:a16="http://schemas.microsoft.com/office/drawing/2014/main" id="{B3EDA869-26E3-4D39-B25F-D89EF9A6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832" y="2209895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chemeClr val="accent1"/>
                </a:solidFill>
                <a:latin typeface="#9Slide07 IcielNabila" pitchFamily="2" charset="0"/>
              </a:rPr>
              <a:t>5</a:t>
            </a: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7B3FE1DB-6F32-4184-96A7-67EAF8368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42" y="2426016"/>
            <a:ext cx="27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4 x (5 + 2)</a:t>
            </a:r>
          </a:p>
        </p:txBody>
      </p:sp>
      <p:sp>
        <p:nvSpPr>
          <p:cNvPr id="17" name="Text Box 45">
            <a:extLst>
              <a:ext uri="{FF2B5EF4-FFF2-40B4-BE49-F238E27FC236}">
                <a16:creationId xmlns:a16="http://schemas.microsoft.com/office/drawing/2014/main" id="{9AD3E85C-9197-4B85-91D0-01ED20F8A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290" y="2438400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28</a:t>
            </a:r>
          </a:p>
        </p:txBody>
      </p:sp>
      <p:sp>
        <p:nvSpPr>
          <p:cNvPr id="18" name="Text Box 46">
            <a:extLst>
              <a:ext uri="{FF2B5EF4-FFF2-40B4-BE49-F238E27FC236}">
                <a16:creationId xmlns:a16="http://schemas.microsoft.com/office/drawing/2014/main" id="{7E755009-AB9C-4353-AAC5-6D5CC2DED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176" y="2427976"/>
            <a:ext cx="3391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4 x 5 + 4 x 2</a:t>
            </a:r>
          </a:p>
        </p:txBody>
      </p:sp>
      <p:sp>
        <p:nvSpPr>
          <p:cNvPr id="19" name="Text Box 47">
            <a:extLst>
              <a:ext uri="{FF2B5EF4-FFF2-40B4-BE49-F238E27FC236}">
                <a16:creationId xmlns:a16="http://schemas.microsoft.com/office/drawing/2014/main" id="{713B8C3D-9C06-4686-A7E6-F2FC8BE1C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7838" y="2428324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28</a:t>
            </a:r>
          </a:p>
        </p:txBody>
      </p:sp>
      <p:sp>
        <p:nvSpPr>
          <p:cNvPr id="20" name="Text Box 48">
            <a:extLst>
              <a:ext uri="{FF2B5EF4-FFF2-40B4-BE49-F238E27FC236}">
                <a16:creationId xmlns:a16="http://schemas.microsoft.com/office/drawing/2014/main" id="{7B9D7404-B75E-4C2B-8B1B-8EBE43CD3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8773" y="2985630"/>
            <a:ext cx="38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7</a:t>
            </a:r>
          </a:p>
        </p:txBody>
      </p:sp>
      <p:sp>
        <p:nvSpPr>
          <p:cNvPr id="22" name="Text Box 50">
            <a:extLst>
              <a:ext uri="{FF2B5EF4-FFF2-40B4-BE49-F238E27FC236}">
                <a16:creationId xmlns:a16="http://schemas.microsoft.com/office/drawing/2014/main" id="{F346AA61-6634-4D91-985A-EDD4D5E72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413" y="2984328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20</a:t>
            </a:r>
          </a:p>
        </p:txBody>
      </p:sp>
      <p:sp>
        <p:nvSpPr>
          <p:cNvPr id="24" name="Text Box 52">
            <a:extLst>
              <a:ext uri="{FF2B5EF4-FFF2-40B4-BE49-F238E27FC236}">
                <a16:creationId xmlns:a16="http://schemas.microsoft.com/office/drawing/2014/main" id="{76131050-80B0-4B8C-9631-58476EF0E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1577" y="2963190"/>
            <a:ext cx="38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8</a:t>
            </a:r>
          </a:p>
        </p:txBody>
      </p:sp>
      <p:sp>
        <p:nvSpPr>
          <p:cNvPr id="10284" name="Text Box 54">
            <a:extLst>
              <a:ext uri="{FF2B5EF4-FFF2-40B4-BE49-F238E27FC236}">
                <a16:creationId xmlns:a16="http://schemas.microsoft.com/office/drawing/2014/main" id="{D42E4126-E44E-4BB3-A849-6E5AE0187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637" y="336368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3</a:t>
            </a:r>
          </a:p>
        </p:txBody>
      </p:sp>
      <p:sp>
        <p:nvSpPr>
          <p:cNvPr id="10285" name="Text Box 55">
            <a:extLst>
              <a:ext uri="{FF2B5EF4-FFF2-40B4-BE49-F238E27FC236}">
                <a16:creationId xmlns:a16="http://schemas.microsoft.com/office/drawing/2014/main" id="{D9B86C76-3F89-45E1-9FE8-F8FFEE62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637" y="336368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4</a:t>
            </a:r>
          </a:p>
        </p:txBody>
      </p:sp>
      <p:sp>
        <p:nvSpPr>
          <p:cNvPr id="10286" name="Text Box 56">
            <a:extLst>
              <a:ext uri="{FF2B5EF4-FFF2-40B4-BE49-F238E27FC236}">
                <a16:creationId xmlns:a16="http://schemas.microsoft.com/office/drawing/2014/main" id="{A9ACD21F-8CD4-45EB-BFA8-67C8EE1E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037" y="336368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5</a:t>
            </a:r>
          </a:p>
        </p:txBody>
      </p:sp>
      <p:sp>
        <p:nvSpPr>
          <p:cNvPr id="29" name="Rectangle 57">
            <a:extLst>
              <a:ext uri="{FF2B5EF4-FFF2-40B4-BE49-F238E27FC236}">
                <a16:creationId xmlns:a16="http://schemas.microsoft.com/office/drawing/2014/main" id="{728B0BAA-0C3C-4DFE-A575-ADB46330C68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270491" y="2438400"/>
            <a:ext cx="257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000" dirty="0">
                <a:solidFill>
                  <a:schemeClr val="accent1"/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30" name="Rectangle 58">
            <a:extLst>
              <a:ext uri="{FF2B5EF4-FFF2-40B4-BE49-F238E27FC236}">
                <a16:creationId xmlns:a16="http://schemas.microsoft.com/office/drawing/2014/main" id="{E3A4F9FF-2CD0-4CD2-BB9C-8258040BE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9343" y="2439552"/>
            <a:ext cx="438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000" dirty="0">
                <a:solidFill>
                  <a:schemeClr val="accent1"/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10289" name="Text Box 59">
            <a:extLst>
              <a:ext uri="{FF2B5EF4-FFF2-40B4-BE49-F238E27FC236}">
                <a16:creationId xmlns:a16="http://schemas.microsoft.com/office/drawing/2014/main" id="{A47477F0-D04A-48A0-BBB8-84F8E504F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3900" y="449036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6</a:t>
            </a:r>
          </a:p>
        </p:txBody>
      </p:sp>
      <p:sp>
        <p:nvSpPr>
          <p:cNvPr id="10290" name="Text Box 60">
            <a:extLst>
              <a:ext uri="{FF2B5EF4-FFF2-40B4-BE49-F238E27FC236}">
                <a16:creationId xmlns:a16="http://schemas.microsoft.com/office/drawing/2014/main" id="{FCD379F1-BE4D-4E5F-BAC5-7513BF0A8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0" y="4471312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2</a:t>
            </a:r>
          </a:p>
        </p:txBody>
      </p:sp>
      <p:sp>
        <p:nvSpPr>
          <p:cNvPr id="10291" name="Text Box 61">
            <a:extLst>
              <a:ext uri="{FF2B5EF4-FFF2-40B4-BE49-F238E27FC236}">
                <a16:creationId xmlns:a16="http://schemas.microsoft.com/office/drawing/2014/main" id="{4581C29F-FB0C-4A0F-A943-BEB00D35D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3575" y="440350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3</a:t>
            </a:r>
          </a:p>
        </p:txBody>
      </p:sp>
      <p:sp>
        <p:nvSpPr>
          <p:cNvPr id="34" name="Text Box 62">
            <a:extLst>
              <a:ext uri="{FF2B5EF4-FFF2-40B4-BE49-F238E27FC236}">
                <a16:creationId xmlns:a16="http://schemas.microsoft.com/office/drawing/2014/main" id="{4CC98CD1-4AF5-4558-B470-273767B26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662" y="3526834"/>
            <a:ext cx="27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3 x (4 + 5)</a:t>
            </a:r>
          </a:p>
        </p:txBody>
      </p:sp>
      <p:sp>
        <p:nvSpPr>
          <p:cNvPr id="35" name="Rectangle 63">
            <a:extLst>
              <a:ext uri="{FF2B5EF4-FFF2-40B4-BE49-F238E27FC236}">
                <a16:creationId xmlns:a16="http://schemas.microsoft.com/office/drawing/2014/main" id="{E0412B30-E04F-472F-92B9-D2D652529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095" y="3548352"/>
            <a:ext cx="3129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36" name="AutoShape 64">
            <a:extLst>
              <a:ext uri="{FF2B5EF4-FFF2-40B4-BE49-F238E27FC236}">
                <a16:creationId xmlns:a16="http://schemas.microsoft.com/office/drawing/2014/main" id="{C24B7011-CEEE-4F3F-B7CB-6F9187D636AF}"/>
              </a:ext>
            </a:extLst>
          </p:cNvPr>
          <p:cNvSpPr>
            <a:spLocks/>
          </p:cNvSpPr>
          <p:nvPr/>
        </p:nvSpPr>
        <p:spPr bwMode="auto">
          <a:xfrm rot="5400000">
            <a:off x="5568950" y="3569650"/>
            <a:ext cx="139700" cy="838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.VnArial" pitchFamily="34" charset="0"/>
            </a:endParaRPr>
          </a:p>
        </p:txBody>
      </p:sp>
      <p:sp>
        <p:nvSpPr>
          <p:cNvPr id="37" name="Text Box 65">
            <a:extLst>
              <a:ext uri="{FF2B5EF4-FFF2-40B4-BE49-F238E27FC236}">
                <a16:creationId xmlns:a16="http://schemas.microsoft.com/office/drawing/2014/main" id="{4E1F3F3E-2BF5-433F-A461-15D2907CC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4650" y="4081840"/>
            <a:ext cx="36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9</a:t>
            </a:r>
          </a:p>
        </p:txBody>
      </p:sp>
      <p:sp>
        <p:nvSpPr>
          <p:cNvPr id="38" name="Text Box 66">
            <a:extLst>
              <a:ext uri="{FF2B5EF4-FFF2-40B4-BE49-F238E27FC236}">
                <a16:creationId xmlns:a16="http://schemas.microsoft.com/office/drawing/2014/main" id="{04A6F627-BD36-4E75-87FA-2FC1DD2A0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895" y="3548352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27</a:t>
            </a:r>
          </a:p>
        </p:txBody>
      </p:sp>
      <p:sp>
        <p:nvSpPr>
          <p:cNvPr id="39" name="Text Box 67">
            <a:extLst>
              <a:ext uri="{FF2B5EF4-FFF2-40B4-BE49-F238E27FC236}">
                <a16:creationId xmlns:a16="http://schemas.microsoft.com/office/drawing/2014/main" id="{09F08740-5218-4AE2-A35A-1B24CB28C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58" y="3547663"/>
            <a:ext cx="3391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3 x 4 + 3 x 5</a:t>
            </a:r>
          </a:p>
        </p:txBody>
      </p:sp>
      <p:sp>
        <p:nvSpPr>
          <p:cNvPr id="40" name="Rectangle 68">
            <a:extLst>
              <a:ext uri="{FF2B5EF4-FFF2-40B4-BE49-F238E27FC236}">
                <a16:creationId xmlns:a16="http://schemas.microsoft.com/office/drawing/2014/main" id="{55A9AAD4-FED2-4660-A23E-E5CD67647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112" y="3551776"/>
            <a:ext cx="3129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>
                <a:solidFill>
                  <a:srgbClr val="000000"/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42" name="Text Box 70">
            <a:extLst>
              <a:ext uri="{FF2B5EF4-FFF2-40B4-BE49-F238E27FC236}">
                <a16:creationId xmlns:a16="http://schemas.microsoft.com/office/drawing/2014/main" id="{443C29AC-2DA0-42C6-BD57-81030A085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311" y="4081840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12</a:t>
            </a:r>
          </a:p>
        </p:txBody>
      </p:sp>
      <p:sp>
        <p:nvSpPr>
          <p:cNvPr id="44" name="Text Box 72">
            <a:extLst>
              <a:ext uri="{FF2B5EF4-FFF2-40B4-BE49-F238E27FC236}">
                <a16:creationId xmlns:a16="http://schemas.microsoft.com/office/drawing/2014/main" id="{A9045E26-23A0-49FE-B4F1-2EBEF97A2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6974" y="4102359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15</a:t>
            </a:r>
          </a:p>
        </p:txBody>
      </p:sp>
      <p:sp>
        <p:nvSpPr>
          <p:cNvPr id="45" name="Text Box 73">
            <a:extLst>
              <a:ext uri="{FF2B5EF4-FFF2-40B4-BE49-F238E27FC236}">
                <a16:creationId xmlns:a16="http://schemas.microsoft.com/office/drawing/2014/main" id="{99BA85EB-5AF9-4D61-BC9F-79F015794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6493" y="3535380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27</a:t>
            </a:r>
          </a:p>
        </p:txBody>
      </p:sp>
      <p:sp>
        <p:nvSpPr>
          <p:cNvPr id="46" name="Text Box 74">
            <a:extLst>
              <a:ext uri="{FF2B5EF4-FFF2-40B4-BE49-F238E27FC236}">
                <a16:creationId xmlns:a16="http://schemas.microsoft.com/office/drawing/2014/main" id="{C8DAC411-62E4-4F7F-8F45-3767874FC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286" y="4505350"/>
            <a:ext cx="2720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6 x (2 + 3)</a:t>
            </a:r>
          </a:p>
        </p:txBody>
      </p:sp>
      <p:sp>
        <p:nvSpPr>
          <p:cNvPr id="47" name="Rectangle 75">
            <a:extLst>
              <a:ext uri="{FF2B5EF4-FFF2-40B4-BE49-F238E27FC236}">
                <a16:creationId xmlns:a16="http://schemas.microsoft.com/office/drawing/2014/main" id="{2FC4C773-1300-4953-8035-B3D09B64B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3618" y="4528810"/>
            <a:ext cx="3129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49" name="Text Box 77">
            <a:extLst>
              <a:ext uri="{FF2B5EF4-FFF2-40B4-BE49-F238E27FC236}">
                <a16:creationId xmlns:a16="http://schemas.microsoft.com/office/drawing/2014/main" id="{4484F1DF-1BE7-4255-92D2-23CBBD4DC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061676"/>
            <a:ext cx="45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5</a:t>
            </a:r>
          </a:p>
        </p:txBody>
      </p:sp>
      <p:sp>
        <p:nvSpPr>
          <p:cNvPr id="50" name="Text Box 78">
            <a:extLst>
              <a:ext uri="{FF2B5EF4-FFF2-40B4-BE49-F238E27FC236}">
                <a16:creationId xmlns:a16="http://schemas.microsoft.com/office/drawing/2014/main" id="{FA4EB670-49B3-49B5-82E3-8BD5F7CD1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618" y="4528810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30</a:t>
            </a:r>
          </a:p>
        </p:txBody>
      </p:sp>
      <p:sp>
        <p:nvSpPr>
          <p:cNvPr id="51" name="Text Box 79">
            <a:extLst>
              <a:ext uri="{FF2B5EF4-FFF2-40B4-BE49-F238E27FC236}">
                <a16:creationId xmlns:a16="http://schemas.microsoft.com/office/drawing/2014/main" id="{6259B926-2F94-40E8-BD85-9F926150A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3957" y="4523596"/>
            <a:ext cx="29575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6 x 2 + 6 x 3</a:t>
            </a:r>
          </a:p>
        </p:txBody>
      </p:sp>
      <p:sp>
        <p:nvSpPr>
          <p:cNvPr id="52" name="Rectangle 80">
            <a:extLst>
              <a:ext uri="{FF2B5EF4-FFF2-40B4-BE49-F238E27FC236}">
                <a16:creationId xmlns:a16="http://schemas.microsoft.com/office/drawing/2014/main" id="{EA25E0CF-E68F-4565-A878-8715BE5FA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118" y="4551435"/>
            <a:ext cx="48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.VnArial" pitchFamily="34" charset="0"/>
              </a:rPr>
              <a:t>=</a:t>
            </a:r>
          </a:p>
        </p:txBody>
      </p:sp>
      <p:sp>
        <p:nvSpPr>
          <p:cNvPr id="54" name="Text Box 82">
            <a:extLst>
              <a:ext uri="{FF2B5EF4-FFF2-40B4-BE49-F238E27FC236}">
                <a16:creationId xmlns:a16="http://schemas.microsoft.com/office/drawing/2014/main" id="{E4F12E96-82F5-42EC-B6C5-27998E7B2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7946" y="5085298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12</a:t>
            </a:r>
          </a:p>
        </p:txBody>
      </p:sp>
      <p:sp>
        <p:nvSpPr>
          <p:cNvPr id="56" name="Text Box 84">
            <a:extLst>
              <a:ext uri="{FF2B5EF4-FFF2-40B4-BE49-F238E27FC236}">
                <a16:creationId xmlns:a16="http://schemas.microsoft.com/office/drawing/2014/main" id="{C95217B7-04DD-4E26-AA0A-81455B54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100" y="5067662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18</a:t>
            </a:r>
          </a:p>
        </p:txBody>
      </p:sp>
      <p:sp>
        <p:nvSpPr>
          <p:cNvPr id="57" name="Text Box 85">
            <a:extLst>
              <a:ext uri="{FF2B5EF4-FFF2-40B4-BE49-F238E27FC236}">
                <a16:creationId xmlns:a16="http://schemas.microsoft.com/office/drawing/2014/main" id="{880B21A5-EFD9-4DB2-B4DB-022220571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7838" y="4532909"/>
            <a:ext cx="946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C1272D"/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30</a:t>
            </a:r>
          </a:p>
        </p:txBody>
      </p:sp>
      <p:sp>
        <p:nvSpPr>
          <p:cNvPr id="256078" name="Text Box 86">
            <a:extLst>
              <a:ext uri="{FF2B5EF4-FFF2-40B4-BE49-F238E27FC236}">
                <a16:creationId xmlns:a16="http://schemas.microsoft.com/office/drawing/2014/main" id="{058A592F-9089-4DDF-9F6B-1BAABA96B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539" y="5650015"/>
            <a:ext cx="94814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Khi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nhân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số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với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tổng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ta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có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thể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làm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thế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1272D"/>
                </a:solidFill>
                <a:latin typeface="#9Slide07 IcielNabila" pitchFamily="2" charset="0"/>
              </a:rPr>
              <a:t>nào</a:t>
            </a:r>
            <a:r>
              <a:rPr lang="en-US" altLang="en-US" sz="2800" b="1" dirty="0">
                <a:solidFill>
                  <a:srgbClr val="C1272D"/>
                </a:solidFill>
                <a:latin typeface="#9Slide07 IcielNabila" pitchFamily="2" charset="0"/>
              </a:rPr>
              <a:t>?</a:t>
            </a:r>
          </a:p>
        </p:txBody>
      </p:sp>
      <p:sp>
        <p:nvSpPr>
          <p:cNvPr id="10312" name="Text Box 229">
            <a:extLst>
              <a:ext uri="{FF2B5EF4-FFF2-40B4-BE49-F238E27FC236}">
                <a16:creationId xmlns:a16="http://schemas.microsoft.com/office/drawing/2014/main" id="{D1BFDF2B-9B67-44CD-99FE-0FB76EC94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685800"/>
            <a:ext cx="4076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000" b="1">
              <a:solidFill>
                <a:srgbClr val="FFFF00"/>
              </a:solidFill>
              <a:latin typeface=".VnArial" pitchFamily="34" charset="0"/>
            </a:endParaRPr>
          </a:p>
        </p:txBody>
      </p:sp>
      <p:sp>
        <p:nvSpPr>
          <p:cNvPr id="10313" name="Text Box 233">
            <a:extLst>
              <a:ext uri="{FF2B5EF4-FFF2-40B4-BE49-F238E27FC236}">
                <a16:creationId xmlns:a16="http://schemas.microsoft.com/office/drawing/2014/main" id="{B09A88FD-1F59-4017-913C-681629703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685800"/>
            <a:ext cx="4076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000" b="1">
              <a:solidFill>
                <a:srgbClr val="FFFF00"/>
              </a:solidFill>
              <a:latin typeface=".VnArial" pitchFamily="34" charset="0"/>
            </a:endParaRPr>
          </a:p>
        </p:txBody>
      </p:sp>
      <p:sp>
        <p:nvSpPr>
          <p:cNvPr id="61" name="AutoShape 64">
            <a:extLst>
              <a:ext uri="{FF2B5EF4-FFF2-40B4-BE49-F238E27FC236}">
                <a16:creationId xmlns:a16="http://schemas.microsoft.com/office/drawing/2014/main" id="{6BE81FC5-6578-4E5E-900F-F92DEC512566}"/>
              </a:ext>
            </a:extLst>
          </p:cNvPr>
          <p:cNvSpPr>
            <a:spLocks/>
          </p:cNvSpPr>
          <p:nvPr/>
        </p:nvSpPr>
        <p:spPr bwMode="auto">
          <a:xfrm rot="5400000">
            <a:off x="5495925" y="4549823"/>
            <a:ext cx="152400" cy="838200"/>
          </a:xfrm>
          <a:prstGeom prst="rightBrace">
            <a:avLst>
              <a:gd name="adj1" fmla="val 49984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.VnArial" pitchFamily="34" charset="0"/>
            </a:endParaRPr>
          </a:p>
        </p:txBody>
      </p:sp>
      <p:sp>
        <p:nvSpPr>
          <p:cNvPr id="62" name="AutoShape 64">
            <a:extLst>
              <a:ext uri="{FF2B5EF4-FFF2-40B4-BE49-F238E27FC236}">
                <a16:creationId xmlns:a16="http://schemas.microsoft.com/office/drawing/2014/main" id="{6CFE396E-8DAF-41E9-8348-6894A82D482A}"/>
              </a:ext>
            </a:extLst>
          </p:cNvPr>
          <p:cNvSpPr>
            <a:spLocks/>
          </p:cNvSpPr>
          <p:nvPr/>
        </p:nvSpPr>
        <p:spPr bwMode="auto">
          <a:xfrm rot="5400000">
            <a:off x="5568950" y="2483526"/>
            <a:ext cx="139700" cy="838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3" name="AutoShape 64">
            <a:extLst>
              <a:ext uri="{FF2B5EF4-FFF2-40B4-BE49-F238E27FC236}">
                <a16:creationId xmlns:a16="http://schemas.microsoft.com/office/drawing/2014/main" id="{CD7FF5F6-A386-4532-8437-D8B7792DC577}"/>
              </a:ext>
            </a:extLst>
          </p:cNvPr>
          <p:cNvSpPr>
            <a:spLocks/>
          </p:cNvSpPr>
          <p:nvPr/>
        </p:nvSpPr>
        <p:spPr bwMode="auto">
          <a:xfrm rot="5400000">
            <a:off x="8991600" y="4684441"/>
            <a:ext cx="152400" cy="609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4" name="AutoShape 64">
            <a:extLst>
              <a:ext uri="{FF2B5EF4-FFF2-40B4-BE49-F238E27FC236}">
                <a16:creationId xmlns:a16="http://schemas.microsoft.com/office/drawing/2014/main" id="{58E86EA9-FB6D-44D2-BA5F-239DBEBB8C91}"/>
              </a:ext>
            </a:extLst>
          </p:cNvPr>
          <p:cNvSpPr>
            <a:spLocks/>
          </p:cNvSpPr>
          <p:nvPr/>
        </p:nvSpPr>
        <p:spPr bwMode="auto">
          <a:xfrm rot="5400000">
            <a:off x="7905013" y="4703066"/>
            <a:ext cx="152400" cy="609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5" name="AutoShape 64">
            <a:extLst>
              <a:ext uri="{FF2B5EF4-FFF2-40B4-BE49-F238E27FC236}">
                <a16:creationId xmlns:a16="http://schemas.microsoft.com/office/drawing/2014/main" id="{190EA83D-DAA1-4322-BC60-BF2209BD8CD3}"/>
              </a:ext>
            </a:extLst>
          </p:cNvPr>
          <p:cNvSpPr>
            <a:spLocks/>
          </p:cNvSpPr>
          <p:nvPr/>
        </p:nvSpPr>
        <p:spPr bwMode="auto">
          <a:xfrm rot="5400000">
            <a:off x="7818161" y="3656390"/>
            <a:ext cx="139700" cy="6858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6" name="AutoShape 64">
            <a:extLst>
              <a:ext uri="{FF2B5EF4-FFF2-40B4-BE49-F238E27FC236}">
                <a16:creationId xmlns:a16="http://schemas.microsoft.com/office/drawing/2014/main" id="{98F554E0-917D-4047-9F56-146E1EA1C400}"/>
              </a:ext>
            </a:extLst>
          </p:cNvPr>
          <p:cNvSpPr>
            <a:spLocks/>
          </p:cNvSpPr>
          <p:nvPr/>
        </p:nvSpPr>
        <p:spPr bwMode="auto">
          <a:xfrm rot="5400000">
            <a:off x="8967474" y="3683259"/>
            <a:ext cx="152400" cy="6858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7" name="AutoShape 64">
            <a:extLst>
              <a:ext uri="{FF2B5EF4-FFF2-40B4-BE49-F238E27FC236}">
                <a16:creationId xmlns:a16="http://schemas.microsoft.com/office/drawing/2014/main" id="{649F20B2-94B2-4D70-AF47-44F61E32A55F}"/>
              </a:ext>
            </a:extLst>
          </p:cNvPr>
          <p:cNvSpPr>
            <a:spLocks/>
          </p:cNvSpPr>
          <p:nvPr/>
        </p:nvSpPr>
        <p:spPr bwMode="auto">
          <a:xfrm rot="5400000">
            <a:off x="7832541" y="2473611"/>
            <a:ext cx="152400" cy="7620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68" name="AutoShape 64">
            <a:extLst>
              <a:ext uri="{FF2B5EF4-FFF2-40B4-BE49-F238E27FC236}">
                <a16:creationId xmlns:a16="http://schemas.microsoft.com/office/drawing/2014/main" id="{63113BB1-78B7-4E62-A8FA-AF3A80A9AEC3}"/>
              </a:ext>
            </a:extLst>
          </p:cNvPr>
          <p:cNvSpPr>
            <a:spLocks/>
          </p:cNvSpPr>
          <p:nvPr/>
        </p:nvSpPr>
        <p:spPr bwMode="auto">
          <a:xfrm rot="5400000">
            <a:off x="9060788" y="2560297"/>
            <a:ext cx="152400" cy="609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2000">
              <a:solidFill>
                <a:srgbClr val="000000"/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  <p:sp>
        <p:nvSpPr>
          <p:cNvPr id="10322" name="TextBox 68">
            <a:extLst>
              <a:ext uri="{FF2B5EF4-FFF2-40B4-BE49-F238E27FC236}">
                <a16:creationId xmlns:a16="http://schemas.microsoft.com/office/drawing/2014/main" id="{AFE6ED00-B76A-4D1C-8285-633DBD7F4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833" y="2269538"/>
            <a:ext cx="4491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4000" dirty="0">
                <a:solidFill>
                  <a:schemeClr val="accent1"/>
                </a:solidFill>
                <a:latin typeface="#9Slide07 IcielNabila" pitchFamily="2" charset="0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F5B8EE-49EE-4F1D-A00D-45F632E7D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4029" y="4837470"/>
            <a:ext cx="2118696" cy="18869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56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5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2" grpId="1"/>
      <p:bldP spid="24" grpId="0"/>
      <p:bldP spid="24" grpId="1"/>
      <p:bldP spid="29" grpId="0"/>
      <p:bldP spid="30" grpId="0"/>
      <p:bldP spid="34" grpId="0"/>
      <p:bldP spid="35" grpId="0"/>
      <p:bldP spid="36" grpId="0" animBg="1"/>
      <p:bldP spid="36" grpId="1" animBg="1"/>
      <p:bldP spid="37" grpId="0"/>
      <p:bldP spid="37" grpId="1"/>
      <p:bldP spid="38" grpId="0"/>
      <p:bldP spid="39" grpId="0"/>
      <p:bldP spid="40" grpId="0"/>
      <p:bldP spid="42" grpId="0"/>
      <p:bldP spid="42" grpId="1"/>
      <p:bldP spid="44" grpId="0"/>
      <p:bldP spid="44" grpId="1"/>
      <p:bldP spid="45" grpId="0"/>
      <p:bldP spid="46" grpId="0"/>
      <p:bldP spid="47" grpId="0"/>
      <p:bldP spid="49" grpId="0"/>
      <p:bldP spid="49" grpId="1"/>
      <p:bldP spid="50" grpId="0"/>
      <p:bldP spid="51" grpId="0"/>
      <p:bldP spid="52" grpId="0"/>
      <p:bldP spid="54" grpId="0"/>
      <p:bldP spid="54" grpId="1"/>
      <p:bldP spid="56" grpId="0"/>
      <p:bldP spid="56" grpId="1"/>
      <p:bldP spid="57" grpId="0"/>
      <p:bldP spid="256078" grpId="0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EF43D39-E1A2-4BDD-AC2E-AF6D45531891}"/>
              </a:ext>
            </a:extLst>
          </p:cNvPr>
          <p:cNvSpPr/>
          <p:nvPr/>
        </p:nvSpPr>
        <p:spPr>
          <a:xfrm>
            <a:off x="174171" y="228601"/>
            <a:ext cx="11843658" cy="632390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2AAA71"/>
              </a:solidFill>
              <a:latin typeface="#9Slide03 Kaleko 105 Round Bold" pitchFamily="2" charset="0"/>
            </a:endParaRPr>
          </a:p>
        </p:txBody>
      </p:sp>
      <p:sp>
        <p:nvSpPr>
          <p:cNvPr id="268293" name="Text Box 5">
            <a:extLst>
              <a:ext uri="{FF2B5EF4-FFF2-40B4-BE49-F238E27FC236}">
                <a16:creationId xmlns:a16="http://schemas.microsoft.com/office/drawing/2014/main" id="{FB35737F-53B7-4407-91F6-1E8C96495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657" y="614115"/>
            <a:ext cx="14024272" cy="70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i="1" u="sng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B</a:t>
            </a:r>
            <a:r>
              <a:rPr lang="en-US" altLang="en-US" sz="4000" b="1" i="1" u="sng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4000" b="1" i="1" u="sng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i</a:t>
            </a:r>
            <a:r>
              <a:rPr lang="en-US" altLang="en-US" sz="4000" b="1" i="1" u="sng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2 </a:t>
            </a:r>
            <a:r>
              <a:rPr lang="en-US" altLang="en-US" sz="4000" b="1" u="sng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: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  a)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Tính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bằng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hai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cách</a:t>
            </a:r>
            <a:endParaRPr lang="en-US" altLang="en-US" sz="4000" b="1" dirty="0">
              <a:solidFill>
                <a:schemeClr val="accent2">
                  <a:lumMod val="75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68294" name="Text Box 6">
            <a:extLst>
              <a:ext uri="{FF2B5EF4-FFF2-40B4-BE49-F238E27FC236}">
                <a16:creationId xmlns:a16="http://schemas.microsoft.com/office/drawing/2014/main" id="{9D84BA57-3E94-404B-8C51-1BAA3B2B0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2386" y="1445849"/>
            <a:ext cx="484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#9Slide03 Kaleko 105 Round Bold" pitchFamily="2" charset="0"/>
              </a:rPr>
              <a:t>36  </a:t>
            </a:r>
            <a:r>
              <a:rPr lang="en-US" altLang="en-US" sz="2400" b="1" dirty="0">
                <a:solidFill>
                  <a:srgbClr val="C00000"/>
                </a:solidFill>
                <a:latin typeface="#9Slide03 Kaleko 105 Round Bold" pitchFamily="2" charset="0"/>
              </a:rPr>
              <a:t>X</a:t>
            </a:r>
            <a:r>
              <a:rPr lang="en-US" altLang="en-US" sz="3600" b="1" dirty="0">
                <a:solidFill>
                  <a:srgbClr val="C00000"/>
                </a:solidFill>
                <a:latin typeface="#9Slide03 Kaleko 105 Round Bold" pitchFamily="2" charset="0"/>
              </a:rPr>
              <a:t> (7 + 3)          </a:t>
            </a:r>
            <a:endParaRPr lang="en-US" altLang="en-US" sz="3600" b="1" dirty="0">
              <a:solidFill>
                <a:srgbClr val="C000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295" name="Text Box 7">
            <a:extLst>
              <a:ext uri="{FF2B5EF4-FFF2-40B4-BE49-F238E27FC236}">
                <a16:creationId xmlns:a16="http://schemas.microsoft.com/office/drawing/2014/main" id="{A2B2AD78-1CA6-46FE-A409-183FEB6E4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864" y="1403320"/>
            <a:ext cx="4849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#9Slide03 Kaleko 105 Round Bold" pitchFamily="2" charset="0"/>
              </a:rPr>
              <a:t>207  </a:t>
            </a:r>
            <a:r>
              <a:rPr lang="en-US" altLang="en-US" sz="2400" b="1" dirty="0">
                <a:solidFill>
                  <a:srgbClr val="C00000"/>
                </a:solidFill>
                <a:latin typeface="#9Slide03 Kaleko 105 Round Bold" pitchFamily="2" charset="0"/>
              </a:rPr>
              <a:t>X</a:t>
            </a:r>
            <a:r>
              <a:rPr lang="en-US" altLang="en-US" sz="3600" b="1" dirty="0">
                <a:solidFill>
                  <a:srgbClr val="C00000"/>
                </a:solidFill>
                <a:latin typeface="#9Slide03 Kaleko 105 Round Bold" pitchFamily="2" charset="0"/>
              </a:rPr>
              <a:t> (2 + 6)          </a:t>
            </a:r>
            <a:endParaRPr lang="en-US" altLang="en-US" sz="3600" b="1" dirty="0">
              <a:solidFill>
                <a:srgbClr val="C00000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296" name="Text Box 8">
            <a:extLst>
              <a:ext uri="{FF2B5EF4-FFF2-40B4-BE49-F238E27FC236}">
                <a16:creationId xmlns:a16="http://schemas.microsoft.com/office/drawing/2014/main" id="{0D3705D3-F70B-4456-B6DA-2B066E0D8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75" y="2143743"/>
            <a:ext cx="57469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#9Slide03 Kaleko 105 Round Bold" pitchFamily="2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#9Slide03 Kaleko 105 Round Bold" pitchFamily="2" charset="0"/>
              </a:rPr>
              <a:t> 1:   </a:t>
            </a: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36  </a:t>
            </a:r>
            <a:r>
              <a:rPr lang="en-US" altLang="en-US" sz="2000" b="1" dirty="0">
                <a:solidFill>
                  <a:srgbClr val="2AAA71"/>
                </a:solidFill>
                <a:latin typeface="#9Slide03 Kaleko 105 Round Bold" pitchFamily="2" charset="0"/>
              </a:rPr>
              <a:t>X</a:t>
            </a: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 (7 + 3)         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297" name="Text Box 9">
            <a:extLst>
              <a:ext uri="{FF2B5EF4-FFF2-40B4-BE49-F238E27FC236}">
                <a16:creationId xmlns:a16="http://schemas.microsoft.com/office/drawing/2014/main" id="{F8891774-41FF-478D-9B84-2708E627B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95" y="4400050"/>
            <a:ext cx="49245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 36 X 7 + 36 X 3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298" name="Text Box 10">
            <a:extLst>
              <a:ext uri="{FF2B5EF4-FFF2-40B4-BE49-F238E27FC236}">
                <a16:creationId xmlns:a16="http://schemas.microsoft.com/office/drawing/2014/main" id="{4E8BF6D9-C589-476F-81A5-05822AACE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95" y="2705202"/>
            <a:ext cx="36902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36  X    10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299" name="Text Box 11">
            <a:extLst>
              <a:ext uri="{FF2B5EF4-FFF2-40B4-BE49-F238E27FC236}">
                <a16:creationId xmlns:a16="http://schemas.microsoft.com/office/drawing/2014/main" id="{5BDA0EF0-E96F-40C1-935D-31FF60E69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95" y="3208046"/>
            <a:ext cx="27949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=     360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0" name="Text Box 12">
            <a:extLst>
              <a:ext uri="{FF2B5EF4-FFF2-40B4-BE49-F238E27FC236}">
                <a16:creationId xmlns:a16="http://schemas.microsoft.com/office/drawing/2014/main" id="{245D90AF-A5F4-4604-8797-30B62F4F8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376" y="4877452"/>
            <a:ext cx="47752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 252     +  108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1" name="Text Box 13">
            <a:extLst>
              <a:ext uri="{FF2B5EF4-FFF2-40B4-BE49-F238E27FC236}">
                <a16:creationId xmlns:a16="http://schemas.microsoft.com/office/drawing/2014/main" id="{DDD1FD4A-1A06-4936-83CF-E72478728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95" y="5449306"/>
            <a:ext cx="3432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=          360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2" name="Text Box 14">
            <a:extLst>
              <a:ext uri="{FF2B5EF4-FFF2-40B4-BE49-F238E27FC236}">
                <a16:creationId xmlns:a16="http://schemas.microsoft.com/office/drawing/2014/main" id="{8477A291-61DE-49E9-B685-8EC362E71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97" y="3861906"/>
            <a:ext cx="72375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#9Slide03 Kaleko 105 Round Bold" pitchFamily="2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#9Slide03 Kaleko 105 Round Bold" pitchFamily="2" charset="0"/>
              </a:rPr>
              <a:t> 2:    </a:t>
            </a: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36  X (7 + 3)         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3" name="Text Box 15">
            <a:extLst>
              <a:ext uri="{FF2B5EF4-FFF2-40B4-BE49-F238E27FC236}">
                <a16:creationId xmlns:a16="http://schemas.microsoft.com/office/drawing/2014/main" id="{41C60E37-0270-4565-B80C-AD440B894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121367"/>
            <a:ext cx="72375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#9Slide03 Kaleko 105 Round Bold" pitchFamily="2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#9Slide03 Kaleko 105 Round Bold" pitchFamily="2" charset="0"/>
              </a:rPr>
              <a:t> 1:  </a:t>
            </a: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207  X (2 + 6)         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4" name="Text Box 16">
            <a:extLst>
              <a:ext uri="{FF2B5EF4-FFF2-40B4-BE49-F238E27FC236}">
                <a16:creationId xmlns:a16="http://schemas.microsoft.com/office/drawing/2014/main" id="{121AEFA6-89A0-4B9F-8C6B-55E4C6B4E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599" y="4433181"/>
            <a:ext cx="5894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 207 X 2 + 207 X 6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5" name="Text Box 17">
            <a:extLst>
              <a:ext uri="{FF2B5EF4-FFF2-40B4-BE49-F238E27FC236}">
                <a16:creationId xmlns:a16="http://schemas.microsoft.com/office/drawing/2014/main" id="{E195EF80-1477-4C21-999B-57CF078FE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599" y="2775261"/>
            <a:ext cx="42125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207  X     8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6" name="Text Box 18">
            <a:extLst>
              <a:ext uri="{FF2B5EF4-FFF2-40B4-BE49-F238E27FC236}">
                <a16:creationId xmlns:a16="http://schemas.microsoft.com/office/drawing/2014/main" id="{B19B2E06-D53F-4FB0-898E-603D5E05F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599" y="3286052"/>
            <a:ext cx="35068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=      1656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7" name="Text Box 19">
            <a:extLst>
              <a:ext uri="{FF2B5EF4-FFF2-40B4-BE49-F238E27FC236}">
                <a16:creationId xmlns:a16="http://schemas.microsoft.com/office/drawing/2014/main" id="{E92C8C80-D65F-48F7-BA25-628F78739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599" y="4955618"/>
            <a:ext cx="54468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=      414     +  1242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8" name="Text Box 20">
            <a:extLst>
              <a:ext uri="{FF2B5EF4-FFF2-40B4-BE49-F238E27FC236}">
                <a16:creationId xmlns:a16="http://schemas.microsoft.com/office/drawing/2014/main" id="{8F38C6E8-4479-4057-A012-81732155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0599" y="5438174"/>
            <a:ext cx="39545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#9Slide03 Kaleko 105 Round Bold" pitchFamily="2" charset="0"/>
              </a:rPr>
              <a:t>=        1656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68309" name="Text Box 21">
            <a:extLst>
              <a:ext uri="{FF2B5EF4-FFF2-40B4-BE49-F238E27FC236}">
                <a16:creationId xmlns:a16="http://schemas.microsoft.com/office/drawing/2014/main" id="{795D406A-F30C-4FF7-BBF8-87B8BD839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6288" y="3837696"/>
            <a:ext cx="72375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#9Slide03 Kaleko 105 Round Bold" pitchFamily="2" charset="0"/>
              </a:rPr>
              <a:t>Cách</a:t>
            </a:r>
            <a:r>
              <a:rPr lang="en-US" altLang="en-US" sz="3200" b="1" dirty="0">
                <a:solidFill>
                  <a:srgbClr val="002060"/>
                </a:solidFill>
                <a:latin typeface="#9Slide03 Kaleko 105 Round Bold" pitchFamily="2" charset="0"/>
              </a:rPr>
              <a:t> 2:      </a:t>
            </a:r>
            <a:r>
              <a:rPr lang="en-US" altLang="en-US" sz="3200" b="1" dirty="0">
                <a:solidFill>
                  <a:srgbClr val="2AAA71"/>
                </a:solidFill>
                <a:latin typeface="#9Slide03 Kaleko 105 Round Bold" pitchFamily="2" charset="0"/>
              </a:rPr>
              <a:t>207  X (2 + 6)         </a:t>
            </a:r>
            <a:endParaRPr lang="en-US" altLang="en-US" sz="3200" b="1" dirty="0">
              <a:solidFill>
                <a:srgbClr val="2AAA71"/>
              </a:solidFill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86C44C-7074-4051-9C35-E18826138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75" b="93051" l="10000" r="90000">
                        <a14:foregroundMark x1="40488" y1="77288" x2="37073" y2="86780"/>
                        <a14:foregroundMark x1="37073" y1="86780" x2="42195" y2="91864"/>
                        <a14:foregroundMark x1="42195" y1="91864" x2="44878" y2="90508"/>
                        <a14:foregroundMark x1="57683" y1="58644" x2="63415" y2="57288"/>
                        <a14:foregroundMark x1="58780" y1="58983" x2="57195" y2="57627"/>
                        <a14:foregroundMark x1="55122" y1="56949" x2="58415" y2="59153"/>
                        <a14:foregroundMark x1="54146" y1="58475" x2="59756" y2="61017"/>
                        <a14:foregroundMark x1="64512" y1="79661" x2="64634" y2="88644"/>
                        <a14:foregroundMark x1="64634" y1="88644" x2="60976" y2="91525"/>
                        <a14:foregroundMark x1="36951" y1="79831" x2="39268" y2="93051"/>
                        <a14:foregroundMark x1="41829" y1="8814" x2="41463" y2="8475"/>
                        <a14:foregroundMark x1="58902" y1="9153" x2="60488" y2="9322"/>
                        <a14:foregroundMark x1="64024" y1="77966" x2="65000" y2="86780"/>
                        <a14:foregroundMark x1="65000" y1="86780" x2="61951" y2="9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833" y="-244723"/>
            <a:ext cx="3905250" cy="2809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6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26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268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268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268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268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8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8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68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500"/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500"/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500"/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500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500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500"/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6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8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8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500"/>
                                        <p:tgtEl>
                                          <p:spTgt spid="268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500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500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500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500"/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500"/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500"/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3" grpId="0"/>
      <p:bldP spid="268294" grpId="0"/>
      <p:bldP spid="268295" grpId="0"/>
      <p:bldP spid="268296" grpId="0"/>
      <p:bldP spid="268297" grpId="0"/>
      <p:bldP spid="268298" grpId="0"/>
      <p:bldP spid="268299" grpId="0"/>
      <p:bldP spid="268300" grpId="0"/>
      <p:bldP spid="268301" grpId="0"/>
      <p:bldP spid="268302" grpId="0"/>
      <p:bldP spid="268303" grpId="0"/>
      <p:bldP spid="268304" grpId="0"/>
      <p:bldP spid="268305" grpId="0"/>
      <p:bldP spid="268306" grpId="0"/>
      <p:bldP spid="268307" grpId="0"/>
      <p:bldP spid="268308" grpId="0"/>
      <p:bldP spid="2683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5482DD-9DC8-4621-B355-1794438AA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36" y="347205"/>
            <a:ext cx="11540728" cy="6163590"/>
          </a:xfrm>
          <a:prstGeom prst="rect">
            <a:avLst/>
          </a:prstGeom>
        </p:spPr>
      </p:pic>
      <p:sp>
        <p:nvSpPr>
          <p:cNvPr id="269318" name="Text Box 6">
            <a:extLst>
              <a:ext uri="{FF2B5EF4-FFF2-40B4-BE49-F238E27FC236}">
                <a16:creationId xmlns:a16="http://schemas.microsoft.com/office/drawing/2014/main" id="{D96233B8-E07B-49BB-B67C-677A0D40D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265" y="1467349"/>
            <a:ext cx="2577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38 </a:t>
            </a:r>
            <a:r>
              <a:rPr lang="vi-VN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(6 + 4)          </a:t>
            </a:r>
            <a:endParaRPr lang="en-US" altLang="en-US" sz="24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19" name="Text Box 7">
            <a:extLst>
              <a:ext uri="{FF2B5EF4-FFF2-40B4-BE49-F238E27FC236}">
                <a16:creationId xmlns:a16="http://schemas.microsoft.com/office/drawing/2014/main" id="{311DE376-F54F-4036-871E-5B4513249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111" y="1084584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38 </a:t>
            </a:r>
            <a:r>
              <a:rPr lang="vi-VN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+ 38 x 4 = ?         </a:t>
            </a:r>
            <a:endParaRPr lang="en-US" altLang="en-US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0" name="Text Box 8">
            <a:extLst>
              <a:ext uri="{FF2B5EF4-FFF2-40B4-BE49-F238E27FC236}">
                <a16:creationId xmlns:a16="http://schemas.microsoft.com/office/drawing/2014/main" id="{EB0DF6B9-7665-4AF4-83AE-314C34860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667" y="1525031"/>
            <a:ext cx="3550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2:  38 </a:t>
            </a:r>
            <a:r>
              <a:rPr lang="vi-VN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+ 38 x 4</a:t>
            </a:r>
            <a:endParaRPr lang="en-US" altLang="en-US" sz="2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1" name="Text Box 9">
            <a:extLst>
              <a:ext uri="{FF2B5EF4-FFF2-40B4-BE49-F238E27FC236}">
                <a16:creationId xmlns:a16="http://schemas.microsoft.com/office/drawing/2014/main" id="{94F37B91-B140-482A-AF19-2E044770C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9305" y="1063366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228    +   152</a:t>
            </a:r>
            <a:endParaRPr lang="en-US" altLang="en-US" sz="24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2" name="Text Box 10">
            <a:extLst>
              <a:ext uri="{FF2B5EF4-FFF2-40B4-BE49-F238E27FC236}">
                <a16:creationId xmlns:a16="http://schemas.microsoft.com/office/drawing/2014/main" id="{0EDDBF27-095D-4FF4-9DC6-8CC174534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0" y="1056592"/>
            <a:ext cx="2065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380</a:t>
            </a:r>
            <a:endParaRPr lang="en-US" altLang="en-US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3" name="Text Box 11">
            <a:extLst>
              <a:ext uri="{FF2B5EF4-FFF2-40B4-BE49-F238E27FC236}">
                <a16:creationId xmlns:a16="http://schemas.microsoft.com/office/drawing/2014/main" id="{1536AA5B-009B-482A-BF6D-4748C4EC3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739" y="1099353"/>
            <a:ext cx="3733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1:  38 </a:t>
            </a:r>
            <a:r>
              <a:rPr lang="vi-VN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+ 38 x 4</a:t>
            </a: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2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4" name="Text Box 12">
            <a:extLst>
              <a:ext uri="{FF2B5EF4-FFF2-40B4-BE49-F238E27FC236}">
                <a16:creationId xmlns:a16="http://schemas.microsoft.com/office/drawing/2014/main" id="{139F620A-73B3-4E6B-BD09-120A9D2CE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265" y="1856194"/>
            <a:ext cx="3184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38 </a:t>
            </a:r>
            <a:r>
              <a:rPr lang="vi-VN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4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10      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380          </a:t>
            </a:r>
            <a:endParaRPr lang="en-US" altLang="en-US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5" name="Text Box 13">
            <a:extLst>
              <a:ext uri="{FF2B5EF4-FFF2-40B4-BE49-F238E27FC236}">
                <a16:creationId xmlns:a16="http://schemas.microsoft.com/office/drawing/2014/main" id="{3AC24DBC-68B3-46D5-A65E-F46F8E47F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373" y="2196485"/>
            <a:ext cx="3735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38 + 5 x 62         </a:t>
            </a:r>
            <a:endParaRPr lang="en-US" altLang="en-US" sz="28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7" name="Text Box 15">
            <a:extLst>
              <a:ext uri="{FF2B5EF4-FFF2-40B4-BE49-F238E27FC236}">
                <a16:creationId xmlns:a16="http://schemas.microsoft.com/office/drawing/2014/main" id="{2C80D85E-2579-430C-80B4-59AE8119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1057" y="2199332"/>
            <a:ext cx="4338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135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 + 135 x 2         </a:t>
            </a:r>
            <a:endParaRPr lang="en-US" altLang="en-US" sz="28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8" name="Text Box 16">
            <a:extLst>
              <a:ext uri="{FF2B5EF4-FFF2-40B4-BE49-F238E27FC236}">
                <a16:creationId xmlns:a16="http://schemas.microsoft.com/office/drawing/2014/main" id="{3735145F-D3DC-4A58-BF35-488836047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563" y="4433387"/>
            <a:ext cx="36789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(38 + 62)         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29" name="Text Box 17">
            <a:extLst>
              <a:ext uri="{FF2B5EF4-FFF2-40B4-BE49-F238E27FC236}">
                <a16:creationId xmlns:a16="http://schemas.microsoft.com/office/drawing/2014/main" id="{E8517B71-0E58-4115-80C3-FD94023B9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84" y="4019608"/>
            <a:ext cx="4527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C2: 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38 + 5 x 62</a:t>
            </a:r>
            <a:r>
              <a:rPr lang="en-US" altLang="en-US" sz="2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0" name="Text Box 18">
            <a:extLst>
              <a:ext uri="{FF2B5EF4-FFF2-40B4-BE49-F238E27FC236}">
                <a16:creationId xmlns:a16="http://schemas.microsoft.com/office/drawing/2014/main" id="{237FE1A5-94FA-40E3-BE58-ABEE5C6D7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563" y="2995836"/>
            <a:ext cx="36223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190    +   310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1" name="Text Box 19">
            <a:extLst>
              <a:ext uri="{FF2B5EF4-FFF2-40B4-BE49-F238E27FC236}">
                <a16:creationId xmlns:a16="http://schemas.microsoft.com/office/drawing/2014/main" id="{52100B37-648D-457F-B2D6-91288D259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563" y="3349944"/>
            <a:ext cx="30681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   500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2" name="Text Box 20">
            <a:extLst>
              <a:ext uri="{FF2B5EF4-FFF2-40B4-BE49-F238E27FC236}">
                <a16:creationId xmlns:a16="http://schemas.microsoft.com/office/drawing/2014/main" id="{357CB7E4-CFC7-4A31-97DC-3896B9D24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84" y="2641727"/>
            <a:ext cx="43534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C1:  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38 + 5 x 62</a:t>
            </a:r>
            <a:r>
              <a:rPr lang="en-US" altLang="en-US" sz="2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3" name="Text Box 21">
            <a:extLst>
              <a:ext uri="{FF2B5EF4-FFF2-40B4-BE49-F238E27FC236}">
                <a16:creationId xmlns:a16="http://schemas.microsoft.com/office/drawing/2014/main" id="{9D0F8B58-B45D-4192-B25F-A113DB20B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563" y="4892308"/>
            <a:ext cx="32827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5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100   = 500        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4" name="Text Box 22">
            <a:extLst>
              <a:ext uri="{FF2B5EF4-FFF2-40B4-BE49-F238E27FC236}">
                <a16:creationId xmlns:a16="http://schemas.microsoft.com/office/drawing/2014/main" id="{87327F4B-5654-4413-B32F-B67C0A36E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6488" y="2594215"/>
            <a:ext cx="4278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C1:  135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 + 135 x 2</a:t>
            </a:r>
            <a:r>
              <a:rPr lang="en-US" altLang="en-US" sz="2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5" name="Text Box 23">
            <a:extLst>
              <a:ext uri="{FF2B5EF4-FFF2-40B4-BE49-F238E27FC236}">
                <a16:creationId xmlns:a16="http://schemas.microsoft.com/office/drawing/2014/main" id="{89E0D81B-A41C-4EEE-9105-1753191C6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437" y="4426678"/>
            <a:ext cx="36153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135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(8 + 2)         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6" name="Text Box 24">
            <a:extLst>
              <a:ext uri="{FF2B5EF4-FFF2-40B4-BE49-F238E27FC236}">
                <a16:creationId xmlns:a16="http://schemas.microsoft.com/office/drawing/2014/main" id="{22E9FB6B-FF8F-43C2-AFE4-539EE58F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902" y="3900992"/>
            <a:ext cx="44497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2: 135 </a:t>
            </a:r>
            <a:r>
              <a:rPr lang="vi-VN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 + 135 x 2</a:t>
            </a:r>
            <a:r>
              <a:rPr lang="en-US" altLang="en-US" sz="2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sz="2800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7" name="Text Box 25">
            <a:extLst>
              <a:ext uri="{FF2B5EF4-FFF2-40B4-BE49-F238E27FC236}">
                <a16:creationId xmlns:a16="http://schemas.microsoft.com/office/drawing/2014/main" id="{F1B27B29-6518-4586-8FFD-6D0A6FFB5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437" y="2980164"/>
            <a:ext cx="35597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1080    +   270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8" name="Text Box 26">
            <a:extLst>
              <a:ext uri="{FF2B5EF4-FFF2-40B4-BE49-F238E27FC236}">
                <a16:creationId xmlns:a16="http://schemas.microsoft.com/office/drawing/2014/main" id="{896C4F05-03C8-400B-A073-1E9DD8FB0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437" y="3381511"/>
            <a:ext cx="3015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   1350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39" name="Text Box 27">
            <a:extLst>
              <a:ext uri="{FF2B5EF4-FFF2-40B4-BE49-F238E27FC236}">
                <a16:creationId xmlns:a16="http://schemas.microsoft.com/office/drawing/2014/main" id="{5B721BD1-9F71-4EFA-86A4-64F71F514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437" y="4894060"/>
            <a:ext cx="37266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135 </a:t>
            </a:r>
            <a:r>
              <a:rPr lang="vi-VN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  = 1350        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9340" name="Line 28">
            <a:extLst>
              <a:ext uri="{FF2B5EF4-FFF2-40B4-BE49-F238E27FC236}">
                <a16:creationId xmlns:a16="http://schemas.microsoft.com/office/drawing/2014/main" id="{3C1E0B32-25C0-45C2-8A48-AD65343593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7911" y="2317858"/>
            <a:ext cx="0" cy="3099421"/>
          </a:xfrm>
          <a:prstGeom prst="line">
            <a:avLst/>
          </a:prstGeom>
          <a:noFill/>
          <a:ln w="38100">
            <a:solidFill>
              <a:schemeClr val="accent4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9341" name="Text Box 29">
            <a:extLst>
              <a:ext uri="{FF2B5EF4-FFF2-40B4-BE49-F238E27FC236}">
                <a16:creationId xmlns:a16="http://schemas.microsoft.com/office/drawing/2014/main" id="{C48ADFDC-2350-49A1-BC93-87C6D59E6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70" y="5668578"/>
            <a:ext cx="10932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So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sánh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hai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cách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l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m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trên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, ta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thấy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cách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l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m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n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o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thuận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tiện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hơn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?</a:t>
            </a:r>
            <a:endParaRPr lang="en-US" altLang="en-US" sz="2800" b="1" dirty="0">
              <a:solidFill>
                <a:srgbClr val="C00000"/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69342" name="AutoShape 30">
            <a:extLst>
              <a:ext uri="{FF2B5EF4-FFF2-40B4-BE49-F238E27FC236}">
                <a16:creationId xmlns:a16="http://schemas.microsoft.com/office/drawing/2014/main" id="{6ACF9EF1-E1CB-4CF9-A6A8-887B06A795E8}"/>
              </a:ext>
            </a:extLst>
          </p:cNvPr>
          <p:cNvSpPr>
            <a:spLocks noChangeArrowheads="1"/>
          </p:cNvSpPr>
          <p:nvPr/>
        </p:nvSpPr>
        <p:spPr bwMode="auto">
          <a:xfrm rot="10749722" flipV="1">
            <a:off x="9922752" y="4983349"/>
            <a:ext cx="2208213" cy="590602"/>
          </a:xfrm>
          <a:prstGeom prst="roundRect">
            <a:avLst/>
          </a:prstGeom>
          <a:solidFill>
            <a:srgbClr val="279A7D"/>
          </a:solidFill>
          <a:ln w="381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chemeClr val="bg1"/>
                </a:solidFill>
                <a:latin typeface="#9Slide07 IcielNabila" pitchFamily="2" charset="0"/>
              </a:rPr>
              <a:t>Cách</a:t>
            </a:r>
            <a:r>
              <a:rPr lang="en-US" altLang="en-US" sz="3600" b="1" dirty="0">
                <a:solidFill>
                  <a:schemeClr val="bg1"/>
                </a:solidFill>
                <a:latin typeface="#9Slide07 IcielNabila" pitchFamily="2" charset="0"/>
              </a:rPr>
              <a:t> 2</a:t>
            </a:r>
            <a:endParaRPr lang="en-US" altLang="en-US" sz="3600" b="1" dirty="0">
              <a:solidFill>
                <a:schemeClr val="bg1"/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1E4A22-BBB5-40C8-84CF-17B3A5CBF2CF}"/>
              </a:ext>
            </a:extLst>
          </p:cNvPr>
          <p:cNvSpPr/>
          <p:nvPr/>
        </p:nvSpPr>
        <p:spPr>
          <a:xfrm>
            <a:off x="1053612" y="582939"/>
            <a:ext cx="6280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b)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Tính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bằng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hai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cách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(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theo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mẫu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7 IcielNabila" pitchFamily="2" charset="0"/>
              </a:rPr>
              <a:t>):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3211E-655D-431C-A3BE-CECA88C25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82" b="89766" l="9222" r="92889">
                        <a14:foregroundMark x1="25111" y1="27250" x2="25667" y2="36252"/>
                        <a14:foregroundMark x1="25667" y1="36252" x2="31000" y2="43157"/>
                        <a14:foregroundMark x1="31000" y1="43157" x2="41333" y2="43527"/>
                        <a14:foregroundMark x1="41333" y1="43527" x2="44111" y2="36621"/>
                        <a14:foregroundMark x1="44111" y1="36621" x2="42556" y2="29593"/>
                        <a14:foregroundMark x1="42556" y1="29593" x2="61889" y2="30703"/>
                        <a14:foregroundMark x1="61889" y1="30703" x2="58333" y2="40814"/>
                        <a14:foregroundMark x1="58333" y1="40814" x2="57222" y2="54747"/>
                        <a14:foregroundMark x1="57222" y1="54747" x2="50778" y2="65228"/>
                        <a14:foregroundMark x1="50778" y1="65228" x2="33000" y2="64982"/>
                        <a14:foregroundMark x1="33000" y1="64982" x2="28778" y2="59309"/>
                        <a14:foregroundMark x1="28778" y1="59309" x2="25111" y2="65228"/>
                        <a14:foregroundMark x1="25111" y1="65228" x2="24111" y2="77189"/>
                        <a14:foregroundMark x1="24111" y1="77189" x2="30667" y2="80888"/>
                        <a14:foregroundMark x1="30667" y1="80888" x2="52889" y2="76079"/>
                        <a14:foregroundMark x1="52889" y1="76079" x2="55778" y2="65475"/>
                        <a14:foregroundMark x1="55778" y1="65475" x2="53444" y2="55857"/>
                        <a14:foregroundMark x1="53444" y1="55857" x2="41778" y2="57583"/>
                        <a14:foregroundMark x1="78778" y1="49938" x2="74889" y2="60912"/>
                        <a14:foregroundMark x1="74889" y1="60912" x2="75333" y2="69297"/>
                        <a14:foregroundMark x1="75333" y1="69297" x2="82556" y2="69667"/>
                        <a14:foregroundMark x1="82556" y1="69667" x2="85333" y2="60666"/>
                        <a14:foregroundMark x1="85333" y1="60666" x2="85556" y2="52035"/>
                        <a14:foregroundMark x1="85556" y1="52035" x2="82111" y2="51048"/>
                        <a14:foregroundMark x1="76222" y1="46363" x2="83778" y2="47965"/>
                        <a14:foregroundMark x1="83778" y1="47965" x2="89556" y2="51541"/>
                        <a14:foregroundMark x1="89556" y1="51541" x2="90333" y2="58446"/>
                        <a14:foregroundMark x1="90333" y1="58446" x2="83556" y2="60296"/>
                        <a14:foregroundMark x1="83556" y1="60296" x2="81889" y2="59186"/>
                        <a14:foregroundMark x1="78889" y1="51048" x2="75778" y2="60543"/>
                        <a14:foregroundMark x1="75778" y1="60543" x2="78778" y2="68434"/>
                        <a14:foregroundMark x1="78778" y1="68434" x2="82667" y2="62885"/>
                        <a14:foregroundMark x1="82667" y1="62885" x2="82667" y2="62885"/>
                        <a14:foregroundMark x1="76111" y1="50185" x2="71889" y2="67201"/>
                        <a14:foregroundMark x1="71889" y1="67201" x2="76556" y2="72503"/>
                        <a14:foregroundMark x1="76556" y1="72503" x2="84222" y2="72256"/>
                        <a14:foregroundMark x1="84222" y1="72256" x2="91667" y2="59679"/>
                        <a14:foregroundMark x1="91667" y1="59679" x2="89000" y2="51665"/>
                        <a14:foregroundMark x1="89000" y1="51665" x2="82333" y2="49938"/>
                        <a14:foregroundMark x1="82333" y1="49938" x2="75889" y2="52281"/>
                        <a14:foregroundMark x1="75889" y1="52281" x2="71222" y2="57583"/>
                        <a14:foregroundMark x1="71222" y1="57583" x2="64778" y2="53637"/>
                        <a14:foregroundMark x1="64778" y1="53637" x2="62444" y2="53144"/>
                        <a14:foregroundMark x1="70111" y1="64365" x2="72444" y2="70900"/>
                        <a14:foregroundMark x1="72444" y1="70900" x2="84444" y2="76202"/>
                        <a14:foregroundMark x1="84444" y1="76202" x2="86333" y2="68804"/>
                        <a14:foregroundMark x1="86333" y1="68804" x2="85222" y2="54501"/>
                        <a14:foregroundMark x1="85222" y1="54501" x2="79333" y2="51541"/>
                        <a14:foregroundMark x1="79333" y1="51541" x2="73000" y2="56597"/>
                        <a14:foregroundMark x1="73000" y1="56597" x2="69778" y2="64982"/>
                        <a14:foregroundMark x1="83222" y1="52158" x2="77889" y2="57583"/>
                        <a14:foregroundMark x1="77889" y1="57583" x2="83000" y2="62762"/>
                        <a14:foregroundMark x1="83000" y1="62762" x2="86444" y2="56104"/>
                        <a14:foregroundMark x1="86444" y1="56104" x2="80222" y2="53761"/>
                        <a14:foregroundMark x1="34778" y1="21085" x2="27444" y2="23428"/>
                        <a14:foregroundMark x1="27444" y1="23428" x2="24111" y2="33169"/>
                        <a14:foregroundMark x1="24111" y1="33169" x2="33667" y2="35018"/>
                        <a14:foregroundMark x1="33667" y1="35018" x2="35778" y2="27620"/>
                        <a14:foregroundMark x1="35778" y1="27620" x2="31333" y2="27374"/>
                        <a14:foregroundMark x1="34778" y1="25401" x2="30667" y2="35388"/>
                        <a14:foregroundMark x1="30667" y1="35388" x2="35556" y2="44020"/>
                        <a14:foregroundMark x1="35556" y1="44020" x2="41222" y2="37361"/>
                        <a14:foregroundMark x1="41222" y1="37361" x2="34556" y2="29223"/>
                        <a14:foregroundMark x1="34556" y1="29223" x2="33444" y2="28853"/>
                        <a14:foregroundMark x1="57889" y1="26634" x2="53222" y2="35265"/>
                        <a14:foregroundMark x1="53222" y1="35265" x2="59111" y2="41677"/>
                        <a14:foregroundMark x1="59111" y1="41677" x2="65111" y2="38348"/>
                        <a14:foregroundMark x1="65111" y1="38348" x2="63556" y2="29223"/>
                        <a14:foregroundMark x1="63556" y1="29223" x2="57556" y2="26264"/>
                        <a14:foregroundMark x1="57556" y1="26264" x2="54333" y2="26017"/>
                        <a14:foregroundMark x1="49667" y1="25401" x2="47778" y2="32059"/>
                        <a14:foregroundMark x1="47778" y1="32059" x2="54556" y2="39704"/>
                        <a14:foregroundMark x1="54556" y1="39704" x2="61444" y2="39334"/>
                        <a14:foregroundMark x1="61444" y1="39334" x2="52667" y2="29593"/>
                        <a14:foregroundMark x1="52667" y1="29593" x2="49000" y2="27990"/>
                        <a14:foregroundMark x1="43778" y1="65105" x2="37667" y2="70777"/>
                        <a14:foregroundMark x1="37667" y1="70777" x2="33000" y2="66091"/>
                        <a14:foregroundMark x1="33000" y1="66091" x2="31778" y2="73490"/>
                        <a14:foregroundMark x1="31778" y1="73490" x2="38333" y2="77559"/>
                        <a14:foregroundMark x1="38333" y1="77559" x2="45333" y2="71763"/>
                        <a14:foregroundMark x1="45333" y1="71763" x2="40333" y2="66584"/>
                        <a14:foregroundMark x1="40333" y1="66584" x2="39778" y2="66584"/>
                        <a14:foregroundMark x1="29222" y1="13317" x2="25000" y2="7522"/>
                        <a14:foregroundMark x1="25000" y1="7522" x2="31444" y2="6905"/>
                        <a14:foregroundMark x1="31444" y1="6905" x2="37667" y2="10358"/>
                        <a14:foregroundMark x1="37667" y1="10358" x2="44556" y2="11591"/>
                        <a14:foregroundMark x1="44556" y1="11591" x2="57111" y2="6782"/>
                        <a14:foregroundMark x1="57111" y1="6782" x2="58222" y2="10974"/>
                        <a14:foregroundMark x1="76000" y1="51665" x2="74889" y2="60173"/>
                        <a14:foregroundMark x1="74889" y1="60173" x2="82556" y2="60419"/>
                        <a14:foregroundMark x1="82556" y1="60419" x2="82000" y2="63995"/>
                        <a14:foregroundMark x1="88222" y1="48829" x2="92889" y2="54254"/>
                        <a14:foregroundMark x1="92889" y1="54254" x2="87778" y2="50308"/>
                        <a14:foregroundMark x1="72000" y1="67324" x2="70889" y2="67694"/>
                        <a14:foregroundMark x1="46556" y1="69667" x2="53333" y2="73366"/>
                        <a14:foregroundMark x1="53333" y1="73366" x2="49889" y2="68557"/>
                        <a14:foregroundMark x1="13000" y1="48705" x2="10667" y2="56597"/>
                        <a14:foregroundMark x1="10667" y1="56597" x2="6000" y2="61406"/>
                        <a14:foregroundMark x1="6000" y1="61406" x2="9222" y2="68064"/>
                        <a14:foregroundMark x1="9222" y1="68064" x2="12222" y2="61529"/>
                        <a14:foregroundMark x1="12222" y1="61529" x2="10667" y2="57460"/>
                        <a14:foregroundMark x1="90444" y1="57583" x2="87778" y2="61899"/>
                        <a14:foregroundMark x1="72000" y1="68064" x2="68667" y2="68557"/>
                        <a14:foregroundMark x1="38667" y1="31196" x2="35111" y2="37855"/>
                        <a14:foregroundMark x1="35111" y1="37855" x2="35111" y2="32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409" y="2655796"/>
            <a:ext cx="2614888" cy="2356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9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9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9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9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00"/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00"/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00"/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269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269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269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69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9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9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69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9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9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69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9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9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69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26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269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269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269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2693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2693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2693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9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9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269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500"/>
                                        <p:tgtEl>
                                          <p:spTgt spid="269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500"/>
                                        <p:tgtEl>
                                          <p:spTgt spid="269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500"/>
                                        <p:tgtEl>
                                          <p:spTgt spid="269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500"/>
                                        <p:tgtEl>
                                          <p:spTgt spid="26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9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9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500"/>
                                        <p:tgtEl>
                                          <p:spTgt spid="26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500"/>
                                        <p:tgtEl>
                                          <p:spTgt spid="269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500"/>
                                        <p:tgtEl>
                                          <p:spTgt spid="269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500"/>
                                        <p:tgtEl>
                                          <p:spTgt spid="269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500"/>
                                        <p:tgtEl>
                                          <p:spTgt spid="269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500"/>
                                        <p:tgtEl>
                                          <p:spTgt spid="269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500"/>
                                        <p:tgtEl>
                                          <p:spTgt spid="269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6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500"/>
                                        <p:tgtEl>
                                          <p:spTgt spid="2693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500"/>
                                        <p:tgtEl>
                                          <p:spTgt spid="2693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500"/>
                                        <p:tgtEl>
                                          <p:spTgt spid="2693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500"/>
                                        <p:tgtEl>
                                          <p:spTgt spid="2693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6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500"/>
                                        <p:tgtEl>
                                          <p:spTgt spid="26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69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69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7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4" dur="250" autoRev="1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5" dur="250" autoRev="1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6" dur="250" autoRev="1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50" autoRev="1" fill="hold"/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71" dur="1000"/>
                                        <p:tgtEl>
                                          <p:spTgt spid="269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269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8" grpId="0"/>
      <p:bldP spid="269319" grpId="0"/>
      <p:bldP spid="269320" grpId="0"/>
      <p:bldP spid="269321" grpId="0"/>
      <p:bldP spid="269322" grpId="0"/>
      <p:bldP spid="269323" grpId="0"/>
      <p:bldP spid="269324" grpId="0"/>
      <p:bldP spid="269325" grpId="0"/>
      <p:bldP spid="269327" grpId="0"/>
      <p:bldP spid="269334" grpId="0"/>
      <p:bldP spid="269335" grpId="0"/>
      <p:bldP spid="269336" grpId="0"/>
      <p:bldP spid="269337" grpId="0"/>
      <p:bldP spid="2693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9FB17D54-40E6-46BF-9A10-5BBCCBACF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36" y="347205"/>
            <a:ext cx="11540728" cy="6163590"/>
          </a:xfrm>
          <a:prstGeom prst="rect">
            <a:avLst/>
          </a:prstGeom>
        </p:spPr>
      </p:pic>
      <p:sp>
        <p:nvSpPr>
          <p:cNvPr id="270338" name="Text Box 2">
            <a:extLst>
              <a:ext uri="{FF2B5EF4-FFF2-40B4-BE49-F238E27FC236}">
                <a16:creationId xmlns:a16="http://schemas.microsoft.com/office/drawing/2014/main" id="{41B61F74-6A30-4BB2-8AA5-D36C282FD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97453"/>
            <a:ext cx="9345386" cy="52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 u="sng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B</a:t>
            </a:r>
            <a:r>
              <a:rPr lang="en-US" altLang="en-US" sz="2800" b="1" i="1" u="sng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i="1" u="sng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i</a:t>
            </a:r>
            <a:r>
              <a:rPr lang="en-US" altLang="en-US" sz="2800" b="1" i="1" u="sng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3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: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Tính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v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so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sánh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giá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trị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của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hai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biểu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7 IcielNabila" pitchFamily="2" charset="0"/>
              </a:rPr>
              <a:t>thức</a:t>
            </a:r>
            <a:endParaRPr lang="en-US" altLang="en-US" sz="2800" b="1" dirty="0">
              <a:solidFill>
                <a:schemeClr val="accent1">
                  <a:lumMod val="75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70339" name="Text Box 3">
            <a:extLst>
              <a:ext uri="{FF2B5EF4-FFF2-40B4-BE49-F238E27FC236}">
                <a16:creationId xmlns:a16="http://schemas.microsoft.com/office/drawing/2014/main" id="{7793A9F8-DDA3-4CDA-B5E6-7A52EA8F2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235019"/>
            <a:ext cx="3390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(3 + 5) 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 dirty="0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4        </a:t>
            </a:r>
            <a:r>
              <a:rPr lang="en-US" altLang="en-US" sz="2800" b="1" dirty="0" err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và</a:t>
            </a:r>
            <a:r>
              <a:rPr lang="en-US" altLang="en-US" sz="2800" b="1" dirty="0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</a:p>
        </p:txBody>
      </p:sp>
      <p:sp>
        <p:nvSpPr>
          <p:cNvPr id="270340" name="Text Box 4">
            <a:extLst>
              <a:ext uri="{FF2B5EF4-FFF2-40B4-BE49-F238E27FC236}">
                <a16:creationId xmlns:a16="http://schemas.microsoft.com/office/drawing/2014/main" id="{1558073D-7D5C-49CC-8DD7-0AB8FC820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273119"/>
            <a:ext cx="2057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3 </a:t>
            </a: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4 + 5 </a:t>
            </a: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>
                <a:solidFill>
                  <a:schemeClr val="accent6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4</a:t>
            </a:r>
          </a:p>
        </p:txBody>
      </p:sp>
      <p:sp>
        <p:nvSpPr>
          <p:cNvPr id="270345" name="Text Box 9">
            <a:extLst>
              <a:ext uri="{FF2B5EF4-FFF2-40B4-BE49-F238E27FC236}">
                <a16:creationId xmlns:a16="http://schemas.microsoft.com/office/drawing/2014/main" id="{A2092DF1-2E5F-4784-B7AA-F19FFBEC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1281" y="1908740"/>
            <a:ext cx="1884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=    8  </a:t>
            </a:r>
            <a:r>
              <a:rPr lang="en-US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X </a:t>
            </a: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   4</a:t>
            </a:r>
          </a:p>
        </p:txBody>
      </p:sp>
      <p:sp>
        <p:nvSpPr>
          <p:cNvPr id="270346" name="Text Box 10">
            <a:extLst>
              <a:ext uri="{FF2B5EF4-FFF2-40B4-BE49-F238E27FC236}">
                <a16:creationId xmlns:a16="http://schemas.microsoft.com/office/drawing/2014/main" id="{3A2F4CFC-1942-4859-8D3D-CF883CD16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6596" y="1908740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=       32</a:t>
            </a:r>
          </a:p>
        </p:txBody>
      </p:sp>
      <p:sp>
        <p:nvSpPr>
          <p:cNvPr id="270347" name="Text Box 11">
            <a:extLst>
              <a:ext uri="{FF2B5EF4-FFF2-40B4-BE49-F238E27FC236}">
                <a16:creationId xmlns:a16="http://schemas.microsoft.com/office/drawing/2014/main" id="{130BB213-8DA3-4862-BD2B-A32275D35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473372"/>
            <a:ext cx="2295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=  12   +   20</a:t>
            </a:r>
          </a:p>
        </p:txBody>
      </p:sp>
      <p:sp>
        <p:nvSpPr>
          <p:cNvPr id="270348" name="Text Box 12">
            <a:extLst>
              <a:ext uri="{FF2B5EF4-FFF2-40B4-BE49-F238E27FC236}">
                <a16:creationId xmlns:a16="http://schemas.microsoft.com/office/drawing/2014/main" id="{B7D7903E-946C-44C5-93E3-6B4FA51BE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606" y="2459276"/>
            <a:ext cx="20307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=     32</a:t>
            </a:r>
          </a:p>
        </p:txBody>
      </p:sp>
      <p:sp>
        <p:nvSpPr>
          <p:cNvPr id="270349" name="Text Box 13">
            <a:extLst>
              <a:ext uri="{FF2B5EF4-FFF2-40B4-BE49-F238E27FC236}">
                <a16:creationId xmlns:a16="http://schemas.microsoft.com/office/drawing/2014/main" id="{D1025DC4-2792-4F89-9EE9-5F45EF9C0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406" y="4449636"/>
            <a:ext cx="10513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So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sánh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giá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trị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của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hai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biểu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thức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trên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có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nhận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xét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7 IcielNabila" pitchFamily="2" charset="0"/>
              </a:rPr>
              <a:t>gì</a:t>
            </a:r>
            <a:r>
              <a:rPr lang="en-US" altLang="en-US" sz="2800" b="1" dirty="0">
                <a:solidFill>
                  <a:srgbClr val="C00000"/>
                </a:solidFill>
                <a:latin typeface="#9Slide07 IcielNabila" pitchFamily="2" charset="0"/>
              </a:rPr>
              <a:t>?</a:t>
            </a:r>
            <a:endParaRPr lang="en-US" altLang="en-US" sz="2800" b="1" dirty="0">
              <a:solidFill>
                <a:srgbClr val="C00000"/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70350" name="Text Box 14">
            <a:extLst>
              <a:ext uri="{FF2B5EF4-FFF2-40B4-BE49-F238E27FC236}">
                <a16:creationId xmlns:a16="http://schemas.microsoft.com/office/drawing/2014/main" id="{1D8728E9-51AD-4F89-B8A3-6FB67478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886" y="4957208"/>
            <a:ext cx="107377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Giá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trị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của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hai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biểu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thức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đều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AA8E"/>
                </a:solidFill>
                <a:latin typeface="#9Slide03 Montserrat ExtraBold" panose="00000900000000000000" pitchFamily="2" charset="0"/>
              </a:rPr>
              <a:t>bằng</a:t>
            </a:r>
            <a:r>
              <a:rPr lang="en-US" altLang="en-US" sz="2800" b="1" dirty="0">
                <a:solidFill>
                  <a:srgbClr val="FFAA8E"/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AA8E"/>
                </a:solidFill>
                <a:latin typeface="#9Slide03 Montserrat ExtraBold" panose="00000900000000000000" pitchFamily="2" charset="0"/>
              </a:rPr>
              <a:t>nhau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.</a:t>
            </a:r>
            <a:endParaRPr lang="en-US" altLang="en-US" sz="2800" b="1" dirty="0">
              <a:solidFill>
                <a:schemeClr val="accent1">
                  <a:lumMod val="75000"/>
                </a:schemeClr>
              </a:solidFill>
              <a:latin typeface="#9Slide03 Montserrat ExtraBold" panose="000009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70351" name="Text Box 15">
            <a:extLst>
              <a:ext uri="{FF2B5EF4-FFF2-40B4-BE49-F238E27FC236}">
                <a16:creationId xmlns:a16="http://schemas.microsoft.com/office/drawing/2014/main" id="{417B6B8D-4214-4DE3-9B45-3D88F84FF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210" y="1908740"/>
            <a:ext cx="3124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 Ta </a:t>
            </a:r>
            <a:r>
              <a:rPr lang="en-US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có</a:t>
            </a:r>
            <a:r>
              <a:rPr lang="en-US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:</a:t>
            </a: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     (3 + 5) </a:t>
            </a:r>
            <a:r>
              <a:rPr lang="en-US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 4        </a:t>
            </a:r>
            <a:endParaRPr lang="en-US" alt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#9Slide03 Montserrat ExtraBold" panose="000009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70352" name="Text Box 16">
            <a:extLst>
              <a:ext uri="{FF2B5EF4-FFF2-40B4-BE49-F238E27FC236}">
                <a16:creationId xmlns:a16="http://schemas.microsoft.com/office/drawing/2014/main" id="{AB47B6AF-A70A-4C9C-AAB1-94E5BDA4B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320" y="2474936"/>
            <a:ext cx="22946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#9Slide03 Montserrat ExtraBold" panose="00000900000000000000" pitchFamily="2" charset="0"/>
              </a:rPr>
              <a:t>3 x 4 + 5 x 4</a:t>
            </a:r>
            <a:endParaRPr lang="en-US" alt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#9Slide03 Montserrat ExtraBold" panose="000009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70353" name="Text Box 17">
            <a:extLst>
              <a:ext uri="{FF2B5EF4-FFF2-40B4-BE49-F238E27FC236}">
                <a16:creationId xmlns:a16="http://schemas.microsoft.com/office/drawing/2014/main" id="{97912B5B-4C22-43A4-A861-A2EB5799E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263" y="3112496"/>
            <a:ext cx="36877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   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Vậy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:         (3 + 5) </a:t>
            </a:r>
            <a:r>
              <a:rPr lang="en-US" altLang="en-US" sz="2800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4           </a:t>
            </a:r>
          </a:p>
        </p:txBody>
      </p:sp>
      <p:sp>
        <p:nvSpPr>
          <p:cNvPr id="270354" name="Text Box 18">
            <a:extLst>
              <a:ext uri="{FF2B5EF4-FFF2-40B4-BE49-F238E27FC236}">
                <a16:creationId xmlns:a16="http://schemas.microsoft.com/office/drawing/2014/main" id="{03F9CC5D-8900-495B-A4FE-EF60E5F16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7" y="3136309"/>
            <a:ext cx="32101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3 X 4 + 5 X  4</a:t>
            </a:r>
          </a:p>
        </p:txBody>
      </p:sp>
      <p:sp>
        <p:nvSpPr>
          <p:cNvPr id="270355" name="Text Box 19">
            <a:extLst>
              <a:ext uri="{FF2B5EF4-FFF2-40B4-BE49-F238E27FC236}">
                <a16:creationId xmlns:a16="http://schemas.microsoft.com/office/drawing/2014/main" id="{EEECBFDC-9CC2-4D84-B6EC-1286B1CE9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7" y="3156946"/>
            <a:ext cx="7133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=</a:t>
            </a:r>
          </a:p>
        </p:txBody>
      </p:sp>
      <p:sp>
        <p:nvSpPr>
          <p:cNvPr id="270356" name="AutoShape 20">
            <a:extLst>
              <a:ext uri="{FF2B5EF4-FFF2-40B4-BE49-F238E27FC236}">
                <a16:creationId xmlns:a16="http://schemas.microsoft.com/office/drawing/2014/main" id="{160C4D3B-A8D1-435E-B7B2-25220473B58F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3918631" y="3297578"/>
            <a:ext cx="153987" cy="554037"/>
          </a:xfrm>
          <a:prstGeom prst="rightBrace">
            <a:avLst>
              <a:gd name="adj1" fmla="val 37479"/>
              <a:gd name="adj2" fmla="val 482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0357" name="AutoShape 21">
            <a:extLst>
              <a:ext uri="{FF2B5EF4-FFF2-40B4-BE49-F238E27FC236}">
                <a16:creationId xmlns:a16="http://schemas.microsoft.com/office/drawing/2014/main" id="{1F394487-AEA7-44F5-AF4E-08AE33ABC876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6183313" y="3296785"/>
            <a:ext cx="171450" cy="685800"/>
          </a:xfrm>
          <a:prstGeom prst="rightBrace">
            <a:avLst>
              <a:gd name="adj1" fmla="val 33315"/>
              <a:gd name="adj2" fmla="val 482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0358" name="AutoShape 22">
            <a:extLst>
              <a:ext uri="{FF2B5EF4-FFF2-40B4-BE49-F238E27FC236}">
                <a16:creationId xmlns:a16="http://schemas.microsoft.com/office/drawing/2014/main" id="{57121958-5EA2-419C-BD4A-90BE432239F2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7381875" y="3245831"/>
            <a:ext cx="171450" cy="685800"/>
          </a:xfrm>
          <a:prstGeom prst="rightBrace">
            <a:avLst>
              <a:gd name="adj1" fmla="val 33315"/>
              <a:gd name="adj2" fmla="val 4821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0359" name="Line 23">
            <a:extLst>
              <a:ext uri="{FF2B5EF4-FFF2-40B4-BE49-F238E27FC236}">
                <a16:creationId xmlns:a16="http://schemas.microsoft.com/office/drawing/2014/main" id="{EACACF58-69B1-4106-AD67-A8C6064585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2238" y="3704769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3">
                  <a:lumMod val="50000"/>
                </a:schemeClr>
              </a:solidFill>
              <a:latin typeface="#9Slide03 Montserrat ExtraBold" panose="00000900000000000000" pitchFamily="2" charset="0"/>
            </a:endParaRPr>
          </a:p>
        </p:txBody>
      </p:sp>
      <p:sp>
        <p:nvSpPr>
          <p:cNvPr id="270360" name="Line 24">
            <a:extLst>
              <a:ext uri="{FF2B5EF4-FFF2-40B4-BE49-F238E27FC236}">
                <a16:creationId xmlns:a16="http://schemas.microsoft.com/office/drawing/2014/main" id="{720E33CF-C3B1-4E29-9C7B-3B1B6B3159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0625" y="3625059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3">
                  <a:lumMod val="50000"/>
                </a:schemeClr>
              </a:solidFill>
              <a:latin typeface="#9Slide03 Montserrat ExtraBold" panose="00000900000000000000" pitchFamily="2" charset="0"/>
            </a:endParaRPr>
          </a:p>
        </p:txBody>
      </p:sp>
      <p:sp>
        <p:nvSpPr>
          <p:cNvPr id="270361" name="Text Box 25">
            <a:extLst>
              <a:ext uri="{FF2B5EF4-FFF2-40B4-BE49-F238E27FC236}">
                <a16:creationId xmlns:a16="http://schemas.microsoft.com/office/drawing/2014/main" id="{AE3134AA-C5EB-4D2B-8A53-6AD231FB0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4009569"/>
            <a:ext cx="838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3">
                    <a:lumMod val="50000"/>
                  </a:schemeClr>
                </a:solidFill>
                <a:latin typeface="#9Slide03 Montserrat ExtraBold" panose="00000900000000000000" pitchFamily="2" charset="0"/>
              </a:rPr>
              <a:t>Tổng</a:t>
            </a:r>
          </a:p>
        </p:txBody>
      </p:sp>
      <p:sp>
        <p:nvSpPr>
          <p:cNvPr id="270362" name="Text Box 26">
            <a:extLst>
              <a:ext uri="{FF2B5EF4-FFF2-40B4-BE49-F238E27FC236}">
                <a16:creationId xmlns:a16="http://schemas.microsoft.com/office/drawing/2014/main" id="{1DB6562F-A3E7-4F73-A417-939D57D91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0438" y="4028284"/>
            <a:ext cx="609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accent3">
                    <a:lumMod val="50000"/>
                  </a:schemeClr>
                </a:solidFill>
                <a:latin typeface="#9Slide03 Montserrat ExtraBold" panose="00000900000000000000" pitchFamily="2" charset="0"/>
              </a:rPr>
              <a:t>Số</a:t>
            </a:r>
          </a:p>
        </p:txBody>
      </p:sp>
      <p:sp>
        <p:nvSpPr>
          <p:cNvPr id="270363" name="Text Box 27">
            <a:extLst>
              <a:ext uri="{FF2B5EF4-FFF2-40B4-BE49-F238E27FC236}">
                <a16:creationId xmlns:a16="http://schemas.microsoft.com/office/drawing/2014/main" id="{007185E3-7629-4A41-85FF-DBD5B1E41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418" y="4580121"/>
            <a:ext cx="107377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Dựa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v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o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kết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quả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so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sánh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trên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,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nêu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FFAA8E"/>
                </a:solidFill>
                <a:latin typeface="#9Slide07 IcielNabila" pitchFamily="2" charset="0"/>
              </a:rPr>
              <a:t>cách</a:t>
            </a:r>
            <a:r>
              <a:rPr lang="en-US" altLang="en-US" sz="3200" b="1" dirty="0">
                <a:solidFill>
                  <a:srgbClr val="FFAA8E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nhân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một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tổng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với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một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 </a:t>
            </a:r>
            <a:r>
              <a:rPr lang="en-US" altLang="en-US" sz="3200" b="1" dirty="0" err="1">
                <a:solidFill>
                  <a:srgbClr val="279A7D"/>
                </a:solidFill>
                <a:latin typeface="#9Slide07 IcielNabila" pitchFamily="2" charset="0"/>
              </a:rPr>
              <a:t>số</a:t>
            </a:r>
            <a:r>
              <a:rPr lang="en-US" altLang="en-US" sz="3200" b="1" dirty="0">
                <a:solidFill>
                  <a:srgbClr val="279A7D"/>
                </a:solidFill>
                <a:latin typeface="#9Slide07 IcielNabila" pitchFamily="2" charset="0"/>
              </a:rPr>
              <a:t>.</a:t>
            </a:r>
            <a:endParaRPr lang="en-US" altLang="en-US" sz="3200" b="1" dirty="0">
              <a:solidFill>
                <a:srgbClr val="279A7D"/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70365" name="Text Box 29">
            <a:extLst>
              <a:ext uri="{FF2B5EF4-FFF2-40B4-BE49-F238E27FC236}">
                <a16:creationId xmlns:a16="http://schemas.microsoft.com/office/drawing/2014/main" id="{555D71F4-20AB-4641-85F6-32C85B56D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8682" y="5738505"/>
            <a:ext cx="2739436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(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m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0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+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n</a:t>
            </a:r>
            <a:r>
              <a:rPr lang="en-US" altLang="en-US" sz="3200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) </a:t>
            </a:r>
            <a:r>
              <a:rPr lang="en-US" altLang="en-US" sz="16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p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          </a:t>
            </a:r>
          </a:p>
        </p:txBody>
      </p:sp>
      <p:sp>
        <p:nvSpPr>
          <p:cNvPr id="270366" name="Text Box 30">
            <a:extLst>
              <a:ext uri="{FF2B5EF4-FFF2-40B4-BE49-F238E27FC236}">
                <a16:creationId xmlns:a16="http://schemas.microsoft.com/office/drawing/2014/main" id="{53FAC257-E591-4A04-B1A3-B357F5A84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044" y="5797242"/>
            <a:ext cx="13224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m </a:t>
            </a:r>
            <a:r>
              <a:rPr lang="en-US" altLang="en-US" sz="16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p     </a:t>
            </a:r>
          </a:p>
        </p:txBody>
      </p:sp>
      <p:sp>
        <p:nvSpPr>
          <p:cNvPr id="270367" name="Text Box 31">
            <a:extLst>
              <a:ext uri="{FF2B5EF4-FFF2-40B4-BE49-F238E27FC236}">
                <a16:creationId xmlns:a16="http://schemas.microsoft.com/office/drawing/2014/main" id="{8E24093F-FC2C-4B34-8D83-EA4BD811D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3682" y="5884554"/>
            <a:ext cx="56678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chemeClr val="accent5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=</a:t>
            </a:r>
          </a:p>
        </p:txBody>
      </p:sp>
      <p:sp>
        <p:nvSpPr>
          <p:cNvPr id="270368" name="Text Box 32">
            <a:extLst>
              <a:ext uri="{FF2B5EF4-FFF2-40B4-BE49-F238E27FC236}">
                <a16:creationId xmlns:a16="http://schemas.microsoft.com/office/drawing/2014/main" id="{C4C55604-D3F3-4B7A-9D0E-5C3B958AF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944" y="5867092"/>
            <a:ext cx="56678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+</a:t>
            </a:r>
          </a:p>
        </p:txBody>
      </p:sp>
      <p:sp>
        <p:nvSpPr>
          <p:cNvPr id="270369" name="Text Box 33">
            <a:extLst>
              <a:ext uri="{FF2B5EF4-FFF2-40B4-BE49-F238E27FC236}">
                <a16:creationId xmlns:a16="http://schemas.microsoft.com/office/drawing/2014/main" id="{AB02E5BB-9199-444E-82C1-364F33A8B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643" y="5797242"/>
            <a:ext cx="15114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n </a:t>
            </a:r>
            <a:r>
              <a:rPr lang="en-US" altLang="en-US" sz="16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X</a:t>
            </a: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#9Slide03 Montserrat ExtraBold" panose="00000900000000000000" pitchFamily="2" charset="0"/>
              </a:rPr>
              <a:t> 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D842A-8598-4FDE-9034-886DD5DB68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79" b="91778" l="4048" r="95714">
                        <a14:foregroundMark x1="40357" y1="18622" x2="34762" y2="27207"/>
                        <a14:foregroundMark x1="34762" y1="27207" x2="36190" y2="34220"/>
                        <a14:foregroundMark x1="36190" y1="34220" x2="50952" y2="38694"/>
                        <a14:foregroundMark x1="50952" y1="38694" x2="57976" y2="37001"/>
                        <a14:foregroundMark x1="57976" y1="37001" x2="66310" y2="28537"/>
                        <a14:foregroundMark x1="66310" y1="28537" x2="68214" y2="21403"/>
                        <a14:foregroundMark x1="68214" y1="21403" x2="73095" y2="28900"/>
                        <a14:foregroundMark x1="73095" y1="28900" x2="75000" y2="30593"/>
                        <a14:foregroundMark x1="73690" y1="61306" x2="64048" y2="57074"/>
                        <a14:foregroundMark x1="64048" y1="57074" x2="69286" y2="51511"/>
                        <a14:foregroundMark x1="69286" y1="51511" x2="73452" y2="57316"/>
                        <a14:foregroundMark x1="73452" y1="57316" x2="73214" y2="57437"/>
                        <a14:foregroundMark x1="80952" y1="54897" x2="69048" y2="56590"/>
                        <a14:foregroundMark x1="69048" y1="56590" x2="76905" y2="63362"/>
                        <a14:foregroundMark x1="76905" y1="63362" x2="86071" y2="52479"/>
                        <a14:foregroundMark x1="86071" y1="52479" x2="93571" y2="50665"/>
                        <a14:foregroundMark x1="93571" y1="50665" x2="94405" y2="57557"/>
                        <a14:foregroundMark x1="94405" y1="57557" x2="88095" y2="64087"/>
                        <a14:foregroundMark x1="88095" y1="64087" x2="82738" y2="58888"/>
                        <a14:foregroundMark x1="82738" y1="58888" x2="81190" y2="58283"/>
                        <a14:foregroundMark x1="77738" y1="65054" x2="70952" y2="70133"/>
                        <a14:foregroundMark x1="70952" y1="70133" x2="72857" y2="77993"/>
                        <a14:foregroundMark x1="72857" y1="77993" x2="72619" y2="70496"/>
                        <a14:foregroundMark x1="74167" y1="79202" x2="75595" y2="87787"/>
                        <a14:foregroundMark x1="75595" y1="87787" x2="67738" y2="89843"/>
                        <a14:foregroundMark x1="67738" y1="89843" x2="59762" y2="85973"/>
                        <a14:foregroundMark x1="59762" y1="85973" x2="58810" y2="81258"/>
                        <a14:foregroundMark x1="62857" y1="89480" x2="69405" y2="92261"/>
                        <a14:foregroundMark x1="69405" y1="92261" x2="75238" y2="88029"/>
                        <a14:foregroundMark x1="75238" y1="88029" x2="78571" y2="81499"/>
                        <a14:foregroundMark x1="78571" y1="81499" x2="77381" y2="79444"/>
                        <a14:foregroundMark x1="27024" y1="92140" x2="33690" y2="94438"/>
                        <a14:foregroundMark x1="33690" y1="94438" x2="40595" y2="92382"/>
                        <a14:foregroundMark x1="40595" y1="92382" x2="41786" y2="91536"/>
                        <a14:foregroundMark x1="49405" y1="39661" x2="40000" y2="40508"/>
                        <a14:foregroundMark x1="40000" y1="40508" x2="30000" y2="37001"/>
                        <a14:foregroundMark x1="30000" y1="37001" x2="26429" y2="25998"/>
                        <a14:foregroundMark x1="26429" y1="25998" x2="36190" y2="20556"/>
                        <a14:foregroundMark x1="36190" y1="20556" x2="46667" y2="22007"/>
                        <a14:foregroundMark x1="46667" y1="22007" x2="46548" y2="29746"/>
                        <a14:foregroundMark x1="46548" y1="29746" x2="42619" y2="30955"/>
                        <a14:foregroundMark x1="69048" y1="35550" x2="56786" y2="31923"/>
                        <a14:foregroundMark x1="56786" y1="31923" x2="57024" y2="17412"/>
                        <a14:foregroundMark x1="57024" y1="17412" x2="64048" y2="14752"/>
                        <a14:foregroundMark x1="64048" y1="14752" x2="73571" y2="19952"/>
                        <a14:foregroundMark x1="73571" y1="19952" x2="72500" y2="30955"/>
                        <a14:foregroundMark x1="72500" y1="30955" x2="63452" y2="37848"/>
                        <a14:foregroundMark x1="9524" y1="20677" x2="6310" y2="37969"/>
                        <a14:foregroundMark x1="6310" y1="37969" x2="8810" y2="52479"/>
                        <a14:foregroundMark x1="8810" y1="52479" x2="8810" y2="52479"/>
                        <a14:foregroundMark x1="5952" y1="33132" x2="4048" y2="40387"/>
                        <a14:foregroundMark x1="4048" y1="40387" x2="8095" y2="43289"/>
                        <a14:foregroundMark x1="45595" y1="20798" x2="33214" y2="20677"/>
                        <a14:foregroundMark x1="33214" y1="20677" x2="27262" y2="25272"/>
                        <a14:foregroundMark x1="27262" y1="25272" x2="30357" y2="38694"/>
                        <a14:foregroundMark x1="30357" y1="38694" x2="38333" y2="41596"/>
                        <a14:foregroundMark x1="38333" y1="41596" x2="47500" y2="42322"/>
                        <a14:foregroundMark x1="47500" y1="42322" x2="53929" y2="31318"/>
                        <a14:foregroundMark x1="53929" y1="31318" x2="50238" y2="24788"/>
                        <a14:foregroundMark x1="50238" y1="24788" x2="34167" y2="19105"/>
                        <a14:foregroundMark x1="34167" y1="19105" x2="30119" y2="18622"/>
                        <a14:foregroundMark x1="64286" y1="16566" x2="57857" y2="21886"/>
                        <a14:foregroundMark x1="57857" y1="21886" x2="58810" y2="30834"/>
                        <a14:foregroundMark x1="58810" y1="30834" x2="64881" y2="37848"/>
                        <a14:foregroundMark x1="64881" y1="37848" x2="72381" y2="41354"/>
                        <a14:foregroundMark x1="72381" y1="41354" x2="74643" y2="30834"/>
                        <a14:foregroundMark x1="74643" y1="30834" x2="70833" y2="24305"/>
                        <a14:foregroundMark x1="70833" y1="24305" x2="64524" y2="19105"/>
                        <a14:foregroundMark x1="64524" y1="19105" x2="57857" y2="17170"/>
                        <a14:foregroundMark x1="57857" y1="17170" x2="55357" y2="17170"/>
                        <a14:foregroundMark x1="64762" y1="16203" x2="77857" y2="18742"/>
                        <a14:foregroundMark x1="77857" y1="18742" x2="81071" y2="26481"/>
                        <a14:foregroundMark x1="81071" y1="26481" x2="76786" y2="35187"/>
                        <a14:foregroundMark x1="76786" y1="35187" x2="68929" y2="32044"/>
                        <a14:foregroundMark x1="68929" y1="32044" x2="67381" y2="21040"/>
                        <a14:foregroundMark x1="67381" y1="21040" x2="60833" y2="17896"/>
                        <a14:foregroundMark x1="60833" y1="17896" x2="60714" y2="17775"/>
                        <a14:foregroundMark x1="72143" y1="17775" x2="74643" y2="28053"/>
                        <a14:foregroundMark x1="74643" y1="28053" x2="81548" y2="29625"/>
                        <a14:foregroundMark x1="81548" y1="29625" x2="79643" y2="22733"/>
                        <a14:foregroundMark x1="79643" y1="22733" x2="73810" y2="21403"/>
                        <a14:foregroundMark x1="37024" y1="17775" x2="31548" y2="27932"/>
                        <a14:foregroundMark x1="31548" y1="27932" x2="33571" y2="35429"/>
                        <a14:foregroundMark x1="33571" y1="35429" x2="46071" y2="40145"/>
                        <a14:foregroundMark x1="46071" y1="40145" x2="52738" y2="38210"/>
                        <a14:foregroundMark x1="52738" y1="38210" x2="51786" y2="26119"/>
                        <a14:foregroundMark x1="51786" y1="26119" x2="38929" y2="19468"/>
                        <a14:foregroundMark x1="38929" y1="19468" x2="34286" y2="19347"/>
                        <a14:foregroundMark x1="36548" y1="16203" x2="24524" y2="20314"/>
                        <a14:foregroundMark x1="24524" y1="20314" x2="23571" y2="30713"/>
                        <a14:foregroundMark x1="23571" y1="30713" x2="31905" y2="35067"/>
                        <a14:foregroundMark x1="31905" y1="35067" x2="40000" y2="35429"/>
                        <a14:foregroundMark x1="40000" y1="35429" x2="47143" y2="33495"/>
                        <a14:foregroundMark x1="47143" y1="33495" x2="43452" y2="22854"/>
                        <a14:foregroundMark x1="43452" y1="22854" x2="36548" y2="19105"/>
                        <a14:foregroundMark x1="36548" y1="19105" x2="35357" y2="18863"/>
                        <a14:foregroundMark x1="32857" y1="16687" x2="41310" y2="15599"/>
                        <a14:foregroundMark x1="41310" y1="15599" x2="48571" y2="15961"/>
                        <a14:foregroundMark x1="48571" y1="15961" x2="52143" y2="22128"/>
                        <a14:foregroundMark x1="52143" y1="22128" x2="42619" y2="23096"/>
                        <a14:foregroundMark x1="42619" y1="23096" x2="36429" y2="19831"/>
                        <a14:foregroundMark x1="36429" y1="19831" x2="35952" y2="16929"/>
                        <a14:foregroundMark x1="76190" y1="59250" x2="71786" y2="64692"/>
                        <a14:foregroundMark x1="71786" y1="64692" x2="75357" y2="79444"/>
                        <a14:foregroundMark x1="85119" y1="59129" x2="89762" y2="57316"/>
                        <a14:foregroundMark x1="82143" y1="54172" x2="74405" y2="58767"/>
                        <a14:foregroundMark x1="74405" y1="58767" x2="89881" y2="51995"/>
                        <a14:foregroundMark x1="89881" y1="51995" x2="82381" y2="51753"/>
                        <a14:foregroundMark x1="82381" y1="51753" x2="76429" y2="53567"/>
                        <a14:foregroundMark x1="87381" y1="51149" x2="94048" y2="48489"/>
                        <a14:foregroundMark x1="94048" y1="48489" x2="89048" y2="50786"/>
                        <a14:foregroundMark x1="88690" y1="49214" x2="95714" y2="48972"/>
                        <a14:foregroundMark x1="95714" y1="48972" x2="95833" y2="50060"/>
                        <a14:foregroundMark x1="90238" y1="48126" x2="95833" y2="49698"/>
                        <a14:foregroundMark x1="66548" y1="55985" x2="58690" y2="53567"/>
                        <a14:foregroundMark x1="58690" y1="53567" x2="52857" y2="60218"/>
                        <a14:foregroundMark x1="52857" y1="60218" x2="57024" y2="71221"/>
                        <a14:foregroundMark x1="57024" y1="71221" x2="66905" y2="72189"/>
                        <a14:foregroundMark x1="66905" y1="72189" x2="71071" y2="64813"/>
                        <a14:foregroundMark x1="71071" y1="64813" x2="68571" y2="57557"/>
                        <a14:foregroundMark x1="68571" y1="57557" x2="60000" y2="52963"/>
                        <a14:foregroundMark x1="60000" y1="52963" x2="53214" y2="54172"/>
                        <a14:foregroundMark x1="53214" y1="54172" x2="52857" y2="57437"/>
                        <a14:foregroundMark x1="65119" y1="68077" x2="57143" y2="65538"/>
                        <a14:foregroundMark x1="57143" y1="65538" x2="65357" y2="70738"/>
                        <a14:foregroundMark x1="65357" y1="70738" x2="65952" y2="69891"/>
                        <a14:foregroundMark x1="76548" y1="10036" x2="90595" y2="5079"/>
                        <a14:foregroundMark x1="90595" y1="5079" x2="83571" y2="10762"/>
                        <a14:foregroundMark x1="83571" y1="10762" x2="77500" y2="11729"/>
                        <a14:foregroundMark x1="40119" y1="20556" x2="34524" y2="25877"/>
                        <a14:foregroundMark x1="34524" y1="25877" x2="39167" y2="31076"/>
                        <a14:foregroundMark x1="39167" y1="31076" x2="38214" y2="20073"/>
                        <a14:foregroundMark x1="38214" y1="20073" x2="31190" y2="19347"/>
                        <a14:foregroundMark x1="31190" y1="19347" x2="31190" y2="19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45" y="1036699"/>
            <a:ext cx="2918513" cy="2873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0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0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270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0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0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270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2703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2703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2703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0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0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270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270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270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4" dur="500"/>
                                        <p:tgtEl>
                                          <p:spTgt spid="27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0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0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4" dur="500"/>
                                        <p:tgtEl>
                                          <p:spTgt spid="27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0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0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0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0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70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70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270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6" dur="1000"/>
                                        <p:tgtEl>
                                          <p:spTgt spid="270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2" dur="1000"/>
                                        <p:tgtEl>
                                          <p:spTgt spid="2703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8" grpId="0"/>
      <p:bldP spid="270339" grpId="0"/>
      <p:bldP spid="270340" grpId="0"/>
      <p:bldP spid="270345" grpId="0"/>
      <p:bldP spid="270346" grpId="0"/>
      <p:bldP spid="270347" grpId="0"/>
      <p:bldP spid="270348" grpId="0"/>
      <p:bldP spid="270349" grpId="0"/>
      <p:bldP spid="270349" grpId="1"/>
      <p:bldP spid="270349" grpId="2"/>
      <p:bldP spid="270350" grpId="0"/>
      <p:bldP spid="270350" grpId="1"/>
      <p:bldP spid="270351" grpId="0"/>
      <p:bldP spid="270352" grpId="0"/>
      <p:bldP spid="270353" grpId="0"/>
      <p:bldP spid="270354" grpId="0"/>
      <p:bldP spid="270355" grpId="0"/>
      <p:bldP spid="270356" grpId="0" animBg="1"/>
      <p:bldP spid="270357" grpId="0" animBg="1"/>
      <p:bldP spid="270358" grpId="0" animBg="1"/>
      <p:bldP spid="270361" grpId="0"/>
      <p:bldP spid="270362" grpId="0"/>
      <p:bldP spid="270363" grpId="0"/>
      <p:bldP spid="270365" grpId="0"/>
      <p:bldP spid="270366" grpId="0"/>
      <p:bldP spid="270367" grpId="0"/>
      <p:bldP spid="270368" grpId="0"/>
      <p:bldP spid="2703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8336187-6350-4A5B-8D61-A45949A27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28" y="108857"/>
            <a:ext cx="12083143" cy="66402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72386" name="Text Box 2">
            <a:extLst>
              <a:ext uri="{FF2B5EF4-FFF2-40B4-BE49-F238E27FC236}">
                <a16:creationId xmlns:a16="http://schemas.microsoft.com/office/drawing/2014/main" id="{A3390758-2868-4E82-9218-6FFA9CEE8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657" y="273371"/>
            <a:ext cx="11669486" cy="46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i="1" u="sng" dirty="0" err="1">
                <a:solidFill>
                  <a:srgbClr val="C00000"/>
                </a:solidFill>
                <a:latin typeface="#9Slide07 IcielNabila" pitchFamily="2" charset="0"/>
              </a:rPr>
              <a:t>B</a:t>
            </a:r>
            <a:r>
              <a:rPr lang="en-US" altLang="en-US" sz="2400" b="1" i="1" u="sng" dirty="0" err="1">
                <a:solidFill>
                  <a:srgbClr val="C00000"/>
                </a:solidFill>
                <a:latin typeface="#9Slide07 IcielNabila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400" b="1" i="1" u="sng" dirty="0" err="1">
                <a:solidFill>
                  <a:srgbClr val="C00000"/>
                </a:solidFill>
                <a:latin typeface="#9Slide07 IcielNabila" pitchFamily="2" charset="0"/>
              </a:rPr>
              <a:t>i</a:t>
            </a:r>
            <a:r>
              <a:rPr lang="en-US" altLang="en-US" sz="2400" b="1" i="1" u="sng" dirty="0">
                <a:solidFill>
                  <a:srgbClr val="C00000"/>
                </a:solidFill>
                <a:latin typeface="#9Slide07 IcielNabila" pitchFamily="2" charset="0"/>
              </a:rPr>
              <a:t> 4</a:t>
            </a:r>
            <a:r>
              <a:rPr lang="en-US" altLang="en-US" sz="2400" b="1" i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: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Áp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dụng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tính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chất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một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số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với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một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tổng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để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tính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(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theo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7 IcielNabila" pitchFamily="2" charset="0"/>
              </a:rPr>
              <a:t>mẫu</a:t>
            </a:r>
            <a:r>
              <a:rPr lang="en-US" altLang="en-US" sz="2400" b="1" dirty="0">
                <a:solidFill>
                  <a:srgbClr val="C00000"/>
                </a:solidFill>
                <a:latin typeface="#9Slide07 IcielNabila" pitchFamily="2" charset="0"/>
              </a:rPr>
              <a:t> ):</a:t>
            </a:r>
            <a:endParaRPr lang="en-US" altLang="en-US" sz="2400" b="1" dirty="0">
              <a:solidFill>
                <a:srgbClr val="C00000"/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72390" name="Text Box 6">
            <a:extLst>
              <a:ext uri="{FF2B5EF4-FFF2-40B4-BE49-F238E27FC236}">
                <a16:creationId xmlns:a16="http://schemas.microsoft.com/office/drawing/2014/main" id="{18CC912E-2692-469C-97BF-536AE8B5E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464" y="820740"/>
            <a:ext cx="385419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      36 x 11      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1" name="Text Box 7">
            <a:extLst>
              <a:ext uri="{FF2B5EF4-FFF2-40B4-BE49-F238E27FC236}">
                <a16:creationId xmlns:a16="http://schemas.microsoft.com/office/drawing/2014/main" id="{9983BBBD-56E4-4F71-B598-57F5F67D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1400" y="820740"/>
            <a:ext cx="2987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36 x  (10 + 1)</a:t>
            </a:r>
            <a:endParaRPr lang="en-US" altLang="en-US" sz="2800" b="1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2" name="Text Box 8">
            <a:extLst>
              <a:ext uri="{FF2B5EF4-FFF2-40B4-BE49-F238E27FC236}">
                <a16:creationId xmlns:a16="http://schemas.microsoft.com/office/drawing/2014/main" id="{D4AC150E-ED83-4F3C-AE8C-29B3C1D7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8776" y="809869"/>
            <a:ext cx="454886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36 x 10 + 36 x 1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3" name="Text Box 9">
            <a:extLst>
              <a:ext uri="{FF2B5EF4-FFF2-40B4-BE49-F238E27FC236}">
                <a16:creationId xmlns:a16="http://schemas.microsoft.com/office/drawing/2014/main" id="{9D2CE967-17B0-46D3-B55F-8E3C33A11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8776" y="1303790"/>
            <a:ext cx="454886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360 + 36 = 396 </a:t>
            </a:r>
            <a:endParaRPr lang="en-US" altLang="en-US" sz="2800" b="1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4" name="Text Box 10">
            <a:extLst>
              <a:ext uri="{FF2B5EF4-FFF2-40B4-BE49-F238E27FC236}">
                <a16:creationId xmlns:a16="http://schemas.microsoft.com/office/drawing/2014/main" id="{CCFAB098-91E2-402C-B123-582D1A8C7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050" y="1806205"/>
            <a:ext cx="23260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 x 11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5" name="Text Box 11">
            <a:extLst>
              <a:ext uri="{FF2B5EF4-FFF2-40B4-BE49-F238E27FC236}">
                <a16:creationId xmlns:a16="http://schemas.microsoft.com/office/drawing/2014/main" id="{27B697FB-1F34-4695-9399-B4CDC50EB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284" y="4239309"/>
            <a:ext cx="2990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213 x 11</a:t>
            </a:r>
            <a:endParaRPr lang="en-US" altLang="en-US" sz="3200" b="1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6" name="Text Box 12">
            <a:extLst>
              <a:ext uri="{FF2B5EF4-FFF2-40B4-BE49-F238E27FC236}">
                <a16:creationId xmlns:a16="http://schemas.microsoft.com/office/drawing/2014/main" id="{BF48D437-FE8F-4FF3-B754-611D2C0D6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5371" y="2920261"/>
            <a:ext cx="55220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35 x 101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7" name="Text Box 13">
            <a:extLst>
              <a:ext uri="{FF2B5EF4-FFF2-40B4-BE49-F238E27FC236}">
                <a16:creationId xmlns:a16="http://schemas.microsoft.com/office/drawing/2014/main" id="{A8AA0E33-3FB3-4794-B24A-5D73D90CC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037" y="5502421"/>
            <a:ext cx="2990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123 x 101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8" name="Text Box 14">
            <a:extLst>
              <a:ext uri="{FF2B5EF4-FFF2-40B4-BE49-F238E27FC236}">
                <a16:creationId xmlns:a16="http://schemas.microsoft.com/office/drawing/2014/main" id="{4E06581E-81A8-492A-BFF9-FAD4EBCD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011" y="1848961"/>
            <a:ext cx="2829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26 x (10 + 1)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399" name="Text Box 15">
            <a:extLst>
              <a:ext uri="{FF2B5EF4-FFF2-40B4-BE49-F238E27FC236}">
                <a16:creationId xmlns:a16="http://schemas.microsoft.com/office/drawing/2014/main" id="{09E3F0A5-570E-4FC9-81F3-9C1F69F56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420" y="1854675"/>
            <a:ext cx="359364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26 x 10 + 26 x 1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400" name="Text Box 16">
            <a:extLst>
              <a:ext uri="{FF2B5EF4-FFF2-40B4-BE49-F238E27FC236}">
                <a16:creationId xmlns:a16="http://schemas.microsoft.com/office/drawing/2014/main" id="{20B46F21-667B-49AC-971F-F91489DC7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420" y="2383115"/>
            <a:ext cx="3129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260 + 26 </a:t>
            </a:r>
            <a:r>
              <a:rPr lang="en-US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286</a:t>
            </a:r>
            <a:endParaRPr lang="en-US" alt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401" name="Text Box 17">
            <a:extLst>
              <a:ext uri="{FF2B5EF4-FFF2-40B4-BE49-F238E27FC236}">
                <a16:creationId xmlns:a16="http://schemas.microsoft.com/office/drawing/2014/main" id="{43C06CD2-4DEE-4984-89E9-AC92D9C15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884" y="2950053"/>
            <a:ext cx="50852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35 x (100 + 1)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402" name="Text Box 18">
            <a:extLst>
              <a:ext uri="{FF2B5EF4-FFF2-40B4-BE49-F238E27FC236}">
                <a16:creationId xmlns:a16="http://schemas.microsoft.com/office/drawing/2014/main" id="{5D799EF3-4124-418A-88A8-7467BB6F8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976" y="2981816"/>
            <a:ext cx="62517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35 x 100 + 35 x 1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403" name="Text Box 19">
            <a:extLst>
              <a:ext uri="{FF2B5EF4-FFF2-40B4-BE49-F238E27FC236}">
                <a16:creationId xmlns:a16="http://schemas.microsoft.com/office/drawing/2014/main" id="{63B1043D-35E0-4532-B116-5234ADD5B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976" y="3464350"/>
            <a:ext cx="40888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3500 + 35 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410" name="Text Box 26">
            <a:extLst>
              <a:ext uri="{FF2B5EF4-FFF2-40B4-BE49-F238E27FC236}">
                <a16:creationId xmlns:a16="http://schemas.microsoft.com/office/drawing/2014/main" id="{19A88C10-F306-42C3-B7A3-F4CAAD67D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158" y="3440275"/>
            <a:ext cx="27339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3535</a:t>
            </a:r>
            <a:endParaRPr lang="en-US" alt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59D45CE5-F516-4ED4-B78B-94AE8DCAB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799" y="4260521"/>
            <a:ext cx="2963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213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x (10 + 1)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id="{D0213DBB-71C3-4463-A12A-0D396EFB8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9674" y="4273220"/>
            <a:ext cx="3838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213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 x 10 +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213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 x 1</a:t>
            </a:r>
            <a:endParaRPr lang="en-US" altLang="en-US" sz="28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9740C724-5CD1-4687-A7B0-D28C0F9AB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3486" y="4854246"/>
            <a:ext cx="2603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2130 + 213 </a:t>
            </a:r>
            <a:endParaRPr lang="en-US" altLang="en-US" sz="28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6">
            <a:extLst>
              <a:ext uri="{FF2B5EF4-FFF2-40B4-BE49-F238E27FC236}">
                <a16:creationId xmlns:a16="http://schemas.microsoft.com/office/drawing/2014/main" id="{B4B56648-0680-4FA9-B3AF-E0B104E8B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387" y="4849155"/>
            <a:ext cx="142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2343</a:t>
            </a:r>
            <a:endParaRPr lang="en-US" alt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2F43CFF3-990A-4364-B53B-514D6011C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372" y="5505947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123</a:t>
            </a:r>
            <a:r>
              <a:rPr lang="en-US" alt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x (100 + 1)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0EE51799-3CF5-442C-A4FB-A257BA80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385" y="5513883"/>
            <a:ext cx="35591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123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 x 100 +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123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 x 1</a:t>
            </a:r>
            <a:endParaRPr lang="en-US" altLang="en-US" sz="28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7DC3DF46-C574-49D5-A33C-84012878D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084" y="6099672"/>
            <a:ext cx="2654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>
                <a:latin typeface="Cambria" panose="02040503050406030204" pitchFamily="18" charset="0"/>
                <a:ea typeface="Cambria" panose="02040503050406030204" pitchFamily="18" charset="0"/>
              </a:rPr>
              <a:t>12300 + 123</a:t>
            </a:r>
            <a:endParaRPr lang="en-US" altLang="en-US" sz="28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6">
            <a:extLst>
              <a:ext uri="{FF2B5EF4-FFF2-40B4-BE49-F238E27FC236}">
                <a16:creationId xmlns:a16="http://schemas.microsoft.com/office/drawing/2014/main" id="{0646C1D1-2E10-478A-91F7-645A04F4A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703" y="6090526"/>
            <a:ext cx="1976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vi-VN" altLang="en-US" sz="2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12423</a:t>
            </a:r>
            <a:endParaRPr lang="en-US" alt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形 2">
            <a:extLst>
              <a:ext uri="{FF2B5EF4-FFF2-40B4-BE49-F238E27FC236}">
                <a16:creationId xmlns:a16="http://schemas.microsoft.com/office/drawing/2014/main" id="{FEBF0B11-087E-4494-8856-D2CA9DBF4C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33160" y="2837970"/>
            <a:ext cx="2425605" cy="36016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2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27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1000"/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1000"/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000"/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1000"/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1000"/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000"/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1000"/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1000"/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000"/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2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2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2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2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724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724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2724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2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72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72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6" grpId="0"/>
      <p:bldP spid="272390" grpId="0"/>
      <p:bldP spid="272391" grpId="0"/>
      <p:bldP spid="272392" grpId="0"/>
      <p:bldP spid="272393" grpId="0"/>
      <p:bldP spid="272394" grpId="0"/>
      <p:bldP spid="272395" grpId="0"/>
      <p:bldP spid="272396" grpId="0"/>
      <p:bldP spid="272397" grpId="0"/>
      <p:bldP spid="272398" grpId="0"/>
      <p:bldP spid="272399" grpId="0"/>
      <p:bldP spid="272400" grpId="0"/>
      <p:bldP spid="272401" grpId="0"/>
      <p:bldP spid="272402" grpId="0"/>
      <p:bldP spid="272403" grpId="0"/>
      <p:bldP spid="272410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/>
          <a:srcRect l="39751" r="43750" b="27198"/>
          <a:stretch/>
        </p:blipFill>
        <p:spPr>
          <a:xfrm rot="5400000">
            <a:off x="-365078" y="365077"/>
            <a:ext cx="6858000" cy="61278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612" y="1412483"/>
            <a:ext cx="4219004" cy="4885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 Box 19">
            <a:extLst>
              <a:ext uri="{FF2B5EF4-FFF2-40B4-BE49-F238E27FC236}">
                <a16:creationId xmlns:a16="http://schemas.microsoft.com/office/drawing/2014/main" id="{5FC3EEC9-BCDB-4149-8925-3D078FFDF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59" y="359481"/>
            <a:ext cx="4421412" cy="2677634"/>
          </a:xfrm>
          <a:prstGeom prst="rect">
            <a:avLst/>
          </a:prstGeom>
          <a:solidFill>
            <a:srgbClr val="C1272D"/>
          </a:solidFill>
          <a:ln w="38100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vi-VN" altLang="en-US" sz="2800" b="1" dirty="0">
              <a:latin typeface="#9Slide03 Sofia Pro Soft Bold" panose="020B0000000000000000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Khi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nhân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một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11 ta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thể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nhân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đó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10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v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cộng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chính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#9Slide03 Sofia Pro Soft Bold" panose="020B0000000000000000" pitchFamily="34" charset="0"/>
              </a:rPr>
              <a:t>đó</a:t>
            </a:r>
            <a:r>
              <a:rPr lang="en-US" altLang="en-US" sz="2800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2800" b="1" dirty="0">
              <a:latin typeface="#9Slide03 Sofia Pro Soft Bold" panose="020B00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C78C063F-E713-4D3B-AF16-8E4026629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59" y="3428999"/>
            <a:ext cx="4421412" cy="2677634"/>
          </a:xfrm>
          <a:prstGeom prst="rect">
            <a:avLst/>
          </a:prstGeom>
          <a:solidFill>
            <a:srgbClr val="FCC397"/>
          </a:solidFill>
          <a:ln w="38100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16" tIns="45709" rIns="91416" bIns="45709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n-US" altLang="en-US" sz="2800" b="1" dirty="0">
              <a:solidFill>
                <a:schemeClr val="accent2">
                  <a:lumMod val="75000"/>
                </a:schemeClr>
              </a:solidFill>
              <a:latin typeface="#9Slide03 Sofia Pro Soft Bold" panose="020B0000000000000000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Khi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nhân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một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101 ta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có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thể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nhân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đó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100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rồi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cộng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với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chính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số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 </a:t>
            </a:r>
            <a:r>
              <a:rPr lang="en-US" altLang="en-US" sz="2800" b="1" dirty="0" err="1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đó</a:t>
            </a: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  <a:latin typeface="#9Slide03 Sofia Pro Soft Bold" panose="020B0000000000000000" pitchFamily="34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2800" b="1" dirty="0">
              <a:solidFill>
                <a:schemeClr val="accent2">
                  <a:lumMod val="75000"/>
                </a:schemeClr>
              </a:solidFill>
              <a:latin typeface="#9Slide03 Sofia Pro Soft Bold" panose="020B00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27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 advTm="1000">
        <p15:prstTrans prst="pageCurlDouble"/>
      </p:transition>
    </mc:Choice>
    <mc:Fallback xmlns="">
      <p:transition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787848" y="1665033"/>
            <a:ext cx="136478" cy="2169994"/>
            <a:chOff x="2743200" y="1787857"/>
            <a:chExt cx="136478" cy="2169994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16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5812348" y="1601181"/>
            <a:ext cx="136478" cy="2169994"/>
            <a:chOff x="2743200" y="1787857"/>
            <a:chExt cx="136478" cy="2169994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椭圆 47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0002941" y="1665033"/>
            <a:ext cx="136478" cy="2169994"/>
            <a:chOff x="2743200" y="1787857"/>
            <a:chExt cx="136478" cy="2169994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椭圆 57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t="26091"/>
          <a:stretch/>
        </p:blipFill>
        <p:spPr>
          <a:xfrm>
            <a:off x="0" y="0"/>
            <a:ext cx="12192000" cy="2204616"/>
          </a:xfrm>
          <a:prstGeom prst="rect">
            <a:avLst/>
          </a:prstGeom>
        </p:spPr>
      </p:pic>
      <p:cxnSp>
        <p:nvCxnSpPr>
          <p:cNvPr id="66" name="直接连接符 25">
            <a:extLst>
              <a:ext uri="{FF2B5EF4-FFF2-40B4-BE49-F238E27FC236}">
                <a16:creationId xmlns:a16="http://schemas.microsoft.com/office/drawing/2014/main" id="{E7851879-4E51-45B9-AA8E-A6F0209DE03B}"/>
              </a:ext>
            </a:extLst>
          </p:cNvPr>
          <p:cNvCxnSpPr/>
          <p:nvPr/>
        </p:nvCxnSpPr>
        <p:spPr>
          <a:xfrm>
            <a:off x="0" y="4236655"/>
            <a:ext cx="12287534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9">
            <a:extLst>
              <a:ext uri="{FF2B5EF4-FFF2-40B4-BE49-F238E27FC236}">
                <a16:creationId xmlns:a16="http://schemas.microsoft.com/office/drawing/2014/main" id="{2B8305D2-AE8D-4C80-96CA-0EBCACBD05EE}"/>
              </a:ext>
            </a:extLst>
          </p:cNvPr>
          <p:cNvSpPr txBox="1"/>
          <p:nvPr/>
        </p:nvSpPr>
        <p:spPr>
          <a:xfrm>
            <a:off x="1687711" y="360831"/>
            <a:ext cx="8816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Mục</a:t>
            </a:r>
            <a:r>
              <a:rPr lang="en-US" altLang="zh-CN" sz="8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tiêu</a:t>
            </a:r>
            <a:r>
              <a:rPr lang="en-US" altLang="zh-CN" sz="8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bài</a:t>
            </a:r>
            <a:r>
              <a:rPr lang="en-US" altLang="zh-CN" sz="8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học</a:t>
            </a:r>
            <a:endParaRPr lang="zh-CN" altLang="en-US" sz="8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09581" y="302862"/>
            <a:ext cx="8816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Mục</a:t>
            </a:r>
            <a:r>
              <a:rPr lang="en-US" altLang="zh-CN" sz="80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tiêu</a:t>
            </a:r>
            <a:r>
              <a:rPr lang="en-US" altLang="zh-CN" sz="80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bài</a:t>
            </a:r>
            <a:r>
              <a:rPr lang="en-US" altLang="zh-CN" sz="80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8000" dirty="0" err="1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học</a:t>
            </a:r>
            <a:endParaRPr lang="zh-CN" altLang="en-US" sz="8000" dirty="0">
              <a:solidFill>
                <a:srgbClr val="F9DB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5F16CA-1ADC-4487-A628-4E07704BE263}"/>
              </a:ext>
            </a:extLst>
          </p:cNvPr>
          <p:cNvSpPr txBox="1"/>
          <p:nvPr/>
        </p:nvSpPr>
        <p:spPr>
          <a:xfrm>
            <a:off x="1194287" y="2265600"/>
            <a:ext cx="10562285" cy="4324261"/>
          </a:xfrm>
          <a:prstGeom prst="round1Rect">
            <a:avLst/>
          </a:prstGeom>
          <a:solidFill>
            <a:schemeClr val="bg1">
              <a:alpha val="58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b="1" dirty="0">
                <a:solidFill>
                  <a:srgbClr val="00206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1. Kiến thức</a:t>
            </a:r>
            <a:endParaRPr lang="en-US" sz="2500" dirty="0">
              <a:solidFill>
                <a:srgbClr val="00206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dirty="0"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nl-NL" sz="2500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Biết thực hiện phép nhân một số với một tổng, nhân một tổng với một số.</a:t>
            </a:r>
            <a:endParaRPr lang="en-US" sz="2500" dirty="0"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b="1" dirty="0">
                <a:solidFill>
                  <a:srgbClr val="00206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2. Kĩ năng</a:t>
            </a:r>
            <a:endParaRPr lang="en-US" sz="2500" dirty="0">
              <a:solidFill>
                <a:srgbClr val="00206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b-NO" sz="2500" dirty="0"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nl-NL" sz="2500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Vận dụng tính chất để giải được các bài tập. </a:t>
            </a:r>
            <a:endParaRPr lang="en-US" sz="2500" dirty="0"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b="1" dirty="0">
                <a:solidFill>
                  <a:srgbClr val="00206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3. Phẩm chất</a:t>
            </a:r>
            <a:endParaRPr lang="en-US" sz="2500" dirty="0">
              <a:solidFill>
                <a:srgbClr val="00206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dirty="0"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HS có phẩm chất học tập tích cực.</a:t>
            </a:r>
            <a:endParaRPr lang="en-US" sz="2500" dirty="0"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b="1" dirty="0">
                <a:solidFill>
                  <a:srgbClr val="00206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4. Góp phần phát triển năng lực: </a:t>
            </a:r>
            <a:endParaRPr lang="en-US" sz="2500" dirty="0">
              <a:solidFill>
                <a:srgbClr val="00206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500" b="1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</a:t>
            </a:r>
            <a:r>
              <a:rPr lang="nl-NL" sz="2500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Năng lực tự học, NL giải quyết vấn đề và sáng tạo, NL tư duy - lập luận logic.</a:t>
            </a:r>
            <a:endParaRPr lang="en-US" sz="2500" dirty="0"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500" dirty="0"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*</a:t>
            </a:r>
            <a:r>
              <a:rPr lang="nl-NL" sz="2500" i="1" dirty="0"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Bài tập cần làm:   </a:t>
            </a:r>
            <a:r>
              <a:rPr lang="nl-NL" sz="2500" i="1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Bài 1; bài 2 a) 1 ý, b) 1 ý; bài 3</a:t>
            </a:r>
            <a:r>
              <a:rPr lang="nl-NL" sz="2500" dirty="0">
                <a:solidFill>
                  <a:srgbClr val="00000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. </a:t>
            </a:r>
            <a:endParaRPr lang="en-US" sz="2500" dirty="0"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69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10" grpId="0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/>
          <a:srcRect l="39751" r="43750" b="27198"/>
          <a:stretch/>
        </p:blipFill>
        <p:spPr>
          <a:xfrm rot="16200000" flipH="1">
            <a:off x="5699078" y="365077"/>
            <a:ext cx="6858000" cy="612784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108669" y="1931771"/>
            <a:ext cx="6038818" cy="574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altLang="zh-CN" sz="4800" spc="500" dirty="0">
                <a:solidFill>
                  <a:srgbClr val="FFC000"/>
                </a:solidFill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DẶN DÒ</a:t>
            </a:r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5121" y="1227800"/>
            <a:ext cx="3358801" cy="4402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A5C656-B925-49BD-85D9-3D31DD3AA012}"/>
              </a:ext>
            </a:extLst>
          </p:cNvPr>
          <p:cNvSpPr txBox="1"/>
          <p:nvPr/>
        </p:nvSpPr>
        <p:spPr>
          <a:xfrm>
            <a:off x="6977742" y="2830285"/>
            <a:ext cx="50074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Hoàn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thành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các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bài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tập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Chuẩn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bị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bài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sau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:</a:t>
            </a:r>
          </a:p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Nhân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một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số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với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một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#9Slide04 Trirong SemiBold" panose="00000700000000000000" pitchFamily="2" charset="-34"/>
                <a:cs typeface="#9Slide04 Trirong SemiBold" panose="00000700000000000000" pitchFamily="2" charset="-34"/>
              </a:rPr>
              <a:t>hiệu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#9Slide04 Trirong SemiBold" panose="00000700000000000000" pitchFamily="2" charset="-34"/>
              <a:cs typeface="#9Slide04 Trirong SemiBold" panose="000007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758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1000">
        <p14:switch dir="r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13" name="图形 12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26" name="图形 25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27" name="图形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7767671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2B81A3-3997-4B4E-AACB-79CFE7D98233}"/>
              </a:ext>
            </a:extLst>
          </p:cNvPr>
          <p:cNvSpPr/>
          <p:nvPr/>
        </p:nvSpPr>
        <p:spPr>
          <a:xfrm>
            <a:off x="2508106" y="3132756"/>
            <a:ext cx="72442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Chúc</a:t>
            </a:r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các</a:t>
            </a:r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em</a:t>
            </a:r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học</a:t>
            </a:r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tốt</a:t>
            </a:r>
            <a:endParaRPr lang="zh-CN" altLang="en-US" sz="6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Nabila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0" name="图形 1">
            <a:extLst>
              <a:ext uri="{FF2B5EF4-FFF2-40B4-BE49-F238E27FC236}">
                <a16:creationId xmlns:a16="http://schemas.microsoft.com/office/drawing/2014/main" id="{E2802341-AB5A-40E9-BCCA-1F0186DF467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7416"/>
          <a:stretch/>
        </p:blipFill>
        <p:spPr>
          <a:xfrm>
            <a:off x="-21412" y="3132756"/>
            <a:ext cx="2612211" cy="3489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形 2">
            <a:extLst>
              <a:ext uri="{FF2B5EF4-FFF2-40B4-BE49-F238E27FC236}">
                <a16:creationId xmlns:a16="http://schemas.microsoft.com/office/drawing/2014/main" id="{8973D359-C44A-4055-AD56-7490BEB6E2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65844" y="2952027"/>
            <a:ext cx="2425605" cy="36016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325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">
        <p14:ripple/>
      </p:transition>
    </mc:Choice>
    <mc:Fallback xmlns="">
      <p:transition spd="slow" advClick="0" advTm="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787848" y="1665033"/>
            <a:ext cx="136478" cy="2169994"/>
            <a:chOff x="2743200" y="1787857"/>
            <a:chExt cx="136478" cy="2169994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16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5812348" y="1601181"/>
            <a:ext cx="136478" cy="2169994"/>
            <a:chOff x="2743200" y="1787857"/>
            <a:chExt cx="136478" cy="2169994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椭圆 47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0002941" y="1665033"/>
            <a:ext cx="136478" cy="2169994"/>
            <a:chOff x="2743200" y="1787857"/>
            <a:chExt cx="136478" cy="2169994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2811439" y="1787857"/>
              <a:ext cx="0" cy="2169994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椭圆 57"/>
            <p:cNvSpPr/>
            <p:nvPr/>
          </p:nvSpPr>
          <p:spPr>
            <a:xfrm>
              <a:off x="2743200" y="3821373"/>
              <a:ext cx="136478" cy="136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/>
          <a:srcRect t="26091"/>
          <a:stretch/>
        </p:blipFill>
        <p:spPr>
          <a:xfrm>
            <a:off x="0" y="0"/>
            <a:ext cx="12192000" cy="2204616"/>
          </a:xfrm>
          <a:prstGeom prst="rect">
            <a:avLst/>
          </a:prstGeom>
        </p:spPr>
      </p:pic>
      <p:cxnSp>
        <p:nvCxnSpPr>
          <p:cNvPr id="66" name="直接连接符 25">
            <a:extLst>
              <a:ext uri="{FF2B5EF4-FFF2-40B4-BE49-F238E27FC236}">
                <a16:creationId xmlns:a16="http://schemas.microsoft.com/office/drawing/2014/main" id="{E7851879-4E51-45B9-AA8E-A6F0209DE03B}"/>
              </a:ext>
            </a:extLst>
          </p:cNvPr>
          <p:cNvCxnSpPr/>
          <p:nvPr/>
        </p:nvCxnSpPr>
        <p:spPr>
          <a:xfrm>
            <a:off x="0" y="4236655"/>
            <a:ext cx="12287534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组合 54">
            <a:extLst>
              <a:ext uri="{FF2B5EF4-FFF2-40B4-BE49-F238E27FC236}">
                <a16:creationId xmlns:a16="http://schemas.microsoft.com/office/drawing/2014/main" id="{1D4E2B95-576C-460C-A1F5-A14614952808}"/>
              </a:ext>
            </a:extLst>
          </p:cNvPr>
          <p:cNvGrpSpPr/>
          <p:nvPr/>
        </p:nvGrpSpPr>
        <p:grpSpPr>
          <a:xfrm>
            <a:off x="230920" y="2204616"/>
            <a:ext cx="2768721" cy="4102470"/>
            <a:chOff x="3330902" y="1603285"/>
            <a:chExt cx="2768721" cy="4102470"/>
          </a:xfrm>
        </p:grpSpPr>
        <p:grpSp>
          <p:nvGrpSpPr>
            <p:cNvPr id="68" name="组合 20">
              <a:extLst>
                <a:ext uri="{FF2B5EF4-FFF2-40B4-BE49-F238E27FC236}">
                  <a16:creationId xmlns:a16="http://schemas.microsoft.com/office/drawing/2014/main" id="{EA8017A9-3F62-4181-AF73-E75AF64523DC}"/>
                </a:ext>
              </a:extLst>
            </p:cNvPr>
            <p:cNvGrpSpPr/>
            <p:nvPr/>
          </p:nvGrpSpPr>
          <p:grpSpPr>
            <a:xfrm>
              <a:off x="4162566" y="2622064"/>
              <a:ext cx="1610437" cy="1610437"/>
              <a:chOff x="4162566" y="2398569"/>
              <a:chExt cx="1610437" cy="1610437"/>
            </a:xfrm>
          </p:grpSpPr>
          <p:sp>
            <p:nvSpPr>
              <p:cNvPr id="72" name="椭圆 16">
                <a:extLst>
                  <a:ext uri="{FF2B5EF4-FFF2-40B4-BE49-F238E27FC236}">
                    <a16:creationId xmlns:a16="http://schemas.microsoft.com/office/drawing/2014/main" id="{0F92A91B-2398-4A04-8468-F0A5E556F3AD}"/>
                  </a:ext>
                </a:extLst>
              </p:cNvPr>
              <p:cNvSpPr/>
              <p:nvPr/>
            </p:nvSpPr>
            <p:spPr>
              <a:xfrm>
                <a:off x="4162566" y="2398569"/>
                <a:ext cx="1610437" cy="1610437"/>
              </a:xfrm>
              <a:prstGeom prst="ellipse">
                <a:avLst/>
              </a:prstGeom>
              <a:solidFill>
                <a:srgbClr val="C1272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pic>
            <p:nvPicPr>
              <p:cNvPr id="73" name="图形 8">
                <a:extLst>
                  <a:ext uri="{FF2B5EF4-FFF2-40B4-BE49-F238E27FC236}">
                    <a16:creationId xmlns:a16="http://schemas.microsoft.com/office/drawing/2014/main" id="{72BC97D7-C623-43BC-82F8-472902A39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99296" y="2746286"/>
                <a:ext cx="736978" cy="888708"/>
              </a:xfrm>
              <a:prstGeom prst="rect">
                <a:avLst/>
              </a:prstGeom>
            </p:spPr>
          </p:pic>
        </p:grpSp>
        <p:sp>
          <p:nvSpPr>
            <p:cNvPr id="69" name="文本框 35">
              <a:extLst>
                <a:ext uri="{FF2B5EF4-FFF2-40B4-BE49-F238E27FC236}">
                  <a16:creationId xmlns:a16="http://schemas.microsoft.com/office/drawing/2014/main" id="{0DA3FB97-3493-456C-A6EC-209A99A7F6AB}"/>
                </a:ext>
              </a:extLst>
            </p:cNvPr>
            <p:cNvSpPr txBox="1"/>
            <p:nvPr/>
          </p:nvSpPr>
          <p:spPr>
            <a:xfrm rot="172232">
              <a:off x="3330902" y="1603285"/>
              <a:ext cx="14603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44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71" name="文本框 49">
              <a:extLst>
                <a:ext uri="{FF2B5EF4-FFF2-40B4-BE49-F238E27FC236}">
                  <a16:creationId xmlns:a16="http://schemas.microsoft.com/office/drawing/2014/main" id="{98D2AB1F-548E-42AA-8E74-68BA9CBC5208}"/>
                </a:ext>
              </a:extLst>
            </p:cNvPr>
            <p:cNvSpPr txBox="1"/>
            <p:nvPr/>
          </p:nvSpPr>
          <p:spPr>
            <a:xfrm>
              <a:off x="3835945" y="4382316"/>
              <a:ext cx="22636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spc="600" dirty="0">
                  <a:solidFill>
                    <a:schemeClr val="bg1"/>
                  </a:solidFill>
                  <a:latin typeface="#9Slide03 Sofia Pro Soft Bold" panose="020B0000000000000000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KHỞI </a:t>
              </a:r>
            </a:p>
            <a:p>
              <a:pPr algn="ctr"/>
              <a:r>
                <a:rPr lang="en-US" altLang="zh-CN" sz="4000" b="1" spc="600" dirty="0">
                  <a:solidFill>
                    <a:schemeClr val="bg1"/>
                  </a:solidFill>
                  <a:latin typeface="#9Slide03 Sofia Pro Soft Bold" panose="020B0000000000000000" pitchFamily="34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ĐỘNG</a:t>
              </a:r>
              <a:endParaRPr lang="zh-CN" altLang="en-US" sz="4000" b="1" spc="600" dirty="0">
                <a:solidFill>
                  <a:schemeClr val="bg1"/>
                </a:solidFill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74" name="组合 21">
            <a:extLst>
              <a:ext uri="{FF2B5EF4-FFF2-40B4-BE49-F238E27FC236}">
                <a16:creationId xmlns:a16="http://schemas.microsoft.com/office/drawing/2014/main" id="{396ACA61-5AAE-4978-9A30-392CF7C817A6}"/>
              </a:ext>
            </a:extLst>
          </p:cNvPr>
          <p:cNvGrpSpPr/>
          <p:nvPr/>
        </p:nvGrpSpPr>
        <p:grpSpPr>
          <a:xfrm>
            <a:off x="5097071" y="3198697"/>
            <a:ext cx="1610437" cy="1610437"/>
            <a:chOff x="6455390" y="2398569"/>
            <a:chExt cx="1610437" cy="1610437"/>
          </a:xfrm>
        </p:grpSpPr>
        <p:sp>
          <p:nvSpPr>
            <p:cNvPr id="75" name="椭圆 17">
              <a:extLst>
                <a:ext uri="{FF2B5EF4-FFF2-40B4-BE49-F238E27FC236}">
                  <a16:creationId xmlns:a16="http://schemas.microsoft.com/office/drawing/2014/main" id="{FEF1396A-6292-4FCB-A5BB-B19E808FAFEA}"/>
                </a:ext>
              </a:extLst>
            </p:cNvPr>
            <p:cNvSpPr/>
            <p:nvPr/>
          </p:nvSpPr>
          <p:spPr>
            <a:xfrm>
              <a:off x="6455390" y="2398569"/>
              <a:ext cx="1610437" cy="1610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pic>
          <p:nvPicPr>
            <p:cNvPr id="76" name="图形 9">
              <a:extLst>
                <a:ext uri="{FF2B5EF4-FFF2-40B4-BE49-F238E27FC236}">
                  <a16:creationId xmlns:a16="http://schemas.microsoft.com/office/drawing/2014/main" id="{8ADC5BCB-EBD4-476F-96DD-8D092A31E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08881" y="2717990"/>
              <a:ext cx="915752" cy="878374"/>
            </a:xfrm>
            <a:prstGeom prst="rect">
              <a:avLst/>
            </a:prstGeom>
          </p:spPr>
        </p:pic>
      </p:grpSp>
      <p:grpSp>
        <p:nvGrpSpPr>
          <p:cNvPr id="77" name="组合 56">
            <a:extLst>
              <a:ext uri="{FF2B5EF4-FFF2-40B4-BE49-F238E27FC236}">
                <a16:creationId xmlns:a16="http://schemas.microsoft.com/office/drawing/2014/main" id="{1C9FCFA5-0290-4FE0-9A26-C0FF0B30C0BD}"/>
              </a:ext>
            </a:extLst>
          </p:cNvPr>
          <p:cNvGrpSpPr/>
          <p:nvPr/>
        </p:nvGrpSpPr>
        <p:grpSpPr>
          <a:xfrm>
            <a:off x="9232499" y="2204616"/>
            <a:ext cx="1813840" cy="2629222"/>
            <a:chOff x="8748214" y="1603279"/>
            <a:chExt cx="1813840" cy="2629222"/>
          </a:xfrm>
        </p:grpSpPr>
        <p:grpSp>
          <p:nvGrpSpPr>
            <p:cNvPr id="78" name="组合 22">
              <a:extLst>
                <a:ext uri="{FF2B5EF4-FFF2-40B4-BE49-F238E27FC236}">
                  <a16:creationId xmlns:a16="http://schemas.microsoft.com/office/drawing/2014/main" id="{7C91ECA6-212C-4D2F-B9B6-C284A53F28E3}"/>
                </a:ext>
              </a:extLst>
            </p:cNvPr>
            <p:cNvGrpSpPr/>
            <p:nvPr/>
          </p:nvGrpSpPr>
          <p:grpSpPr>
            <a:xfrm>
              <a:off x="8748214" y="2622064"/>
              <a:ext cx="1610437" cy="1610437"/>
              <a:chOff x="8748214" y="2398569"/>
              <a:chExt cx="1610437" cy="1610437"/>
            </a:xfrm>
          </p:grpSpPr>
          <p:sp>
            <p:nvSpPr>
              <p:cNvPr id="80" name="椭圆 19">
                <a:extLst>
                  <a:ext uri="{FF2B5EF4-FFF2-40B4-BE49-F238E27FC236}">
                    <a16:creationId xmlns:a16="http://schemas.microsoft.com/office/drawing/2014/main" id="{DD173BD5-83D2-4FE8-B4E4-92CC996155C8}"/>
                  </a:ext>
                </a:extLst>
              </p:cNvPr>
              <p:cNvSpPr/>
              <p:nvPr/>
            </p:nvSpPr>
            <p:spPr>
              <a:xfrm>
                <a:off x="8748214" y="2398569"/>
                <a:ext cx="1610437" cy="1610437"/>
              </a:xfrm>
              <a:prstGeom prst="ellipse">
                <a:avLst/>
              </a:prstGeom>
              <a:solidFill>
                <a:srgbClr val="C1272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pic>
            <p:nvPicPr>
              <p:cNvPr id="81" name="图形 10">
                <a:extLst>
                  <a:ext uri="{FF2B5EF4-FFF2-40B4-BE49-F238E27FC236}">
                    <a16:creationId xmlns:a16="http://schemas.microsoft.com/office/drawing/2014/main" id="{392CE25C-00FE-41E8-9B53-5BFA2243C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138820" y="2799878"/>
                <a:ext cx="851341" cy="873745"/>
              </a:xfrm>
              <a:prstGeom prst="rect">
                <a:avLst/>
              </a:prstGeom>
            </p:spPr>
          </p:pic>
        </p:grpSp>
        <p:sp>
          <p:nvSpPr>
            <p:cNvPr id="79" name="文本框 39">
              <a:extLst>
                <a:ext uri="{FF2B5EF4-FFF2-40B4-BE49-F238E27FC236}">
                  <a16:creationId xmlns:a16="http://schemas.microsoft.com/office/drawing/2014/main" id="{BDFE6E81-471A-4E2A-BDCB-67E9ECDC604B}"/>
                </a:ext>
              </a:extLst>
            </p:cNvPr>
            <p:cNvSpPr txBox="1"/>
            <p:nvPr/>
          </p:nvSpPr>
          <p:spPr>
            <a:xfrm rot="563428">
              <a:off x="9101744" y="1603279"/>
              <a:ext cx="14603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44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82" name="文本框 49">
            <a:extLst>
              <a:ext uri="{FF2B5EF4-FFF2-40B4-BE49-F238E27FC236}">
                <a16:creationId xmlns:a16="http://schemas.microsoft.com/office/drawing/2014/main" id="{B9D89B22-3673-4A60-B4D6-A7FA45C85ABD}"/>
              </a:ext>
            </a:extLst>
          </p:cNvPr>
          <p:cNvSpPr txBox="1"/>
          <p:nvPr/>
        </p:nvSpPr>
        <p:spPr>
          <a:xfrm>
            <a:off x="4748748" y="4952760"/>
            <a:ext cx="2263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>
                <a:solidFill>
                  <a:schemeClr val="bg1"/>
                </a:solidFill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KHÁM</a:t>
            </a:r>
          </a:p>
          <a:p>
            <a:pPr algn="ctr"/>
            <a:r>
              <a:rPr lang="en-US" altLang="zh-CN" sz="4000" b="1" spc="600" dirty="0">
                <a:solidFill>
                  <a:schemeClr val="bg1"/>
                </a:solidFill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PHÁ</a:t>
            </a:r>
            <a:endParaRPr lang="zh-CN" altLang="en-US" sz="4000" b="1" spc="600" dirty="0">
              <a:solidFill>
                <a:schemeClr val="bg1"/>
              </a:solidFill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83" name="文本框 49">
            <a:extLst>
              <a:ext uri="{FF2B5EF4-FFF2-40B4-BE49-F238E27FC236}">
                <a16:creationId xmlns:a16="http://schemas.microsoft.com/office/drawing/2014/main" id="{2045120E-84F2-4B02-944F-A8BB4EEA41BF}"/>
              </a:ext>
            </a:extLst>
          </p:cNvPr>
          <p:cNvSpPr txBox="1"/>
          <p:nvPr/>
        </p:nvSpPr>
        <p:spPr>
          <a:xfrm>
            <a:off x="9007580" y="4914873"/>
            <a:ext cx="2263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>
                <a:solidFill>
                  <a:schemeClr val="bg1"/>
                </a:solidFill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VẬN</a:t>
            </a:r>
          </a:p>
          <a:p>
            <a:pPr algn="ctr"/>
            <a:r>
              <a:rPr lang="en-US" altLang="zh-CN" sz="4000" b="1" spc="600" dirty="0">
                <a:solidFill>
                  <a:schemeClr val="bg1"/>
                </a:solidFill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DỤNG</a:t>
            </a:r>
            <a:endParaRPr lang="zh-CN" altLang="en-US" sz="4000" b="1" spc="600" dirty="0">
              <a:solidFill>
                <a:schemeClr val="bg1"/>
              </a:solidFill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84" name="文本框 9">
            <a:extLst>
              <a:ext uri="{FF2B5EF4-FFF2-40B4-BE49-F238E27FC236}">
                <a16:creationId xmlns:a16="http://schemas.microsoft.com/office/drawing/2014/main" id="{2B8305D2-AE8D-4C80-96CA-0EBCACBD05EE}"/>
              </a:ext>
            </a:extLst>
          </p:cNvPr>
          <p:cNvSpPr txBox="1"/>
          <p:nvPr/>
        </p:nvSpPr>
        <p:spPr>
          <a:xfrm>
            <a:off x="1687711" y="360831"/>
            <a:ext cx="8816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CÁC HOẠT ĐỘNG</a:t>
            </a:r>
            <a:endParaRPr lang="zh-CN" altLang="en-US" sz="8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35478" y="363431"/>
            <a:ext cx="8816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Sofia Pro Soft Bold" panose="020B0000000000000000" pitchFamily="34" charset="0"/>
                <a:ea typeface="inpin heiti" panose="00000500000000000000" pitchFamily="2" charset="-122"/>
                <a:sym typeface="inpin heiti" panose="00000500000000000000" pitchFamily="2" charset="-122"/>
              </a:rPr>
              <a:t>CÁC HOẠT ĐỘNG</a:t>
            </a:r>
            <a:endParaRPr lang="zh-CN" altLang="en-US" sz="8000" dirty="0">
              <a:solidFill>
                <a:srgbClr val="F9DB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Sofia Pro Soft Bold" panose="020B0000000000000000" pitchFamily="34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311D6B3E-AEA6-4424-A79C-175C5A2445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880"/>
            <a:ext cx="1596506" cy="2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38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2" grpId="2"/>
      <p:bldP spid="83" grpId="0"/>
      <p:bldP spid="83" grpId="1"/>
      <p:bldP spid="8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-861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307213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68284" y="0"/>
            <a:ext cx="8106113" cy="27095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86509" y="4298447"/>
            <a:ext cx="8387888" cy="27095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本框 9">
            <a:extLst>
              <a:ext uri="{FF2B5EF4-FFF2-40B4-BE49-F238E27FC236}">
                <a16:creationId xmlns:a16="http://schemas.microsoft.com/office/drawing/2014/main" id="{6A303E1E-CAB8-4D78-912E-E06D075D7586}"/>
              </a:ext>
            </a:extLst>
          </p:cNvPr>
          <p:cNvSpPr txBox="1"/>
          <p:nvPr/>
        </p:nvSpPr>
        <p:spPr>
          <a:xfrm>
            <a:off x="1698171" y="3009640"/>
            <a:ext cx="91984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I- KHỞI ĐỘNG</a:t>
            </a:r>
            <a:endParaRPr lang="zh-CN" altLang="en-US" sz="8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Nabila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CC6FAB96-B512-47A3-B6E3-E1C82DC180D4}"/>
              </a:ext>
            </a:extLst>
          </p:cNvPr>
          <p:cNvGrpSpPr/>
          <p:nvPr/>
        </p:nvGrpSpPr>
        <p:grpSpPr>
          <a:xfrm>
            <a:off x="9975166" y="92060"/>
            <a:ext cx="2176865" cy="2176861"/>
            <a:chOff x="953424" y="1486519"/>
            <a:chExt cx="2228412" cy="2228408"/>
          </a:xfrm>
          <a:solidFill>
            <a:srgbClr val="A0B8B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883D1A24-C677-4DA6-A6AF-314D5333E6C0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7" name="Oval 9">
              <a:extLst>
                <a:ext uri="{FF2B5EF4-FFF2-40B4-BE49-F238E27FC236}">
                  <a16:creationId xmlns:a16="http://schemas.microsoft.com/office/drawing/2014/main" id="{A087D050-8D10-4CE0-AEE4-44FB54A89834}"/>
                </a:ext>
              </a:extLst>
            </p:cNvPr>
            <p:cNvSpPr/>
            <p:nvPr/>
          </p:nvSpPr>
          <p:spPr>
            <a:xfrm>
              <a:off x="1335155" y="1868251"/>
              <a:ext cx="1464952" cy="1464946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8" name="Group 10">
            <a:extLst>
              <a:ext uri="{FF2B5EF4-FFF2-40B4-BE49-F238E27FC236}">
                <a16:creationId xmlns:a16="http://schemas.microsoft.com/office/drawing/2014/main" id="{5253370B-EDE4-48D8-B2A3-A76D22741251}"/>
              </a:ext>
            </a:extLst>
          </p:cNvPr>
          <p:cNvGrpSpPr/>
          <p:nvPr/>
        </p:nvGrpSpPr>
        <p:grpSpPr>
          <a:xfrm>
            <a:off x="10348067" y="4960934"/>
            <a:ext cx="1661653" cy="1661650"/>
            <a:chOff x="953424" y="1486519"/>
            <a:chExt cx="2228412" cy="2228408"/>
          </a:xfrm>
          <a:solidFill>
            <a:srgbClr val="C127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3102D274-03D2-4F0F-9B3C-B4DBE3FF92F7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FF5CA27D-7451-4E25-8CDB-DB498679DD50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92EFA0EA-445C-4976-84C1-2BCFACAC3CEC}"/>
              </a:ext>
            </a:extLst>
          </p:cNvPr>
          <p:cNvGrpSpPr/>
          <p:nvPr/>
        </p:nvGrpSpPr>
        <p:grpSpPr>
          <a:xfrm>
            <a:off x="182280" y="4979222"/>
            <a:ext cx="1625073" cy="1625071"/>
            <a:chOff x="953424" y="1486519"/>
            <a:chExt cx="2228412" cy="2228408"/>
          </a:xfrm>
          <a:solidFill>
            <a:srgbClr val="F9DB7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91935934-8894-4D18-ADA6-BC46BF21F087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6" name="Oval 15">
              <a:extLst>
                <a:ext uri="{FF2B5EF4-FFF2-40B4-BE49-F238E27FC236}">
                  <a16:creationId xmlns:a16="http://schemas.microsoft.com/office/drawing/2014/main" id="{068AF83F-EF80-4BD9-A304-80DC3218E091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9A36663-A860-4866-A69F-6951D03D25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880"/>
            <a:ext cx="1596506" cy="2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8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">
        <p15:prstTrans prst="airplane"/>
      </p:transition>
    </mc:Choice>
    <mc:Fallback xmlns="">
      <p:transition spd="slow" advClick="0" advTm="1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67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71" y="1"/>
            <a:ext cx="13790086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81664" y="828322"/>
            <a:ext cx="482856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#9Slide05 IcielSanelma" pitchFamily="2" charset="0"/>
              </a:rPr>
              <a:t>VƯỢT CHƯỚNG</a:t>
            </a:r>
          </a:p>
          <a:p>
            <a:pPr algn="ctr"/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#9Slide05 IcielSanelma" pitchFamily="2" charset="0"/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48600" y="7271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66800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1" y="0"/>
            <a:ext cx="14111653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34195" y="7010398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1/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40 000 cm</a:t>
            </a:r>
            <a:r>
              <a:rPr lang="en-US" sz="3600" baseline="300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= …….. m</a:t>
            </a:r>
            <a:r>
              <a:rPr lang="en-US" sz="3600" baseline="30000" dirty="0">
                <a:solidFill>
                  <a:srgbClr val="4472C4">
                    <a:lumMod val="75000"/>
                  </a:srgb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4472C4">
                  <a:lumMod val="75000"/>
                </a:srgb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Không trả lời được thì mình giúp cho để qua vòng nhé!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2863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-1 0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6" grpId="0" animBg="1"/>
      <p:bldP spid="16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66800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0"/>
            <a:ext cx="13748237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6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7622931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2/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750 cm</a:t>
            </a:r>
            <a:r>
              <a:rPr lang="en-US" sz="3200" baseline="300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…….. 7dm</a:t>
            </a:r>
            <a:r>
              <a:rPr lang="en-US" sz="3200" baseline="300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50cm</a:t>
            </a:r>
            <a:r>
              <a:rPr lang="en-US" sz="3200" baseline="300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endParaRPr lang="en-US" sz="3200" dirty="0">
              <a:solidFill>
                <a:srgbClr val="C0000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8800" y="2045304"/>
            <a:ext cx="7622931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2545977" y="3429001"/>
            <a:ext cx="423649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Calibri" panose="020F0502020204030204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44937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6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66800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962" y="1"/>
            <a:ext cx="14221756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5" y="5440873"/>
            <a:ext cx="645769" cy="1103841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2572872" y="2767012"/>
            <a:ext cx="3832411" cy="812169"/>
          </a:xfrm>
          <a:prstGeom prst="wave">
            <a:avLst>
              <a:gd name="adj1" fmla="val 6529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r>
              <a:rPr lang="en-US" sz="600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latin typeface="Calibri" panose="020F0502020204030204"/>
              </a:rPr>
              <a:t>CHÀO MỪNG TÍ XÌ TRUM VỀ NHÀ  </a:t>
            </a:r>
          </a:p>
        </p:txBody>
      </p:sp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7173685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7095" y="7212951"/>
            <a:ext cx="6096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80644" y="7212951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3/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9m</a:t>
            </a:r>
            <a:r>
              <a:rPr lang="en-US" sz="3200" baseline="300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+ 20dm</a:t>
            </a:r>
            <a:r>
              <a:rPr lang="en-US" sz="3200" baseline="300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= ………. dm</a:t>
            </a:r>
            <a:r>
              <a:rPr lang="en-US" sz="3200" baseline="30000" dirty="0">
                <a:solidFill>
                  <a:srgbClr val="00B05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2</a:t>
            </a:r>
            <a:endParaRPr lang="en-US" sz="3200" dirty="0">
              <a:solidFill>
                <a:srgbClr val="00B05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920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Không trả lời được thì mình giúp cho để qua vòng nhé!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  <a:latin typeface="#9Slide03 AmpleSoft Bold" panose="02000000000000000000" pitchFamily="2" charset="0"/>
              </a:rPr>
              <a:t>920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9817" y="5013261"/>
            <a:ext cx="627475" cy="777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5927" y="4714569"/>
            <a:ext cx="826878" cy="826878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71" y="5579500"/>
            <a:ext cx="923420" cy="85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9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6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-1 0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388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7" grpId="1" animBg="1"/>
      <p:bldP spid="18" grpId="0" animBg="1"/>
      <p:bldP spid="18" grpId="1" animBg="1"/>
      <p:bldP spid="23" grpId="0" animBg="1"/>
      <p:bldP spid="23" grpId="1" animBg="1"/>
      <p:bldP spid="23" grpId="2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9057" y="0"/>
            <a:ext cx="8201806" cy="27095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9056" y="4361033"/>
            <a:ext cx="8456731" cy="263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文本框 9">
            <a:extLst>
              <a:ext uri="{FF2B5EF4-FFF2-40B4-BE49-F238E27FC236}">
                <a16:creationId xmlns:a16="http://schemas.microsoft.com/office/drawing/2014/main" id="{6A303E1E-CAB8-4D78-912E-E06D075D7586}"/>
              </a:ext>
            </a:extLst>
          </p:cNvPr>
          <p:cNvSpPr txBox="1"/>
          <p:nvPr/>
        </p:nvSpPr>
        <p:spPr>
          <a:xfrm>
            <a:off x="1314630" y="3023926"/>
            <a:ext cx="9545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Nabila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2- KHÁM PHÁ</a:t>
            </a:r>
            <a:endParaRPr lang="zh-CN" altLang="en-US" sz="8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Nabila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D07A3175-EF4E-4D57-A931-5B047E5FB956}"/>
              </a:ext>
            </a:extLst>
          </p:cNvPr>
          <p:cNvGrpSpPr/>
          <p:nvPr/>
        </p:nvGrpSpPr>
        <p:grpSpPr>
          <a:xfrm>
            <a:off x="9975166" y="92060"/>
            <a:ext cx="2176865" cy="2176861"/>
            <a:chOff x="953424" y="1486519"/>
            <a:chExt cx="2228412" cy="2228408"/>
          </a:xfrm>
          <a:solidFill>
            <a:srgbClr val="A0B8B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9930312-6D3B-49B3-A724-FFB4299F0C9E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DE2F7E40-F280-44C4-9D52-C863520A1451}"/>
                </a:ext>
              </a:extLst>
            </p:cNvPr>
            <p:cNvSpPr/>
            <p:nvPr/>
          </p:nvSpPr>
          <p:spPr>
            <a:xfrm>
              <a:off x="1335155" y="1868251"/>
              <a:ext cx="1464952" cy="1464946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101403D8-54F1-4A6E-9DEE-6BE68B36EC77}"/>
              </a:ext>
            </a:extLst>
          </p:cNvPr>
          <p:cNvGrpSpPr/>
          <p:nvPr/>
        </p:nvGrpSpPr>
        <p:grpSpPr>
          <a:xfrm>
            <a:off x="10348067" y="4960934"/>
            <a:ext cx="1661653" cy="1661650"/>
            <a:chOff x="953424" y="1486519"/>
            <a:chExt cx="2228412" cy="2228408"/>
          </a:xfrm>
          <a:solidFill>
            <a:srgbClr val="C1272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D4577DE-4379-4317-B6DD-757E5EB1DCC3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B5ACEC5E-99BB-4AD4-9E4A-1EAA72793058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1BBE3AFD-E8C1-47F2-9EAC-E9F545B7B982}"/>
              </a:ext>
            </a:extLst>
          </p:cNvPr>
          <p:cNvGrpSpPr/>
          <p:nvPr/>
        </p:nvGrpSpPr>
        <p:grpSpPr>
          <a:xfrm>
            <a:off x="182280" y="4979222"/>
            <a:ext cx="1625073" cy="1625071"/>
            <a:chOff x="953424" y="1486519"/>
            <a:chExt cx="2228412" cy="2228408"/>
          </a:xfrm>
          <a:solidFill>
            <a:srgbClr val="F9DB7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A2E667BC-92F1-4034-A164-E9EF2A51693D}"/>
                </a:ext>
              </a:extLst>
            </p:cNvPr>
            <p:cNvSpPr/>
            <p:nvPr/>
          </p:nvSpPr>
          <p:spPr>
            <a:xfrm>
              <a:off x="953424" y="1486519"/>
              <a:ext cx="2228412" cy="2228408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481" tIns="548640" rIns="356481" bIns="436755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000" kern="1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5B5E0A4B-D96C-4E9B-9748-A6A6548DB4A6}"/>
                </a:ext>
              </a:extLst>
            </p:cNvPr>
            <p:cNvSpPr/>
            <p:nvPr/>
          </p:nvSpPr>
          <p:spPr>
            <a:xfrm>
              <a:off x="1376346" y="1909439"/>
              <a:ext cx="1382568" cy="1382568"/>
            </a:xfrm>
            <a:prstGeom prst="ellips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F24021A-98A5-4074-AB3B-B1E8BCC39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880"/>
            <a:ext cx="1596506" cy="2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">
        <p14:shred/>
      </p:transition>
    </mc:Choice>
    <mc:Fallback xmlns="">
      <p:transition spd="slow" advClick="0" advTm="1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"/>
  <p:tag name="ISPRING_SCORM_RATE_SLIDES" val="0"/>
  <p:tag name="ISPRING_SCORM_RATE_QUIZZES" val="0"/>
  <p:tag name="ISPRING_SCORM_PASSING_SCORE" val="0.000000"/>
  <p:tag name="ISPRING_ULTRA_SCORM_COURSE_ID" val="2D0DD3C7-388F-46C9-8503-FF7CDC17B43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G:\第七批已完成作品\149190"/>
  <p:tag name="ISPRING_FIRST_PUBLISH" val="1"/>
  <p:tag name="INKNOELEADERBOARD" val="110126258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1313</Words>
  <Application>Microsoft Office PowerPoint</Application>
  <PresentationFormat>Widescreen</PresentationFormat>
  <Paragraphs>238</Paragraphs>
  <Slides>21</Slides>
  <Notes>12</Notes>
  <HiddenSlides>0</HiddenSlides>
  <MMClips>10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45" baseType="lpstr">
      <vt:lpstr>等线</vt:lpstr>
      <vt:lpstr>#9Slide04 Spectral ExtraBold</vt:lpstr>
      <vt:lpstr>Calibri Light</vt:lpstr>
      <vt:lpstr>#9Slide03 Sofia Pro Soft Bold</vt:lpstr>
      <vt:lpstr>Cambria</vt:lpstr>
      <vt:lpstr>Arial</vt:lpstr>
      <vt:lpstr>#9Slide05 IcielSanelma</vt:lpstr>
      <vt:lpstr>#9Slide03 Arima Madurai Black</vt:lpstr>
      <vt:lpstr>#9Slide03 Montserrat ExtraBold</vt:lpstr>
      <vt:lpstr>#9Slide03 AmpleSoft Bold</vt:lpstr>
      <vt:lpstr>Segoe UI Black</vt:lpstr>
      <vt:lpstr>#9Slide03 FS Neusa Bold</vt:lpstr>
      <vt:lpstr>#9Slide07 IcielNabila</vt:lpstr>
      <vt:lpstr>#9Slide04 Trirong SemiBold</vt:lpstr>
      <vt:lpstr>Calibri</vt:lpstr>
      <vt:lpstr>等线 Light</vt:lpstr>
      <vt:lpstr>inpin heiti</vt:lpstr>
      <vt:lpstr>#9Slide03 Kaleko 105 Round Bold</vt:lpstr>
      <vt:lpstr>.VnArial</vt:lpstr>
      <vt:lpstr>#9Slide03 Arima Madurai Bold</vt:lpstr>
      <vt:lpstr>Wingdings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cqzbj0102</dc:creator>
  <cp:lastModifiedBy>Lan Anh Dương</cp:lastModifiedBy>
  <cp:revision>151</cp:revision>
  <dcterms:created xsi:type="dcterms:W3CDTF">2017-06-02T04:38:50Z</dcterms:created>
  <dcterms:modified xsi:type="dcterms:W3CDTF">2023-07-21T07:36:45Z</dcterms:modified>
</cp:coreProperties>
</file>