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306" r:id="rId2"/>
    <p:sldId id="256" r:id="rId3"/>
    <p:sldId id="294" r:id="rId4"/>
    <p:sldId id="297" r:id="rId5"/>
    <p:sldId id="295" r:id="rId6"/>
    <p:sldId id="296" r:id="rId7"/>
    <p:sldId id="298" r:id="rId8"/>
    <p:sldId id="287" r:id="rId9"/>
    <p:sldId id="288" r:id="rId10"/>
    <p:sldId id="258" r:id="rId11"/>
    <p:sldId id="291" r:id="rId12"/>
    <p:sldId id="290" r:id="rId13"/>
    <p:sldId id="293" r:id="rId14"/>
    <p:sldId id="261" r:id="rId15"/>
    <p:sldId id="269" r:id="rId16"/>
    <p:sldId id="299" r:id="rId17"/>
    <p:sldId id="300" r:id="rId18"/>
    <p:sldId id="301" r:id="rId19"/>
    <p:sldId id="302" r:id="rId20"/>
    <p:sldId id="303" r:id="rId21"/>
    <p:sldId id="305" r:id="rId22"/>
    <p:sldId id="282" r:id="rId23"/>
    <p:sldId id="285" r:id="rId24"/>
  </p:sldIdLst>
  <p:sldSz cx="12192000" cy="6858000"/>
  <p:notesSz cx="6858000" cy="9144000"/>
  <p:embeddedFontLst>
    <p:embeddedFont>
      <p:font typeface="微软雅黑" panose="020B0503020204020204" pitchFamily="34" charset="-122"/>
      <p:regular r:id="rId26"/>
      <p:bold r:id="rId27"/>
    </p:embeddedFont>
    <p:embeddedFont>
      <p:font typeface="#9Slide05 SVNKitten" panose="020B0604020202020204" charset="-93"/>
      <p:regular r:id="rId28"/>
    </p:embeddedFont>
    <p:embeddedFont>
      <p:font typeface="#9Slide07 IcielCadena" panose="020B0604020202020204" charset="-93"/>
      <p:bold r:id="rId29"/>
    </p:embeddedFont>
    <p:embeddedFont>
      <p:font typeface="#9Slide07 IcielPony" panose="020B0604020202020204" charset="-93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UTM Alexander" panose="02040603050506020204" pitchFamily="18" charset="0"/>
      <p:regular r:id="rId37"/>
    </p:embeddedFont>
    <p:embeddedFont>
      <p:font typeface="UTM Alter Gothic" panose="02040603050506020204" pitchFamily="18" charset="0"/>
      <p:regular r:id="rId38"/>
    </p:embeddedFont>
    <p:embeddedFont>
      <p:font typeface="UTM Americana EB" panose="02040603050506020204" pitchFamily="18" charset="0"/>
      <p:bold r:id="rId39"/>
    </p:embeddedFont>
    <p:embeddedFont>
      <p:font typeface="UTM Androgyne" panose="02040603050506020204" pitchFamily="18" charset="0"/>
      <p:regular r:id="rId40"/>
    </p:embeddedFont>
    <p:embeddedFont>
      <p:font typeface="UTM Centur" panose="02040603050506020204" pitchFamily="18" charset="0"/>
      <p:regular r:id="rId41"/>
      <p:bold r:id="rId42"/>
      <p:italic r:id="rId43"/>
      <p:boldItalic r:id="rId44"/>
    </p:embeddedFont>
    <p:embeddedFont>
      <p:font typeface="UTM Futura Extra" panose="02040603050506020204" pitchFamily="18" charset="0"/>
      <p:bold r:id="rId45"/>
    </p:embeddedFont>
    <p:embeddedFont>
      <p:font typeface="UVN Saigon" panose="00000400000000000000" pitchFamily="2" charset="0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6AE"/>
    <a:srgbClr val="8E0A46"/>
    <a:srgbClr val="179988"/>
    <a:srgbClr val="EBCB41"/>
    <a:srgbClr val="DC5436"/>
    <a:srgbClr val="5B9BD5"/>
    <a:srgbClr val="FFF9B2"/>
    <a:srgbClr val="FEFDDA"/>
    <a:srgbClr val="FFFCDC"/>
    <a:srgbClr val="B2A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7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1088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CFCDB-F85E-40AA-9DD1-5B2AE3928081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9629E-6770-401B-A7A6-7B51E340C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80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659D5-1263-49DE-97F1-D16BDA4D4DF4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93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502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949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74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552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750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150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295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65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211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9629E-6770-401B-A7A6-7B51E340CF6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46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9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82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51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75409"/>
      </p:ext>
    </p:extLst>
  </p:cSld>
  <p:clrMapOvr>
    <a:masterClrMapping/>
  </p:clrMapOvr>
  <p:transition spd="slow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48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72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78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32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53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19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8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6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1A086-0195-4757-A405-B0B115F76A79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D938F-06B8-47C9-A6FF-9DEE8E8499A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rgbClr val="DBE6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DBE6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rgbClr val="DBE6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rgbClr val="DBE6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17076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9.jp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7.jpe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gif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8.gif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slide" Target="slide5.xml"/><Relationship Id="rId5" Type="http://schemas.microsoft.com/office/2007/relationships/hdphoto" Target="../media/hdphoto1.wdp"/><Relationship Id="rId10" Type="http://schemas.openxmlformats.org/officeDocument/2006/relationships/image" Target="../media/image27.jpe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jpe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audio" Target="../media/audio2.wav"/><Relationship Id="rId16" Type="http://schemas.openxmlformats.org/officeDocument/2006/relationships/image" Target="../media/image3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image" Target="../media/image25.jpeg"/><Relationship Id="rId5" Type="http://schemas.openxmlformats.org/officeDocument/2006/relationships/image" Target="../media/image30.gif"/><Relationship Id="rId15" Type="http://schemas.openxmlformats.org/officeDocument/2006/relationships/image" Target="../media/image32.jpeg"/><Relationship Id="rId10" Type="http://schemas.openxmlformats.org/officeDocument/2006/relationships/image" Target="../media/image24.jpeg"/><Relationship Id="rId4" Type="http://schemas.openxmlformats.org/officeDocument/2006/relationships/image" Target="../media/image20.png"/><Relationship Id="rId9" Type="http://schemas.openxmlformats.org/officeDocument/2006/relationships/image" Target="../media/image23.jpeg"/><Relationship Id="rId1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32.jpe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30.gi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Relationship Id="rId1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3.gif"/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12" Type="http://schemas.openxmlformats.org/officeDocument/2006/relationships/image" Target="../media/image3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11" Type="http://schemas.openxmlformats.org/officeDocument/2006/relationships/image" Target="../media/image31.jpeg"/><Relationship Id="rId5" Type="http://schemas.openxmlformats.org/officeDocument/2006/relationships/image" Target="../media/image34.gif"/><Relationship Id="rId10" Type="http://schemas.openxmlformats.org/officeDocument/2006/relationships/image" Target="../media/image27.jpe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32.jpeg"/><Relationship Id="rId3" Type="http://schemas.openxmlformats.org/officeDocument/2006/relationships/audio" Target="../media/audio3.wav"/><Relationship Id="rId7" Type="http://schemas.openxmlformats.org/officeDocument/2006/relationships/image" Target="../media/image37.gif"/><Relationship Id="rId12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11" Type="http://schemas.openxmlformats.org/officeDocument/2006/relationships/image" Target="../media/image21.gif"/><Relationship Id="rId5" Type="http://schemas.openxmlformats.org/officeDocument/2006/relationships/image" Target="../media/image20.png"/><Relationship Id="rId10" Type="http://schemas.openxmlformats.org/officeDocument/2006/relationships/image" Target="../media/image27.jpeg"/><Relationship Id="rId4" Type="http://schemas.openxmlformats.org/officeDocument/2006/relationships/audio" Target="../media/audio4.wav"/><Relationship Id="rId9" Type="http://schemas.openxmlformats.org/officeDocument/2006/relationships/image" Target="../media/image23.jpeg"/><Relationship Id="rId1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3.mp3"/><Relationship Id="rId7" Type="http://schemas.openxmlformats.org/officeDocument/2006/relationships/image" Target="../media/image9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3.mp3"/><Relationship Id="rId7" Type="http://schemas.openxmlformats.org/officeDocument/2006/relationships/image" Target="../media/image9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p3"/><Relationship Id="rId7" Type="http://schemas.openxmlformats.org/officeDocument/2006/relationships/image" Target="../media/image11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3.mp3"/><Relationship Id="rId7" Type="http://schemas.openxmlformats.org/officeDocument/2006/relationships/image" Target="../media/image9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22497392-F581-43E5-8BBF-5BB63BCB38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876" b="725"/>
          <a:stretch/>
        </p:blipFill>
        <p:spPr>
          <a:xfrm>
            <a:off x="3120819" y="4490329"/>
            <a:ext cx="8859499" cy="238601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5FFDF4C-53F5-4CCB-905F-A5787B57B6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5109" r="29408" b="32774"/>
          <a:stretch/>
        </p:blipFill>
        <p:spPr>
          <a:xfrm>
            <a:off x="378724" y="304802"/>
            <a:ext cx="11434555" cy="462827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9FB60AA-B70A-4C9A-BE3D-8B41E0B72A2F}"/>
              </a:ext>
            </a:extLst>
          </p:cNvPr>
          <p:cNvSpPr txBox="1"/>
          <p:nvPr/>
        </p:nvSpPr>
        <p:spPr>
          <a:xfrm>
            <a:off x="2938860" y="1134973"/>
            <a:ext cx="7381609" cy="3071608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4354">
              <a:lnSpc>
                <a:spcPct val="110000"/>
              </a:lnSpc>
            </a:pPr>
            <a:r>
              <a:rPr lang="en-US" altLang="zh-CN" sz="8800" b="1" kern="800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DB4453"/>
                </a:solidFill>
                <a:latin typeface="#9Slide07 IcielPony" panose="02000000000000000000" pitchFamily="2" charset="0"/>
                <a:ea typeface="方正少儿简体" panose="03000509000000000000" pitchFamily="65" charset="-122"/>
                <a:cs typeface="+mn-ea"/>
                <a:sym typeface="+mn-lt"/>
              </a:rPr>
              <a:t>LUYỆN TẬP CHUNG</a:t>
            </a:r>
            <a:endParaRPr lang="zh-CN" altLang="en-US" sz="8800" b="1" kern="80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DB4453"/>
              </a:solidFill>
              <a:latin typeface="#9Slide07 IcielPony" panose="02000000000000000000" pitchFamily="2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D73C2A3-D074-4E7C-9965-5A5DB75DD1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1" y="3901778"/>
            <a:ext cx="3286127" cy="295622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B31D108-2208-48CF-AA0A-6FA5924AB336}"/>
              </a:ext>
            </a:extLst>
          </p:cNvPr>
          <p:cNvSpPr txBox="1"/>
          <p:nvPr/>
        </p:nvSpPr>
        <p:spPr>
          <a:xfrm>
            <a:off x="3238136" y="5140281"/>
            <a:ext cx="5715728" cy="420562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4354"/>
            <a:r>
              <a:rPr lang="en-US" altLang="zh-CN" sz="2133" dirty="0">
                <a:solidFill>
                  <a:srgbClr val="77A7E6"/>
                </a:solidFill>
                <a:latin typeface="#9Slide07 IcielPony" panose="02000000000000000000" pitchFamily="2" charset="0"/>
                <a:ea typeface="方正少儿简体" panose="03000509000000000000" pitchFamily="65" charset="-122"/>
                <a:cs typeface="+mn-ea"/>
                <a:sym typeface="+mn-lt"/>
              </a:rPr>
              <a:t>GV:</a:t>
            </a:r>
          </a:p>
        </p:txBody>
      </p:sp>
      <p:pic>
        <p:nvPicPr>
          <p:cNvPr id="2" name="5c6abf3318997">
            <a:hlinkClick r:id="" action="ppaction://media"/>
            <a:extLst>
              <a:ext uri="{FF2B5EF4-FFF2-40B4-BE49-F238E27FC236}">
                <a16:creationId xmlns:a16="http://schemas.microsoft.com/office/drawing/2014/main" id="{BB48CF0A-4E8B-4A4D-924F-82FE0D5CB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325592" y="2021481"/>
            <a:ext cx="244751" cy="2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1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6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9" grpId="0"/>
    </p:bld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8866" y="1606719"/>
            <a:ext cx="8618555" cy="4376369"/>
          </a:xfrm>
          <a:prstGeom prst="ellipse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879596" y="4166800"/>
            <a:ext cx="2520000" cy="2520000"/>
          </a:xfrm>
          <a:prstGeom prst="ellipse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10290670" y="547088"/>
            <a:ext cx="1714539" cy="158504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10605483" y="4090074"/>
            <a:ext cx="680602" cy="629197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17390" r="9599" b="18774"/>
          <a:stretch/>
        </p:blipFill>
        <p:spPr>
          <a:xfrm>
            <a:off x="7435439" y="4198135"/>
            <a:ext cx="2855231" cy="236663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9" t="65040" r="30800" b="5008"/>
          <a:stretch/>
        </p:blipFill>
        <p:spPr>
          <a:xfrm>
            <a:off x="8581987" y="337356"/>
            <a:ext cx="2305160" cy="1357354"/>
          </a:xfrm>
          <a:prstGeom prst="rect">
            <a:avLst/>
          </a:prstGeom>
        </p:spPr>
      </p:pic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3213384" y="2132129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a.  268  x 235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3172551" y="3297223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b.  475  x 205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3200592" y="4414917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4400" b="1" dirty="0">
                <a:latin typeface="UTM Americana EB" panose="02040603050506020204" pitchFamily="18" charset="0"/>
              </a:rPr>
              <a:t>c. 45 x 12 + 8</a:t>
            </a:r>
          </a:p>
        </p:txBody>
      </p:sp>
      <p:sp>
        <p:nvSpPr>
          <p:cNvPr id="59" name="圆角矩形 14"/>
          <p:cNvSpPr/>
          <p:nvPr/>
        </p:nvSpPr>
        <p:spPr>
          <a:xfrm>
            <a:off x="534815" y="230188"/>
            <a:ext cx="4472614" cy="830997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-255194" y="-66080"/>
            <a:ext cx="2197289" cy="1331390"/>
          </a:xfrm>
          <a:prstGeom prst="rect">
            <a:avLst/>
          </a:prstGeom>
        </p:spPr>
      </p:pic>
      <p:sp>
        <p:nvSpPr>
          <p:cNvPr id="61" name="文本框 20"/>
          <p:cNvSpPr txBox="1"/>
          <p:nvPr/>
        </p:nvSpPr>
        <p:spPr>
          <a:xfrm>
            <a:off x="534815" y="230188"/>
            <a:ext cx="4949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8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2: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endParaRPr lang="zh-CN" altLang="en-US" sz="48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936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 animBg="1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5851616" y="1473567"/>
            <a:ext cx="5251055" cy="5207317"/>
          </a:xfrm>
          <a:prstGeom prst="ellipse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010853" y="4619034"/>
            <a:ext cx="2062191" cy="1880986"/>
          </a:xfrm>
          <a:prstGeom prst="ellipse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10689608" y="439920"/>
            <a:ext cx="1714539" cy="158504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11262592" y="4022920"/>
            <a:ext cx="680602" cy="629197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17390" r="9599" b="18774"/>
          <a:stretch/>
        </p:blipFill>
        <p:spPr>
          <a:xfrm>
            <a:off x="9692498" y="4518383"/>
            <a:ext cx="2128135" cy="176396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9" t="65040" r="30800" b="5008"/>
          <a:stretch/>
        </p:blipFill>
        <p:spPr>
          <a:xfrm>
            <a:off x="8980925" y="230188"/>
            <a:ext cx="2305160" cy="1357354"/>
          </a:xfrm>
          <a:prstGeom prst="rect">
            <a:avLst/>
          </a:prstGeom>
        </p:spPr>
      </p:pic>
      <p:sp>
        <p:nvSpPr>
          <p:cNvPr id="59" name="圆角矩形 14"/>
          <p:cNvSpPr/>
          <p:nvPr/>
        </p:nvSpPr>
        <p:spPr>
          <a:xfrm>
            <a:off x="534815" y="230188"/>
            <a:ext cx="4472614" cy="830997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-255194" y="-66080"/>
            <a:ext cx="2197289" cy="1331390"/>
          </a:xfrm>
          <a:prstGeom prst="rect">
            <a:avLst/>
          </a:prstGeom>
        </p:spPr>
      </p:pic>
      <p:sp>
        <p:nvSpPr>
          <p:cNvPr id="61" name="文本框 20"/>
          <p:cNvSpPr txBox="1"/>
          <p:nvPr/>
        </p:nvSpPr>
        <p:spPr>
          <a:xfrm>
            <a:off x="534815" y="230188"/>
            <a:ext cx="4949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8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2: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endParaRPr lang="zh-CN" altLang="en-US" sz="48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6" name="!!TextBox 29">
            <a:extLst>
              <a:ext uri="{FF2B5EF4-FFF2-40B4-BE49-F238E27FC236}">
                <a16:creationId xmlns:a16="http://schemas.microsoft.com/office/drawing/2014/main" id="{5612A566-97A6-4DDD-946A-4E8E0878D021}"/>
              </a:ext>
            </a:extLst>
          </p:cNvPr>
          <p:cNvSpPr txBox="1"/>
          <p:nvPr/>
        </p:nvSpPr>
        <p:spPr>
          <a:xfrm>
            <a:off x="7068452" y="1677927"/>
            <a:ext cx="2926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268</a:t>
            </a:r>
          </a:p>
        </p:txBody>
      </p:sp>
      <p:sp>
        <p:nvSpPr>
          <p:cNvPr id="27" name="!!TextBox 30">
            <a:extLst>
              <a:ext uri="{FF2B5EF4-FFF2-40B4-BE49-F238E27FC236}">
                <a16:creationId xmlns:a16="http://schemas.microsoft.com/office/drawing/2014/main" id="{BBCDE63E-1F7C-46CE-AECD-B48AF3BDD1C5}"/>
              </a:ext>
            </a:extLst>
          </p:cNvPr>
          <p:cNvSpPr txBox="1"/>
          <p:nvPr/>
        </p:nvSpPr>
        <p:spPr>
          <a:xfrm>
            <a:off x="6969745" y="1980978"/>
            <a:ext cx="8649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atin typeface="UVN Saigon" panose="00000400000000000000" pitchFamily="2" charset="0"/>
              </a:rPr>
              <a:t>x</a:t>
            </a:r>
            <a:endParaRPr lang="en-US" sz="4800" b="1" dirty="0">
              <a:latin typeface="UVN Saigon" panose="00000400000000000000" pitchFamily="2" charset="0"/>
            </a:endParaRPr>
          </a:p>
        </p:txBody>
      </p:sp>
      <p:sp>
        <p:nvSpPr>
          <p:cNvPr id="28" name="!!TextBox 28">
            <a:extLst>
              <a:ext uri="{FF2B5EF4-FFF2-40B4-BE49-F238E27FC236}">
                <a16:creationId xmlns:a16="http://schemas.microsoft.com/office/drawing/2014/main" id="{D75799A2-FBDB-4DE4-AE7B-622FA7A42ACE}"/>
              </a:ext>
            </a:extLst>
          </p:cNvPr>
          <p:cNvSpPr txBox="1"/>
          <p:nvPr/>
        </p:nvSpPr>
        <p:spPr>
          <a:xfrm>
            <a:off x="6969745" y="3319457"/>
            <a:ext cx="267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1340</a:t>
            </a:r>
          </a:p>
        </p:txBody>
      </p:sp>
      <p:sp>
        <p:nvSpPr>
          <p:cNvPr id="29" name="!!TextBox 28">
            <a:extLst>
              <a:ext uri="{FF2B5EF4-FFF2-40B4-BE49-F238E27FC236}">
                <a16:creationId xmlns:a16="http://schemas.microsoft.com/office/drawing/2014/main" id="{2DAF2A79-47D5-4F67-8443-DF9AD8A458A4}"/>
              </a:ext>
            </a:extLst>
          </p:cNvPr>
          <p:cNvSpPr txBox="1"/>
          <p:nvPr/>
        </p:nvSpPr>
        <p:spPr>
          <a:xfrm>
            <a:off x="6793148" y="4004388"/>
            <a:ext cx="267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804</a:t>
            </a:r>
          </a:p>
        </p:txBody>
      </p:sp>
      <p:sp>
        <p:nvSpPr>
          <p:cNvPr id="30" name="!!TextBox 28">
            <a:extLst>
              <a:ext uri="{FF2B5EF4-FFF2-40B4-BE49-F238E27FC236}">
                <a16:creationId xmlns:a16="http://schemas.microsoft.com/office/drawing/2014/main" id="{8EFB27FB-38D2-46B2-BFF3-32CF10BA259C}"/>
              </a:ext>
            </a:extLst>
          </p:cNvPr>
          <p:cNvSpPr txBox="1"/>
          <p:nvPr/>
        </p:nvSpPr>
        <p:spPr>
          <a:xfrm>
            <a:off x="6335339" y="4643401"/>
            <a:ext cx="267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536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E6691FF-8A31-4F8C-975B-1CF89692F910}"/>
              </a:ext>
            </a:extLst>
          </p:cNvPr>
          <p:cNvCxnSpPr>
            <a:cxnSpLocks/>
          </p:cNvCxnSpPr>
          <p:nvPr/>
        </p:nvCxnSpPr>
        <p:spPr>
          <a:xfrm>
            <a:off x="6683975" y="5474398"/>
            <a:ext cx="289746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!!TextBox 28">
            <a:extLst>
              <a:ext uri="{FF2B5EF4-FFF2-40B4-BE49-F238E27FC236}">
                <a16:creationId xmlns:a16="http://schemas.microsoft.com/office/drawing/2014/main" id="{9A66C5D8-90B5-4817-9DF4-6445E2002FB1}"/>
              </a:ext>
            </a:extLst>
          </p:cNvPr>
          <p:cNvSpPr txBox="1"/>
          <p:nvPr/>
        </p:nvSpPr>
        <p:spPr>
          <a:xfrm>
            <a:off x="6375262" y="5559527"/>
            <a:ext cx="34153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62980</a:t>
            </a:r>
          </a:p>
        </p:txBody>
      </p:sp>
      <p:sp>
        <p:nvSpPr>
          <p:cNvPr id="33" name="!!TextBox 28">
            <a:extLst>
              <a:ext uri="{FF2B5EF4-FFF2-40B4-BE49-F238E27FC236}">
                <a16:creationId xmlns:a16="http://schemas.microsoft.com/office/drawing/2014/main" id="{43BA4B27-31C3-4AA3-826E-E163148DF938}"/>
              </a:ext>
            </a:extLst>
          </p:cNvPr>
          <p:cNvSpPr txBox="1"/>
          <p:nvPr/>
        </p:nvSpPr>
        <p:spPr>
          <a:xfrm>
            <a:off x="8612238" y="2551701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5</a:t>
            </a:r>
          </a:p>
        </p:txBody>
      </p:sp>
      <p:sp>
        <p:nvSpPr>
          <p:cNvPr id="34" name="!!TextBox 28">
            <a:extLst>
              <a:ext uri="{FF2B5EF4-FFF2-40B4-BE49-F238E27FC236}">
                <a16:creationId xmlns:a16="http://schemas.microsoft.com/office/drawing/2014/main" id="{78497F10-28FC-4381-9256-EE393F19B8F3}"/>
              </a:ext>
            </a:extLst>
          </p:cNvPr>
          <p:cNvSpPr txBox="1"/>
          <p:nvPr/>
        </p:nvSpPr>
        <p:spPr>
          <a:xfrm>
            <a:off x="8252138" y="2524353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3</a:t>
            </a:r>
          </a:p>
        </p:txBody>
      </p:sp>
      <p:sp>
        <p:nvSpPr>
          <p:cNvPr id="35" name="!!TextBox 28">
            <a:extLst>
              <a:ext uri="{FF2B5EF4-FFF2-40B4-BE49-F238E27FC236}">
                <a16:creationId xmlns:a16="http://schemas.microsoft.com/office/drawing/2014/main" id="{845A4265-259F-4FE8-8892-056A3A9CD95C}"/>
              </a:ext>
            </a:extLst>
          </p:cNvPr>
          <p:cNvSpPr txBox="1"/>
          <p:nvPr/>
        </p:nvSpPr>
        <p:spPr>
          <a:xfrm>
            <a:off x="7855250" y="2534378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2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2A3913A-43C5-4EA9-8625-9853DB06D5CD}"/>
              </a:ext>
            </a:extLst>
          </p:cNvPr>
          <p:cNvCxnSpPr>
            <a:cxnSpLocks/>
          </p:cNvCxnSpPr>
          <p:nvPr/>
        </p:nvCxnSpPr>
        <p:spPr>
          <a:xfrm>
            <a:off x="7098262" y="3336867"/>
            <a:ext cx="250827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108096" y="1696178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a.  268  x 235 = 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4357638" y="1700715"/>
            <a:ext cx="215723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62 980 </a:t>
            </a:r>
            <a:endParaRPr lang="en-US" altLang="en-US" sz="6000" b="1" dirty="0">
              <a:solidFill>
                <a:srgbClr val="C00000"/>
              </a:solidFill>
              <a:latin typeface="UTM Americana EB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01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5851616" y="1473567"/>
            <a:ext cx="5251055" cy="5207317"/>
          </a:xfrm>
          <a:prstGeom prst="ellipse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010853" y="4619034"/>
            <a:ext cx="2062191" cy="1880986"/>
          </a:xfrm>
          <a:prstGeom prst="ellipse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10689608" y="439920"/>
            <a:ext cx="1714539" cy="158504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11262592" y="4022920"/>
            <a:ext cx="680602" cy="629197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17390" r="9599" b="18774"/>
          <a:stretch/>
        </p:blipFill>
        <p:spPr>
          <a:xfrm>
            <a:off x="9692498" y="4518383"/>
            <a:ext cx="2128135" cy="176396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9" t="65040" r="30800" b="5008"/>
          <a:stretch/>
        </p:blipFill>
        <p:spPr>
          <a:xfrm>
            <a:off x="8980925" y="230188"/>
            <a:ext cx="2305160" cy="1357354"/>
          </a:xfrm>
          <a:prstGeom prst="rect">
            <a:avLst/>
          </a:prstGeom>
        </p:spPr>
      </p:pic>
      <p:sp>
        <p:nvSpPr>
          <p:cNvPr id="59" name="圆角矩形 14"/>
          <p:cNvSpPr/>
          <p:nvPr/>
        </p:nvSpPr>
        <p:spPr>
          <a:xfrm>
            <a:off x="534815" y="230188"/>
            <a:ext cx="4472614" cy="830997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-255194" y="-66080"/>
            <a:ext cx="2197289" cy="1331390"/>
          </a:xfrm>
          <a:prstGeom prst="rect">
            <a:avLst/>
          </a:prstGeom>
        </p:spPr>
      </p:pic>
      <p:sp>
        <p:nvSpPr>
          <p:cNvPr id="61" name="文本框 20"/>
          <p:cNvSpPr txBox="1"/>
          <p:nvPr/>
        </p:nvSpPr>
        <p:spPr>
          <a:xfrm>
            <a:off x="534815" y="230188"/>
            <a:ext cx="4949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8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2: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endParaRPr lang="zh-CN" altLang="en-US" sz="48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6" name="!!TextBox 29">
            <a:extLst>
              <a:ext uri="{FF2B5EF4-FFF2-40B4-BE49-F238E27FC236}">
                <a16:creationId xmlns:a16="http://schemas.microsoft.com/office/drawing/2014/main" id="{5612A566-97A6-4DDD-946A-4E8E0878D021}"/>
              </a:ext>
            </a:extLst>
          </p:cNvPr>
          <p:cNvSpPr txBox="1"/>
          <p:nvPr/>
        </p:nvSpPr>
        <p:spPr>
          <a:xfrm>
            <a:off x="7068452" y="1677927"/>
            <a:ext cx="2926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475</a:t>
            </a:r>
          </a:p>
        </p:txBody>
      </p:sp>
      <p:sp>
        <p:nvSpPr>
          <p:cNvPr id="27" name="!!TextBox 30">
            <a:extLst>
              <a:ext uri="{FF2B5EF4-FFF2-40B4-BE49-F238E27FC236}">
                <a16:creationId xmlns:a16="http://schemas.microsoft.com/office/drawing/2014/main" id="{BBCDE63E-1F7C-46CE-AECD-B48AF3BDD1C5}"/>
              </a:ext>
            </a:extLst>
          </p:cNvPr>
          <p:cNvSpPr txBox="1"/>
          <p:nvPr/>
        </p:nvSpPr>
        <p:spPr>
          <a:xfrm>
            <a:off x="6969745" y="1980978"/>
            <a:ext cx="8649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atin typeface="UVN Saigon" panose="00000400000000000000" pitchFamily="2" charset="0"/>
              </a:rPr>
              <a:t>x</a:t>
            </a:r>
            <a:endParaRPr lang="en-US" sz="4800" b="1" dirty="0">
              <a:latin typeface="UVN Saigon" panose="00000400000000000000" pitchFamily="2" charset="0"/>
            </a:endParaRPr>
          </a:p>
        </p:txBody>
      </p:sp>
      <p:sp>
        <p:nvSpPr>
          <p:cNvPr id="28" name="!!TextBox 28">
            <a:extLst>
              <a:ext uri="{FF2B5EF4-FFF2-40B4-BE49-F238E27FC236}">
                <a16:creationId xmlns:a16="http://schemas.microsoft.com/office/drawing/2014/main" id="{D75799A2-FBDB-4DE4-AE7B-622FA7A42ACE}"/>
              </a:ext>
            </a:extLst>
          </p:cNvPr>
          <p:cNvSpPr txBox="1"/>
          <p:nvPr/>
        </p:nvSpPr>
        <p:spPr>
          <a:xfrm>
            <a:off x="6969745" y="3319457"/>
            <a:ext cx="267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2375</a:t>
            </a:r>
          </a:p>
        </p:txBody>
      </p:sp>
      <p:sp>
        <p:nvSpPr>
          <p:cNvPr id="30" name="!!TextBox 28">
            <a:extLst>
              <a:ext uri="{FF2B5EF4-FFF2-40B4-BE49-F238E27FC236}">
                <a16:creationId xmlns:a16="http://schemas.microsoft.com/office/drawing/2014/main" id="{8EFB27FB-38D2-46B2-BFF3-32CF10BA259C}"/>
              </a:ext>
            </a:extLst>
          </p:cNvPr>
          <p:cNvSpPr txBox="1"/>
          <p:nvPr/>
        </p:nvSpPr>
        <p:spPr>
          <a:xfrm>
            <a:off x="6333947" y="4099366"/>
            <a:ext cx="267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950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E6691FF-8A31-4F8C-975B-1CF89692F910}"/>
              </a:ext>
            </a:extLst>
          </p:cNvPr>
          <p:cNvCxnSpPr>
            <a:cxnSpLocks/>
          </p:cNvCxnSpPr>
          <p:nvPr/>
        </p:nvCxnSpPr>
        <p:spPr>
          <a:xfrm>
            <a:off x="6682583" y="4930363"/>
            <a:ext cx="289746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!!TextBox 28">
            <a:extLst>
              <a:ext uri="{FF2B5EF4-FFF2-40B4-BE49-F238E27FC236}">
                <a16:creationId xmlns:a16="http://schemas.microsoft.com/office/drawing/2014/main" id="{9A66C5D8-90B5-4817-9DF4-6445E2002FB1}"/>
              </a:ext>
            </a:extLst>
          </p:cNvPr>
          <p:cNvSpPr txBox="1"/>
          <p:nvPr/>
        </p:nvSpPr>
        <p:spPr>
          <a:xfrm>
            <a:off x="6373870" y="5015492"/>
            <a:ext cx="34153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97375</a:t>
            </a:r>
          </a:p>
        </p:txBody>
      </p:sp>
      <p:sp>
        <p:nvSpPr>
          <p:cNvPr id="33" name="!!TextBox 28">
            <a:extLst>
              <a:ext uri="{FF2B5EF4-FFF2-40B4-BE49-F238E27FC236}">
                <a16:creationId xmlns:a16="http://schemas.microsoft.com/office/drawing/2014/main" id="{43BA4B27-31C3-4AA3-826E-E163148DF938}"/>
              </a:ext>
            </a:extLst>
          </p:cNvPr>
          <p:cNvSpPr txBox="1"/>
          <p:nvPr/>
        </p:nvSpPr>
        <p:spPr>
          <a:xfrm>
            <a:off x="8612238" y="2551701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5</a:t>
            </a:r>
          </a:p>
        </p:txBody>
      </p:sp>
      <p:sp>
        <p:nvSpPr>
          <p:cNvPr id="34" name="!!TextBox 28">
            <a:extLst>
              <a:ext uri="{FF2B5EF4-FFF2-40B4-BE49-F238E27FC236}">
                <a16:creationId xmlns:a16="http://schemas.microsoft.com/office/drawing/2014/main" id="{78497F10-28FC-4381-9256-EE393F19B8F3}"/>
              </a:ext>
            </a:extLst>
          </p:cNvPr>
          <p:cNvSpPr txBox="1"/>
          <p:nvPr/>
        </p:nvSpPr>
        <p:spPr>
          <a:xfrm>
            <a:off x="8252138" y="2524353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0</a:t>
            </a:r>
          </a:p>
        </p:txBody>
      </p:sp>
      <p:sp>
        <p:nvSpPr>
          <p:cNvPr id="35" name="!!TextBox 28">
            <a:extLst>
              <a:ext uri="{FF2B5EF4-FFF2-40B4-BE49-F238E27FC236}">
                <a16:creationId xmlns:a16="http://schemas.microsoft.com/office/drawing/2014/main" id="{845A4265-259F-4FE8-8892-056A3A9CD95C}"/>
              </a:ext>
            </a:extLst>
          </p:cNvPr>
          <p:cNvSpPr txBox="1"/>
          <p:nvPr/>
        </p:nvSpPr>
        <p:spPr>
          <a:xfrm>
            <a:off x="7855250" y="2534378"/>
            <a:ext cx="55878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UVN Saigon" panose="00000400000000000000" pitchFamily="2" charset="0"/>
              </a:rPr>
              <a:t>2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2A3913A-43C5-4EA9-8625-9853DB06D5CD}"/>
              </a:ext>
            </a:extLst>
          </p:cNvPr>
          <p:cNvCxnSpPr>
            <a:cxnSpLocks/>
          </p:cNvCxnSpPr>
          <p:nvPr/>
        </p:nvCxnSpPr>
        <p:spPr>
          <a:xfrm>
            <a:off x="7098262" y="3336867"/>
            <a:ext cx="250827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4357638" y="1700715"/>
            <a:ext cx="215723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97 375</a:t>
            </a:r>
            <a:endParaRPr lang="en-US" altLang="en-US" sz="6000" b="1" dirty="0">
              <a:solidFill>
                <a:srgbClr val="C0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171883" y="1696178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b.  475  x 205 =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2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/>
      <p:bldP spid="28" grpId="0"/>
      <p:bldP spid="30" grpId="0"/>
      <p:bldP spid="32" grpId="0"/>
      <p:bldP spid="33" grpId="1"/>
      <p:bldP spid="34" grpId="2"/>
      <p:bldP spid="35" grpId="2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8865" y="1357453"/>
            <a:ext cx="10161991" cy="5203004"/>
          </a:xfrm>
          <a:prstGeom prst="ellipse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>
                <a:latin typeface="UTM Americana EB" panose="02040603050506020204" pitchFamily="18" charset="0"/>
              </a:rPr>
              <a:t>+ 8</a:t>
            </a:r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9537108" y="4157216"/>
            <a:ext cx="2520000" cy="2520000"/>
          </a:xfrm>
          <a:prstGeom prst="ellipse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10290670" y="547088"/>
            <a:ext cx="1714539" cy="158504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10605483" y="4090074"/>
            <a:ext cx="680602" cy="629197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17390" r="9599" b="18774"/>
          <a:stretch/>
        </p:blipFill>
        <p:spPr>
          <a:xfrm>
            <a:off x="8991865" y="4091821"/>
            <a:ext cx="2855231" cy="236663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9" t="65040" r="30800" b="5008"/>
          <a:stretch/>
        </p:blipFill>
        <p:spPr>
          <a:xfrm>
            <a:off x="8581987" y="337356"/>
            <a:ext cx="2305160" cy="1357354"/>
          </a:xfrm>
          <a:prstGeom prst="rect">
            <a:avLst/>
          </a:prstGeom>
        </p:spPr>
      </p:pic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2123652" y="2116144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a.  268  x 235 = </a:t>
            </a:r>
            <a:r>
              <a:rPr lang="en-US" altLang="en-US" sz="40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62 980 </a:t>
            </a:r>
            <a:r>
              <a:rPr lang="en-US" altLang="en-US" sz="4000" b="1" dirty="0">
                <a:latin typeface="UTM Americana EB" panose="02040603050506020204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2082819" y="3281238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b.  475  x 205 = </a:t>
            </a:r>
            <a:r>
              <a:rPr lang="en-US" altLang="en-US" sz="40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97 375</a:t>
            </a:r>
            <a:endParaRPr lang="en-US" altLang="en-US" sz="5400" b="1" dirty="0">
              <a:solidFill>
                <a:srgbClr val="C0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2110860" y="4398932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4400" b="1" dirty="0">
                <a:latin typeface="UTM Americana EB" panose="02040603050506020204" pitchFamily="18" charset="0"/>
              </a:rPr>
              <a:t>c. 45 x 12 + 8 =</a:t>
            </a:r>
          </a:p>
        </p:txBody>
      </p:sp>
      <p:sp>
        <p:nvSpPr>
          <p:cNvPr id="59" name="圆角矩形 14"/>
          <p:cNvSpPr/>
          <p:nvPr/>
        </p:nvSpPr>
        <p:spPr>
          <a:xfrm>
            <a:off x="534815" y="230188"/>
            <a:ext cx="4472614" cy="830997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-255194" y="-66080"/>
            <a:ext cx="2197289" cy="1331390"/>
          </a:xfrm>
          <a:prstGeom prst="rect">
            <a:avLst/>
          </a:prstGeom>
        </p:spPr>
      </p:pic>
      <p:sp>
        <p:nvSpPr>
          <p:cNvPr id="61" name="文本框 20"/>
          <p:cNvSpPr txBox="1"/>
          <p:nvPr/>
        </p:nvSpPr>
        <p:spPr>
          <a:xfrm>
            <a:off x="534815" y="230188"/>
            <a:ext cx="4949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8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2: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endParaRPr lang="zh-CN" altLang="en-US" sz="48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Right Brace 2"/>
          <p:cNvSpPr/>
          <p:nvPr/>
        </p:nvSpPr>
        <p:spPr>
          <a:xfrm rot="5400000">
            <a:off x="3693611" y="4471514"/>
            <a:ext cx="513691" cy="1852689"/>
          </a:xfrm>
          <a:prstGeom prst="rightBrace">
            <a:avLst>
              <a:gd name="adj1" fmla="val 34211"/>
              <a:gd name="adj2" fmla="val 49221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761702" y="4409551"/>
            <a:ext cx="120391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540</a:t>
            </a:r>
            <a:endParaRPr lang="en-US" altLang="en-US" sz="5400" b="1" dirty="0">
              <a:solidFill>
                <a:srgbClr val="C0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44275" y="4483132"/>
            <a:ext cx="1167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+ 8 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5023" y="5162683"/>
            <a:ext cx="5229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  <a:buNone/>
            </a:pPr>
            <a:r>
              <a:rPr lang="en-US" altLang="en-US" sz="4400" b="1" dirty="0">
                <a:latin typeface="UTM Americana EB" panose="02040603050506020204" pitchFamily="18" charset="0"/>
              </a:rPr>
              <a:t>=</a:t>
            </a:r>
          </a:p>
        </p:txBody>
      </p:sp>
      <p:sp>
        <p:nvSpPr>
          <p:cNvPr id="7" name="Rectangle 6"/>
          <p:cNvSpPr/>
          <p:nvPr/>
        </p:nvSpPr>
        <p:spPr>
          <a:xfrm>
            <a:off x="6821361" y="5245000"/>
            <a:ext cx="13147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UTM Americana EB" panose="02040603050506020204" pitchFamily="18" charset="0"/>
              </a:rPr>
              <a:t>548</a:t>
            </a:r>
          </a:p>
        </p:txBody>
      </p:sp>
    </p:spTree>
    <p:extLst>
      <p:ext uri="{BB962C8B-B14F-4D97-AF65-F5344CB8AC3E}">
        <p14:creationId xmlns:p14="http://schemas.microsoft.com/office/powerpoint/2010/main" val="192334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95" r="65963"/>
          <a:stretch/>
        </p:blipFill>
        <p:spPr>
          <a:xfrm>
            <a:off x="8380228" y="224272"/>
            <a:ext cx="3425785" cy="2770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17" b="9868"/>
          <a:stretch/>
        </p:blipFill>
        <p:spPr>
          <a:xfrm>
            <a:off x="304799" y="5073699"/>
            <a:ext cx="9564915" cy="16443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" b="67632"/>
          <a:stretch/>
        </p:blipFill>
        <p:spPr>
          <a:xfrm>
            <a:off x="0" y="1003915"/>
            <a:ext cx="7723636" cy="2148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b="39286"/>
          <a:stretch/>
        </p:blipFill>
        <p:spPr>
          <a:xfrm>
            <a:off x="3945671" y="3277652"/>
            <a:ext cx="8563428" cy="1582167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793845" y="167040"/>
            <a:ext cx="8096946" cy="861511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4" name="图片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0" y="-149215"/>
            <a:ext cx="2197289" cy="1331390"/>
          </a:xfrm>
          <a:prstGeom prst="rect">
            <a:avLst/>
          </a:prstGeom>
        </p:spPr>
      </p:pic>
      <p:sp>
        <p:nvSpPr>
          <p:cNvPr id="15" name="文本框 19"/>
          <p:cNvSpPr txBox="1"/>
          <p:nvPr/>
        </p:nvSpPr>
        <p:spPr>
          <a:xfrm>
            <a:off x="1798563" y="243852"/>
            <a:ext cx="6808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3: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bằng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cách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thuận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tiện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nhất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334944" y="1967803"/>
            <a:ext cx="44603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a.  2 x 39 x 5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357559" y="3662741"/>
            <a:ext cx="60453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TM Americana EB" panose="02040603050506020204" pitchFamily="18" charset="0"/>
              </a:rPr>
              <a:t>b.  320 x 16 + 320 x 4</a:t>
            </a:r>
            <a:endParaRPr lang="en-US" altLang="en-US" sz="4000" b="1" dirty="0">
              <a:solidFill>
                <a:srgbClr val="FF0000"/>
              </a:solidFill>
              <a:latin typeface="UTM Americana EB" panose="02040603050506020204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727845" y="5389053"/>
            <a:ext cx="68791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4400" b="1" dirty="0">
                <a:latin typeface="UTM Americana EB" panose="02040603050506020204" pitchFamily="18" charset="0"/>
              </a:rPr>
              <a:t>c. 769 x 85 – 769 x 75</a:t>
            </a:r>
          </a:p>
        </p:txBody>
      </p:sp>
    </p:spTree>
    <p:extLst>
      <p:ext uri="{BB962C8B-B14F-4D97-AF65-F5344CB8AC3E}">
        <p14:creationId xmlns:p14="http://schemas.microsoft.com/office/powerpoint/2010/main" val="415592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文档 4"/>
          <p:cNvSpPr/>
          <p:nvPr/>
        </p:nvSpPr>
        <p:spPr>
          <a:xfrm>
            <a:off x="348344" y="1396733"/>
            <a:ext cx="11300874" cy="5323381"/>
          </a:xfrm>
          <a:prstGeom prst="flowChartDocument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弦形 5"/>
          <p:cNvSpPr/>
          <p:nvPr/>
        </p:nvSpPr>
        <p:spPr>
          <a:xfrm rot="15331551">
            <a:off x="9222809" y="4544943"/>
            <a:ext cx="2520000" cy="2520000"/>
          </a:xfrm>
          <a:prstGeom prst="chord">
            <a:avLst>
              <a:gd name="adj1" fmla="val 2700000"/>
              <a:gd name="adj2" fmla="val 17481762"/>
            </a:avLst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54" y="4205871"/>
            <a:ext cx="2122753" cy="22320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9" t="26729" r="28297" b="44366"/>
          <a:stretch/>
        </p:blipFill>
        <p:spPr>
          <a:xfrm rot="21160608">
            <a:off x="8349210" y="405846"/>
            <a:ext cx="4267200" cy="143691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6" r="63118" b="3585"/>
          <a:stretch/>
        </p:blipFill>
        <p:spPr>
          <a:xfrm>
            <a:off x="-178602" y="5914896"/>
            <a:ext cx="1053891" cy="8052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6" r="63118" b="3585"/>
          <a:stretch/>
        </p:blipFill>
        <p:spPr>
          <a:xfrm>
            <a:off x="10801789" y="5942327"/>
            <a:ext cx="1297194" cy="99111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6" r="63118" b="3585"/>
          <a:stretch/>
        </p:blipFill>
        <p:spPr>
          <a:xfrm>
            <a:off x="11200419" y="2016499"/>
            <a:ext cx="839539" cy="641444"/>
          </a:xfrm>
          <a:prstGeom prst="rect">
            <a:avLst/>
          </a:prstGeom>
        </p:spPr>
      </p:pic>
      <p:sp>
        <p:nvSpPr>
          <p:cNvPr id="12" name="圆角矩形 12"/>
          <p:cNvSpPr/>
          <p:nvPr/>
        </p:nvSpPr>
        <p:spPr>
          <a:xfrm>
            <a:off x="793845" y="167040"/>
            <a:ext cx="8096946" cy="803343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" name="图片 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-1" y="-149215"/>
            <a:ext cx="2197289" cy="1241496"/>
          </a:xfrm>
          <a:prstGeom prst="rect">
            <a:avLst/>
          </a:prstGeom>
        </p:spPr>
      </p:pic>
      <p:sp>
        <p:nvSpPr>
          <p:cNvPr id="14" name="文本框 19"/>
          <p:cNvSpPr txBox="1"/>
          <p:nvPr/>
        </p:nvSpPr>
        <p:spPr>
          <a:xfrm>
            <a:off x="1592018" y="156332"/>
            <a:ext cx="6808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3: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Tính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bằng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cách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thuận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tiện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nhất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48230" y="1696130"/>
            <a:ext cx="625618" cy="436849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UTM Centur" panose="020406030505060202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86763" y="1579650"/>
            <a:ext cx="5124467" cy="61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latin typeface="UTM Centur" panose="02040603050506020204" pitchFamily="18" charset="0"/>
              </a:rPr>
              <a:t>   a/   2   x  39  x  5                             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793845" y="2380326"/>
            <a:ext cx="5477115" cy="151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=  (2 x  5)  x  39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=      10   x   39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=        390</a:t>
            </a:r>
          </a:p>
          <a:p>
            <a:endParaRPr lang="en-US" altLang="en-US" sz="3200" dirty="0">
              <a:solidFill>
                <a:schemeClr val="accent5">
                  <a:lumMod val="75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395585" y="1710311"/>
            <a:ext cx="611997" cy="443606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UTM Centur" panose="02040603050506020204" pitchFamily="18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349258" y="1612752"/>
            <a:ext cx="45496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latin typeface="UTM Centur" panose="02040603050506020204" pitchFamily="18" charset="0"/>
              </a:rPr>
              <a:t>b/   302 x 16 + 302 x 4 </a:t>
            </a:r>
            <a:endParaRPr lang="en-US" altLang="en-US" sz="3200" dirty="0">
              <a:latin typeface="UTM Centur" panose="02040603050506020204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176946" y="2033754"/>
            <a:ext cx="5549296" cy="184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</a:t>
            </a:r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=   302 x (16  +  4)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=   302  x  20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=   6040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6155207" y="2145418"/>
            <a:ext cx="681022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245061" y="2153917"/>
            <a:ext cx="645730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622558" y="3954411"/>
            <a:ext cx="457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 dirty="0">
                <a:latin typeface="UTM Centur" panose="02040603050506020204" pitchFamily="18" charset="0"/>
              </a:rPr>
              <a:t>c/  769 x  85 - 769 x  75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188962" y="4641030"/>
            <a:ext cx="684886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96278" y="4637489"/>
            <a:ext cx="711304" cy="354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501519" y="4663227"/>
            <a:ext cx="578813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</a:t>
            </a:r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=   769   x   (85 - 75)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=   769   x       10</a:t>
            </a:r>
          </a:p>
          <a:p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  <a:latin typeface="UTM Centur" panose="02040603050506020204" pitchFamily="18" charset="0"/>
              </a:rPr>
              <a:t>   =         7690</a:t>
            </a:r>
          </a:p>
        </p:txBody>
      </p:sp>
    </p:spTree>
    <p:extLst>
      <p:ext uri="{BB962C8B-B14F-4D97-AF65-F5344CB8AC3E}">
        <p14:creationId xmlns:p14="http://schemas.microsoft.com/office/powerpoint/2010/main" val="299454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/>
      <p:bldP spid="25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548979" y="1272565"/>
            <a:ext cx="9837415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600" dirty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12776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81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6502722" y="2822136"/>
            <a:ext cx="3000733" cy="3000733"/>
            <a:chOff x="-3756025" y="-1901825"/>
            <a:chExt cx="4743450" cy="4743450"/>
          </a:xfrm>
        </p:grpSpPr>
        <p:sp>
          <p:nvSpPr>
            <p:cNvPr id="35" name="Oval 34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#9Slide07 IcielCadena" panose="02000503000000020004" pitchFamily="2" charset="0"/>
              </a:rPr>
              <a:t>45</a:t>
            </a:r>
          </a:p>
        </p:txBody>
      </p:sp>
      <p:sp>
        <p:nvSpPr>
          <p:cNvPr id="109" name="CẤM BUÔN BÁN, CẤM REUP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#9Slide07 IcielCadena" panose="02000503000000020004" pitchFamily="2" charset="0"/>
              </a:rPr>
              <a:t>4500</a:t>
            </a: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#9Slide07 IcielCadena" panose="02000503000000020004" pitchFamily="2" charset="0"/>
              </a:rPr>
              <a:t>45000</a:t>
            </a: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#9Slide07 IcielCadena" panose="02000503000000020004" pitchFamily="2" charset="0"/>
              </a:rPr>
              <a:t>450</a:t>
            </a: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Vào http://fb.com/nkpowerskills tải game miễn phí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3336357" y="1562872"/>
            <a:ext cx="6332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#9Slide07 IcielCadena" panose="02000503000000020004" pitchFamily="2" charset="0"/>
              </a:rPr>
              <a:t>4 500 kg = ……. </a:t>
            </a:r>
            <a:r>
              <a:rPr lang="en-US" sz="4800" dirty="0" err="1">
                <a:solidFill>
                  <a:schemeClr val="accent2"/>
                </a:solidFill>
                <a:latin typeface="#9Slide07 IcielCadena" panose="02000503000000020004" pitchFamily="2" charset="0"/>
              </a:rPr>
              <a:t>tạ</a:t>
            </a:r>
            <a:endParaRPr lang="en-US" sz="4800" dirty="0">
              <a:solidFill>
                <a:schemeClr val="accent2"/>
              </a:solidFill>
              <a:latin typeface="#9Slide07 Iciel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69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43" grpId="0"/>
      <p:bldP spid="4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/>
          <p:cNvSpPr/>
          <p:nvPr/>
        </p:nvSpPr>
        <p:spPr>
          <a:xfrm>
            <a:off x="391819" y="5662336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90 000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581027" y="4588091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9 000</a:t>
            </a:r>
          </a:p>
        </p:txBody>
      </p:sp>
      <p:sp>
        <p:nvSpPr>
          <p:cNvPr id="98" name="Rectangle 97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90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900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389539" y="418357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511031" y="522135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3596945" y="2061722"/>
            <a:ext cx="6203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/>
                </a:solidFill>
                <a:latin typeface="UTM Alexander" panose="02040603050506020204" pitchFamily="18" charset="0"/>
              </a:rPr>
              <a:t>9 m² = ……… cm²</a:t>
            </a:r>
          </a:p>
        </p:txBody>
      </p:sp>
    </p:spTree>
    <p:extLst>
      <p:ext uri="{BB962C8B-B14F-4D97-AF65-F5344CB8AC3E}">
        <p14:creationId xmlns:p14="http://schemas.microsoft.com/office/powerpoint/2010/main" val="180377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10249828" y="2942383"/>
            <a:ext cx="3072015" cy="220864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5" r="23837" b="65385"/>
          <a:stretch/>
        </p:blipFill>
        <p:spPr>
          <a:xfrm>
            <a:off x="-100618" y="3367870"/>
            <a:ext cx="3562350" cy="2715647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024346" y="604900"/>
            <a:ext cx="5760000" cy="5760000"/>
          </a:xfrm>
          <a:prstGeom prst="ellipse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793746" y="4185600"/>
            <a:ext cx="2520000" cy="2520000"/>
          </a:xfrm>
          <a:prstGeom prst="ellipse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10141781" y="756347"/>
            <a:ext cx="1714539" cy="15850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8720428" y="3170301"/>
            <a:ext cx="680602" cy="6291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9401030" y="5752019"/>
            <a:ext cx="1031488" cy="95358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2400300" y="5373512"/>
            <a:ext cx="1440918" cy="133208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2547178" y="2341388"/>
            <a:ext cx="573581" cy="6478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4942447" y="938470"/>
            <a:ext cx="401870" cy="45388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3202972" y="4538854"/>
            <a:ext cx="897007" cy="82925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7014202" y="1730990"/>
            <a:ext cx="1039544" cy="105244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052507" y="4921034"/>
            <a:ext cx="2980607" cy="808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entur" panose="02040603050506020204" pitchFamily="18" charset="0"/>
                <a:ea typeface="微软雅黑" panose="020B0503020204020204" pitchFamily="34" charset="-122"/>
              </a:rPr>
              <a:t>TOÁN 4</a:t>
            </a:r>
            <a:endParaRPr lang="zh-CN" altLang="en-US" sz="36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entur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9" t="46643" r="37838" b="30649"/>
          <a:stretch/>
        </p:blipFill>
        <p:spPr>
          <a:xfrm>
            <a:off x="7026769" y="-1173925"/>
            <a:ext cx="3223059" cy="24844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97673" y="1651325"/>
            <a:ext cx="3839618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96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60236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589443" y="4629241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17 850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2100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552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518769" y="4639849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1785</a:t>
            </a: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32694" y="43771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562653" y="430426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1459" y="1179347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2841619" y="2293457"/>
            <a:ext cx="7248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2"/>
                </a:solidFill>
                <a:latin typeface="UTM Alexander" panose="02040603050506020204" pitchFamily="18" charset="0"/>
              </a:rPr>
              <a:t>Tính</a:t>
            </a:r>
            <a:r>
              <a:rPr lang="en-US" sz="4400" dirty="0">
                <a:solidFill>
                  <a:schemeClr val="accent2"/>
                </a:solidFill>
                <a:latin typeface="UTM Alexander" panose="02040603050506020204" pitchFamily="18" charset="0"/>
              </a:rPr>
              <a:t>: 175 x 102 = ……… </a:t>
            </a:r>
          </a:p>
        </p:txBody>
      </p:sp>
    </p:spTree>
    <p:extLst>
      <p:ext uri="{BB962C8B-B14F-4D97-AF65-F5344CB8AC3E}">
        <p14:creationId xmlns:p14="http://schemas.microsoft.com/office/powerpoint/2010/main" val="328815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03282" y="3905938"/>
            <a:ext cx="2950339" cy="2950339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02" y="-40498"/>
            <a:ext cx="3835417" cy="38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5403282" y="3111546"/>
            <a:ext cx="3212795" cy="3212795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4349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349568" y="2991190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360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190</a:t>
            </a:r>
          </a:p>
        </p:txBody>
      </p:sp>
      <p:sp>
        <p:nvSpPr>
          <p:cNvPr id="94" name="Rectangle 93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252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rgbClr val="DBE6AE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UTM Alexander" panose="02040603050506020204" pitchFamily="18" charset="0"/>
              </a:rPr>
              <a:t>36</a:t>
            </a: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1981562" y="2198861"/>
            <a:ext cx="7576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2"/>
                </a:solidFill>
                <a:latin typeface="UTM Alexander" panose="02040603050506020204" pitchFamily="18" charset="0"/>
              </a:rPr>
              <a:t>Tính</a:t>
            </a:r>
            <a:r>
              <a:rPr lang="en-US" sz="4400" dirty="0">
                <a:solidFill>
                  <a:schemeClr val="accent2"/>
                </a:solidFill>
                <a:latin typeface="UTM Alexande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2"/>
                </a:solidFill>
                <a:latin typeface="UTM Alexander" panose="02040603050506020204" pitchFamily="18" charset="0"/>
              </a:rPr>
              <a:t>nhanh</a:t>
            </a:r>
            <a:r>
              <a:rPr lang="en-US" sz="4400" dirty="0">
                <a:solidFill>
                  <a:schemeClr val="accent2"/>
                </a:solidFill>
                <a:latin typeface="UTM Alexander" panose="02040603050506020204" pitchFamily="18" charset="0"/>
              </a:rPr>
              <a:t>: 2 x 36 x 5 = ……</a:t>
            </a:r>
          </a:p>
        </p:txBody>
      </p:sp>
    </p:spTree>
    <p:extLst>
      <p:ext uri="{BB962C8B-B14F-4D97-AF65-F5344CB8AC3E}">
        <p14:creationId xmlns:p14="http://schemas.microsoft.com/office/powerpoint/2010/main" val="1357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 b="11163"/>
          <a:stretch/>
        </p:blipFill>
        <p:spPr>
          <a:xfrm>
            <a:off x="-225187" y="0"/>
            <a:ext cx="5247563" cy="168365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8591" y="506912"/>
            <a:ext cx="3500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ln w="0"/>
                <a:solidFill>
                  <a:srgbClr val="8E0A46"/>
                </a:solidFill>
                <a:effectLst>
                  <a:reflection blurRad="6350" stA="53000" endA="300" endPos="35500" dir="5400000" sy="-90000" algn="bl" rotWithShape="0"/>
                </a:effectLst>
                <a:latin typeface="UTM Americana EB" panose="02040603050506020204" pitchFamily="18" charset="0"/>
                <a:ea typeface="Microsoft YaHei" panose="020B0503020204020204" pitchFamily="34" charset="-122"/>
              </a:rPr>
              <a:t>DẶN DÒ</a:t>
            </a:r>
            <a:endParaRPr lang="zh-CN" altLang="en-US" sz="5400" dirty="0">
              <a:ln w="0"/>
              <a:solidFill>
                <a:srgbClr val="8E0A46"/>
              </a:solidFill>
              <a:effectLst>
                <a:reflection blurRad="6350" stA="53000" endA="300" endPos="35500" dir="5400000" sy="-90000" algn="bl" rotWithShape="0"/>
              </a:effectLst>
              <a:latin typeface="UTM Americana EB" panose="02040603050506020204" pitchFamily="18" charset="0"/>
              <a:ea typeface="Microsoft YaHei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8" y="1970700"/>
            <a:ext cx="10887332" cy="604056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5" r="23837" b="65385"/>
          <a:stretch/>
        </p:blipFill>
        <p:spPr>
          <a:xfrm>
            <a:off x="8153400" y="456656"/>
            <a:ext cx="3562350" cy="2715647"/>
          </a:xfrm>
          <a:prstGeom prst="rect">
            <a:avLst/>
          </a:prstGeom>
        </p:spPr>
      </p:pic>
      <p:sp>
        <p:nvSpPr>
          <p:cNvPr id="9" name="Google Shape;332;p15"/>
          <p:cNvSpPr/>
          <p:nvPr/>
        </p:nvSpPr>
        <p:spPr>
          <a:xfrm>
            <a:off x="828418" y="4104748"/>
            <a:ext cx="871514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rgbClr val="476682"/>
              </a:buClr>
              <a:buSzPts val="3600"/>
            </a:pP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Chuẩn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bị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tiếp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theo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endParaRPr sz="2400" dirty="0">
              <a:latin typeface="UTM Androgyne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8219" y="2845354"/>
            <a:ext cx="5548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Hoàn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thành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400" b="1" dirty="0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solidFill>
                  <a:srgbClr val="476682"/>
                </a:solidFill>
                <a:latin typeface="UTM Androgyne" panose="02040603050506020204" pitchFamily="18" charset="0"/>
                <a:ea typeface="Times New Roman"/>
                <a:cs typeface="Times New Roman"/>
                <a:sym typeface="Times New Roman"/>
              </a:rPr>
              <a:t>tập</a:t>
            </a:r>
            <a:endParaRPr lang="en-US" sz="4400" b="1" dirty="0">
              <a:solidFill>
                <a:srgbClr val="476682"/>
              </a:solidFill>
              <a:latin typeface="UTM Androgyne" panose="02040603050506020204" pitchFamily="18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32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9654208" y="4228829"/>
            <a:ext cx="3072015" cy="220864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5" r="23837" b="65385"/>
          <a:stretch/>
        </p:blipFill>
        <p:spPr>
          <a:xfrm>
            <a:off x="-100618" y="3367870"/>
            <a:ext cx="3562350" cy="2715647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024346" y="604900"/>
            <a:ext cx="8458408" cy="5760000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9291047" y="1080256"/>
            <a:ext cx="1714539" cy="15850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8720428" y="3170301"/>
            <a:ext cx="680602" cy="6291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6810230" y="5843980"/>
            <a:ext cx="1031488" cy="95358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2547178" y="2341388"/>
            <a:ext cx="573581" cy="6478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3523250" y="432084"/>
            <a:ext cx="1017430" cy="114911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9" t="46643" r="37838" b="30649"/>
          <a:stretch/>
        </p:blipFill>
        <p:spPr>
          <a:xfrm>
            <a:off x="6431149" y="-1202162"/>
            <a:ext cx="3223059" cy="2484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92201" y="1987875"/>
            <a:ext cx="6458857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lvl="0" algn="ctr"/>
            <a:r>
              <a:rPr lang="pt-BR" sz="88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  <a:ea typeface="Arial"/>
                <a:cs typeface="Arial"/>
                <a:sym typeface="Arial"/>
              </a:rPr>
              <a:t>Chúc các em</a:t>
            </a:r>
          </a:p>
          <a:p>
            <a:pPr lvl="0" algn="ctr"/>
            <a:r>
              <a:rPr lang="pt-BR" sz="88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  <a:ea typeface="Arial"/>
                <a:cs typeface="Arial"/>
                <a:sym typeface="Arial"/>
              </a:rPr>
              <a:t>học tốt!</a:t>
            </a:r>
          </a:p>
        </p:txBody>
      </p:sp>
    </p:spTree>
    <p:extLst>
      <p:ext uri="{BB962C8B-B14F-4D97-AF65-F5344CB8AC3E}">
        <p14:creationId xmlns:p14="http://schemas.microsoft.com/office/powerpoint/2010/main" val="400103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1903801" y="5604478"/>
            <a:ext cx="3365360" cy="734767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6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6625819" y="5604477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7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8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  <p:sp>
        <p:nvSpPr>
          <p:cNvPr id="13" name="矩形 5"/>
          <p:cNvSpPr/>
          <p:nvPr/>
        </p:nvSpPr>
        <p:spPr>
          <a:xfrm rot="16200000">
            <a:off x="2473613" y="-209385"/>
            <a:ext cx="4312896" cy="5834744"/>
          </a:xfrm>
          <a:prstGeom prst="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6963944" y="852611"/>
            <a:ext cx="1012038" cy="934963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1114573" y="4243078"/>
            <a:ext cx="1086838" cy="1004067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41" y="2274347"/>
            <a:ext cx="3667950" cy="2706947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36516" y="568931"/>
            <a:ext cx="3810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a)   546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 302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1092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1638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2730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142154" y="546401"/>
            <a:ext cx="73733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x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</a:t>
            </a:r>
          </a:p>
          <a:p>
            <a:pPr algn="ctr" eaLnBrk="1" hangingPunct="1"/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3106152" y="2251391"/>
            <a:ext cx="1535363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2867190" y="3932431"/>
            <a:ext cx="2013285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1375" y="15359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TÍNH</a:t>
            </a:r>
          </a:p>
        </p:txBody>
      </p:sp>
    </p:spTree>
    <p:extLst>
      <p:ext uri="{BB962C8B-B14F-4D97-AF65-F5344CB8AC3E}">
        <p14:creationId xmlns:p14="http://schemas.microsoft.com/office/powerpoint/2010/main" val="130661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1" animBg="1"/>
      <p:bldP spid="5" grpId="2" animBg="1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1903801" y="5604478"/>
            <a:ext cx="3365360" cy="734767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6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6625819" y="5604477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7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8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  <p:sp>
        <p:nvSpPr>
          <p:cNvPr id="13" name="矩形 5"/>
          <p:cNvSpPr/>
          <p:nvPr/>
        </p:nvSpPr>
        <p:spPr>
          <a:xfrm rot="16200000">
            <a:off x="2473613" y="-209385"/>
            <a:ext cx="4312896" cy="5834744"/>
          </a:xfrm>
          <a:prstGeom prst="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6963944" y="852611"/>
            <a:ext cx="1012038" cy="934963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1114573" y="4243078"/>
            <a:ext cx="1086838" cy="1004067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41" y="2274347"/>
            <a:ext cx="3667950" cy="2706947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36516" y="568931"/>
            <a:ext cx="3810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a)   546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 302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1092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1638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17472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142154" y="546401"/>
            <a:ext cx="73733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x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</a:t>
            </a:r>
          </a:p>
          <a:p>
            <a:pPr algn="ctr" eaLnBrk="1" hangingPunct="1"/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3106152" y="2251391"/>
            <a:ext cx="1535363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2867190" y="3932431"/>
            <a:ext cx="2013285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1375" y="15359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TÍNH</a:t>
            </a:r>
          </a:p>
        </p:txBody>
      </p:sp>
    </p:spTree>
    <p:extLst>
      <p:ext uri="{BB962C8B-B14F-4D97-AF65-F5344CB8AC3E}">
        <p14:creationId xmlns:p14="http://schemas.microsoft.com/office/powerpoint/2010/main" val="333998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5"/>
          <p:cNvSpPr/>
          <p:nvPr/>
        </p:nvSpPr>
        <p:spPr>
          <a:xfrm rot="16200000">
            <a:off x="2473613" y="-209385"/>
            <a:ext cx="4312896" cy="5834744"/>
          </a:xfrm>
          <a:prstGeom prst="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6963944" y="852611"/>
            <a:ext cx="1012038" cy="934963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1114573" y="4243078"/>
            <a:ext cx="1086838" cy="1004067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41" y="2274347"/>
            <a:ext cx="3667950" cy="2706947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36516" y="568931"/>
            <a:ext cx="3810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a)   546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 302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1092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1638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164892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142154" y="546401"/>
            <a:ext cx="73733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x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</a:t>
            </a:r>
          </a:p>
          <a:p>
            <a:pPr algn="ctr" eaLnBrk="1" hangingPunct="1"/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3106152" y="2251391"/>
            <a:ext cx="1535363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2867190" y="3932431"/>
            <a:ext cx="2013285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1375" y="15359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TÍNH</a:t>
            </a:r>
          </a:p>
        </p:txBody>
      </p:sp>
      <p:sp>
        <p:nvSpPr>
          <p:cNvPr id="21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1423472" y="5388144"/>
            <a:ext cx="3365360" cy="734767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22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6461236" y="5426867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23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27335" y="4291078"/>
            <a:ext cx="487363" cy="487363"/>
          </a:xfrm>
          <a:prstGeom prst="rect">
            <a:avLst/>
          </a:prstGeom>
        </p:spPr>
      </p:pic>
      <p:pic>
        <p:nvPicPr>
          <p:cNvPr id="2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44893" y="3684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5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5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1903801" y="5604478"/>
            <a:ext cx="3365360" cy="734767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6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6625819" y="5604477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7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8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  <p:sp>
        <p:nvSpPr>
          <p:cNvPr id="13" name="矩形 5"/>
          <p:cNvSpPr/>
          <p:nvPr/>
        </p:nvSpPr>
        <p:spPr>
          <a:xfrm rot="16200000">
            <a:off x="2473613" y="-209385"/>
            <a:ext cx="4312896" cy="5834744"/>
          </a:xfrm>
          <a:prstGeom prst="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6963944" y="852611"/>
            <a:ext cx="1012038" cy="934963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3" t="67280"/>
          <a:stretch/>
        </p:blipFill>
        <p:spPr>
          <a:xfrm>
            <a:off x="1114573" y="4243078"/>
            <a:ext cx="1086838" cy="1004067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41" y="2274347"/>
            <a:ext cx="3667950" cy="2706947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36516" y="568931"/>
            <a:ext cx="3810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a)     546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   302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     1092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1638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1639092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434178" y="1078301"/>
            <a:ext cx="7373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x</a:t>
            </a:r>
            <a:r>
              <a:rPr lang="en-US" altLang="en-US" sz="3600" dirty="0">
                <a:solidFill>
                  <a:schemeClr val="accent1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3474817" y="2234001"/>
            <a:ext cx="1535363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2867190" y="3932431"/>
            <a:ext cx="2013285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chemeClr val="accent1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1375" y="15359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TÍNH</a:t>
            </a:r>
          </a:p>
        </p:txBody>
      </p:sp>
    </p:spTree>
    <p:extLst>
      <p:ext uri="{BB962C8B-B14F-4D97-AF65-F5344CB8AC3E}">
        <p14:creationId xmlns:p14="http://schemas.microsoft.com/office/powerpoint/2010/main" val="36624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1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9654208" y="4228829"/>
            <a:ext cx="3072015" cy="220864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5" r="23837" b="65385"/>
          <a:stretch/>
        </p:blipFill>
        <p:spPr>
          <a:xfrm>
            <a:off x="-100618" y="3367870"/>
            <a:ext cx="3562350" cy="2715647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024346" y="604900"/>
            <a:ext cx="8458408" cy="5760000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9291047" y="1080256"/>
            <a:ext cx="1714539" cy="15850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8720428" y="3170301"/>
            <a:ext cx="680602" cy="6291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6810230" y="5843980"/>
            <a:ext cx="1031488" cy="95358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2333676" y="2050349"/>
            <a:ext cx="573581" cy="6478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3523250" y="432084"/>
            <a:ext cx="1017430" cy="1149113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466361" y="2700444"/>
            <a:ext cx="7562595" cy="156966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976372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altLang="zh-CN" sz="7200" dirty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#9Slide07 IcielCadena" panose="02000503000000020004" pitchFamily="2" charset="0"/>
                <a:ea typeface="华文琥珀" panose="02010800040101010101" pitchFamily="2" charset="-122"/>
              </a:rPr>
              <a:t>LUYỆN TẬP CHUNG</a:t>
            </a:r>
            <a:endParaRPr lang="zh-CN" altLang="en-US" sz="7200" dirty="0">
              <a:ln w="38100">
                <a:solidFill>
                  <a:schemeClr val="bg1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#9Slide07 IcielCadena" panose="02000503000000020004" pitchFamily="2" charset="0"/>
              <a:ea typeface="华文琥珀" panose="0201080004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9" t="46643" r="37838" b="30649"/>
          <a:stretch/>
        </p:blipFill>
        <p:spPr>
          <a:xfrm>
            <a:off x="6431149" y="-1202162"/>
            <a:ext cx="3223059" cy="24844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59648" y="4566777"/>
            <a:ext cx="356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</a:rPr>
              <a:t>SGK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</a:rPr>
              <a:t>trang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</a:rPr>
              <a:t> 75</a:t>
            </a:r>
          </a:p>
        </p:txBody>
      </p:sp>
    </p:spTree>
    <p:extLst>
      <p:ext uri="{BB962C8B-B14F-4D97-AF65-F5344CB8AC3E}">
        <p14:creationId xmlns:p14="http://schemas.microsoft.com/office/powerpoint/2010/main" val="39158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12"/>
          <p:cNvSpPr/>
          <p:nvPr/>
        </p:nvSpPr>
        <p:spPr>
          <a:xfrm>
            <a:off x="793845" y="214655"/>
            <a:ext cx="8096946" cy="861511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0" y="-101600"/>
            <a:ext cx="2197289" cy="1331390"/>
          </a:xfrm>
          <a:prstGeom prst="rect">
            <a:avLst/>
          </a:prstGeom>
        </p:spPr>
      </p:pic>
      <p:sp>
        <p:nvSpPr>
          <p:cNvPr id="6" name="文本框 19"/>
          <p:cNvSpPr txBox="1"/>
          <p:nvPr/>
        </p:nvSpPr>
        <p:spPr>
          <a:xfrm>
            <a:off x="1798563" y="291467"/>
            <a:ext cx="6808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1: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Viết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số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thích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hợp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vào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chỗ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chấm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" name="矩形 7"/>
          <p:cNvSpPr/>
          <p:nvPr/>
        </p:nvSpPr>
        <p:spPr>
          <a:xfrm>
            <a:off x="322233" y="1392421"/>
            <a:ext cx="10708624" cy="5240608"/>
          </a:xfrm>
          <a:prstGeom prst="rect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373" y="2773848"/>
            <a:ext cx="2391429" cy="4175435"/>
          </a:xfrm>
          <a:prstGeom prst="rect">
            <a:avLst/>
          </a:prstGeom>
        </p:spPr>
      </p:pic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098644" y="4668525"/>
            <a:ext cx="4572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c/  100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 …...…..dm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800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 ………..dm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1700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……….dm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</a:t>
            </a:r>
            <a:r>
              <a:rPr lang="en-US" altLang="en-US" sz="2800" dirty="0"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1113163" y="3271705"/>
            <a:ext cx="4284662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b/   1000 kg =  …..…..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8000 kg =  ….……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 </a:t>
            </a:r>
            <a:r>
              <a:rPr lang="en-US" altLang="en-US" sz="2800" b="1" dirty="0">
                <a:solidFill>
                  <a:srgbClr val="0000FF"/>
                </a:solidFill>
                <a:latin typeface="UTM Centur" panose="020406030505060202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UTM Centur" panose="02040603050506020204" pitchFamily="18" charset="0"/>
              </a:rPr>
              <a:t>      </a:t>
            </a:r>
            <a:r>
              <a:rPr lang="en-US" altLang="en-US" sz="2800" b="1" dirty="0">
                <a:latin typeface="UTM Centur" panose="02040603050506020204" pitchFamily="18" charset="0"/>
              </a:rPr>
              <a:t>15000 kg = ……....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   </a:t>
            </a:r>
            <a:endParaRPr lang="en-US" altLang="en-US" sz="2000" dirty="0">
              <a:latin typeface="UTM Centur" panose="02040603050506020204" pitchFamily="18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1113163" y="1306602"/>
            <a:ext cx="3629025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a/   10 kg  =  ……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50kg  = …….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80kg  =  …….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  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533118" y="1585453"/>
            <a:ext cx="45720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100 kg =  ……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300 kg =  ……..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1200 kg  = …....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939103" y="3248188"/>
            <a:ext cx="4572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 = ………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30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= ………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200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= ………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939103" y="4986804"/>
            <a:ext cx="4572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………. 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900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………. 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 </a:t>
            </a:r>
            <a:r>
              <a:rPr lang="en-US" altLang="en-US" sz="2800" b="1" dirty="0">
                <a:latin typeface="UTM Centur" panose="02040603050506020204" pitchFamily="18" charset="0"/>
              </a:rPr>
              <a:t>= ……….m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dirty="0">
              <a:latin typeface="UTM Centur" panose="02040603050506020204" pitchFamily="18" charset="0"/>
            </a:endParaRPr>
          </a:p>
        </p:txBody>
      </p:sp>
      <p:pic>
        <p:nvPicPr>
          <p:cNvPr id="15" name="图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9671507" y="-133070"/>
            <a:ext cx="2364068" cy="1699658"/>
          </a:xfrm>
          <a:prstGeom prst="rect">
            <a:avLst/>
          </a:prstGeom>
        </p:spPr>
      </p:pic>
      <p:pic>
        <p:nvPicPr>
          <p:cNvPr id="16" name="图片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10493672" y="1588213"/>
            <a:ext cx="1039544" cy="1052440"/>
          </a:xfrm>
          <a:prstGeom prst="rect">
            <a:avLst/>
          </a:prstGeom>
        </p:spPr>
      </p:pic>
      <p:pic>
        <p:nvPicPr>
          <p:cNvPr id="17" name="图片 1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893003" y="1083430"/>
            <a:ext cx="734854" cy="743970"/>
          </a:xfrm>
          <a:prstGeom prst="rect">
            <a:avLst/>
          </a:prstGeom>
        </p:spPr>
      </p:pic>
      <p:pic>
        <p:nvPicPr>
          <p:cNvPr id="18" name="图片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-79589" y="5359247"/>
            <a:ext cx="1044004" cy="105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6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12"/>
          <p:cNvSpPr/>
          <p:nvPr/>
        </p:nvSpPr>
        <p:spPr>
          <a:xfrm>
            <a:off x="793845" y="214655"/>
            <a:ext cx="8096946" cy="861511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5" b="32936"/>
          <a:stretch/>
        </p:blipFill>
        <p:spPr>
          <a:xfrm flipH="1">
            <a:off x="0" y="-101600"/>
            <a:ext cx="2197289" cy="1331390"/>
          </a:xfrm>
          <a:prstGeom prst="rect">
            <a:avLst/>
          </a:prstGeom>
        </p:spPr>
      </p:pic>
      <p:sp>
        <p:nvSpPr>
          <p:cNvPr id="6" name="文本框 19"/>
          <p:cNvSpPr txBox="1"/>
          <p:nvPr/>
        </p:nvSpPr>
        <p:spPr>
          <a:xfrm>
            <a:off x="1798563" y="291467"/>
            <a:ext cx="6808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1: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Viết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số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thích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hợp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vào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chỗ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chấm</a:t>
            </a:r>
            <a:r>
              <a:rPr lang="en-US" altLang="zh-CN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lter Gothic" panose="02040603050506020204" pitchFamily="18" charset="0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lter Gothic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" name="矩形 7"/>
          <p:cNvSpPr/>
          <p:nvPr/>
        </p:nvSpPr>
        <p:spPr>
          <a:xfrm>
            <a:off x="322233" y="1392421"/>
            <a:ext cx="10708624" cy="5240608"/>
          </a:xfrm>
          <a:prstGeom prst="rect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373" y="2773848"/>
            <a:ext cx="2391429" cy="4175435"/>
          </a:xfrm>
          <a:prstGeom prst="rect">
            <a:avLst/>
          </a:prstGeom>
        </p:spPr>
      </p:pic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098644" y="4668525"/>
            <a:ext cx="4572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c/  100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	      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800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 	      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1700 cm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	      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</a:t>
            </a:r>
            <a:r>
              <a:rPr lang="en-US" altLang="en-US" sz="2800" dirty="0"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1113163" y="3271705"/>
            <a:ext cx="4284662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b/   1000 kg = 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8000 kg = 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 </a:t>
            </a:r>
            <a:r>
              <a:rPr lang="en-US" altLang="en-US" sz="2800" b="1" dirty="0">
                <a:solidFill>
                  <a:srgbClr val="0000FF"/>
                </a:solidFill>
                <a:latin typeface="UTM Centur" panose="020406030505060202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UTM Centur" panose="02040603050506020204" pitchFamily="18" charset="0"/>
              </a:rPr>
              <a:t>      </a:t>
            </a:r>
            <a:r>
              <a:rPr lang="en-US" altLang="en-US" sz="2800" b="1" dirty="0">
                <a:latin typeface="UTM Centur" panose="02040603050506020204" pitchFamily="18" charset="0"/>
              </a:rPr>
              <a:t>15000 kg =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   </a:t>
            </a:r>
            <a:endParaRPr lang="en-US" altLang="en-US" sz="2000" dirty="0">
              <a:latin typeface="UTM Centur" panose="02040603050506020204" pitchFamily="18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1113163" y="1306602"/>
            <a:ext cx="3629025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a/   10 kg  =  	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50kg  = 	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 80kg  =  	</a:t>
            </a:r>
            <a:r>
              <a:rPr lang="en-US" altLang="en-US" sz="2800" b="1" dirty="0" err="1">
                <a:latin typeface="UTM Centur" panose="02040603050506020204" pitchFamily="18" charset="0"/>
              </a:rPr>
              <a:t>yến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  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533118" y="1585453"/>
            <a:ext cx="45720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100 kg = 	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300 kg = 	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     1200 kg = 	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939103" y="3248188"/>
            <a:ext cx="4572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 =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30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 =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r>
              <a:rPr lang="en-US" altLang="en-US" sz="2800" b="1" dirty="0">
                <a:latin typeface="UTM Centur" panose="02040603050506020204" pitchFamily="18" charset="0"/>
              </a:rPr>
              <a:t>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200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tạ</a:t>
            </a:r>
            <a:r>
              <a:rPr lang="en-US" altLang="en-US" sz="2800" b="1" dirty="0">
                <a:latin typeface="UTM Centur" panose="02040603050506020204" pitchFamily="18" charset="0"/>
              </a:rPr>
              <a:t>  = 	      </a:t>
            </a:r>
            <a:r>
              <a:rPr lang="en-US" altLang="en-US" sz="2800" b="1" dirty="0" err="1">
                <a:latin typeface="UTM Centur" panose="02040603050506020204" pitchFamily="18" charset="0"/>
              </a:rPr>
              <a:t>tấn</a:t>
            </a:r>
            <a:endParaRPr lang="en-US" altLang="en-US" sz="2800" b="1" dirty="0">
              <a:latin typeface="UTM Centur" panose="02040603050506020204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939103" y="4986804"/>
            <a:ext cx="4572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		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900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r>
              <a:rPr lang="en-US" altLang="en-US" sz="2800" b="1" dirty="0">
                <a:latin typeface="UTM Centur" panose="02040603050506020204" pitchFamily="18" charset="0"/>
              </a:rPr>
              <a:t> = 		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b="1" dirty="0">
              <a:latin typeface="UTM Centur" panose="020406030505060202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Centur" panose="02040603050506020204" pitchFamily="18" charset="0"/>
              </a:rPr>
              <a:t>1000 dm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 </a:t>
            </a:r>
            <a:r>
              <a:rPr lang="en-US" altLang="en-US" sz="2800" b="1" dirty="0">
                <a:latin typeface="UTM Centur" panose="02040603050506020204" pitchFamily="18" charset="0"/>
              </a:rPr>
              <a:t>= 	m</a:t>
            </a:r>
            <a:r>
              <a:rPr lang="en-US" altLang="en-US" sz="2800" b="1" baseline="30000" dirty="0">
                <a:latin typeface="UTM Centur" panose="02040603050506020204" pitchFamily="18" charset="0"/>
              </a:rPr>
              <a:t>2</a:t>
            </a:r>
            <a:endParaRPr lang="en-US" altLang="en-US" sz="2800" dirty="0">
              <a:latin typeface="UTM Centur" panose="02040603050506020204" pitchFamily="18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3346411" y="1502185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3162507" y="1933914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5</a:t>
            </a: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3220288" y="2327898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8</a:t>
            </a: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8030314" y="1551556"/>
            <a:ext cx="6858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8053595" y="2019910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7897664" y="2386308"/>
            <a:ext cx="8382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3726266" y="3127620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1</a:t>
            </a: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3924507" y="3558151"/>
            <a:ext cx="6858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3726266" y="3969917"/>
            <a:ext cx="1066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7749612" y="3219472"/>
            <a:ext cx="685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7760724" y="3662384"/>
            <a:ext cx="6858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7608324" y="4083072"/>
            <a:ext cx="1066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3962982" y="4940170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6" name="Text Box 23"/>
          <p:cNvSpPr txBox="1">
            <a:spLocks noChangeArrowheads="1"/>
          </p:cNvSpPr>
          <p:nvPr/>
        </p:nvSpPr>
        <p:spPr bwMode="auto">
          <a:xfrm>
            <a:off x="3920119" y="5397370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3755019" y="5829170"/>
            <a:ext cx="8382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8149219" y="4985114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8176206" y="5416914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50" name="Text Box 27"/>
          <p:cNvSpPr txBox="1">
            <a:spLocks noChangeArrowheads="1"/>
          </p:cNvSpPr>
          <p:nvPr/>
        </p:nvSpPr>
        <p:spPr bwMode="auto">
          <a:xfrm>
            <a:off x="8033331" y="5821727"/>
            <a:ext cx="1066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10</a:t>
            </a:r>
          </a:p>
        </p:txBody>
      </p:sp>
      <p:pic>
        <p:nvPicPr>
          <p:cNvPr id="51" name="图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9671507" y="-133070"/>
            <a:ext cx="2364068" cy="1699658"/>
          </a:xfrm>
          <a:prstGeom prst="rect">
            <a:avLst/>
          </a:prstGeom>
        </p:spPr>
      </p:pic>
      <p:pic>
        <p:nvPicPr>
          <p:cNvPr id="52" name="图片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10493672" y="1588213"/>
            <a:ext cx="1039544" cy="1052440"/>
          </a:xfrm>
          <a:prstGeom prst="rect">
            <a:avLst/>
          </a:prstGeom>
        </p:spPr>
      </p:pic>
      <p:pic>
        <p:nvPicPr>
          <p:cNvPr id="53" name="图片 1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893003" y="1083430"/>
            <a:ext cx="734854" cy="743970"/>
          </a:xfrm>
          <a:prstGeom prst="rect">
            <a:avLst/>
          </a:prstGeom>
        </p:spPr>
      </p:pic>
      <p:pic>
        <p:nvPicPr>
          <p:cNvPr id="54" name="图片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b="63169"/>
          <a:stretch/>
        </p:blipFill>
        <p:spPr>
          <a:xfrm>
            <a:off x="-79589" y="5359247"/>
            <a:ext cx="1044004" cy="105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8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650</Words>
  <Application>Microsoft Office PowerPoint</Application>
  <PresentationFormat>Widescreen</PresentationFormat>
  <Paragraphs>201</Paragraphs>
  <Slides>23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#9Slide07 IcielPony</vt:lpstr>
      <vt:lpstr>UTM Americana EB</vt:lpstr>
      <vt:lpstr>UVN Saigon</vt:lpstr>
      <vt:lpstr>UTM Alexander</vt:lpstr>
      <vt:lpstr>Times New Roman</vt:lpstr>
      <vt:lpstr>UTM Alter Gothic</vt:lpstr>
      <vt:lpstr>Calibri Light</vt:lpstr>
      <vt:lpstr>Calibri</vt:lpstr>
      <vt:lpstr>#9Slide07 IcielCadena</vt:lpstr>
      <vt:lpstr>Arial</vt:lpstr>
      <vt:lpstr>微软雅黑</vt:lpstr>
      <vt:lpstr>UTM Androgyne</vt:lpstr>
      <vt:lpstr>UTM Centur</vt:lpstr>
      <vt:lpstr>#9Slide05 SVNKitten</vt:lpstr>
      <vt:lpstr>UTM Futura Extra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</dc:title>
  <dc:subject>MĂNG NON</dc:subject>
  <dc:creator>Nguyễn Thị Hải Yến</dc:creator>
  <cp:keywords>Măng Non</cp:keywords>
  <cp:lastModifiedBy>Vân Nguyễn</cp:lastModifiedBy>
  <cp:revision>150</cp:revision>
  <dcterms:created xsi:type="dcterms:W3CDTF">2017-09-12T13:15:31Z</dcterms:created>
  <dcterms:modified xsi:type="dcterms:W3CDTF">2021-12-03T16:04:24Z</dcterms:modified>
</cp:coreProperties>
</file>