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11449" r:id="rId3"/>
    <p:sldId id="11450" r:id="rId4"/>
    <p:sldId id="11451" r:id="rId5"/>
    <p:sldId id="11452" r:id="rId6"/>
    <p:sldId id="11453" r:id="rId7"/>
    <p:sldId id="260" r:id="rId8"/>
    <p:sldId id="11454" r:id="rId9"/>
    <p:sldId id="11455" r:id="rId10"/>
    <p:sldId id="11457" r:id="rId11"/>
    <p:sldId id="11438" r:id="rId12"/>
    <p:sldId id="11458" r:id="rId13"/>
    <p:sldId id="11460" r:id="rId14"/>
    <p:sldId id="11459" r:id="rId15"/>
    <p:sldId id="11461" r:id="rId16"/>
    <p:sldId id="11462" r:id="rId17"/>
    <p:sldId id="11465" r:id="rId18"/>
    <p:sldId id="11466" r:id="rId19"/>
    <p:sldId id="11467" r:id="rId20"/>
    <p:sldId id="11468" r:id="rId21"/>
    <p:sldId id="259" r:id="rId22"/>
    <p:sldId id="11463" r:id="rId23"/>
    <p:sldId id="11464" r:id="rId24"/>
    <p:sldId id="11469" r:id="rId25"/>
    <p:sldId id="11471" r:id="rId26"/>
    <p:sldId id="11472" r:id="rId27"/>
  </p:sldIdLst>
  <p:sldSz cx="12192000" cy="6858000"/>
  <p:notesSz cx="6858000" cy="9144000"/>
  <p:custDataLst>
    <p:tags r:id="rId2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282D"/>
    <a:srgbClr val="FBE39F"/>
    <a:srgbClr val="C3413C"/>
    <a:srgbClr val="FF9933"/>
    <a:srgbClr val="F8E44D"/>
    <a:srgbClr val="D0736C"/>
    <a:srgbClr val="D17975"/>
    <a:srgbClr val="E7C4B0"/>
    <a:srgbClr val="CD6762"/>
    <a:srgbClr val="FF9F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9" autoAdjust="0"/>
    <p:restoredTop sz="95095" autoAdjust="0"/>
  </p:normalViewPr>
  <p:slideViewPr>
    <p:cSldViewPr snapToGrid="0">
      <p:cViewPr>
        <p:scale>
          <a:sx n="33" d="100"/>
          <a:sy n="33" d="100"/>
        </p:scale>
        <p:origin x="-2458" y="-10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77EDE-9AE7-4A69-9DDD-F2297C646E96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CE1417-2B7C-4E28-8669-A9A30A347C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7316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CE1417-2B7C-4E28-8669-A9A30A347C70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62812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CE1417-2B7C-4E28-8669-A9A30A347C70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1655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CE1417-2B7C-4E28-8669-A9A30A347C70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5107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5627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CE1417-2B7C-4E28-8669-A9A30A347C70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43257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CE1417-2B7C-4E28-8669-A9A30A347C70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3928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BB464F1-2DE7-4B6D-8097-980C4086B8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DEDD7B36-6658-4103-9308-F53B79073D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02F67B54-ABCE-4301-9C5B-6242694AF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71A69-4D13-4431-B48B-236FBE6050F4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558AF7B-8F9A-433B-A736-0954AF3BE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E585FC8-83EE-4D29-A8C9-5C491E4EE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1BC9-6032-4250-B622-B854380AC1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7570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456496BA-C2AF-4938-9138-7A42EB0BC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0BFB4E82-8672-49AD-8A57-D28664250E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358D9F0-8401-4F24-99B4-4A18E7229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71A69-4D13-4431-B48B-236FBE6050F4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F29C3D9A-1470-4DAA-A65E-6334A12BD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BB4222B-FFC2-46F4-B73C-7C2CFECD0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1BC9-6032-4250-B622-B854380AC1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6525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7D0EC38E-DB84-46CF-A3BC-562084126A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775E78E4-A5A2-4BF2-B550-B18017949E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91BA6873-FBDF-4046-8DEB-ABDA89A10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71A69-4D13-4431-B48B-236FBE6050F4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C16BD9C7-5364-47AC-94FA-AFBA0D2F2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178F1E4-2F60-41AC-9356-D284CD1B7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1BC9-6032-4250-B622-B854380AC1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880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471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96745C0-A6D2-4DED-A64A-0241BCBE3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6BCAC2AE-3DB6-4989-B740-BC59E49D8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55380EC-702B-4EC7-A6F3-57CCAD170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71A69-4D13-4431-B48B-236FBE6050F4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4AF216B7-5584-408E-B419-875ECA68B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61DCF77-2C68-4EF0-A88C-33CEA2944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1BC9-6032-4250-B622-B854380AC1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6417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436ADCA-F2FC-488E-97E5-3859DDE1A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D630BFD2-90CE-43B5-876A-15CC72984A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52ED7A0F-3661-431F-97EF-D60AA5A69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71A69-4D13-4431-B48B-236FBE6050F4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DA57B02B-67CF-4663-9815-AAB2A53AB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ABC8F38-21D5-4668-9C7B-919D38B2B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1BC9-6032-4250-B622-B854380AC1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175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9B61AC7-3C16-4A8E-8712-636487388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566CD52F-083E-4125-8658-257AF3B45E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E114C065-5B13-48FF-89A9-E64DCB7178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8814A8E3-6C6C-44D0-B6C0-6F72BCA89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71A69-4D13-4431-B48B-236FBE6050F4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C500CCA7-3811-41AB-96F3-D351A8FC9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DFB87C8A-E1E6-4B3F-AB30-4EE68D2F8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1BC9-6032-4250-B622-B854380AC1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120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519EDA2-A685-49ED-9B0D-AE5B4C2D5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EF20BDA9-BA86-4159-8878-954B0802BC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1797A836-2C08-4A06-B62B-28F6E66C5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BA591EE3-9DF4-4D0D-A33B-A82FCAD491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12D67A7D-5DD0-4045-94B7-20CFF6704F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8053E7E8-CF9C-46AC-A139-CAD5077B0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71A69-4D13-4431-B48B-236FBE6050F4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098EE104-1868-48A3-AB37-FEAAD7105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A5BA9059-963E-474B-8840-4157959FB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1BC9-6032-4250-B622-B854380AC1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914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166BDF2-F7B5-4996-BC9D-C61B453CA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8CC9BFC5-A3C3-4E8D-9C00-27B503DCB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71A69-4D13-4431-B48B-236FBE6050F4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E6DE811D-B8D1-4254-80E1-09155B37D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3EA0F440-E838-482E-9E9B-2B3339B8F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1BC9-6032-4250-B622-B854380AC1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867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81A310F8-7CC2-45A7-86DD-703594DDB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71A69-4D13-4431-B48B-236FBE6050F4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260D2118-813F-4364-AAB3-58DAE955D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791058FC-3731-469A-9DDE-804BCA369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1BC9-6032-4250-B622-B854380AC1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331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6FB8AB6-C0A9-46BA-BF7C-F339ED0A6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6D278F54-A644-4075-A400-00669F50B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9EC6ACA7-4054-4F6B-9632-1A073BEB42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467AF721-49B8-4D4C-8408-EDB4784F4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71A69-4D13-4431-B48B-236FBE6050F4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A0F6FDC2-D4B7-4086-86D0-91EC0533B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240F9768-7C2A-4F09-8510-6C0CF76EE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1BC9-6032-4250-B622-B854380AC1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8275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8ACADC3-2598-4D77-874B-C349A7269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CAD93CED-4118-4DD7-87EF-F83E388DAE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4BD3FE66-FF30-402E-85DF-DF1EA0BF0D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C4CABF52-5D2D-44F3-96AD-537D22591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71A69-4D13-4431-B48B-236FBE6050F4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BC56B238-C68A-494C-8547-82E4A13F5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B57FDB2A-357A-4F8E-A85E-FC6B9FFB0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1BC9-6032-4250-B622-B854380AC1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180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B825CC2F-4BE0-49F1-9D31-48ACDEF17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6A4409F9-30B6-4ED9-8E30-F43BF18ED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01F6C76B-EB6C-4923-91D9-80EECEB1B3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71A69-4D13-4431-B48B-236FBE6050F4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A8406A9-F78B-4F3A-828A-CACBD6F58F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01557FF-AB6C-4FF0-93B8-D912DFFF61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41BC9-6032-4250-B622-B854380AC143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F476A1C8-1E69-4EF4-930D-4542A5D3D2C8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A32A9826-4125-4AE4-81B4-648E662014CA}"/>
              </a:ext>
            </a:extLst>
          </p:cNvPr>
          <p:cNvSpPr/>
          <p:nvPr userDrawn="1"/>
        </p:nvSpPr>
        <p:spPr>
          <a:xfrm>
            <a:off x="457200" y="457200"/>
            <a:ext cx="11269980" cy="59093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9B43FDBC-EE57-4CA9-96AC-48E2377C7F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94" r="35943"/>
          <a:stretch/>
        </p:blipFill>
        <p:spPr>
          <a:xfrm flipH="1">
            <a:off x="7829550" y="4569808"/>
            <a:ext cx="5162550" cy="290476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BD57816A-29D2-43AD-80EF-8446611D32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06" t="-1" b="57501"/>
          <a:stretch/>
        </p:blipFill>
        <p:spPr>
          <a:xfrm flipH="1">
            <a:off x="-7620" y="-33967"/>
            <a:ext cx="4591050" cy="1991925"/>
          </a:xfrm>
          <a:prstGeom prst="rect">
            <a:avLst/>
          </a:prstGeom>
          <a:noFill/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xmlns="" id="{3F283856-FD88-4D52-9829-1F2B1B0C972D}"/>
              </a:ext>
            </a:extLst>
          </p:cNvPr>
          <p:cNvSpPr/>
          <p:nvPr userDrawn="1"/>
        </p:nvSpPr>
        <p:spPr>
          <a:xfrm>
            <a:off x="13597647" y="-1789889"/>
            <a:ext cx="661481" cy="622571"/>
          </a:xfrm>
          <a:prstGeom prst="ellipse">
            <a:avLst/>
          </a:prstGeom>
          <a:blipFill dpi="0"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37AAFA8C-0F45-4FDE-ABC5-A67E40E9CEEE}"/>
              </a:ext>
            </a:extLst>
          </p:cNvPr>
          <p:cNvSpPr/>
          <p:nvPr userDrawn="1"/>
        </p:nvSpPr>
        <p:spPr>
          <a:xfrm>
            <a:off x="-2628089" y="7373566"/>
            <a:ext cx="661481" cy="622571"/>
          </a:xfrm>
          <a:prstGeom prst="ellipse">
            <a:avLst/>
          </a:prstGeom>
          <a:blipFill dpi="0"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223C796C-CFB8-4B93-B017-E14FBAF08A57}"/>
              </a:ext>
            </a:extLst>
          </p:cNvPr>
          <p:cNvSpPr/>
          <p:nvPr userDrawn="1"/>
        </p:nvSpPr>
        <p:spPr>
          <a:xfrm>
            <a:off x="3026968" y="7157957"/>
            <a:ext cx="643637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22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cs typeface="Calibri" panose="020F0502020204030204" pitchFamily="34" charset="0"/>
              </a:rPr>
              <a:t>EduFive - THIẾT KẾ GIÁO ÁN ĐIỆN TỬ LỚP 5</a:t>
            </a:r>
          </a:p>
          <a:p>
            <a:pPr algn="ctr"/>
            <a:r>
              <a:rPr lang="vi-VN" sz="22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cs typeface="Calibri" panose="020F0502020204030204" pitchFamily="34" charset="0"/>
              </a:rPr>
              <a:t>THIÊN CẨM: 090 260 9443 (ZALO , FACEBOOK)</a:t>
            </a:r>
            <a:endParaRPr lang="en-US" sz="2200" b="1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271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16.png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sv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2.wdp"/><Relationship Id="rId3" Type="http://schemas.openxmlformats.org/officeDocument/2006/relationships/image" Target="../media/image6.jpeg"/><Relationship Id="rId7" Type="http://schemas.openxmlformats.org/officeDocument/2006/relationships/image" Target="../media/image8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11" Type="http://schemas.openxmlformats.org/officeDocument/2006/relationships/slide" Target="slide3.xml"/><Relationship Id="rId5" Type="http://schemas.openxmlformats.org/officeDocument/2006/relationships/slide" Target="slide6.xml"/><Relationship Id="rId10" Type="http://schemas.openxmlformats.org/officeDocument/2006/relationships/image" Target="../media/image9.gif"/><Relationship Id="rId4" Type="http://schemas.openxmlformats.org/officeDocument/2006/relationships/image" Target="../media/image7.png"/><Relationship Id="rId9" Type="http://schemas.openxmlformats.org/officeDocument/2006/relationships/slide" Target="slide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16.png"/><Relationship Id="rId4" Type="http://schemas.microsoft.com/office/2007/relationships/hdphoto" Target="../media/hdphoto4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16.png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95E0A413-9694-4ABB-ACB2-0A9299E6FB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78"/>
            <a:ext cx="12192000" cy="6857355"/>
          </a:xfrm>
          <a:prstGeom prst="rect">
            <a:avLst/>
          </a:prstGeom>
          <a:solidFill>
            <a:srgbClr val="C3413C"/>
          </a:solidFill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A8BF0EF-74E6-44B7-97E1-E8E8AC349A8D}"/>
              </a:ext>
            </a:extLst>
          </p:cNvPr>
          <p:cNvSpPr/>
          <p:nvPr/>
        </p:nvSpPr>
        <p:spPr>
          <a:xfrm>
            <a:off x="-1858456" y="3426999"/>
            <a:ext cx="9246855" cy="40934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8000" b="1" cap="none" spc="0">
                <a:ln w="76200">
                  <a:solidFill>
                    <a:srgbClr val="B7282D"/>
                  </a:solidFill>
                  <a:prstDash val="solid"/>
                </a:ln>
                <a:solidFill>
                  <a:srgbClr val="FBE39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Tập đọc</a:t>
            </a:r>
          </a:p>
          <a:p>
            <a:pPr algn="ctr">
              <a:spcBef>
                <a:spcPts val="1200"/>
              </a:spcBef>
            </a:pPr>
            <a:r>
              <a:rPr lang="en-US" sz="8000" b="1" cap="none" spc="0">
                <a:ln w="76200">
                  <a:solidFill>
                    <a:srgbClr val="B7282D"/>
                  </a:solidFill>
                  <a:prstDash val="solid"/>
                </a:ln>
                <a:solidFill>
                  <a:srgbClr val="FBE39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Lớp 5</a:t>
            </a:r>
          </a:p>
          <a:p>
            <a:pPr algn="ctr">
              <a:spcBef>
                <a:spcPts val="1200"/>
              </a:spcBef>
            </a:pPr>
            <a:endParaRPr lang="en-US" sz="8000" b="1" cap="none" spc="0">
              <a:ln w="76200">
                <a:solidFill>
                  <a:srgbClr val="B7282D"/>
                </a:solidFill>
                <a:prstDash val="solid"/>
              </a:ln>
              <a:solidFill>
                <a:srgbClr val="FBE39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89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BFDE9FF-4935-4A27-B669-2B7AA6997517}"/>
              </a:ext>
            </a:extLst>
          </p:cNvPr>
          <p:cNvSpPr txBox="1"/>
          <p:nvPr/>
        </p:nvSpPr>
        <p:spPr>
          <a:xfrm>
            <a:off x="457200" y="1106586"/>
            <a:ext cx="11252200" cy="550920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vi-VN" sz="1600" b="1">
                <a:latin typeface="UTM Avo" panose="02040603050506020204" pitchFamily="18" charset="0"/>
              </a:rPr>
              <a:t>      Ngày lễ Nô-en tới. Khách hàng ai cũng vui làm cho Pi-e càng đau lòng. Khi người khách cuối cùng bước ra, anh thở phào. Thế là qua được năm nay! Nhưng anh đã lầm.</a:t>
            </a:r>
          </a:p>
          <a:p>
            <a:r>
              <a:rPr lang="vi-VN" sz="1600" b="1">
                <a:latin typeface="UTM Avo" panose="02040603050506020204" pitchFamily="18" charset="0"/>
              </a:rPr>
              <a:t>      Cửa lại mở, một thiếu nữ bước vào. Cô lấy trong túi xách ra chuỗi ngọc lam:</a:t>
            </a:r>
          </a:p>
          <a:p>
            <a:r>
              <a:rPr lang="vi-VN" sz="1600" b="1">
                <a:latin typeface="UTM Avo" panose="02040603050506020204" pitchFamily="18" charset="0"/>
              </a:rPr>
              <a:t>- Chuỗi ngọc này có phải của tiệm ông không ạ?</a:t>
            </a:r>
          </a:p>
          <a:p>
            <a:r>
              <a:rPr lang="vi-VN" sz="1600" b="1">
                <a:latin typeface="UTM Avo" panose="02040603050506020204" pitchFamily="18" charset="0"/>
              </a:rPr>
              <a:t>- Phải.</a:t>
            </a:r>
          </a:p>
          <a:p>
            <a:r>
              <a:rPr lang="vi-VN" sz="1600" b="1">
                <a:latin typeface="UTM Avo" panose="02040603050506020204" pitchFamily="18" charset="0"/>
              </a:rPr>
              <a:t>- Thưa… Có phải ngọc thật không?</a:t>
            </a:r>
          </a:p>
          <a:p>
            <a:r>
              <a:rPr lang="vi-VN" sz="1600" b="1">
                <a:latin typeface="UTM Avo" panose="02040603050506020204" pitchFamily="18" charset="0"/>
              </a:rPr>
              <a:t>- Không phải thứ ngọc quý nhất, nhưng là ngọc thật.</a:t>
            </a:r>
          </a:p>
          <a:p>
            <a:r>
              <a:rPr lang="vi-VN" sz="1600" b="1">
                <a:latin typeface="UTM Avo" panose="02040603050506020204" pitchFamily="18" charset="0"/>
              </a:rPr>
              <a:t>- Ông có nhớ đã bán cho ai không?</a:t>
            </a:r>
          </a:p>
          <a:p>
            <a:r>
              <a:rPr lang="vi-VN" sz="1600" b="1">
                <a:latin typeface="UTM Avo" panose="02040603050506020204" pitchFamily="18" charset="0"/>
              </a:rPr>
              <a:t>- Một cô bé tên là Gioan mua tặng chị của mình.</a:t>
            </a:r>
          </a:p>
          <a:p>
            <a:r>
              <a:rPr lang="vi-VN" sz="1600" b="1">
                <a:latin typeface="UTM Avo" panose="02040603050506020204" pitchFamily="18" charset="0"/>
              </a:rPr>
              <a:t>- Giá bao nhiêu ạ?</a:t>
            </a:r>
          </a:p>
          <a:p>
            <a:r>
              <a:rPr lang="vi-VN" sz="1600" b="1">
                <a:latin typeface="UTM Avo" panose="02040603050506020204" pitchFamily="18" charset="0"/>
              </a:rPr>
              <a:t>- Tôi không khi nào nói giá tiền của quà tặng.</a:t>
            </a:r>
          </a:p>
          <a:p>
            <a:r>
              <a:rPr lang="vi-VN" sz="1600" b="1">
                <a:latin typeface="UTM Avo" panose="02040603050506020204" pitchFamily="18" charset="0"/>
              </a:rPr>
              <a:t>- Gioan chỉ có ít tiền tiêu vặt. Làm sao em mua nổi chuỗi ngọc này?</a:t>
            </a:r>
          </a:p>
          <a:p>
            <a:r>
              <a:rPr lang="vi-VN" sz="1600" b="1">
                <a:latin typeface="UTM Avo" panose="02040603050506020204" pitchFamily="18" charset="0"/>
              </a:rPr>
              <a:t>      Pi-e gói lại chuỗi ngọc và đáp:</a:t>
            </a:r>
          </a:p>
          <a:p>
            <a:r>
              <a:rPr lang="vi-VN" sz="1600" b="1">
                <a:latin typeface="UTM Avo" panose="02040603050506020204" pitchFamily="18" charset="0"/>
              </a:rPr>
              <a:t>- Em đã trả giá rất cao. Bằng toàn bộ số tiền em có.</a:t>
            </a:r>
          </a:p>
          <a:p>
            <a:r>
              <a:rPr lang="vi-VN" sz="1600" b="1">
                <a:latin typeface="UTM Avo" panose="02040603050506020204" pitchFamily="18" charset="0"/>
              </a:rPr>
              <a:t>      Hai người đều im lặng. Tiếng chuông từ một giáo đường gần đó bắt đầu đổ.</a:t>
            </a:r>
          </a:p>
          <a:p>
            <a:r>
              <a:rPr lang="vi-VN" sz="1600" b="1">
                <a:latin typeface="UTM Avo" panose="02040603050506020204" pitchFamily="18" charset="0"/>
              </a:rPr>
              <a:t>- Nhưng sao ông lại làm như vậy?</a:t>
            </a:r>
          </a:p>
          <a:p>
            <a:r>
              <a:rPr lang="vi-VN" sz="1600" b="1">
                <a:latin typeface="UTM Avo" panose="02040603050506020204" pitchFamily="18" charset="0"/>
              </a:rPr>
              <a:t>Pi-e vừa đưa chuỗi ngọc cho cô gái vừa nói:</a:t>
            </a:r>
          </a:p>
          <a:p>
            <a:r>
              <a:rPr lang="vi-VN" sz="1600" b="1">
                <a:latin typeface="UTM Avo" panose="02040603050506020204" pitchFamily="18" charset="0"/>
              </a:rPr>
              <a:t>- Hôm nay là ngày Nô-en. Tôi không có ai để tặng quà. Cho phép tôi đưa cô về nhà và chúc cô một lễ Nô-en vui vẻ nhé!</a:t>
            </a:r>
          </a:p>
          <a:p>
            <a:r>
              <a:rPr lang="vi-VN" sz="1600" b="1">
                <a:latin typeface="UTM Avo" panose="02040603050506020204" pitchFamily="18" charset="0"/>
              </a:rPr>
              <a:t>      Trong tiếng chuông đổ hồi, Pi-e và thiếu nữ cùng nhau sánh bước qua một năm mới hi vọng tràn trề.</a:t>
            </a:r>
          </a:p>
          <a:p>
            <a:pPr algn="ctr"/>
            <a:r>
              <a:rPr lang="en-US" sz="1600" b="1">
                <a:latin typeface="UTM Avo" panose="02040603050506020204" pitchFamily="18" charset="0"/>
              </a:rPr>
              <a:t>						</a:t>
            </a:r>
            <a:r>
              <a:rPr lang="vi-VN" sz="1600" b="1">
                <a:solidFill>
                  <a:srgbClr val="B7282D"/>
                </a:solidFill>
                <a:latin typeface="UTM Avo" panose="02040603050506020204" pitchFamily="18" charset="0"/>
              </a:rPr>
              <a:t>PHUN-TƠN O-XLƠ</a:t>
            </a:r>
          </a:p>
          <a:p>
            <a:pPr algn="ctr"/>
            <a:r>
              <a:rPr lang="en-US" sz="1600" b="1">
                <a:solidFill>
                  <a:srgbClr val="B7282D"/>
                </a:solidFill>
                <a:latin typeface="UTM Avo" panose="02040603050506020204" pitchFamily="18" charset="0"/>
              </a:rPr>
              <a:t>						</a:t>
            </a:r>
            <a:r>
              <a:rPr lang="vi-VN" sz="1600" b="1">
                <a:solidFill>
                  <a:srgbClr val="B7282D"/>
                </a:solidFill>
                <a:latin typeface="UTM Avo" panose="02040603050506020204" pitchFamily="18" charset="0"/>
              </a:rPr>
              <a:t>(Nguyễn Hiến Lê dịch)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3DEED1F-6143-4A78-975A-830900BF68DE}"/>
              </a:ext>
            </a:extLst>
          </p:cNvPr>
          <p:cNvSpPr/>
          <p:nvPr/>
        </p:nvSpPr>
        <p:spPr>
          <a:xfrm>
            <a:off x="-965200" y="48547"/>
            <a:ext cx="141224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6600" b="1" cap="none" spc="0">
                <a:ln w="57150">
                  <a:solidFill>
                    <a:srgbClr val="B7282D"/>
                  </a:solidFill>
                  <a:prstDash val="solid"/>
                </a:ln>
                <a:solidFill>
                  <a:srgbClr val="FBE39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Chuỗi ngọc lam</a:t>
            </a:r>
            <a:endParaRPr lang="en-US" sz="6600" b="1" cap="none" spc="0">
              <a:ln w="57150">
                <a:solidFill>
                  <a:srgbClr val="B7282D"/>
                </a:solidFill>
                <a:prstDash val="solid"/>
              </a:ln>
              <a:solidFill>
                <a:srgbClr val="FBE39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47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Box 9">
            <a:extLst>
              <a:ext uri="{FF2B5EF4-FFF2-40B4-BE49-F238E27FC236}">
                <a16:creationId xmlns:a16="http://schemas.microsoft.com/office/drawing/2014/main" xmlns="" id="{187E0A1E-259F-4EB8-8C3F-E85C42E26F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4600" y="-453955"/>
            <a:ext cx="90678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rgbClr val="000000"/>
                </a:solidFill>
                <a:latin typeface="Arial" charset="0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" charset="0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" charset="0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" charset="0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5400" b="1" dirty="0">
              <a:latin typeface="Times New Roman" pitchFamily="18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EBCD5857-E8F9-4ABB-A341-0E6D7CD5AA63}"/>
              </a:ext>
            </a:extLst>
          </p:cNvPr>
          <p:cNvSpPr/>
          <p:nvPr/>
        </p:nvSpPr>
        <p:spPr>
          <a:xfrm>
            <a:off x="1237715" y="3746500"/>
            <a:ext cx="1847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endParaRPr lang="en-US" sz="5400" b="1" dirty="0">
              <a:latin typeface="Times New Roman" pitchFamily="18" charset="0"/>
            </a:endParaRPr>
          </a:p>
        </p:txBody>
      </p:sp>
      <p:sp>
        <p:nvSpPr>
          <p:cNvPr id="49" name="Text Box 9">
            <a:extLst>
              <a:ext uri="{FF2B5EF4-FFF2-40B4-BE49-F238E27FC236}">
                <a16:creationId xmlns:a16="http://schemas.microsoft.com/office/drawing/2014/main" xmlns="" id="{FF5E9F91-F0ED-4ECB-A838-60F672DA0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8600" y="952500"/>
            <a:ext cx="834043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rgbClr val="000000"/>
                </a:solidFill>
                <a:latin typeface="Arial" charset="0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" charset="0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" charset="0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" charset="0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 dirty="0" err="1">
                <a:solidFill>
                  <a:srgbClr val="FFC000"/>
                </a:solidFill>
                <a:latin typeface="Times New Roman" pitchFamily="18" charset="0"/>
              </a:rPr>
              <a:t>Bài</a:t>
            </a:r>
            <a:r>
              <a:rPr lang="en-US" sz="4000" b="1" dirty="0">
                <a:solidFill>
                  <a:srgbClr val="FFC00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latin typeface="Times New Roman" pitchFamily="18" charset="0"/>
              </a:rPr>
              <a:t>văn</a:t>
            </a:r>
            <a:r>
              <a:rPr lang="en-US" sz="4000" b="1" dirty="0">
                <a:solidFill>
                  <a:srgbClr val="FFC00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latin typeface="Times New Roman" pitchFamily="18" charset="0"/>
              </a:rPr>
              <a:t>được</a:t>
            </a:r>
            <a:r>
              <a:rPr lang="en-US" sz="4000" b="1" dirty="0">
                <a:solidFill>
                  <a:srgbClr val="FFC000"/>
                </a:solidFill>
                <a:latin typeface="Times New Roman" pitchFamily="18" charset="0"/>
              </a:rPr>
              <a:t> chia </a:t>
            </a:r>
            <a:r>
              <a:rPr lang="en-US" sz="4000" b="1" dirty="0" err="1">
                <a:solidFill>
                  <a:srgbClr val="FFC000"/>
                </a:solidFill>
                <a:latin typeface="Times New Roman" pitchFamily="18" charset="0"/>
              </a:rPr>
              <a:t>thành</a:t>
            </a:r>
            <a:r>
              <a:rPr lang="en-US" sz="4000" b="1" dirty="0">
                <a:solidFill>
                  <a:srgbClr val="FFC000"/>
                </a:solidFill>
                <a:latin typeface="Times New Roman" pitchFamily="18" charset="0"/>
              </a:rPr>
              <a:t> 2 </a:t>
            </a:r>
            <a:r>
              <a:rPr lang="en-US" sz="4000" b="1" dirty="0" err="1">
                <a:solidFill>
                  <a:srgbClr val="FFC000"/>
                </a:solidFill>
                <a:latin typeface="Times New Roman" pitchFamily="18" charset="0"/>
              </a:rPr>
              <a:t>đoạn</a:t>
            </a:r>
            <a:r>
              <a:rPr lang="en-US" sz="4000" b="1" dirty="0">
                <a:solidFill>
                  <a:srgbClr val="FFC000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8C73D2CB-F9E4-4E97-A090-B231B4FE3C28}"/>
              </a:ext>
            </a:extLst>
          </p:cNvPr>
          <p:cNvSpPr/>
          <p:nvPr/>
        </p:nvSpPr>
        <p:spPr>
          <a:xfrm>
            <a:off x="2552700" y="1943100"/>
            <a:ext cx="3657600" cy="3962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Times New Roman" pitchFamily="18" charset="0"/>
              </a:rPr>
              <a:t>+ Đoạn 1: Từ đầu đến ... cướp mất người anh yêu quý.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xmlns="" id="{3FAA293C-B51D-43FB-A0A3-CC07E5F7FEB1}"/>
              </a:ext>
            </a:extLst>
          </p:cNvPr>
          <p:cNvSpPr/>
          <p:nvPr/>
        </p:nvSpPr>
        <p:spPr>
          <a:xfrm>
            <a:off x="6362644" y="1943100"/>
            <a:ext cx="3657600" cy="3962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Times New Roman" pitchFamily="18" charset="0"/>
              </a:rPr>
              <a:t>+ Đoạn 2: </a:t>
            </a:r>
          </a:p>
          <a:p>
            <a:pPr algn="ctr"/>
            <a:r>
              <a:rPr lang="en-US" sz="3600" b="1">
                <a:latin typeface="Times New Roman" pitchFamily="18" charset="0"/>
              </a:rPr>
              <a:t>Phần còn lại.</a:t>
            </a:r>
          </a:p>
        </p:txBody>
      </p:sp>
      <p:pic>
        <p:nvPicPr>
          <p:cNvPr id="51" name="图片 62">
            <a:extLst>
              <a:ext uri="{FF2B5EF4-FFF2-40B4-BE49-F238E27FC236}">
                <a16:creationId xmlns:a16="http://schemas.microsoft.com/office/drawing/2014/main" xmlns="" id="{4E1634AA-62D0-4E42-9E64-08E15CF8B5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13307" y="2755956"/>
            <a:ext cx="4102044" cy="410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992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2" grpId="0" animBg="1"/>
      <p:bldP spid="5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49BAE21C-8A7A-48F7-8425-50B309BACAD4}"/>
              </a:ext>
            </a:extLst>
          </p:cNvPr>
          <p:cNvSpPr/>
          <p:nvPr/>
        </p:nvSpPr>
        <p:spPr>
          <a:xfrm>
            <a:off x="2774950" y="692669"/>
            <a:ext cx="6642100" cy="11811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59ABC508-E832-40C3-8D74-EEF3DA177FB8}"/>
              </a:ext>
            </a:extLst>
          </p:cNvPr>
          <p:cNvGrpSpPr/>
          <p:nvPr/>
        </p:nvGrpSpPr>
        <p:grpSpPr>
          <a:xfrm>
            <a:off x="3238500" y="907867"/>
            <a:ext cx="6642100" cy="742360"/>
            <a:chOff x="5440286" y="804501"/>
            <a:chExt cx="2693652" cy="399097"/>
          </a:xfrm>
        </p:grpSpPr>
        <p:sp>
          <p:nvSpPr>
            <p:cNvPr id="13" name="Google Shape;1240;p27">
              <a:extLst>
                <a:ext uri="{FF2B5EF4-FFF2-40B4-BE49-F238E27FC236}">
                  <a16:creationId xmlns:a16="http://schemas.microsoft.com/office/drawing/2014/main" xmlns="" id="{FFBA158F-4729-415F-A671-7B9A52A0A2C9}"/>
                </a:ext>
              </a:extLst>
            </p:cNvPr>
            <p:cNvSpPr/>
            <p:nvPr/>
          </p:nvSpPr>
          <p:spPr>
            <a:xfrm>
              <a:off x="5440286" y="804501"/>
              <a:ext cx="438271" cy="399097"/>
            </a:xfrm>
            <a:custGeom>
              <a:avLst/>
              <a:gdLst/>
              <a:ahLst/>
              <a:cxnLst/>
              <a:rect l="l" t="t" r="r" b="b"/>
              <a:pathLst>
                <a:path w="12698" h="11563" extrusionOk="0">
                  <a:moveTo>
                    <a:pt x="2490" y="820"/>
                  </a:moveTo>
                  <a:cubicBezTo>
                    <a:pt x="3529" y="914"/>
                    <a:pt x="4600" y="1292"/>
                    <a:pt x="5483" y="2017"/>
                  </a:cubicBezTo>
                  <a:lnTo>
                    <a:pt x="5798" y="2237"/>
                  </a:lnTo>
                  <a:lnTo>
                    <a:pt x="5798" y="10334"/>
                  </a:lnTo>
                  <a:lnTo>
                    <a:pt x="5766" y="10334"/>
                  </a:lnTo>
                  <a:cubicBezTo>
                    <a:pt x="4789" y="9609"/>
                    <a:pt x="3655" y="9168"/>
                    <a:pt x="2490" y="9105"/>
                  </a:cubicBezTo>
                  <a:lnTo>
                    <a:pt x="2490" y="820"/>
                  </a:lnTo>
                  <a:close/>
                  <a:moveTo>
                    <a:pt x="9925" y="883"/>
                  </a:moveTo>
                  <a:lnTo>
                    <a:pt x="9925" y="9137"/>
                  </a:lnTo>
                  <a:cubicBezTo>
                    <a:pt x="8728" y="9200"/>
                    <a:pt x="7593" y="9609"/>
                    <a:pt x="6617" y="10334"/>
                  </a:cubicBezTo>
                  <a:lnTo>
                    <a:pt x="6617" y="2300"/>
                  </a:lnTo>
                  <a:lnTo>
                    <a:pt x="6932" y="2048"/>
                  </a:lnTo>
                  <a:cubicBezTo>
                    <a:pt x="7782" y="1355"/>
                    <a:pt x="8854" y="946"/>
                    <a:pt x="9925" y="883"/>
                  </a:cubicBezTo>
                  <a:close/>
                  <a:moveTo>
                    <a:pt x="1702" y="2458"/>
                  </a:moveTo>
                  <a:lnTo>
                    <a:pt x="1702" y="9483"/>
                  </a:lnTo>
                  <a:cubicBezTo>
                    <a:pt x="1702" y="9735"/>
                    <a:pt x="1891" y="9924"/>
                    <a:pt x="2080" y="9924"/>
                  </a:cubicBezTo>
                  <a:cubicBezTo>
                    <a:pt x="3057" y="9924"/>
                    <a:pt x="4096" y="10208"/>
                    <a:pt x="4978" y="10744"/>
                  </a:cubicBezTo>
                  <a:lnTo>
                    <a:pt x="1261" y="10744"/>
                  </a:lnTo>
                  <a:cubicBezTo>
                    <a:pt x="1009" y="10744"/>
                    <a:pt x="851" y="10555"/>
                    <a:pt x="851" y="10334"/>
                  </a:cubicBezTo>
                  <a:lnTo>
                    <a:pt x="851" y="2867"/>
                  </a:lnTo>
                  <a:cubicBezTo>
                    <a:pt x="851" y="2647"/>
                    <a:pt x="1040" y="2489"/>
                    <a:pt x="1261" y="2458"/>
                  </a:cubicBezTo>
                  <a:close/>
                  <a:moveTo>
                    <a:pt x="11406" y="2458"/>
                  </a:moveTo>
                  <a:cubicBezTo>
                    <a:pt x="11658" y="2458"/>
                    <a:pt x="11815" y="2647"/>
                    <a:pt x="11847" y="2867"/>
                  </a:cubicBezTo>
                  <a:lnTo>
                    <a:pt x="11847" y="10334"/>
                  </a:lnTo>
                  <a:cubicBezTo>
                    <a:pt x="11847" y="10555"/>
                    <a:pt x="11658" y="10712"/>
                    <a:pt x="11406" y="10744"/>
                  </a:cubicBezTo>
                  <a:lnTo>
                    <a:pt x="7436" y="10744"/>
                  </a:lnTo>
                  <a:cubicBezTo>
                    <a:pt x="8255" y="10239"/>
                    <a:pt x="9295" y="9924"/>
                    <a:pt x="10303" y="9924"/>
                  </a:cubicBezTo>
                  <a:cubicBezTo>
                    <a:pt x="10555" y="9924"/>
                    <a:pt x="10712" y="9735"/>
                    <a:pt x="10712" y="9483"/>
                  </a:cubicBezTo>
                  <a:lnTo>
                    <a:pt x="10712" y="2458"/>
                  </a:lnTo>
                  <a:close/>
                  <a:moveTo>
                    <a:pt x="2080" y="0"/>
                  </a:moveTo>
                  <a:cubicBezTo>
                    <a:pt x="1828" y="0"/>
                    <a:pt x="1670" y="189"/>
                    <a:pt x="1670" y="410"/>
                  </a:cubicBezTo>
                  <a:lnTo>
                    <a:pt x="1670" y="1670"/>
                  </a:lnTo>
                  <a:lnTo>
                    <a:pt x="1261" y="1670"/>
                  </a:lnTo>
                  <a:cubicBezTo>
                    <a:pt x="568" y="1670"/>
                    <a:pt x="1" y="2206"/>
                    <a:pt x="32" y="2930"/>
                  </a:cubicBezTo>
                  <a:lnTo>
                    <a:pt x="32" y="10334"/>
                  </a:lnTo>
                  <a:cubicBezTo>
                    <a:pt x="32" y="10996"/>
                    <a:pt x="568" y="11563"/>
                    <a:pt x="1261" y="11563"/>
                  </a:cubicBezTo>
                  <a:lnTo>
                    <a:pt x="11437" y="11563"/>
                  </a:lnTo>
                  <a:cubicBezTo>
                    <a:pt x="12130" y="11563"/>
                    <a:pt x="12697" y="11027"/>
                    <a:pt x="12697" y="10334"/>
                  </a:cubicBezTo>
                  <a:lnTo>
                    <a:pt x="12697" y="2867"/>
                  </a:lnTo>
                  <a:cubicBezTo>
                    <a:pt x="12666" y="2206"/>
                    <a:pt x="12130" y="1670"/>
                    <a:pt x="11437" y="1670"/>
                  </a:cubicBezTo>
                  <a:lnTo>
                    <a:pt x="10744" y="1670"/>
                  </a:lnTo>
                  <a:lnTo>
                    <a:pt x="10744" y="410"/>
                  </a:lnTo>
                  <a:cubicBezTo>
                    <a:pt x="10744" y="158"/>
                    <a:pt x="10555" y="0"/>
                    <a:pt x="10334" y="0"/>
                  </a:cubicBezTo>
                  <a:cubicBezTo>
                    <a:pt x="8980" y="0"/>
                    <a:pt x="7562" y="473"/>
                    <a:pt x="6396" y="1387"/>
                  </a:cubicBezTo>
                  <a:lnTo>
                    <a:pt x="6207" y="1544"/>
                  </a:lnTo>
                  <a:lnTo>
                    <a:pt x="6018" y="1387"/>
                  </a:lnTo>
                  <a:cubicBezTo>
                    <a:pt x="4915" y="473"/>
                    <a:pt x="3498" y="0"/>
                    <a:pt x="208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  <p:sp>
          <p:nvSpPr>
            <p:cNvPr id="12" name="Google Shape;1377;p32">
              <a:extLst>
                <a:ext uri="{FF2B5EF4-FFF2-40B4-BE49-F238E27FC236}">
                  <a16:creationId xmlns:a16="http://schemas.microsoft.com/office/drawing/2014/main" xmlns="" id="{7B25E26D-B6AF-4102-8AB0-1AC307CF73E6}"/>
                </a:ext>
              </a:extLst>
            </p:cNvPr>
            <p:cNvSpPr txBox="1"/>
            <p:nvPr/>
          </p:nvSpPr>
          <p:spPr>
            <a:xfrm>
              <a:off x="5546500" y="804501"/>
              <a:ext cx="2587438" cy="36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vi-VN" sz="5400" b="1" dirty="0">
                  <a:solidFill>
                    <a:schemeClr val="bg1"/>
                  </a:solidFill>
                  <a:latin typeface="+mj-lt"/>
                  <a:ea typeface="Englebert"/>
                  <a:cs typeface="Englebert"/>
                  <a:sym typeface="Englebert"/>
                </a:rPr>
                <a:t>Luyện đọc câu</a:t>
              </a:r>
              <a:endParaRPr sz="5400" b="1" dirty="0">
                <a:solidFill>
                  <a:schemeClr val="bg1"/>
                </a:solidFill>
                <a:latin typeface="+mj-lt"/>
                <a:ea typeface="Englebert"/>
                <a:cs typeface="Englebert"/>
                <a:sym typeface="Englebert"/>
              </a:endParaRPr>
            </a:p>
          </p:txBody>
        </p:sp>
      </p:grpSp>
      <p:sp>
        <p:nvSpPr>
          <p:cNvPr id="29" name="Rectangle 11">
            <a:extLst>
              <a:ext uri="{FF2B5EF4-FFF2-40B4-BE49-F238E27FC236}">
                <a16:creationId xmlns:a16="http://schemas.microsoft.com/office/drawing/2014/main" xmlns="" id="{B2197409-9C96-471D-B065-A7B210554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3429000"/>
            <a:ext cx="88392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just"/>
            <a:r>
              <a:rPr lang="en-US" sz="4400" b="1" dirty="0" err="1"/>
              <a:t>Cô</a:t>
            </a:r>
            <a:r>
              <a:rPr lang="en-US" sz="4400" b="1" dirty="0"/>
              <a:t> </a:t>
            </a:r>
            <a:r>
              <a:rPr lang="en-US" sz="4400" b="1" dirty="0" err="1"/>
              <a:t>đâu</a:t>
            </a:r>
            <a:r>
              <a:rPr lang="en-US" sz="4400" b="1" dirty="0"/>
              <a:t> </a:t>
            </a:r>
            <a:r>
              <a:rPr lang="en-US" sz="4400" b="1" dirty="0" err="1"/>
              <a:t>biết</a:t>
            </a:r>
            <a:r>
              <a:rPr lang="en-US" sz="4400" b="1" dirty="0"/>
              <a:t> </a:t>
            </a:r>
            <a:r>
              <a:rPr lang="en-US" sz="4400" b="1" dirty="0" err="1"/>
              <a:t>chuỗi</a:t>
            </a:r>
            <a:r>
              <a:rPr lang="en-US" sz="4400" b="1" dirty="0"/>
              <a:t> </a:t>
            </a:r>
            <a:r>
              <a:rPr lang="en-US" sz="4400" b="1" dirty="0" err="1"/>
              <a:t>ngọc</a:t>
            </a:r>
            <a:r>
              <a:rPr lang="en-US" sz="4400" b="1" dirty="0"/>
              <a:t> </a:t>
            </a:r>
            <a:r>
              <a:rPr lang="en-US" sz="4400" b="1" dirty="0" err="1"/>
              <a:t>này</a:t>
            </a:r>
            <a:r>
              <a:rPr lang="en-US" sz="4400" b="1" dirty="0"/>
              <a:t> Pi-e </a:t>
            </a:r>
            <a:r>
              <a:rPr lang="en-US" sz="4400" b="1" dirty="0" err="1"/>
              <a:t>dành</a:t>
            </a:r>
            <a:r>
              <a:rPr lang="en-US" sz="4400" b="1" dirty="0"/>
              <a:t> </a:t>
            </a:r>
            <a:r>
              <a:rPr lang="en-US" sz="4400" b="1" dirty="0" err="1"/>
              <a:t>để</a:t>
            </a:r>
            <a:r>
              <a:rPr lang="en-US" sz="4400" b="1" dirty="0"/>
              <a:t> </a:t>
            </a:r>
            <a:r>
              <a:rPr lang="en-US" sz="4400" b="1" dirty="0" err="1"/>
              <a:t>tặng</a:t>
            </a:r>
            <a:r>
              <a:rPr lang="en-US" sz="4400" b="1" dirty="0"/>
              <a:t> </a:t>
            </a:r>
            <a:r>
              <a:rPr lang="en-US" sz="4400" b="1" dirty="0" err="1"/>
              <a:t>vợ</a:t>
            </a:r>
            <a:r>
              <a:rPr lang="en-US" sz="4400" b="1" dirty="0"/>
              <a:t> </a:t>
            </a:r>
            <a:r>
              <a:rPr lang="en-US" sz="4400" b="1" dirty="0" err="1"/>
              <a:t>chưa</a:t>
            </a:r>
            <a:r>
              <a:rPr lang="en-US" sz="4400" b="1" dirty="0"/>
              <a:t> </a:t>
            </a:r>
            <a:r>
              <a:rPr lang="en-US" sz="4400" b="1" dirty="0" err="1"/>
              <a:t>cưới</a:t>
            </a:r>
            <a:r>
              <a:rPr lang="en-US" sz="4400" b="1" dirty="0"/>
              <a:t> </a:t>
            </a:r>
            <a:r>
              <a:rPr lang="en-US" sz="4400" b="1" dirty="0" err="1"/>
              <a:t>của</a:t>
            </a:r>
            <a:r>
              <a:rPr lang="en-US" sz="4400" b="1" dirty="0"/>
              <a:t> </a:t>
            </a:r>
            <a:r>
              <a:rPr lang="en-US" sz="4400" b="1" dirty="0" err="1"/>
              <a:t>mình</a:t>
            </a:r>
            <a:r>
              <a:rPr lang="en-US" sz="4400" b="1" dirty="0"/>
              <a:t>, </a:t>
            </a:r>
            <a:r>
              <a:rPr lang="en-US" sz="4400" b="1" dirty="0" err="1"/>
              <a:t>nhưng</a:t>
            </a:r>
            <a:r>
              <a:rPr lang="en-US" sz="4400" b="1" dirty="0"/>
              <a:t> </a:t>
            </a:r>
            <a:r>
              <a:rPr lang="en-US" sz="4400" b="1" dirty="0" err="1"/>
              <a:t>rồi</a:t>
            </a:r>
            <a:r>
              <a:rPr lang="en-US" sz="4400" b="1" dirty="0"/>
              <a:t> </a:t>
            </a:r>
            <a:r>
              <a:rPr lang="en-US" sz="4400" b="1" dirty="0" err="1"/>
              <a:t>một</a:t>
            </a:r>
            <a:r>
              <a:rPr lang="en-US" sz="4400" b="1" dirty="0"/>
              <a:t> tai </a:t>
            </a:r>
            <a:r>
              <a:rPr lang="en-US" sz="4400" b="1" dirty="0" err="1"/>
              <a:t>nạn</a:t>
            </a:r>
            <a:r>
              <a:rPr lang="en-US" sz="4400" b="1" dirty="0"/>
              <a:t> </a:t>
            </a:r>
            <a:r>
              <a:rPr lang="en-US" sz="4400" b="1" dirty="0" err="1"/>
              <a:t>giao</a:t>
            </a:r>
            <a:r>
              <a:rPr lang="en-US" sz="4400" b="1" dirty="0"/>
              <a:t> </a:t>
            </a:r>
            <a:r>
              <a:rPr lang="en-US" sz="4400" b="1" dirty="0" err="1"/>
              <a:t>thông</a:t>
            </a:r>
            <a:r>
              <a:rPr lang="en-US" sz="4400" b="1" dirty="0"/>
              <a:t> </a:t>
            </a:r>
            <a:r>
              <a:rPr lang="en-US" sz="4400" b="1" dirty="0" err="1"/>
              <a:t>đã</a:t>
            </a:r>
            <a:r>
              <a:rPr lang="en-US" sz="4400" b="1" dirty="0"/>
              <a:t> </a:t>
            </a:r>
            <a:r>
              <a:rPr lang="en-US" sz="4400" b="1" dirty="0" err="1"/>
              <a:t>cướp</a:t>
            </a:r>
            <a:r>
              <a:rPr lang="en-US" sz="4400" b="1" dirty="0"/>
              <a:t> </a:t>
            </a:r>
            <a:r>
              <a:rPr lang="en-US" sz="4400" b="1" dirty="0" err="1"/>
              <a:t>mất</a:t>
            </a:r>
            <a:r>
              <a:rPr lang="en-US" sz="4400" b="1" dirty="0"/>
              <a:t> </a:t>
            </a:r>
            <a:r>
              <a:rPr lang="en-US" sz="4400" b="1" dirty="0" err="1"/>
              <a:t>người</a:t>
            </a:r>
            <a:r>
              <a:rPr lang="en-US" sz="4400" b="1" dirty="0"/>
              <a:t> </a:t>
            </a:r>
            <a:r>
              <a:rPr lang="en-US" sz="4400" b="1" dirty="0" err="1"/>
              <a:t>anh</a:t>
            </a:r>
            <a:r>
              <a:rPr lang="en-US" sz="4400" b="1" dirty="0"/>
              <a:t> </a:t>
            </a:r>
            <a:r>
              <a:rPr lang="en-US" sz="4400" b="1" dirty="0" err="1"/>
              <a:t>yêu</a:t>
            </a:r>
            <a:r>
              <a:rPr lang="en-US" sz="4400" b="1" dirty="0"/>
              <a:t> </a:t>
            </a:r>
            <a:r>
              <a:rPr lang="en-US" sz="4400" b="1" dirty="0" err="1"/>
              <a:t>quý</a:t>
            </a:r>
            <a:r>
              <a:rPr lang="en-US" sz="4400" b="1" dirty="0"/>
              <a:t>.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25F73090-E465-4F56-A845-2C4256E31425}"/>
              </a:ext>
            </a:extLst>
          </p:cNvPr>
          <p:cNvCxnSpPr/>
          <p:nvPr/>
        </p:nvCxnSpPr>
        <p:spPr>
          <a:xfrm flipH="1">
            <a:off x="8077200" y="2371725"/>
            <a:ext cx="152400" cy="75247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BAB6C95C-EE43-4867-9E57-92B57984E03C}"/>
              </a:ext>
            </a:extLst>
          </p:cNvPr>
          <p:cNvCxnSpPr/>
          <p:nvPr/>
        </p:nvCxnSpPr>
        <p:spPr>
          <a:xfrm flipH="1">
            <a:off x="10363200" y="3052762"/>
            <a:ext cx="152400" cy="75247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497DEF48-EA78-4269-8CA4-BF109708856A}"/>
              </a:ext>
            </a:extLst>
          </p:cNvPr>
          <p:cNvCxnSpPr/>
          <p:nvPr/>
        </p:nvCxnSpPr>
        <p:spPr>
          <a:xfrm flipH="1">
            <a:off x="9677400" y="3805237"/>
            <a:ext cx="152400" cy="75247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94D2905E-DF79-4AEF-B6F1-085D1FAD95A2}"/>
              </a:ext>
            </a:extLst>
          </p:cNvPr>
          <p:cNvCxnSpPr/>
          <p:nvPr/>
        </p:nvCxnSpPr>
        <p:spPr>
          <a:xfrm flipH="1">
            <a:off x="8639225" y="4419600"/>
            <a:ext cx="152400" cy="75247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702A2268-787D-4085-B86F-C6FF89511723}"/>
              </a:ext>
            </a:extLst>
          </p:cNvPr>
          <p:cNvCxnSpPr/>
          <p:nvPr/>
        </p:nvCxnSpPr>
        <p:spPr>
          <a:xfrm flipH="1">
            <a:off x="8715425" y="4419600"/>
            <a:ext cx="152400" cy="75247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525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49BAE21C-8A7A-48F7-8425-50B309BACAD4}"/>
              </a:ext>
            </a:extLst>
          </p:cNvPr>
          <p:cNvSpPr/>
          <p:nvPr/>
        </p:nvSpPr>
        <p:spPr>
          <a:xfrm>
            <a:off x="2774950" y="657436"/>
            <a:ext cx="6642100" cy="11811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59ABC508-E832-40C3-8D74-EEF3DA177FB8}"/>
              </a:ext>
            </a:extLst>
          </p:cNvPr>
          <p:cNvGrpSpPr/>
          <p:nvPr/>
        </p:nvGrpSpPr>
        <p:grpSpPr>
          <a:xfrm>
            <a:off x="3225800" y="876806"/>
            <a:ext cx="6642100" cy="742360"/>
            <a:chOff x="5440286" y="804501"/>
            <a:chExt cx="2693652" cy="399097"/>
          </a:xfrm>
        </p:grpSpPr>
        <p:sp>
          <p:nvSpPr>
            <p:cNvPr id="13" name="Google Shape;1240;p27">
              <a:extLst>
                <a:ext uri="{FF2B5EF4-FFF2-40B4-BE49-F238E27FC236}">
                  <a16:creationId xmlns:a16="http://schemas.microsoft.com/office/drawing/2014/main" xmlns="" id="{FFBA158F-4729-415F-A671-7B9A52A0A2C9}"/>
                </a:ext>
              </a:extLst>
            </p:cNvPr>
            <p:cNvSpPr/>
            <p:nvPr/>
          </p:nvSpPr>
          <p:spPr>
            <a:xfrm>
              <a:off x="5440286" y="804501"/>
              <a:ext cx="438271" cy="399097"/>
            </a:xfrm>
            <a:custGeom>
              <a:avLst/>
              <a:gdLst/>
              <a:ahLst/>
              <a:cxnLst/>
              <a:rect l="l" t="t" r="r" b="b"/>
              <a:pathLst>
                <a:path w="12698" h="11563" extrusionOk="0">
                  <a:moveTo>
                    <a:pt x="2490" y="820"/>
                  </a:moveTo>
                  <a:cubicBezTo>
                    <a:pt x="3529" y="914"/>
                    <a:pt x="4600" y="1292"/>
                    <a:pt x="5483" y="2017"/>
                  </a:cubicBezTo>
                  <a:lnTo>
                    <a:pt x="5798" y="2237"/>
                  </a:lnTo>
                  <a:lnTo>
                    <a:pt x="5798" y="10334"/>
                  </a:lnTo>
                  <a:lnTo>
                    <a:pt x="5766" y="10334"/>
                  </a:lnTo>
                  <a:cubicBezTo>
                    <a:pt x="4789" y="9609"/>
                    <a:pt x="3655" y="9168"/>
                    <a:pt x="2490" y="9105"/>
                  </a:cubicBezTo>
                  <a:lnTo>
                    <a:pt x="2490" y="820"/>
                  </a:lnTo>
                  <a:close/>
                  <a:moveTo>
                    <a:pt x="9925" y="883"/>
                  </a:moveTo>
                  <a:lnTo>
                    <a:pt x="9925" y="9137"/>
                  </a:lnTo>
                  <a:cubicBezTo>
                    <a:pt x="8728" y="9200"/>
                    <a:pt x="7593" y="9609"/>
                    <a:pt x="6617" y="10334"/>
                  </a:cubicBezTo>
                  <a:lnTo>
                    <a:pt x="6617" y="2300"/>
                  </a:lnTo>
                  <a:lnTo>
                    <a:pt x="6932" y="2048"/>
                  </a:lnTo>
                  <a:cubicBezTo>
                    <a:pt x="7782" y="1355"/>
                    <a:pt x="8854" y="946"/>
                    <a:pt x="9925" y="883"/>
                  </a:cubicBezTo>
                  <a:close/>
                  <a:moveTo>
                    <a:pt x="1702" y="2458"/>
                  </a:moveTo>
                  <a:lnTo>
                    <a:pt x="1702" y="9483"/>
                  </a:lnTo>
                  <a:cubicBezTo>
                    <a:pt x="1702" y="9735"/>
                    <a:pt x="1891" y="9924"/>
                    <a:pt x="2080" y="9924"/>
                  </a:cubicBezTo>
                  <a:cubicBezTo>
                    <a:pt x="3057" y="9924"/>
                    <a:pt x="4096" y="10208"/>
                    <a:pt x="4978" y="10744"/>
                  </a:cubicBezTo>
                  <a:lnTo>
                    <a:pt x="1261" y="10744"/>
                  </a:lnTo>
                  <a:cubicBezTo>
                    <a:pt x="1009" y="10744"/>
                    <a:pt x="851" y="10555"/>
                    <a:pt x="851" y="10334"/>
                  </a:cubicBezTo>
                  <a:lnTo>
                    <a:pt x="851" y="2867"/>
                  </a:lnTo>
                  <a:cubicBezTo>
                    <a:pt x="851" y="2647"/>
                    <a:pt x="1040" y="2489"/>
                    <a:pt x="1261" y="2458"/>
                  </a:cubicBezTo>
                  <a:close/>
                  <a:moveTo>
                    <a:pt x="11406" y="2458"/>
                  </a:moveTo>
                  <a:cubicBezTo>
                    <a:pt x="11658" y="2458"/>
                    <a:pt x="11815" y="2647"/>
                    <a:pt x="11847" y="2867"/>
                  </a:cubicBezTo>
                  <a:lnTo>
                    <a:pt x="11847" y="10334"/>
                  </a:lnTo>
                  <a:cubicBezTo>
                    <a:pt x="11847" y="10555"/>
                    <a:pt x="11658" y="10712"/>
                    <a:pt x="11406" y="10744"/>
                  </a:cubicBezTo>
                  <a:lnTo>
                    <a:pt x="7436" y="10744"/>
                  </a:lnTo>
                  <a:cubicBezTo>
                    <a:pt x="8255" y="10239"/>
                    <a:pt x="9295" y="9924"/>
                    <a:pt x="10303" y="9924"/>
                  </a:cubicBezTo>
                  <a:cubicBezTo>
                    <a:pt x="10555" y="9924"/>
                    <a:pt x="10712" y="9735"/>
                    <a:pt x="10712" y="9483"/>
                  </a:cubicBezTo>
                  <a:lnTo>
                    <a:pt x="10712" y="2458"/>
                  </a:lnTo>
                  <a:close/>
                  <a:moveTo>
                    <a:pt x="2080" y="0"/>
                  </a:moveTo>
                  <a:cubicBezTo>
                    <a:pt x="1828" y="0"/>
                    <a:pt x="1670" y="189"/>
                    <a:pt x="1670" y="410"/>
                  </a:cubicBezTo>
                  <a:lnTo>
                    <a:pt x="1670" y="1670"/>
                  </a:lnTo>
                  <a:lnTo>
                    <a:pt x="1261" y="1670"/>
                  </a:lnTo>
                  <a:cubicBezTo>
                    <a:pt x="568" y="1670"/>
                    <a:pt x="1" y="2206"/>
                    <a:pt x="32" y="2930"/>
                  </a:cubicBezTo>
                  <a:lnTo>
                    <a:pt x="32" y="10334"/>
                  </a:lnTo>
                  <a:cubicBezTo>
                    <a:pt x="32" y="10996"/>
                    <a:pt x="568" y="11563"/>
                    <a:pt x="1261" y="11563"/>
                  </a:cubicBezTo>
                  <a:lnTo>
                    <a:pt x="11437" y="11563"/>
                  </a:lnTo>
                  <a:cubicBezTo>
                    <a:pt x="12130" y="11563"/>
                    <a:pt x="12697" y="11027"/>
                    <a:pt x="12697" y="10334"/>
                  </a:cubicBezTo>
                  <a:lnTo>
                    <a:pt x="12697" y="2867"/>
                  </a:lnTo>
                  <a:cubicBezTo>
                    <a:pt x="12666" y="2206"/>
                    <a:pt x="12130" y="1670"/>
                    <a:pt x="11437" y="1670"/>
                  </a:cubicBezTo>
                  <a:lnTo>
                    <a:pt x="10744" y="1670"/>
                  </a:lnTo>
                  <a:lnTo>
                    <a:pt x="10744" y="410"/>
                  </a:lnTo>
                  <a:cubicBezTo>
                    <a:pt x="10744" y="158"/>
                    <a:pt x="10555" y="0"/>
                    <a:pt x="10334" y="0"/>
                  </a:cubicBezTo>
                  <a:cubicBezTo>
                    <a:pt x="8980" y="0"/>
                    <a:pt x="7562" y="473"/>
                    <a:pt x="6396" y="1387"/>
                  </a:cubicBezTo>
                  <a:lnTo>
                    <a:pt x="6207" y="1544"/>
                  </a:lnTo>
                  <a:lnTo>
                    <a:pt x="6018" y="1387"/>
                  </a:lnTo>
                  <a:cubicBezTo>
                    <a:pt x="4915" y="473"/>
                    <a:pt x="3498" y="0"/>
                    <a:pt x="208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  <p:sp>
          <p:nvSpPr>
            <p:cNvPr id="12" name="Google Shape;1377;p32">
              <a:extLst>
                <a:ext uri="{FF2B5EF4-FFF2-40B4-BE49-F238E27FC236}">
                  <a16:creationId xmlns:a16="http://schemas.microsoft.com/office/drawing/2014/main" xmlns="" id="{7B25E26D-B6AF-4102-8AB0-1AC307CF73E6}"/>
                </a:ext>
              </a:extLst>
            </p:cNvPr>
            <p:cNvSpPr txBox="1"/>
            <p:nvPr/>
          </p:nvSpPr>
          <p:spPr>
            <a:xfrm>
              <a:off x="5546500" y="804501"/>
              <a:ext cx="2587438" cy="36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vi-VN" sz="5400" b="1">
                  <a:solidFill>
                    <a:schemeClr val="bg1"/>
                  </a:solidFill>
                  <a:latin typeface="+mj-lt"/>
                  <a:ea typeface="Englebert"/>
                  <a:cs typeface="Englebert"/>
                  <a:sym typeface="Englebert"/>
                </a:rPr>
                <a:t>Giải nghĩa từ</a:t>
              </a:r>
              <a:endParaRPr sz="5400" b="1" dirty="0">
                <a:solidFill>
                  <a:schemeClr val="bg1"/>
                </a:solidFill>
                <a:latin typeface="+mj-lt"/>
                <a:ea typeface="Englebert"/>
                <a:cs typeface="Englebert"/>
                <a:sym typeface="Englebert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0D6D8BD-4D03-4584-ADE0-3F7498F7B43B}"/>
              </a:ext>
            </a:extLst>
          </p:cNvPr>
          <p:cNvSpPr txBox="1"/>
          <p:nvPr/>
        </p:nvSpPr>
        <p:spPr>
          <a:xfrm>
            <a:off x="7810500" y="2193386"/>
            <a:ext cx="38227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b="1" i="0">
                <a:solidFill>
                  <a:srgbClr val="000000"/>
                </a:solidFill>
                <a:effectLst/>
                <a:latin typeface="OpenSans"/>
              </a:rPr>
              <a:t>- Lễ Nô-en: </a:t>
            </a:r>
            <a:r>
              <a:rPr lang="vi-VN" sz="2800" b="0" i="0">
                <a:solidFill>
                  <a:srgbClr val="000000"/>
                </a:solidFill>
                <a:effectLst/>
                <a:latin typeface="OpenSans"/>
              </a:rPr>
              <a:t>lễ quan trọng nhất trong năm của Thiên Chúa giáo, được tổ chức từ đêm 24/12 đến hết 25/12 để mừng ngày Chúa Giê-su ra đời.</a:t>
            </a:r>
            <a:endParaRPr lang="en-US" sz="2800"/>
          </a:p>
        </p:txBody>
      </p:sp>
      <p:pic>
        <p:nvPicPr>
          <p:cNvPr id="8" name="Ý NGHĨA LỄ GIÁNG SINH.wmv.mp4">
            <a:hlinkClick r:id="" action="ppaction://media"/>
            <a:extLst>
              <a:ext uri="{FF2B5EF4-FFF2-40B4-BE49-F238E27FC236}">
                <a16:creationId xmlns:a16="http://schemas.microsoft.com/office/drawing/2014/main" xmlns="" id="{697348CD-E29D-401A-8B0C-5442B537F703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34788.7552" end="233003.75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60400" y="2157143"/>
            <a:ext cx="6974121" cy="3923288"/>
          </a:xfrm>
        </p:spPr>
      </p:pic>
    </p:spTree>
    <p:extLst>
      <p:ext uri="{BB962C8B-B14F-4D97-AF65-F5344CB8AC3E}">
        <p14:creationId xmlns:p14="http://schemas.microsoft.com/office/powerpoint/2010/main" val="190277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3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 fullScrn="1">
              <p:cMediaNode vol="80000">
                <p:cTn id="34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14" grpId="0" animBg="1"/>
      <p:bldP spid="1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49BAE21C-8A7A-48F7-8425-50B309BACAD4}"/>
              </a:ext>
            </a:extLst>
          </p:cNvPr>
          <p:cNvSpPr/>
          <p:nvPr/>
        </p:nvSpPr>
        <p:spPr>
          <a:xfrm>
            <a:off x="2774950" y="657436"/>
            <a:ext cx="6642100" cy="11811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59ABC508-E832-40C3-8D74-EEF3DA177FB8}"/>
              </a:ext>
            </a:extLst>
          </p:cNvPr>
          <p:cNvGrpSpPr/>
          <p:nvPr/>
        </p:nvGrpSpPr>
        <p:grpSpPr>
          <a:xfrm>
            <a:off x="3225800" y="876806"/>
            <a:ext cx="6642100" cy="742360"/>
            <a:chOff x="5440286" y="804501"/>
            <a:chExt cx="2693652" cy="399097"/>
          </a:xfrm>
        </p:grpSpPr>
        <p:sp>
          <p:nvSpPr>
            <p:cNvPr id="13" name="Google Shape;1240;p27">
              <a:extLst>
                <a:ext uri="{FF2B5EF4-FFF2-40B4-BE49-F238E27FC236}">
                  <a16:creationId xmlns:a16="http://schemas.microsoft.com/office/drawing/2014/main" xmlns="" id="{FFBA158F-4729-415F-A671-7B9A52A0A2C9}"/>
                </a:ext>
              </a:extLst>
            </p:cNvPr>
            <p:cNvSpPr/>
            <p:nvPr/>
          </p:nvSpPr>
          <p:spPr>
            <a:xfrm>
              <a:off x="5440286" y="804501"/>
              <a:ext cx="438271" cy="399097"/>
            </a:xfrm>
            <a:custGeom>
              <a:avLst/>
              <a:gdLst/>
              <a:ahLst/>
              <a:cxnLst/>
              <a:rect l="l" t="t" r="r" b="b"/>
              <a:pathLst>
                <a:path w="12698" h="11563" extrusionOk="0">
                  <a:moveTo>
                    <a:pt x="2490" y="820"/>
                  </a:moveTo>
                  <a:cubicBezTo>
                    <a:pt x="3529" y="914"/>
                    <a:pt x="4600" y="1292"/>
                    <a:pt x="5483" y="2017"/>
                  </a:cubicBezTo>
                  <a:lnTo>
                    <a:pt x="5798" y="2237"/>
                  </a:lnTo>
                  <a:lnTo>
                    <a:pt x="5798" y="10334"/>
                  </a:lnTo>
                  <a:lnTo>
                    <a:pt x="5766" y="10334"/>
                  </a:lnTo>
                  <a:cubicBezTo>
                    <a:pt x="4789" y="9609"/>
                    <a:pt x="3655" y="9168"/>
                    <a:pt x="2490" y="9105"/>
                  </a:cubicBezTo>
                  <a:lnTo>
                    <a:pt x="2490" y="820"/>
                  </a:lnTo>
                  <a:close/>
                  <a:moveTo>
                    <a:pt x="9925" y="883"/>
                  </a:moveTo>
                  <a:lnTo>
                    <a:pt x="9925" y="9137"/>
                  </a:lnTo>
                  <a:cubicBezTo>
                    <a:pt x="8728" y="9200"/>
                    <a:pt x="7593" y="9609"/>
                    <a:pt x="6617" y="10334"/>
                  </a:cubicBezTo>
                  <a:lnTo>
                    <a:pt x="6617" y="2300"/>
                  </a:lnTo>
                  <a:lnTo>
                    <a:pt x="6932" y="2048"/>
                  </a:lnTo>
                  <a:cubicBezTo>
                    <a:pt x="7782" y="1355"/>
                    <a:pt x="8854" y="946"/>
                    <a:pt x="9925" y="883"/>
                  </a:cubicBezTo>
                  <a:close/>
                  <a:moveTo>
                    <a:pt x="1702" y="2458"/>
                  </a:moveTo>
                  <a:lnTo>
                    <a:pt x="1702" y="9483"/>
                  </a:lnTo>
                  <a:cubicBezTo>
                    <a:pt x="1702" y="9735"/>
                    <a:pt x="1891" y="9924"/>
                    <a:pt x="2080" y="9924"/>
                  </a:cubicBezTo>
                  <a:cubicBezTo>
                    <a:pt x="3057" y="9924"/>
                    <a:pt x="4096" y="10208"/>
                    <a:pt x="4978" y="10744"/>
                  </a:cubicBezTo>
                  <a:lnTo>
                    <a:pt x="1261" y="10744"/>
                  </a:lnTo>
                  <a:cubicBezTo>
                    <a:pt x="1009" y="10744"/>
                    <a:pt x="851" y="10555"/>
                    <a:pt x="851" y="10334"/>
                  </a:cubicBezTo>
                  <a:lnTo>
                    <a:pt x="851" y="2867"/>
                  </a:lnTo>
                  <a:cubicBezTo>
                    <a:pt x="851" y="2647"/>
                    <a:pt x="1040" y="2489"/>
                    <a:pt x="1261" y="2458"/>
                  </a:cubicBezTo>
                  <a:close/>
                  <a:moveTo>
                    <a:pt x="11406" y="2458"/>
                  </a:moveTo>
                  <a:cubicBezTo>
                    <a:pt x="11658" y="2458"/>
                    <a:pt x="11815" y="2647"/>
                    <a:pt x="11847" y="2867"/>
                  </a:cubicBezTo>
                  <a:lnTo>
                    <a:pt x="11847" y="10334"/>
                  </a:lnTo>
                  <a:cubicBezTo>
                    <a:pt x="11847" y="10555"/>
                    <a:pt x="11658" y="10712"/>
                    <a:pt x="11406" y="10744"/>
                  </a:cubicBezTo>
                  <a:lnTo>
                    <a:pt x="7436" y="10744"/>
                  </a:lnTo>
                  <a:cubicBezTo>
                    <a:pt x="8255" y="10239"/>
                    <a:pt x="9295" y="9924"/>
                    <a:pt x="10303" y="9924"/>
                  </a:cubicBezTo>
                  <a:cubicBezTo>
                    <a:pt x="10555" y="9924"/>
                    <a:pt x="10712" y="9735"/>
                    <a:pt x="10712" y="9483"/>
                  </a:cubicBezTo>
                  <a:lnTo>
                    <a:pt x="10712" y="2458"/>
                  </a:lnTo>
                  <a:close/>
                  <a:moveTo>
                    <a:pt x="2080" y="0"/>
                  </a:moveTo>
                  <a:cubicBezTo>
                    <a:pt x="1828" y="0"/>
                    <a:pt x="1670" y="189"/>
                    <a:pt x="1670" y="410"/>
                  </a:cubicBezTo>
                  <a:lnTo>
                    <a:pt x="1670" y="1670"/>
                  </a:lnTo>
                  <a:lnTo>
                    <a:pt x="1261" y="1670"/>
                  </a:lnTo>
                  <a:cubicBezTo>
                    <a:pt x="568" y="1670"/>
                    <a:pt x="1" y="2206"/>
                    <a:pt x="32" y="2930"/>
                  </a:cubicBezTo>
                  <a:lnTo>
                    <a:pt x="32" y="10334"/>
                  </a:lnTo>
                  <a:cubicBezTo>
                    <a:pt x="32" y="10996"/>
                    <a:pt x="568" y="11563"/>
                    <a:pt x="1261" y="11563"/>
                  </a:cubicBezTo>
                  <a:lnTo>
                    <a:pt x="11437" y="11563"/>
                  </a:lnTo>
                  <a:cubicBezTo>
                    <a:pt x="12130" y="11563"/>
                    <a:pt x="12697" y="11027"/>
                    <a:pt x="12697" y="10334"/>
                  </a:cubicBezTo>
                  <a:lnTo>
                    <a:pt x="12697" y="2867"/>
                  </a:lnTo>
                  <a:cubicBezTo>
                    <a:pt x="12666" y="2206"/>
                    <a:pt x="12130" y="1670"/>
                    <a:pt x="11437" y="1670"/>
                  </a:cubicBezTo>
                  <a:lnTo>
                    <a:pt x="10744" y="1670"/>
                  </a:lnTo>
                  <a:lnTo>
                    <a:pt x="10744" y="410"/>
                  </a:lnTo>
                  <a:cubicBezTo>
                    <a:pt x="10744" y="158"/>
                    <a:pt x="10555" y="0"/>
                    <a:pt x="10334" y="0"/>
                  </a:cubicBezTo>
                  <a:cubicBezTo>
                    <a:pt x="8980" y="0"/>
                    <a:pt x="7562" y="473"/>
                    <a:pt x="6396" y="1387"/>
                  </a:cubicBezTo>
                  <a:lnTo>
                    <a:pt x="6207" y="1544"/>
                  </a:lnTo>
                  <a:lnTo>
                    <a:pt x="6018" y="1387"/>
                  </a:lnTo>
                  <a:cubicBezTo>
                    <a:pt x="4915" y="473"/>
                    <a:pt x="3498" y="0"/>
                    <a:pt x="20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/>
            </a:p>
          </p:txBody>
        </p:sp>
        <p:sp>
          <p:nvSpPr>
            <p:cNvPr id="12" name="Google Shape;1377;p32">
              <a:extLst>
                <a:ext uri="{FF2B5EF4-FFF2-40B4-BE49-F238E27FC236}">
                  <a16:creationId xmlns:a16="http://schemas.microsoft.com/office/drawing/2014/main" xmlns="" id="{7B25E26D-B6AF-4102-8AB0-1AC307CF73E6}"/>
                </a:ext>
              </a:extLst>
            </p:cNvPr>
            <p:cNvSpPr txBox="1"/>
            <p:nvPr/>
          </p:nvSpPr>
          <p:spPr>
            <a:xfrm>
              <a:off x="5546500" y="804501"/>
              <a:ext cx="2587438" cy="36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vi-VN" sz="5400" b="1">
                  <a:solidFill>
                    <a:schemeClr val="dk1"/>
                  </a:solidFill>
                  <a:latin typeface="+mj-lt"/>
                  <a:ea typeface="Englebert"/>
                  <a:cs typeface="Englebert"/>
                  <a:sym typeface="Englebert"/>
                </a:rPr>
                <a:t>Giải nghĩa từ</a:t>
              </a:r>
              <a:endParaRPr sz="5400" b="1" dirty="0">
                <a:solidFill>
                  <a:schemeClr val="dk1"/>
                </a:solidFill>
                <a:latin typeface="+mj-lt"/>
                <a:ea typeface="Englebert"/>
                <a:cs typeface="Englebert"/>
                <a:sym typeface="Englebert"/>
              </a:endParaRPr>
            </a:p>
          </p:txBody>
        </p:sp>
      </p:grpSp>
      <p:pic>
        <p:nvPicPr>
          <p:cNvPr id="2050" name="Picture 2" descr="Nhà thờ Lớn Hà Nội – Wikipedia tiếng Việt">
            <a:extLst>
              <a:ext uri="{FF2B5EF4-FFF2-40B4-BE49-F238E27FC236}">
                <a16:creationId xmlns:a16="http://schemas.microsoft.com/office/drawing/2014/main" xmlns="" id="{016D7495-D6E5-4671-AF85-5D4DD7C53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822" y="2212128"/>
            <a:ext cx="3378200" cy="3769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0D6D8BD-4D03-4584-ADE0-3F7498F7B43B}"/>
              </a:ext>
            </a:extLst>
          </p:cNvPr>
          <p:cNvSpPr txBox="1"/>
          <p:nvPr/>
        </p:nvSpPr>
        <p:spPr>
          <a:xfrm>
            <a:off x="5588000" y="3231634"/>
            <a:ext cx="6502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 i="0">
                <a:solidFill>
                  <a:srgbClr val="000000"/>
                </a:solidFill>
                <a:effectLst/>
                <a:latin typeface="OpenSansBold"/>
              </a:rPr>
              <a:t>- Giáo đường: </a:t>
            </a:r>
            <a:r>
              <a:rPr lang="vi-VN" sz="4000" b="0" i="0">
                <a:solidFill>
                  <a:srgbClr val="000000"/>
                </a:solidFill>
                <a:effectLst/>
                <a:latin typeface="OpenSans"/>
              </a:rPr>
              <a:t>nhà thờ.</a:t>
            </a:r>
            <a:endParaRPr lang="en-US" sz="4000"/>
          </a:p>
        </p:txBody>
      </p:sp>
    </p:spTree>
    <p:extLst>
      <p:ext uri="{BB962C8B-B14F-4D97-AF65-F5344CB8AC3E}">
        <p14:creationId xmlns:p14="http://schemas.microsoft.com/office/powerpoint/2010/main" val="167325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1FD068B-A2A6-496A-90EC-F750D7BBA8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887"/>
            <a:ext cx="12192000" cy="6851363"/>
          </a:xfrm>
          <a:prstGeom prst="rect">
            <a:avLst/>
          </a:prstGeom>
        </p:spPr>
      </p:pic>
      <p:pic>
        <p:nvPicPr>
          <p:cNvPr id="1026" name="Picture 2" descr="You searched for bead icon. cartoon illustration of bead vector icon for  web design. bead icon">
            <a:extLst>
              <a:ext uri="{FF2B5EF4-FFF2-40B4-BE49-F238E27FC236}">
                <a16:creationId xmlns:a16="http://schemas.microsoft.com/office/drawing/2014/main" xmlns="" id="{DECB3DDC-C777-4A78-965C-8EFB076DD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286" b="93714" l="0" r="982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60119">
            <a:off x="9300185" y="2395368"/>
            <a:ext cx="800975" cy="1173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ittle Girl Standing Shorts Talking Smile Stock Vector (Royalty Free)  1442772689">
            <a:extLst>
              <a:ext uri="{FF2B5EF4-FFF2-40B4-BE49-F238E27FC236}">
                <a16:creationId xmlns:a16="http://schemas.microsoft.com/office/drawing/2014/main" xmlns="" id="{A840560D-10C2-4CB1-A6BB-BAE94A46A0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7" b="91071" l="2308" r="95000">
                        <a14:backgroundMark x1="50385" y1="68214" x2="51154" y2="76429"/>
                        <a14:backgroundMark x1="41154" y1="57143" x2="30385" y2="67500"/>
                        <a14:backgroundMark x1="60000" y1="41429" x2="75385" y2="47857"/>
                        <a14:backgroundMark x1="52692" y1="70357" x2="55385" y2="77143"/>
                        <a14:backgroundMark x1="58077" y1="82500" x2="60000" y2="82857"/>
                        <a14:backgroundMark x1="39615" y1="82143" x2="40000" y2="83929"/>
                        <a14:backgroundMark x1="45000" y1="80000" x2="44615" y2="82500"/>
                        <a14:backgroundMark x1="26538" y1="58214" x2="28846" y2="57857"/>
                        <a14:backgroundMark x1="25769" y1="60714" x2="27692" y2="60357"/>
                        <a14:backgroundMark x1="30000" y1="61786" x2="29615" y2="62857"/>
                        <a14:backgroundMark x1="33462" y1="55714" x2="34231" y2="54643"/>
                        <a14:backgroundMark x1="58077" y1="49643" x2="58077" y2="49643"/>
                        <a14:backgroundMark x1="60000" y1="53929" x2="60000" y2="53929"/>
                        <a14:backgroundMark x1="59615" y1="52143" x2="60769" y2="56429"/>
                        <a14:backgroundMark x1="63846" y1="48214" x2="63846" y2="48214"/>
                        <a14:backgroundMark x1="63462" y1="48214" x2="65000" y2="50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551"/>
          <a:stretch/>
        </p:blipFill>
        <p:spPr bwMode="auto">
          <a:xfrm flipH="1">
            <a:off x="4274888" y="3334819"/>
            <a:ext cx="3141912" cy="3337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C27DA3E9-B9E7-48A0-A2B2-BDFE7591F9F6}"/>
              </a:ext>
            </a:extLst>
          </p:cNvPr>
          <p:cNvSpPr txBox="1"/>
          <p:nvPr/>
        </p:nvSpPr>
        <p:spPr>
          <a:xfrm>
            <a:off x="134862" y="365926"/>
            <a:ext cx="4792737" cy="2862322"/>
          </a:xfrm>
          <a:prstGeom prst="rect">
            <a:avLst/>
          </a:prstGeom>
          <a:solidFill>
            <a:srgbClr val="C3413C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vi-VN" altLang="zh-CN" sz="6000" b="1" spc="600">
                <a:solidFill>
                  <a:srgbClr val="FBE39F"/>
                </a:solidFill>
                <a:latin typeface="UTM Bell" panose="02040603050506020204" pitchFamily="18" charset="0"/>
                <a:cs typeface="+mn-ea"/>
                <a:sym typeface="+mn-lt"/>
              </a:rPr>
              <a:t>TÌM HIỂU BÀI</a:t>
            </a:r>
            <a:endParaRPr lang="en-US" altLang="zh-CN" sz="6000" b="1" spc="600">
              <a:solidFill>
                <a:srgbClr val="FBE39F"/>
              </a:solidFill>
              <a:latin typeface="UTM Bell" panose="02040603050506020204" pitchFamily="18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10654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3">
            <a:extLst>
              <a:ext uri="{FF2B5EF4-FFF2-40B4-BE49-F238E27FC236}">
                <a16:creationId xmlns:a16="http://schemas.microsoft.com/office/drawing/2014/main" xmlns="" id="{FED6A0E1-FB5C-45B4-BA7C-BAD0086DF7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9624" y="1701801"/>
            <a:ext cx="5054600" cy="5054600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42730055-D5AD-4626-97B5-D2144B97F5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H="1">
            <a:off x="3399526" y="608767"/>
            <a:ext cx="7315200" cy="218606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43F94C4-1406-4C35-A156-A728B774F882}"/>
              </a:ext>
            </a:extLst>
          </p:cNvPr>
          <p:cNvSpPr txBox="1"/>
          <p:nvPr/>
        </p:nvSpPr>
        <p:spPr>
          <a:xfrm>
            <a:off x="3600450" y="963626"/>
            <a:ext cx="691515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>
                <a:solidFill>
                  <a:schemeClr val="tx1"/>
                </a:solidFill>
              </a:rPr>
              <a:t>Cô bé mua chuỗi ngọc lam để tặng ai ?</a:t>
            </a:r>
            <a:endParaRPr lang="en-US" sz="4800" b="1" dirty="0">
              <a:solidFill>
                <a:schemeClr val="tx1"/>
              </a:solidFill>
            </a:endParaRPr>
          </a:p>
        </p:txBody>
      </p:sp>
      <p:sp>
        <p:nvSpPr>
          <p:cNvPr id="10" name="Rounded Rectangle 6">
            <a:extLst>
              <a:ext uri="{FF2B5EF4-FFF2-40B4-BE49-F238E27FC236}">
                <a16:creationId xmlns:a16="http://schemas.microsoft.com/office/drawing/2014/main" xmlns="" id="{5A0B1C74-37A3-4616-B6A5-2B3C89832497}"/>
              </a:ext>
            </a:extLst>
          </p:cNvPr>
          <p:cNvSpPr/>
          <p:nvPr/>
        </p:nvSpPr>
        <p:spPr>
          <a:xfrm>
            <a:off x="3975101" y="2888145"/>
            <a:ext cx="7429500" cy="31877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spcBef>
                <a:spcPct val="50000"/>
              </a:spcBef>
              <a:defRPr/>
            </a:pPr>
            <a:r>
              <a:rPr lang="en-US" sz="4400" b="1" dirty="0" err="1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Cô</a:t>
            </a:r>
            <a:r>
              <a:rPr lang="en-US" sz="4400" b="1" dirty="0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bé</a:t>
            </a:r>
            <a:r>
              <a:rPr lang="en-US" sz="4400" b="1" dirty="0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mua</a:t>
            </a:r>
            <a:r>
              <a:rPr lang="en-US" sz="4400" b="1" dirty="0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chuỗi</a:t>
            </a:r>
            <a:r>
              <a:rPr lang="en-US" sz="4400" b="1" dirty="0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ngọc</a:t>
            </a:r>
            <a:r>
              <a:rPr lang="en-US" sz="4400" b="1" dirty="0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 lam </a:t>
            </a:r>
            <a:r>
              <a:rPr lang="en-US" sz="4400" b="1" dirty="0" err="1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để</a:t>
            </a:r>
            <a:r>
              <a:rPr lang="en-US" sz="4400" b="1" dirty="0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tặng</a:t>
            </a:r>
            <a:r>
              <a:rPr lang="en-US" sz="4400" b="1" dirty="0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chị</a:t>
            </a:r>
            <a:r>
              <a:rPr lang="en-US" sz="4400" b="1" dirty="0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nhân</a:t>
            </a:r>
            <a:r>
              <a:rPr lang="en-US" sz="4400" b="1" dirty="0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ngày</a:t>
            </a:r>
            <a:r>
              <a:rPr lang="en-US" sz="4400" b="1" dirty="0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lễ</a:t>
            </a:r>
            <a:r>
              <a:rPr lang="en-US" sz="4400" b="1" dirty="0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Nô</a:t>
            </a:r>
            <a:r>
              <a:rPr lang="en-US" sz="4400" b="1" dirty="0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-en. </a:t>
            </a:r>
            <a:r>
              <a:rPr lang="en-US" sz="4400" b="1" dirty="0" err="1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Đó</a:t>
            </a:r>
            <a:r>
              <a:rPr lang="en-US" sz="4400" b="1" dirty="0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là</a:t>
            </a:r>
            <a:r>
              <a:rPr lang="en-US" sz="4400" b="1" dirty="0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người</a:t>
            </a:r>
            <a:r>
              <a:rPr lang="en-US" sz="4400" b="1" dirty="0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chị</a:t>
            </a:r>
            <a:r>
              <a:rPr lang="en-US" sz="4400" b="1" dirty="0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đã</a:t>
            </a:r>
            <a:r>
              <a:rPr lang="en-US" sz="4400" b="1" dirty="0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thay</a:t>
            </a:r>
            <a:r>
              <a:rPr lang="en-US" sz="4400" b="1" dirty="0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mẹ</a:t>
            </a:r>
            <a:r>
              <a:rPr lang="en-US" sz="4400" b="1" dirty="0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nuôi</a:t>
            </a:r>
            <a:r>
              <a:rPr lang="en-US" sz="4400" b="1" dirty="0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cô</a:t>
            </a:r>
            <a:r>
              <a:rPr lang="en-US" sz="4400" b="1" dirty="0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từ</a:t>
            </a:r>
            <a:r>
              <a:rPr lang="en-US" sz="4400" b="1" dirty="0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khi</a:t>
            </a:r>
            <a:r>
              <a:rPr lang="en-US" sz="4400" b="1" dirty="0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mẹ</a:t>
            </a:r>
            <a:r>
              <a:rPr lang="en-US" sz="4400" b="1" dirty="0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cô</a:t>
            </a:r>
            <a:r>
              <a:rPr lang="en-US" sz="4400" b="1" dirty="0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mất</a:t>
            </a:r>
            <a:r>
              <a:rPr lang="en-US" sz="4400" b="1" dirty="0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4091107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3">
            <a:extLst>
              <a:ext uri="{FF2B5EF4-FFF2-40B4-BE49-F238E27FC236}">
                <a16:creationId xmlns:a16="http://schemas.microsoft.com/office/drawing/2014/main" xmlns="" id="{FED6A0E1-FB5C-45B4-BA7C-BAD0086DF7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9624" y="1701801"/>
            <a:ext cx="5054600" cy="5054600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42730055-D5AD-4626-97B5-D2144B97F5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H="1">
            <a:off x="3399525" y="608767"/>
            <a:ext cx="8005075" cy="218606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43F94C4-1406-4C35-A156-A728B774F882}"/>
              </a:ext>
            </a:extLst>
          </p:cNvPr>
          <p:cNvSpPr txBox="1"/>
          <p:nvPr/>
        </p:nvSpPr>
        <p:spPr>
          <a:xfrm>
            <a:off x="3702050" y="1040081"/>
            <a:ext cx="74295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>
                <a:solidFill>
                  <a:prstClr val="black"/>
                </a:solidFill>
                <a:ea typeface="Tahoma" pitchFamily="34" charset="0"/>
                <a:cs typeface="Times New Roman" pitchFamily="18" charset="0"/>
              </a:rPr>
              <a:t>- </a:t>
            </a:r>
            <a:r>
              <a:rPr lang="vi-VN" sz="3200" b="1">
                <a:solidFill>
                  <a:prstClr val="black"/>
                </a:solidFill>
                <a:ea typeface="Tahoma" pitchFamily="34" charset="0"/>
                <a:cs typeface="Times New Roman" pitchFamily="18" charset="0"/>
              </a:rPr>
              <a:t>Cô bé</a:t>
            </a:r>
            <a:r>
              <a:rPr lang="en-US" sz="3200" b="1">
                <a:solidFill>
                  <a:prstClr val="black"/>
                </a:solidFill>
                <a:ea typeface="Tahoma" pitchFamily="34" charset="0"/>
                <a:cs typeface="Times New Roman" pitchFamily="18" charset="0"/>
              </a:rPr>
              <a:t> có đủ tiền mua chuỗi ngọc không ? </a:t>
            </a:r>
          </a:p>
          <a:p>
            <a:pPr>
              <a:defRPr/>
            </a:pPr>
            <a:r>
              <a:rPr lang="en-US" sz="3200" b="1">
                <a:solidFill>
                  <a:prstClr val="black"/>
                </a:solidFill>
                <a:ea typeface="Tahoma" pitchFamily="34" charset="0"/>
                <a:cs typeface="Times New Roman" pitchFamily="18" charset="0"/>
              </a:rPr>
              <a:t>- Chi tiết nào cho em biết điều đó ?</a:t>
            </a:r>
            <a:endParaRPr lang="en-US" sz="3200" b="1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Rounded Rectangle 6">
            <a:extLst>
              <a:ext uri="{FF2B5EF4-FFF2-40B4-BE49-F238E27FC236}">
                <a16:creationId xmlns:a16="http://schemas.microsoft.com/office/drawing/2014/main" xmlns="" id="{5A0B1C74-37A3-4616-B6A5-2B3C89832497}"/>
              </a:ext>
            </a:extLst>
          </p:cNvPr>
          <p:cNvSpPr/>
          <p:nvPr/>
        </p:nvSpPr>
        <p:spPr>
          <a:xfrm>
            <a:off x="3975101" y="2888145"/>
            <a:ext cx="7429500" cy="31877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600" b="1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- Cô bé không có đủ tiền để mua chuỗi ngọc.</a:t>
            </a:r>
          </a:p>
          <a:p>
            <a:pPr>
              <a:defRPr/>
            </a:pPr>
            <a:r>
              <a:rPr lang="en-US" sz="3600" b="1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- Cô bé mở khăn tay, đổ lên bàn một nắm xu và nói đó là số tiền cô đã đập con lợn đất. </a:t>
            </a:r>
          </a:p>
        </p:txBody>
      </p:sp>
    </p:spTree>
    <p:extLst>
      <p:ext uri="{BB962C8B-B14F-4D97-AF65-F5344CB8AC3E}">
        <p14:creationId xmlns:p14="http://schemas.microsoft.com/office/powerpoint/2010/main" val="3928816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3">
            <a:extLst>
              <a:ext uri="{FF2B5EF4-FFF2-40B4-BE49-F238E27FC236}">
                <a16:creationId xmlns:a16="http://schemas.microsoft.com/office/drawing/2014/main" xmlns="" id="{FED6A0E1-FB5C-45B4-BA7C-BAD0086DF7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9624" y="1701801"/>
            <a:ext cx="5054600" cy="5054600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42730055-D5AD-4626-97B5-D2144B97F5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H="1">
            <a:off x="3399525" y="608767"/>
            <a:ext cx="8005075" cy="218606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43F94C4-1406-4C35-A156-A728B774F882}"/>
              </a:ext>
            </a:extLst>
          </p:cNvPr>
          <p:cNvSpPr txBox="1"/>
          <p:nvPr/>
        </p:nvSpPr>
        <p:spPr>
          <a:xfrm>
            <a:off x="3687312" y="1347858"/>
            <a:ext cx="74295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>
                <a:ea typeface="Tahoma" pitchFamily="34" charset="0"/>
                <a:cs typeface="Times New Roman" pitchFamily="18" charset="0"/>
              </a:rPr>
              <a:t>Thái độ của Pi – e lúc đó thế nào ?</a:t>
            </a:r>
            <a:endParaRPr lang="en-US" sz="4000" b="1" dirty="0"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10" name="Rounded Rectangle 6">
            <a:extLst>
              <a:ext uri="{FF2B5EF4-FFF2-40B4-BE49-F238E27FC236}">
                <a16:creationId xmlns:a16="http://schemas.microsoft.com/office/drawing/2014/main" xmlns="" id="{5A0B1C74-37A3-4616-B6A5-2B3C89832497}"/>
              </a:ext>
            </a:extLst>
          </p:cNvPr>
          <p:cNvSpPr/>
          <p:nvPr/>
        </p:nvSpPr>
        <p:spPr>
          <a:xfrm>
            <a:off x="3975101" y="2888145"/>
            <a:ext cx="7429500" cy="31877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4000" b="1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Chú Pi-e trầm ngâm nhìn cô bé rồi lúi húi gỡ mảnh giấy ghi giá tiền trên chuỗi ngọc lam.</a:t>
            </a:r>
          </a:p>
        </p:txBody>
      </p:sp>
    </p:spTree>
    <p:extLst>
      <p:ext uri="{BB962C8B-B14F-4D97-AF65-F5344CB8AC3E}">
        <p14:creationId xmlns:p14="http://schemas.microsoft.com/office/powerpoint/2010/main" val="1079191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3">
            <a:extLst>
              <a:ext uri="{FF2B5EF4-FFF2-40B4-BE49-F238E27FC236}">
                <a16:creationId xmlns:a16="http://schemas.microsoft.com/office/drawing/2014/main" xmlns="" id="{FED6A0E1-FB5C-45B4-BA7C-BAD0086DF7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9624" y="1701801"/>
            <a:ext cx="5054600" cy="5054600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42730055-D5AD-4626-97B5-D2144B97F5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H="1">
            <a:off x="3399525" y="608767"/>
            <a:ext cx="8005075" cy="218606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43F94C4-1406-4C35-A156-A728B774F882}"/>
              </a:ext>
            </a:extLst>
          </p:cNvPr>
          <p:cNvSpPr txBox="1"/>
          <p:nvPr/>
        </p:nvSpPr>
        <p:spPr>
          <a:xfrm>
            <a:off x="3827012" y="1347858"/>
            <a:ext cx="74295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>
                <a:ea typeface="Tahoma" pitchFamily="34" charset="0"/>
                <a:cs typeface="Times New Roman" pitchFamily="18" charset="0"/>
              </a:rPr>
              <a:t>Chị của cô bé tìm gặp Pi-e làm gì?  </a:t>
            </a:r>
            <a:endParaRPr lang="en-US" sz="4000" b="1" dirty="0"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10" name="Rounded Rectangle 6">
            <a:extLst>
              <a:ext uri="{FF2B5EF4-FFF2-40B4-BE49-F238E27FC236}">
                <a16:creationId xmlns:a16="http://schemas.microsoft.com/office/drawing/2014/main" xmlns="" id="{5A0B1C74-37A3-4616-B6A5-2B3C89832497}"/>
              </a:ext>
            </a:extLst>
          </p:cNvPr>
          <p:cNvSpPr/>
          <p:nvPr/>
        </p:nvSpPr>
        <p:spPr>
          <a:xfrm>
            <a:off x="3898900" y="2897268"/>
            <a:ext cx="7505700" cy="31877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en-US" sz="3600" b="1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Cô tìm chú Pi-e để hỏi xem cô bé mua chuỗi ngọc lam ở cửa hàng  đây không? Chuỗi ngọc có phải là chuỗi ngọc thật không ? Pi-e đã bán chuỗi ngọc thật cho cô bé ấy với giá </a:t>
            </a:r>
            <a:endParaRPr lang="vi-VN" sz="3600" b="1">
              <a:solidFill>
                <a:srgbClr val="FFC000"/>
              </a:solidFill>
              <a:ea typeface="Tahoma" pitchFamily="34" charset="0"/>
              <a:cs typeface="Times New Roman" pitchFamily="18" charset="0"/>
            </a:endParaRPr>
          </a:p>
          <a:p>
            <a:pPr algn="just">
              <a:defRPr/>
            </a:pPr>
            <a:r>
              <a:rPr lang="en-US" sz="3600" b="1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bao nhiêu tiền? </a:t>
            </a:r>
          </a:p>
        </p:txBody>
      </p:sp>
    </p:spTree>
    <p:extLst>
      <p:ext uri="{BB962C8B-B14F-4D97-AF65-F5344CB8AC3E}">
        <p14:creationId xmlns:p14="http://schemas.microsoft.com/office/powerpoint/2010/main" val="624610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3CF6934E-FC97-4039-AC7E-DE1EDFA66C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xmlns="" id="{39298C04-BBDD-46BB-979F-2EDA97269DE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94" r="35943"/>
          <a:stretch/>
        </p:blipFill>
        <p:spPr>
          <a:xfrm>
            <a:off x="-959039" y="3676488"/>
            <a:ext cx="7055039" cy="3977318"/>
          </a:xfrm>
          <a:prstGeom prst="rect">
            <a:avLst/>
          </a:prstGeom>
        </p:spPr>
      </p:pic>
      <p:sp>
        <p:nvSpPr>
          <p:cNvPr id="11" name="Right Arrow 1">
            <a:hlinkClick r:id="rId5" action="ppaction://hlinksldjump"/>
            <a:extLst>
              <a:ext uri="{FF2B5EF4-FFF2-40B4-BE49-F238E27FC236}">
                <a16:creationId xmlns:a16="http://schemas.microsoft.com/office/drawing/2014/main" xmlns="" id="{004BF898-A248-4EB2-A098-6DE6E386E722}"/>
              </a:ext>
            </a:extLst>
          </p:cNvPr>
          <p:cNvSpPr/>
          <p:nvPr/>
        </p:nvSpPr>
        <p:spPr>
          <a:xfrm>
            <a:off x="10985500" y="266700"/>
            <a:ext cx="990600" cy="457200"/>
          </a:xfrm>
          <a:prstGeom prst="rightArrow">
            <a:avLst/>
          </a:prstGeom>
          <a:solidFill>
            <a:srgbClr val="F8E44D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文本框 7">
            <a:extLst>
              <a:ext uri="{FF2B5EF4-FFF2-40B4-BE49-F238E27FC236}">
                <a16:creationId xmlns:a16="http://schemas.microsoft.com/office/drawing/2014/main" xmlns="" id="{0BA8A9A6-87C9-4FDE-AB2F-141796D198B9}"/>
              </a:ext>
            </a:extLst>
          </p:cNvPr>
          <p:cNvSpPr txBox="1"/>
          <p:nvPr/>
        </p:nvSpPr>
        <p:spPr>
          <a:xfrm>
            <a:off x="3925115" y="1427383"/>
            <a:ext cx="4341770" cy="769441"/>
          </a:xfrm>
          <a:prstGeom prst="rect">
            <a:avLst/>
          </a:prstGeom>
          <a:solidFill>
            <a:srgbClr val="C3413C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vi-VN" altLang="zh-CN" sz="4400" b="1" spc="600">
                <a:solidFill>
                  <a:schemeClr val="bg1"/>
                </a:solidFill>
                <a:latin typeface="UTM Bell" panose="02040603050506020204" pitchFamily="18" charset="0"/>
                <a:cs typeface="+mn-ea"/>
                <a:sym typeface="+mn-lt"/>
              </a:rPr>
              <a:t>TRÒ CHƠI</a:t>
            </a:r>
            <a:endParaRPr lang="en-US" altLang="zh-CN" sz="4400" b="1" spc="600">
              <a:solidFill>
                <a:schemeClr val="bg1"/>
              </a:solidFill>
              <a:latin typeface="UTM Bell" panose="02040603050506020204" pitchFamily="18" charset="0"/>
              <a:cs typeface="+mn-ea"/>
              <a:sym typeface="+mn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89BCBF4B-7589-4D0B-A88D-7280F4840761}"/>
              </a:ext>
            </a:extLst>
          </p:cNvPr>
          <p:cNvSpPr/>
          <p:nvPr/>
        </p:nvSpPr>
        <p:spPr>
          <a:xfrm>
            <a:off x="-367353" y="2346569"/>
            <a:ext cx="12926705" cy="17851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11000" b="1" cap="none" spc="0">
                <a:ln w="76200">
                  <a:solidFill>
                    <a:srgbClr val="B7282D"/>
                  </a:solidFill>
                  <a:prstDash val="solid"/>
                </a:ln>
                <a:solidFill>
                  <a:srgbClr val="FBE39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MÓN QUÀ</a:t>
            </a:r>
            <a:r>
              <a:rPr lang="en-US" sz="11000" b="1" cap="none" spc="0">
                <a:ln w="76200">
                  <a:solidFill>
                    <a:srgbClr val="B7282D"/>
                  </a:solidFill>
                  <a:prstDash val="solid"/>
                </a:ln>
                <a:solidFill>
                  <a:srgbClr val="FBE39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 </a:t>
            </a:r>
            <a:r>
              <a:rPr lang="vi-VN" sz="11000" b="1">
                <a:ln w="76200">
                  <a:solidFill>
                    <a:srgbClr val="B7282D"/>
                  </a:solidFill>
                  <a:prstDash val="solid"/>
                </a:ln>
                <a:solidFill>
                  <a:srgbClr val="FBE39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BẤT NGỜ</a:t>
            </a:r>
            <a:endParaRPr lang="en-US" sz="11000" b="1" cap="none" spc="0">
              <a:ln w="76200">
                <a:solidFill>
                  <a:srgbClr val="B7282D"/>
                </a:solidFill>
                <a:prstDash val="solid"/>
              </a:ln>
              <a:solidFill>
                <a:srgbClr val="FBE39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Cookies" panose="02040603050506020204" pitchFamily="18" charset="0"/>
            </a:endParaRPr>
          </a:p>
        </p:txBody>
      </p:sp>
      <p:pic>
        <p:nvPicPr>
          <p:cNvPr id="1026" name="Picture 2" descr="Cartoon Hand Painted Purple Gift Box, Cartoon Illustration, Gift, Gift Box  PNG Transparent Clipart Image and PSD File for Free Download">
            <a:hlinkClick r:id="rId6" action="ppaction://hlinksldjump"/>
            <a:extLst>
              <a:ext uri="{FF2B5EF4-FFF2-40B4-BE49-F238E27FC236}">
                <a16:creationId xmlns:a16="http://schemas.microsoft.com/office/drawing/2014/main" xmlns="" id="{A0A1DE01-7B57-4073-BA3A-463D88A8B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9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6855" y="3692044"/>
            <a:ext cx="3381856" cy="3381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ift Clipart Christmas Present - Christmas Present Cartoon - (396x364) Png  Clipart Download">
            <a:hlinkClick r:id="rId9" action="ppaction://hlinksldjump"/>
            <a:extLst>
              <a:ext uri="{FF2B5EF4-FFF2-40B4-BE49-F238E27FC236}">
                <a16:creationId xmlns:a16="http://schemas.microsoft.com/office/drawing/2014/main" xmlns="" id="{AFF1D42B-1468-4988-BCC2-E0D25F8AA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808" y="4511431"/>
            <a:ext cx="2504514" cy="230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Gift Cartoon graphy, A gift, purple, food png | PNGEgg">
            <a:hlinkClick r:id="rId11" action="ppaction://hlinksldjump"/>
            <a:extLst>
              <a:ext uri="{FF2B5EF4-FFF2-40B4-BE49-F238E27FC236}">
                <a16:creationId xmlns:a16="http://schemas.microsoft.com/office/drawing/2014/main" xmlns="" id="{3C8A7693-BCAD-4C15-98CC-7E452F695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61" b="100000" l="0" r="95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1299" y="3931166"/>
            <a:ext cx="2737358" cy="2850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68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3">
            <a:extLst>
              <a:ext uri="{FF2B5EF4-FFF2-40B4-BE49-F238E27FC236}">
                <a16:creationId xmlns:a16="http://schemas.microsoft.com/office/drawing/2014/main" xmlns="" id="{FED6A0E1-FB5C-45B4-BA7C-BAD0086DF7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9624" y="1701801"/>
            <a:ext cx="5054600" cy="5054600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42730055-D5AD-4626-97B5-D2144B97F5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H="1">
            <a:off x="3399525" y="608767"/>
            <a:ext cx="8005075" cy="218606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43F94C4-1406-4C35-A156-A728B774F882}"/>
              </a:ext>
            </a:extLst>
          </p:cNvPr>
          <p:cNvSpPr txBox="1"/>
          <p:nvPr/>
        </p:nvSpPr>
        <p:spPr>
          <a:xfrm>
            <a:off x="3898900" y="1040081"/>
            <a:ext cx="74295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000" b="1">
                <a:ea typeface="Tahoma" pitchFamily="34" charset="0"/>
                <a:cs typeface="Times New Roman" pitchFamily="18" charset="0"/>
              </a:rPr>
              <a:t>Vì sao Pi-e nói rằng em bé đã trả giá rất cao để mua chuỗi ngọc?</a:t>
            </a:r>
            <a:endParaRPr lang="en-US" sz="4000" b="1" dirty="0"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10" name="Rounded Rectangle 6">
            <a:extLst>
              <a:ext uri="{FF2B5EF4-FFF2-40B4-BE49-F238E27FC236}">
                <a16:creationId xmlns:a16="http://schemas.microsoft.com/office/drawing/2014/main" xmlns="" id="{5A0B1C74-37A3-4616-B6A5-2B3C89832497}"/>
              </a:ext>
            </a:extLst>
          </p:cNvPr>
          <p:cNvSpPr/>
          <p:nvPr/>
        </p:nvSpPr>
        <p:spPr>
          <a:xfrm>
            <a:off x="3898900" y="2897268"/>
            <a:ext cx="7505700" cy="31877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en-US" sz="4400" b="1">
                <a:solidFill>
                  <a:srgbClr val="FFC000"/>
                </a:solidFill>
                <a:ea typeface="Tahoma" pitchFamily="34" charset="0"/>
                <a:cs typeface="Times New Roman" pitchFamily="18" charset="0"/>
              </a:rPr>
              <a:t>Vì cô bé đi mua chuỗi ngọc bằng tất cả số tiền mà em có.</a:t>
            </a:r>
          </a:p>
        </p:txBody>
      </p:sp>
    </p:spTree>
    <p:extLst>
      <p:ext uri="{BB962C8B-B14F-4D97-AF65-F5344CB8AC3E}">
        <p14:creationId xmlns:p14="http://schemas.microsoft.com/office/powerpoint/2010/main" val="946375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3CF6934E-FC97-4039-AC7E-DE1EDFA66C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xmlns="" id="{39298C04-BBDD-46BB-979F-2EDA97269DE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94" r="35943"/>
          <a:stretch/>
        </p:blipFill>
        <p:spPr>
          <a:xfrm flipH="1">
            <a:off x="6096000" y="3566970"/>
            <a:ext cx="7055039" cy="3977318"/>
          </a:xfrm>
          <a:prstGeom prst="rect">
            <a:avLst/>
          </a:prstGeom>
        </p:spPr>
      </p:pic>
      <p:sp>
        <p:nvSpPr>
          <p:cNvPr id="9" name="文本框 7">
            <a:extLst>
              <a:ext uri="{FF2B5EF4-FFF2-40B4-BE49-F238E27FC236}">
                <a16:creationId xmlns:a16="http://schemas.microsoft.com/office/drawing/2014/main" xmlns="" id="{BD36E33F-72F5-4EB1-B1F8-517CCDABA0B5}"/>
              </a:ext>
            </a:extLst>
          </p:cNvPr>
          <p:cNvSpPr txBox="1"/>
          <p:nvPr/>
        </p:nvSpPr>
        <p:spPr>
          <a:xfrm>
            <a:off x="3925115" y="379415"/>
            <a:ext cx="4341770" cy="769441"/>
          </a:xfrm>
          <a:prstGeom prst="rect">
            <a:avLst/>
          </a:prstGeom>
          <a:solidFill>
            <a:srgbClr val="C3413C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spc="600">
                <a:solidFill>
                  <a:schemeClr val="bg1"/>
                </a:solidFill>
                <a:latin typeface="UTM Bell" panose="02040603050506020204" pitchFamily="18" charset="0"/>
                <a:cs typeface="+mn-ea"/>
                <a:sym typeface="+mn-lt"/>
              </a:rPr>
              <a:t>TẬP ĐỌC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30442922-0E3A-45C5-9A65-D701E718BE79}"/>
              </a:ext>
            </a:extLst>
          </p:cNvPr>
          <p:cNvSpPr/>
          <p:nvPr/>
        </p:nvSpPr>
        <p:spPr>
          <a:xfrm>
            <a:off x="1472572" y="1175918"/>
            <a:ext cx="9246855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8800" cap="none" spc="0">
                <a:ln w="76200">
                  <a:solidFill>
                    <a:srgbClr val="B7282D"/>
                  </a:solidFill>
                  <a:prstDash val="solid"/>
                </a:ln>
                <a:solidFill>
                  <a:srgbClr val="FBE39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Chuỗi ngọc lam</a:t>
            </a:r>
            <a:endParaRPr lang="en-US" sz="8800" cap="none" spc="0">
              <a:ln w="76200">
                <a:solidFill>
                  <a:srgbClr val="B7282D"/>
                </a:solidFill>
                <a:prstDash val="solid"/>
              </a:ln>
              <a:solidFill>
                <a:srgbClr val="FBE39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Cookies" panose="02040603050506020204" pitchFamily="18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156E3D67-78F4-49EE-B0E4-8E4DE11D9276}"/>
              </a:ext>
            </a:extLst>
          </p:cNvPr>
          <p:cNvSpPr/>
          <p:nvPr/>
        </p:nvSpPr>
        <p:spPr>
          <a:xfrm>
            <a:off x="411549" y="2857500"/>
            <a:ext cx="8331200" cy="3516907"/>
          </a:xfrm>
          <a:prstGeom prst="roundRect">
            <a:avLst>
              <a:gd name="adj" fmla="val 45430"/>
            </a:avLst>
          </a:prstGeom>
          <a:solidFill>
            <a:srgbClr val="FBE3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F9EDD00-774E-429B-BC13-FDC9CAC671C5}"/>
              </a:ext>
            </a:extLst>
          </p:cNvPr>
          <p:cNvSpPr txBox="1"/>
          <p:nvPr/>
        </p:nvSpPr>
        <p:spPr>
          <a:xfrm>
            <a:off x="887413" y="3860025"/>
            <a:ext cx="73794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>
                <a:latin typeface="+mj-lt"/>
              </a:rPr>
              <a:t>Ca </a:t>
            </a:r>
            <a:r>
              <a:rPr lang="en-US" sz="4000" b="1" dirty="0" err="1">
                <a:latin typeface="+mj-lt"/>
              </a:rPr>
              <a:t>ngợi</a:t>
            </a:r>
            <a:r>
              <a:rPr lang="en-US" sz="4000" b="1" dirty="0">
                <a:latin typeface="+mj-lt"/>
              </a:rPr>
              <a:t> </a:t>
            </a:r>
            <a:r>
              <a:rPr lang="en-US" sz="4000" b="1" dirty="0" err="1">
                <a:latin typeface="+mj-lt"/>
              </a:rPr>
              <a:t>những</a:t>
            </a:r>
            <a:r>
              <a:rPr lang="en-US" sz="4000" b="1" dirty="0">
                <a:latin typeface="+mj-lt"/>
              </a:rPr>
              <a:t> con </a:t>
            </a:r>
            <a:r>
              <a:rPr lang="en-US" sz="4000" b="1" dirty="0" err="1">
                <a:latin typeface="+mj-lt"/>
              </a:rPr>
              <a:t>người</a:t>
            </a:r>
            <a:r>
              <a:rPr lang="en-US" sz="4000" b="1" dirty="0">
                <a:latin typeface="+mj-lt"/>
              </a:rPr>
              <a:t> </a:t>
            </a:r>
            <a:r>
              <a:rPr lang="en-US" sz="4000" b="1" dirty="0" err="1">
                <a:latin typeface="+mj-lt"/>
              </a:rPr>
              <a:t>có</a:t>
            </a:r>
            <a:r>
              <a:rPr lang="en-US" sz="4000" b="1" dirty="0">
                <a:latin typeface="+mj-lt"/>
              </a:rPr>
              <a:t> </a:t>
            </a:r>
            <a:r>
              <a:rPr lang="en-US" sz="4000" b="1" dirty="0" err="1">
                <a:latin typeface="+mj-lt"/>
              </a:rPr>
              <a:t>tấm</a:t>
            </a:r>
            <a:r>
              <a:rPr lang="en-US" sz="4000" b="1" dirty="0">
                <a:latin typeface="+mj-lt"/>
              </a:rPr>
              <a:t> </a:t>
            </a:r>
            <a:r>
              <a:rPr lang="en-US" sz="4000" b="1" dirty="0" err="1">
                <a:latin typeface="+mj-lt"/>
              </a:rPr>
              <a:t>lòng</a:t>
            </a:r>
            <a:r>
              <a:rPr lang="en-US" sz="4000" b="1" dirty="0">
                <a:latin typeface="+mj-lt"/>
              </a:rPr>
              <a:t> </a:t>
            </a:r>
            <a:r>
              <a:rPr lang="en-US" sz="4000" b="1" dirty="0" err="1">
                <a:latin typeface="+mj-lt"/>
              </a:rPr>
              <a:t>nhân</a:t>
            </a:r>
            <a:r>
              <a:rPr lang="en-US" sz="4000" b="1" dirty="0">
                <a:latin typeface="+mj-lt"/>
              </a:rPr>
              <a:t> </a:t>
            </a:r>
            <a:r>
              <a:rPr lang="en-US" sz="4000" b="1" dirty="0" err="1">
                <a:latin typeface="+mj-lt"/>
              </a:rPr>
              <a:t>hậu,biết</a:t>
            </a:r>
            <a:r>
              <a:rPr lang="en-US" sz="4000" b="1" dirty="0">
                <a:latin typeface="+mj-lt"/>
              </a:rPr>
              <a:t> </a:t>
            </a:r>
            <a:r>
              <a:rPr lang="en-US" sz="4000" b="1" dirty="0" err="1">
                <a:latin typeface="+mj-lt"/>
              </a:rPr>
              <a:t>quan</a:t>
            </a:r>
            <a:r>
              <a:rPr lang="en-US" sz="4000" b="1" dirty="0">
                <a:latin typeface="+mj-lt"/>
              </a:rPr>
              <a:t> </a:t>
            </a:r>
            <a:r>
              <a:rPr lang="en-US" sz="4000" b="1" dirty="0" err="1">
                <a:latin typeface="+mj-lt"/>
              </a:rPr>
              <a:t>tâm</a:t>
            </a:r>
            <a:r>
              <a:rPr lang="en-US" sz="4000" b="1" dirty="0">
                <a:latin typeface="+mj-lt"/>
              </a:rPr>
              <a:t> </a:t>
            </a:r>
            <a:r>
              <a:rPr lang="en-US" sz="4000" b="1" dirty="0" err="1">
                <a:latin typeface="+mj-lt"/>
              </a:rPr>
              <a:t>và</a:t>
            </a:r>
            <a:r>
              <a:rPr lang="en-US" sz="4000" b="1" dirty="0">
                <a:latin typeface="+mj-lt"/>
              </a:rPr>
              <a:t> </a:t>
            </a:r>
            <a:r>
              <a:rPr lang="en-US" sz="4000" b="1" dirty="0" err="1">
                <a:latin typeface="+mj-lt"/>
              </a:rPr>
              <a:t>đem</a:t>
            </a:r>
            <a:r>
              <a:rPr lang="en-US" sz="4000" b="1" dirty="0">
                <a:latin typeface="+mj-lt"/>
              </a:rPr>
              <a:t> </a:t>
            </a:r>
            <a:r>
              <a:rPr lang="en-US" sz="4000" b="1" dirty="0" err="1">
                <a:latin typeface="+mj-lt"/>
              </a:rPr>
              <a:t>lại</a:t>
            </a:r>
            <a:r>
              <a:rPr lang="en-US" sz="4000" b="1" dirty="0">
                <a:latin typeface="+mj-lt"/>
              </a:rPr>
              <a:t> </a:t>
            </a:r>
            <a:r>
              <a:rPr lang="en-US" sz="4000" b="1" dirty="0" err="1">
                <a:latin typeface="+mj-lt"/>
              </a:rPr>
              <a:t>niềm</a:t>
            </a:r>
            <a:r>
              <a:rPr lang="en-US" sz="4000" b="1" dirty="0">
                <a:latin typeface="+mj-lt"/>
              </a:rPr>
              <a:t> </a:t>
            </a:r>
            <a:r>
              <a:rPr lang="en-US" sz="4000" b="1" dirty="0" err="1">
                <a:latin typeface="+mj-lt"/>
              </a:rPr>
              <a:t>vui</a:t>
            </a:r>
            <a:r>
              <a:rPr lang="en-US" sz="4000" b="1" dirty="0">
                <a:latin typeface="+mj-lt"/>
              </a:rPr>
              <a:t> </a:t>
            </a:r>
            <a:r>
              <a:rPr lang="en-US" sz="4000" b="1" dirty="0" err="1">
                <a:latin typeface="+mj-lt"/>
              </a:rPr>
              <a:t>cho</a:t>
            </a:r>
            <a:r>
              <a:rPr lang="en-US" sz="4000" b="1" dirty="0">
                <a:latin typeface="+mj-lt"/>
              </a:rPr>
              <a:t> </a:t>
            </a:r>
            <a:r>
              <a:rPr lang="en-US" sz="4000" b="1" dirty="0" err="1">
                <a:latin typeface="+mj-lt"/>
              </a:rPr>
              <a:t>người</a:t>
            </a:r>
            <a:r>
              <a:rPr lang="en-US" sz="4000" b="1" dirty="0">
                <a:latin typeface="+mj-lt"/>
              </a:rPr>
              <a:t> </a:t>
            </a:r>
            <a:r>
              <a:rPr lang="en-US" sz="4000" b="1" dirty="0" err="1">
                <a:latin typeface="+mj-lt"/>
              </a:rPr>
              <a:t>khác</a:t>
            </a:r>
            <a:r>
              <a:rPr lang="en-US" sz="4000" b="1" dirty="0">
                <a:latin typeface="+mj-lt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22BF785-1E1C-4EBF-A4DA-9C567687176D}"/>
              </a:ext>
            </a:extLst>
          </p:cNvPr>
          <p:cNvSpPr txBox="1"/>
          <p:nvPr/>
        </p:nvSpPr>
        <p:spPr>
          <a:xfrm>
            <a:off x="2395731" y="2915523"/>
            <a:ext cx="65849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>
                <a:solidFill>
                  <a:srgbClr val="B728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ell" panose="02040603050506020204" pitchFamily="18" charset="0"/>
              </a:rPr>
              <a:t>NỘI DUNG</a:t>
            </a:r>
            <a:endParaRPr lang="en-US" sz="6000">
              <a:solidFill>
                <a:srgbClr val="B728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Bell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10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1FD068B-A2A6-496A-90EC-F750D7BBA8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887"/>
            <a:ext cx="12192000" cy="6851363"/>
          </a:xfrm>
          <a:prstGeom prst="rect">
            <a:avLst/>
          </a:prstGeom>
        </p:spPr>
      </p:pic>
      <p:pic>
        <p:nvPicPr>
          <p:cNvPr id="1026" name="Picture 2" descr="You searched for bead icon. cartoon illustration of bead vector icon for  web design. bead icon">
            <a:extLst>
              <a:ext uri="{FF2B5EF4-FFF2-40B4-BE49-F238E27FC236}">
                <a16:creationId xmlns:a16="http://schemas.microsoft.com/office/drawing/2014/main" xmlns="" id="{DECB3DDC-C777-4A78-965C-8EFB076DD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286" b="93714" l="0" r="982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60119">
            <a:off x="9300185" y="2395368"/>
            <a:ext cx="800975" cy="1173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ittle Girl Standing Shorts Talking Smile Stock Vector (Royalty Free)  1442772689">
            <a:extLst>
              <a:ext uri="{FF2B5EF4-FFF2-40B4-BE49-F238E27FC236}">
                <a16:creationId xmlns:a16="http://schemas.microsoft.com/office/drawing/2014/main" xmlns="" id="{A840560D-10C2-4CB1-A6BB-BAE94A46A0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7" b="91071" l="2308" r="95000">
                        <a14:backgroundMark x1="50385" y1="68214" x2="51154" y2="76429"/>
                        <a14:backgroundMark x1="41154" y1="57143" x2="30385" y2="67500"/>
                        <a14:backgroundMark x1="60000" y1="41429" x2="75385" y2="47857"/>
                        <a14:backgroundMark x1="52692" y1="70357" x2="55385" y2="77143"/>
                        <a14:backgroundMark x1="58077" y1="82500" x2="60000" y2="82857"/>
                        <a14:backgroundMark x1="39615" y1="82143" x2="40000" y2="83929"/>
                        <a14:backgroundMark x1="45000" y1="80000" x2="44615" y2="82500"/>
                        <a14:backgroundMark x1="26538" y1="58214" x2="28846" y2="57857"/>
                        <a14:backgroundMark x1="25769" y1="60714" x2="27692" y2="60357"/>
                        <a14:backgroundMark x1="30000" y1="61786" x2="29615" y2="62857"/>
                        <a14:backgroundMark x1="33462" y1="55714" x2="34231" y2="54643"/>
                        <a14:backgroundMark x1="58077" y1="49643" x2="58077" y2="49643"/>
                        <a14:backgroundMark x1="60000" y1="53929" x2="60000" y2="53929"/>
                        <a14:backgroundMark x1="59615" y1="52143" x2="60769" y2="56429"/>
                        <a14:backgroundMark x1="63846" y1="48214" x2="63846" y2="48214"/>
                        <a14:backgroundMark x1="63462" y1="48214" x2="65000" y2="50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551"/>
          <a:stretch/>
        </p:blipFill>
        <p:spPr bwMode="auto">
          <a:xfrm flipH="1">
            <a:off x="4274888" y="3334819"/>
            <a:ext cx="3141912" cy="3337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C27DA3E9-B9E7-48A0-A2B2-BDFE7591F9F6}"/>
              </a:ext>
            </a:extLst>
          </p:cNvPr>
          <p:cNvSpPr txBox="1"/>
          <p:nvPr/>
        </p:nvSpPr>
        <p:spPr>
          <a:xfrm>
            <a:off x="134862" y="365926"/>
            <a:ext cx="4792737" cy="2862322"/>
          </a:xfrm>
          <a:prstGeom prst="rect">
            <a:avLst/>
          </a:prstGeom>
          <a:solidFill>
            <a:srgbClr val="C3413C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vi-VN" altLang="zh-CN" sz="6000" b="1" spc="600">
                <a:solidFill>
                  <a:srgbClr val="FBE39F"/>
                </a:solidFill>
                <a:latin typeface="UTM Bell" panose="02040603050506020204" pitchFamily="18" charset="0"/>
                <a:cs typeface="+mn-ea"/>
                <a:sym typeface="+mn-lt"/>
              </a:rPr>
              <a:t>LUYỆN</a:t>
            </a:r>
          </a:p>
          <a:p>
            <a:pPr algn="ctr"/>
            <a:r>
              <a:rPr lang="vi-VN" altLang="zh-CN" sz="6000" b="1" spc="600">
                <a:solidFill>
                  <a:srgbClr val="FBE39F"/>
                </a:solidFill>
                <a:latin typeface="UTM Bell" panose="02040603050506020204" pitchFamily="18" charset="0"/>
                <a:cs typeface="+mn-ea"/>
                <a:sym typeface="+mn-lt"/>
              </a:rPr>
              <a:t>ĐỌC </a:t>
            </a:r>
          </a:p>
          <a:p>
            <a:pPr algn="ctr"/>
            <a:r>
              <a:rPr lang="vi-VN" altLang="zh-CN" sz="6000" b="1" spc="600">
                <a:solidFill>
                  <a:srgbClr val="FBE39F"/>
                </a:solidFill>
                <a:latin typeface="UTM Bell" panose="02040603050506020204" pitchFamily="18" charset="0"/>
                <a:cs typeface="+mn-ea"/>
                <a:sym typeface="+mn-lt"/>
              </a:rPr>
              <a:t>HAY</a:t>
            </a:r>
            <a:endParaRPr lang="en-US" altLang="zh-CN" sz="6000" b="1" spc="600">
              <a:solidFill>
                <a:srgbClr val="FBE39F"/>
              </a:solidFill>
              <a:latin typeface="UTM Bell" panose="02040603050506020204" pitchFamily="18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5007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xmlns="" id="{DB8C4A7C-668D-40FA-8FF2-2DEDB96B2A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7663242"/>
              </p:ext>
            </p:extLst>
          </p:nvPr>
        </p:nvGraphicFramePr>
        <p:xfrm>
          <a:off x="1972800" y="1778000"/>
          <a:ext cx="8856000" cy="4023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95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5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5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800" i="1" dirty="0" err="1">
                          <a:solidFill>
                            <a:schemeClr val="tx1"/>
                          </a:solidFill>
                          <a:latin typeface="UTM Avo" panose="02040603050506020204" pitchFamily="18" charset="0"/>
                        </a:rPr>
                        <a:t>Cô</a:t>
                      </a:r>
                      <a:r>
                        <a:rPr lang="en-US" sz="2800" i="1" baseline="0" dirty="0">
                          <a:solidFill>
                            <a:schemeClr val="tx1"/>
                          </a:solidFill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i="1" baseline="0" dirty="0" err="1">
                          <a:solidFill>
                            <a:schemeClr val="tx1"/>
                          </a:solidFill>
                          <a:latin typeface="UTM Avo" panose="02040603050506020204" pitchFamily="18" charset="0"/>
                        </a:rPr>
                        <a:t>bé</a:t>
                      </a:r>
                      <a:r>
                        <a:rPr lang="en-US" sz="2800" i="1" baseline="0" dirty="0">
                          <a:solidFill>
                            <a:schemeClr val="tx1"/>
                          </a:solidFill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i="1" baseline="0" dirty="0" err="1">
                          <a:solidFill>
                            <a:schemeClr val="tx1"/>
                          </a:solidFill>
                          <a:latin typeface="UTM Avo" panose="02040603050506020204" pitchFamily="18" charset="0"/>
                        </a:rPr>
                        <a:t>Gioan</a:t>
                      </a:r>
                      <a:endParaRPr lang="en-US" sz="2800" i="1" dirty="0">
                        <a:solidFill>
                          <a:schemeClr val="tx1"/>
                        </a:solidFill>
                        <a:latin typeface="UTM Avo" panose="0204060305050602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i="1" dirty="0" err="1">
                          <a:solidFill>
                            <a:schemeClr val="tx1"/>
                          </a:solidFill>
                          <a:latin typeface="UTM Avo" panose="02040603050506020204" pitchFamily="18" charset="0"/>
                        </a:rPr>
                        <a:t>Chú</a:t>
                      </a:r>
                      <a:r>
                        <a:rPr lang="en-US" sz="2800" i="1" baseline="0" dirty="0">
                          <a:solidFill>
                            <a:schemeClr val="tx1"/>
                          </a:solidFill>
                          <a:latin typeface="UTM Avo" panose="02040603050506020204" pitchFamily="18" charset="0"/>
                        </a:rPr>
                        <a:t> Pi-e</a:t>
                      </a:r>
                      <a:endParaRPr lang="en-US" sz="2800" i="1" dirty="0">
                        <a:solidFill>
                          <a:schemeClr val="tx1"/>
                        </a:solidFill>
                        <a:latin typeface="UTM Avo" panose="0204060305050602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i="1" dirty="0" err="1">
                          <a:solidFill>
                            <a:schemeClr val="tx1"/>
                          </a:solidFill>
                          <a:latin typeface="UTM Avo" panose="02040603050506020204" pitchFamily="18" charset="0"/>
                        </a:rPr>
                        <a:t>Chị</a:t>
                      </a:r>
                      <a:r>
                        <a:rPr lang="en-US" sz="2800" i="1" baseline="0" dirty="0">
                          <a:solidFill>
                            <a:schemeClr val="tx1"/>
                          </a:solidFill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i="1" baseline="0" dirty="0" err="1">
                          <a:solidFill>
                            <a:schemeClr val="tx1"/>
                          </a:solidFill>
                          <a:latin typeface="UTM Avo" panose="02040603050506020204" pitchFamily="18" charset="0"/>
                        </a:rPr>
                        <a:t>của</a:t>
                      </a:r>
                      <a:r>
                        <a:rPr lang="en-US" sz="2800" i="1" baseline="0" dirty="0">
                          <a:solidFill>
                            <a:schemeClr val="tx1"/>
                          </a:solidFill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i="1" baseline="0" dirty="0" err="1">
                          <a:solidFill>
                            <a:schemeClr val="tx1"/>
                          </a:solidFill>
                          <a:latin typeface="UTM Avo" panose="02040603050506020204" pitchFamily="18" charset="0"/>
                        </a:rPr>
                        <a:t>cô</a:t>
                      </a:r>
                      <a:r>
                        <a:rPr lang="en-US" sz="2800" i="1" baseline="0" dirty="0">
                          <a:solidFill>
                            <a:schemeClr val="tx1"/>
                          </a:solidFill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i="1" baseline="0" dirty="0" err="1">
                          <a:solidFill>
                            <a:schemeClr val="tx1"/>
                          </a:solidFill>
                          <a:latin typeface="UTM Avo" panose="02040603050506020204" pitchFamily="18" charset="0"/>
                        </a:rPr>
                        <a:t>bé</a:t>
                      </a:r>
                      <a:endParaRPr lang="en-US" sz="2800" i="1" dirty="0">
                        <a:solidFill>
                          <a:schemeClr val="tx1"/>
                        </a:solidFill>
                        <a:latin typeface="UTM Avo" panose="0204060305050602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US" sz="2800" b="0" dirty="0">
                          <a:latin typeface="UTM Avo" panose="02040603050506020204" pitchFamily="18" charset="0"/>
                        </a:rPr>
                        <a:t>- </a:t>
                      </a:r>
                      <a:r>
                        <a:rPr lang="en-US" sz="2800" b="0" dirty="0" err="1">
                          <a:latin typeface="UTM Avo" panose="02040603050506020204" pitchFamily="18" charset="0"/>
                        </a:rPr>
                        <a:t>Đọc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với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giọng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vui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tươi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,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thể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hiện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sự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ngây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thơ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và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hồn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nhiên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.</a:t>
                      </a:r>
                      <a:endParaRPr lang="en-US" sz="2800" b="0" dirty="0">
                        <a:latin typeface="UTM Avo" panose="02040603050506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800" b="0" dirty="0">
                          <a:latin typeface="UTM Avo" panose="02040603050506020204" pitchFamily="18" charset="0"/>
                        </a:rPr>
                        <a:t>- </a:t>
                      </a:r>
                      <a:r>
                        <a:rPr lang="en-US" sz="2800" b="0" dirty="0" err="1">
                          <a:latin typeface="UTM Avo" panose="02040603050506020204" pitchFamily="18" charset="0"/>
                        </a:rPr>
                        <a:t>Đọc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với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giọng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điềm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đạm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,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nhẹ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nhàng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và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thể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hiện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sự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tế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nhị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,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lịch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thiệp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.</a:t>
                      </a:r>
                      <a:endParaRPr lang="en-US" sz="2800" b="0" dirty="0">
                        <a:latin typeface="UTM Avo" panose="02040603050506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800" b="0" dirty="0">
                          <a:latin typeface="UTM Avo" panose="02040603050506020204" pitchFamily="18" charset="0"/>
                        </a:rPr>
                        <a:t>- </a:t>
                      </a:r>
                      <a:r>
                        <a:rPr lang="en-US" sz="2800" b="0" dirty="0" err="1">
                          <a:latin typeface="UTM Avo" panose="02040603050506020204" pitchFamily="18" charset="0"/>
                        </a:rPr>
                        <a:t>Đọc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với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giọng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dứt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khoát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,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thể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hiện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sự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thật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thà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và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lịch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800" b="0" baseline="0" dirty="0" err="1">
                          <a:latin typeface="UTM Avo" panose="02040603050506020204" pitchFamily="18" charset="0"/>
                        </a:rPr>
                        <a:t>sự</a:t>
                      </a:r>
                      <a:r>
                        <a:rPr lang="en-US" sz="2800" b="0" baseline="0" dirty="0">
                          <a:latin typeface="UTM Avo" panose="02040603050506020204" pitchFamily="18" charset="0"/>
                        </a:rPr>
                        <a:t>.</a:t>
                      </a:r>
                      <a:endParaRPr lang="en-US" sz="2800" b="0" dirty="0">
                        <a:latin typeface="UTM Avo" panose="02040603050506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7" name="Text Box 9">
            <a:extLst>
              <a:ext uri="{FF2B5EF4-FFF2-40B4-BE49-F238E27FC236}">
                <a16:creationId xmlns:a16="http://schemas.microsoft.com/office/drawing/2014/main" xmlns="" id="{D281BE3C-E7AC-48E1-BBEC-9E9865080D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9182" y="877957"/>
            <a:ext cx="834043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rgbClr val="000000"/>
                </a:solidFill>
                <a:latin typeface="Arial" charset="0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Arial" charset="0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Arial" charset="0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Arial" charset="0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 dirty="0" err="1">
                <a:solidFill>
                  <a:srgbClr val="FFC000"/>
                </a:solidFill>
                <a:latin typeface="UTM Avo" panose="02040603050506020204" pitchFamily="18" charset="0"/>
              </a:rPr>
              <a:t>Giọng</a:t>
            </a:r>
            <a:r>
              <a:rPr lang="en-US" sz="4000" b="1" dirty="0">
                <a:solidFill>
                  <a:srgbClr val="FFC000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latin typeface="UTM Avo" panose="02040603050506020204" pitchFamily="18" charset="0"/>
              </a:rPr>
              <a:t>đọc</a:t>
            </a:r>
            <a:r>
              <a:rPr lang="en-US" sz="4000" b="1" dirty="0">
                <a:solidFill>
                  <a:srgbClr val="FFC000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latin typeface="UTM Avo" panose="02040603050506020204" pitchFamily="18" charset="0"/>
              </a:rPr>
              <a:t>của</a:t>
            </a:r>
            <a:r>
              <a:rPr lang="en-US" sz="4000" b="1" dirty="0">
                <a:solidFill>
                  <a:srgbClr val="FFC000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latin typeface="UTM Avo" panose="02040603050506020204" pitchFamily="18" charset="0"/>
              </a:rPr>
              <a:t>các</a:t>
            </a:r>
            <a:r>
              <a:rPr lang="en-US" sz="4000" b="1" dirty="0">
                <a:solidFill>
                  <a:srgbClr val="FFC000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latin typeface="UTM Avo" panose="02040603050506020204" pitchFamily="18" charset="0"/>
              </a:rPr>
              <a:t>nhân</a:t>
            </a:r>
            <a:r>
              <a:rPr lang="en-US" sz="4000" b="1" dirty="0">
                <a:solidFill>
                  <a:srgbClr val="FFC000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C000"/>
                </a:solidFill>
                <a:latin typeface="UTM Avo" panose="02040603050506020204" pitchFamily="18" charset="0"/>
              </a:rPr>
              <a:t>vật</a:t>
            </a:r>
            <a:r>
              <a:rPr lang="en-US" sz="4000" b="1" dirty="0">
                <a:solidFill>
                  <a:srgbClr val="FFC000"/>
                </a:solidFill>
                <a:latin typeface="UTM Avo" panose="02040603050506020204" pitchFamily="18" charset="0"/>
              </a:rPr>
              <a:t>?</a:t>
            </a:r>
          </a:p>
        </p:txBody>
      </p:sp>
      <p:pic>
        <p:nvPicPr>
          <p:cNvPr id="8" name="图片 12">
            <a:extLst>
              <a:ext uri="{FF2B5EF4-FFF2-40B4-BE49-F238E27FC236}">
                <a16:creationId xmlns:a16="http://schemas.microsoft.com/office/drawing/2014/main" xmlns="" id="{787A7F6A-9799-40E6-BD07-6E27F0A35A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79" t="42755" r="13903" b="34356"/>
          <a:stretch/>
        </p:blipFill>
        <p:spPr>
          <a:xfrm flipH="1">
            <a:off x="-950768" y="3162077"/>
            <a:ext cx="6235699" cy="4871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78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2C4A275-79EB-48ED-978F-7A91D61B94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950" y="612844"/>
            <a:ext cx="11214100" cy="5632311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854075">
              <a:defRPr/>
            </a:pPr>
            <a:r>
              <a:rPr lang="en-US" sz="2000" b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Chiều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hôm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ấy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có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một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em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gái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nhỏ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đứng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a typeface="Tahoma" pitchFamily="34" charset="0"/>
                <a:cs typeface="Times New Roman" pitchFamily="18" charset="0"/>
              </a:rPr>
              <a:t>áp</a:t>
            </a:r>
            <a:r>
              <a:rPr lang="en-US" sz="2000" b="1" dirty="0">
                <a:solidFill>
                  <a:srgbClr val="FF0000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a typeface="Tahoma" pitchFamily="34" charset="0"/>
                <a:cs typeface="Times New Roman" pitchFamily="18" charset="0"/>
              </a:rPr>
              <a:t>trán</a:t>
            </a:r>
            <a:r>
              <a:rPr lang="en-US" sz="2000" b="1" dirty="0">
                <a:solidFill>
                  <a:srgbClr val="FF0000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vào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tủ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kính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cửa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hàng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của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Pi-e,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nhìn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từng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đồ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vật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như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muốn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kiếm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thứ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gì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.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Bỗng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em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a typeface="Tahoma" pitchFamily="34" charset="0"/>
                <a:cs typeface="Times New Roman" pitchFamily="18" charset="0"/>
              </a:rPr>
              <a:t>ngửng</a:t>
            </a:r>
            <a:r>
              <a:rPr lang="en-US" sz="2000" b="1" dirty="0">
                <a:solidFill>
                  <a:srgbClr val="FF0000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a typeface="Tahoma" pitchFamily="34" charset="0"/>
                <a:cs typeface="Times New Roman" pitchFamily="18" charset="0"/>
              </a:rPr>
              <a:t>đầu</a:t>
            </a:r>
            <a:r>
              <a:rPr lang="en-US" sz="2000" b="1" dirty="0">
                <a:solidFill>
                  <a:srgbClr val="FF0000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a typeface="Tahoma" pitchFamily="34" charset="0"/>
                <a:cs typeface="Times New Roman" pitchFamily="18" charset="0"/>
              </a:rPr>
              <a:t>lên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: </a:t>
            </a:r>
            <a:b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</a:b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-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Cháu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có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thể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xem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chuỗi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ngọc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lam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này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được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không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ạ?</a:t>
            </a:r>
            <a:b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</a:b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Pi-e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lấy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chuỗi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ngọc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đưa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cho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cô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bé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.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Cô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bé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a typeface="Tahoma" pitchFamily="34" charset="0"/>
                <a:cs typeface="Times New Roman" pitchFamily="18" charset="0"/>
              </a:rPr>
              <a:t>thốt</a:t>
            </a:r>
            <a:r>
              <a:rPr lang="en-US" sz="2000" b="1" dirty="0">
                <a:solidFill>
                  <a:srgbClr val="FF0000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a typeface="Tahoma" pitchFamily="34" charset="0"/>
                <a:cs typeface="Times New Roman" pitchFamily="18" charset="0"/>
              </a:rPr>
              <a:t>lên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:</a:t>
            </a:r>
            <a:b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</a:b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- </a:t>
            </a:r>
            <a:r>
              <a:rPr lang="en-US" sz="2000" b="1" dirty="0" err="1">
                <a:solidFill>
                  <a:srgbClr val="FF0000"/>
                </a:solidFill>
                <a:ea typeface="Tahoma" pitchFamily="34" charset="0"/>
                <a:cs typeface="Times New Roman" pitchFamily="18" charset="0"/>
              </a:rPr>
              <a:t>Đẹp</a:t>
            </a:r>
            <a:r>
              <a:rPr lang="en-US" sz="2000" b="1" dirty="0">
                <a:solidFill>
                  <a:srgbClr val="FF0000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a typeface="Tahoma" pitchFamily="34" charset="0"/>
                <a:cs typeface="Times New Roman" pitchFamily="18" charset="0"/>
              </a:rPr>
              <a:t>quá</a:t>
            </a:r>
            <a:r>
              <a:rPr lang="en-US" sz="2000" b="1" dirty="0">
                <a:solidFill>
                  <a:srgbClr val="FF0000"/>
                </a:solidFill>
                <a:ea typeface="Tahoma" pitchFamily="34" charset="0"/>
                <a:cs typeface="Times New Roman" pitchFamily="18" charset="0"/>
              </a:rPr>
              <a:t>!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Xin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chú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gói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lại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cho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cháu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!</a:t>
            </a:r>
            <a:b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</a:b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Pi-e </a:t>
            </a:r>
            <a:r>
              <a:rPr lang="en-US" sz="2000" b="1" dirty="0" err="1">
                <a:solidFill>
                  <a:srgbClr val="FF0000"/>
                </a:solidFill>
                <a:ea typeface="Tahoma" pitchFamily="34" charset="0"/>
                <a:cs typeface="Times New Roman" pitchFamily="18" charset="0"/>
              </a:rPr>
              <a:t>ngạc</a:t>
            </a:r>
            <a:r>
              <a:rPr lang="en-US" sz="2000" b="1" dirty="0">
                <a:solidFill>
                  <a:srgbClr val="FF0000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ea typeface="Tahoma" pitchFamily="34" charset="0"/>
                <a:cs typeface="Times New Roman" pitchFamily="18" charset="0"/>
              </a:rPr>
              <a:t>nhiên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: </a:t>
            </a:r>
            <a:b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</a:b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- Ai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sai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cháu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mua</a:t>
            </a:r>
            <a: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  <a:t> ? </a:t>
            </a:r>
            <a:br>
              <a:rPr lang="en-US" sz="2000" b="1" dirty="0">
                <a:solidFill>
                  <a:schemeClr val="tx1"/>
                </a:solidFill>
                <a:ea typeface="Tahoma" pitchFamily="34" charset="0"/>
                <a:cs typeface="Times New Roman" pitchFamily="18" charset="0"/>
              </a:rPr>
            </a:br>
            <a:r>
              <a:rPr lang="en-US" sz="2000" b="1" dirty="0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- </a:t>
            </a:r>
            <a:r>
              <a:rPr lang="en-US" sz="2000" b="1" dirty="0" err="1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Cháu</a:t>
            </a:r>
            <a:r>
              <a:rPr lang="en-US" sz="2000" b="1" dirty="0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mua</a:t>
            </a:r>
            <a:r>
              <a:rPr lang="en-US" sz="2000" b="1" dirty="0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tặng</a:t>
            </a:r>
            <a:r>
              <a:rPr lang="en-US" sz="2000" b="1" dirty="0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chị</a:t>
            </a:r>
            <a:r>
              <a:rPr lang="en-US" sz="2000" b="1" dirty="0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cháu</a:t>
            </a:r>
            <a:r>
              <a:rPr lang="en-US" sz="2000" b="1" dirty="0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nhân</a:t>
            </a:r>
            <a:r>
              <a:rPr lang="en-US" sz="2000" b="1" dirty="0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ngày</a:t>
            </a:r>
            <a:r>
              <a:rPr lang="en-US" sz="2000" b="1" dirty="0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lễ</a:t>
            </a:r>
            <a:r>
              <a:rPr lang="en-US" sz="2000" b="1" dirty="0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Nô</a:t>
            </a:r>
            <a:r>
              <a:rPr lang="en-US" sz="2000" b="1" dirty="0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-en. </a:t>
            </a:r>
            <a:r>
              <a:rPr lang="en-US" sz="2000" b="1" dirty="0" err="1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Chị</a:t>
            </a:r>
            <a:r>
              <a:rPr lang="en-US" sz="2000" b="1" dirty="0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đã</a:t>
            </a:r>
            <a:r>
              <a:rPr lang="en-US" sz="2000" b="1" dirty="0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nuôi</a:t>
            </a:r>
            <a:r>
              <a:rPr lang="en-US" sz="2000" b="1" dirty="0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cháu</a:t>
            </a:r>
            <a:r>
              <a:rPr lang="en-US" sz="2000" b="1" dirty="0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từ</a:t>
            </a:r>
            <a:r>
              <a:rPr lang="en-US" sz="2000" b="1" dirty="0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khi</a:t>
            </a:r>
            <a:r>
              <a:rPr lang="en-US" sz="2000" b="1" dirty="0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mẹ</a:t>
            </a:r>
            <a:r>
              <a:rPr lang="en-US" sz="2000" b="1" dirty="0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cháu</a:t>
            </a:r>
            <a:r>
              <a:rPr lang="en-US" sz="2000" b="1" dirty="0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mất</a:t>
            </a:r>
            <a:r>
              <a:rPr lang="en-US" sz="2000" b="1" dirty="0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.</a:t>
            </a:r>
            <a:br>
              <a:rPr lang="en-US" sz="2000" b="1" dirty="0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</a:br>
            <a:r>
              <a:rPr lang="en-US" sz="2000" b="1" dirty="0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- </a:t>
            </a:r>
            <a:r>
              <a:rPr lang="en-US" sz="2000" b="1" dirty="0" err="1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Cháu</a:t>
            </a:r>
            <a:r>
              <a:rPr lang="en-US" sz="2000" b="1" dirty="0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có</a:t>
            </a:r>
            <a:r>
              <a:rPr lang="en-US" sz="2000" b="1" dirty="0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bao</a:t>
            </a:r>
            <a:r>
              <a:rPr lang="en-US" sz="2000" b="1" dirty="0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nhiêu</a:t>
            </a:r>
            <a:r>
              <a:rPr lang="en-US" sz="2000" b="1" dirty="0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tiền</a:t>
            </a:r>
            <a:r>
              <a:rPr lang="en-US" sz="2000" b="1" dirty="0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  <a:t>?</a:t>
            </a:r>
            <a:br>
              <a:rPr lang="en-US" sz="2000" b="1" dirty="0">
                <a:solidFill>
                  <a:srgbClr val="212745"/>
                </a:solidFill>
                <a:ea typeface="Tahoma" pitchFamily="34" charset="0"/>
                <a:cs typeface="Times New Roman" pitchFamily="18" charset="0"/>
              </a:rPr>
            </a:br>
            <a:r>
              <a:rPr lang="en-US" altLang="zh-CN" sz="2000" b="1" dirty="0">
                <a:solidFill>
                  <a:schemeClr val="tx2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Cô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bé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mở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khăn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tay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ra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,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đổ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lên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bàn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một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nắm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xu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: </a:t>
            </a:r>
            <a:b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</a:b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    -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Cháu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đã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đập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con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lợn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đất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đấy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!</a:t>
            </a:r>
            <a:b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</a:b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    - Pi-e </a:t>
            </a:r>
            <a:r>
              <a:rPr lang="en-US" altLang="zh-CN" sz="2000" b="1" dirty="0" err="1">
                <a:solidFill>
                  <a:srgbClr val="FF0000"/>
                </a:solidFill>
                <a:ea typeface="SimSun" pitchFamily="2" charset="-122"/>
                <a:cs typeface="Tahoma" pitchFamily="34" charset="0"/>
              </a:rPr>
              <a:t>trầm</a:t>
            </a:r>
            <a:r>
              <a:rPr lang="en-US" altLang="zh-CN" sz="2000" b="1" dirty="0">
                <a:solidFill>
                  <a:srgbClr val="FF0000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rgbClr val="FF0000"/>
                </a:solidFill>
                <a:ea typeface="SimSun" pitchFamily="2" charset="-122"/>
                <a:cs typeface="Tahoma" pitchFamily="34" charset="0"/>
              </a:rPr>
              <a:t>ngâm</a:t>
            </a:r>
            <a:r>
              <a:rPr lang="en-US" altLang="zh-CN" sz="2000" b="1" dirty="0">
                <a:solidFill>
                  <a:srgbClr val="FF0000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nhìn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cô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bé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.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Rồi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vừa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rgbClr val="FF0000"/>
                </a:solidFill>
                <a:ea typeface="SimSun" pitchFamily="2" charset="-122"/>
                <a:cs typeface="Tahoma" pitchFamily="34" charset="0"/>
              </a:rPr>
              <a:t>lúi</a:t>
            </a:r>
            <a:r>
              <a:rPr lang="en-US" altLang="zh-CN" sz="2000" b="1" dirty="0">
                <a:solidFill>
                  <a:srgbClr val="FF0000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rgbClr val="FF0000"/>
                </a:solidFill>
                <a:ea typeface="SimSun" pitchFamily="2" charset="-122"/>
                <a:cs typeface="Tahoma" pitchFamily="34" charset="0"/>
              </a:rPr>
              <a:t>húi</a:t>
            </a:r>
            <a:r>
              <a:rPr lang="en-US" altLang="zh-CN" sz="2000" b="1" dirty="0">
                <a:solidFill>
                  <a:srgbClr val="FF0000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gỡ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mãnh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giấy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ghi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giá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tiền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,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anh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vừa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hỏi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: </a:t>
            </a:r>
            <a:b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</a:b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    -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Cháu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tên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gì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?</a:t>
            </a:r>
            <a:b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</a:b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    -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Cháu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tên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là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Gioan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.</a:t>
            </a:r>
            <a:b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</a:b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   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Anh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đưa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Gioan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chuỗi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ngọc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gói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trong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bao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lụa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đỏ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: </a:t>
            </a:r>
            <a:b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</a:b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    -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Đừng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đánh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rơi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nhé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!</a:t>
            </a:r>
            <a:b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</a:b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   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Cô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bé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mỉm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cười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rạng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rỡ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, </a:t>
            </a:r>
            <a:r>
              <a:rPr lang="en-US" altLang="zh-CN" sz="2000" b="1" dirty="0" err="1">
                <a:solidFill>
                  <a:srgbClr val="FF0000"/>
                </a:solidFill>
                <a:ea typeface="SimSun" pitchFamily="2" charset="-122"/>
                <a:cs typeface="Tahoma" pitchFamily="34" charset="0"/>
              </a:rPr>
              <a:t>chạy</a:t>
            </a:r>
            <a:r>
              <a:rPr lang="en-US" altLang="zh-CN" sz="2000" b="1" dirty="0">
                <a:solidFill>
                  <a:srgbClr val="FF0000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rgbClr val="FF0000"/>
                </a:solidFill>
                <a:ea typeface="SimSun" pitchFamily="2" charset="-122"/>
                <a:cs typeface="Tahoma" pitchFamily="34" charset="0"/>
              </a:rPr>
              <a:t>vụt</a:t>
            </a:r>
            <a:r>
              <a:rPr lang="en-US" altLang="zh-CN" sz="2000" b="1" dirty="0">
                <a:solidFill>
                  <a:srgbClr val="FF0000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rgbClr val="FF0000"/>
                </a:solidFill>
                <a:ea typeface="SimSun" pitchFamily="2" charset="-122"/>
                <a:cs typeface="Tahoma" pitchFamily="34" charset="0"/>
              </a:rPr>
              <a:t>đi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.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Cô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đâu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biết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chuỗi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ngọc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này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Pi-e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dành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tặng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vợ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chưa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cưới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của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mình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,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nhưng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rồi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một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tai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nạn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giao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thông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đã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cướp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mất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người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anh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yêu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 </a:t>
            </a:r>
            <a:r>
              <a:rPr lang="en-US" altLang="zh-CN" sz="2000" b="1" dirty="0" err="1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quý</a:t>
            </a:r>
            <a:r>
              <a:rPr lang="en-US" altLang="zh-CN" sz="2000" b="1" dirty="0">
                <a:solidFill>
                  <a:schemeClr val="tx1"/>
                </a:solidFill>
                <a:ea typeface="SimSun" pitchFamily="2" charset="-122"/>
                <a:cs typeface="Tahoma" pitchFamily="34" charset="0"/>
              </a:rPr>
              <a:t>. </a:t>
            </a:r>
            <a:endParaRPr lang="en-US" sz="2000" u="sng" dirty="0">
              <a:solidFill>
                <a:schemeClr val="tx1"/>
              </a:solidFill>
              <a:ea typeface="Tahom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263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7">
            <a:extLst>
              <a:ext uri="{FF2B5EF4-FFF2-40B4-BE49-F238E27FC236}">
                <a16:creationId xmlns:a16="http://schemas.microsoft.com/office/drawing/2014/main" xmlns="" id="{7A792087-A3B1-4693-9E7D-8747EB364393}"/>
              </a:ext>
            </a:extLst>
          </p:cNvPr>
          <p:cNvSpPr txBox="1"/>
          <p:nvPr/>
        </p:nvSpPr>
        <p:spPr>
          <a:xfrm>
            <a:off x="3699631" y="665266"/>
            <a:ext cx="4792737" cy="1015663"/>
          </a:xfrm>
          <a:prstGeom prst="rect">
            <a:avLst/>
          </a:prstGeom>
          <a:solidFill>
            <a:srgbClr val="C3413C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vi-VN" altLang="zh-CN" sz="6000" b="1" spc="600">
                <a:solidFill>
                  <a:srgbClr val="FBE39F"/>
                </a:solidFill>
                <a:latin typeface="UTM Bell" panose="02040603050506020204" pitchFamily="18" charset="0"/>
                <a:cs typeface="+mn-ea"/>
                <a:sym typeface="+mn-lt"/>
              </a:rPr>
              <a:t>DẶN DÒ</a:t>
            </a:r>
            <a:endParaRPr lang="en-US" altLang="zh-CN" sz="6000" b="1" spc="600">
              <a:solidFill>
                <a:srgbClr val="FBE39F"/>
              </a:solidFill>
              <a:latin typeface="UTM Bell" panose="02040603050506020204" pitchFamily="18" charset="0"/>
              <a:cs typeface="+mn-ea"/>
              <a:sym typeface="+mn-lt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BBCD652A-EE86-406C-B8D7-CC68344A2559}"/>
              </a:ext>
            </a:extLst>
          </p:cNvPr>
          <p:cNvSpPr/>
          <p:nvPr/>
        </p:nvSpPr>
        <p:spPr>
          <a:xfrm>
            <a:off x="2451100" y="1981200"/>
            <a:ext cx="3657600" cy="3314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Times New Roman" pitchFamily="18" charset="0"/>
              </a:rPr>
              <a:t>- Ôn đọc và trả lời câu hỏi: Chuỗi ngọc lam.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7E9F3252-5FA9-43DE-88E9-0568FD1BDAF1}"/>
              </a:ext>
            </a:extLst>
          </p:cNvPr>
          <p:cNvSpPr/>
          <p:nvPr/>
        </p:nvSpPr>
        <p:spPr>
          <a:xfrm>
            <a:off x="6261044" y="1981200"/>
            <a:ext cx="3657600" cy="3314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>
                <a:latin typeface="Times New Roman" pitchFamily="18" charset="0"/>
              </a:rPr>
              <a:t>- </a:t>
            </a:r>
            <a:r>
              <a:rPr lang="en-US" sz="3600" b="1">
                <a:latin typeface="Times New Roman" pitchFamily="18" charset="0"/>
              </a:rPr>
              <a:t>Chuẩn bị bài: Hạt gạo làng ta.</a:t>
            </a:r>
          </a:p>
          <a:p>
            <a:pPr algn="ctr"/>
            <a:r>
              <a:rPr lang="en-US" sz="3600" b="1">
                <a:latin typeface="Times New Roman" pitchFamily="18" charset="0"/>
              </a:rPr>
              <a:t>			</a:t>
            </a:r>
          </a:p>
        </p:txBody>
      </p:sp>
      <p:pic>
        <p:nvPicPr>
          <p:cNvPr id="8" name="图片 12">
            <a:extLst>
              <a:ext uri="{FF2B5EF4-FFF2-40B4-BE49-F238E27FC236}">
                <a16:creationId xmlns:a16="http://schemas.microsoft.com/office/drawing/2014/main" xmlns="" id="{3B59283C-8C2E-45A9-B96E-8435D38A58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79" t="42755" r="13903" b="34356"/>
          <a:stretch/>
        </p:blipFill>
        <p:spPr>
          <a:xfrm flipH="1">
            <a:off x="-1278876" y="2434421"/>
            <a:ext cx="7850050" cy="613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369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95E0A413-9694-4ABB-ACB2-0A9299E6FB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322"/>
            <a:ext cx="12192000" cy="6857355"/>
          </a:xfrm>
          <a:prstGeom prst="rect">
            <a:avLst/>
          </a:prstGeom>
          <a:solidFill>
            <a:srgbClr val="CD6762"/>
          </a:solidFill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493BB56-65AC-42AA-9632-A6682EFABB15}"/>
              </a:ext>
            </a:extLst>
          </p:cNvPr>
          <p:cNvSpPr/>
          <p:nvPr/>
        </p:nvSpPr>
        <p:spPr>
          <a:xfrm>
            <a:off x="4682043" y="2420518"/>
            <a:ext cx="9246855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8800" b="1" cap="none" spc="0">
                <a:ln w="76200">
                  <a:solidFill>
                    <a:srgbClr val="B7282D"/>
                  </a:solidFill>
                  <a:prstDash val="solid"/>
                </a:ln>
                <a:solidFill>
                  <a:srgbClr val="FBE39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TẠM BIỆT !</a:t>
            </a:r>
            <a:endParaRPr lang="en-US" sz="8800" b="1" cap="none" spc="0">
              <a:ln w="76200">
                <a:solidFill>
                  <a:srgbClr val="B7282D"/>
                </a:solidFill>
                <a:prstDash val="solid"/>
              </a:ln>
              <a:solidFill>
                <a:srgbClr val="FBE39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03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191E697-29B4-4071-92A7-C408CDECB51C}"/>
              </a:ext>
            </a:extLst>
          </p:cNvPr>
          <p:cNvSpPr/>
          <p:nvPr/>
        </p:nvSpPr>
        <p:spPr>
          <a:xfrm>
            <a:off x="1176554" y="1276948"/>
            <a:ext cx="1016635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4000" b="1" dirty="0" err="1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4000" b="1" dirty="0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err="1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4000" b="1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vi-VN" sz="4000" b="1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của bài Tập đọc “Rừng ngập mặn”</a:t>
            </a:r>
            <a:r>
              <a:rPr lang="en-US" sz="4000" b="1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4000" b="1" dirty="0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4000" b="1" dirty="0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b="1" dirty="0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4000" b="1" dirty="0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defRPr/>
            </a:pPr>
            <a:r>
              <a:rPr lang="en-US" sz="4000" b="1" dirty="0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b="1" dirty="0" err="1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000" b="1" dirty="0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4000" b="1" dirty="0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4000" b="1" dirty="0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4000" b="1" dirty="0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4000" b="1" dirty="0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4000" b="1" dirty="0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4000" b="1" dirty="0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4000" b="1" dirty="0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b="1" dirty="0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4000" b="1" dirty="0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4000" b="1" dirty="0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4000" b="1" dirty="0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ngập</a:t>
            </a:r>
            <a:r>
              <a:rPr lang="en-US" sz="4000" b="1" dirty="0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mặn</a:t>
            </a:r>
            <a:r>
              <a:rPr lang="en-US" sz="4000" b="1" dirty="0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b="1" dirty="0">
              <a:ln w="19050">
                <a:noFill/>
                <a:prstDash val="solid"/>
              </a:ln>
              <a:solidFill>
                <a:srgbClr val="008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VNI-Times" pitchFamily="2" charset="0"/>
            </a:endParaRPr>
          </a:p>
        </p:txBody>
      </p:sp>
      <p:pic>
        <p:nvPicPr>
          <p:cNvPr id="6" name="图片 55">
            <a:hlinkClick r:id="rId2" action="ppaction://hlinksldjump"/>
            <a:extLst>
              <a:ext uri="{FF2B5EF4-FFF2-40B4-BE49-F238E27FC236}">
                <a16:creationId xmlns:a16="http://schemas.microsoft.com/office/drawing/2014/main" xmlns="" id="{5DB1A36B-D5AA-42E3-BB8B-E78C2BDA46D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94" r="35943"/>
          <a:stretch/>
        </p:blipFill>
        <p:spPr>
          <a:xfrm flipH="1">
            <a:off x="7894051" y="4638106"/>
            <a:ext cx="5003801" cy="2820921"/>
          </a:xfrm>
          <a:prstGeom prst="rect">
            <a:avLst/>
          </a:prstGeom>
        </p:spPr>
      </p:pic>
      <p:pic>
        <p:nvPicPr>
          <p:cNvPr id="5" name="图片 49">
            <a:extLst>
              <a:ext uri="{FF2B5EF4-FFF2-40B4-BE49-F238E27FC236}">
                <a16:creationId xmlns:a16="http://schemas.microsoft.com/office/drawing/2014/main" xmlns="" id="{B1264E87-C7B4-4649-9193-0923AE70B6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554221"/>
            <a:ext cx="4904806" cy="4904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879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191E697-29B4-4071-92A7-C408CDECB51C}"/>
              </a:ext>
            </a:extLst>
          </p:cNvPr>
          <p:cNvSpPr/>
          <p:nvPr/>
        </p:nvSpPr>
        <p:spPr>
          <a:xfrm>
            <a:off x="1851025" y="1400059"/>
            <a:ext cx="931227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4000" b="1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Đọc đoạn 2 </a:t>
            </a:r>
            <a:r>
              <a:rPr lang="vi-VN" sz="4000" b="1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của bài Tập đọc “Rừng ngập mặn”</a:t>
            </a:r>
            <a:r>
              <a:rPr lang="en-US" sz="4000" b="1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và trả lời câu hỏi:</a:t>
            </a:r>
          </a:p>
          <a:p>
            <a:pPr algn="just">
              <a:defRPr/>
            </a:pPr>
            <a:r>
              <a:rPr lang="en-US" sz="4000" b="1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Vì sao các tỉnh ven biển có phong trào trồng rừng ngập mặn?</a:t>
            </a:r>
            <a:endParaRPr lang="en-US" sz="4000" b="1" dirty="0">
              <a:ln w="19050">
                <a:noFill/>
                <a:prstDash val="solid"/>
              </a:ln>
              <a:solidFill>
                <a:srgbClr val="008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VNI-Times" pitchFamily="2" charset="0"/>
            </a:endParaRPr>
          </a:p>
        </p:txBody>
      </p:sp>
      <p:pic>
        <p:nvPicPr>
          <p:cNvPr id="5" name="图片 55">
            <a:hlinkClick r:id="rId2" action="ppaction://hlinksldjump"/>
            <a:extLst>
              <a:ext uri="{FF2B5EF4-FFF2-40B4-BE49-F238E27FC236}">
                <a16:creationId xmlns:a16="http://schemas.microsoft.com/office/drawing/2014/main" xmlns="" id="{8D3DB4EE-F59C-4C33-88EE-F9AF19E34D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94" r="35943"/>
          <a:stretch/>
        </p:blipFill>
        <p:spPr>
          <a:xfrm flipH="1">
            <a:off x="7894051" y="4638106"/>
            <a:ext cx="5003801" cy="2820921"/>
          </a:xfrm>
          <a:prstGeom prst="rect">
            <a:avLst/>
          </a:prstGeom>
        </p:spPr>
      </p:pic>
      <p:pic>
        <p:nvPicPr>
          <p:cNvPr id="6" name="图片 49">
            <a:extLst>
              <a:ext uri="{FF2B5EF4-FFF2-40B4-BE49-F238E27FC236}">
                <a16:creationId xmlns:a16="http://schemas.microsoft.com/office/drawing/2014/main" xmlns="" id="{F2B3528E-3529-4A13-B19E-95A9292F80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554221"/>
            <a:ext cx="4904806" cy="4904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589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191E697-29B4-4071-92A7-C408CDECB51C}"/>
              </a:ext>
            </a:extLst>
          </p:cNvPr>
          <p:cNvSpPr/>
          <p:nvPr/>
        </p:nvSpPr>
        <p:spPr>
          <a:xfrm>
            <a:off x="1484539" y="1276948"/>
            <a:ext cx="95281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4000" b="1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Đọc đoạn 3</a:t>
            </a:r>
            <a:r>
              <a:rPr lang="vi-VN" sz="4000" b="1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của bài Tập đọc “Rừng ngập mặn”</a:t>
            </a:r>
            <a:r>
              <a:rPr lang="en-US" sz="4000" b="1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và trả lời câu hỏi:</a:t>
            </a:r>
          </a:p>
          <a:p>
            <a:pPr algn="just">
              <a:defRPr/>
            </a:pPr>
            <a:r>
              <a:rPr lang="en-US" sz="4000" b="1">
                <a:ln w="19050">
                  <a:noFill/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Em hãy cho biết tác dụng của rừng ngập mặn khi được phục hồi?</a:t>
            </a:r>
            <a:endParaRPr lang="en-US" sz="4000" b="1" dirty="0">
              <a:ln w="19050">
                <a:noFill/>
                <a:prstDash val="solid"/>
              </a:ln>
              <a:solidFill>
                <a:srgbClr val="008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VNI-Times" pitchFamily="2" charset="0"/>
            </a:endParaRPr>
          </a:p>
        </p:txBody>
      </p:sp>
      <p:pic>
        <p:nvPicPr>
          <p:cNvPr id="5" name="图片 55">
            <a:hlinkClick r:id="rId2" action="ppaction://hlinksldjump"/>
            <a:extLst>
              <a:ext uri="{FF2B5EF4-FFF2-40B4-BE49-F238E27FC236}">
                <a16:creationId xmlns:a16="http://schemas.microsoft.com/office/drawing/2014/main" xmlns="" id="{BC94D167-6684-4F1D-BCA2-0690BD5D2E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94" r="35943"/>
          <a:stretch/>
        </p:blipFill>
        <p:spPr>
          <a:xfrm flipH="1">
            <a:off x="7894051" y="4638106"/>
            <a:ext cx="5003801" cy="2820921"/>
          </a:xfrm>
          <a:prstGeom prst="rect">
            <a:avLst/>
          </a:prstGeom>
        </p:spPr>
      </p:pic>
      <p:pic>
        <p:nvPicPr>
          <p:cNvPr id="6" name="图片 49">
            <a:extLst>
              <a:ext uri="{FF2B5EF4-FFF2-40B4-BE49-F238E27FC236}">
                <a16:creationId xmlns:a16="http://schemas.microsoft.com/office/drawing/2014/main" xmlns="" id="{BFD1ABA3-C8BF-43E6-9008-84440D5A15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554221"/>
            <a:ext cx="4904806" cy="4904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72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27AF7CC2-CD13-45B0-89DD-88DDF296EC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30" t="23959" r="19347" b="18254"/>
          <a:stretch/>
        </p:blipFill>
        <p:spPr bwMode="auto">
          <a:xfrm>
            <a:off x="1054100" y="762000"/>
            <a:ext cx="4648200" cy="53509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B126878-DFDA-44C2-9D70-77A4E24AB2F3}"/>
              </a:ext>
            </a:extLst>
          </p:cNvPr>
          <p:cNvSpPr/>
          <p:nvPr/>
        </p:nvSpPr>
        <p:spPr>
          <a:xfrm>
            <a:off x="6096000" y="1257300"/>
            <a:ext cx="5346700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6600" b="1" u="none" strike="noStrike" normalizeH="0" baseline="0" dirty="0">
                <a:ln w="38100">
                  <a:solidFill>
                    <a:srgbClr val="FF9933"/>
                  </a:solidFill>
                </a:ln>
                <a:solidFill>
                  <a:srgbClr val="FFC000"/>
                </a:solidFill>
                <a:effectLst>
                  <a:reflection blurRad="6350" stA="53000" endA="300" endPos="35500" dir="5400000" sy="-90000" algn="bl" rotWithShape="0"/>
                </a:effectLst>
                <a:latin typeface="UTM Cookies" panose="02040603050506020204" pitchFamily="18" charset="0"/>
                <a:ea typeface="Calibri" pitchFamily="34" charset="0"/>
                <a:cs typeface="Times New Roman" pitchFamily="18" charset="0"/>
              </a:rPr>
              <a:t>VÌ</a:t>
            </a:r>
            <a:endParaRPr lang="en-US" sz="6600" b="1" dirty="0">
              <a:ln w="38100">
                <a:solidFill>
                  <a:srgbClr val="FF9933"/>
                </a:solidFill>
              </a:ln>
              <a:solidFill>
                <a:srgbClr val="FFC000"/>
              </a:solidFill>
              <a:effectLst>
                <a:reflection blurRad="6350" stA="53000" endA="300" endPos="35500" dir="5400000" sy="-90000" algn="bl" rotWithShape="0"/>
              </a:effectLst>
              <a:latin typeface="UTM Cookies" panose="02040603050506020204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6600" b="1" u="none" strike="noStrike" normalizeH="0" dirty="0">
                <a:ln w="38100">
                  <a:solidFill>
                    <a:srgbClr val="FF9933"/>
                  </a:solidFill>
                </a:ln>
                <a:solidFill>
                  <a:srgbClr val="FFC000"/>
                </a:solidFill>
                <a:effectLst>
                  <a:reflection blurRad="6350" stA="53000" endA="300" endPos="35500" dir="5400000" sy="-90000" algn="bl" rotWithShape="0"/>
                </a:effectLst>
                <a:latin typeface="UTM Cookies" panose="02040603050506020204" pitchFamily="18" charset="0"/>
                <a:ea typeface="Calibri" pitchFamily="34" charset="0"/>
                <a:cs typeface="Times New Roman" pitchFamily="18" charset="0"/>
              </a:rPr>
              <a:t>HẠNH PHÚC CON NGƯỜI</a:t>
            </a:r>
            <a:endParaRPr kumimoji="0" lang="en-US" sz="1400" b="1" u="none" strike="noStrike" normalizeH="0" baseline="0" dirty="0">
              <a:ln w="38100">
                <a:solidFill>
                  <a:srgbClr val="FF9933"/>
                </a:solidFill>
              </a:ln>
              <a:solidFill>
                <a:srgbClr val="FFC000"/>
              </a:solidFill>
              <a:effectLst>
                <a:reflection blurRad="6350" stA="53000" endA="300" endPos="35500" dir="5400000" sy="-90000" algn="bl" rotWithShape="0"/>
              </a:effectLst>
              <a:latin typeface="UTM Cookies" panose="0204060305050602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138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95E0A413-9694-4ABB-ACB2-0A9299E6FB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322"/>
            <a:ext cx="12192000" cy="6857355"/>
          </a:xfrm>
          <a:prstGeom prst="rect">
            <a:avLst/>
          </a:prstGeom>
          <a:solidFill>
            <a:srgbClr val="CD6762"/>
          </a:solidFill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38BE7EE3-399C-4702-A2DC-50B41467B64A}"/>
              </a:ext>
            </a:extLst>
          </p:cNvPr>
          <p:cNvSpPr txBox="1"/>
          <p:nvPr/>
        </p:nvSpPr>
        <p:spPr>
          <a:xfrm>
            <a:off x="7325086" y="1624015"/>
            <a:ext cx="4341770" cy="769441"/>
          </a:xfrm>
          <a:prstGeom prst="rect">
            <a:avLst/>
          </a:prstGeom>
          <a:solidFill>
            <a:srgbClr val="C3413C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spc="600">
                <a:solidFill>
                  <a:schemeClr val="bg1"/>
                </a:solidFill>
                <a:latin typeface="UTM Bell" panose="02040603050506020204" pitchFamily="18" charset="0"/>
                <a:cs typeface="+mn-ea"/>
                <a:sym typeface="+mn-lt"/>
              </a:rPr>
              <a:t>TẬP ĐỌC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493BB56-65AC-42AA-9632-A6682EFABB15}"/>
              </a:ext>
            </a:extLst>
          </p:cNvPr>
          <p:cNvSpPr/>
          <p:nvPr/>
        </p:nvSpPr>
        <p:spPr>
          <a:xfrm>
            <a:off x="4872543" y="2420518"/>
            <a:ext cx="9246855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8800" b="1" cap="none" spc="0">
                <a:ln w="76200">
                  <a:solidFill>
                    <a:srgbClr val="B7282D"/>
                  </a:solidFill>
                  <a:prstDash val="solid"/>
                </a:ln>
                <a:solidFill>
                  <a:srgbClr val="FBE39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Chuỗi </a:t>
            </a:r>
          </a:p>
          <a:p>
            <a:pPr algn="ctr"/>
            <a:r>
              <a:rPr lang="vi-VN" sz="8800" b="1" cap="none" spc="0">
                <a:ln w="76200">
                  <a:solidFill>
                    <a:srgbClr val="B7282D"/>
                  </a:solidFill>
                  <a:prstDash val="solid"/>
                </a:ln>
                <a:solidFill>
                  <a:srgbClr val="FBE39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ngọc lam</a:t>
            </a:r>
            <a:endParaRPr lang="en-US" sz="8800" b="1" cap="none" spc="0">
              <a:ln w="76200">
                <a:solidFill>
                  <a:srgbClr val="B7282D"/>
                </a:solidFill>
                <a:prstDash val="solid"/>
              </a:ln>
              <a:solidFill>
                <a:srgbClr val="FBE39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Cookies" panose="020406030505060202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A1DD445-8734-4659-B17E-BAEC3A501CD0}"/>
              </a:ext>
            </a:extLst>
          </p:cNvPr>
          <p:cNvSpPr/>
          <p:nvPr/>
        </p:nvSpPr>
        <p:spPr>
          <a:xfrm>
            <a:off x="7679867" y="5440048"/>
            <a:ext cx="398698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PHUN-TƠ O-XLƠ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800" b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Nguyễn</a:t>
            </a:r>
            <a:r>
              <a:rPr kumimoji="0" lang="en-US" sz="2800" b="1" u="none" strike="noStrike" cap="none" normalizeH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kumimoji="0" lang="en-US" sz="2800" b="1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Hiếu</a:t>
            </a:r>
            <a:r>
              <a:rPr kumimoji="0" lang="en-US" sz="2800" b="1" u="none" strike="noStrike" cap="none" normalizeH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kumimoji="0" lang="en-US" sz="2800" b="1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Lê</a:t>
            </a:r>
            <a:r>
              <a:rPr kumimoji="0" lang="en-US" sz="2800" b="1" u="none" strike="noStrike" cap="none" normalizeH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kumimoji="0" lang="en-US" sz="2800" b="1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dịch</a:t>
            </a:r>
            <a:endParaRPr kumimoji="0" lang="en-US" sz="2800" b="1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66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1FD068B-A2A6-496A-90EC-F750D7BBA8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887"/>
            <a:ext cx="12192000" cy="6851363"/>
          </a:xfrm>
          <a:prstGeom prst="rect">
            <a:avLst/>
          </a:prstGeom>
        </p:spPr>
      </p:pic>
      <p:pic>
        <p:nvPicPr>
          <p:cNvPr id="1026" name="Picture 2" descr="You searched for bead icon. cartoon illustration of bead vector icon for  web design. bead icon">
            <a:extLst>
              <a:ext uri="{FF2B5EF4-FFF2-40B4-BE49-F238E27FC236}">
                <a16:creationId xmlns:a16="http://schemas.microsoft.com/office/drawing/2014/main" xmlns="" id="{DECB3DDC-C777-4A78-965C-8EFB076DD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286" b="93714" l="0" r="982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60119">
            <a:off x="9300185" y="2395368"/>
            <a:ext cx="800975" cy="1173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ittle Girl Standing Shorts Talking Smile Stock Vector (Royalty Free)  1442772689">
            <a:extLst>
              <a:ext uri="{FF2B5EF4-FFF2-40B4-BE49-F238E27FC236}">
                <a16:creationId xmlns:a16="http://schemas.microsoft.com/office/drawing/2014/main" xmlns="" id="{A840560D-10C2-4CB1-A6BB-BAE94A46A0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7" b="91071" l="2308" r="95000">
                        <a14:backgroundMark x1="50385" y1="68214" x2="51154" y2="76429"/>
                        <a14:backgroundMark x1="41154" y1="57143" x2="30385" y2="67500"/>
                        <a14:backgroundMark x1="60000" y1="41429" x2="75385" y2="47857"/>
                        <a14:backgroundMark x1="52692" y1="70357" x2="55385" y2="77143"/>
                        <a14:backgroundMark x1="58077" y1="82500" x2="60000" y2="82857"/>
                        <a14:backgroundMark x1="39615" y1="82143" x2="40000" y2="83929"/>
                        <a14:backgroundMark x1="45000" y1="80000" x2="44615" y2="82500"/>
                        <a14:backgroundMark x1="26538" y1="58214" x2="28846" y2="57857"/>
                        <a14:backgroundMark x1="25769" y1="60714" x2="27692" y2="60357"/>
                        <a14:backgroundMark x1="30000" y1="61786" x2="29615" y2="62857"/>
                        <a14:backgroundMark x1="33462" y1="55714" x2="34231" y2="54643"/>
                        <a14:backgroundMark x1="58077" y1="49643" x2="58077" y2="49643"/>
                        <a14:backgroundMark x1="60000" y1="53929" x2="60000" y2="53929"/>
                        <a14:backgroundMark x1="59615" y1="52143" x2="60769" y2="56429"/>
                        <a14:backgroundMark x1="63846" y1="48214" x2="63846" y2="48214"/>
                        <a14:backgroundMark x1="63462" y1="48214" x2="65000" y2="50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551"/>
          <a:stretch/>
        </p:blipFill>
        <p:spPr bwMode="auto">
          <a:xfrm flipH="1">
            <a:off x="4274888" y="3334819"/>
            <a:ext cx="3141912" cy="3337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C27DA3E9-B9E7-48A0-A2B2-BDFE7591F9F6}"/>
              </a:ext>
            </a:extLst>
          </p:cNvPr>
          <p:cNvSpPr txBox="1"/>
          <p:nvPr/>
        </p:nvSpPr>
        <p:spPr>
          <a:xfrm>
            <a:off x="134862" y="365926"/>
            <a:ext cx="4792737" cy="2800767"/>
          </a:xfrm>
          <a:prstGeom prst="rect">
            <a:avLst/>
          </a:prstGeom>
          <a:solidFill>
            <a:srgbClr val="C3413C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vi-VN" altLang="zh-CN" sz="8800" b="1" spc="600">
                <a:solidFill>
                  <a:srgbClr val="FBE39F"/>
                </a:solidFill>
                <a:latin typeface="UTM Bell" panose="02040603050506020204" pitchFamily="18" charset="0"/>
                <a:cs typeface="+mn-ea"/>
                <a:sym typeface="+mn-lt"/>
              </a:rPr>
              <a:t>LUYỆN</a:t>
            </a:r>
            <a:r>
              <a:rPr lang="en-US" altLang="zh-CN" sz="8800" b="1" spc="600">
                <a:solidFill>
                  <a:srgbClr val="FBE39F"/>
                </a:solidFill>
                <a:latin typeface="UTM Bell" panose="02040603050506020204" pitchFamily="18" charset="0"/>
                <a:cs typeface="+mn-ea"/>
                <a:sym typeface="+mn-lt"/>
              </a:rPr>
              <a:t> ĐỌC</a:t>
            </a:r>
          </a:p>
        </p:txBody>
      </p:sp>
    </p:spTree>
    <p:extLst>
      <p:ext uri="{BB962C8B-B14F-4D97-AF65-F5344CB8AC3E}">
        <p14:creationId xmlns:p14="http://schemas.microsoft.com/office/powerpoint/2010/main" val="2997163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BFDE9FF-4935-4A27-B669-2B7AA6997517}"/>
              </a:ext>
            </a:extLst>
          </p:cNvPr>
          <p:cNvSpPr txBox="1"/>
          <p:nvPr/>
        </p:nvSpPr>
        <p:spPr>
          <a:xfrm>
            <a:off x="920750" y="1169243"/>
            <a:ext cx="10814050" cy="507831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vi-VN" b="1">
                <a:latin typeface="UTM Avo" panose="02040603050506020204" pitchFamily="18" charset="0"/>
              </a:rPr>
              <a:t>      Chiều hôm ấy có một em gái nhỏ đứng áp trán vào tủ kính cửa hàng của Pi-e, nhìn từng đồ vật như muốn kiếm thứ gì. Bỗng em ngửng đầu lên:</a:t>
            </a:r>
          </a:p>
          <a:p>
            <a:r>
              <a:rPr lang="vi-VN" b="1">
                <a:latin typeface="UTM Avo" panose="02040603050506020204" pitchFamily="18" charset="0"/>
              </a:rPr>
              <a:t>- Cháu có thể xem chuỗi ngọc lam này không ạ?</a:t>
            </a:r>
          </a:p>
          <a:p>
            <a:r>
              <a:rPr lang="vi-VN" b="1">
                <a:latin typeface="UTM Avo" panose="02040603050506020204" pitchFamily="18" charset="0"/>
              </a:rPr>
              <a:t>Pi-e lấy chuỗi ngọc, đưa cho cô bé. Cô bé thốt lên:</a:t>
            </a:r>
          </a:p>
          <a:p>
            <a:r>
              <a:rPr lang="vi-VN" b="1">
                <a:latin typeface="UTM Avo" panose="02040603050506020204" pitchFamily="18" charset="0"/>
              </a:rPr>
              <a:t>- Đẹp quá! Xin chú gói lại cho cháu!</a:t>
            </a:r>
          </a:p>
          <a:p>
            <a:r>
              <a:rPr lang="vi-VN" b="1">
                <a:latin typeface="UTM Avo" panose="02040603050506020204" pitchFamily="18" charset="0"/>
              </a:rPr>
              <a:t>      Pi-e ngạc nhiên:</a:t>
            </a:r>
          </a:p>
          <a:p>
            <a:r>
              <a:rPr lang="vi-VN" b="1">
                <a:latin typeface="UTM Avo" panose="02040603050506020204" pitchFamily="18" charset="0"/>
              </a:rPr>
              <a:t>- Ai sai cháu đi mua?</a:t>
            </a:r>
          </a:p>
          <a:p>
            <a:r>
              <a:rPr lang="vi-VN" b="1">
                <a:latin typeface="UTM Avo" panose="02040603050506020204" pitchFamily="18" charset="0"/>
              </a:rPr>
              <a:t>- Cháu mua tặng chị cháu nhân lễ Nô-en. Chị đã nuôi cháu từ khi mẹ cháu mất.</a:t>
            </a:r>
          </a:p>
          <a:p>
            <a:r>
              <a:rPr lang="vi-VN" b="1">
                <a:latin typeface="UTM Avo" panose="02040603050506020204" pitchFamily="18" charset="0"/>
              </a:rPr>
              <a:t>- Cháu có bao nhiêu tiền?</a:t>
            </a:r>
          </a:p>
          <a:p>
            <a:r>
              <a:rPr lang="vi-VN" b="1">
                <a:latin typeface="UTM Avo" panose="02040603050506020204" pitchFamily="18" charset="0"/>
              </a:rPr>
              <a:t>      Cô bé mở khăn tay ra, đổ lên bàn một nắm xu:</a:t>
            </a:r>
          </a:p>
          <a:p>
            <a:r>
              <a:rPr lang="vi-VN" b="1">
                <a:latin typeface="UTM Avo" panose="02040603050506020204" pitchFamily="18" charset="0"/>
              </a:rPr>
              <a:t>- Cháu đã đập con lợn đất đấy!</a:t>
            </a:r>
          </a:p>
          <a:p>
            <a:r>
              <a:rPr lang="vi-VN" b="1">
                <a:latin typeface="UTM Avo" panose="02040603050506020204" pitchFamily="18" charset="0"/>
              </a:rPr>
              <a:t>      Pi-e trầm ngâm nhìn cô bé. Rồi vừa lúi húi gỡ mảnh giấy ghi giá tiền, anh vừa hỏi:</a:t>
            </a:r>
          </a:p>
          <a:p>
            <a:r>
              <a:rPr lang="vi-VN" b="1">
                <a:latin typeface="UTM Avo" panose="02040603050506020204" pitchFamily="18" charset="0"/>
              </a:rPr>
              <a:t>- Cháu tên gì?</a:t>
            </a:r>
          </a:p>
          <a:p>
            <a:r>
              <a:rPr lang="vi-VN" b="1">
                <a:latin typeface="UTM Avo" panose="02040603050506020204" pitchFamily="18" charset="0"/>
              </a:rPr>
              <a:t>- Cháu là Gioan.</a:t>
            </a:r>
          </a:p>
          <a:p>
            <a:r>
              <a:rPr lang="vi-VN" b="1">
                <a:latin typeface="UTM Avo" panose="02040603050506020204" pitchFamily="18" charset="0"/>
              </a:rPr>
              <a:t>      Anh đưa Gioan chuỗi ngọc gói trong bao lụa đỏ:</a:t>
            </a:r>
          </a:p>
          <a:p>
            <a:r>
              <a:rPr lang="vi-VN" b="1">
                <a:latin typeface="UTM Avo" panose="02040603050506020204" pitchFamily="18" charset="0"/>
              </a:rPr>
              <a:t>- Đừng đánh rơi nhé!</a:t>
            </a:r>
          </a:p>
          <a:p>
            <a:r>
              <a:rPr lang="vi-VN" b="1">
                <a:latin typeface="UTM Avo" panose="02040603050506020204" pitchFamily="18" charset="0"/>
              </a:rPr>
              <a:t>      Cô bé mỉm cười rạng rỡ, chạy vụt đi. Cô đâu biết chuỗi ngọc này Pi-e dành để tặng vợ chưa cưới của mình, nhưng rồi một tai nạn giao thông đã cướp mất người anh yêu quý.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3DEED1F-6143-4A78-975A-830900BF68DE}"/>
              </a:ext>
            </a:extLst>
          </p:cNvPr>
          <p:cNvSpPr/>
          <p:nvPr/>
        </p:nvSpPr>
        <p:spPr>
          <a:xfrm>
            <a:off x="-965200" y="48547"/>
            <a:ext cx="141224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6600" b="1" cap="none" spc="0">
                <a:ln w="57150">
                  <a:solidFill>
                    <a:srgbClr val="B7282D"/>
                  </a:solidFill>
                  <a:prstDash val="solid"/>
                </a:ln>
                <a:solidFill>
                  <a:srgbClr val="FBE39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Chuỗi ngọc lam</a:t>
            </a:r>
            <a:endParaRPr lang="en-US" sz="6600" b="1" cap="none" spc="0">
              <a:ln w="57150">
                <a:solidFill>
                  <a:srgbClr val="B7282D"/>
                </a:solidFill>
                <a:prstDash val="solid"/>
              </a:ln>
              <a:solidFill>
                <a:srgbClr val="FBE39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840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8"/>
</p:tagLst>
</file>

<file path=ppt/theme/theme1.xml><?xml version="1.0" encoding="utf-8"?>
<a:theme xmlns:a="http://schemas.openxmlformats.org/drawingml/2006/main" name="Office 主题​​">
  <a:themeElements>
    <a:clrScheme name="自定义 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0736C"/>
      </a:accent1>
      <a:accent2>
        <a:srgbClr val="D0736C"/>
      </a:accent2>
      <a:accent3>
        <a:srgbClr val="D0736C"/>
      </a:accent3>
      <a:accent4>
        <a:srgbClr val="D0736C"/>
      </a:accent4>
      <a:accent5>
        <a:srgbClr val="D0736C"/>
      </a:accent5>
      <a:accent6>
        <a:srgbClr val="D0736C"/>
      </a:accent6>
      <a:hlink>
        <a:srgbClr val="0563C1"/>
      </a:hlink>
      <a:folHlink>
        <a:srgbClr val="954F72"/>
      </a:folHlink>
    </a:clrScheme>
    <a:fontScheme name="lpsvxjcx">
      <a:majorFont>
        <a:latin typeface="庞门正道标题体" panose="020F0302020204030204"/>
        <a:ea typeface="庞门正道标题体"/>
        <a:cs typeface=""/>
      </a:majorFont>
      <a:minorFont>
        <a:latin typeface="庞门正道标题体" panose="020F0502020204030204"/>
        <a:ea typeface="庞门正道标题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603</Words>
  <Application>Microsoft Office PowerPoint</Application>
  <PresentationFormat>Custom</PresentationFormat>
  <Paragraphs>106</Paragraphs>
  <Slides>26</Slides>
  <Notes>6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演示文稿8</dc:title>
  <dc:creator>董 莉</dc:creator>
  <cp:lastModifiedBy>Trà My</cp:lastModifiedBy>
  <cp:revision>26</cp:revision>
  <dcterms:created xsi:type="dcterms:W3CDTF">2019-10-30T14:45:19Z</dcterms:created>
  <dcterms:modified xsi:type="dcterms:W3CDTF">2023-07-25T07:17:28Z</dcterms:modified>
</cp:coreProperties>
</file>