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handoutMasterIdLst>
    <p:handoutMasterId r:id="rId20"/>
  </p:handoutMasterIdLst>
  <p:sldIdLst>
    <p:sldId id="285" r:id="rId2"/>
    <p:sldId id="286" r:id="rId3"/>
    <p:sldId id="304" r:id="rId4"/>
    <p:sldId id="287" r:id="rId5"/>
    <p:sldId id="305" r:id="rId6"/>
    <p:sldId id="310" r:id="rId7"/>
    <p:sldId id="292" r:id="rId8"/>
    <p:sldId id="297" r:id="rId9"/>
    <p:sldId id="300" r:id="rId10"/>
    <p:sldId id="306" r:id="rId11"/>
    <p:sldId id="301" r:id="rId12"/>
    <p:sldId id="308" r:id="rId13"/>
    <p:sldId id="307" r:id="rId14"/>
    <p:sldId id="293" r:id="rId15"/>
    <p:sldId id="302" r:id="rId16"/>
    <p:sldId id="309" r:id="rId17"/>
    <p:sldId id="290" r:id="rId18"/>
  </p:sldIdLst>
  <p:sldSz cx="12192000" cy="6858000"/>
  <p:notesSz cx="6858000" cy="9144000"/>
  <p:embeddedFontLst>
    <p:embeddedFont>
      <p:font typeface="等线" panose="02010600030101010101" pitchFamily="2" charset="-122"/>
      <p:regular r:id="rId21"/>
      <p:bold r:id="rId22"/>
    </p:embeddedFont>
    <p:embeddedFont>
      <p:font typeface="包图小白体" panose="020B0604020202020204" charset="-122"/>
      <p:regular r:id="rId23"/>
    </p:embeddedFont>
    <p:embeddedFont>
      <p:font typeface="字魂7号-温暖童稚体" panose="00000500000000000000" charset="-122"/>
      <p:regular r:id="rId24"/>
    </p:embeddedFont>
    <p:embeddedFont>
      <p:font typeface="#9Slide05 AS Heartbeat" panose="02040603050506020204" charset="0"/>
      <p:regular r:id="rId25"/>
    </p:embeddedFont>
    <p:embeddedFont>
      <p:font typeface="#9Slide05 Handsome Script" panose="020B0604020202020204" charset="0"/>
      <p:regular r:id="rId26"/>
    </p:embeddedFont>
    <p:embeddedFont>
      <p:font typeface="#9Slide05 TheSecret" panose="020B0604020202020204" charset="0"/>
      <p:regular r:id="rId27"/>
    </p:embeddedFont>
    <p:embeddedFont>
      <p:font typeface="Calibri" panose="020F0502020204030204" pitchFamily="34" charset="0"/>
      <p:regular r:id="rId28"/>
      <p:bold r:id="rId29"/>
      <p:italic r:id="rId30"/>
      <p:boldItalic r:id="rId31"/>
    </p:embeddedFont>
    <p:embeddedFont>
      <p:font typeface="UTM Amerika Sans" panose="02040603050506020204" pitchFamily="18" charset="0"/>
      <p:regular r:id="rId32"/>
    </p:embeddedFont>
    <p:embeddedFont>
      <p:font typeface="UTM Cookies" panose="02040603050506020204" pitchFamily="18" charset="0"/>
      <p:regular r:id="rId33"/>
    </p:embeddedFont>
    <p:embeddedFont>
      <p:font typeface="UTM Habano" panose="02040603050506020204" pitchFamily="18" charset="0"/>
      <p:regular r:id="rId34"/>
    </p:embeddedFont>
  </p:embeddedFontLst>
  <p:custDataLst>
    <p:tags r:id="rId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8D75"/>
    <a:srgbClr val="79919F"/>
    <a:srgbClr val="8D7545"/>
    <a:srgbClr val="CDBF97"/>
    <a:srgbClr val="ECE8E5"/>
    <a:srgbClr val="E4CBCB"/>
    <a:srgbClr val="A88755"/>
    <a:srgbClr val="1F2020"/>
    <a:srgbClr val="263B45"/>
    <a:srgbClr val="193B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37" autoAdjust="0"/>
    <p:restoredTop sz="94660"/>
  </p:normalViewPr>
  <p:slideViewPr>
    <p:cSldViewPr snapToGrid="0">
      <p:cViewPr varScale="1">
        <p:scale>
          <a:sx n="68" d="100"/>
          <a:sy n="68" d="100"/>
        </p:scale>
        <p:origin x="570" y="60"/>
      </p:cViewPr>
      <p:guideLst/>
    </p:cSldViewPr>
  </p:slideViewPr>
  <p:notesTextViewPr>
    <p:cViewPr>
      <p:scale>
        <a:sx n="1" d="1"/>
        <a:sy n="1" d="1"/>
      </p:scale>
      <p:origin x="0" y="0"/>
    </p:cViewPr>
  </p:notesTextViewPr>
  <p:sorterViewPr>
    <p:cViewPr>
      <p:scale>
        <a:sx n="33" d="100"/>
        <a:sy n="33" d="100"/>
      </p:scale>
      <p:origin x="0" y="0"/>
    </p:cViewPr>
  </p:sorterViewPr>
  <p:notesViewPr>
    <p:cSldViewPr snapToGrid="0">
      <p:cViewPr varScale="1">
        <p:scale>
          <a:sx n="52" d="100"/>
          <a:sy n="52" d="100"/>
        </p:scale>
        <p:origin x="2680"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ableStyles" Target="tableStyles.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80F1AF-5196-4EF0-AF02-681AE071733B}" type="datetimeFigureOut">
              <a:rPr lang="en-US" smtClean="0"/>
              <a:t>7/23/2023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AD7F80-8802-45C0-84DE-660922B0E392}" type="slidenum">
              <a:rPr lang="en-US" smtClean="0"/>
              <a:t>‹#›</a:t>
            </a:fld>
            <a:endParaRPr lang="en-US"/>
          </a:p>
        </p:txBody>
      </p:sp>
    </p:spTree>
    <p:extLst>
      <p:ext uri="{BB962C8B-B14F-4D97-AF65-F5344CB8AC3E}">
        <p14:creationId xmlns:p14="http://schemas.microsoft.com/office/powerpoint/2010/main" val="2609937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2023/7/23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Chọn</a:t>
            </a:r>
            <a:r>
              <a:rPr lang="vi-VN" baseline="0" dirty="0"/>
              <a:t> vào từng khung của số để đến slide cần đọc</a:t>
            </a:r>
            <a:br>
              <a:rPr lang="vi-VN" baseline="0" dirty="0"/>
            </a:br>
            <a:r>
              <a:rPr lang="vi-VN" baseline="0" dirty="0"/>
              <a:t>Tại mỗi slide đọc, ấn vào các biểu tượng (con vật, mặt trời ) để quay về</a:t>
            </a:r>
            <a:endParaRPr lang="en-US" dirty="0"/>
          </a:p>
        </p:txBody>
      </p:sp>
      <p:sp>
        <p:nvSpPr>
          <p:cNvPr id="4" name="Slide Number Placeholder 3"/>
          <p:cNvSpPr>
            <a:spLocks noGrp="1"/>
          </p:cNvSpPr>
          <p:nvPr>
            <p:ph type="sldNum" sz="quarter" idx="10"/>
          </p:nvPr>
        </p:nvSpPr>
        <p:spPr/>
        <p:txBody>
          <a:bodyPr/>
          <a:lstStyle/>
          <a:p>
            <a:fld id="{DA8C8EFA-96ED-4A18-B46D-8BDC030E3AF6}" type="slidenum">
              <a:rPr lang="zh-CN" altLang="en-US" smtClean="0"/>
              <a:t>2</a:t>
            </a:fld>
            <a:endParaRPr lang="zh-CN" altLang="en-US"/>
          </a:p>
        </p:txBody>
      </p:sp>
    </p:spTree>
    <p:extLst>
      <p:ext uri="{BB962C8B-B14F-4D97-AF65-F5344CB8AC3E}">
        <p14:creationId xmlns:p14="http://schemas.microsoft.com/office/powerpoint/2010/main" val="3024995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0833" y="-286862"/>
            <a:ext cx="769847" cy="130913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slide" Target="slide6.xml"/><Relationship Id="rId3" Type="http://schemas.openxmlformats.org/officeDocument/2006/relationships/tags" Target="../tags/tag4.xml"/><Relationship Id="rId7" Type="http://schemas.openxmlformats.org/officeDocument/2006/relationships/image" Target="../media/image6.jpg"/><Relationship Id="rId12" Type="http://schemas.openxmlformats.org/officeDocument/2006/relationships/slide" Target="slide5.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11" Type="http://schemas.openxmlformats.org/officeDocument/2006/relationships/slide" Target="slide4.xml"/><Relationship Id="rId5" Type="http://schemas.openxmlformats.org/officeDocument/2006/relationships/slideLayout" Target="../slideLayouts/slideLayout1.xml"/><Relationship Id="rId10" Type="http://schemas.openxmlformats.org/officeDocument/2006/relationships/image" Target="../media/image8.png"/><Relationship Id="rId4" Type="http://schemas.openxmlformats.org/officeDocument/2006/relationships/tags" Target="../tags/tag5.xml"/><Relationship Id="rId9" Type="http://schemas.openxmlformats.org/officeDocument/2006/relationships/slide" Target="slide3.xml"/><Relationship Id="rId14" Type="http://schemas.openxmlformats.org/officeDocument/2006/relationships/slide" Target="slide7.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84B255B-C0D3-4B00-B990-D6E65D4AEF8B}"/>
              </a:ext>
            </a:extLst>
          </p:cNvPr>
          <p:cNvPicPr>
            <a:picLocks noChangeAspect="1"/>
          </p:cNvPicPr>
          <p:nvPr/>
        </p:nvPicPr>
        <p:blipFill rotWithShape="1">
          <a:blip r:embed="rId4">
            <a:extLst>
              <a:ext uri="{28A0092B-C50C-407E-A947-70E740481C1C}">
                <a14:useLocalDpi xmlns:a14="http://schemas.microsoft.com/office/drawing/2010/main" val="0"/>
              </a:ext>
            </a:extLst>
          </a:blip>
          <a:srcRect t="14452" b="79"/>
          <a:stretch/>
        </p:blipFill>
        <p:spPr>
          <a:xfrm>
            <a:off x="0" y="-100668"/>
            <a:ext cx="12192000" cy="6858000"/>
          </a:xfrm>
          <a:prstGeom prst="rect">
            <a:avLst/>
          </a:prstGeom>
        </p:spPr>
      </p:pic>
      <p:pic>
        <p:nvPicPr>
          <p:cNvPr id="4" name="5c249dca6369b">
            <a:hlinkClick r:id="" action="ppaction://media"/>
            <a:extLst>
              <a:ext uri="{FF2B5EF4-FFF2-40B4-BE49-F238E27FC236}">
                <a16:creationId xmlns:a16="http://schemas.microsoft.com/office/drawing/2014/main" id="{398B6CB1-D622-4AE5-BA7C-4507463EE8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96376" y="93944"/>
            <a:ext cx="487363" cy="487363"/>
          </a:xfrm>
          <a:prstGeom prst="rect">
            <a:avLst/>
          </a:prstGeom>
        </p:spPr>
      </p:pic>
      <p:pic>
        <p:nvPicPr>
          <p:cNvPr id="6" name="图片 5">
            <a:extLst>
              <a:ext uri="{FF2B5EF4-FFF2-40B4-BE49-F238E27FC236}">
                <a16:creationId xmlns:a16="http://schemas.microsoft.com/office/drawing/2014/main" id="{49EFA609-5CFC-47FD-AEAF-5CADB07FB8D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3986"/>
          <a:stretch/>
        </p:blipFill>
        <p:spPr>
          <a:xfrm>
            <a:off x="3539867" y="2330768"/>
            <a:ext cx="4571570" cy="4527232"/>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05747" y="0"/>
            <a:ext cx="4676037" cy="1932599"/>
          </a:xfrm>
          <a:prstGeom prst="rect">
            <a:avLst/>
          </a:prstGeom>
          <a:ln>
            <a:noFill/>
          </a:ln>
        </p:spPr>
      </p:pic>
      <p:sp>
        <p:nvSpPr>
          <p:cNvPr id="9" name="Rectangle 8"/>
          <p:cNvSpPr/>
          <p:nvPr/>
        </p:nvSpPr>
        <p:spPr>
          <a:xfrm>
            <a:off x="4537332" y="1346854"/>
            <a:ext cx="2860078" cy="1569660"/>
          </a:xfrm>
          <a:prstGeom prst="rect">
            <a:avLst/>
          </a:prstGeom>
          <a:noFill/>
          <a:effectLst>
            <a:glow rad="228600">
              <a:schemeClr val="accent1">
                <a:satMod val="175000"/>
                <a:alpha val="40000"/>
              </a:schemeClr>
            </a:glow>
            <a:outerShdw blurRad="50800" dist="38100" dir="8100000" algn="tr" rotWithShape="0">
              <a:prstClr val="black">
                <a:alpha val="40000"/>
              </a:prstClr>
            </a:outerShdw>
          </a:effectLst>
          <a:scene3d>
            <a:camera prst="orthographicFront"/>
            <a:lightRig rig="harsh" dir="t"/>
          </a:scene3d>
          <a:sp3d>
            <a:bevelT/>
          </a:sp3d>
        </p:spPr>
        <p:txBody>
          <a:bodyPr wrap="none">
            <a:spAutoFit/>
            <a:sp3d extrusionH="57150" prstMaterial="matte">
              <a:bevelT w="63500" h="12700" prst="angle"/>
              <a:contourClr>
                <a:schemeClr val="bg1">
                  <a:lumMod val="65000"/>
                </a:schemeClr>
              </a:contourClr>
            </a:sp3d>
          </a:bodyPr>
          <a:lstStyle/>
          <a:p>
            <a:pPr algn="ctr" eaLnBrk="1" fontAlgn="auto" hangingPunct="1">
              <a:spcBef>
                <a:spcPts val="0"/>
              </a:spcBef>
              <a:spcAft>
                <a:spcPts val="0"/>
              </a:spcAft>
              <a:defRPr/>
            </a:pPr>
            <a:r>
              <a:rPr lang="en-US" sz="9600" b="1" dirty="0" err="1">
                <a:ln/>
                <a:solidFill>
                  <a:srgbClr val="AA066F"/>
                </a:solidFill>
                <a:latin typeface="UTM Habano" panose="02040603050506020204" pitchFamily="18" charset="0"/>
              </a:rPr>
              <a:t>Tiết</a:t>
            </a:r>
            <a:r>
              <a:rPr lang="en-US" sz="9600" b="1" dirty="0">
                <a:ln/>
                <a:solidFill>
                  <a:srgbClr val="AA066F"/>
                </a:solidFill>
                <a:latin typeface="UTM Habano" panose="02040603050506020204" pitchFamily="18" charset="0"/>
              </a:rPr>
              <a:t> </a:t>
            </a:r>
            <a:r>
              <a:rPr lang="vi-VN" sz="9600" b="1" dirty="0">
                <a:ln/>
                <a:solidFill>
                  <a:srgbClr val="AA066F"/>
                </a:solidFill>
                <a:latin typeface="UTM Habano" panose="02040603050506020204" pitchFamily="18" charset="0"/>
              </a:rPr>
              <a:t>3</a:t>
            </a:r>
            <a:endParaRPr lang="en-US" sz="9600" b="1" dirty="0">
              <a:ln/>
              <a:solidFill>
                <a:srgbClr val="AA066F"/>
              </a:solidFill>
              <a:latin typeface="UTM Habano" panose="02040603050506020204" pitchFamily="18" charset="0"/>
            </a:endParaRPr>
          </a:p>
        </p:txBody>
      </p:sp>
      <p:sp>
        <p:nvSpPr>
          <p:cNvPr id="8" name="Rectangle 7"/>
          <p:cNvSpPr/>
          <p:nvPr/>
        </p:nvSpPr>
        <p:spPr>
          <a:xfrm rot="19629386">
            <a:off x="-591764" y="550800"/>
            <a:ext cx="3951956" cy="830997"/>
          </a:xfrm>
          <a:prstGeom prst="rect">
            <a:avLst/>
          </a:prstGeom>
          <a:noFill/>
        </p:spPr>
        <p:txBody>
          <a:bodyPr wrap="square" lIns="91440" tIns="45720" rIns="91440" bIns="4572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4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TIẾNG VIỆT</a:t>
            </a:r>
            <a:endParaRPr lang="en-US" sz="4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endParaRPr>
          </a:p>
        </p:txBody>
      </p:sp>
    </p:spTree>
    <p:extLst>
      <p:ext uri="{BB962C8B-B14F-4D97-AF65-F5344CB8AC3E}">
        <p14:creationId xmlns:p14="http://schemas.microsoft.com/office/powerpoint/2010/main" val="3785627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0598" fill="hold"/>
                                            <p:tgtEl>
                                              <p:spTgt spid="4"/>
                                            </p:tgtEl>
                                          </p:cBhvr>
                                        </p:cmd>
                                      </p:childTnLst>
                                    </p:cTn>
                                  </p:par>
                                  <p:par>
                                    <p:cTn id="7" presetID="14" presetClass="entr" presetSubtype="1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randombar(horizontal)">
                                          <p:cBhvr>
                                            <p:cTn id="9" dur="500"/>
                                            <p:tgtEl>
                                              <p:spTgt spid="3"/>
                                            </p:tgtEl>
                                          </p:cBhvr>
                                        </p:animEffect>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2" presetClass="entr" presetSubtype="8" accel="24000" fill="hold" nodeType="withEffect" p14:presetBounceEnd="78000">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14:bounceEnd="78000">
                                          <p:cBhvr additive="base">
                                            <p:cTn id="17" dur="1000" fill="hold"/>
                                            <p:tgtEl>
                                              <p:spTgt spid="7"/>
                                            </p:tgtEl>
                                            <p:attrNameLst>
                                              <p:attrName>ppt_x</p:attrName>
                                            </p:attrNameLst>
                                          </p:cBhvr>
                                          <p:tavLst>
                                            <p:tav tm="0">
                                              <p:val>
                                                <p:strVal val="0-#ppt_w/2"/>
                                              </p:val>
                                            </p:tav>
                                            <p:tav tm="100000">
                                              <p:val>
                                                <p:strVal val="#ppt_x"/>
                                              </p:val>
                                            </p:tav>
                                          </p:tavLst>
                                        </p:anim>
                                        <p:anim calcmode="lin" valueType="num" p14:bounceEnd="78000">
                                          <p:cBhvr additive="base">
                                            <p:cTn id="18" dur="1000" fill="hold"/>
                                            <p:tgtEl>
                                              <p:spTgt spid="7"/>
                                            </p:tgtEl>
                                            <p:attrNameLst>
                                              <p:attrName>ppt_y</p:attrName>
                                            </p:attrNameLst>
                                          </p:cBhvr>
                                          <p:tavLst>
                                            <p:tav tm="0">
                                              <p:val>
                                                <p:strVal val="#ppt_y"/>
                                              </p:val>
                                            </p:tav>
                                            <p:tav tm="100000">
                                              <p:val>
                                                <p:strVal val="#ppt_y"/>
                                              </p:val>
                                            </p:tav>
                                          </p:tavLst>
                                        </p:anim>
                                      </p:childTnLst>
                                    </p:cTn>
                                  </p:par>
                                  <p:par>
                                    <p:cTn id="19" presetID="22" presetClass="entr" presetSubtype="8"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2" repeatCount="indefinite" fill="remove" display="0">
                      <p:stCondLst>
                        <p:cond delay="indefinite"/>
                      </p:stCondLst>
                      <p:endCondLst>
                        <p:cond evt="onStopAudio" delay="0">
                          <p:tgtEl>
                            <p:sldTgt/>
                          </p:tgtEl>
                        </p:cond>
                      </p:endCondLst>
                    </p:cTn>
                    <p:tgtEl>
                      <p:spTgt spid="4"/>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0598" fill="hold"/>
                                            <p:tgtEl>
                                              <p:spTgt spid="4"/>
                                            </p:tgtEl>
                                          </p:cBhvr>
                                        </p:cmd>
                                      </p:childTnLst>
                                    </p:cTn>
                                  </p:par>
                                  <p:par>
                                    <p:cTn id="7" presetID="14" presetClass="entr" presetSubtype="1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randombar(horizontal)">
                                          <p:cBhvr>
                                            <p:cTn id="9" dur="500"/>
                                            <p:tgtEl>
                                              <p:spTgt spid="3"/>
                                            </p:tgtEl>
                                          </p:cBhvr>
                                        </p:animEffect>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2" presetClass="entr" presetSubtype="8" accel="2400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0-#ppt_w/2"/>
                                              </p:val>
                                            </p:tav>
                                            <p:tav tm="100000">
                                              <p:val>
                                                <p:strVal val="#ppt_x"/>
                                              </p:val>
                                            </p:tav>
                                          </p:tavLst>
                                        </p:anim>
                                        <p:anim calcmode="lin" valueType="num">
                                          <p:cBhvr additive="base">
                                            <p:cTn id="18" dur="1000" fill="hold"/>
                                            <p:tgtEl>
                                              <p:spTgt spid="7"/>
                                            </p:tgtEl>
                                            <p:attrNameLst>
                                              <p:attrName>ppt_y</p:attrName>
                                            </p:attrNameLst>
                                          </p:cBhvr>
                                          <p:tavLst>
                                            <p:tav tm="0">
                                              <p:val>
                                                <p:strVal val="#ppt_y"/>
                                              </p:val>
                                            </p:tav>
                                            <p:tav tm="100000">
                                              <p:val>
                                                <p:strVal val="#ppt_y"/>
                                              </p:val>
                                            </p:tav>
                                          </p:tavLst>
                                        </p:anim>
                                      </p:childTnLst>
                                    </p:cTn>
                                  </p:par>
                                  <p:par>
                                    <p:cTn id="19" presetID="22" presetClass="entr" presetSubtype="8"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2" repeatCount="indefinite" fill="remove" display="0">
                      <p:stCondLst>
                        <p:cond delay="indefinite"/>
                      </p:stCondLst>
                      <p:endCondLst>
                        <p:cond evt="onStopAudio" delay="0">
                          <p:tgtEl>
                            <p:sldTgt/>
                          </p:tgtEl>
                        </p:cond>
                      </p:endCondLst>
                    </p:cTn>
                    <p:tgtEl>
                      <p:spTgt spid="4"/>
                    </p:tgtEl>
                  </p:cMediaNode>
                </p:audio>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0DAF0C6C-87B6-46A4-A44D-FC1E290562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9303" y="512487"/>
            <a:ext cx="5675207" cy="5477412"/>
          </a:xfrm>
          <a:prstGeom prst="rect">
            <a:avLst/>
          </a:prstGeom>
        </p:spPr>
      </p:pic>
      <p:pic>
        <p:nvPicPr>
          <p:cNvPr id="5" name="图片 4" descr="图片包含 室内, 物体&#10;&#10;描述已自动生成">
            <a:extLst>
              <a:ext uri="{FF2B5EF4-FFF2-40B4-BE49-F238E27FC236}">
                <a16:creationId xmlns:a16="http://schemas.microsoft.com/office/drawing/2014/main" id="{3B6C69EB-B120-4BF0-AD14-1BD72C5A56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7350" y="989635"/>
            <a:ext cx="6232926" cy="4409955"/>
          </a:xfrm>
          <a:prstGeom prst="rect">
            <a:avLst/>
          </a:prstGeom>
        </p:spPr>
      </p:pic>
      <p:sp>
        <p:nvSpPr>
          <p:cNvPr id="8" name="TextBox 7"/>
          <p:cNvSpPr txBox="1"/>
          <p:nvPr/>
        </p:nvSpPr>
        <p:spPr>
          <a:xfrm>
            <a:off x="6618008" y="1971413"/>
            <a:ext cx="4022081" cy="2123658"/>
          </a:xfrm>
          <a:prstGeom prst="rect">
            <a:avLst/>
          </a:prstGeom>
          <a:noFill/>
        </p:spPr>
        <p:txBody>
          <a:bodyPr wrap="square" rtlCol="0">
            <a:spAutoFit/>
          </a:bodyPr>
          <a:lstStyle/>
          <a:p>
            <a:r>
              <a:rPr lang="vi-VN" sz="6600" dirty="0">
                <a:latin typeface="#9Slide05 TheSecret" panose="00000500000000000000" pitchFamily="2" charset="0"/>
              </a:rPr>
              <a:t>Thế nào là kết bài mở rộng ?</a:t>
            </a:r>
            <a:endParaRPr lang="en-US" sz="6600" dirty="0">
              <a:latin typeface="#9Slide05 TheSecret" panose="00000500000000000000" pitchFamily="2" charset="0"/>
            </a:endParaRPr>
          </a:p>
        </p:txBody>
      </p:sp>
    </p:spTree>
    <p:extLst>
      <p:ext uri="{BB962C8B-B14F-4D97-AF65-F5344CB8AC3E}">
        <p14:creationId xmlns:p14="http://schemas.microsoft.com/office/powerpoint/2010/main" val="6190814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0C56B686-04A3-46E4-9B2E-616D937BEA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489" y="989635"/>
            <a:ext cx="7284414" cy="5139159"/>
          </a:xfrm>
          <a:prstGeom prst="rect">
            <a:avLst/>
          </a:prstGeom>
        </p:spPr>
      </p:pic>
      <p:sp>
        <p:nvSpPr>
          <p:cNvPr id="9" name="TextBox 8"/>
          <p:cNvSpPr txBox="1"/>
          <p:nvPr/>
        </p:nvSpPr>
        <p:spPr>
          <a:xfrm>
            <a:off x="5462605" y="1204723"/>
            <a:ext cx="5594085" cy="4708981"/>
          </a:xfrm>
          <a:prstGeom prst="rect">
            <a:avLst/>
          </a:prstGeom>
          <a:noFill/>
        </p:spPr>
        <p:txBody>
          <a:bodyPr wrap="square" rtlCol="0">
            <a:spAutoFit/>
          </a:bodyPr>
          <a:lstStyle/>
          <a:p>
            <a:pPr algn="just"/>
            <a:r>
              <a:rPr lang="vi-VN" sz="6000" dirty="0">
                <a:solidFill>
                  <a:schemeClr val="tx2">
                    <a:lumMod val="60000"/>
                    <a:lumOff val="40000"/>
                  </a:schemeClr>
                </a:solidFill>
                <a:latin typeface="#9Slide05 TheSecret" panose="00000500000000000000" pitchFamily="2" charset="0"/>
              </a:rPr>
              <a:t>Kết bài mở rộng là sau khi cho biết kết cục của câu chuyện, có thêm lời bình luận về câu chuyện.</a:t>
            </a:r>
            <a:endParaRPr lang="en-US" sz="6000" dirty="0">
              <a:solidFill>
                <a:schemeClr val="tx2">
                  <a:lumMod val="60000"/>
                  <a:lumOff val="40000"/>
                </a:schemeClr>
              </a:solidFill>
              <a:latin typeface="#9Slide05 AS Heartbeat" panose="02040603050506020204" pitchFamily="18" charset="0"/>
            </a:endParaRPr>
          </a:p>
        </p:txBody>
      </p:sp>
    </p:spTree>
    <p:extLst>
      <p:ext uri="{BB962C8B-B14F-4D97-AF65-F5344CB8AC3E}">
        <p14:creationId xmlns:p14="http://schemas.microsoft.com/office/powerpoint/2010/main" val="29440084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9"/>
                                        </p:tgtEl>
                                        <p:attrNameLst>
                                          <p:attrName>style.visibility</p:attrName>
                                        </p:attrNameLst>
                                      </p:cBhvr>
                                      <p:to>
                                        <p:strVal val="visible"/>
                                      </p:to>
                                    </p:set>
                                    <p:anim by="(-#ppt_w*2)" calcmode="lin" valueType="num">
                                      <p:cBhvr rctx="PPT">
                                        <p:cTn id="12" dur="500" autoRev="1" fill="hold">
                                          <p:stCondLst>
                                            <p:cond delay="0"/>
                                          </p:stCondLst>
                                        </p:cTn>
                                        <p:tgtEl>
                                          <p:spTgt spid="9"/>
                                        </p:tgtEl>
                                        <p:attrNameLst>
                                          <p:attrName>ppt_w</p:attrName>
                                        </p:attrNameLst>
                                      </p:cBhvr>
                                    </p:anim>
                                    <p:anim by="(#ppt_w*0.50)" calcmode="lin" valueType="num">
                                      <p:cBhvr>
                                        <p:cTn id="13" dur="500" decel="50000" autoRev="1" fill="hold">
                                          <p:stCondLst>
                                            <p:cond delay="0"/>
                                          </p:stCondLst>
                                        </p:cTn>
                                        <p:tgtEl>
                                          <p:spTgt spid="9"/>
                                        </p:tgtEl>
                                        <p:attrNameLst>
                                          <p:attrName>ppt_x</p:attrName>
                                        </p:attrNameLst>
                                      </p:cBhvr>
                                    </p:anim>
                                    <p:anim from="(-#ppt_h/2)" to="(#ppt_y)" calcmode="lin" valueType="num">
                                      <p:cBhvr>
                                        <p:cTn id="14" dur="1000" fill="hold">
                                          <p:stCondLst>
                                            <p:cond delay="0"/>
                                          </p:stCondLst>
                                        </p:cTn>
                                        <p:tgtEl>
                                          <p:spTgt spid="9"/>
                                        </p:tgtEl>
                                        <p:attrNameLst>
                                          <p:attrName>ppt_y</p:attrName>
                                        </p:attrNameLst>
                                      </p:cBhvr>
                                    </p:anim>
                                    <p:animRot by="21600000">
                                      <p:cBhvr>
                                        <p:cTn id="15" dur="1000" fill="hold">
                                          <p:stCondLst>
                                            <p:cond delay="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984262" y="989768"/>
            <a:ext cx="9977377" cy="541132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5569228" y="1876777"/>
            <a:ext cx="6350466" cy="4524315"/>
          </a:xfrm>
          <a:prstGeom prst="rect">
            <a:avLst/>
          </a:prstGeom>
          <a:noFill/>
        </p:spPr>
        <p:txBody>
          <a:bodyPr wrap="square" rtlCol="0">
            <a:spAutoFit/>
          </a:bodyPr>
          <a:lstStyle/>
          <a:p>
            <a:pPr algn="just"/>
            <a:r>
              <a:rPr lang="vi-VN" sz="3600" dirty="0">
                <a:latin typeface="iCiel Bambola" panose="02000000000000000000" pitchFamily="50" charset="0"/>
              </a:rPr>
              <a:t>Thần đồng là những chú bé ngay từ tuổi nhỏ đã bộc lộ tài năng lớn của mình. Nói đến những thần đồng ở nước ta xưa nay, mọi người thường nghĩ đến Nguyễn Hiền, một chú bé nhà nghèo tự học đỗ Trạng nguyên lúc vừa 13 tuổi. Câu chuyện xảy ra vào đời vua Trần Thái Tông.</a:t>
            </a:r>
            <a:endParaRPr lang="en-US" sz="3600" dirty="0">
              <a:latin typeface="iCiel Bambola" panose="02000000000000000000" pitchFamily="50" charset="0"/>
            </a:endParaRPr>
          </a:p>
        </p:txBody>
      </p:sp>
      <p:pic>
        <p:nvPicPr>
          <p:cNvPr id="4" name="图片 3">
            <a:extLst>
              <a:ext uri="{FF2B5EF4-FFF2-40B4-BE49-F238E27FC236}">
                <a16:creationId xmlns:a16="http://schemas.microsoft.com/office/drawing/2014/main" id="{E3AE0150-7580-4935-BD8A-A202B7D2F2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339" y="188913"/>
            <a:ext cx="5945566" cy="6736199"/>
          </a:xfrm>
          <a:prstGeom prst="rect">
            <a:avLst/>
          </a:prstGeom>
        </p:spPr>
      </p:pic>
      <p:pic>
        <p:nvPicPr>
          <p:cNvPr id="8" name="图片 7">
            <a:extLst>
              <a:ext uri="{FF2B5EF4-FFF2-40B4-BE49-F238E27FC236}">
                <a16:creationId xmlns:a16="http://schemas.microsoft.com/office/drawing/2014/main" id="{7ADC5123-F74F-4C44-AA2A-CA471673ADC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81477"/>
          <a:stretch/>
        </p:blipFill>
        <p:spPr>
          <a:xfrm>
            <a:off x="6192999" y="946153"/>
            <a:ext cx="4571570" cy="1270322"/>
          </a:xfrm>
          <a:prstGeom prst="rect">
            <a:avLst/>
          </a:prstGeom>
        </p:spPr>
      </p:pic>
    </p:spTree>
    <p:extLst>
      <p:ext uri="{BB962C8B-B14F-4D97-AF65-F5344CB8AC3E}">
        <p14:creationId xmlns:p14="http://schemas.microsoft.com/office/powerpoint/2010/main" val="2424396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4">
            <a:extLst>
              <a:ext uri="{FF2B5EF4-FFF2-40B4-BE49-F238E27FC236}">
                <a16:creationId xmlns:a16="http://schemas.microsoft.com/office/drawing/2014/main" id="{77548FC4-CE29-46F0-8C56-6CEBC1E1C1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6346" y="2066081"/>
            <a:ext cx="4524685" cy="3923818"/>
          </a:xfrm>
          <a:prstGeom prst="rect">
            <a:avLst/>
          </a:prstGeom>
        </p:spPr>
      </p:pic>
      <p:sp>
        <p:nvSpPr>
          <p:cNvPr id="12" name="TextBox 11"/>
          <p:cNvSpPr txBox="1"/>
          <p:nvPr/>
        </p:nvSpPr>
        <p:spPr>
          <a:xfrm>
            <a:off x="6096000" y="2573579"/>
            <a:ext cx="4999839" cy="3416320"/>
          </a:xfrm>
          <a:prstGeom prst="rect">
            <a:avLst/>
          </a:prstGeom>
          <a:noFill/>
        </p:spPr>
        <p:txBody>
          <a:bodyPr wrap="square" rtlCol="0">
            <a:spAutoFit/>
          </a:bodyPr>
          <a:lstStyle/>
          <a:p>
            <a:pPr algn="just"/>
            <a:r>
              <a:rPr lang="vi-VN" sz="3600" dirty="0">
                <a:latin typeface="iCiel Bambola" panose="02000000000000000000" pitchFamily="50" charset="0"/>
              </a:rPr>
              <a:t>Câu chuyện về thần đồng Nguyễn Hiền đúng là một minh chứng đầy thuyết phục cho lời khuyên nhủ của cổ nhân “Có công mài sắt, có ngày nên kim”.</a:t>
            </a:r>
            <a:endParaRPr lang="en-US" sz="3600" dirty="0">
              <a:latin typeface="iCiel Bambola" panose="02000000000000000000" pitchFamily="50" charset="0"/>
            </a:endParaRPr>
          </a:p>
        </p:txBody>
      </p:sp>
      <p:sp>
        <p:nvSpPr>
          <p:cNvPr id="13" name="Rounded Rectangle 12"/>
          <p:cNvSpPr/>
          <p:nvPr/>
        </p:nvSpPr>
        <p:spPr>
          <a:xfrm>
            <a:off x="4930046" y="1159360"/>
            <a:ext cx="5867400" cy="919401"/>
          </a:xfrm>
          <a:prstGeom prst="roundRect">
            <a:avLst/>
          </a:prstGeom>
          <a:solidFill>
            <a:schemeClr val="bg1">
              <a:alpha val="45000"/>
            </a:schemeClr>
          </a:solidFill>
          <a:ln>
            <a:solidFill>
              <a:srgbClr val="3F7130"/>
            </a:solidFill>
            <a:prstDash val="lgDashDot"/>
          </a:ln>
        </p:spPr>
        <p:txBody>
          <a:bodyPr wrap="square" lIns="91440" tIns="45720" rIns="91440" bIns="45720">
            <a:spAutoFit/>
          </a:bodyPr>
          <a:lstStyle/>
          <a:p>
            <a:pPr algn="ctr"/>
            <a:r>
              <a:rPr lang="vi-VN" sz="4800" b="1" dirty="0">
                <a:ln w="0"/>
                <a:solidFill>
                  <a:srgbClr val="3F7130"/>
                </a:solidFill>
                <a:latin typeface="Times New Roman" panose="02020603050405020304" pitchFamily="18" charset="0"/>
                <a:cs typeface="Times New Roman" panose="02020603050405020304" pitchFamily="18" charset="0"/>
              </a:rPr>
              <a:t>Kết bài mở rộng</a:t>
            </a:r>
            <a:endParaRPr lang="en-US" sz="4800" b="1" cap="none" spc="0" dirty="0">
              <a:ln w="0"/>
              <a:solidFill>
                <a:srgbClr val="3F713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2641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iterate type="wd">
                                    <p:tmPct val="10000"/>
                                  </p:iterate>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0-#ppt_w/2"/>
                                          </p:val>
                                        </p:tav>
                                        <p:tav tm="100000">
                                          <p:val>
                                            <p:strVal val="#ppt_x"/>
                                          </p:val>
                                        </p:tav>
                                      </p:tavLst>
                                    </p:anim>
                                    <p:anim calcmode="lin" valueType="num">
                                      <p:cBhvr additive="base">
                                        <p:cTn id="15"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fade">
                                      <p:cBhvr>
                                        <p:cTn id="20" dur="1000"/>
                                        <p:tgtEl>
                                          <p:spTgt spid="12">
                                            <p:txEl>
                                              <p:pRg st="0" end="0"/>
                                            </p:txEl>
                                          </p:spTgt>
                                        </p:tgtEl>
                                      </p:cBhvr>
                                    </p:animEffect>
                                    <p:anim calcmode="lin" valueType="num">
                                      <p:cBhvr>
                                        <p:cTn id="21"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B66D750D-ED91-4842-97DD-8F5AAEE077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1477"/>
          <a:stretch/>
        </p:blipFill>
        <p:spPr>
          <a:xfrm>
            <a:off x="3810215" y="868101"/>
            <a:ext cx="4571570" cy="1270322"/>
          </a:xfrm>
          <a:prstGeom prst="rect">
            <a:avLst/>
          </a:prstGeom>
        </p:spPr>
      </p:pic>
      <p:pic>
        <p:nvPicPr>
          <p:cNvPr id="8" name="图片 7">
            <a:extLst>
              <a:ext uri="{FF2B5EF4-FFF2-40B4-BE49-F238E27FC236}">
                <a16:creationId xmlns:a16="http://schemas.microsoft.com/office/drawing/2014/main" id="{94C57FD5-482E-43CB-A6EF-159952BC15D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3065" b="22198"/>
          <a:stretch/>
        </p:blipFill>
        <p:spPr>
          <a:xfrm>
            <a:off x="1055641" y="1208828"/>
            <a:ext cx="7012567" cy="3838459"/>
          </a:xfrm>
          <a:prstGeom prst="rect">
            <a:avLst/>
          </a:prstGeom>
        </p:spPr>
      </p:pic>
      <p:pic>
        <p:nvPicPr>
          <p:cNvPr id="7" name="图片 4">
            <a:extLst>
              <a:ext uri="{FF2B5EF4-FFF2-40B4-BE49-F238E27FC236}">
                <a16:creationId xmlns:a16="http://schemas.microsoft.com/office/drawing/2014/main" id="{2E746AAC-50DD-4FBB-8BCA-945EB210ED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6071" y="1503262"/>
            <a:ext cx="4417554" cy="4417554"/>
          </a:xfrm>
          <a:prstGeom prst="rect">
            <a:avLst/>
          </a:prstGeom>
        </p:spPr>
      </p:pic>
      <p:sp>
        <p:nvSpPr>
          <p:cNvPr id="9" name="TextBox 8"/>
          <p:cNvSpPr txBox="1"/>
          <p:nvPr/>
        </p:nvSpPr>
        <p:spPr>
          <a:xfrm>
            <a:off x="2332939" y="2562421"/>
            <a:ext cx="4999839" cy="1569660"/>
          </a:xfrm>
          <a:prstGeom prst="rect">
            <a:avLst/>
          </a:prstGeom>
          <a:noFill/>
        </p:spPr>
        <p:txBody>
          <a:bodyPr wrap="square" rtlCol="0">
            <a:spAutoFit/>
          </a:bodyPr>
          <a:lstStyle/>
          <a:p>
            <a:pPr algn="just"/>
            <a:r>
              <a:rPr lang="vi-VN" sz="9600" dirty="0">
                <a:solidFill>
                  <a:srgbClr val="FF0000"/>
                </a:solidFill>
                <a:latin typeface="#9Slide05 Handsome Script" panose="00000500000000000000" pitchFamily="2" charset="0"/>
              </a:rPr>
              <a:t>Cây văn nhí</a:t>
            </a:r>
            <a:endParaRPr lang="en-US" sz="9600" dirty="0">
              <a:solidFill>
                <a:srgbClr val="FF0000"/>
              </a:solidFill>
              <a:latin typeface="#9Slide05 Handsome Script" panose="00000500000000000000" pitchFamily="2" charset="0"/>
            </a:endParaRPr>
          </a:p>
        </p:txBody>
      </p:sp>
    </p:spTree>
    <p:extLst>
      <p:ext uri="{BB962C8B-B14F-4D97-AF65-F5344CB8AC3E}">
        <p14:creationId xmlns:p14="http://schemas.microsoft.com/office/powerpoint/2010/main" val="3915777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heckerboard(across)">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teacher inside the classroom Royalty Free Vector Image"/>
          <p:cNvPicPr>
            <a:picLocks noChangeAspect="1" noChangeArrowheads="1"/>
          </p:cNvPicPr>
          <p:nvPr/>
        </p:nvPicPr>
        <p:blipFill rotWithShape="1">
          <a:blip r:embed="rId2">
            <a:extLst>
              <a:ext uri="{28A0092B-C50C-407E-A947-70E740481C1C}">
                <a14:useLocalDpi xmlns:a14="http://schemas.microsoft.com/office/drawing/2010/main" val="0"/>
              </a:ext>
            </a:extLst>
          </a:blip>
          <a:srcRect b="10031"/>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8">
            <a:extLst>
              <a:ext uri="{FF2B5EF4-FFF2-40B4-BE49-F238E27FC236}">
                <a16:creationId xmlns:a16="http://schemas.microsoft.com/office/drawing/2014/main" id="{A0D83614-3DE9-49FB-8EDF-7972F2C055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437" y="-168784"/>
            <a:ext cx="4178314" cy="3299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1">
            <a:extLst>
              <a:ext uri="{FF2B5EF4-FFF2-40B4-BE49-F238E27FC236}">
                <a16:creationId xmlns:a16="http://schemas.microsoft.com/office/drawing/2014/main" id="{034DD35F-E2FE-41AC-973F-9A5AE2846F10}"/>
              </a:ext>
            </a:extLst>
          </p:cNvPr>
          <p:cNvSpPr>
            <a:spLocks noChangeArrowheads="1"/>
          </p:cNvSpPr>
          <p:nvPr/>
        </p:nvSpPr>
        <p:spPr bwMode="auto">
          <a:xfrm>
            <a:off x="6122585" y="163479"/>
            <a:ext cx="313516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ct val="0"/>
              </a:spcBef>
              <a:buNone/>
            </a:pPr>
            <a:r>
              <a:rPr kumimoji="1" lang="en-US" altLang="zh-CN" sz="4000" dirty="0" err="1">
                <a:solidFill>
                  <a:srgbClr val="777C79"/>
                </a:solidFill>
                <a:latin typeface="UTM Cookies" panose="02040603050506020204" pitchFamily="18" charset="0"/>
                <a:ea typeface="汉仪小康美术体简" panose="02020600000000000000" pitchFamily="18" charset="-122"/>
              </a:rPr>
              <a:t>Nhận</a:t>
            </a:r>
            <a:r>
              <a:rPr kumimoji="1" lang="en-US" altLang="zh-CN" sz="4000" dirty="0">
                <a:solidFill>
                  <a:srgbClr val="777C79"/>
                </a:solidFill>
                <a:latin typeface="UTM Cookies" panose="02040603050506020204" pitchFamily="18" charset="0"/>
                <a:ea typeface="汉仪小康美术体简" panose="02020600000000000000" pitchFamily="18" charset="-122"/>
              </a:rPr>
              <a:t> </a:t>
            </a:r>
            <a:r>
              <a:rPr kumimoji="1" lang="en-US" altLang="zh-CN" sz="4000" dirty="0" err="1">
                <a:solidFill>
                  <a:srgbClr val="777C79"/>
                </a:solidFill>
                <a:latin typeface="UTM Cookies" panose="02040603050506020204" pitchFamily="18" charset="0"/>
                <a:ea typeface="汉仪小康美术体简" panose="02020600000000000000" pitchFamily="18" charset="-122"/>
              </a:rPr>
              <a:t>xét</a:t>
            </a:r>
            <a:r>
              <a:rPr kumimoji="1" lang="en-US" altLang="zh-CN" sz="4000" dirty="0">
                <a:solidFill>
                  <a:srgbClr val="777C79"/>
                </a:solidFill>
                <a:latin typeface="UTM Cookies" panose="02040603050506020204" pitchFamily="18" charset="0"/>
                <a:ea typeface="汉仪小康美术体简" panose="02020600000000000000" pitchFamily="18" charset="-122"/>
              </a:rPr>
              <a:t> </a:t>
            </a:r>
            <a:r>
              <a:rPr kumimoji="1" lang="vi-VN" altLang="zh-CN" sz="4000" dirty="0">
                <a:solidFill>
                  <a:srgbClr val="777C79"/>
                </a:solidFill>
                <a:latin typeface="UTM Cookies" panose="02040603050506020204" pitchFamily="18" charset="0"/>
                <a:ea typeface="汉仪小康美术体简" panose="02020600000000000000" pitchFamily="18" charset="-122"/>
              </a:rPr>
              <a:t>bài làm</a:t>
            </a:r>
            <a:endParaRPr kumimoji="1" lang="en-US" altLang="zh-CN" sz="4000" dirty="0">
              <a:solidFill>
                <a:srgbClr val="777C79"/>
              </a:solidFill>
              <a:latin typeface="UTM Cookies" panose="02040603050506020204" pitchFamily="18" charset="0"/>
              <a:ea typeface="汉仪小康美术体简" panose="02020600000000000000" pitchFamily="18" charset="-122"/>
            </a:endParaRPr>
          </a:p>
        </p:txBody>
      </p:sp>
      <p:grpSp>
        <p:nvGrpSpPr>
          <p:cNvPr id="6" name="Group 5"/>
          <p:cNvGrpSpPr/>
          <p:nvPr/>
        </p:nvGrpSpPr>
        <p:grpSpPr>
          <a:xfrm>
            <a:off x="1020731" y="1471673"/>
            <a:ext cx="2431386" cy="4970745"/>
            <a:chOff x="1020731" y="1471673"/>
            <a:chExt cx="2431386" cy="4970745"/>
          </a:xfrm>
        </p:grpSpPr>
        <p:pic>
          <p:nvPicPr>
            <p:cNvPr id="11" name="图片 17">
              <a:extLst>
                <a:ext uri="{FF2B5EF4-FFF2-40B4-BE49-F238E27FC236}">
                  <a16:creationId xmlns:a16="http://schemas.microsoft.com/office/drawing/2014/main" id="{FC32B2AE-910B-48C4-A925-70E6EA27DAB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65355" b="43350"/>
            <a:stretch/>
          </p:blipFill>
          <p:spPr bwMode="auto">
            <a:xfrm>
              <a:off x="1020731" y="1471673"/>
              <a:ext cx="2431386" cy="268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17">
              <a:extLst>
                <a:ext uri="{FF2B5EF4-FFF2-40B4-BE49-F238E27FC236}">
                  <a16:creationId xmlns:a16="http://schemas.microsoft.com/office/drawing/2014/main" id="{FC32B2AE-910B-48C4-A925-70E6EA27DAB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582" t="75686" r="73195"/>
            <a:stretch/>
          </p:blipFill>
          <p:spPr bwMode="auto">
            <a:xfrm>
              <a:off x="2236424" y="5288164"/>
              <a:ext cx="647272" cy="1154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18"/>
          <p:cNvGrpSpPr/>
          <p:nvPr/>
        </p:nvGrpSpPr>
        <p:grpSpPr>
          <a:xfrm>
            <a:off x="8414378" y="785764"/>
            <a:ext cx="1828957" cy="3615866"/>
            <a:chOff x="8414378" y="785764"/>
            <a:chExt cx="1828957" cy="3615866"/>
          </a:xfrm>
        </p:grpSpPr>
        <p:pic>
          <p:nvPicPr>
            <p:cNvPr id="16" name="图片 17">
              <a:extLst>
                <a:ext uri="{FF2B5EF4-FFF2-40B4-BE49-F238E27FC236}">
                  <a16:creationId xmlns:a16="http://schemas.microsoft.com/office/drawing/2014/main" id="{FC32B2AE-910B-48C4-A925-70E6EA27DAB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2982" b="43350"/>
            <a:stretch/>
          </p:blipFill>
          <p:spPr bwMode="auto">
            <a:xfrm>
              <a:off x="8414378" y="785764"/>
              <a:ext cx="1828957" cy="189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7">
              <a:extLst>
                <a:ext uri="{FF2B5EF4-FFF2-40B4-BE49-F238E27FC236}">
                  <a16:creationId xmlns:a16="http://schemas.microsoft.com/office/drawing/2014/main" id="{FC32B2AE-910B-48C4-A925-70E6EA27DAB4}"/>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3955" t="76462" r="16090"/>
            <a:stretch/>
          </p:blipFill>
          <p:spPr bwMode="auto">
            <a:xfrm>
              <a:off x="8774045" y="3464849"/>
              <a:ext cx="585706" cy="936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3"/>
          <p:cNvGrpSpPr/>
          <p:nvPr/>
        </p:nvGrpSpPr>
        <p:grpSpPr>
          <a:xfrm>
            <a:off x="5018883" y="1471673"/>
            <a:ext cx="2229492" cy="4939924"/>
            <a:chOff x="5018883" y="1471673"/>
            <a:chExt cx="2229492" cy="4939924"/>
          </a:xfrm>
        </p:grpSpPr>
        <p:pic>
          <p:nvPicPr>
            <p:cNvPr id="15" name="图片 17">
              <a:extLst>
                <a:ext uri="{FF2B5EF4-FFF2-40B4-BE49-F238E27FC236}">
                  <a16:creationId xmlns:a16="http://schemas.microsoft.com/office/drawing/2014/main" id="{FC32B2AE-910B-48C4-A925-70E6EA27DAB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564" r="35668" b="43350"/>
            <a:stretch/>
          </p:blipFill>
          <p:spPr bwMode="auto">
            <a:xfrm>
              <a:off x="5018883" y="1471673"/>
              <a:ext cx="2229492" cy="268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7">
              <a:extLst>
                <a:ext uri="{FF2B5EF4-FFF2-40B4-BE49-F238E27FC236}">
                  <a16:creationId xmlns:a16="http://schemas.microsoft.com/office/drawing/2014/main" id="{FC32B2AE-910B-48C4-A925-70E6EA27DAB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4498" t="76120" r="44523"/>
            <a:stretch/>
          </p:blipFill>
          <p:spPr bwMode="auto">
            <a:xfrm>
              <a:off x="5866544" y="5277893"/>
              <a:ext cx="770562" cy="1133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29233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pic>
        <p:nvPicPr>
          <p:cNvPr id="4" name="图片 3">
            <a:extLst>
              <a:ext uri="{FF2B5EF4-FFF2-40B4-BE49-F238E27FC236}">
                <a16:creationId xmlns:a16="http://schemas.microsoft.com/office/drawing/2014/main" id="{C6ACFA83-5B11-4C92-9D6E-F2AF2DD70C30}"/>
              </a:ext>
            </a:extLst>
          </p:cNvPr>
          <p:cNvPicPr>
            <a:picLocks noChangeAspect="1"/>
          </p:cNvPicPr>
          <p:nvPr/>
        </p:nvPicPr>
        <p:blipFill rotWithShape="1">
          <a:blip r:embed="rId3">
            <a:extLst>
              <a:ext uri="{28A0092B-C50C-407E-A947-70E740481C1C}">
                <a14:useLocalDpi xmlns:a14="http://schemas.microsoft.com/office/drawing/2010/main" val="0"/>
              </a:ext>
            </a:extLst>
          </a:blip>
          <a:srcRect l="47336"/>
          <a:stretch/>
        </p:blipFill>
        <p:spPr>
          <a:xfrm>
            <a:off x="7003396" y="1493134"/>
            <a:ext cx="3602871" cy="4207397"/>
          </a:xfrm>
          <a:prstGeom prst="rect">
            <a:avLst/>
          </a:prstGeom>
        </p:spPr>
      </p:pic>
      <p:pic>
        <p:nvPicPr>
          <p:cNvPr id="11" name="图片 10">
            <a:extLst>
              <a:ext uri="{FF2B5EF4-FFF2-40B4-BE49-F238E27FC236}">
                <a16:creationId xmlns:a16="http://schemas.microsoft.com/office/drawing/2014/main" id="{B82D6CF9-F2AB-49E1-A3C3-CEA3CFB5E6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6319" y="2016354"/>
            <a:ext cx="927249" cy="927249"/>
          </a:xfrm>
          <a:prstGeom prst="rect">
            <a:avLst/>
          </a:prstGeom>
        </p:spPr>
      </p:pic>
      <p:sp>
        <p:nvSpPr>
          <p:cNvPr id="9" name="矩形 39">
            <a:extLst>
              <a:ext uri="{FF2B5EF4-FFF2-40B4-BE49-F238E27FC236}">
                <a16:creationId xmlns:a16="http://schemas.microsoft.com/office/drawing/2014/main" id="{05084749-EE97-4DCF-9C47-83A942689AD0}"/>
              </a:ext>
            </a:extLst>
          </p:cNvPr>
          <p:cNvSpPr/>
          <p:nvPr/>
        </p:nvSpPr>
        <p:spPr>
          <a:xfrm>
            <a:off x="2284485" y="2420383"/>
            <a:ext cx="5416868" cy="707886"/>
          </a:xfrm>
          <a:prstGeom prst="rect">
            <a:avLst/>
          </a:prstGeom>
        </p:spPr>
        <p:txBody>
          <a:bodyPr wrap="none">
            <a:spAutoFit/>
          </a:bodyPr>
          <a:lstStyle/>
          <a:p>
            <a:r>
              <a:rPr lang="vi-VN" altLang="zh-CN" sz="4000" b="1" dirty="0">
                <a:solidFill>
                  <a:srgbClr val="777C79"/>
                </a:solidFill>
                <a:latin typeface="Times New Roman" panose="02020603050405020304" pitchFamily="18" charset="0"/>
                <a:ea typeface="汉仪小康美术体简" panose="02020600000000000000" pitchFamily="18" charset="-122"/>
                <a:cs typeface="Times New Roman" panose="02020603050405020304" pitchFamily="18" charset="0"/>
              </a:rPr>
              <a:t>Hoàn thành các bài tập.</a:t>
            </a:r>
            <a:endParaRPr lang="zh-CN" altLang="en-US" sz="4000" b="1" dirty="0">
              <a:solidFill>
                <a:srgbClr val="777C79"/>
              </a:solidFill>
              <a:latin typeface="Times New Roman" panose="02020603050405020304" pitchFamily="18" charset="0"/>
              <a:ea typeface="汉仪小康美术体简" panose="02020600000000000000" pitchFamily="18" charset="-122"/>
              <a:cs typeface="Times New Roman" panose="02020603050405020304" pitchFamily="18" charset="0"/>
            </a:endParaRPr>
          </a:p>
        </p:txBody>
      </p:sp>
      <p:sp>
        <p:nvSpPr>
          <p:cNvPr id="12" name="矩形 39">
            <a:extLst>
              <a:ext uri="{FF2B5EF4-FFF2-40B4-BE49-F238E27FC236}">
                <a16:creationId xmlns:a16="http://schemas.microsoft.com/office/drawing/2014/main" id="{05084749-EE97-4DCF-9C47-83A942689AD0}"/>
              </a:ext>
            </a:extLst>
          </p:cNvPr>
          <p:cNvSpPr/>
          <p:nvPr/>
        </p:nvSpPr>
        <p:spPr>
          <a:xfrm>
            <a:off x="2284485" y="3631768"/>
            <a:ext cx="5189241" cy="707886"/>
          </a:xfrm>
          <a:prstGeom prst="rect">
            <a:avLst/>
          </a:prstGeom>
        </p:spPr>
        <p:txBody>
          <a:bodyPr wrap="none">
            <a:spAutoFit/>
          </a:bodyPr>
          <a:lstStyle/>
          <a:p>
            <a:r>
              <a:rPr lang="en-US" altLang="zh-CN" sz="4000" b="1" dirty="0" err="1">
                <a:solidFill>
                  <a:srgbClr val="777C79"/>
                </a:solidFill>
                <a:latin typeface="Times New Roman" panose="02020603050405020304" pitchFamily="18" charset="0"/>
                <a:ea typeface="汉仪小康美术体简" panose="02020600000000000000" pitchFamily="18" charset="-122"/>
                <a:cs typeface="Times New Roman" panose="02020603050405020304" pitchFamily="18" charset="0"/>
              </a:rPr>
              <a:t>Chuẩn</a:t>
            </a:r>
            <a:r>
              <a:rPr lang="en-US" altLang="zh-CN" sz="4000" b="1" dirty="0">
                <a:solidFill>
                  <a:srgbClr val="777C79"/>
                </a:solidFill>
                <a:latin typeface="Times New Roman" panose="02020603050405020304" pitchFamily="18" charset="0"/>
                <a:ea typeface="汉仪小康美术体简" panose="02020600000000000000" pitchFamily="18" charset="-122"/>
                <a:cs typeface="Times New Roman" panose="02020603050405020304" pitchFamily="18" charset="0"/>
              </a:rPr>
              <a:t> </a:t>
            </a:r>
            <a:r>
              <a:rPr lang="en-US" altLang="zh-CN" sz="4000" b="1" dirty="0" err="1">
                <a:solidFill>
                  <a:srgbClr val="777C79"/>
                </a:solidFill>
                <a:latin typeface="Times New Roman" panose="02020603050405020304" pitchFamily="18" charset="0"/>
                <a:ea typeface="汉仪小康美术体简" panose="02020600000000000000" pitchFamily="18" charset="-122"/>
                <a:cs typeface="Times New Roman" panose="02020603050405020304" pitchFamily="18" charset="0"/>
              </a:rPr>
              <a:t>bị</a:t>
            </a:r>
            <a:r>
              <a:rPr lang="en-US" altLang="zh-CN" sz="4000" b="1" dirty="0">
                <a:solidFill>
                  <a:srgbClr val="777C79"/>
                </a:solidFill>
                <a:latin typeface="Times New Roman" panose="02020603050405020304" pitchFamily="18" charset="0"/>
                <a:ea typeface="汉仪小康美术体简" panose="02020600000000000000" pitchFamily="18" charset="-122"/>
                <a:cs typeface="Times New Roman" panose="02020603050405020304" pitchFamily="18" charset="0"/>
              </a:rPr>
              <a:t> </a:t>
            </a:r>
            <a:r>
              <a:rPr lang="en-US" altLang="zh-CN" sz="4000" b="1" dirty="0" err="1">
                <a:solidFill>
                  <a:srgbClr val="777C79"/>
                </a:solidFill>
                <a:latin typeface="Times New Roman" panose="02020603050405020304" pitchFamily="18" charset="0"/>
                <a:ea typeface="汉仪小康美术体简" panose="02020600000000000000" pitchFamily="18" charset="-122"/>
                <a:cs typeface="Times New Roman" panose="02020603050405020304" pitchFamily="18" charset="0"/>
              </a:rPr>
              <a:t>bài</a:t>
            </a:r>
            <a:r>
              <a:rPr lang="en-US" altLang="zh-CN" sz="4000" b="1" dirty="0">
                <a:solidFill>
                  <a:srgbClr val="777C79"/>
                </a:solidFill>
                <a:latin typeface="Times New Roman" panose="02020603050405020304" pitchFamily="18" charset="0"/>
                <a:ea typeface="汉仪小康美术体简" panose="02020600000000000000" pitchFamily="18" charset="-122"/>
                <a:cs typeface="Times New Roman" panose="02020603050405020304" pitchFamily="18" charset="0"/>
              </a:rPr>
              <a:t> </a:t>
            </a:r>
            <a:r>
              <a:rPr lang="vi-VN" altLang="zh-CN" sz="4000" b="1" dirty="0">
                <a:solidFill>
                  <a:srgbClr val="777C79"/>
                </a:solidFill>
                <a:latin typeface="Times New Roman" panose="02020603050405020304" pitchFamily="18" charset="0"/>
                <a:ea typeface="汉仪小康美术体简" panose="02020600000000000000" pitchFamily="18" charset="-122"/>
                <a:cs typeface="Times New Roman" panose="02020603050405020304" pitchFamily="18" charset="0"/>
              </a:rPr>
              <a:t>tiếp theo.</a:t>
            </a:r>
            <a:endParaRPr lang="zh-CN" altLang="en-US" sz="4000" b="1" dirty="0">
              <a:solidFill>
                <a:srgbClr val="A25E30"/>
              </a:solidFill>
              <a:latin typeface="Times New Roman" panose="02020603050405020304" pitchFamily="18" charset="0"/>
              <a:ea typeface="汉仪小康美术体简" panose="02020600000000000000" pitchFamily="18" charset="-122"/>
              <a:cs typeface="Times New Roman" panose="02020603050405020304" pitchFamily="18" charset="0"/>
            </a:endParaRPr>
          </a:p>
        </p:txBody>
      </p:sp>
      <p:pic>
        <p:nvPicPr>
          <p:cNvPr id="13" name="图片 10">
            <a:extLst>
              <a:ext uri="{FF2B5EF4-FFF2-40B4-BE49-F238E27FC236}">
                <a16:creationId xmlns:a16="http://schemas.microsoft.com/office/drawing/2014/main" id="{B82D6CF9-F2AB-49E1-A3C3-CEA3CFB5E6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2610" y="3345083"/>
            <a:ext cx="927249" cy="927249"/>
          </a:xfrm>
          <a:prstGeom prst="rect">
            <a:avLst/>
          </a:prstGeom>
        </p:spPr>
      </p:pic>
      <p:sp>
        <p:nvSpPr>
          <p:cNvPr id="14" name="矩形 39">
            <a:extLst>
              <a:ext uri="{FF2B5EF4-FFF2-40B4-BE49-F238E27FC236}">
                <a16:creationId xmlns:a16="http://schemas.microsoft.com/office/drawing/2014/main" id="{05084749-EE97-4DCF-9C47-83A942689AD0}"/>
              </a:ext>
            </a:extLst>
          </p:cNvPr>
          <p:cNvSpPr/>
          <p:nvPr/>
        </p:nvSpPr>
        <p:spPr>
          <a:xfrm>
            <a:off x="4158395" y="228843"/>
            <a:ext cx="3586238" cy="1323439"/>
          </a:xfrm>
          <a:prstGeom prst="rect">
            <a:avLst/>
          </a:prstGeom>
        </p:spPr>
        <p:txBody>
          <a:bodyPr wrap="none">
            <a:spAutoFit/>
          </a:bodyPr>
          <a:lstStyle/>
          <a:p>
            <a:r>
              <a:rPr lang="en-US" altLang="zh-CN" sz="8000" b="1" spc="50" dirty="0">
                <a:ln w="9525" cmpd="sng">
                  <a:solidFill>
                    <a:schemeClr val="accent1"/>
                  </a:solidFill>
                  <a:prstDash val="solid"/>
                </a:ln>
                <a:solidFill>
                  <a:schemeClr val="accent6">
                    <a:lumMod val="20000"/>
                    <a:lumOff val="80000"/>
                  </a:schemeClr>
                </a:solidFill>
                <a:effectLst>
                  <a:glow rad="38100">
                    <a:schemeClr val="accent1">
                      <a:alpha val="40000"/>
                    </a:schemeClr>
                  </a:glow>
                </a:effectLst>
                <a:latin typeface="UTM Cookies" panose="02040603050506020204" pitchFamily="18" charset="0"/>
                <a:ea typeface="汉仪小康美术体简" panose="02020600000000000000" pitchFamily="18" charset="-122"/>
              </a:rPr>
              <a:t>DẶN DÒ</a:t>
            </a:r>
            <a:endParaRPr lang="zh-CN" altLang="en-US" sz="10000" b="1" spc="50" dirty="0">
              <a:ln w="9525" cmpd="sng">
                <a:solidFill>
                  <a:schemeClr val="accent1"/>
                </a:solidFill>
                <a:prstDash val="solid"/>
              </a:ln>
              <a:solidFill>
                <a:schemeClr val="accent6">
                  <a:lumMod val="20000"/>
                  <a:lumOff val="80000"/>
                </a:schemeClr>
              </a:solidFill>
              <a:effectLst>
                <a:glow rad="38100">
                  <a:schemeClr val="accent1">
                    <a:alpha val="40000"/>
                  </a:schemeClr>
                </a:glow>
              </a:effectLst>
              <a:latin typeface="UTM Cookies" panose="02040603050506020204" pitchFamily="18" charset="0"/>
              <a:ea typeface="汉仪小康美术体简" panose="02020600000000000000" pitchFamily="18" charset="-122"/>
            </a:endParaRPr>
          </a:p>
        </p:txBody>
      </p:sp>
    </p:spTree>
    <p:extLst>
      <p:ext uri="{BB962C8B-B14F-4D97-AF65-F5344CB8AC3E}">
        <p14:creationId xmlns:p14="http://schemas.microsoft.com/office/powerpoint/2010/main" val="6940944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1+#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par>
                                <p:cTn id="15" presetID="14" presetClass="entr" presetSubtype="1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14" presetClass="entr" presetSubtype="1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childTnLst>
                          </p:cTn>
                        </p:par>
                        <p:par>
                          <p:cTn id="28" fill="hold">
                            <p:stCondLst>
                              <p:cond delay="1000"/>
                            </p:stCondLst>
                            <p:childTnLst>
                              <p:par>
                                <p:cTn id="29" presetID="2" presetClass="entr" presetSubtype="2" decel="100000" fill="hold" grpId="0" nodeType="afterEffect">
                                  <p:stCondLst>
                                    <p:cond delay="0"/>
                                  </p:stCondLst>
                                  <p:iterate type="wd">
                                    <p:tmPct val="10000"/>
                                  </p:iterate>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1+#ppt_w/2"/>
                                          </p:val>
                                        </p:tav>
                                        <p:tav tm="100000">
                                          <p:val>
                                            <p:strVal val="#ppt_x"/>
                                          </p:val>
                                        </p:tav>
                                      </p:tavLst>
                                    </p:anim>
                                    <p:anim calcmode="lin" valueType="num">
                                      <p:cBhvr additive="base">
                                        <p:cTn id="32"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84B255B-C0D3-4B00-B990-D6E65D4AEF8B}"/>
              </a:ext>
            </a:extLst>
          </p:cNvPr>
          <p:cNvPicPr>
            <a:picLocks noChangeAspect="1"/>
          </p:cNvPicPr>
          <p:nvPr/>
        </p:nvPicPr>
        <p:blipFill rotWithShape="1">
          <a:blip r:embed="rId2">
            <a:extLst>
              <a:ext uri="{28A0092B-C50C-407E-A947-70E740481C1C}">
                <a14:useLocalDpi xmlns:a14="http://schemas.microsoft.com/office/drawing/2010/main" val="0"/>
              </a:ext>
            </a:extLst>
          </a:blip>
          <a:srcRect t="14452" b="79"/>
          <a:stretch/>
        </p:blipFill>
        <p:spPr>
          <a:xfrm>
            <a:off x="0" y="0"/>
            <a:ext cx="12192000" cy="6858000"/>
          </a:xfrm>
          <a:prstGeom prst="rect">
            <a:avLst/>
          </a:prstGeom>
        </p:spPr>
      </p:pic>
      <p:sp>
        <p:nvSpPr>
          <p:cNvPr id="5" name="文本框 4">
            <a:extLst>
              <a:ext uri="{FF2B5EF4-FFF2-40B4-BE49-F238E27FC236}">
                <a16:creationId xmlns:a16="http://schemas.microsoft.com/office/drawing/2014/main" id="{775F75A8-E5B8-4C50-A209-6BDA97A66DD3}"/>
              </a:ext>
            </a:extLst>
          </p:cNvPr>
          <p:cNvSpPr txBox="1"/>
          <p:nvPr/>
        </p:nvSpPr>
        <p:spPr>
          <a:xfrm>
            <a:off x="2377439" y="4463684"/>
            <a:ext cx="9006421" cy="2215991"/>
          </a:xfrm>
          <a:prstGeom prst="rect">
            <a:avLst/>
          </a:prstGeom>
          <a:noFill/>
        </p:spPr>
        <p:txBody>
          <a:bodyPr wrap="square" rtlCol="0">
            <a:spAutoFit/>
          </a:bodyPr>
          <a:lstStyle/>
          <a:p>
            <a:r>
              <a:rPr lang="vi-VN" altLang="zh-CN" sz="13800" dirty="0">
                <a:solidFill>
                  <a:schemeClr val="bg1"/>
                </a:solidFill>
                <a:latin typeface="字魂17号-萌趣果冻体" panose="02000000000000000000" pitchFamily="2" charset="-122"/>
                <a:ea typeface="字魂17号-萌趣果冻体" panose="02000000000000000000" pitchFamily="2" charset="-122"/>
              </a:rPr>
              <a:t>Tạm biệt</a:t>
            </a:r>
            <a:endParaRPr lang="zh-CN" altLang="en-US" sz="13800" dirty="0">
              <a:solidFill>
                <a:schemeClr val="bg1"/>
              </a:solidFill>
              <a:latin typeface="字魂17号-萌趣果冻体" panose="02000000000000000000" pitchFamily="2" charset="-122"/>
              <a:ea typeface="字魂17号-萌趣果冻体" panose="02000000000000000000" pitchFamily="2" charset="-122"/>
            </a:endParaRPr>
          </a:p>
        </p:txBody>
      </p:sp>
      <p:pic>
        <p:nvPicPr>
          <p:cNvPr id="6" name="图片 5">
            <a:extLst>
              <a:ext uri="{FF2B5EF4-FFF2-40B4-BE49-F238E27FC236}">
                <a16:creationId xmlns:a16="http://schemas.microsoft.com/office/drawing/2014/main" id="{49EFA609-5CFC-47FD-AEAF-5CADB07FB8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986"/>
          <a:stretch/>
        </p:blipFill>
        <p:spPr>
          <a:xfrm>
            <a:off x="3562586" y="93944"/>
            <a:ext cx="4571570" cy="4527232"/>
          </a:xfrm>
          <a:prstGeom prst="rect">
            <a:avLst/>
          </a:prstGeom>
        </p:spPr>
      </p:pic>
    </p:spTree>
    <p:extLst>
      <p:ext uri="{BB962C8B-B14F-4D97-AF65-F5344CB8AC3E}">
        <p14:creationId xmlns:p14="http://schemas.microsoft.com/office/powerpoint/2010/main" val="2330858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58230C7-8FA1-4C65-AD77-FA4E6E743190}"/>
              </a:ext>
            </a:extLst>
          </p:cNvPr>
          <p:cNvPicPr>
            <a:picLocks noChangeAspect="1"/>
          </p:cNvPicPr>
          <p:nvPr/>
        </p:nvPicPr>
        <p:blipFill rotWithShape="1">
          <a:blip r:embed="rId7">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2" name="矩形: 圆角 1">
            <a:extLst>
              <a:ext uri="{FF2B5EF4-FFF2-40B4-BE49-F238E27FC236}">
                <a16:creationId xmlns:a16="http://schemas.microsoft.com/office/drawing/2014/main" id="{0CF13368-366D-4B62-B0D8-C3A455DC1C67}"/>
              </a:ext>
            </a:extLst>
          </p:cNvPr>
          <p:cNvSpPr/>
          <p:nvPr/>
        </p:nvSpPr>
        <p:spPr>
          <a:xfrm>
            <a:off x="1187320" y="265430"/>
            <a:ext cx="9977377" cy="584606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DB55404F-C1CB-4293-B4D9-98A4E77696E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19782"/>
          <a:stretch/>
        </p:blipFill>
        <p:spPr>
          <a:xfrm>
            <a:off x="1054469" y="2170781"/>
            <a:ext cx="9780222" cy="4064000"/>
          </a:xfrm>
          <a:prstGeom prst="rect">
            <a:avLst/>
          </a:prstGeom>
        </p:spPr>
      </p:pic>
      <p:grpSp>
        <p:nvGrpSpPr>
          <p:cNvPr id="4" name="Group 3"/>
          <p:cNvGrpSpPr/>
          <p:nvPr/>
        </p:nvGrpSpPr>
        <p:grpSpPr>
          <a:xfrm>
            <a:off x="2173697" y="2062880"/>
            <a:ext cx="1773730" cy="1641419"/>
            <a:chOff x="2173697" y="2062880"/>
            <a:chExt cx="1773730" cy="1641419"/>
          </a:xfrm>
        </p:grpSpPr>
        <p:pic>
          <p:nvPicPr>
            <p:cNvPr id="6" name="PA_库_图片 961">
              <a:hlinkClick r:id="rId9" action="ppaction://hlinksldjump"/>
              <a:extLst>
                <a:ext uri="{FF2B5EF4-FFF2-40B4-BE49-F238E27FC236}">
                  <a16:creationId xmlns:a16="http://schemas.microsoft.com/office/drawing/2014/main" id="{082E7030-29F9-468F-9C00-BA188210D5C1}"/>
                </a:ext>
              </a:extLst>
            </p:cNvPr>
            <p:cNvPicPr>
              <a:picLocks noChangeAspect="1"/>
            </p:cNvPicPr>
            <p:nvPr>
              <p:custDataLst>
                <p:tags r:id="rId4"/>
              </p:custDataLst>
            </p:nvPr>
          </p:nvPicPr>
          <p:blipFill>
            <a:blip r:embed="rId10" cstate="print">
              <a:extLst>
                <a:ext uri="{28A0092B-C50C-407E-A947-70E740481C1C}">
                  <a14:useLocalDpi xmlns:a14="http://schemas.microsoft.com/office/drawing/2010/main" val="0"/>
                </a:ext>
              </a:extLst>
            </a:blip>
            <a:stretch>
              <a:fillRect/>
            </a:stretch>
          </p:blipFill>
          <p:spPr>
            <a:xfrm>
              <a:off x="2173697" y="2062880"/>
              <a:ext cx="1773730" cy="1641419"/>
            </a:xfrm>
            <a:prstGeom prst="rect">
              <a:avLst/>
            </a:prstGeom>
          </p:spPr>
        </p:pic>
        <p:sp>
          <p:nvSpPr>
            <p:cNvPr id="8" name="文本框 7">
              <a:extLst>
                <a:ext uri="{FF2B5EF4-FFF2-40B4-BE49-F238E27FC236}">
                  <a16:creationId xmlns:a16="http://schemas.microsoft.com/office/drawing/2014/main" id="{373E9390-8986-4937-905E-DB03D287B4FD}"/>
                </a:ext>
              </a:extLst>
            </p:cNvPr>
            <p:cNvSpPr txBox="1"/>
            <p:nvPr/>
          </p:nvSpPr>
          <p:spPr>
            <a:xfrm>
              <a:off x="2737471" y="2529646"/>
              <a:ext cx="1137574" cy="707886"/>
            </a:xfrm>
            <a:prstGeom prst="rect">
              <a:avLst/>
            </a:prstGeom>
            <a:noFill/>
          </p:spPr>
          <p:txBody>
            <a:bodyPr wrap="square" rtlCol="0">
              <a:spAutoFit/>
            </a:bodyPr>
            <a:lstStyle/>
            <a:p>
              <a:r>
                <a:rPr lang="en-US" altLang="zh-CN" sz="4000" dirty="0">
                  <a:solidFill>
                    <a:srgbClr val="8D7545"/>
                  </a:solidFill>
                  <a:latin typeface="字魂7号-温暖童稚体" panose="00000500000000000000" pitchFamily="2" charset="-122"/>
                  <a:ea typeface="字魂7号-温暖童稚体" panose="00000500000000000000" pitchFamily="2" charset="-122"/>
                </a:rPr>
                <a:t>01.</a:t>
              </a:r>
              <a:endParaRPr lang="zh-CN" altLang="en-US" sz="4000" b="1" dirty="0">
                <a:solidFill>
                  <a:srgbClr val="8D7545"/>
                </a:solidFill>
                <a:latin typeface="包图小白体" panose="02010601030101010101" pitchFamily="2" charset="-122"/>
                <a:ea typeface="包图小白体" panose="02010601030101010101" pitchFamily="2" charset="-122"/>
              </a:endParaRPr>
            </a:p>
          </p:txBody>
        </p:sp>
      </p:grpSp>
      <p:grpSp>
        <p:nvGrpSpPr>
          <p:cNvPr id="7" name="Group 6"/>
          <p:cNvGrpSpPr/>
          <p:nvPr/>
        </p:nvGrpSpPr>
        <p:grpSpPr>
          <a:xfrm>
            <a:off x="4374316" y="2033862"/>
            <a:ext cx="1773730" cy="1641419"/>
            <a:chOff x="4374316" y="2033862"/>
            <a:chExt cx="1773730" cy="1641419"/>
          </a:xfrm>
        </p:grpSpPr>
        <p:pic>
          <p:nvPicPr>
            <p:cNvPr id="9" name="PA_库_图片 961">
              <a:hlinkClick r:id="rId11" action="ppaction://hlinksldjump"/>
              <a:extLst>
                <a:ext uri="{FF2B5EF4-FFF2-40B4-BE49-F238E27FC236}">
                  <a16:creationId xmlns:a16="http://schemas.microsoft.com/office/drawing/2014/main" id="{642F50CA-BD4E-4DC9-A063-85DFB543A1E7}"/>
                </a:ext>
              </a:extLst>
            </p:cNvPr>
            <p:cNvPicPr>
              <a:picLocks noChangeAspect="1"/>
            </p:cNvPicPr>
            <p:nvPr>
              <p:custDataLst>
                <p:tags r:id="rId3"/>
              </p:custDataLst>
            </p:nvPr>
          </p:nvPicPr>
          <p:blipFill>
            <a:blip r:embed="rId10" cstate="print">
              <a:extLst>
                <a:ext uri="{28A0092B-C50C-407E-A947-70E740481C1C}">
                  <a14:useLocalDpi xmlns:a14="http://schemas.microsoft.com/office/drawing/2010/main" val="0"/>
                </a:ext>
              </a:extLst>
            </a:blip>
            <a:stretch>
              <a:fillRect/>
            </a:stretch>
          </p:blipFill>
          <p:spPr>
            <a:xfrm>
              <a:off x="4374316" y="2033862"/>
              <a:ext cx="1773730" cy="1641419"/>
            </a:xfrm>
            <a:prstGeom prst="rect">
              <a:avLst/>
            </a:prstGeom>
          </p:spPr>
        </p:pic>
        <p:sp>
          <p:nvSpPr>
            <p:cNvPr id="11" name="文本框 10">
              <a:extLst>
                <a:ext uri="{FF2B5EF4-FFF2-40B4-BE49-F238E27FC236}">
                  <a16:creationId xmlns:a16="http://schemas.microsoft.com/office/drawing/2014/main" id="{18E767A1-663A-42C2-8697-62CC59DB2535}"/>
                </a:ext>
              </a:extLst>
            </p:cNvPr>
            <p:cNvSpPr txBox="1"/>
            <p:nvPr/>
          </p:nvSpPr>
          <p:spPr>
            <a:xfrm>
              <a:off x="4857566" y="2393857"/>
              <a:ext cx="966872" cy="707886"/>
            </a:xfrm>
            <a:prstGeom prst="rect">
              <a:avLst/>
            </a:prstGeom>
            <a:noFill/>
          </p:spPr>
          <p:txBody>
            <a:bodyPr wrap="square" rtlCol="0">
              <a:spAutoFit/>
            </a:bodyPr>
            <a:lstStyle/>
            <a:p>
              <a:r>
                <a:rPr lang="en-US" altLang="zh-CN" sz="4000" dirty="0">
                  <a:solidFill>
                    <a:srgbClr val="8D7545"/>
                  </a:solidFill>
                  <a:latin typeface="字魂7号-温暖童稚体" panose="00000500000000000000" pitchFamily="2" charset="-122"/>
                  <a:ea typeface="字魂7号-温暖童稚体" panose="00000500000000000000" pitchFamily="2" charset="-122"/>
                </a:rPr>
                <a:t>02.</a:t>
              </a:r>
              <a:endParaRPr lang="zh-CN" altLang="en-US" sz="4000" b="1" dirty="0">
                <a:solidFill>
                  <a:srgbClr val="8D7545"/>
                </a:solidFill>
                <a:latin typeface="包图小白体" panose="02010601030101010101" pitchFamily="2" charset="-122"/>
                <a:ea typeface="包图小白体" panose="02010601030101010101" pitchFamily="2" charset="-122"/>
              </a:endParaRPr>
            </a:p>
          </p:txBody>
        </p:sp>
      </p:grpSp>
      <p:grpSp>
        <p:nvGrpSpPr>
          <p:cNvPr id="10" name="Group 9"/>
          <p:cNvGrpSpPr/>
          <p:nvPr/>
        </p:nvGrpSpPr>
        <p:grpSpPr>
          <a:xfrm>
            <a:off x="6607660" y="1903599"/>
            <a:ext cx="1773730" cy="1641419"/>
            <a:chOff x="6607660" y="1903599"/>
            <a:chExt cx="1773730" cy="1641419"/>
          </a:xfrm>
        </p:grpSpPr>
        <p:pic>
          <p:nvPicPr>
            <p:cNvPr id="12" name="PA_库_图片 961">
              <a:hlinkClick r:id="rId12" action="ppaction://hlinksldjump"/>
              <a:extLst>
                <a:ext uri="{FF2B5EF4-FFF2-40B4-BE49-F238E27FC236}">
                  <a16:creationId xmlns:a16="http://schemas.microsoft.com/office/drawing/2014/main" id="{FFF94531-6588-4581-85C0-F4BAB7039379}"/>
                </a:ext>
              </a:extLst>
            </p:cNvPr>
            <p:cNvPicPr>
              <a:picLocks noChangeAspect="1"/>
            </p:cNvPicPr>
            <p:nvPr>
              <p:custDataLst>
                <p:tags r:id="rId2"/>
              </p:custDataLst>
            </p:nvPr>
          </p:nvPicPr>
          <p:blipFill>
            <a:blip r:embed="rId10" cstate="print">
              <a:extLst>
                <a:ext uri="{28A0092B-C50C-407E-A947-70E740481C1C}">
                  <a14:useLocalDpi xmlns:a14="http://schemas.microsoft.com/office/drawing/2010/main" val="0"/>
                </a:ext>
              </a:extLst>
            </a:blip>
            <a:stretch>
              <a:fillRect/>
            </a:stretch>
          </p:blipFill>
          <p:spPr>
            <a:xfrm>
              <a:off x="6607660" y="1903599"/>
              <a:ext cx="1773730" cy="1641419"/>
            </a:xfrm>
            <a:prstGeom prst="rect">
              <a:avLst/>
            </a:prstGeom>
          </p:spPr>
        </p:pic>
        <p:sp>
          <p:nvSpPr>
            <p:cNvPr id="14" name="文本框 13">
              <a:extLst>
                <a:ext uri="{FF2B5EF4-FFF2-40B4-BE49-F238E27FC236}">
                  <a16:creationId xmlns:a16="http://schemas.microsoft.com/office/drawing/2014/main" id="{D76355B9-C8DA-4490-AA7A-9C83C1B7E295}"/>
                </a:ext>
              </a:extLst>
            </p:cNvPr>
            <p:cNvSpPr txBox="1"/>
            <p:nvPr/>
          </p:nvSpPr>
          <p:spPr>
            <a:xfrm>
              <a:off x="7081153" y="2328261"/>
              <a:ext cx="1145501" cy="707886"/>
            </a:xfrm>
            <a:prstGeom prst="rect">
              <a:avLst/>
            </a:prstGeom>
            <a:noFill/>
          </p:spPr>
          <p:txBody>
            <a:bodyPr wrap="square" rtlCol="0">
              <a:spAutoFit/>
            </a:bodyPr>
            <a:lstStyle/>
            <a:p>
              <a:r>
                <a:rPr lang="en-US" altLang="zh-CN" sz="4000" dirty="0">
                  <a:solidFill>
                    <a:srgbClr val="8D7545"/>
                  </a:solidFill>
                  <a:latin typeface="字魂7号-温暖童稚体" panose="00000500000000000000" pitchFamily="2" charset="-122"/>
                  <a:ea typeface="字魂7号-温暖童稚体" panose="00000500000000000000" pitchFamily="2" charset="-122"/>
                </a:rPr>
                <a:t>03.</a:t>
              </a:r>
              <a:endParaRPr lang="zh-CN" altLang="en-US" sz="4000" b="1" dirty="0">
                <a:solidFill>
                  <a:srgbClr val="8D7545"/>
                </a:solidFill>
                <a:latin typeface="包图小白体" panose="02010601030101010101" pitchFamily="2" charset="-122"/>
                <a:ea typeface="包图小白体" panose="02010601030101010101" pitchFamily="2" charset="-122"/>
              </a:endParaRPr>
            </a:p>
          </p:txBody>
        </p:sp>
      </p:grpSp>
      <p:grpSp>
        <p:nvGrpSpPr>
          <p:cNvPr id="13" name="Group 12"/>
          <p:cNvGrpSpPr/>
          <p:nvPr/>
        </p:nvGrpSpPr>
        <p:grpSpPr>
          <a:xfrm>
            <a:off x="9011213" y="2033862"/>
            <a:ext cx="1773730" cy="1641419"/>
            <a:chOff x="9011213" y="2033862"/>
            <a:chExt cx="1773730" cy="1641419"/>
          </a:xfrm>
        </p:grpSpPr>
        <p:pic>
          <p:nvPicPr>
            <p:cNvPr id="15" name="PA_库_图片 961">
              <a:hlinkClick r:id="rId13" action="ppaction://hlinksldjump"/>
              <a:extLst>
                <a:ext uri="{FF2B5EF4-FFF2-40B4-BE49-F238E27FC236}">
                  <a16:creationId xmlns:a16="http://schemas.microsoft.com/office/drawing/2014/main" id="{6CA32494-3B7A-4D5B-93F9-CE86A6CD2758}"/>
                </a:ext>
              </a:extLst>
            </p:cNvPr>
            <p:cNvPicPr>
              <a:picLocks noChangeAspect="1"/>
            </p:cNvPicPr>
            <p:nvPr>
              <p:custDataLst>
                <p:tags r:id="rId1"/>
              </p:custDataLst>
            </p:nvPr>
          </p:nvPicPr>
          <p:blipFill>
            <a:blip r:embed="rId10" cstate="print">
              <a:extLst>
                <a:ext uri="{28A0092B-C50C-407E-A947-70E740481C1C}">
                  <a14:useLocalDpi xmlns:a14="http://schemas.microsoft.com/office/drawing/2010/main" val="0"/>
                </a:ext>
              </a:extLst>
            </a:blip>
            <a:stretch>
              <a:fillRect/>
            </a:stretch>
          </p:blipFill>
          <p:spPr>
            <a:xfrm>
              <a:off x="9011213" y="2033862"/>
              <a:ext cx="1773730" cy="1641419"/>
            </a:xfrm>
            <a:prstGeom prst="rect">
              <a:avLst/>
            </a:prstGeom>
          </p:spPr>
        </p:pic>
        <p:sp>
          <p:nvSpPr>
            <p:cNvPr id="17" name="文本框 16">
              <a:extLst>
                <a:ext uri="{FF2B5EF4-FFF2-40B4-BE49-F238E27FC236}">
                  <a16:creationId xmlns:a16="http://schemas.microsoft.com/office/drawing/2014/main" id="{4CAC9311-FDC2-47E5-A456-437086E38E74}"/>
                </a:ext>
              </a:extLst>
            </p:cNvPr>
            <p:cNvSpPr txBox="1"/>
            <p:nvPr/>
          </p:nvSpPr>
          <p:spPr>
            <a:xfrm>
              <a:off x="9512262" y="2401813"/>
              <a:ext cx="905747" cy="707886"/>
            </a:xfrm>
            <a:prstGeom prst="rect">
              <a:avLst/>
            </a:prstGeom>
            <a:noFill/>
          </p:spPr>
          <p:txBody>
            <a:bodyPr wrap="square" rtlCol="0">
              <a:spAutoFit/>
            </a:bodyPr>
            <a:lstStyle/>
            <a:p>
              <a:r>
                <a:rPr lang="en-US" altLang="zh-CN" sz="4000" dirty="0">
                  <a:solidFill>
                    <a:srgbClr val="8D7545"/>
                  </a:solidFill>
                  <a:latin typeface="字魂7号-温暖童稚体" panose="00000500000000000000" pitchFamily="2" charset="-122"/>
                  <a:ea typeface="字魂7号-温暖童稚体" panose="00000500000000000000" pitchFamily="2" charset="-122"/>
                </a:rPr>
                <a:t>04.</a:t>
              </a:r>
              <a:endParaRPr lang="zh-CN" altLang="en-US" sz="4000" b="1" dirty="0">
                <a:solidFill>
                  <a:srgbClr val="8D7545"/>
                </a:solidFill>
                <a:latin typeface="包图小白体" panose="02010601030101010101" pitchFamily="2" charset="-122"/>
                <a:ea typeface="包图小白体" panose="02010601030101010101" pitchFamily="2" charset="-122"/>
              </a:endParaRPr>
            </a:p>
          </p:txBody>
        </p:sp>
      </p:grpSp>
      <p:sp>
        <p:nvSpPr>
          <p:cNvPr id="18" name="Rectangle 17"/>
          <p:cNvSpPr/>
          <p:nvPr/>
        </p:nvSpPr>
        <p:spPr>
          <a:xfrm>
            <a:off x="166326" y="-21024"/>
            <a:ext cx="12110523" cy="1938992"/>
          </a:xfrm>
          <a:prstGeom prst="rect">
            <a:avLst/>
          </a:prstGeom>
          <a:noFill/>
        </p:spPr>
        <p:txBody>
          <a:bodyPr wrap="square" lIns="91440" tIns="45720" rIns="91440" bIns="45720">
            <a:spAutoFit/>
          </a:bodyPr>
          <a:lstStyle/>
          <a:p>
            <a:pPr algn="ctr"/>
            <a:r>
              <a:rPr 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1. </a:t>
            </a:r>
            <a:r>
              <a:rPr 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Ôn</a:t>
            </a:r>
            <a:r>
              <a:rPr 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 </a:t>
            </a:r>
            <a:r>
              <a:rPr 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luyện</a:t>
            </a:r>
            <a:r>
              <a:rPr 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 </a:t>
            </a:r>
            <a:r>
              <a:rPr 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tập</a:t>
            </a:r>
            <a:r>
              <a:rPr 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 </a:t>
            </a:r>
            <a:r>
              <a:rPr 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đọc</a:t>
            </a:r>
            <a:r>
              <a:rPr 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 </a:t>
            </a:r>
          </a:p>
          <a:p>
            <a:pPr algn="ctr"/>
            <a:r>
              <a:rPr 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và</a:t>
            </a:r>
            <a:r>
              <a:rPr 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 </a:t>
            </a:r>
            <a:r>
              <a:rPr 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học</a:t>
            </a:r>
            <a:r>
              <a:rPr 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 </a:t>
            </a:r>
            <a:r>
              <a:rPr 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thuộc</a:t>
            </a:r>
            <a:r>
              <a:rPr 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 </a:t>
            </a:r>
            <a:r>
              <a:rPr 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rPr>
              <a:t>lòng</a:t>
            </a:r>
            <a:endParaRPr 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ka Sans" panose="02040603050506020204" pitchFamily="18" charset="0"/>
            </a:endParaRPr>
          </a:p>
        </p:txBody>
      </p:sp>
      <p:sp>
        <p:nvSpPr>
          <p:cNvPr id="16" name="Striped Right Arrow 15">
            <a:hlinkClick r:id="rId14" action="ppaction://hlinksldjump"/>
          </p:cNvPr>
          <p:cNvSpPr/>
          <p:nvPr/>
        </p:nvSpPr>
        <p:spPr>
          <a:xfrm>
            <a:off x="10644740" y="6342682"/>
            <a:ext cx="566057" cy="378823"/>
          </a:xfrm>
          <a:prstGeom prst="stripedRightArrow">
            <a:avLst/>
          </a:prstGeom>
          <a:ln>
            <a:noFill/>
          </a:ln>
          <a:effectLst>
            <a:outerShdw blurRad="50800" dist="38100" dir="16200000"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539286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grpId="0" nodeType="afterEffect">
                                  <p:stCondLst>
                                    <p:cond delay="0"/>
                                  </p:stCondLst>
                                  <p:iterate type="wd">
                                    <p:tmPct val="10000"/>
                                  </p:iterate>
                                  <p:childTnLst>
                                    <p:set>
                                      <p:cBhvr>
                                        <p:cTn id="12" dur="1" fill="hold">
                                          <p:stCondLst>
                                            <p:cond delay="0"/>
                                          </p:stCondLst>
                                        </p:cTn>
                                        <p:tgtEl>
                                          <p:spTgt spid="18"/>
                                        </p:tgtEl>
                                        <p:attrNameLst>
                                          <p:attrName>style.visibility</p:attrName>
                                        </p:attrNameLst>
                                      </p:cBhvr>
                                      <p:to>
                                        <p:strVal val="visible"/>
                                      </p:to>
                                    </p:set>
                                    <p:animEffect transition="in" filter="wipe(down)">
                                      <p:cBhvr>
                                        <p:cTn id="13" dur="145">
                                          <p:stCondLst>
                                            <p:cond delay="0"/>
                                          </p:stCondLst>
                                        </p:cTn>
                                        <p:tgtEl>
                                          <p:spTgt spid="18"/>
                                        </p:tgtEl>
                                      </p:cBhvr>
                                    </p:animEffect>
                                    <p:anim calcmode="lin" valueType="num">
                                      <p:cBhvr>
                                        <p:cTn id="14" dur="456"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5" dur="166"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6" dur="166" tmFilter="0, 0; 0.125,0.2665; 0.25,0.4; 0.375,0.465; 0.5,0.5;  0.625,0.535; 0.75,0.6; 0.875,0.7335; 1,1">
                                          <p:stCondLst>
                                            <p:cond delay="166"/>
                                          </p:stCondLst>
                                        </p:cTn>
                                        <p:tgtEl>
                                          <p:spTgt spid="18"/>
                                        </p:tgtEl>
                                        <p:attrNameLst>
                                          <p:attrName>ppt_y</p:attrName>
                                        </p:attrNameLst>
                                      </p:cBhvr>
                                      <p:tavLst>
                                        <p:tav tm="0" fmla="#ppt_y-sin(pi*$)/9">
                                          <p:val>
                                            <p:fltVal val="0"/>
                                          </p:val>
                                        </p:tav>
                                        <p:tav tm="100000">
                                          <p:val>
                                            <p:fltVal val="1"/>
                                          </p:val>
                                        </p:tav>
                                      </p:tavLst>
                                    </p:anim>
                                    <p:anim calcmode="lin" valueType="num">
                                      <p:cBhvr>
                                        <p:cTn id="17" dur="83" tmFilter="0, 0; 0.125,0.2665; 0.25,0.4; 0.375,0.465; 0.5,0.5;  0.625,0.535; 0.75,0.6; 0.875,0.7335; 1,1">
                                          <p:stCondLst>
                                            <p:cond delay="331"/>
                                          </p:stCondLst>
                                        </p:cTn>
                                        <p:tgtEl>
                                          <p:spTgt spid="18"/>
                                        </p:tgtEl>
                                        <p:attrNameLst>
                                          <p:attrName>ppt_y</p:attrName>
                                        </p:attrNameLst>
                                      </p:cBhvr>
                                      <p:tavLst>
                                        <p:tav tm="0" fmla="#ppt_y-sin(pi*$)/27">
                                          <p:val>
                                            <p:fltVal val="0"/>
                                          </p:val>
                                        </p:tav>
                                        <p:tav tm="100000">
                                          <p:val>
                                            <p:fltVal val="1"/>
                                          </p:val>
                                        </p:tav>
                                      </p:tavLst>
                                    </p:anim>
                                    <p:anim calcmode="lin" valueType="num">
                                      <p:cBhvr>
                                        <p:cTn id="18" dur="41" tmFilter="0, 0; 0.125,0.2665; 0.25,0.4; 0.375,0.465; 0.5,0.5;  0.625,0.535; 0.75,0.6; 0.875,0.7335; 1,1">
                                          <p:stCondLst>
                                            <p:cond delay="414"/>
                                          </p:stCondLst>
                                        </p:cTn>
                                        <p:tgtEl>
                                          <p:spTgt spid="18"/>
                                        </p:tgtEl>
                                        <p:attrNameLst>
                                          <p:attrName>ppt_y</p:attrName>
                                        </p:attrNameLst>
                                      </p:cBhvr>
                                      <p:tavLst>
                                        <p:tav tm="0" fmla="#ppt_y-sin(pi*$)/81">
                                          <p:val>
                                            <p:fltVal val="0"/>
                                          </p:val>
                                        </p:tav>
                                        <p:tav tm="100000">
                                          <p:val>
                                            <p:fltVal val="1"/>
                                          </p:val>
                                        </p:tav>
                                      </p:tavLst>
                                    </p:anim>
                                    <p:animScale>
                                      <p:cBhvr>
                                        <p:cTn id="19" dur="7">
                                          <p:stCondLst>
                                            <p:cond delay="162"/>
                                          </p:stCondLst>
                                        </p:cTn>
                                        <p:tgtEl>
                                          <p:spTgt spid="18"/>
                                        </p:tgtEl>
                                      </p:cBhvr>
                                      <p:to x="100000" y="60000"/>
                                    </p:animScale>
                                    <p:animScale>
                                      <p:cBhvr>
                                        <p:cTn id="20" dur="41" decel="50000">
                                          <p:stCondLst>
                                            <p:cond delay="169"/>
                                          </p:stCondLst>
                                        </p:cTn>
                                        <p:tgtEl>
                                          <p:spTgt spid="18"/>
                                        </p:tgtEl>
                                      </p:cBhvr>
                                      <p:to x="100000" y="100000"/>
                                    </p:animScale>
                                    <p:animScale>
                                      <p:cBhvr>
                                        <p:cTn id="21" dur="7">
                                          <p:stCondLst>
                                            <p:cond delay="328"/>
                                          </p:stCondLst>
                                        </p:cTn>
                                        <p:tgtEl>
                                          <p:spTgt spid="18"/>
                                        </p:tgtEl>
                                      </p:cBhvr>
                                      <p:to x="100000" y="80000"/>
                                    </p:animScale>
                                    <p:animScale>
                                      <p:cBhvr>
                                        <p:cTn id="22" dur="41" decel="50000">
                                          <p:stCondLst>
                                            <p:cond delay="335"/>
                                          </p:stCondLst>
                                        </p:cTn>
                                        <p:tgtEl>
                                          <p:spTgt spid="18"/>
                                        </p:tgtEl>
                                      </p:cBhvr>
                                      <p:to x="100000" y="100000"/>
                                    </p:animScale>
                                    <p:animScale>
                                      <p:cBhvr>
                                        <p:cTn id="23" dur="7">
                                          <p:stCondLst>
                                            <p:cond delay="410"/>
                                          </p:stCondLst>
                                        </p:cTn>
                                        <p:tgtEl>
                                          <p:spTgt spid="18"/>
                                        </p:tgtEl>
                                      </p:cBhvr>
                                      <p:to x="100000" y="90000"/>
                                    </p:animScale>
                                    <p:animScale>
                                      <p:cBhvr>
                                        <p:cTn id="24" dur="41" decel="50000">
                                          <p:stCondLst>
                                            <p:cond delay="417"/>
                                          </p:stCondLst>
                                        </p:cTn>
                                        <p:tgtEl>
                                          <p:spTgt spid="18"/>
                                        </p:tgtEl>
                                      </p:cBhvr>
                                      <p:to x="100000" y="100000"/>
                                    </p:animScale>
                                    <p:animScale>
                                      <p:cBhvr>
                                        <p:cTn id="25" dur="7">
                                          <p:stCondLst>
                                            <p:cond delay="452"/>
                                          </p:stCondLst>
                                        </p:cTn>
                                        <p:tgtEl>
                                          <p:spTgt spid="18"/>
                                        </p:tgtEl>
                                      </p:cBhvr>
                                      <p:to x="100000" y="95000"/>
                                    </p:animScale>
                                    <p:animScale>
                                      <p:cBhvr>
                                        <p:cTn id="26" dur="41" decel="50000">
                                          <p:stCondLst>
                                            <p:cond delay="459"/>
                                          </p:stCondLst>
                                        </p:cTn>
                                        <p:tgtEl>
                                          <p:spTgt spid="18"/>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Group 1261">
            <a:extLst>
              <a:ext uri="{FF2B5EF4-FFF2-40B4-BE49-F238E27FC236}">
                <a16:creationId xmlns:a16="http://schemas.microsoft.com/office/drawing/2014/main" id="{81738214-0ABC-4884-B0FB-0B23266768EC}"/>
              </a:ext>
            </a:extLst>
          </p:cNvPr>
          <p:cNvGrpSpPr/>
          <p:nvPr/>
        </p:nvGrpSpPr>
        <p:grpSpPr>
          <a:xfrm>
            <a:off x="11047123" y="1579267"/>
            <a:ext cx="467620" cy="422875"/>
            <a:chOff x="0" y="0"/>
            <a:chExt cx="935237" cy="845748"/>
          </a:xfrm>
        </p:grpSpPr>
        <p:sp>
          <p:nvSpPr>
            <p:cNvPr id="9" name="Shape 1259">
              <a:extLst>
                <a:ext uri="{FF2B5EF4-FFF2-40B4-BE49-F238E27FC236}">
                  <a16:creationId xmlns:a16="http://schemas.microsoft.com/office/drawing/2014/main" id="{306DFD19-9963-4F76-89ED-91AAF70276CC}"/>
                </a:ext>
              </a:extLst>
            </p:cNvPr>
            <p:cNvSpPr/>
            <p:nvPr/>
          </p:nvSpPr>
          <p:spPr>
            <a:xfrm>
              <a:off x="0" y="0"/>
              <a:ext cx="935238" cy="845749"/>
            </a:xfrm>
            <a:custGeom>
              <a:avLst/>
              <a:gdLst/>
              <a:ahLst/>
              <a:cxnLst>
                <a:cxn ang="0">
                  <a:pos x="wd2" y="hd2"/>
                </a:cxn>
                <a:cxn ang="5400000">
                  <a:pos x="wd2" y="hd2"/>
                </a:cxn>
                <a:cxn ang="10800000">
                  <a:pos x="wd2" y="hd2"/>
                </a:cxn>
                <a:cxn ang="16200000">
                  <a:pos x="wd2" y="hd2"/>
                </a:cxn>
              </a:cxnLst>
              <a:rect l="0" t="0"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solidFill>
              <a:srgbClr val="555556"/>
            </a:solidFill>
            <a:ln w="12700" cap="flat">
              <a:noFill/>
              <a:miter lim="400000"/>
            </a:ln>
            <a:effectLst/>
          </p:spPr>
          <p:txBody>
            <a:bodyPr wrap="square" lIns="22860" tIns="22860" rIns="22860" bIns="22860" numCol="1" anchor="ctr">
              <a:noAutofit/>
            </a:bodyPr>
            <a:lstStyle/>
            <a:p>
              <a:pPr defTabSz="228600" hangingPunct="0">
                <a:lnSpc>
                  <a:spcPct val="93000"/>
                </a:lnSpc>
                <a:defRPr sz="1800">
                  <a:latin typeface="Arial"/>
                  <a:ea typeface="Arial"/>
                  <a:cs typeface="Arial"/>
                  <a:sym typeface="Arial"/>
                </a:defRPr>
              </a:pPr>
              <a:endParaRPr sz="900" kern="0">
                <a:solidFill>
                  <a:srgbClr val="000000"/>
                </a:solidFill>
                <a:latin typeface="Arial"/>
                <a:cs typeface="Arial"/>
                <a:sym typeface="Arial"/>
              </a:endParaRPr>
            </a:p>
          </p:txBody>
        </p:sp>
        <p:sp>
          <p:nvSpPr>
            <p:cNvPr id="10" name="Shape 1260">
              <a:extLst>
                <a:ext uri="{FF2B5EF4-FFF2-40B4-BE49-F238E27FC236}">
                  <a16:creationId xmlns:a16="http://schemas.microsoft.com/office/drawing/2014/main" id="{F108E31B-5CAB-4A1E-9E74-94C2CC204254}"/>
                </a:ext>
              </a:extLst>
            </p:cNvPr>
            <p:cNvSpPr/>
            <p:nvPr/>
          </p:nvSpPr>
          <p:spPr>
            <a:xfrm>
              <a:off x="113344" y="119310"/>
              <a:ext cx="619062" cy="535547"/>
            </a:xfrm>
            <a:custGeom>
              <a:avLst/>
              <a:gdLst/>
              <a:ahLst/>
              <a:cxnLst>
                <a:cxn ang="0">
                  <a:pos x="wd2" y="hd2"/>
                </a:cxn>
                <a:cxn ang="5400000">
                  <a:pos x="wd2" y="hd2"/>
                </a:cxn>
                <a:cxn ang="10800000">
                  <a:pos x="wd2" y="hd2"/>
                </a:cxn>
                <a:cxn ang="16200000">
                  <a:pos x="wd2" y="hd2"/>
                </a:cxn>
              </a:cxnLst>
              <a:rect l="0" t="0"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solidFill>
              <a:srgbClr val="555556"/>
            </a:solidFill>
            <a:ln w="12700" cap="flat">
              <a:noFill/>
              <a:miter lim="400000"/>
            </a:ln>
            <a:effectLst/>
          </p:spPr>
          <p:txBody>
            <a:bodyPr wrap="square" lIns="22860" tIns="22860" rIns="22860" bIns="22860" numCol="1" anchor="ctr">
              <a:noAutofit/>
            </a:bodyPr>
            <a:lstStyle/>
            <a:p>
              <a:pPr defTabSz="228600" hangingPunct="0">
                <a:lnSpc>
                  <a:spcPct val="93000"/>
                </a:lnSpc>
                <a:defRPr sz="1800">
                  <a:latin typeface="Arial"/>
                  <a:ea typeface="Arial"/>
                  <a:cs typeface="Arial"/>
                  <a:sym typeface="Arial"/>
                </a:defRPr>
              </a:pPr>
              <a:endParaRPr sz="900" kern="0">
                <a:solidFill>
                  <a:srgbClr val="000000"/>
                </a:solidFill>
                <a:latin typeface="Arial"/>
                <a:cs typeface="Arial"/>
                <a:sym typeface="Arial"/>
              </a:endParaRPr>
            </a:p>
          </p:txBody>
        </p:sp>
      </p:grpSp>
      <p:grpSp>
        <p:nvGrpSpPr>
          <p:cNvPr id="11" name="Group 1261">
            <a:extLst>
              <a:ext uri="{FF2B5EF4-FFF2-40B4-BE49-F238E27FC236}">
                <a16:creationId xmlns:a16="http://schemas.microsoft.com/office/drawing/2014/main" id="{3A66514D-8ACB-4075-9478-88758DA33379}"/>
              </a:ext>
            </a:extLst>
          </p:cNvPr>
          <p:cNvGrpSpPr/>
          <p:nvPr/>
        </p:nvGrpSpPr>
        <p:grpSpPr>
          <a:xfrm>
            <a:off x="8325788" y="1519612"/>
            <a:ext cx="467620" cy="422875"/>
            <a:chOff x="0" y="0"/>
            <a:chExt cx="935237" cy="845748"/>
          </a:xfrm>
        </p:grpSpPr>
        <p:sp>
          <p:nvSpPr>
            <p:cNvPr id="12" name="Shape 1259">
              <a:extLst>
                <a:ext uri="{FF2B5EF4-FFF2-40B4-BE49-F238E27FC236}">
                  <a16:creationId xmlns:a16="http://schemas.microsoft.com/office/drawing/2014/main" id="{F87F5A4A-6871-4E69-9D5E-C2AEEE967837}"/>
                </a:ext>
              </a:extLst>
            </p:cNvPr>
            <p:cNvSpPr/>
            <p:nvPr/>
          </p:nvSpPr>
          <p:spPr>
            <a:xfrm>
              <a:off x="0" y="0"/>
              <a:ext cx="935238" cy="845749"/>
            </a:xfrm>
            <a:custGeom>
              <a:avLst/>
              <a:gdLst/>
              <a:ahLst/>
              <a:cxnLst>
                <a:cxn ang="0">
                  <a:pos x="wd2" y="hd2"/>
                </a:cxn>
                <a:cxn ang="5400000">
                  <a:pos x="wd2" y="hd2"/>
                </a:cxn>
                <a:cxn ang="10800000">
                  <a:pos x="wd2" y="hd2"/>
                </a:cxn>
                <a:cxn ang="16200000">
                  <a:pos x="wd2" y="hd2"/>
                </a:cxn>
              </a:cxnLst>
              <a:rect l="0" t="0"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solidFill>
              <a:srgbClr val="555556"/>
            </a:solidFill>
            <a:ln w="12700" cap="flat">
              <a:noFill/>
              <a:miter lim="400000"/>
            </a:ln>
            <a:effectLst/>
          </p:spPr>
          <p:txBody>
            <a:bodyPr wrap="square" lIns="22860" tIns="22860" rIns="22860" bIns="22860" numCol="1" anchor="ctr">
              <a:noAutofit/>
            </a:bodyPr>
            <a:lstStyle/>
            <a:p>
              <a:pPr defTabSz="228600" hangingPunct="0">
                <a:lnSpc>
                  <a:spcPct val="93000"/>
                </a:lnSpc>
                <a:defRPr sz="1800">
                  <a:latin typeface="Arial"/>
                  <a:ea typeface="Arial"/>
                  <a:cs typeface="Arial"/>
                  <a:sym typeface="Arial"/>
                </a:defRPr>
              </a:pPr>
              <a:endParaRPr sz="900" kern="0">
                <a:solidFill>
                  <a:srgbClr val="000000"/>
                </a:solidFill>
                <a:latin typeface="Arial"/>
                <a:cs typeface="Arial"/>
                <a:sym typeface="Arial"/>
              </a:endParaRPr>
            </a:p>
          </p:txBody>
        </p:sp>
        <p:sp>
          <p:nvSpPr>
            <p:cNvPr id="13" name="Shape 1260">
              <a:extLst>
                <a:ext uri="{FF2B5EF4-FFF2-40B4-BE49-F238E27FC236}">
                  <a16:creationId xmlns:a16="http://schemas.microsoft.com/office/drawing/2014/main" id="{4AFB570A-E57F-4355-B830-9C80154F51A9}"/>
                </a:ext>
              </a:extLst>
            </p:cNvPr>
            <p:cNvSpPr/>
            <p:nvPr/>
          </p:nvSpPr>
          <p:spPr>
            <a:xfrm>
              <a:off x="113344" y="119310"/>
              <a:ext cx="619062" cy="535547"/>
            </a:xfrm>
            <a:custGeom>
              <a:avLst/>
              <a:gdLst/>
              <a:ahLst/>
              <a:cxnLst>
                <a:cxn ang="0">
                  <a:pos x="wd2" y="hd2"/>
                </a:cxn>
                <a:cxn ang="5400000">
                  <a:pos x="wd2" y="hd2"/>
                </a:cxn>
                <a:cxn ang="10800000">
                  <a:pos x="wd2" y="hd2"/>
                </a:cxn>
                <a:cxn ang="16200000">
                  <a:pos x="wd2" y="hd2"/>
                </a:cxn>
              </a:cxnLst>
              <a:rect l="0" t="0"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solidFill>
              <a:srgbClr val="555556"/>
            </a:solidFill>
            <a:ln w="12700" cap="flat">
              <a:noFill/>
              <a:miter lim="400000"/>
            </a:ln>
            <a:effectLst/>
          </p:spPr>
          <p:txBody>
            <a:bodyPr wrap="square" lIns="22860" tIns="22860" rIns="22860" bIns="22860" numCol="1" anchor="ctr">
              <a:noAutofit/>
            </a:bodyPr>
            <a:lstStyle/>
            <a:p>
              <a:pPr defTabSz="228600" hangingPunct="0">
                <a:lnSpc>
                  <a:spcPct val="93000"/>
                </a:lnSpc>
                <a:defRPr sz="1800">
                  <a:latin typeface="Arial"/>
                  <a:ea typeface="Arial"/>
                  <a:cs typeface="Arial"/>
                  <a:sym typeface="Arial"/>
                </a:defRPr>
              </a:pPr>
              <a:endParaRPr sz="900" kern="0">
                <a:solidFill>
                  <a:srgbClr val="000000"/>
                </a:solidFill>
                <a:latin typeface="Arial"/>
                <a:cs typeface="Arial"/>
                <a:sym typeface="Arial"/>
              </a:endParaRPr>
            </a:p>
          </p:txBody>
        </p:sp>
      </p:grpSp>
      <p:pic>
        <p:nvPicPr>
          <p:cNvPr id="14" name="图片 13">
            <a:hlinkClick r:id="rId3" action="ppaction://hlinksldjump"/>
            <a:extLst>
              <a:ext uri="{FF2B5EF4-FFF2-40B4-BE49-F238E27FC236}">
                <a16:creationId xmlns:a16="http://schemas.microsoft.com/office/drawing/2014/main" id="{4BED27D1-07F4-47FA-A67D-FDE1AA9993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519" t="7112" r="27244" b="14445"/>
          <a:stretch/>
        </p:blipFill>
        <p:spPr>
          <a:xfrm>
            <a:off x="1377624" y="769716"/>
            <a:ext cx="4535095" cy="5318567"/>
          </a:xfrm>
          <a:prstGeom prst="rect">
            <a:avLst/>
          </a:prstGeom>
        </p:spPr>
      </p:pic>
      <p:sp>
        <p:nvSpPr>
          <p:cNvPr id="4" name="Rectangle 3"/>
          <p:cNvSpPr/>
          <p:nvPr/>
        </p:nvSpPr>
        <p:spPr>
          <a:xfrm>
            <a:off x="4072829" y="2532120"/>
            <a:ext cx="7441915" cy="2862322"/>
          </a:xfrm>
          <a:prstGeom prst="rect">
            <a:avLst/>
          </a:prstGeom>
        </p:spPr>
        <p:txBody>
          <a:bodyPr wrap="square">
            <a:spAutoFit/>
          </a:bodyPr>
          <a:lstStyle/>
          <a:p>
            <a:pPr algn="ctr">
              <a:lnSpc>
                <a:spcPct val="150000"/>
              </a:lnSpc>
            </a:pP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Hãy</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đọc</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1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đoạn</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trong</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bài</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p>
          <a:p>
            <a:pPr algn="ctr">
              <a:lnSpc>
                <a:spcPct val="150000"/>
              </a:lnSpc>
            </a:pPr>
            <a:r>
              <a:rPr lang="vi-VN" sz="3600" b="1" i="1" dirty="0">
                <a:ln w="0"/>
                <a:solidFill>
                  <a:srgbClr val="EF4633"/>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Vua tàu thủy “Bạch Thái Bưởi”</a:t>
            </a:r>
            <a:endParaRPr lang="en-US" sz="3600" b="1" i="1" dirty="0">
              <a:ln w="0"/>
              <a:solidFill>
                <a:srgbClr val="EF4633"/>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endParaRPr>
          </a:p>
          <a:p>
            <a:pPr algn="ctr">
              <a:lnSpc>
                <a:spcPct val="150000"/>
              </a:lnSpc>
            </a:pP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và</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trả</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lời</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câu</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hỏi</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theo</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yêu</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cầu</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của</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giáo</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viên</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a:t>
            </a:r>
          </a:p>
          <a:p>
            <a:pPr algn="ctr">
              <a:lnSpc>
                <a:spcPct val="150000"/>
              </a:lnSpc>
            </a:pP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(SGK </a:t>
            </a:r>
            <a:r>
              <a:rPr lang="en-US" sz="2800" b="1" dirty="0" err="1">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trang</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 </a:t>
            </a:r>
            <a:r>
              <a:rPr lang="vi-VN"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115</a:t>
            </a:r>
            <a:r>
              <a:rPr lang="en-US" sz="2800" b="1" dirty="0">
                <a:ln w="0"/>
                <a:solidFill>
                  <a:srgbClr val="7030A0"/>
                </a:solidFill>
                <a:effectLst>
                  <a:glow rad="228600">
                    <a:schemeClr val="accent3">
                      <a:satMod val="175000"/>
                      <a:alpha val="40000"/>
                    </a:schemeClr>
                  </a:glo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85081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0-#ppt_w/2"/>
                                          </p:val>
                                        </p:tav>
                                        <p:tav tm="100000">
                                          <p:val>
                                            <p:strVal val="#ppt_x"/>
                                          </p:val>
                                        </p:tav>
                                      </p:tavLst>
                                    </p:anim>
                                    <p:anim calcmode="lin" valueType="num">
                                      <p:cBhvr additive="base">
                                        <p:cTn id="20"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B66D750D-ED91-4842-97DD-8F5AAEE077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1477"/>
          <a:stretch/>
        </p:blipFill>
        <p:spPr>
          <a:xfrm>
            <a:off x="3810215" y="868101"/>
            <a:ext cx="4571570" cy="1270322"/>
          </a:xfrm>
          <a:prstGeom prst="rect">
            <a:avLst/>
          </a:prstGeom>
        </p:spPr>
      </p:pic>
      <p:pic>
        <p:nvPicPr>
          <p:cNvPr id="7" name="图片 6">
            <a:hlinkClick r:id="rId4" action="ppaction://hlinksldjump"/>
            <a:extLst>
              <a:ext uri="{FF2B5EF4-FFF2-40B4-BE49-F238E27FC236}">
                <a16:creationId xmlns:a16="http://schemas.microsoft.com/office/drawing/2014/main" id="{B5E01C01-69E1-41D3-A9DB-EA45349F7D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266" y="1880618"/>
            <a:ext cx="3962406" cy="3962406"/>
          </a:xfrm>
          <a:prstGeom prst="rect">
            <a:avLst/>
          </a:prstGeom>
        </p:spPr>
      </p:pic>
      <p:sp>
        <p:nvSpPr>
          <p:cNvPr id="4" name="Rectangle 3"/>
          <p:cNvSpPr/>
          <p:nvPr/>
        </p:nvSpPr>
        <p:spPr>
          <a:xfrm>
            <a:off x="4263342" y="2058606"/>
            <a:ext cx="7010400" cy="2862322"/>
          </a:xfrm>
          <a:prstGeom prst="rect">
            <a:avLst/>
          </a:prstGeom>
        </p:spPr>
        <p:txBody>
          <a:bodyPr wrap="square">
            <a:spAutoFit/>
          </a:bodyPr>
          <a:lstStyle/>
          <a:p>
            <a:pPr algn="ctr">
              <a:lnSpc>
                <a:spcPct val="150000"/>
              </a:lnSpc>
            </a:pP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Hãy</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đọc</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1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đoạn</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trong</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bài</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p>
          <a:p>
            <a:pPr algn="ctr">
              <a:lnSpc>
                <a:spcPct val="150000"/>
              </a:lnSpc>
            </a:pPr>
            <a:r>
              <a:rPr lang="vi-VN" sz="3600" b="1" i="1" dirty="0">
                <a:ln w="0"/>
                <a:solidFill>
                  <a:srgbClr val="EF4633"/>
                </a:solidFill>
                <a:effectLst>
                  <a:glow rad="101600">
                    <a:schemeClr val="bg1">
                      <a:alpha val="60000"/>
                    </a:schemeClr>
                  </a:glow>
                </a:effectLst>
                <a:latin typeface="Times New Roman" panose="02020603050405020304" pitchFamily="18" charset="0"/>
                <a:cs typeface="Times New Roman" panose="02020603050405020304" pitchFamily="18" charset="0"/>
              </a:rPr>
              <a:t>Văn hay chữ tốt</a:t>
            </a:r>
            <a:endParaRPr lang="en-US" sz="3600" b="1" i="1" dirty="0">
              <a:ln w="0"/>
              <a:solidFill>
                <a:srgbClr val="EF4633"/>
              </a:solidFill>
              <a:effectLst>
                <a:glow rad="101600">
                  <a:schemeClr val="bg1">
                    <a:alpha val="60000"/>
                  </a:schemeClr>
                </a:glow>
              </a:effectLst>
              <a:latin typeface="Times New Roman" panose="02020603050405020304" pitchFamily="18" charset="0"/>
              <a:cs typeface="Times New Roman" panose="02020603050405020304" pitchFamily="18" charset="0"/>
            </a:endParaRPr>
          </a:p>
          <a:p>
            <a:pPr algn="ctr">
              <a:lnSpc>
                <a:spcPct val="150000"/>
              </a:lnSpc>
            </a:pP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và</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trả</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lời</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câu</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hỏi</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theo</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yêu</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cầu</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của</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giáo</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viên</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a:t>
            </a:r>
          </a:p>
          <a:p>
            <a:pPr algn="ctr">
              <a:lnSpc>
                <a:spcPct val="150000"/>
              </a:lnSpc>
            </a:pP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(SGK </a:t>
            </a:r>
            <a:r>
              <a:rPr lang="en-US" sz="28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trang</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vi-VN"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129</a:t>
            </a:r>
            <a:r>
              <a:rPr lang="en-US" sz="28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475377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图片包含 树&#10;&#10;描述已自动生成">
            <a:hlinkClick r:id="rId3" action="ppaction://hlinksldjump"/>
            <a:extLst>
              <a:ext uri="{FF2B5EF4-FFF2-40B4-BE49-F238E27FC236}">
                <a16:creationId xmlns:a16="http://schemas.microsoft.com/office/drawing/2014/main" id="{02B7208A-C33A-4013-8026-73CEA191F39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6546" b="15215"/>
          <a:stretch/>
        </p:blipFill>
        <p:spPr>
          <a:xfrm flipH="1">
            <a:off x="6918960" y="0"/>
            <a:ext cx="5273040" cy="6858000"/>
          </a:xfrm>
          <a:prstGeom prst="rect">
            <a:avLst/>
          </a:prstGeom>
        </p:spPr>
      </p:pic>
      <p:sp>
        <p:nvSpPr>
          <p:cNvPr id="4" name="Rectangle 3"/>
          <p:cNvSpPr/>
          <p:nvPr/>
        </p:nvSpPr>
        <p:spPr>
          <a:xfrm>
            <a:off x="1296365" y="1997839"/>
            <a:ext cx="7041222" cy="2862322"/>
          </a:xfrm>
          <a:prstGeom prst="rect">
            <a:avLst/>
          </a:prstGeom>
        </p:spPr>
        <p:txBody>
          <a:bodyPr wrap="square">
            <a:spAutoFit/>
          </a:bodyPr>
          <a:lstStyle/>
          <a:p>
            <a:pPr algn="ctr">
              <a:lnSpc>
                <a:spcPct val="150000"/>
              </a:lnSpc>
            </a:pP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Hãy</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đọc</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1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đoạn</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trong</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bài</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p>
          <a:p>
            <a:pPr algn="ctr">
              <a:lnSpc>
                <a:spcPct val="150000"/>
              </a:lnSpc>
            </a:pPr>
            <a:r>
              <a:rPr lang="vi-VN" sz="3600" b="1" i="1" dirty="0">
                <a:ln w="0"/>
                <a:solidFill>
                  <a:srgbClr val="EF4633"/>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Chú Đất Nung</a:t>
            </a:r>
            <a:endParaRPr lang="en-US" sz="3600" b="1" i="1" dirty="0">
              <a:ln w="0"/>
              <a:solidFill>
                <a:srgbClr val="EF4633"/>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endParaRPr>
          </a:p>
          <a:p>
            <a:pPr algn="ctr">
              <a:lnSpc>
                <a:spcPct val="150000"/>
              </a:lnSpc>
            </a:pP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và</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trả</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lời</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câu</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hỏi</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theo</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yêu</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cầu</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của</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giáo</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viên</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a:t>
            </a:r>
          </a:p>
          <a:p>
            <a:pPr algn="ctr">
              <a:lnSpc>
                <a:spcPct val="150000"/>
              </a:lnSpc>
            </a:pP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(SGK </a:t>
            </a:r>
            <a:r>
              <a:rPr lang="en-US" sz="2800" b="1" dirty="0" err="1">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trang</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 </a:t>
            </a:r>
            <a:r>
              <a:rPr lang="vi-VN"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13</a:t>
            </a:r>
            <a:r>
              <a:rPr lang="en-US" sz="2800" b="1" dirty="0">
                <a:ln w="0"/>
                <a:solidFill>
                  <a:srgbClr val="7030A0"/>
                </a:solidFill>
                <a:effectLst>
                  <a:glow rad="228600">
                    <a:schemeClr val="accent6">
                      <a:satMod val="175000"/>
                      <a:alpha val="40000"/>
                    </a:schemeClr>
                  </a:glow>
                </a:effectLst>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25099801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hlinkClick r:id="rId3" action="ppaction://hlinksldjump"/>
            <a:extLst>
              <a:ext uri="{FF2B5EF4-FFF2-40B4-BE49-F238E27FC236}">
                <a16:creationId xmlns:a16="http://schemas.microsoft.com/office/drawing/2014/main" id="{47BEBDB5-A91A-4C4C-AAC3-29D0DDA9A9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7236" y="1604055"/>
            <a:ext cx="4802529" cy="4802529"/>
          </a:xfrm>
          <a:prstGeom prst="rect">
            <a:avLst/>
          </a:prstGeom>
        </p:spPr>
      </p:pic>
      <p:sp>
        <p:nvSpPr>
          <p:cNvPr id="7" name="Rectangle 6"/>
          <p:cNvSpPr/>
          <p:nvPr/>
        </p:nvSpPr>
        <p:spPr>
          <a:xfrm>
            <a:off x="2852574" y="1604055"/>
            <a:ext cx="8880297" cy="3231654"/>
          </a:xfrm>
          <a:prstGeom prst="rect">
            <a:avLst/>
          </a:prstGeom>
        </p:spPr>
        <p:txBody>
          <a:bodyPr wrap="square">
            <a:spAutoFit/>
          </a:bodyPr>
          <a:lstStyle/>
          <a:p>
            <a:pPr algn="ctr">
              <a:lnSpc>
                <a:spcPct val="150000"/>
              </a:lnSpc>
            </a:pP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Hãy</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đọc</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1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đoạn</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trong</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bài</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p>
          <a:p>
            <a:pPr algn="ctr">
              <a:lnSpc>
                <a:spcPct val="150000"/>
              </a:lnSpc>
            </a:pPr>
            <a:r>
              <a:rPr lang="vi-VN" sz="4000" b="1" i="1" dirty="0">
                <a:ln w="0"/>
                <a:solidFill>
                  <a:srgbClr val="EF4633"/>
                </a:solidFill>
                <a:effectLst>
                  <a:glow rad="101600">
                    <a:schemeClr val="bg1">
                      <a:alpha val="60000"/>
                    </a:schemeClr>
                  </a:glow>
                </a:effectLst>
                <a:latin typeface="Times New Roman" panose="02020603050405020304" pitchFamily="18" charset="0"/>
                <a:cs typeface="Times New Roman" panose="02020603050405020304" pitchFamily="18" charset="0"/>
              </a:rPr>
              <a:t>Cánh diều tuổi thơ</a:t>
            </a:r>
            <a:endParaRPr lang="en-US" sz="4000" b="1" i="1" dirty="0">
              <a:ln w="0"/>
              <a:solidFill>
                <a:srgbClr val="EF4633"/>
              </a:solidFill>
              <a:effectLst>
                <a:glow rad="101600">
                  <a:schemeClr val="bg1">
                    <a:alpha val="60000"/>
                  </a:schemeClr>
                </a:glow>
              </a:effectLst>
              <a:latin typeface="Times New Roman" panose="02020603050405020304" pitchFamily="18" charset="0"/>
              <a:cs typeface="Times New Roman" panose="02020603050405020304" pitchFamily="18" charset="0"/>
            </a:endParaRPr>
          </a:p>
          <a:p>
            <a:pPr algn="ctr">
              <a:lnSpc>
                <a:spcPct val="150000"/>
              </a:lnSpc>
            </a:pP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và</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trả</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lời</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câu</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hỏi</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theo</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yêu</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cầu</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của</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giáo</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viên</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a:t>
            </a:r>
          </a:p>
          <a:p>
            <a:pPr algn="ctr">
              <a:lnSpc>
                <a:spcPct val="150000"/>
              </a:lnSpc>
            </a:pP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(SGK </a:t>
            </a:r>
            <a:r>
              <a:rPr lang="en-US" sz="3200" b="1" dirty="0" err="1">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trang</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 </a:t>
            </a:r>
            <a:r>
              <a:rPr lang="vi-VN"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146</a:t>
            </a:r>
            <a:r>
              <a:rPr lang="en-US" sz="3200" b="1" dirty="0">
                <a:ln w="0"/>
                <a:solidFill>
                  <a:srgbClr val="7030A0"/>
                </a:solidFill>
                <a:effectLst>
                  <a:glow rad="101600">
                    <a:schemeClr val="bg1">
                      <a:alpha val="60000"/>
                    </a:schemeClr>
                  </a:glo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08658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82193"/>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37429" y="96616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angle 11"/>
          <p:cNvSpPr/>
          <p:nvPr/>
        </p:nvSpPr>
        <p:spPr>
          <a:xfrm>
            <a:off x="1325325" y="1138288"/>
            <a:ext cx="9801586" cy="1200329"/>
          </a:xfrm>
          <a:prstGeom prst="rect">
            <a:avLst/>
          </a:prstGeom>
          <a:noFill/>
        </p:spPr>
        <p:txBody>
          <a:bodyPr wrap="square" lIns="91440" tIns="45720" rIns="91440" bIns="45720">
            <a:spAutoFit/>
          </a:bodyPr>
          <a:lstStyle/>
          <a:p>
            <a:pPr algn="just"/>
            <a:r>
              <a:rPr lang="vi-VN" sz="3600" b="1" dirty="0">
                <a:ln w="0"/>
                <a:solidFill>
                  <a:srgbClr val="3F7130"/>
                </a:solidFill>
                <a:effectLst>
                  <a:outerShdw blurRad="38100" dist="19050" dir="2700000" algn="tl" rotWithShape="0">
                    <a:schemeClr val="dk1">
                      <a:alpha val="40000"/>
                    </a:schemeClr>
                  </a:outerShdw>
                </a:effectLst>
                <a:latin typeface="UTM Amerika Sans" panose="02040603050506020204" pitchFamily="18" charset="0"/>
              </a:rPr>
              <a:t>2. Cho đề tập làm văn sau: “Kể chuyện ông Nguyễn Hiền”. Em hãy viết:</a:t>
            </a:r>
            <a:endParaRPr lang="en-US" sz="3600" b="1" cap="none" spc="0" dirty="0">
              <a:ln w="0"/>
              <a:solidFill>
                <a:srgbClr val="3F7130"/>
              </a:solidFill>
              <a:effectLst>
                <a:outerShdw blurRad="38100" dist="19050" dir="2700000" algn="tl" rotWithShape="0">
                  <a:schemeClr val="dk1">
                    <a:alpha val="40000"/>
                  </a:schemeClr>
                </a:outerShdw>
              </a:effectLst>
              <a:latin typeface="UTM Amerika Sans" panose="02040603050506020204" pitchFamily="18" charset="0"/>
            </a:endParaRPr>
          </a:p>
        </p:txBody>
      </p:sp>
      <p:sp>
        <p:nvSpPr>
          <p:cNvPr id="16" name="文本框 9"/>
          <p:cNvSpPr txBox="1"/>
          <p:nvPr/>
        </p:nvSpPr>
        <p:spPr>
          <a:xfrm>
            <a:off x="3690285" y="2775330"/>
            <a:ext cx="7718329" cy="584775"/>
          </a:xfrm>
          <a:prstGeom prst="rect">
            <a:avLst/>
          </a:prstGeom>
          <a:noFill/>
        </p:spPr>
        <p:txBody>
          <a:bodyPr wrap="square" rtlCol="0">
            <a:spAutoFit/>
          </a:bodyPr>
          <a:lstStyle/>
          <a:p>
            <a:pPr algn="l"/>
            <a:r>
              <a:rPr lang="vi-VN" altLang="zh-CN" sz="3200" dirty="0">
                <a:solidFill>
                  <a:srgbClr val="FF0000"/>
                </a:solidFill>
                <a:latin typeface="UVN Thay Giao Nang" panose="02090805050506020203" pitchFamily="18" charset="0"/>
                <a:ea typeface="字体管家棉花糖" panose="00020600040101010101" charset="-122"/>
              </a:rPr>
              <a:t>a. Phần mở bài theo kiểu gián tiếp.</a:t>
            </a:r>
            <a:endParaRPr lang="zh-CN" altLang="en-US" b="1" spc="300" dirty="0">
              <a:solidFill>
                <a:srgbClr val="FF0000"/>
              </a:solidFill>
              <a:uFillTx/>
              <a:latin typeface="UVN Thay Giao Nang" panose="02090805050506020203" pitchFamily="18" charset="0"/>
              <a:ea typeface="字体管家天蝎座" panose="00020600040101010101" charset="-122"/>
            </a:endParaRPr>
          </a:p>
        </p:txBody>
      </p:sp>
      <p:sp>
        <p:nvSpPr>
          <p:cNvPr id="18" name="文本框 9"/>
          <p:cNvSpPr txBox="1"/>
          <p:nvPr/>
        </p:nvSpPr>
        <p:spPr>
          <a:xfrm>
            <a:off x="3690285" y="3796818"/>
            <a:ext cx="7877398" cy="584775"/>
          </a:xfrm>
          <a:prstGeom prst="rect">
            <a:avLst/>
          </a:prstGeom>
          <a:noFill/>
        </p:spPr>
        <p:txBody>
          <a:bodyPr wrap="square" rtlCol="0">
            <a:spAutoFit/>
          </a:bodyPr>
          <a:lstStyle/>
          <a:p>
            <a:pPr algn="l"/>
            <a:r>
              <a:rPr lang="vi-VN" altLang="zh-CN" sz="3200" dirty="0">
                <a:solidFill>
                  <a:srgbClr val="FF0000"/>
                </a:solidFill>
                <a:latin typeface="UVN Thay Giao Nang" panose="02090805050506020203" pitchFamily="18" charset="0"/>
                <a:ea typeface="字体管家棉花糖" panose="00020600040101010101" charset="-122"/>
              </a:rPr>
              <a:t>b. Phần kết bài theo kiểu mở rộng.</a:t>
            </a:r>
            <a:endParaRPr lang="zh-CN" altLang="en-US" b="1" spc="300" dirty="0">
              <a:solidFill>
                <a:srgbClr val="FF0000"/>
              </a:solidFill>
              <a:uFillTx/>
              <a:latin typeface="UVN Thay Giao Nang" panose="02090805050506020203" pitchFamily="18" charset="0"/>
              <a:ea typeface="字体管家天蝎座" panose="00020600040101010101" charset="-122"/>
            </a:endParaRPr>
          </a:p>
        </p:txBody>
      </p:sp>
      <p:pic>
        <p:nvPicPr>
          <p:cNvPr id="22" name="图片 4">
            <a:extLst>
              <a:ext uri="{FF2B5EF4-FFF2-40B4-BE49-F238E27FC236}">
                <a16:creationId xmlns:a16="http://schemas.microsoft.com/office/drawing/2014/main" id="{F18A256D-4DE1-4A32-8ADC-944E40936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043" y="2170116"/>
            <a:ext cx="3667133" cy="4422954"/>
          </a:xfrm>
          <a:prstGeom prst="rect">
            <a:avLst/>
          </a:prstGeom>
        </p:spPr>
      </p:pic>
    </p:spTree>
    <p:extLst>
      <p:ext uri="{BB962C8B-B14F-4D97-AF65-F5344CB8AC3E}">
        <p14:creationId xmlns:p14="http://schemas.microsoft.com/office/powerpoint/2010/main" val="4252162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 calcmode="lin" valueType="num">
                                      <p:cBhvr>
                                        <p:cTn id="21"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80">
                                          <p:stCondLst>
                                            <p:cond delay="0"/>
                                          </p:stCondLst>
                                        </p:cTn>
                                        <p:tgtEl>
                                          <p:spTgt spid="16"/>
                                        </p:tgtEl>
                                      </p:cBhvr>
                                    </p:animEffect>
                                    <p:anim calcmode="lin" valueType="num">
                                      <p:cBhvr>
                                        <p:cTn id="2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4" dur="26">
                                          <p:stCondLst>
                                            <p:cond delay="650"/>
                                          </p:stCondLst>
                                        </p:cTn>
                                        <p:tgtEl>
                                          <p:spTgt spid="16"/>
                                        </p:tgtEl>
                                      </p:cBhvr>
                                      <p:to x="100000" y="60000"/>
                                    </p:animScale>
                                    <p:animScale>
                                      <p:cBhvr>
                                        <p:cTn id="35" dur="166" decel="50000">
                                          <p:stCondLst>
                                            <p:cond delay="676"/>
                                          </p:stCondLst>
                                        </p:cTn>
                                        <p:tgtEl>
                                          <p:spTgt spid="16"/>
                                        </p:tgtEl>
                                      </p:cBhvr>
                                      <p:to x="100000" y="100000"/>
                                    </p:animScale>
                                    <p:animScale>
                                      <p:cBhvr>
                                        <p:cTn id="36" dur="26">
                                          <p:stCondLst>
                                            <p:cond delay="1312"/>
                                          </p:stCondLst>
                                        </p:cTn>
                                        <p:tgtEl>
                                          <p:spTgt spid="16"/>
                                        </p:tgtEl>
                                      </p:cBhvr>
                                      <p:to x="100000" y="80000"/>
                                    </p:animScale>
                                    <p:animScale>
                                      <p:cBhvr>
                                        <p:cTn id="37" dur="166" decel="50000">
                                          <p:stCondLst>
                                            <p:cond delay="1338"/>
                                          </p:stCondLst>
                                        </p:cTn>
                                        <p:tgtEl>
                                          <p:spTgt spid="16"/>
                                        </p:tgtEl>
                                      </p:cBhvr>
                                      <p:to x="100000" y="100000"/>
                                    </p:animScale>
                                    <p:animScale>
                                      <p:cBhvr>
                                        <p:cTn id="38" dur="26">
                                          <p:stCondLst>
                                            <p:cond delay="1642"/>
                                          </p:stCondLst>
                                        </p:cTn>
                                        <p:tgtEl>
                                          <p:spTgt spid="16"/>
                                        </p:tgtEl>
                                      </p:cBhvr>
                                      <p:to x="100000" y="90000"/>
                                    </p:animScale>
                                    <p:animScale>
                                      <p:cBhvr>
                                        <p:cTn id="39" dur="166" decel="50000">
                                          <p:stCondLst>
                                            <p:cond delay="1668"/>
                                          </p:stCondLst>
                                        </p:cTn>
                                        <p:tgtEl>
                                          <p:spTgt spid="16"/>
                                        </p:tgtEl>
                                      </p:cBhvr>
                                      <p:to x="100000" y="100000"/>
                                    </p:animScale>
                                    <p:animScale>
                                      <p:cBhvr>
                                        <p:cTn id="40" dur="26">
                                          <p:stCondLst>
                                            <p:cond delay="1808"/>
                                          </p:stCondLst>
                                        </p:cTn>
                                        <p:tgtEl>
                                          <p:spTgt spid="16"/>
                                        </p:tgtEl>
                                      </p:cBhvr>
                                      <p:to x="100000" y="95000"/>
                                    </p:animScale>
                                    <p:animScale>
                                      <p:cBhvr>
                                        <p:cTn id="41" dur="166" decel="50000">
                                          <p:stCondLst>
                                            <p:cond delay="1834"/>
                                          </p:stCondLst>
                                        </p:cTn>
                                        <p:tgtEl>
                                          <p:spTgt spid="16"/>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down)">
                                      <p:cBhvr>
                                        <p:cTn id="46" dur="580">
                                          <p:stCondLst>
                                            <p:cond delay="0"/>
                                          </p:stCondLst>
                                        </p:cTn>
                                        <p:tgtEl>
                                          <p:spTgt spid="18"/>
                                        </p:tgtEl>
                                      </p:cBhvr>
                                    </p:animEffect>
                                    <p:anim calcmode="lin" valueType="num">
                                      <p:cBhvr>
                                        <p:cTn id="47"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52" dur="26">
                                          <p:stCondLst>
                                            <p:cond delay="650"/>
                                          </p:stCondLst>
                                        </p:cTn>
                                        <p:tgtEl>
                                          <p:spTgt spid="18"/>
                                        </p:tgtEl>
                                      </p:cBhvr>
                                      <p:to x="100000" y="60000"/>
                                    </p:animScale>
                                    <p:animScale>
                                      <p:cBhvr>
                                        <p:cTn id="53" dur="166" decel="50000">
                                          <p:stCondLst>
                                            <p:cond delay="676"/>
                                          </p:stCondLst>
                                        </p:cTn>
                                        <p:tgtEl>
                                          <p:spTgt spid="18"/>
                                        </p:tgtEl>
                                      </p:cBhvr>
                                      <p:to x="100000" y="100000"/>
                                    </p:animScale>
                                    <p:animScale>
                                      <p:cBhvr>
                                        <p:cTn id="54" dur="26">
                                          <p:stCondLst>
                                            <p:cond delay="1312"/>
                                          </p:stCondLst>
                                        </p:cTn>
                                        <p:tgtEl>
                                          <p:spTgt spid="18"/>
                                        </p:tgtEl>
                                      </p:cBhvr>
                                      <p:to x="100000" y="80000"/>
                                    </p:animScale>
                                    <p:animScale>
                                      <p:cBhvr>
                                        <p:cTn id="55" dur="166" decel="50000">
                                          <p:stCondLst>
                                            <p:cond delay="1338"/>
                                          </p:stCondLst>
                                        </p:cTn>
                                        <p:tgtEl>
                                          <p:spTgt spid="18"/>
                                        </p:tgtEl>
                                      </p:cBhvr>
                                      <p:to x="100000" y="100000"/>
                                    </p:animScale>
                                    <p:animScale>
                                      <p:cBhvr>
                                        <p:cTn id="56" dur="26">
                                          <p:stCondLst>
                                            <p:cond delay="1642"/>
                                          </p:stCondLst>
                                        </p:cTn>
                                        <p:tgtEl>
                                          <p:spTgt spid="18"/>
                                        </p:tgtEl>
                                      </p:cBhvr>
                                      <p:to x="100000" y="90000"/>
                                    </p:animScale>
                                    <p:animScale>
                                      <p:cBhvr>
                                        <p:cTn id="57" dur="166" decel="50000">
                                          <p:stCondLst>
                                            <p:cond delay="1668"/>
                                          </p:stCondLst>
                                        </p:cTn>
                                        <p:tgtEl>
                                          <p:spTgt spid="18"/>
                                        </p:tgtEl>
                                      </p:cBhvr>
                                      <p:to x="100000" y="100000"/>
                                    </p:animScale>
                                    <p:animScale>
                                      <p:cBhvr>
                                        <p:cTn id="58" dur="26">
                                          <p:stCondLst>
                                            <p:cond delay="1808"/>
                                          </p:stCondLst>
                                        </p:cTn>
                                        <p:tgtEl>
                                          <p:spTgt spid="18"/>
                                        </p:tgtEl>
                                      </p:cBhvr>
                                      <p:to x="100000" y="95000"/>
                                    </p:animScale>
                                    <p:animScale>
                                      <p:cBhvr>
                                        <p:cTn id="59"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595AA99F-5F92-4641-B188-20C0FAB1D0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5993" y="1990845"/>
            <a:ext cx="3896808" cy="3999054"/>
          </a:xfrm>
          <a:prstGeom prst="rect">
            <a:avLst/>
          </a:prstGeom>
        </p:spPr>
      </p:pic>
      <p:pic>
        <p:nvPicPr>
          <p:cNvPr id="10" name="图片 5">
            <a:extLst>
              <a:ext uri="{FF2B5EF4-FFF2-40B4-BE49-F238E27FC236}">
                <a16:creationId xmlns:a16="http://schemas.microsoft.com/office/drawing/2014/main" id="{F2D22877-D77F-4046-8783-CC9CFDB01F5D}"/>
              </a:ext>
            </a:extLst>
          </p:cNvPr>
          <p:cNvPicPr>
            <a:picLocks noChangeAspect="1"/>
          </p:cNvPicPr>
          <p:nvPr/>
        </p:nvPicPr>
        <p:blipFill rotWithShape="1">
          <a:blip r:embed="rId4">
            <a:extLst>
              <a:ext uri="{28A0092B-C50C-407E-A947-70E740481C1C}">
                <a14:useLocalDpi xmlns:a14="http://schemas.microsoft.com/office/drawing/2010/main" val="0"/>
              </a:ext>
            </a:extLst>
          </a:blip>
          <a:srcRect l="35619" t="50000" r="34140" b="13067"/>
          <a:stretch/>
        </p:blipFill>
        <p:spPr>
          <a:xfrm>
            <a:off x="4726748" y="0"/>
            <a:ext cx="6741934" cy="5809087"/>
          </a:xfrm>
          <a:prstGeom prst="rect">
            <a:avLst/>
          </a:prstGeom>
        </p:spPr>
      </p:pic>
      <p:sp>
        <p:nvSpPr>
          <p:cNvPr id="4" name="TextBox 3"/>
          <p:cNvSpPr txBox="1"/>
          <p:nvPr/>
        </p:nvSpPr>
        <p:spPr>
          <a:xfrm>
            <a:off x="5952429" y="1895912"/>
            <a:ext cx="4022081" cy="2123658"/>
          </a:xfrm>
          <a:prstGeom prst="rect">
            <a:avLst/>
          </a:prstGeom>
          <a:noFill/>
        </p:spPr>
        <p:txBody>
          <a:bodyPr wrap="square" rtlCol="0">
            <a:spAutoFit/>
          </a:bodyPr>
          <a:lstStyle/>
          <a:p>
            <a:r>
              <a:rPr lang="vi-VN" sz="6600" dirty="0">
                <a:latin typeface="#9Slide05 TheSecret" panose="00000500000000000000" pitchFamily="2" charset="0"/>
              </a:rPr>
              <a:t>Thế nào là mở bài gián tiếp?</a:t>
            </a:r>
            <a:endParaRPr lang="en-US" sz="6600" dirty="0">
              <a:latin typeface="#9Slide05 TheSecret" panose="00000500000000000000" pitchFamily="2" charset="0"/>
            </a:endParaRPr>
          </a:p>
        </p:txBody>
      </p:sp>
    </p:spTree>
    <p:extLst>
      <p:ext uri="{BB962C8B-B14F-4D97-AF65-F5344CB8AC3E}">
        <p14:creationId xmlns:p14="http://schemas.microsoft.com/office/powerpoint/2010/main" val="3259224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circle(in)">
                                      <p:cBhvr>
                                        <p:cTn id="21" dur="2000"/>
                                        <p:tgtEl>
                                          <p:spTgt spid="10"/>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5675A71-F377-4825-9D95-D7F93E8E198A}"/>
              </a:ext>
            </a:extLst>
          </p:cNvPr>
          <p:cNvPicPr>
            <a:picLocks noChangeAspect="1"/>
          </p:cNvPicPr>
          <p:nvPr/>
        </p:nvPicPr>
        <p:blipFill rotWithShape="1">
          <a:blip r:embed="rId2">
            <a:extLst>
              <a:ext uri="{28A0092B-C50C-407E-A947-70E740481C1C}">
                <a14:useLocalDpi xmlns:a14="http://schemas.microsoft.com/office/drawing/2010/main" val="0"/>
              </a:ext>
            </a:extLst>
          </a:blip>
          <a:srcRect t="6221"/>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2C048EE0-B8F7-43E4-89E7-8EAB95C4E8E9}"/>
              </a:ext>
            </a:extLst>
          </p:cNvPr>
          <p:cNvSpPr/>
          <p:nvPr/>
        </p:nvSpPr>
        <p:spPr>
          <a:xfrm>
            <a:off x="1296365" y="989635"/>
            <a:ext cx="9977377" cy="50002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0034CA3C-006C-4EDD-B336-037C262AD0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3542" y="1124996"/>
            <a:ext cx="5000264" cy="5000264"/>
          </a:xfrm>
          <a:prstGeom prst="rect">
            <a:avLst/>
          </a:prstGeom>
        </p:spPr>
      </p:pic>
      <p:sp>
        <p:nvSpPr>
          <p:cNvPr id="10" name="TextBox 9"/>
          <p:cNvSpPr txBox="1"/>
          <p:nvPr/>
        </p:nvSpPr>
        <p:spPr>
          <a:xfrm>
            <a:off x="1553335" y="900546"/>
            <a:ext cx="5594085" cy="5170646"/>
          </a:xfrm>
          <a:prstGeom prst="rect">
            <a:avLst/>
          </a:prstGeom>
          <a:noFill/>
        </p:spPr>
        <p:txBody>
          <a:bodyPr wrap="square" rtlCol="0">
            <a:spAutoFit/>
          </a:bodyPr>
          <a:lstStyle/>
          <a:p>
            <a:pPr algn="just"/>
            <a:r>
              <a:rPr lang="vi-VN" sz="6600" dirty="0">
                <a:solidFill>
                  <a:schemeClr val="tx2">
                    <a:lumMod val="60000"/>
                    <a:lumOff val="40000"/>
                  </a:schemeClr>
                </a:solidFill>
                <a:latin typeface="#9Slide05 TheSecret" panose="00000500000000000000" pitchFamily="2" charset="0"/>
              </a:rPr>
              <a:t>Mở bài gián tiếp là mở bài đi từ chủ đề khác sau đó mới dẫn vào giới thiệu câu chuyện muốn kể.</a:t>
            </a:r>
            <a:endParaRPr lang="en-US" sz="6600" dirty="0">
              <a:solidFill>
                <a:schemeClr val="tx2">
                  <a:lumMod val="60000"/>
                  <a:lumOff val="40000"/>
                </a:schemeClr>
              </a:solidFill>
              <a:latin typeface="#9Slide05 AS Heartbeat" panose="02040603050506020204" pitchFamily="18" charset="0"/>
            </a:endParaRPr>
          </a:p>
        </p:txBody>
      </p:sp>
    </p:spTree>
    <p:extLst>
      <p:ext uri="{BB962C8B-B14F-4D97-AF65-F5344CB8AC3E}">
        <p14:creationId xmlns:p14="http://schemas.microsoft.com/office/powerpoint/2010/main" val="2685617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10"/>
                                        </p:tgtEl>
                                        <p:attrNameLst>
                                          <p:attrName>ppt_y</p:attrName>
                                        </p:attrNameLst>
                                      </p:cBhvr>
                                      <p:tavLst>
                                        <p:tav tm="0">
                                          <p:val>
                                            <p:strVal val="#ppt_y"/>
                                          </p:val>
                                        </p:tav>
                                        <p:tav tm="100000">
                                          <p:val>
                                            <p:strVal val="#ppt_y"/>
                                          </p:val>
                                        </p:tav>
                                      </p:tavLst>
                                    </p:anim>
                                    <p:anim calcmode="lin" valueType="num">
                                      <p:cBhvr>
                                        <p:cTn id="27"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TotalTime>
  <Words>395</Words>
  <Application>Microsoft Office PowerPoint</Application>
  <PresentationFormat>Widescreen</PresentationFormat>
  <Paragraphs>42</Paragraphs>
  <Slides>17</Slides>
  <Notes>1</Notes>
  <HiddenSlides>0</HiddenSlides>
  <MMClips>1</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17</vt:i4>
      </vt:variant>
    </vt:vector>
  </HeadingPairs>
  <TitlesOfParts>
    <vt:vector size="33" baseType="lpstr">
      <vt:lpstr>Calibri</vt:lpstr>
      <vt:lpstr>iCiel Bambola</vt:lpstr>
      <vt:lpstr>UTM Habano</vt:lpstr>
      <vt:lpstr>Arial</vt:lpstr>
      <vt:lpstr>字魂7号-温暖童稚体</vt:lpstr>
      <vt:lpstr>UTM Amerika Sans</vt:lpstr>
      <vt:lpstr>Times New Roman</vt:lpstr>
      <vt:lpstr>等线</vt:lpstr>
      <vt:lpstr>UTM Cookies</vt:lpstr>
      <vt:lpstr>字魂17号-萌趣果冻体</vt:lpstr>
      <vt:lpstr>UVN Thay Giao Nang</vt:lpstr>
      <vt:lpstr>包图小白体</vt:lpstr>
      <vt:lpstr>#9Slide05 AS Heartbeat</vt:lpstr>
      <vt:lpstr>#9Slide05 TheSecret</vt:lpstr>
      <vt:lpstr>#9Slide05 Handsome Script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Ôn tập tiết 3</dc:title>
  <dc:creator>TQ_MANG NON</dc:creator>
  <cp:keywords>MANG NON</cp:keywords>
  <cp:lastModifiedBy>Lan Anh Dương</cp:lastModifiedBy>
  <cp:revision>7</cp:revision>
  <dcterms:created xsi:type="dcterms:W3CDTF">2019-03-29T12:25:33Z</dcterms:created>
  <dcterms:modified xsi:type="dcterms:W3CDTF">2023-07-23T09:35:24Z</dcterms:modified>
</cp:coreProperties>
</file>