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2" r:id="rId2"/>
  </p:sldMasterIdLst>
  <p:notesMasterIdLst>
    <p:notesMasterId r:id="rId15"/>
  </p:notesMasterIdLst>
  <p:handoutMasterIdLst>
    <p:handoutMasterId r:id="rId16"/>
  </p:handoutMasterIdLst>
  <p:sldIdLst>
    <p:sldId id="269" r:id="rId3"/>
    <p:sldId id="282" r:id="rId4"/>
    <p:sldId id="258" r:id="rId5"/>
    <p:sldId id="259" r:id="rId6"/>
    <p:sldId id="281" r:id="rId7"/>
    <p:sldId id="270" r:id="rId8"/>
    <p:sldId id="260" r:id="rId9"/>
    <p:sldId id="261" r:id="rId10"/>
    <p:sldId id="264" r:id="rId11"/>
    <p:sldId id="263" r:id="rId12"/>
    <p:sldId id="265" r:id="rId13"/>
    <p:sldId id="280" r:id="rId14"/>
  </p:sldIdLst>
  <p:sldSz cx="12192000" cy="6858000"/>
  <p:notesSz cx="6858000" cy="9144000"/>
  <p:custDataLst>
    <p:tags r:id="rId1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3399"/>
    <a:srgbClr val="FFCCFF"/>
    <a:srgbClr val="CC9900"/>
    <a:srgbClr val="FFFF66"/>
    <a:srgbClr val="FFFF99"/>
    <a:srgbClr val="FF7C80"/>
    <a:srgbClr val="FF99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700" autoAdjust="0"/>
  </p:normalViewPr>
  <p:slideViewPr>
    <p:cSldViewPr snapToGrid="0">
      <p:cViewPr>
        <p:scale>
          <a:sx n="70" d="100"/>
          <a:sy n="70" d="100"/>
        </p:scale>
        <p:origin x="-1046" y="-269"/>
      </p:cViewPr>
      <p:guideLst>
        <p:guide orient="horz" pos="2160"/>
        <p:guide pos="384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49814B-C289-48F3-8A3E-D6784B267A4B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CD9E4C-8F67-446B-A8DF-5639CEEBBF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48962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1966BE-64A4-4A42-898B-C27C82D35052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81183F-0210-4076-BF44-057CDDD7A0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2650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81183F-0210-4076-BF44-057CDDD7A005}" type="slidenum">
              <a:rPr lang="zh-CN" altLang="en-US" smtClean="0">
                <a:solidFill>
                  <a:prstClr val="black"/>
                </a:solidFill>
              </a:rPr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81183F-0210-4076-BF44-057CDDD7A005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81183F-0210-4076-BF44-057CDDD7A005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81183F-0210-4076-BF44-057CDDD7A005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81183F-0210-4076-BF44-057CDDD7A005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81183F-0210-4076-BF44-057CDDD7A005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81183F-0210-4076-BF44-057CDDD7A005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81183F-0210-4076-BF44-057CDDD7A005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81183F-0210-4076-BF44-057CDDD7A005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81183F-0210-4076-BF44-057CDDD7A005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7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2.sv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àu be Sinh nhật Chị em gái Bộ ảnh thủ công Bản thuyết trình Các sự kiện và Mối quan tâm Đặc biệ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14" y="358185"/>
            <a:ext cx="4109830" cy="1657939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73838" y="413119"/>
            <a:ext cx="3552648" cy="1562064"/>
            <a:chOff x="561663" y="864964"/>
            <a:chExt cx="2499360" cy="1008264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663" y="864964"/>
              <a:ext cx="2499360" cy="1008264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/>
          </p:nvSpPr>
          <p:spPr>
            <a:xfrm>
              <a:off x="767645" y="1203877"/>
              <a:ext cx="2168879" cy="4171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b="1" dirty="0" err="1" smtClean="0">
                  <a:solidFill>
                    <a:srgbClr val="E4007F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Luyện</a:t>
              </a:r>
              <a:r>
                <a:rPr lang="en-US" altLang="zh-CN" sz="3600" b="1" dirty="0" smtClean="0">
                  <a:solidFill>
                    <a:srgbClr val="E4007F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600" b="1" dirty="0" err="1" smtClean="0">
                  <a:solidFill>
                    <a:srgbClr val="E4007F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đọc</a:t>
              </a:r>
              <a:r>
                <a:rPr lang="en-US" altLang="zh-CN" sz="3600" b="1" dirty="0" smtClean="0">
                  <a:solidFill>
                    <a:srgbClr val="E4007F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hay</a:t>
              </a:r>
              <a:endParaRPr lang="zh-CN" altLang="en-US" sz="3600" b="1" dirty="0">
                <a:solidFill>
                  <a:srgbClr val="E4007F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857443" y="2149028"/>
            <a:ext cx="10511141" cy="3697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0" hangingPunct="0">
              <a:lnSpc>
                <a:spcPct val="150000"/>
              </a:lnSpc>
              <a:defRPr/>
            </a:pP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nay,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khách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thăm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Miếu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–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Quốc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Tử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Giám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còn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thấy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bên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giếng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Thiên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Quang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dưới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hàng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muỗm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già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cổ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kính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, 82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tấm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bia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khắc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tên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tuổi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1306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vị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tiến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sĩ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khoa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thi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năm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1442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khoa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thi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năm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1779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chứng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tích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nền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hiến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lâu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đời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文本框 6"/>
          <p:cNvSpPr txBox="1"/>
          <p:nvPr/>
        </p:nvSpPr>
        <p:spPr>
          <a:xfrm>
            <a:off x="857442" y="2152607"/>
            <a:ext cx="1051114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0" hangingPunct="0">
              <a:lnSpc>
                <a:spcPct val="150000"/>
              </a:lnSpc>
              <a:defRPr/>
            </a:pPr>
            <a:r>
              <a:rPr lang="en-US" sz="3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nay,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khách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thăm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Miếu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–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Quốc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Tử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Giám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còn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thấy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bên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giếng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Thiên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Quang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dưới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hàng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muỗm</a:t>
            </a:r>
            <a:r>
              <a:rPr lang="en-US" sz="3200" b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già</a:t>
            </a:r>
            <a:r>
              <a:rPr lang="en-US" sz="3200" b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cổ</a:t>
            </a:r>
            <a:r>
              <a:rPr lang="en-US" sz="3200" b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kính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, 82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tấm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bia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khắc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tên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tuổi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1306 </a:t>
            </a:r>
            <a:r>
              <a:rPr lang="en-US" sz="3200" b="1" u="sng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vị</a:t>
            </a:r>
            <a:r>
              <a:rPr lang="en-US" sz="3200" b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tiến</a:t>
            </a:r>
            <a:r>
              <a:rPr lang="en-US" sz="3200" b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sĩ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khoa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thi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năm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1442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khoa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thi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năm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1779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chứng</a:t>
            </a:r>
            <a:r>
              <a:rPr lang="en-US" sz="3200" b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tích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nền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văn</a:t>
            </a:r>
            <a:r>
              <a:rPr lang="en-US" sz="3200" b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hiến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lâu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đời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7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11" y="1002867"/>
            <a:ext cx="11190436" cy="5191104"/>
          </a:xfrm>
          <a:prstGeom prst="rect">
            <a:avLst/>
          </a:prstGeom>
        </p:spPr>
      </p:pic>
      <p:pic>
        <p:nvPicPr>
          <p:cNvPr id="6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45" y="1140391"/>
            <a:ext cx="10222172" cy="490118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961123" y="2982034"/>
            <a:ext cx="8461612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niềm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lâu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GB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Miếu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giám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hiến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lâu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ta.</a:t>
            </a:r>
            <a:endParaRPr lang="zh-CN" altLang="en-US" sz="2800" b="1" dirty="0"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568405" y="2187614"/>
            <a:ext cx="30075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Nội</a:t>
            </a:r>
            <a:r>
              <a:rPr lang="en-US" altLang="zh-CN" sz="4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dung </a:t>
            </a:r>
            <a:r>
              <a:rPr lang="en-US" altLang="zh-CN" sz="4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bài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2"/>
          <p:cNvGrpSpPr/>
          <p:nvPr/>
        </p:nvGrpSpPr>
        <p:grpSpPr>
          <a:xfrm>
            <a:off x="1001395" y="2686050"/>
            <a:ext cx="10188575" cy="3274695"/>
            <a:chOff x="0" y="0"/>
            <a:chExt cx="6350000" cy="6350000"/>
          </a:xfrm>
        </p:grpSpPr>
        <p:sp>
          <p:nvSpPr>
            <p:cNvPr id="13" name="Freeform 1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DC5D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2254885" y="2084705"/>
            <a:ext cx="3712845" cy="1515110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97EDAA"/>
            </a:solidFill>
          </p:spPr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0"/>
            <a:ext cx="4174089" cy="115913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020780" y="0"/>
            <a:ext cx="4174089" cy="1159135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017911" y="0"/>
            <a:ext cx="4174089" cy="115913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937589" y="1233951"/>
            <a:ext cx="2254411" cy="27432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3275" y="3599815"/>
            <a:ext cx="8324850" cy="14478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96770" y="2242185"/>
            <a:ext cx="4029075" cy="12001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103058" y="4796377"/>
            <a:ext cx="24785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altLang="zh-CN" sz="4000" b="1" dirty="0" smtClean="0">
                <a:solidFill>
                  <a:srgbClr val="EA5506"/>
                </a:solidFill>
                <a:latin typeface="+mj-lt"/>
                <a:ea typeface="Microsoft YaHei" panose="020B0503020204020204" pitchFamily="34" charset="-122"/>
              </a:rPr>
              <a:t>Luyện đọc</a:t>
            </a:r>
            <a:endParaRPr lang="zh-CN" altLang="en-US" sz="4000" b="1" dirty="0">
              <a:solidFill>
                <a:srgbClr val="EA5506"/>
              </a:solidFill>
              <a:latin typeface="+mj-lt"/>
              <a:ea typeface="Microsoft YaHei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235230" y="4838067"/>
            <a:ext cx="29787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altLang="zh-CN" sz="4000" b="1" dirty="0" smtClean="0">
                <a:solidFill>
                  <a:srgbClr val="A50A76"/>
                </a:solidFill>
                <a:latin typeface="+mj-lt"/>
                <a:ea typeface="Microsoft YaHei" panose="020B0503020204020204" pitchFamily="34" charset="-122"/>
              </a:rPr>
              <a:t>Tìm hiểu bài</a:t>
            </a:r>
            <a:endParaRPr lang="zh-CN" altLang="en-US" sz="4000" b="1" dirty="0">
              <a:solidFill>
                <a:srgbClr val="A50A76"/>
              </a:solidFill>
              <a:latin typeface="+mj-lt"/>
              <a:ea typeface="Microsoft YaHei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621666" y="4843029"/>
            <a:ext cx="34050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altLang="zh-CN" sz="4000" b="1" dirty="0" smtClean="0">
                <a:solidFill>
                  <a:srgbClr val="009944"/>
                </a:solidFill>
                <a:latin typeface="+mj-lt"/>
                <a:ea typeface="Microsoft YaHei" panose="020B0503020204020204" pitchFamily="34" charset="-122"/>
              </a:rPr>
              <a:t>Luyện đọc hay</a:t>
            </a:r>
            <a:endParaRPr lang="zh-CN" altLang="en-US" sz="4000" b="1" dirty="0">
              <a:solidFill>
                <a:srgbClr val="009944"/>
              </a:solidFill>
              <a:latin typeface="+mj-lt"/>
              <a:ea typeface="Microsoft YaHei" panose="020B0503020204020204" pitchFamily="34" charset="-122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1613933" y="3314787"/>
            <a:ext cx="1456814" cy="1434640"/>
          </a:xfrm>
          <a:prstGeom prst="ellipse">
            <a:avLst/>
          </a:prstGeom>
          <a:noFill/>
          <a:ln w="57150">
            <a:solidFill>
              <a:srgbClr val="EA550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4993760" y="3272473"/>
            <a:ext cx="1461632" cy="1476954"/>
          </a:xfrm>
          <a:prstGeom prst="ellipse">
            <a:avLst/>
          </a:prstGeom>
          <a:noFill/>
          <a:ln w="57150">
            <a:solidFill>
              <a:srgbClr val="A50A7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8549084" y="3243754"/>
            <a:ext cx="1550264" cy="1502125"/>
          </a:xfrm>
          <a:prstGeom prst="ellipse">
            <a:avLst/>
          </a:prstGeom>
          <a:noFill/>
          <a:ln w="57150">
            <a:solidFill>
              <a:srgbClr val="009944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2076207" y="3543146"/>
            <a:ext cx="696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latin typeface="+mj-lt"/>
              </a:rPr>
              <a:t>1</a:t>
            </a:r>
            <a:endParaRPr lang="vi-VN" sz="5400" b="1" dirty="0"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474368" y="3533152"/>
            <a:ext cx="696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>
                <a:latin typeface="+mj-lt"/>
              </a:rPr>
              <a:t>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058082" y="3533152"/>
            <a:ext cx="696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latin typeface="+mj-lt"/>
              </a:rPr>
              <a:t>3</a:t>
            </a:r>
            <a:endParaRPr lang="vi-VN" sz="5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537168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5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45" y="125894"/>
            <a:ext cx="2229079" cy="899231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187444" y="193691"/>
            <a:ext cx="2190440" cy="755376"/>
            <a:chOff x="580867" y="891391"/>
            <a:chExt cx="2499360" cy="1008264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0867" y="891391"/>
              <a:ext cx="2499360" cy="1008264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939604" y="1100534"/>
              <a:ext cx="1781887" cy="6162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b="1" dirty="0" err="1" smtClean="0">
                  <a:solidFill>
                    <a:srgbClr val="E4007F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Luyện</a:t>
              </a:r>
              <a:r>
                <a:rPr lang="en-US" altLang="zh-CN" sz="2400" b="1" dirty="0" smtClean="0">
                  <a:solidFill>
                    <a:srgbClr val="E4007F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rgbClr val="E4007F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đọc</a:t>
              </a:r>
              <a:endParaRPr lang="zh-CN" altLang="en-US" sz="2400" b="1" dirty="0">
                <a:solidFill>
                  <a:srgbClr val="E4007F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367464" y="812043"/>
            <a:ext cx="11399501" cy="5955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       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Đến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thăm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Văn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Miếu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–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Quốc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Tử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Giám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ở </a:t>
            </a:r>
            <a:r>
              <a:rPr lang="en-US" altLang="zh-CN" dirty="0" err="1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hủ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đô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Hà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Nội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,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ngôi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trường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được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coi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là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trường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đại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học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đầu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tiên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của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Việt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Nam,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khách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nước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ngoài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không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khỏi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ngạc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nhiên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khi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biết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rằng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từ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năm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1075,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nước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ta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đã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mở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khoa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thi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tiến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sĩ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.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Ngót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10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thế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kỉ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,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tính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từ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khoa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thi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năm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1075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đến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khoa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thi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cuối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cùng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vào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năm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1919,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các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triều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vua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Việt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Nam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đã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tổ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chức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được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185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khoa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thi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,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lấy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đỗ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gần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3000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tiến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sĩ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,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cụ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thể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như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sau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endParaRPr lang="en-US" altLang="zh-CN" sz="2000" dirty="0"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CN" sz="2000" dirty="0" smtClean="0"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CN" sz="2000" dirty="0"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n-US" altLang="zh-CN" sz="2000" dirty="0" smtClean="0"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n-US" altLang="zh-CN" sz="2000" dirty="0" smtClean="0"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n-US" altLang="zh-CN" sz="2400" dirty="0" smtClean="0"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        </a:t>
            </a:r>
            <a:r>
              <a:rPr lang="en-US" altLang="zh-CN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Ngày 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nay,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khách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vào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thăm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Văn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Miếu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–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Quốc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Tử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Giám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còn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thấy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bên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giếng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Thiên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Quang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,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dưới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những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hàng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muỗm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già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cổ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kính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, 82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tấm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bia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khắc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tên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tuổi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1306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vị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tiến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sĩ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từ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khoa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thi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năm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1442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đến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khoa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thi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năm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1779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như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chứng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tích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về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một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nền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văn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hiến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lâu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đời</a:t>
            </a:r>
            <a:r>
              <a:rPr lang="en-US" altLang="zh-CN" dirty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326036" y="320371"/>
            <a:ext cx="32912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Nghìn</a:t>
            </a:r>
            <a:r>
              <a:rPr lang="en-US" altLang="zh-CN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năm</a:t>
            </a:r>
            <a:r>
              <a:rPr lang="en-US" altLang="zh-CN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văn</a:t>
            </a:r>
            <a:r>
              <a:rPr lang="en-US" altLang="zh-CN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hiến</a:t>
            </a:r>
            <a:endParaRPr lang="zh-CN" altLang="en-US" sz="2800" b="1" dirty="0">
              <a:solidFill>
                <a:srgbClr val="C00000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9266410"/>
              </p:ext>
            </p:extLst>
          </p:nvPr>
        </p:nvGraphicFramePr>
        <p:xfrm>
          <a:off x="1985468" y="2489739"/>
          <a:ext cx="8530120" cy="29260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132530"/>
                <a:gridCol w="2132530"/>
                <a:gridCol w="2132530"/>
                <a:gridCol w="2132530"/>
              </a:tblGrid>
              <a:tr h="316072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Triều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đại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khoa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tiến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sĩ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trạng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16072">
                <a:tc>
                  <a:txBody>
                    <a:bodyPr/>
                    <a:lstStyle/>
                    <a:p>
                      <a:pPr algn="l"/>
                      <a:r>
                        <a:rPr lang="en-US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Lý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6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16072">
                <a:tc>
                  <a:txBody>
                    <a:bodyPr/>
                    <a:lstStyle/>
                    <a:p>
                      <a:pPr algn="l"/>
                      <a:r>
                        <a:rPr lang="en-US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Trần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14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51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9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16072">
                <a:tc>
                  <a:txBody>
                    <a:bodyPr/>
                    <a:lstStyle/>
                    <a:p>
                      <a:pPr algn="l"/>
                      <a:r>
                        <a:rPr lang="en-US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Hồ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2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12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16072">
                <a:tc>
                  <a:txBody>
                    <a:bodyPr/>
                    <a:lstStyle/>
                    <a:p>
                      <a:pPr algn="l"/>
                      <a:r>
                        <a:rPr lang="en-US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1780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160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Mạc</a:t>
                      </a:r>
                      <a:endParaRPr lang="vi-VN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21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484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160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Nguyễn</a:t>
                      </a:r>
                      <a:endParaRPr lang="vi-VN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38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558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16072"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Tổng</a:t>
                      </a:r>
                      <a:r>
                        <a:rPr lang="en-US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cộng</a:t>
                      </a:r>
                      <a:endParaRPr lang="vi-V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185</a:t>
                      </a:r>
                      <a:endParaRPr lang="vi-V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2896</a:t>
                      </a:r>
                      <a:endParaRPr lang="vi-V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vi-V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72275" y="2080736"/>
            <a:ext cx="323190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 smtClean="0">
                <a:latin typeface="Times New Roman" panose="02020603050405020304" pitchFamily="18" charset="0"/>
              </a:rPr>
              <a:t>Quốc</a:t>
            </a:r>
            <a:r>
              <a:rPr lang="en-US" sz="2800" b="1" dirty="0" smtClean="0"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</a:rPr>
              <a:t>Tử</a:t>
            </a:r>
            <a:r>
              <a:rPr lang="en-US" sz="2800" b="1" dirty="0"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</a:rPr>
              <a:t>Giám</a:t>
            </a:r>
            <a:endParaRPr lang="en-US" sz="2800" b="1" dirty="0" smtClean="0"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giếng</a:t>
            </a:r>
            <a:r>
              <a:rPr lang="en-US" sz="2800" b="1" dirty="0" smtClean="0"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</a:rPr>
              <a:t>Th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iên</a:t>
            </a:r>
            <a:r>
              <a:rPr lang="en-US" sz="2800" b="1" dirty="0"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</a:rPr>
              <a:t>Quang</a:t>
            </a:r>
            <a:r>
              <a:rPr lang="en-US" sz="2800" b="1" dirty="0">
                <a:latin typeface="Times New Roman" panose="02020603050405020304" pitchFamily="18" charset="0"/>
              </a:rPr>
              <a:t> </a:t>
            </a:r>
            <a:endParaRPr lang="en-US" sz="2800" b="1" dirty="0" smtClean="0"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 smtClean="0"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</a:rPr>
              <a:t>hàng</a:t>
            </a:r>
            <a:r>
              <a:rPr lang="en-US" sz="2800" b="1" dirty="0"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</a:rPr>
              <a:t>m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uỗm</a:t>
            </a:r>
            <a:endParaRPr lang="zh-CN" altLang="en-US" sz="28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03369" y="974351"/>
            <a:ext cx="25058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Luyện</a:t>
            </a:r>
            <a:r>
              <a:rPr lang="en-US" altLang="zh-CN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đọc</a:t>
            </a:r>
            <a:r>
              <a:rPr lang="en-US" altLang="zh-CN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từ</a:t>
            </a:r>
            <a:endParaRPr lang="zh-CN" altLang="en-US" sz="3200" b="1" dirty="0">
              <a:solidFill>
                <a:srgbClr val="C00000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2"/>
          <p:cNvSpPr txBox="1"/>
          <p:nvPr/>
        </p:nvSpPr>
        <p:spPr>
          <a:xfrm>
            <a:off x="5240740" y="1948020"/>
            <a:ext cx="6032310" cy="3677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sz="2800" b="1" dirty="0">
                <a:latin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</a:rPr>
              <a:t>Triều</a:t>
            </a:r>
            <a:r>
              <a:rPr lang="en-US" sz="2800" b="1" dirty="0"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</a:rPr>
              <a:t>đại</a:t>
            </a:r>
            <a:r>
              <a:rPr lang="en-US" sz="2800" b="1" dirty="0">
                <a:latin typeface="Times New Roman" panose="02020603050405020304" pitchFamily="18" charset="0"/>
              </a:rPr>
              <a:t>/ </a:t>
            </a:r>
            <a:r>
              <a:rPr lang="en-US" sz="2800" b="1" dirty="0" err="1">
                <a:latin typeface="Times New Roman" panose="02020603050405020304" pitchFamily="18" charset="0"/>
              </a:rPr>
              <a:t>Lý</a:t>
            </a:r>
            <a:r>
              <a:rPr lang="en-US" sz="2800" b="1" dirty="0">
                <a:latin typeface="Times New Roman" panose="02020603050405020304" pitchFamily="18" charset="0"/>
              </a:rPr>
              <a:t>/ </a:t>
            </a:r>
            <a:r>
              <a:rPr lang="en-US" sz="2800" b="1" dirty="0" err="1">
                <a:latin typeface="Times New Roman" panose="02020603050405020304" pitchFamily="18" charset="0"/>
              </a:rPr>
              <a:t>Số</a:t>
            </a:r>
            <a:r>
              <a:rPr lang="en-US" sz="2800" b="1" dirty="0"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</a:rPr>
              <a:t>khoa</a:t>
            </a:r>
            <a:r>
              <a:rPr lang="en-US" sz="2800" b="1" dirty="0"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</a:rPr>
              <a:t>thi</a:t>
            </a:r>
            <a:r>
              <a:rPr lang="en-US" sz="2800" b="1" dirty="0">
                <a:latin typeface="Times New Roman" panose="02020603050405020304" pitchFamily="18" charset="0"/>
              </a:rPr>
              <a:t>/ 6/ </a:t>
            </a:r>
            <a:r>
              <a:rPr lang="en-US" sz="2800" b="1" dirty="0" err="1">
                <a:latin typeface="Times New Roman" panose="02020603050405020304" pitchFamily="18" charset="0"/>
              </a:rPr>
              <a:t>Số</a:t>
            </a:r>
            <a:r>
              <a:rPr lang="en-US" sz="2800" b="1" dirty="0"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</a:rPr>
              <a:t>tiến</a:t>
            </a:r>
            <a:r>
              <a:rPr lang="en-US" sz="2800" b="1" dirty="0"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</a:rPr>
              <a:t>sĩ</a:t>
            </a:r>
            <a:r>
              <a:rPr lang="en-US" sz="2800" b="1" dirty="0">
                <a:latin typeface="Times New Roman" panose="02020603050405020304" pitchFamily="18" charset="0"/>
              </a:rPr>
              <a:t>/ 11/ </a:t>
            </a:r>
            <a:r>
              <a:rPr lang="en-US" sz="2800" b="1" dirty="0" err="1">
                <a:latin typeface="Times New Roman" panose="02020603050405020304" pitchFamily="18" charset="0"/>
              </a:rPr>
              <a:t>Số</a:t>
            </a:r>
            <a:r>
              <a:rPr lang="en-US" sz="2800" b="1" dirty="0"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</a:rPr>
              <a:t>trạng</a:t>
            </a:r>
            <a:r>
              <a:rPr lang="en-US" sz="2800" b="1" dirty="0"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</a:rPr>
              <a:t>nguyên</a:t>
            </a:r>
            <a:r>
              <a:rPr lang="en-US" sz="2800" b="1" dirty="0">
                <a:latin typeface="Times New Roman" panose="02020603050405020304" pitchFamily="18" charset="0"/>
              </a:rPr>
              <a:t>/ 0/.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sz="2800" b="1" dirty="0">
                <a:latin typeface="Times New Roman" panose="02020603050405020304" pitchFamily="18" charset="0"/>
              </a:rPr>
              <a:t>  - </a:t>
            </a:r>
            <a:r>
              <a:rPr lang="en-US" sz="2800" b="1" dirty="0" err="1">
                <a:latin typeface="Times New Roman" panose="02020603050405020304" pitchFamily="18" charset="0"/>
              </a:rPr>
              <a:t>Triều</a:t>
            </a:r>
            <a:r>
              <a:rPr lang="en-US" sz="2800" b="1" dirty="0"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</a:rPr>
              <a:t>đại</a:t>
            </a:r>
            <a:r>
              <a:rPr lang="en-US" sz="2800" b="1" dirty="0">
                <a:latin typeface="Times New Roman" panose="02020603050405020304" pitchFamily="18" charset="0"/>
              </a:rPr>
              <a:t>/ </a:t>
            </a:r>
            <a:r>
              <a:rPr lang="en-US" sz="2800" b="1" dirty="0" err="1">
                <a:latin typeface="Times New Roman" panose="02020603050405020304" pitchFamily="18" charset="0"/>
              </a:rPr>
              <a:t>Trần</a:t>
            </a:r>
            <a:r>
              <a:rPr lang="en-US" sz="2800" b="1" dirty="0">
                <a:latin typeface="Times New Roman" panose="02020603050405020304" pitchFamily="18" charset="0"/>
              </a:rPr>
              <a:t>/ …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sz="2800" b="1" dirty="0">
                <a:latin typeface="Times New Roman" panose="02020603050405020304" pitchFamily="18" charset="0"/>
              </a:rPr>
              <a:t>  -</a:t>
            </a:r>
            <a:r>
              <a:rPr lang="en-US" sz="2800" b="1" dirty="0" err="1">
                <a:latin typeface="Times New Roman" panose="02020603050405020304" pitchFamily="18" charset="0"/>
              </a:rPr>
              <a:t>Tổng</a:t>
            </a:r>
            <a:r>
              <a:rPr lang="en-US" sz="2800" b="1" dirty="0"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</a:rPr>
              <a:t>cộng</a:t>
            </a:r>
            <a:r>
              <a:rPr lang="en-US" sz="2800" b="1" dirty="0">
                <a:latin typeface="Times New Roman" panose="02020603050405020304" pitchFamily="18" charset="0"/>
              </a:rPr>
              <a:t>/ </a:t>
            </a:r>
            <a:r>
              <a:rPr lang="en-US" sz="2800" b="1" dirty="0" err="1">
                <a:latin typeface="Times New Roman" panose="02020603050405020304" pitchFamily="18" charset="0"/>
              </a:rPr>
              <a:t>Số</a:t>
            </a:r>
            <a:r>
              <a:rPr lang="en-US" sz="2800" b="1" dirty="0"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</a:rPr>
              <a:t>khoa</a:t>
            </a:r>
            <a:r>
              <a:rPr lang="en-US" sz="2800" b="1" dirty="0"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</a:rPr>
              <a:t>thi</a:t>
            </a:r>
            <a:r>
              <a:rPr lang="en-US" sz="2800" b="1" dirty="0">
                <a:latin typeface="Times New Roman" panose="02020603050405020304" pitchFamily="18" charset="0"/>
              </a:rPr>
              <a:t>/ 185/ </a:t>
            </a:r>
            <a:r>
              <a:rPr lang="en-US" sz="2800" b="1" dirty="0" err="1">
                <a:latin typeface="Times New Roman" panose="02020603050405020304" pitchFamily="18" charset="0"/>
              </a:rPr>
              <a:t>Số</a:t>
            </a:r>
            <a:r>
              <a:rPr lang="en-US" sz="2800" b="1" dirty="0"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</a:rPr>
              <a:t>tiến</a:t>
            </a:r>
            <a:r>
              <a:rPr lang="en-US" sz="2800" b="1" dirty="0"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</a:rPr>
              <a:t>sĩ</a:t>
            </a:r>
            <a:r>
              <a:rPr lang="en-US" sz="2800" b="1" dirty="0">
                <a:latin typeface="Times New Roman" panose="02020603050405020304" pitchFamily="18" charset="0"/>
              </a:rPr>
              <a:t>/ 2896/ </a:t>
            </a:r>
            <a:r>
              <a:rPr lang="en-US" sz="2800" b="1" dirty="0" err="1">
                <a:latin typeface="Times New Roman" panose="02020603050405020304" pitchFamily="18" charset="0"/>
              </a:rPr>
              <a:t>Số</a:t>
            </a:r>
            <a:r>
              <a:rPr lang="en-US" sz="2800" b="1" dirty="0"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</a:rPr>
              <a:t>trạng</a:t>
            </a:r>
            <a:r>
              <a:rPr lang="en-US" sz="2800" b="1" dirty="0"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</a:rPr>
              <a:t>nguyên</a:t>
            </a:r>
            <a:r>
              <a:rPr lang="en-US" sz="2800" b="1" dirty="0">
                <a:latin typeface="Times New Roman" panose="02020603050405020304" pitchFamily="18" charset="0"/>
              </a:rPr>
              <a:t>/ 47/.</a:t>
            </a:r>
          </a:p>
        </p:txBody>
      </p:sp>
      <p:sp>
        <p:nvSpPr>
          <p:cNvPr id="8" name="文本框 4"/>
          <p:cNvSpPr txBox="1"/>
          <p:nvPr/>
        </p:nvSpPr>
        <p:spPr>
          <a:xfrm>
            <a:off x="5954021" y="932074"/>
            <a:ext cx="46057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Luyện</a:t>
            </a:r>
            <a:r>
              <a:rPr lang="en-US" altLang="zh-CN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đọc</a:t>
            </a:r>
            <a:r>
              <a:rPr lang="en-US" altLang="zh-CN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bảng</a:t>
            </a:r>
            <a:r>
              <a:rPr lang="en-US" altLang="zh-CN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thống</a:t>
            </a:r>
            <a:r>
              <a:rPr lang="en-US" altLang="zh-CN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kê</a:t>
            </a:r>
            <a:endParaRPr lang="zh-CN" altLang="en-US" sz="3200" b="1" dirty="0">
              <a:solidFill>
                <a:srgbClr val="C00000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4408227" y="1209480"/>
            <a:ext cx="0" cy="447705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00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620" y="833755"/>
            <a:ext cx="6770370" cy="3940810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1061720" y="4401820"/>
            <a:ext cx="7698105" cy="2066290"/>
            <a:chOff x="5384298" y="3978951"/>
            <a:chExt cx="6038682" cy="1337060"/>
          </a:xfrm>
        </p:grpSpPr>
        <p:sp>
          <p:nvSpPr>
            <p:cNvPr id="6" name="椭圆 31"/>
            <p:cNvSpPr/>
            <p:nvPr/>
          </p:nvSpPr>
          <p:spPr>
            <a:xfrm flipH="1">
              <a:off x="5384298" y="4380648"/>
              <a:ext cx="5832648" cy="935363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noFill/>
            <a:ln w="25400" cap="rnd">
              <a:solidFill>
                <a:schemeClr val="tx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pic>
          <p:nvPicPr>
            <p:cNvPr id="7" name="图片 3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649460" y="3978951"/>
              <a:ext cx="773520" cy="711544"/>
            </a:xfrm>
            <a:prstGeom prst="rect">
              <a:avLst/>
            </a:prstGeom>
          </p:spPr>
        </p:pic>
      </p:grpSp>
      <p:sp>
        <p:nvSpPr>
          <p:cNvPr id="230" name="Google Shape;230;p11"/>
          <p:cNvSpPr/>
          <p:nvPr/>
        </p:nvSpPr>
        <p:spPr>
          <a:xfrm rot="-646182">
            <a:off x="876300" y="605790"/>
            <a:ext cx="4156710" cy="1604010"/>
          </a:xfrm>
          <a:custGeom>
            <a:avLst/>
            <a:gdLst/>
            <a:ahLst/>
            <a:cxnLst/>
            <a:rect l="l" t="t" r="r" b="b"/>
            <a:pathLst>
              <a:path w="1206500" h="1003300" extrusionOk="0">
                <a:moveTo>
                  <a:pt x="0" y="463550"/>
                </a:moveTo>
                <a:lnTo>
                  <a:pt x="965200" y="0"/>
                </a:lnTo>
                <a:lnTo>
                  <a:pt x="920750" y="139700"/>
                </a:lnTo>
                <a:lnTo>
                  <a:pt x="984250" y="177800"/>
                </a:lnTo>
                <a:lnTo>
                  <a:pt x="977900" y="254000"/>
                </a:lnTo>
                <a:lnTo>
                  <a:pt x="1054100" y="254000"/>
                </a:lnTo>
                <a:lnTo>
                  <a:pt x="1143000" y="228600"/>
                </a:lnTo>
                <a:lnTo>
                  <a:pt x="1155700" y="361950"/>
                </a:lnTo>
                <a:lnTo>
                  <a:pt x="1041400" y="482600"/>
                </a:lnTo>
                <a:lnTo>
                  <a:pt x="1187450" y="400050"/>
                </a:lnTo>
                <a:lnTo>
                  <a:pt x="1085850" y="552450"/>
                </a:lnTo>
                <a:lnTo>
                  <a:pt x="1206500" y="520700"/>
                </a:lnTo>
                <a:lnTo>
                  <a:pt x="171450" y="1003300"/>
                </a:lnTo>
                <a:lnTo>
                  <a:pt x="209550" y="946150"/>
                </a:lnTo>
                <a:lnTo>
                  <a:pt x="292100" y="876300"/>
                </a:lnTo>
                <a:lnTo>
                  <a:pt x="133350" y="863600"/>
                </a:lnTo>
                <a:lnTo>
                  <a:pt x="222250" y="774700"/>
                </a:lnTo>
                <a:lnTo>
                  <a:pt x="101600" y="762000"/>
                </a:lnTo>
                <a:lnTo>
                  <a:pt x="190500" y="647700"/>
                </a:lnTo>
                <a:lnTo>
                  <a:pt x="57150" y="615950"/>
                </a:lnTo>
                <a:lnTo>
                  <a:pt x="57150" y="565150"/>
                </a:lnTo>
                <a:lnTo>
                  <a:pt x="133350" y="514350"/>
                </a:lnTo>
                <a:lnTo>
                  <a:pt x="0" y="463550"/>
                </a:lnTo>
                <a:close/>
              </a:path>
            </a:pathLst>
          </a:custGeom>
          <a:solidFill>
            <a:srgbClr val="BFBFBF">
              <a:alpha val="6392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imes New Roman" panose="02020603050405020304" pitchFamily="18" charset="0"/>
              <a:ea typeface="Arial" panose="020B0604020202020204"/>
              <a:cs typeface="Times New Roman" panose="02020603050405020304" pitchFamily="18" charset="0"/>
              <a:sym typeface="Arial" panose="020B0604020202020204"/>
            </a:endParaRPr>
          </a:p>
        </p:txBody>
      </p:sp>
      <p:sp>
        <p:nvSpPr>
          <p:cNvPr id="3" name="Google Shape;230;p11"/>
          <p:cNvSpPr/>
          <p:nvPr/>
        </p:nvSpPr>
        <p:spPr>
          <a:xfrm rot="-646182">
            <a:off x="8093529" y="3599815"/>
            <a:ext cx="4156710" cy="1604010"/>
          </a:xfrm>
          <a:custGeom>
            <a:avLst/>
            <a:gdLst/>
            <a:ahLst/>
            <a:cxnLst/>
            <a:rect l="l" t="t" r="r" b="b"/>
            <a:pathLst>
              <a:path w="1206500" h="1003300" extrusionOk="0">
                <a:moveTo>
                  <a:pt x="0" y="463550"/>
                </a:moveTo>
                <a:lnTo>
                  <a:pt x="965200" y="0"/>
                </a:lnTo>
                <a:lnTo>
                  <a:pt x="920750" y="139700"/>
                </a:lnTo>
                <a:lnTo>
                  <a:pt x="984250" y="177800"/>
                </a:lnTo>
                <a:lnTo>
                  <a:pt x="977900" y="254000"/>
                </a:lnTo>
                <a:lnTo>
                  <a:pt x="1054100" y="254000"/>
                </a:lnTo>
                <a:lnTo>
                  <a:pt x="1143000" y="228600"/>
                </a:lnTo>
                <a:lnTo>
                  <a:pt x="1155700" y="361950"/>
                </a:lnTo>
                <a:lnTo>
                  <a:pt x="1041400" y="482600"/>
                </a:lnTo>
                <a:lnTo>
                  <a:pt x="1187450" y="400050"/>
                </a:lnTo>
                <a:lnTo>
                  <a:pt x="1085850" y="552450"/>
                </a:lnTo>
                <a:lnTo>
                  <a:pt x="1206500" y="520700"/>
                </a:lnTo>
                <a:lnTo>
                  <a:pt x="171450" y="1003300"/>
                </a:lnTo>
                <a:lnTo>
                  <a:pt x="209550" y="946150"/>
                </a:lnTo>
                <a:lnTo>
                  <a:pt x="292100" y="876300"/>
                </a:lnTo>
                <a:lnTo>
                  <a:pt x="133350" y="863600"/>
                </a:lnTo>
                <a:lnTo>
                  <a:pt x="222250" y="774700"/>
                </a:lnTo>
                <a:lnTo>
                  <a:pt x="101600" y="762000"/>
                </a:lnTo>
                <a:lnTo>
                  <a:pt x="190500" y="647700"/>
                </a:lnTo>
                <a:lnTo>
                  <a:pt x="57150" y="615950"/>
                </a:lnTo>
                <a:lnTo>
                  <a:pt x="57150" y="565150"/>
                </a:lnTo>
                <a:lnTo>
                  <a:pt x="133350" y="514350"/>
                </a:lnTo>
                <a:lnTo>
                  <a:pt x="0" y="463550"/>
                </a:lnTo>
                <a:close/>
              </a:path>
            </a:pathLst>
          </a:custGeom>
          <a:solidFill>
            <a:srgbClr val="BFBFBF">
              <a:alpha val="6392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imes New Roman" panose="02020603050405020304" pitchFamily="18" charset="0"/>
              <a:ea typeface="Arial" panose="020B0604020202020204"/>
              <a:cs typeface="Times New Roman" panose="02020603050405020304" pitchFamily="18" charset="0"/>
              <a:sym typeface="Arial" panose="020B060402020202020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1840" y="5022850"/>
            <a:ext cx="5514975" cy="1238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069648" y="1017665"/>
            <a:ext cx="3463916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Văn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hiến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: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truyền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thống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văn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hóa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lâu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đời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và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tốt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đẹp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.</a:t>
            </a:r>
            <a:endParaRPr lang="en-US" altLang="en-US" sz="2400" b="1" dirty="0" smtClean="0">
              <a:solidFill>
                <a:schemeClr val="tx1"/>
              </a:solidFill>
              <a:latin typeface="Times New Roman" panose="02020603050405020304" pitchFamily="18" charset="0"/>
              <a:ea typeface="Microsoft YaHei" panose="020B0503020204020204" pitchFamily="34" charset="-122"/>
            </a:endParaRPr>
          </a:p>
        </p:txBody>
      </p:sp>
      <p:sp>
        <p:nvSpPr>
          <p:cNvPr id="7" name="文本框 2"/>
          <p:cNvSpPr txBox="1"/>
          <p:nvPr/>
        </p:nvSpPr>
        <p:spPr>
          <a:xfrm>
            <a:off x="7954423" y="1017665"/>
            <a:ext cx="3605231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Văn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Miếu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: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nơi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thờ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K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hổng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Tử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và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những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người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có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công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mở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mang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giáo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dục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thời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xưa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9" name="文本框 2"/>
          <p:cNvSpPr txBox="1"/>
          <p:nvPr/>
        </p:nvSpPr>
        <p:spPr>
          <a:xfrm>
            <a:off x="413507" y="3714032"/>
            <a:ext cx="3286716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Quốc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Tử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Giám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: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trường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Nho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học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cao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cấp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thời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xưa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,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đặt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ở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khu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vực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b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Văn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Miếu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0" name="文本框 2"/>
          <p:cNvSpPr txBox="1"/>
          <p:nvPr/>
        </p:nvSpPr>
        <p:spPr>
          <a:xfrm>
            <a:off x="4069649" y="3645792"/>
            <a:ext cx="3463916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Tiến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sĩ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: ở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đây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chỉ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người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đỗ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trong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kì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thi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quốc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gia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về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Nho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học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thời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xưa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/>
            </a:r>
            <a:b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thi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Hội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).</a:t>
            </a:r>
          </a:p>
        </p:txBody>
      </p:sp>
      <p:sp>
        <p:nvSpPr>
          <p:cNvPr id="11" name="文本框 2"/>
          <p:cNvSpPr txBox="1"/>
          <p:nvPr/>
        </p:nvSpPr>
        <p:spPr>
          <a:xfrm>
            <a:off x="7954422" y="3666611"/>
            <a:ext cx="3605231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C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hứng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tích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: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vết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tích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hay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hiện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vật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còn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lưu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lại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làm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chứng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cho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một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sự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việc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b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đã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qua.</a:t>
            </a:r>
            <a:endParaRPr lang="en-US" altLang="en-US" sz="2400" b="1" dirty="0" smtClean="0">
              <a:solidFill>
                <a:schemeClr val="tx1"/>
              </a:solidFill>
              <a:latin typeface="Times New Roman" panose="02020603050405020304" pitchFamily="18" charset="0"/>
              <a:ea typeface="Microsoft YaHei" panose="020B0503020204020204" pitchFamily="34" charset="-122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35409" y="1396931"/>
            <a:ext cx="3717278" cy="1016856"/>
            <a:chOff x="274691" y="1386400"/>
            <a:chExt cx="3717278" cy="1016856"/>
          </a:xfrm>
        </p:grpSpPr>
        <p:sp>
          <p:nvSpPr>
            <p:cNvPr id="5" name="文本框 4"/>
            <p:cNvSpPr txBox="1"/>
            <p:nvPr/>
          </p:nvSpPr>
          <p:spPr>
            <a:xfrm>
              <a:off x="1196011" y="1609490"/>
              <a:ext cx="279595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b="1" dirty="0" err="1" smtClean="0">
                  <a:solidFill>
                    <a:srgbClr val="C00000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Giải</a:t>
              </a:r>
              <a:r>
                <a:rPr lang="en-US" altLang="zh-CN" sz="3600" b="1" dirty="0" smtClean="0">
                  <a:solidFill>
                    <a:srgbClr val="C00000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600" b="1" dirty="0" err="1" smtClean="0">
                  <a:solidFill>
                    <a:srgbClr val="C00000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nghĩa</a:t>
              </a:r>
              <a:r>
                <a:rPr lang="en-US" altLang="zh-CN" sz="3600" b="1" dirty="0" smtClean="0">
                  <a:solidFill>
                    <a:srgbClr val="C00000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600" b="1" dirty="0" err="1" smtClean="0">
                  <a:solidFill>
                    <a:srgbClr val="C00000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từ</a:t>
              </a:r>
              <a:endParaRPr lang="zh-CN" altLang="en-US" sz="3600" b="1" dirty="0">
                <a:solidFill>
                  <a:srgbClr val="C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4691" y="1386400"/>
              <a:ext cx="1131028" cy="1016856"/>
            </a:xfrm>
            <a:prstGeom prst="rect">
              <a:avLst/>
            </a:prstGeom>
          </p:spPr>
        </p:pic>
      </p:grpSp>
      <p:cxnSp>
        <p:nvCxnSpPr>
          <p:cNvPr id="6" name="Straight Connector 5"/>
          <p:cNvCxnSpPr/>
          <p:nvPr/>
        </p:nvCxnSpPr>
        <p:spPr>
          <a:xfrm>
            <a:off x="7779225" y="879089"/>
            <a:ext cx="0" cy="5139578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879983" y="912692"/>
            <a:ext cx="0" cy="5139578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586054" y="3455185"/>
            <a:ext cx="10973600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32" y="368886"/>
            <a:ext cx="3266740" cy="1317831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478086" y="440352"/>
            <a:ext cx="3002091" cy="1203856"/>
            <a:chOff x="580867" y="891391"/>
            <a:chExt cx="2499360" cy="1008264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0867" y="891391"/>
              <a:ext cx="2499360" cy="1008264"/>
            </a:xfrm>
            <a:prstGeom prst="rect">
              <a:avLst/>
            </a:prstGeom>
          </p:spPr>
        </p:pic>
        <p:sp>
          <p:nvSpPr>
            <p:cNvPr id="9" name="文本框 8"/>
            <p:cNvSpPr txBox="1"/>
            <p:nvPr/>
          </p:nvSpPr>
          <p:spPr>
            <a:xfrm>
              <a:off x="818292" y="1168443"/>
              <a:ext cx="2012790" cy="4897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b="1" dirty="0" err="1" smtClean="0">
                  <a:solidFill>
                    <a:srgbClr val="E4007F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Tìm</a:t>
              </a:r>
              <a:r>
                <a:rPr lang="en-US" altLang="zh-CN" sz="3200" b="1" dirty="0" smtClean="0">
                  <a:solidFill>
                    <a:srgbClr val="E4007F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b="1" dirty="0" err="1" smtClean="0">
                  <a:solidFill>
                    <a:srgbClr val="E4007F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hiểu</a:t>
              </a:r>
              <a:r>
                <a:rPr lang="en-US" altLang="zh-CN" sz="3200" b="1" dirty="0" smtClean="0">
                  <a:solidFill>
                    <a:srgbClr val="E4007F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b="1" dirty="0" err="1" smtClean="0">
                  <a:solidFill>
                    <a:srgbClr val="E4007F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bài</a:t>
              </a:r>
              <a:endParaRPr lang="zh-CN" altLang="en-US" sz="3200" b="1" dirty="0">
                <a:solidFill>
                  <a:srgbClr val="E4007F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文本框 9"/>
          <p:cNvSpPr txBox="1"/>
          <p:nvPr/>
        </p:nvSpPr>
        <p:spPr>
          <a:xfrm>
            <a:off x="478615" y="2592261"/>
            <a:ext cx="650980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Miếu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1075,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1075.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1919.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ã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185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3000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(2896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78615" y="1610436"/>
            <a:ext cx="6509802" cy="1198880"/>
            <a:chOff x="887009" y="1726001"/>
            <a:chExt cx="6438900" cy="1198880"/>
          </a:xfrm>
        </p:grpSpPr>
        <p:sp>
          <p:nvSpPr>
            <p:cNvPr id="10" name="文本框 9"/>
            <p:cNvSpPr txBox="1"/>
            <p:nvPr/>
          </p:nvSpPr>
          <p:spPr>
            <a:xfrm>
              <a:off x="1441364" y="1726001"/>
              <a:ext cx="5884545" cy="11988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 </a:t>
              </a:r>
              <a:r>
                <a:rPr lang="en-US" sz="24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Đến</a:t>
              </a:r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thăm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Văn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Miếu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khách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nước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ngoài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ngạc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nhiên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vì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điều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gì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?</a:t>
              </a:r>
              <a:endPara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009" y="1786961"/>
              <a:ext cx="461623" cy="768062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1922" y="1610436"/>
            <a:ext cx="4601504" cy="401837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9"/>
          <p:cNvSpPr txBox="1"/>
          <p:nvPr/>
        </p:nvSpPr>
        <p:spPr>
          <a:xfrm>
            <a:off x="464089" y="443207"/>
            <a:ext cx="110682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lướt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kê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spcBef>
                <a:spcPct val="50000"/>
              </a:spcBef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Triều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50000"/>
              </a:spcBef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Triều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zh-CN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文本框 2"/>
          <p:cNvSpPr txBox="1"/>
          <p:nvPr/>
        </p:nvSpPr>
        <p:spPr>
          <a:xfrm>
            <a:off x="1460312" y="5800995"/>
            <a:ext cx="6880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lâu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76102" y="1933219"/>
          <a:ext cx="7164000" cy="29260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91000"/>
                <a:gridCol w="1791000"/>
                <a:gridCol w="1791000"/>
                <a:gridCol w="1791000"/>
              </a:tblGrid>
              <a:tr h="364206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Triều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đại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khoa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tiến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sĩ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trạng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64500">
                <a:tc>
                  <a:txBody>
                    <a:bodyPr/>
                    <a:lstStyle/>
                    <a:p>
                      <a:pPr algn="l"/>
                      <a:r>
                        <a:rPr lang="en-US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Lý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6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64500">
                <a:tc>
                  <a:txBody>
                    <a:bodyPr/>
                    <a:lstStyle/>
                    <a:p>
                      <a:pPr algn="l"/>
                      <a:r>
                        <a:rPr lang="en-US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Trần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14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51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9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64500">
                <a:tc>
                  <a:txBody>
                    <a:bodyPr/>
                    <a:lstStyle/>
                    <a:p>
                      <a:pPr algn="l"/>
                      <a:r>
                        <a:rPr lang="en-US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Hồ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2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12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64500">
                <a:tc>
                  <a:txBody>
                    <a:bodyPr/>
                    <a:lstStyle/>
                    <a:p>
                      <a:pPr algn="l"/>
                      <a:r>
                        <a:rPr lang="en-US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1780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645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Mạc</a:t>
                      </a:r>
                      <a:endParaRPr lang="vi-VN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21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484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645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Nguyễn</a:t>
                      </a:r>
                      <a:endParaRPr lang="vi-VN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38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558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64500"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Tổng</a:t>
                      </a:r>
                      <a:r>
                        <a:rPr lang="en-US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cộng</a:t>
                      </a:r>
                      <a:endParaRPr lang="vi-V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185</a:t>
                      </a:r>
                      <a:endParaRPr lang="vi-V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2896</a:t>
                      </a:r>
                      <a:endParaRPr lang="vi-V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vi-V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655092" y="3370997"/>
            <a:ext cx="7124131" cy="405765"/>
          </a:xfrm>
          <a:prstGeom prst="roundRect">
            <a:avLst/>
          </a:prstGeom>
          <a:noFill/>
          <a:ln w="381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11" name="Straight Arrow Connector 10"/>
          <p:cNvCxnSpPr>
            <a:stCxn id="3" idx="3"/>
          </p:cNvCxnSpPr>
          <p:nvPr/>
        </p:nvCxnSpPr>
        <p:spPr>
          <a:xfrm flipV="1">
            <a:off x="7779223" y="3573879"/>
            <a:ext cx="370765" cy="1"/>
          </a:xfrm>
          <a:prstGeom prst="straightConnector1">
            <a:avLst/>
          </a:prstGeom>
          <a:ln w="38100">
            <a:solidFill>
              <a:srgbClr val="FF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8149989" y="2862883"/>
            <a:ext cx="3505200" cy="1477328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err="1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Triều</a:t>
            </a:r>
            <a:r>
              <a:rPr lang="en-US" sz="2000" b="1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000" b="1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</a:t>
            </a:r>
            <a:r>
              <a:rPr lang="en-US" sz="2000" b="1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000" b="1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000" b="1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b="1" dirty="0" err="1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hiều</a:t>
            </a:r>
            <a:r>
              <a:rPr lang="en-US" sz="2000" b="1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000" b="1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000" b="1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000" b="1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104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b="1" dirty="0" err="1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hiều</a:t>
            </a:r>
            <a:r>
              <a:rPr lang="en-US" sz="2000" b="1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000" b="1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2000" b="1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000" b="1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1780</a:t>
            </a:r>
            <a:endParaRPr lang="vi-VN" sz="2000" b="1" dirty="0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682389" y="4910882"/>
            <a:ext cx="6892120" cy="849972"/>
            <a:chOff x="682389" y="4910882"/>
            <a:chExt cx="6892120" cy="849972"/>
          </a:xfrm>
        </p:grpSpPr>
        <p:sp>
          <p:nvSpPr>
            <p:cNvPr id="8" name="文本框 2"/>
            <p:cNvSpPr txBox="1"/>
            <p:nvPr/>
          </p:nvSpPr>
          <p:spPr>
            <a:xfrm>
              <a:off x="1460312" y="5229363"/>
              <a:ext cx="61141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</a:rPr>
                <a:t>Bảng</a:t>
              </a:r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</a:rPr>
                <a:t>thống</a:t>
              </a:r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</a:rPr>
                <a:t>kê</a:t>
              </a:r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</a:rPr>
                <a:t>cho</a:t>
              </a:r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</a:rPr>
                <a:t> ta </a:t>
              </a:r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</a:rPr>
                <a:t>biết</a:t>
              </a:r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</a:rPr>
                <a:t>điều</a:t>
              </a:r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</a:rPr>
                <a:t>gì</a:t>
              </a:r>
              <a:r>
                <a:rPr lang="en-US" sz="2400" b="1" dirty="0" smtClean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</a:rPr>
                <a:t>?</a:t>
              </a:r>
              <a:endParaRPr lang="en-US" sz="2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389" y="4910882"/>
              <a:ext cx="777923" cy="849972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3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4"/>
          <p:cNvSpPr txBox="1"/>
          <p:nvPr/>
        </p:nvSpPr>
        <p:spPr>
          <a:xfrm>
            <a:off x="1117820" y="2230120"/>
            <a:ext cx="10198735" cy="2962513"/>
          </a:xfrm>
          <a:prstGeom prst="roundRect">
            <a:avLst/>
          </a:prstGeom>
          <a:ln w="79375" cmpd="sng">
            <a:solidFill>
              <a:schemeClr val="accent1">
                <a:shade val="50000"/>
              </a:schemeClr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xưa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gương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887009" y="956667"/>
            <a:ext cx="9643717" cy="768062"/>
            <a:chOff x="887009" y="956667"/>
            <a:chExt cx="9643717" cy="768062"/>
          </a:xfrm>
        </p:grpSpPr>
        <p:sp>
          <p:nvSpPr>
            <p:cNvPr id="5" name="文本框 4"/>
            <p:cNvSpPr txBox="1"/>
            <p:nvPr/>
          </p:nvSpPr>
          <p:spPr>
            <a:xfrm>
              <a:off x="1348632" y="1017533"/>
              <a:ext cx="9182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3. </a:t>
              </a:r>
              <a:r>
                <a:rPr lang="en-US" sz="2400" b="1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Bài</a:t>
              </a:r>
              <a:r>
                <a:rPr lang="en-US" sz="24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văn</a:t>
              </a:r>
              <a:r>
                <a:rPr lang="en-US" sz="24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giúp</a:t>
              </a:r>
              <a:r>
                <a:rPr lang="en-US" sz="24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em</a:t>
              </a:r>
              <a:r>
                <a:rPr lang="en-US" sz="24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hiểu</a:t>
              </a:r>
              <a:r>
                <a:rPr lang="en-US" sz="24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điều</a:t>
              </a:r>
              <a:r>
                <a:rPr lang="en-US" sz="24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gì</a:t>
              </a:r>
              <a:r>
                <a:rPr lang="en-US" sz="24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về</a:t>
              </a:r>
              <a:r>
                <a:rPr lang="en-US" sz="24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truyền</a:t>
              </a:r>
              <a:r>
                <a:rPr lang="en-US" sz="24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thống</a:t>
              </a:r>
              <a:r>
                <a:rPr lang="en-US" sz="24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văn</a:t>
              </a:r>
              <a:r>
                <a:rPr lang="en-US" sz="24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hóa</a:t>
              </a:r>
              <a:r>
                <a:rPr lang="en-US" sz="24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Việt</a:t>
              </a:r>
              <a:r>
                <a:rPr lang="en-US" sz="24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Nam ?</a:t>
              </a:r>
              <a:endParaRPr lang="zh-CN" altLang="en-US" sz="2400" b="1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009" y="956667"/>
              <a:ext cx="461623" cy="768062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消防安全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829</Words>
  <Application>Microsoft Office PowerPoint</Application>
  <PresentationFormat>Custom</PresentationFormat>
  <Paragraphs>128</Paragraphs>
  <Slides>12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主题</vt:lpstr>
      <vt:lpstr>1_Office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消防安全</dc:title>
  <dc:creator>Administrator</dc:creator>
  <cp:lastModifiedBy>Trà My</cp:lastModifiedBy>
  <cp:revision>195</cp:revision>
  <dcterms:created xsi:type="dcterms:W3CDTF">2015-05-05T08:02:00Z</dcterms:created>
  <dcterms:modified xsi:type="dcterms:W3CDTF">2023-07-19T09:46:00Z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6C47AACFDD804693B0B54EE14B705F7C</vt:lpwstr>
  </property>
  <property fmtid="{D5CDD505-2E9C-101B-9397-08002B2CF9AE}" pid="3" name="KSOProductBuildVer">
    <vt:lpwstr>2057-11.2.0.10296</vt:lpwstr>
  </property>
</Properties>
</file>