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36"/>
  </p:notesMasterIdLst>
  <p:sldIdLst>
    <p:sldId id="11452" r:id="rId2"/>
    <p:sldId id="11447" r:id="rId3"/>
    <p:sldId id="11448" r:id="rId4"/>
    <p:sldId id="11434" r:id="rId5"/>
    <p:sldId id="11449" r:id="rId6"/>
    <p:sldId id="11451" r:id="rId7"/>
    <p:sldId id="259" r:id="rId8"/>
    <p:sldId id="11455" r:id="rId9"/>
    <p:sldId id="257" r:id="rId10"/>
    <p:sldId id="11438" r:id="rId11"/>
    <p:sldId id="261" r:id="rId12"/>
    <p:sldId id="11419" r:id="rId13"/>
    <p:sldId id="11456" r:id="rId14"/>
    <p:sldId id="11453" r:id="rId15"/>
    <p:sldId id="7673" r:id="rId16"/>
    <p:sldId id="11454" r:id="rId17"/>
    <p:sldId id="7649" r:id="rId18"/>
    <p:sldId id="284" r:id="rId19"/>
    <p:sldId id="11440" r:id="rId20"/>
    <p:sldId id="11441" r:id="rId21"/>
    <p:sldId id="7653" r:id="rId22"/>
    <p:sldId id="7654" r:id="rId23"/>
    <p:sldId id="11442" r:id="rId24"/>
    <p:sldId id="11443" r:id="rId25"/>
    <p:sldId id="11444" r:id="rId26"/>
    <p:sldId id="7664" r:id="rId27"/>
    <p:sldId id="7658" r:id="rId28"/>
    <p:sldId id="11445" r:id="rId29"/>
    <p:sldId id="7665" r:id="rId30"/>
    <p:sldId id="7662" r:id="rId31"/>
    <p:sldId id="11446" r:id="rId32"/>
    <p:sldId id="7666" r:id="rId33"/>
    <p:sldId id="7671" r:id="rId34"/>
    <p:sldId id="11457" r:id="rId35"/>
  </p:sldIdLst>
  <p:sldSz cx="12192000" cy="6858000"/>
  <p:notesSz cx="6858000" cy="9144000"/>
  <p:embeddedFontLst>
    <p:embeddedFont>
      <p:font typeface="等线" panose="02010600030101010101" pitchFamily="2" charset="-122"/>
      <p:regular r:id="rId37"/>
      <p:bold r:id="rId38"/>
    </p:embeddedFont>
    <p:embeddedFont>
      <p:font typeface="等线 Light" panose="02010600030101010101" pitchFamily="2" charset="-122"/>
      <p:regular r:id="rId39"/>
    </p:embeddedFont>
    <p:embeddedFont>
      <p:font typeface="Cambria Math" panose="02040503050406030204" pitchFamily="18" charset="0"/>
      <p:regular r:id="rId40"/>
    </p:embeddedFont>
    <p:embeddedFont>
      <p:font typeface="iCiel Soup of Justice" pitchFamily="2" charset="0"/>
      <p:regular r:id="rId41"/>
    </p:embeddedFont>
    <p:embeddedFont>
      <p:font typeface="UTM American Sans" panose="02040603050506020204" pitchFamily="18" charset="0"/>
      <p:regular r:id="rId42"/>
    </p:embeddedFont>
    <p:embeddedFont>
      <p:font typeface="UTM Avo" panose="02040603050506020204" pitchFamily="18" charset="0"/>
      <p:regular r:id="rId43"/>
      <p:bold r:id="rId44"/>
      <p:italic r:id="rId45"/>
      <p:boldItalic r:id="rId46"/>
    </p:embeddedFont>
    <p:embeddedFont>
      <p:font typeface="UTM Cookies" panose="02040603050506020204" pitchFamily="18" charset="0"/>
      <p:regular r:id="rId47"/>
    </p:embeddedFont>
    <p:embeddedFont>
      <p:font typeface="UTM Flamenco" panose="02040603050506020204" pitchFamily="18" charset="0"/>
      <p:regular r:id="rId48"/>
    </p:embeddedFont>
    <p:embeddedFont>
      <p:font typeface="UTM God's Word" panose="02040603050506020204" pitchFamily="18" charset="0"/>
      <p:regular r:id="rId49"/>
      <p:bold r:id="rId50"/>
      <p:italic r:id="rId51"/>
      <p:boldItalic r:id="rId52"/>
    </p:embeddedFont>
    <p:embeddedFont>
      <p:font typeface="UTM Guanine" panose="02040603050506020204" pitchFamily="18" charset="0"/>
      <p:regular r:id="rId53"/>
    </p:embeddedFont>
    <p:embeddedFont>
      <p:font typeface="UTM Showcard" panose="02040603050506020204" pitchFamily="18" charset="0"/>
      <p:regular r:id="rId54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500"/>
    <a:srgbClr val="E52314"/>
    <a:srgbClr val="B9EDFF"/>
    <a:srgbClr val="9CCEE2"/>
    <a:srgbClr val="FFFFCF"/>
    <a:srgbClr val="5A3232"/>
    <a:srgbClr val="406D9E"/>
    <a:srgbClr val="000000"/>
    <a:srgbClr val="FFCA1D"/>
    <a:srgbClr val="2EAB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08" autoAdjust="0"/>
    <p:restoredTop sz="90110" autoAdjust="0"/>
  </p:normalViewPr>
  <p:slideViewPr>
    <p:cSldViewPr snapToGrid="0">
      <p:cViewPr>
        <p:scale>
          <a:sx n="25" d="100"/>
          <a:sy n="25" d="100"/>
        </p:scale>
        <p:origin x="1784" y="86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3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6.fntdata"/><Relationship Id="rId47" Type="http://schemas.openxmlformats.org/officeDocument/2006/relationships/font" Target="fonts/font11.fntdata"/><Relationship Id="rId50" Type="http://schemas.openxmlformats.org/officeDocument/2006/relationships/font" Target="fonts/font14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2.fntdata"/><Relationship Id="rId46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5.fntdata"/><Relationship Id="rId54" Type="http://schemas.openxmlformats.org/officeDocument/2006/relationships/font" Target="fonts/font1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1.fntdata"/><Relationship Id="rId40" Type="http://schemas.openxmlformats.org/officeDocument/2006/relationships/font" Target="fonts/font4.fntdata"/><Relationship Id="rId45" Type="http://schemas.openxmlformats.org/officeDocument/2006/relationships/font" Target="fonts/font9.fntdata"/><Relationship Id="rId53" Type="http://schemas.openxmlformats.org/officeDocument/2006/relationships/font" Target="fonts/font17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49" Type="http://schemas.openxmlformats.org/officeDocument/2006/relationships/font" Target="fonts/font13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8.fntdata"/><Relationship Id="rId52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7.fntdata"/><Relationship Id="rId48" Type="http://schemas.openxmlformats.org/officeDocument/2006/relationships/font" Target="fonts/font12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5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0384C4-4FBC-45FD-A3AD-9A89763DEA1E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A8332A-45E4-4A45-8FD1-86A7DDFA6B2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60062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/>
              <a:t>素材：</a:t>
            </a:r>
            <a:r>
              <a:rPr lang="en-US" altLang="zh-CN" dirty="0"/>
              <a:t>https://ibaotu.com/sucai/19453204.html, https://ibaotu.com/sucai/19451470.html, https://ibaotu.com/sucai/18395015.html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字体：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https://izihun.com/shangyongziti-591.html</a:t>
            </a:r>
            <a:endParaRPr lang="zh-CN" altLang="zh-CN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CN" altLang="en-US" dirty="0"/>
              <a:t>音乐：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https://ibaotu.com/sucai/17866500.html</a:t>
            </a:r>
          </a:p>
          <a:p>
            <a:r>
              <a:rPr lang="zh-CN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摄影图：</a:t>
            </a:r>
            <a:r>
              <a:rPr lang="en-US" altLang="zh-CN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https://ibaotu.com/sucai/18240402.html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8332A-45E4-4A45-8FD1-86A7DDFA6B2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43502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CA8332A-45E4-4A45-8FD1-86A7DDFA6B2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26883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C24639-4BFB-4B89-93BF-ECC60E30A4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1185CEC-F095-4C71-BCEB-F1B132290AD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7B6F9CA-D1E6-4240-AAEF-871F3DBF78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F284744-1F36-43E7-A079-1015500E10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5BAD365-E08E-46DD-BAF5-96B34DD566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5611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98C5D0C-4D1B-4CE7-94FB-DC99029B0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9A1A7A3-2466-4140-A343-6608EC3B5F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A56EA68-FD2C-4851-8C01-7763E9F0F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2C3FD3A-4239-411B-9208-F5B10ECED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237EBE8-D17F-4F00-96A1-72B29AB87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877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B7C90287-BE84-40F6-B86E-5E074F8B6E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640D478-39A9-4159-9140-632FD1E0BD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B3329AB2-763C-4DEE-9465-D57B64F231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FB94C26-0B6A-4D0C-B745-778029347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5859A59-1BC5-4F54-A220-B4FD47635A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121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54683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ADCB8BD-0826-4C58-8596-96994682B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D693073-8914-4EE6-8AF6-5A8CBB553B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3D8DEB3-69B8-4A84-957C-804442BD4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7F11FFF-E1BE-4B29-A6BA-C79195D82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F698132-1638-4E4E-B35B-5CA79D7500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03408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14143C1-379B-4AEE-9C73-D4728283F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B7EB420-0813-470C-8F42-8E38F84DCF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1C4D1A-8111-4D0E-BCA4-EA9BA4569D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7176061-7DC7-499E-B1C6-083F54D52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F0C2383-5708-465C-9A80-97CD19112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2745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BCF0C1D-4A16-418D-92AD-14DEAFB2E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BEEBD09-58D4-4508-832F-64636C254C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EFF8DEE-BC2F-43C0-AFE2-22C150B44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ADE3BF8-5D48-4373-862E-2E7DFC9FF3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3AC278E-AD6D-4C6C-B537-B881876EC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A398B72-6A58-478C-A483-C0C3E83F0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8942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2836EF5-3C19-4EA0-A17E-064ACB7D5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F244B10-621A-434B-A706-A660345D92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DD18B903-9815-4953-A880-7992E4DFA0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E5C5530-5641-40E5-9087-98DF4B1280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B9EFB07A-FED9-47D4-B1AC-CEA83ADFB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314F3F8-D8F1-42DF-8628-54F484A13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ADB981D6-F271-49DD-B4DF-1B153D7CB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32EDE738-2672-41FF-8A0D-EF271E021E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49574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8455AE6-365D-4EA4-92C7-1A5EF7A774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C47F52D-D91D-4379-9B5A-2AA2E0ACB5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FA5F5CC5-CFC6-4441-A011-F38032BA8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DF0FA750-8DDD-4DCF-9342-A9F2AF111D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345307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DA1F4EA-F88F-4641-A937-67B6D83FE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21F400-826F-410F-9E9F-CBD1D1A99B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20439C3-3627-46A6-8303-00EDF8D8CA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658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38A2E2F-2468-4F02-B788-DDC552113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81C69F6-7BC5-4ED1-A422-771E0ED5F9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0B5D08F-4248-42CB-B495-054886C4010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A0CC3BD-9F95-4709-BC49-F7C9504091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2793D0D-C9A4-40C8-B89A-900998B6DC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0DD9DB8-E9B0-4B63-B05D-5E82AD75B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75906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AB4BD1D-14A2-4797-9A85-C96812A600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DC54612-0447-41B1-B0D6-08075F1967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A93D7BA-DF05-4F28-9CAD-AF8DCC6A4E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164C80E-36CE-43F4-A739-AA65BEDB3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525DD5-892E-4B85-8201-D5DBE45E046B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A43E4C7-9EBA-493C-8367-5B4034726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E153A65-B785-4325-BE37-915BA0A41B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8847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A425641D-20D9-4A14-B816-C8AC1FDA45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79F389F-5E7E-4A4E-BD21-DA571D0EDA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6C7B1A-CB44-4B90-AC6B-7FA02EE9E0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525DD5-892E-4B85-8201-D5DBE45E046B}" type="datetimeFigureOut">
              <a:rPr lang="zh-CN" altLang="en-US" smtClean="0"/>
              <a:t>2022/1/14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5BA322B-2F47-444B-90B0-355D84FD6DE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A2B8C65-4165-434B-9797-750F52D9FD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032A7E-8B15-46C0-BAAA-B0A0EE45CDD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8F63859-C6E2-4D91-9D38-F282C3678772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4366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image" Target="../media/image27.png"/><Relationship Id="rId7" Type="http://schemas.microsoft.com/office/2007/relationships/hdphoto" Target="../media/hdphoto1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11" Type="http://schemas.microsoft.com/office/2007/relationships/hdphoto" Target="../media/hdphoto6.wdp"/><Relationship Id="rId5" Type="http://schemas.openxmlformats.org/officeDocument/2006/relationships/image" Target="../media/image24.png"/><Relationship Id="rId10" Type="http://schemas.openxmlformats.org/officeDocument/2006/relationships/image" Target="../media/image30.png"/><Relationship Id="rId4" Type="http://schemas.microsoft.com/office/2007/relationships/hdphoto" Target="../media/hdphoto5.wdp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7.png"/><Relationship Id="rId7" Type="http://schemas.openxmlformats.org/officeDocument/2006/relationships/image" Target="../media/image28.png"/><Relationship Id="rId12" Type="http://schemas.microsoft.com/office/2007/relationships/hdphoto" Target="../media/hdphoto6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30.png"/><Relationship Id="rId5" Type="http://schemas.openxmlformats.org/officeDocument/2006/relationships/image" Target="../media/image2.png"/><Relationship Id="rId10" Type="http://schemas.openxmlformats.org/officeDocument/2006/relationships/image" Target="../media/image32.png"/><Relationship Id="rId4" Type="http://schemas.microsoft.com/office/2007/relationships/hdphoto" Target="../media/hdphoto5.wdp"/><Relationship Id="rId9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microsoft.com/office/2007/relationships/hdphoto" Target="../media/hdphoto7.wdp"/><Relationship Id="rId11" Type="http://schemas.microsoft.com/office/2007/relationships/hdphoto" Target="../media/hdphoto8.wdp"/><Relationship Id="rId5" Type="http://schemas.openxmlformats.org/officeDocument/2006/relationships/image" Target="../media/image37.png"/><Relationship Id="rId10" Type="http://schemas.openxmlformats.org/officeDocument/2006/relationships/image" Target="../media/image38.png"/><Relationship Id="rId4" Type="http://schemas.openxmlformats.org/officeDocument/2006/relationships/image" Target="../media/image36.png"/><Relationship Id="rId9" Type="http://schemas.microsoft.com/office/2007/relationships/hdphoto" Target="../media/hdphoto4.wdp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7.png"/><Relationship Id="rId7" Type="http://schemas.openxmlformats.org/officeDocument/2006/relationships/image" Target="../media/image28.png"/><Relationship Id="rId12" Type="http://schemas.microsoft.com/office/2007/relationships/hdphoto" Target="../media/hdphoto6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openxmlformats.org/officeDocument/2006/relationships/image" Target="../media/image30.png"/><Relationship Id="rId5" Type="http://schemas.openxmlformats.org/officeDocument/2006/relationships/image" Target="../media/image2.png"/><Relationship Id="rId10" Type="http://schemas.openxmlformats.org/officeDocument/2006/relationships/image" Target="../media/image32.png"/><Relationship Id="rId4" Type="http://schemas.microsoft.com/office/2007/relationships/hdphoto" Target="../media/hdphoto5.wdp"/><Relationship Id="rId9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2.xml"/><Relationship Id="rId5" Type="http://schemas.microsoft.com/office/2007/relationships/hdphoto" Target="../media/hdphoto9.wdp"/><Relationship Id="rId4" Type="http://schemas.openxmlformats.org/officeDocument/2006/relationships/image" Target="../media/image4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microsoft.com/office/2007/relationships/hdphoto" Target="../media/hdphoto7.wdp"/><Relationship Id="rId12" Type="http://schemas.microsoft.com/office/2007/relationships/hdphoto" Target="../media/hdphoto8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7.png"/><Relationship Id="rId11" Type="http://schemas.openxmlformats.org/officeDocument/2006/relationships/image" Target="../media/image38.png"/><Relationship Id="rId5" Type="http://schemas.openxmlformats.org/officeDocument/2006/relationships/image" Target="../media/image36.png"/><Relationship Id="rId10" Type="http://schemas.microsoft.com/office/2007/relationships/hdphoto" Target="../media/hdphoto4.wdp"/><Relationship Id="rId4" Type="http://schemas.openxmlformats.org/officeDocument/2006/relationships/image" Target="../media/image26.jpeg"/><Relationship Id="rId9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11" Type="http://schemas.microsoft.com/office/2007/relationships/hdphoto" Target="../media/hdphoto6.wdp"/><Relationship Id="rId5" Type="http://schemas.openxmlformats.org/officeDocument/2006/relationships/image" Target="../media/image2.png"/><Relationship Id="rId10" Type="http://schemas.openxmlformats.org/officeDocument/2006/relationships/image" Target="../media/image30.png"/><Relationship Id="rId4" Type="http://schemas.microsoft.com/office/2007/relationships/hdphoto" Target="../media/hdphoto5.wdp"/><Relationship Id="rId9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microsoft.com/office/2007/relationships/hdphoto" Target="../media/hdphoto7.wdp"/><Relationship Id="rId12" Type="http://schemas.microsoft.com/office/2007/relationships/hdphoto" Target="../media/hdphoto8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7.png"/><Relationship Id="rId11" Type="http://schemas.openxmlformats.org/officeDocument/2006/relationships/image" Target="../media/image38.png"/><Relationship Id="rId5" Type="http://schemas.openxmlformats.org/officeDocument/2006/relationships/image" Target="../media/image36.png"/><Relationship Id="rId10" Type="http://schemas.microsoft.com/office/2007/relationships/hdphoto" Target="../media/hdphoto4.wdp"/><Relationship Id="rId4" Type="http://schemas.openxmlformats.org/officeDocument/2006/relationships/image" Target="../media/image26.jpeg"/><Relationship Id="rId9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2.png"/><Relationship Id="rId10" Type="http://schemas.microsoft.com/office/2007/relationships/hdphoto" Target="../media/hdphoto6.wdp"/><Relationship Id="rId4" Type="http://schemas.microsoft.com/office/2007/relationships/hdphoto" Target="../media/hdphoto5.wdp"/><Relationship Id="rId9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27.png"/><Relationship Id="rId7" Type="http://schemas.microsoft.com/office/2007/relationships/hdphoto" Target="../media/hdphoto6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31.png"/><Relationship Id="rId4" Type="http://schemas.microsoft.com/office/2007/relationships/hdphoto" Target="../media/hdphoto5.wdp"/><Relationship Id="rId9" Type="http://schemas.microsoft.com/office/2007/relationships/hdphoto" Target="../media/hdphoto1.wdp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microsoft.com/office/2007/relationships/hdphoto" Target="../media/hdphoto7.wdp"/><Relationship Id="rId12" Type="http://schemas.microsoft.com/office/2007/relationships/hdphoto" Target="../media/hdphoto8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7.png"/><Relationship Id="rId11" Type="http://schemas.openxmlformats.org/officeDocument/2006/relationships/image" Target="../media/image38.png"/><Relationship Id="rId5" Type="http://schemas.openxmlformats.org/officeDocument/2006/relationships/image" Target="../media/image36.png"/><Relationship Id="rId10" Type="http://schemas.microsoft.com/office/2007/relationships/hdphoto" Target="../media/hdphoto4.wdp"/><Relationship Id="rId4" Type="http://schemas.openxmlformats.org/officeDocument/2006/relationships/image" Target="../media/image26.jpeg"/><Relationship Id="rId9" Type="http://schemas.openxmlformats.org/officeDocument/2006/relationships/image" Target="../media/image25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2.wd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19.png"/><Relationship Id="rId5" Type="http://schemas.openxmlformats.org/officeDocument/2006/relationships/image" Target="../media/image14.png"/><Relationship Id="rId10" Type="http://schemas.openxmlformats.org/officeDocument/2006/relationships/image" Target="../media/image18.png"/><Relationship Id="rId4" Type="http://schemas.openxmlformats.org/officeDocument/2006/relationships/image" Target="../media/image13.png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6875352B-7FDC-4042-A757-73934352B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279444" y="2233905"/>
            <a:ext cx="6583775" cy="539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6836E1E-1DF0-4FB0-819B-019BE1EB752C}"/>
              </a:ext>
            </a:extLst>
          </p:cNvPr>
          <p:cNvGrpSpPr/>
          <p:nvPr/>
        </p:nvGrpSpPr>
        <p:grpSpPr>
          <a:xfrm>
            <a:off x="143243" y="371857"/>
            <a:ext cx="9060713" cy="1910613"/>
            <a:chOff x="2421233" y="2023846"/>
            <a:chExt cx="9060713" cy="1910613"/>
          </a:xfrm>
        </p:grpSpPr>
        <p:sp>
          <p:nvSpPr>
            <p:cNvPr id="7" name="文本框 15">
              <a:extLst>
                <a:ext uri="{FF2B5EF4-FFF2-40B4-BE49-F238E27FC236}">
                  <a16:creationId xmlns:a16="http://schemas.microsoft.com/office/drawing/2014/main" id="{2DF2BE95-10FA-4D73-81E3-EB63A4BAC531}"/>
                </a:ext>
              </a:extLst>
            </p:cNvPr>
            <p:cNvSpPr txBox="1"/>
            <p:nvPr/>
          </p:nvSpPr>
          <p:spPr>
            <a:xfrm>
              <a:off x="2485572" y="2072411"/>
              <a:ext cx="8996374" cy="1862048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vi-VN" altLang="zh-CN" sz="11500">
                  <a:solidFill>
                    <a:srgbClr val="002060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TM Showcard" panose="02040603050506020204" pitchFamily="18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TOÁN - LỚP 5</a:t>
              </a:r>
              <a:endParaRPr lang="zh-CN" altLang="en-US" sz="11500" dirty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  <p:sp>
          <p:nvSpPr>
            <p:cNvPr id="8" name="文本框 15">
              <a:extLst>
                <a:ext uri="{FF2B5EF4-FFF2-40B4-BE49-F238E27FC236}">
                  <a16:creationId xmlns:a16="http://schemas.microsoft.com/office/drawing/2014/main" id="{A02A9DA8-3CAF-47BA-9D8F-7200B108E5AF}"/>
                </a:ext>
              </a:extLst>
            </p:cNvPr>
            <p:cNvSpPr txBox="1"/>
            <p:nvPr/>
          </p:nvSpPr>
          <p:spPr>
            <a:xfrm>
              <a:off x="2421233" y="2023846"/>
              <a:ext cx="8996374" cy="1862048"/>
            </a:xfrm>
            <a:prstGeom prst="rect">
              <a:avLst/>
            </a:prstGeom>
            <a:noFill/>
          </p:spPr>
          <p:txBody>
            <a:bodyPr wrap="none" rtlCol="0">
              <a:spAutoFit/>
              <a:scene3d>
                <a:camera prst="orthographicFront"/>
                <a:lightRig rig="threePt" dir="t"/>
              </a:scene3d>
              <a:sp3d extrusionH="57150">
                <a:bevelT w="38100" h="38100"/>
              </a:sp3d>
            </a:bodyPr>
            <a:lstStyle/>
            <a:p>
              <a:pPr algn="ctr"/>
              <a:r>
                <a:rPr lang="vi-VN" altLang="zh-CN" sz="11500">
                  <a:solidFill>
                    <a:srgbClr val="FEB02E"/>
                  </a:solidFill>
                  <a:effectLst>
                    <a:outerShdw blurRad="50800" dist="38100" dir="2700000" algn="tl" rotWithShape="0">
                      <a:prstClr val="black">
                        <a:alpha val="40000"/>
                      </a:prstClr>
                    </a:outerShdw>
                  </a:effectLst>
                  <a:latin typeface="UTM Showcard" panose="02040603050506020204" pitchFamily="18" charset="0"/>
                  <a:ea typeface="inpin heiti" panose="00000500000000000000" pitchFamily="2" charset="-122"/>
                  <a:sym typeface="inpin heiti" panose="00000500000000000000" pitchFamily="2" charset="-122"/>
                </a:rPr>
                <a:t>TOÁN - LỚP 5</a:t>
              </a:r>
              <a:endParaRPr lang="zh-CN" altLang="en-US" sz="11500" dirty="0">
                <a:solidFill>
                  <a:srgbClr val="FEB02E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TM Showcard" panose="02040603050506020204" pitchFamily="18" charset="0"/>
                <a:ea typeface="inpin heiti" panose="00000500000000000000" pitchFamily="2" charset="-122"/>
                <a:sym typeface="inpin heiti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05166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48148E-6 L 1.03606 0.00324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797" y="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DIENTICHHINHTRON">
            <a:hlinkClick r:id="" action="ppaction://media"/>
            <a:extLst>
              <a:ext uri="{FF2B5EF4-FFF2-40B4-BE49-F238E27FC236}">
                <a16:creationId xmlns:a16="http://schemas.microsoft.com/office/drawing/2014/main" id="{DCA917F1-7FD3-43F0-8408-DDA78B7F28C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930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26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BA3F6E4B-8C9D-4AEF-BBC4-A88A48949F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80541" y="-16562"/>
            <a:ext cx="4573844" cy="6858000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E63C39D7-29CE-4F40-BF8A-963C094AB7B3}"/>
              </a:ext>
            </a:extLst>
          </p:cNvPr>
          <p:cNvSpPr/>
          <p:nvPr/>
        </p:nvSpPr>
        <p:spPr>
          <a:xfrm>
            <a:off x="3450083" y="246308"/>
            <a:ext cx="529183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38100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GHI NHỚ</a:t>
            </a:r>
            <a:endParaRPr lang="vi-VN" sz="9600" b="1">
              <a:ln w="38100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Showcard" panose="02040603050506020204" pitchFamily="18" charset="0"/>
            </a:endParaRPr>
          </a:p>
        </p:txBody>
      </p:sp>
      <p:sp>
        <p:nvSpPr>
          <p:cNvPr id="24" name="Cloud 23">
            <a:extLst>
              <a:ext uri="{FF2B5EF4-FFF2-40B4-BE49-F238E27FC236}">
                <a16:creationId xmlns:a16="http://schemas.microsoft.com/office/drawing/2014/main" id="{4FDB0525-447B-45B5-96CB-A74D7A3DB4AE}"/>
              </a:ext>
            </a:extLst>
          </p:cNvPr>
          <p:cNvSpPr/>
          <p:nvPr/>
        </p:nvSpPr>
        <p:spPr>
          <a:xfrm rot="11068948">
            <a:off x="308181" y="1844536"/>
            <a:ext cx="8171950" cy="4684731"/>
          </a:xfrm>
          <a:prstGeom prst="cloud">
            <a:avLst/>
          </a:prstGeom>
          <a:solidFill>
            <a:srgbClr val="FFFF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6">
            <a:extLst>
              <a:ext uri="{FF2B5EF4-FFF2-40B4-BE49-F238E27FC236}">
                <a16:creationId xmlns:a16="http://schemas.microsoft.com/office/drawing/2014/main" id="{A8448A1D-A1CC-44DB-97CD-47CC80D0374B}"/>
              </a:ext>
            </a:extLst>
          </p:cNvPr>
          <p:cNvSpPr>
            <a:spLocks noRot="1" noChangeArrowheads="1"/>
          </p:cNvSpPr>
          <p:nvPr/>
        </p:nvSpPr>
        <p:spPr bwMode="auto">
          <a:xfrm>
            <a:off x="1280812" y="3265643"/>
            <a:ext cx="6286269" cy="198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57150" cmpd="thinThick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indent="803275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endParaRPr lang="en-US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4145897C-A4C4-48BE-844C-47DA464836C3}"/>
              </a:ext>
            </a:extLst>
          </p:cNvPr>
          <p:cNvSpPr txBox="1"/>
          <p:nvPr/>
        </p:nvSpPr>
        <p:spPr>
          <a:xfrm>
            <a:off x="1766565" y="2558830"/>
            <a:ext cx="609600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vi-V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Muốn tính diện tích của hình tròn ta lấy bán kính nhân với bán kính rồi nhân với số 3,14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28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4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  S = r x r x 3,14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              S là diện tích hình tròn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2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              r là bán kính hình tròn</a:t>
            </a:r>
            <a:endParaRPr lang="en-US" altLang="en-U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1892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18D50F9-09D3-4F14-8E62-8B686E2C6C9C}"/>
              </a:ext>
            </a:extLst>
          </p:cNvPr>
          <p:cNvSpPr/>
          <p:nvPr/>
        </p:nvSpPr>
        <p:spPr>
          <a:xfrm>
            <a:off x="538480" y="518160"/>
            <a:ext cx="11115040" cy="582168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02995B0-DE98-4A41-B16A-3628987663EB}"/>
              </a:ext>
            </a:extLst>
          </p:cNvPr>
          <p:cNvSpPr txBox="1"/>
          <p:nvPr/>
        </p:nvSpPr>
        <p:spPr>
          <a:xfrm>
            <a:off x="1564641" y="1672870"/>
            <a:ext cx="109829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vi-VN" altLang="en-US" sz="3200" b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Tính diện tích hình tròn có bán kính là 2dm</a:t>
            </a:r>
            <a:endParaRPr lang="en-US" altLang="en-US" sz="2400" b="1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10E97E7-B24B-413D-96CF-DB9580C7479F}"/>
              </a:ext>
            </a:extLst>
          </p:cNvPr>
          <p:cNvSpPr txBox="1"/>
          <p:nvPr/>
        </p:nvSpPr>
        <p:spPr>
          <a:xfrm>
            <a:off x="990996" y="489566"/>
            <a:ext cx="627888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5400">
                <a:ln w="28575">
                  <a:solidFill>
                    <a:schemeClr val="tx1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Ví dụ: 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8B2A3E5-761E-458F-A8EF-2398592E9C51}"/>
                  </a:ext>
                </a:extLst>
              </p:cNvPr>
              <p:cNvSpPr txBox="1"/>
              <p:nvPr/>
            </p:nvSpPr>
            <p:spPr>
              <a:xfrm>
                <a:off x="1360802" y="2738306"/>
                <a:ext cx="9470395" cy="48936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vi-VN" altLang="en-US" sz="4800" b="1">
                    <a:solidFill>
                      <a:srgbClr val="E52314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Avo" panose="02040603050506020204" pitchFamily="18" charset="0"/>
                    <a:cs typeface="Times New Roman" panose="02020603050405020304" pitchFamily="18" charset="0"/>
                  </a:rPr>
                  <a:t>Giải</a:t>
                </a: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endParaRPr lang="vi-VN" altLang="en-US" sz="24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vi-VN" altLang="en-US" sz="48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Avo" panose="02040603050506020204" pitchFamily="18" charset="0"/>
                    <a:cs typeface="Times New Roman" panose="02020603050405020304" pitchFamily="18" charset="0"/>
                  </a:rPr>
                  <a:t>Diện tích của hình tròn là  :</a:t>
                </a: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vi-VN" altLang="en-US" sz="48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Avo" panose="02040603050506020204" pitchFamily="18" charset="0"/>
                    <a:cs typeface="Times New Roman" panose="02020603050405020304" pitchFamily="18" charset="0"/>
                  </a:rPr>
                  <a:t>2 x 2 x 3,14 = 12,56 (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vi-VN" altLang="en-US" sz="48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vi-VN" altLang="en-US" sz="4800" b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UTM Avo" panose="02040603050506020204" pitchFamily="18" charset="0"/>
                            <a:cs typeface="Times New Roman" panose="02020603050405020304" pitchFamily="18" charset="0"/>
                          </a:rPr>
                          <m:t>dm</m:t>
                        </m:r>
                      </m:e>
                      <m:sup>
                        <m:r>
                          <a:rPr lang="vi-VN" altLang="en-US" sz="48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vi-VN" altLang="en-US" sz="48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Avo" panose="02040603050506020204" pitchFamily="18" charset="0"/>
                    <a:cs typeface="Times New Roman" panose="02020603050405020304" pitchFamily="18" charset="0"/>
                  </a:rPr>
                  <a:t>)</a:t>
                </a:r>
              </a:p>
              <a:p>
                <a:pPr algn="ctr">
                  <a:spcBef>
                    <a:spcPct val="0"/>
                  </a:spcBef>
                </a:pPr>
                <a:r>
                  <a:rPr lang="vi-VN" altLang="en-US" sz="4800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Avo" panose="02040603050506020204" pitchFamily="18" charset="0"/>
                    <a:cs typeface="Times New Roman" panose="02020603050405020304" pitchFamily="18" charset="0"/>
                  </a:rPr>
                  <a:t>Đáp số: 12,56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vi-VN" altLang="en-US" sz="4800" b="1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vi-VN" altLang="en-US" sz="4800" b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UTM Avo" panose="02040603050506020204" pitchFamily="18" charset="0"/>
                            <a:cs typeface="Times New Roman" panose="02020603050405020304" pitchFamily="18" charset="0"/>
                          </a:rPr>
                          <m:t>dm</m:t>
                        </m:r>
                      </m:e>
                      <m:sup>
                        <m:r>
                          <a:rPr lang="vi-VN" altLang="en-US" sz="4800" b="1" i="1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vi-VN" altLang="en-US" sz="4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endParaRPr lang="vi-VN" altLang="en-US" sz="48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  <a:p>
                <a:pPr algn="ctr">
                  <a:spcBef>
                    <a:spcPct val="0"/>
                  </a:spcBef>
                  <a:buFontTx/>
                  <a:buNone/>
                </a:pPr>
                <a:endParaRPr lang="en-US" altLang="en-US" sz="40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Avo" panose="0204060305050602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18B2A3E5-761E-458F-A8EF-2398592E9C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0802" y="2738306"/>
                <a:ext cx="9470395" cy="4893647"/>
              </a:xfrm>
              <a:prstGeom prst="rect">
                <a:avLst/>
              </a:prstGeom>
              <a:blipFill>
                <a:blip r:embed="rId3"/>
                <a:stretch>
                  <a:fillRect t="-311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71683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8" grpId="0"/>
      <p:bldP spid="29" grpId="0"/>
      <p:bldP spid="3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A05B4B49-F5F2-4723-BD28-9F5E21B4A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5398">
            <a:off x="450807" y="729010"/>
            <a:ext cx="671739" cy="77618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4DC3BA1-D759-4A26-B73C-F2C1F6A7F32F}"/>
              </a:ext>
            </a:extLst>
          </p:cNvPr>
          <p:cNvSpPr/>
          <p:nvPr/>
        </p:nvSpPr>
        <p:spPr>
          <a:xfrm>
            <a:off x="951343" y="1096233"/>
            <a:ext cx="613982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38100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VẬN DỤNG</a:t>
            </a:r>
            <a:endParaRPr lang="vi-VN" sz="9600" b="1">
              <a:ln w="38100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Showcard" panose="02040603050506020204" pitchFamily="18" charset="0"/>
            </a:endParaRPr>
          </a:p>
        </p:txBody>
      </p:sp>
      <p:pic>
        <p:nvPicPr>
          <p:cNvPr id="20" name="图片 2">
            <a:extLst>
              <a:ext uri="{FF2B5EF4-FFF2-40B4-BE49-F238E27FC236}">
                <a16:creationId xmlns:a16="http://schemas.microsoft.com/office/drawing/2014/main" id="{90038063-74BA-49D7-8C62-EF0A6CBDF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634" y="1014066"/>
            <a:ext cx="5305366" cy="603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369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5345E-7C3A-4C4F-B5A1-75CC586E1B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65B048-B381-4098-80FA-D4E91077D61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Explosion: 8 Points 10">
            <a:extLst>
              <a:ext uri="{FF2B5EF4-FFF2-40B4-BE49-F238E27FC236}">
                <a16:creationId xmlns:a16="http://schemas.microsoft.com/office/drawing/2014/main" id="{DB49D075-3C5B-4083-97FD-58607DB66E15}"/>
              </a:ext>
            </a:extLst>
          </p:cNvPr>
          <p:cNvSpPr/>
          <p:nvPr/>
        </p:nvSpPr>
        <p:spPr>
          <a:xfrm>
            <a:off x="1124598" y="-2415199"/>
            <a:ext cx="13906500" cy="8656637"/>
          </a:xfrm>
          <a:prstGeom prst="irregularSeal1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Explosion: 8 Points 9">
            <a:extLst>
              <a:ext uri="{FF2B5EF4-FFF2-40B4-BE49-F238E27FC236}">
                <a16:creationId xmlns:a16="http://schemas.microsoft.com/office/drawing/2014/main" id="{824CABEB-F6B3-4384-88F8-B84E4D89E508}"/>
              </a:ext>
            </a:extLst>
          </p:cNvPr>
          <p:cNvSpPr/>
          <p:nvPr/>
        </p:nvSpPr>
        <p:spPr>
          <a:xfrm>
            <a:off x="1524000" y="-2593180"/>
            <a:ext cx="13906500" cy="8656637"/>
          </a:xfrm>
          <a:prstGeom prst="irregularSeal1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3FCDBAA5-6E3A-4316-A539-D0D34873FC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42005" y="1279330"/>
            <a:ext cx="8209300" cy="6727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988652D1-92CD-4210-B98D-F34B175E38C9}"/>
              </a:ext>
            </a:extLst>
          </p:cNvPr>
          <p:cNvSpPr/>
          <p:nvPr/>
        </p:nvSpPr>
        <p:spPr>
          <a:xfrm>
            <a:off x="3855700" y="-42486"/>
            <a:ext cx="8209300" cy="280076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8800" b="1" cap="none" spc="0">
                <a:ln w="381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Soup of Justice" pitchFamily="2" charset="0"/>
              </a:rPr>
              <a:t>ĐÁNH BAY COVID</a:t>
            </a:r>
          </a:p>
          <a:p>
            <a:pPr algn="ctr"/>
            <a:r>
              <a:rPr lang="vi-VN" sz="8800" b="1">
                <a:ln w="38100">
                  <a:solidFill>
                    <a:schemeClr val="bg2">
                      <a:lumMod val="10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iCiel Soup of Justice" pitchFamily="2" charset="0"/>
              </a:rPr>
              <a:t>VUI ĐẾN TRƯỜNG</a:t>
            </a:r>
            <a:endParaRPr lang="en-US" sz="8800" b="1" cap="none" spc="0">
              <a:ln w="38100">
                <a:solidFill>
                  <a:schemeClr val="bg2">
                    <a:lumMod val="10000"/>
                  </a:schemeClr>
                </a:solidFill>
                <a:prstDash val="solid"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iCiel Soup of Justic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384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A6ACD3A2-4A20-4409-BD92-8B65A856BDB6}"/>
              </a:ext>
            </a:extLst>
          </p:cNvPr>
          <p:cNvGrpSpPr/>
          <p:nvPr/>
        </p:nvGrpSpPr>
        <p:grpSpPr>
          <a:xfrm flipH="1">
            <a:off x="4055793" y="365125"/>
            <a:ext cx="8136206" cy="3603760"/>
            <a:chOff x="-869731" y="1603218"/>
            <a:chExt cx="5155048" cy="2764353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740C909B-555D-4A20-B963-70DA9805B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69731" y="1603218"/>
              <a:ext cx="5155048" cy="2764353"/>
            </a:xfrm>
            <a:prstGeom prst="rect">
              <a:avLst/>
            </a:prstGeom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DBFA445-9400-40A5-8EA4-F45BE5A9B1DD}"/>
                </a:ext>
              </a:extLst>
            </p:cNvPr>
            <p:cNvSpPr txBox="1"/>
            <p:nvPr/>
          </p:nvSpPr>
          <p:spPr>
            <a:xfrm>
              <a:off x="-558906" y="1967574"/>
              <a:ext cx="4533398" cy="17706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b="1">
                  <a:solidFill>
                    <a:srgbClr val="FF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Luật chơi:</a:t>
              </a:r>
            </a:p>
            <a:p>
              <a:pPr algn="ctr"/>
              <a:r>
                <a:rPr lang="vi-VN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Chúng mình cũng nhau thực hiện các yêu cầu của từng chặn để tiêu diệt Covid-19 để đến trường nhé!</a:t>
              </a:r>
              <a:endPara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8" name="Picture 8" descr="100 Cov19 ideas in 2021 | kartun, ilustrasi, gambar">
            <a:extLst>
              <a:ext uri="{FF2B5EF4-FFF2-40B4-BE49-F238E27FC236}">
                <a16:creationId xmlns:a16="http://schemas.microsoft.com/office/drawing/2014/main" id="{EC3EE5DB-88F5-4867-8309-640AC81CD5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26997" y1="78200" x2="29712" y2="73600"/>
                        <a14:foregroundMark x1="43450" y1="76000" x2="45048" y2="79600"/>
                        <a14:foregroundMark x1="55591" y1="76400" x2="57348" y2="80200"/>
                        <a14:foregroundMark x1="66454" y1="77000" x2="67572" y2="79400"/>
                        <a14:foregroundMark x1="65974" y1="47800" x2="69649" y2="47400"/>
                        <a14:foregroundMark x1="55591" y1="46000" x2="53195" y2="51800"/>
                        <a14:foregroundMark x1="64217" y1="44200" x2="68690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2563" y="921742"/>
            <a:ext cx="8951064" cy="71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1332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228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7023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601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5056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5056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3228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727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4104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888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843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994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5413C26-30F6-4F30-A1F3-CC1D148C60C3}"/>
              </a:ext>
            </a:extLst>
          </p:cNvPr>
          <p:cNvGrpSpPr/>
          <p:nvPr/>
        </p:nvGrpSpPr>
        <p:grpSpPr>
          <a:xfrm flipH="1">
            <a:off x="2596229" y="1942750"/>
            <a:ext cx="5155048" cy="2764353"/>
            <a:chOff x="-869731" y="1603218"/>
            <a:chExt cx="5155048" cy="2764353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32C48F6F-687C-442D-BE94-3A95061AE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69731" y="1603218"/>
              <a:ext cx="5155048" cy="2764353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6C6D278-3F4C-421E-B48B-2B4B12010F7E}"/>
                </a:ext>
              </a:extLst>
            </p:cNvPr>
            <p:cNvSpPr txBox="1"/>
            <p:nvPr/>
          </p:nvSpPr>
          <p:spPr>
            <a:xfrm>
              <a:off x="-426785" y="2153608"/>
              <a:ext cx="421639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2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Chúng mình hãy đánh bay Covid để vui đến trường nhé</a:t>
              </a:r>
              <a:r>
                <a:rPr lang="en-US" sz="32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!</a:t>
              </a:r>
              <a:endPara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3" name="Picture 2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9911">
            <a:off x="-121820" y="4115186"/>
            <a:ext cx="3503604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6DCBA9-C5C8-48B9-BBF3-6C6350674EF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2382" y="2416242"/>
            <a:ext cx="4189633" cy="41896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EAD1D5-41CC-4625-9E3A-3385A19BBF4C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4"/>
          <a:stretch/>
        </p:blipFill>
        <p:spPr>
          <a:xfrm>
            <a:off x="6824844" y="4760496"/>
            <a:ext cx="2193315" cy="1808076"/>
          </a:xfrm>
          <a:prstGeom prst="rect">
            <a:avLst/>
          </a:prstGeom>
        </p:spPr>
      </p:pic>
      <p:pic>
        <p:nvPicPr>
          <p:cNvPr id="22" name="Picture 2" descr="School Building Vector Illustration School Building Cartoon, Vector,  Building, School PNG and Vector with Transparent Background for Free  Download">
            <a:extLst>
              <a:ext uri="{FF2B5EF4-FFF2-40B4-BE49-F238E27FC236}">
                <a16:creationId xmlns:a16="http://schemas.microsoft.com/office/drawing/2014/main" id="{D21E43C1-E733-41C3-AFBB-75618C64F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5000" r="94219">
                        <a14:foregroundMark x1="47344" y1="39844" x2="50781" y2="48281"/>
                        <a14:foregroundMark x1="52344" y1="39844" x2="50000" y2="50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405" y="-641495"/>
            <a:ext cx="3877800" cy="38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2643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9911">
            <a:off x="-242813" y="4254490"/>
            <a:ext cx="3503604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6DCBA9-C5C8-48B9-BBF3-6C6350674E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07" y="1709948"/>
            <a:ext cx="3071333" cy="3071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EAD1D5-41CC-4625-9E3A-3385A19BB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4"/>
          <a:stretch/>
        </p:blipFill>
        <p:spPr>
          <a:xfrm>
            <a:off x="5430017" y="306321"/>
            <a:ext cx="2658757" cy="21917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2D0502B-68AD-44F1-8A86-744D5792D6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225" y="3119388"/>
            <a:ext cx="2923539" cy="292353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515" y="4332049"/>
            <a:ext cx="2688551" cy="2688551"/>
          </a:xfrm>
          <a:prstGeom prst="rect">
            <a:avLst/>
          </a:prstGeom>
        </p:spPr>
      </p:pic>
      <p:pic>
        <p:nvPicPr>
          <p:cNvPr id="5122" name="Picture 2" descr="School Building Vector Illustration School Building Cartoon, Vector,  Building, School PNG and Vector with Transparent Background for Free  Download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5000" r="94219">
                        <a14:foregroundMark x1="47344" y1="39844" x2="50781" y2="48281"/>
                        <a14:foregroundMark x1="52344" y1="39844" x2="50000" y2="50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405" y="-641495"/>
            <a:ext cx="3877800" cy="38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3207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0859 -0.01296 L 0.10859 -0.01296 C 0.11614 -0.01852 0.12474 -0.0213 0.13151 -0.02963 C 0.13802 -0.03819 0.147 -0.07384 0.15026 -0.08519 C 0.1556 -0.14213 0.15364 -0.10995 0.14713 -0.21852 C 0.14635 -0.23079 0.14531 -0.22708 0.14297 -0.23519 C 0.14245 -0.23704 0.14193 -0.24074 0.14193 -0.24074 " pathEditMode="relative" ptsTypes="AAAAA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DA33A4AB-09FB-498B-BFE0-8838998467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9223" y="1224233"/>
            <a:ext cx="10733553" cy="4409534"/>
          </a:xfrm>
          <a:prstGeom prst="roundRect">
            <a:avLst>
              <a:gd name="adj" fmla="val 353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82329F3-6DDE-4886-8928-283A45BA7FC4}"/>
              </a:ext>
            </a:extLst>
          </p:cNvPr>
          <p:cNvSpPr/>
          <p:nvPr/>
        </p:nvSpPr>
        <p:spPr>
          <a:xfrm>
            <a:off x="1707726" y="3678535"/>
            <a:ext cx="5469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5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B79145-BEAC-4585-B1F9-F7C7EBD1DEA5}"/>
              </a:ext>
            </a:extLst>
          </p:cNvPr>
          <p:cNvSpPr/>
          <p:nvPr/>
        </p:nvSpPr>
        <p:spPr>
          <a:xfrm>
            <a:off x="3771476" y="3678535"/>
            <a:ext cx="5469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5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1E6D43-C72C-47F0-BA17-B5639C9DD138}"/>
              </a:ext>
            </a:extLst>
          </p:cNvPr>
          <p:cNvSpPr/>
          <p:nvPr/>
        </p:nvSpPr>
        <p:spPr>
          <a:xfrm>
            <a:off x="5835226" y="3678535"/>
            <a:ext cx="1274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3,14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CC4BB2-0FEE-463F-B6A7-ADDF423D3D1D}"/>
              </a:ext>
            </a:extLst>
          </p:cNvPr>
          <p:cNvSpPr/>
          <p:nvPr/>
        </p:nvSpPr>
        <p:spPr>
          <a:xfrm>
            <a:off x="8183057" y="3678535"/>
            <a:ext cx="14558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78,5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B42E4839-4747-47B3-9BDE-FE8671B8898D}"/>
              </a:ext>
            </a:extLst>
          </p:cNvPr>
          <p:cNvSpPr/>
          <p:nvPr/>
        </p:nvSpPr>
        <p:spPr>
          <a:xfrm>
            <a:off x="8132257" y="4551065"/>
            <a:ext cx="145584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78,5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261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2" grpId="0"/>
      <p:bldP spid="2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B375224-93CA-4D57-A71E-C63C7591B4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371" y="1239534"/>
            <a:ext cx="11239257" cy="4378931"/>
          </a:xfrm>
          <a:prstGeom prst="roundRect">
            <a:avLst>
              <a:gd name="adj" fmla="val 5994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82329F3-6DDE-4886-8928-283A45BA7FC4}"/>
              </a:ext>
            </a:extLst>
          </p:cNvPr>
          <p:cNvSpPr/>
          <p:nvPr/>
        </p:nvSpPr>
        <p:spPr>
          <a:xfrm>
            <a:off x="1380715" y="3576935"/>
            <a:ext cx="12009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B79145-BEAC-4585-B1F9-F7C7EBD1DEA5}"/>
              </a:ext>
            </a:extLst>
          </p:cNvPr>
          <p:cNvSpPr/>
          <p:nvPr/>
        </p:nvSpPr>
        <p:spPr>
          <a:xfrm>
            <a:off x="3444465" y="3576935"/>
            <a:ext cx="12009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1E6D43-C72C-47F0-BA17-B5639C9DD138}"/>
              </a:ext>
            </a:extLst>
          </p:cNvPr>
          <p:cNvSpPr/>
          <p:nvPr/>
        </p:nvSpPr>
        <p:spPr>
          <a:xfrm>
            <a:off x="5835226" y="3576935"/>
            <a:ext cx="1274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3,14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CC4BB2-0FEE-463F-B6A7-ADDF423D3D1D}"/>
              </a:ext>
            </a:extLst>
          </p:cNvPr>
          <p:cNvSpPr/>
          <p:nvPr/>
        </p:nvSpPr>
        <p:spPr>
          <a:xfrm>
            <a:off x="7821649" y="3576935"/>
            <a:ext cx="23615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0,5024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18A4F10-441A-48F2-BBFE-EEBAA90671C1}"/>
              </a:ext>
            </a:extLst>
          </p:cNvPr>
          <p:cNvSpPr/>
          <p:nvPr/>
        </p:nvSpPr>
        <p:spPr>
          <a:xfrm>
            <a:off x="7750528" y="4425902"/>
            <a:ext cx="23615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0,5024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996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2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A05B4B49-F5F2-4723-BD28-9F5E21B4A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5398">
            <a:off x="450807" y="729010"/>
            <a:ext cx="671739" cy="77618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4DC3BA1-D759-4A26-B73C-F2C1F6A7F32F}"/>
              </a:ext>
            </a:extLst>
          </p:cNvPr>
          <p:cNvSpPr/>
          <p:nvPr/>
        </p:nvSpPr>
        <p:spPr>
          <a:xfrm>
            <a:off x="522536" y="1096233"/>
            <a:ext cx="6997428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38100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KHỞI ĐỘNG</a:t>
            </a:r>
            <a:endParaRPr lang="vi-VN" sz="9600" b="1">
              <a:ln w="38100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Showcard" panose="02040603050506020204" pitchFamily="18" charset="0"/>
            </a:endParaRPr>
          </a:p>
        </p:txBody>
      </p:sp>
      <p:pic>
        <p:nvPicPr>
          <p:cNvPr id="20" name="图片 2">
            <a:extLst>
              <a:ext uri="{FF2B5EF4-FFF2-40B4-BE49-F238E27FC236}">
                <a16:creationId xmlns:a16="http://schemas.microsoft.com/office/drawing/2014/main" id="{90038063-74BA-49D7-8C62-EF0A6CBDF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634" y="1014066"/>
            <a:ext cx="5305366" cy="603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93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707F7FF-E3EC-47F0-86DF-97D58F6C6E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321" y="1239534"/>
            <a:ext cx="11288062" cy="4378931"/>
          </a:xfrm>
          <a:prstGeom prst="roundRect">
            <a:avLst>
              <a:gd name="adj" fmla="val 5762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82329F3-6DDE-4886-8928-283A45BA7FC4}"/>
              </a:ext>
            </a:extLst>
          </p:cNvPr>
          <p:cNvSpPr/>
          <p:nvPr/>
        </p:nvSpPr>
        <p:spPr>
          <a:xfrm>
            <a:off x="1379913" y="3576935"/>
            <a:ext cx="12025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B79145-BEAC-4585-B1F9-F7C7EBD1DEA5}"/>
              </a:ext>
            </a:extLst>
          </p:cNvPr>
          <p:cNvSpPr/>
          <p:nvPr/>
        </p:nvSpPr>
        <p:spPr>
          <a:xfrm>
            <a:off x="3443663" y="3576935"/>
            <a:ext cx="12025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1E6D43-C72C-47F0-BA17-B5639C9DD138}"/>
              </a:ext>
            </a:extLst>
          </p:cNvPr>
          <p:cNvSpPr/>
          <p:nvPr/>
        </p:nvSpPr>
        <p:spPr>
          <a:xfrm>
            <a:off x="5835226" y="3576935"/>
            <a:ext cx="1274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3,14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CC4BB2-0FEE-463F-B6A7-ADDF423D3D1D}"/>
              </a:ext>
            </a:extLst>
          </p:cNvPr>
          <p:cNvSpPr/>
          <p:nvPr/>
        </p:nvSpPr>
        <p:spPr>
          <a:xfrm>
            <a:off x="8050880" y="3576935"/>
            <a:ext cx="19030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1,1304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E1B3A6-3602-47E1-B01B-8140D6C5D56D}"/>
              </a:ext>
            </a:extLst>
          </p:cNvPr>
          <p:cNvSpPr/>
          <p:nvPr/>
        </p:nvSpPr>
        <p:spPr>
          <a:xfrm>
            <a:off x="4316153" y="1916090"/>
            <a:ext cx="12025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813FEE9-9BB4-4606-8C4C-607795416186}"/>
              </a:ext>
            </a:extLst>
          </p:cNvPr>
          <p:cNvSpPr/>
          <p:nvPr/>
        </p:nvSpPr>
        <p:spPr>
          <a:xfrm>
            <a:off x="7959440" y="4469785"/>
            <a:ext cx="19030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1,1304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7127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2" grpId="0"/>
      <p:bldP spid="12" grpId="0"/>
      <p:bldP spid="1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A7901B26-065A-40D8-85E4-7AD8B980CC23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60525" y="3676650"/>
            <a:ext cx="406400" cy="406400"/>
          </a:xfrm>
        </p:spPr>
      </p:pic>
      <p:pic>
        <p:nvPicPr>
          <p:cNvPr id="9226" name="Picture 10" descr="Cartoon characters zany face emojis coronavirus microbes covid-19 Premium  vector PNG - Similar PNG">
            <a:extLst>
              <a:ext uri="{FF2B5EF4-FFF2-40B4-BE49-F238E27FC236}">
                <a16:creationId xmlns:a16="http://schemas.microsoft.com/office/drawing/2014/main" id="{94DDF43A-D690-4526-871D-74B3AC499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500" b="98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560" y="2401041"/>
            <a:ext cx="4483355" cy="448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2A2A2CE-AAB6-40D6-98F2-8F6A2AAC97C0}"/>
              </a:ext>
            </a:extLst>
          </p:cNvPr>
          <p:cNvGrpSpPr/>
          <p:nvPr/>
        </p:nvGrpSpPr>
        <p:grpSpPr>
          <a:xfrm flipH="1">
            <a:off x="4055794" y="365125"/>
            <a:ext cx="4351339" cy="1918787"/>
            <a:chOff x="-869731" y="1603218"/>
            <a:chExt cx="5155048" cy="276435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CFF7A15-427C-402D-9F80-C062B5C5B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69731" y="1603218"/>
              <a:ext cx="5155048" cy="276435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D09E01-4186-4C4C-8E98-2A75996FF724}"/>
                </a:ext>
              </a:extLst>
            </p:cNvPr>
            <p:cNvSpPr txBox="1"/>
            <p:nvPr/>
          </p:nvSpPr>
          <p:spPr>
            <a:xfrm>
              <a:off x="-444992" y="2180250"/>
              <a:ext cx="42163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Chiến thắng Covid</a:t>
              </a:r>
              <a:r>
                <a:rPr lang="en-US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!</a:t>
              </a:r>
              <a:endPara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224" name="Picture 8" descr="100 Cov19 ideas in 2021 | kartun, ilustrasi, gambar">
            <a:extLst>
              <a:ext uri="{FF2B5EF4-FFF2-40B4-BE49-F238E27FC236}">
                <a16:creationId xmlns:a16="http://schemas.microsoft.com/office/drawing/2014/main" id="{3C502985-F00F-432E-90F9-3EE5A5045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26997" y1="78200" x2="29712" y2="73600"/>
                        <a14:foregroundMark x1="43450" y1="76000" x2="45048" y2="79600"/>
                        <a14:foregroundMark x1="55591" y1="76400" x2="57348" y2="80200"/>
                        <a14:foregroundMark x1="66454" y1="77000" x2="67572" y2="79400"/>
                        <a14:foregroundMark x1="65974" y1="47800" x2="69649" y2="47400"/>
                        <a14:foregroundMark x1="55591" y1="46000" x2="53195" y2="51800"/>
                        <a14:foregroundMark x1="64217" y1="44200" x2="68690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2563" y="921742"/>
            <a:ext cx="8951064" cy="71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Cartoon characters knocked emojis coronavirus microbes covid-19 vector PNG  - Similar PNG">
            <a:extLst>
              <a:ext uri="{FF2B5EF4-FFF2-40B4-BE49-F238E27FC236}">
                <a16:creationId xmlns:a16="http://schemas.microsoft.com/office/drawing/2014/main" id="{14ADFB09-6E3B-4B16-B103-DA47C8CC3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14" y="-11689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7118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9911">
            <a:off x="1148851" y="2797853"/>
            <a:ext cx="3503604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D6DCBA9-C5C8-48B9-BBF3-6C6350674EF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007" y="1709948"/>
            <a:ext cx="3071333" cy="307133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EAD1D5-41CC-4625-9E3A-3385A19BBF4C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4"/>
          <a:stretch/>
        </p:blipFill>
        <p:spPr>
          <a:xfrm>
            <a:off x="5430017" y="306321"/>
            <a:ext cx="2658757" cy="21917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2D0502B-68AD-44F1-8A86-744D5792D65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225" y="3119388"/>
            <a:ext cx="2923539" cy="292353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515" y="4332049"/>
            <a:ext cx="2688551" cy="2688551"/>
          </a:xfrm>
          <a:prstGeom prst="rect">
            <a:avLst/>
          </a:prstGeom>
        </p:spPr>
      </p:pic>
      <p:pic>
        <p:nvPicPr>
          <p:cNvPr id="5122" name="Picture 2" descr="School Building Vector Illustration School Building Cartoon, Vector,  Building, School PNG and Vector with Transparent Background for Free  Download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5000" r="94219">
                        <a14:foregroundMark x1="47344" y1="39844" x2="50781" y2="48281"/>
                        <a14:foregroundMark x1="52344" y1="39844" x2="50000" y2="50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405" y="-641495"/>
            <a:ext cx="3877800" cy="38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889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72 -0.09861 L -0.03372 -0.09861 C -0.03763 -0.10185 -0.04167 -0.10394 -0.04518 -0.10787 C -0.05508 -0.11898 -0.05195 -0.13588 -0.05351 -0.15602 C -0.05325 -0.19815 -0.05312 -0.24005 -0.05247 -0.28194 C -0.05234 -0.29491 -0.05039 -0.29491 -0.04726 -0.30787 C -0.04648 -0.31157 -0.04518 -0.31898 -0.04518 -0.31898 C -0.04375 -0.34537 -0.04557 -0.33472 -0.03685 -0.36343 C -0.03437 -0.37199 -0.03138 -0.38843 -0.02435 -0.3912 C -0.01875 -0.39352 -0.00195 -0.39583 0.00482 -0.39676 C 0.00716 -0.39815 0.00964 -0.39954 0.01211 -0.40046 C 0.02526 -0.40556 0.04232 -0.40116 0.05378 -0.40046 C 0.07331 -0.3963 0.07917 -0.39653 0.10065 -0.3838 C 0.10586 -0.38079 0.11094 -0.37685 0.11628 -0.37454 C 0.11901 -0.37338 0.12188 -0.37245 0.12461 -0.37083 C 0.12813 -0.36875 0.13138 -0.36505 0.13503 -0.36343 C 0.13867 -0.36181 0.14258 -0.36227 0.14649 -0.36157 C 0.15625 -0.35741 0.15977 -0.35509 0.17149 -0.35417 C 0.18255 -0.35347 0.19362 -0.35417 0.20482 -0.35417 " pathEditMode="relative" ptsTypes="AAAAAAAAA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BEE2E20-3850-40E0-9C2D-FF9E6AC036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760" y="545944"/>
            <a:ext cx="10952480" cy="5766112"/>
          </a:xfrm>
          <a:prstGeom prst="roundRect">
            <a:avLst>
              <a:gd name="adj" fmla="val 4685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82329F3-6DDE-4886-8928-283A45BA7FC4}"/>
              </a:ext>
            </a:extLst>
          </p:cNvPr>
          <p:cNvSpPr/>
          <p:nvPr/>
        </p:nvSpPr>
        <p:spPr>
          <a:xfrm>
            <a:off x="1672460" y="4520585"/>
            <a:ext cx="6174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B79145-BEAC-4585-B1F9-F7C7EBD1DEA5}"/>
              </a:ext>
            </a:extLst>
          </p:cNvPr>
          <p:cNvSpPr/>
          <p:nvPr/>
        </p:nvSpPr>
        <p:spPr>
          <a:xfrm>
            <a:off x="3261686" y="4511040"/>
            <a:ext cx="6174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1E6D43-C72C-47F0-BA17-B5639C9DD138}"/>
              </a:ext>
            </a:extLst>
          </p:cNvPr>
          <p:cNvSpPr/>
          <p:nvPr/>
        </p:nvSpPr>
        <p:spPr>
          <a:xfrm>
            <a:off x="4924510" y="4490105"/>
            <a:ext cx="1274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3,14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CC4BB2-0FEE-463F-B6A7-ADDF423D3D1D}"/>
              </a:ext>
            </a:extLst>
          </p:cNvPr>
          <p:cNvSpPr/>
          <p:nvPr/>
        </p:nvSpPr>
        <p:spPr>
          <a:xfrm>
            <a:off x="7583520" y="4520585"/>
            <a:ext cx="19030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113,04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E1B3A6-3602-47E1-B01B-8140D6C5D56D}"/>
              </a:ext>
            </a:extLst>
          </p:cNvPr>
          <p:cNvSpPr/>
          <p:nvPr/>
        </p:nvSpPr>
        <p:spPr>
          <a:xfrm>
            <a:off x="1619561" y="2811818"/>
            <a:ext cx="72327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12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1BF6DD-1007-44B5-8D84-0A6FFC0D8C4E}"/>
              </a:ext>
            </a:extLst>
          </p:cNvPr>
          <p:cNvSpPr/>
          <p:nvPr/>
        </p:nvSpPr>
        <p:spPr>
          <a:xfrm>
            <a:off x="3434811" y="2811818"/>
            <a:ext cx="5389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2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E4F326-00F0-451B-8F9F-A8627F603A23}"/>
              </a:ext>
            </a:extLst>
          </p:cNvPr>
          <p:cNvSpPr/>
          <p:nvPr/>
        </p:nvSpPr>
        <p:spPr>
          <a:xfrm>
            <a:off x="5004786" y="2811818"/>
            <a:ext cx="6174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7FD3BDE7-88FB-4A48-9938-147196F88329}"/>
              </a:ext>
            </a:extLst>
          </p:cNvPr>
          <p:cNvSpPr/>
          <p:nvPr/>
        </p:nvSpPr>
        <p:spPr>
          <a:xfrm>
            <a:off x="7561343" y="5360517"/>
            <a:ext cx="19030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113,04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6165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2" grpId="0"/>
      <p:bldP spid="12" grpId="0"/>
      <p:bldP spid="16" grpId="0"/>
      <p:bldP spid="17" grpId="0"/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2E69A8-92A4-44E7-AFC2-7992211AD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9BBEF606-13B3-4DB2-8111-5E4B8B4BFB6F}"/>
              </a:ext>
            </a:extLst>
          </p:cNvPr>
          <p:cNvGrpSpPr/>
          <p:nvPr/>
        </p:nvGrpSpPr>
        <p:grpSpPr>
          <a:xfrm>
            <a:off x="421136" y="568383"/>
            <a:ext cx="11349728" cy="5410200"/>
            <a:chOff x="421136" y="568383"/>
            <a:chExt cx="11349728" cy="54102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B822D3AE-CBCF-4E04-BB00-833ABFFACAC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6052"/>
            <a:stretch/>
          </p:blipFill>
          <p:spPr>
            <a:xfrm>
              <a:off x="421136" y="568383"/>
              <a:ext cx="11349727" cy="5410200"/>
            </a:xfrm>
            <a:prstGeom prst="roundRect">
              <a:avLst>
                <a:gd name="adj" fmla="val 4836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F10E6F8C-3C04-4F8D-BA7E-4094CC646982}"/>
                </a:ext>
              </a:extLst>
            </p:cNvPr>
            <p:cNvSpPr/>
            <p:nvPr/>
          </p:nvSpPr>
          <p:spPr>
            <a:xfrm>
              <a:off x="11541760" y="5222240"/>
              <a:ext cx="229103" cy="6299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A9BB4A3E-2161-414C-A1B6-6AC6076DF6B5}"/>
                </a:ext>
              </a:extLst>
            </p:cNvPr>
            <p:cNvSpPr/>
            <p:nvPr/>
          </p:nvSpPr>
          <p:spPr>
            <a:xfrm rot="16200000">
              <a:off x="11018395" y="5393408"/>
              <a:ext cx="184187" cy="98616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32938F64-7AD8-44C6-A16E-1E586754B820}"/>
                </a:ext>
              </a:extLst>
            </p:cNvPr>
            <p:cNvSpPr/>
            <p:nvPr/>
          </p:nvSpPr>
          <p:spPr>
            <a:xfrm>
              <a:off x="10810875" y="5741687"/>
              <a:ext cx="88900" cy="10541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>
              <a:extLst>
                <a:ext uri="{FF2B5EF4-FFF2-40B4-BE49-F238E27FC236}">
                  <a16:creationId xmlns:a16="http://schemas.microsoft.com/office/drawing/2014/main" id="{3843388E-B101-4119-A730-80E2757E6E57}"/>
                </a:ext>
              </a:extLst>
            </p:cNvPr>
            <p:cNvSpPr/>
            <p:nvPr/>
          </p:nvSpPr>
          <p:spPr>
            <a:xfrm>
              <a:off x="11460164" y="5741687"/>
              <a:ext cx="310700" cy="23689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F82329F3-6DDE-4886-8928-283A45BA7FC4}"/>
              </a:ext>
            </a:extLst>
          </p:cNvPr>
          <p:cNvSpPr/>
          <p:nvPr/>
        </p:nvSpPr>
        <p:spPr>
          <a:xfrm>
            <a:off x="1403155" y="4214631"/>
            <a:ext cx="10919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B79145-BEAC-4585-B1F9-F7C7EBD1DEA5}"/>
              </a:ext>
            </a:extLst>
          </p:cNvPr>
          <p:cNvSpPr/>
          <p:nvPr/>
        </p:nvSpPr>
        <p:spPr>
          <a:xfrm>
            <a:off x="3562385" y="4226716"/>
            <a:ext cx="10919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1E6D43-C72C-47F0-BA17-B5639C9DD138}"/>
              </a:ext>
            </a:extLst>
          </p:cNvPr>
          <p:cNvSpPr/>
          <p:nvPr/>
        </p:nvSpPr>
        <p:spPr>
          <a:xfrm>
            <a:off x="5520348" y="4226716"/>
            <a:ext cx="1274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3,14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CC4BB2-0FEE-463F-B6A7-ADDF423D3D1D}"/>
              </a:ext>
            </a:extLst>
          </p:cNvPr>
          <p:cNvSpPr/>
          <p:nvPr/>
        </p:nvSpPr>
        <p:spPr>
          <a:xfrm>
            <a:off x="7372543" y="4214631"/>
            <a:ext cx="29322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40,6944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E1B3A6-3602-47E1-B01B-8140D6C5D56D}"/>
              </a:ext>
            </a:extLst>
          </p:cNvPr>
          <p:cNvSpPr/>
          <p:nvPr/>
        </p:nvSpPr>
        <p:spPr>
          <a:xfrm>
            <a:off x="1467276" y="2621318"/>
            <a:ext cx="102784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7,</a:t>
            </a:r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2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AAC3846-70F0-486F-B6DC-E8E39BC46A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62114" flipH="1">
            <a:off x="-298208" y="4638397"/>
            <a:ext cx="2680372" cy="268037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11BF6DD-1007-44B5-8D84-0A6FFC0D8C4E}"/>
              </a:ext>
            </a:extLst>
          </p:cNvPr>
          <p:cNvSpPr/>
          <p:nvPr/>
        </p:nvSpPr>
        <p:spPr>
          <a:xfrm>
            <a:off x="3434811" y="2621318"/>
            <a:ext cx="5389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2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E4F326-00F0-451B-8F9F-A8627F603A23}"/>
              </a:ext>
            </a:extLst>
          </p:cNvPr>
          <p:cNvSpPr/>
          <p:nvPr/>
        </p:nvSpPr>
        <p:spPr>
          <a:xfrm>
            <a:off x="4894541" y="2621318"/>
            <a:ext cx="10919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3,6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74D735F-61D5-4684-B0FE-7F1655AD029E}"/>
              </a:ext>
            </a:extLst>
          </p:cNvPr>
          <p:cNvSpPr/>
          <p:nvPr/>
        </p:nvSpPr>
        <p:spPr>
          <a:xfrm>
            <a:off x="7383921" y="5096607"/>
            <a:ext cx="29322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40,6944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619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2" grpId="0"/>
      <p:bldP spid="12" grpId="0"/>
      <p:bldP spid="16" grpId="0"/>
      <p:bldP spid="17" grpId="0"/>
      <p:bldP spid="2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9C1EB3A-31A5-4059-A77C-05F6119DED0F}"/>
              </a:ext>
            </a:extLst>
          </p:cNvPr>
          <p:cNvGrpSpPr/>
          <p:nvPr/>
        </p:nvGrpSpPr>
        <p:grpSpPr>
          <a:xfrm>
            <a:off x="641157" y="581005"/>
            <a:ext cx="10909685" cy="5384956"/>
            <a:chOff x="641157" y="581005"/>
            <a:chExt cx="10909685" cy="538495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1A2B049-218C-4095-BD4F-A748D5458BD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41157" y="581005"/>
              <a:ext cx="10909685" cy="5384956"/>
            </a:xfrm>
            <a:prstGeom prst="roundRect">
              <a:avLst>
                <a:gd name="adj" fmla="val 5582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C3D13E6-13FB-4832-9D18-17057CC4D08C}"/>
                </a:ext>
              </a:extLst>
            </p:cNvPr>
            <p:cNvSpPr/>
            <p:nvPr/>
          </p:nvSpPr>
          <p:spPr>
            <a:xfrm>
              <a:off x="11267685" y="5209619"/>
              <a:ext cx="229103" cy="62992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D34869BB-9EFD-4058-ABC8-98AFDE5FFE38}"/>
                </a:ext>
              </a:extLst>
            </p:cNvPr>
            <p:cNvSpPr/>
            <p:nvPr/>
          </p:nvSpPr>
          <p:spPr>
            <a:xfrm rot="16200000">
              <a:off x="10935333" y="5571799"/>
              <a:ext cx="236896" cy="5514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A0EBAFE-848A-4CCD-A6A7-649CDF23673C}"/>
                </a:ext>
              </a:extLst>
            </p:cNvPr>
            <p:cNvSpPr/>
            <p:nvPr/>
          </p:nvSpPr>
          <p:spPr>
            <a:xfrm>
              <a:off x="11186089" y="5562600"/>
              <a:ext cx="310699" cy="40336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F82329F3-6DDE-4886-8928-283A45BA7FC4}"/>
              </a:ext>
            </a:extLst>
          </p:cNvPr>
          <p:cNvSpPr/>
          <p:nvPr/>
        </p:nvSpPr>
        <p:spPr>
          <a:xfrm>
            <a:off x="1533704" y="4248189"/>
            <a:ext cx="12009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DCB79145-BEAC-4585-B1F9-F7C7EBD1DEA5}"/>
              </a:ext>
            </a:extLst>
          </p:cNvPr>
          <p:cNvSpPr/>
          <p:nvPr/>
        </p:nvSpPr>
        <p:spPr>
          <a:xfrm>
            <a:off x="3570579" y="4252692"/>
            <a:ext cx="12009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481E6D43-C72C-47F0-BA17-B5639C9DD138}"/>
              </a:ext>
            </a:extLst>
          </p:cNvPr>
          <p:cNvSpPr/>
          <p:nvPr/>
        </p:nvSpPr>
        <p:spPr>
          <a:xfrm>
            <a:off x="5645353" y="4248189"/>
            <a:ext cx="1274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3,14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CC4BB2-0FEE-463F-B6A7-ADDF423D3D1D}"/>
              </a:ext>
            </a:extLst>
          </p:cNvPr>
          <p:cNvSpPr/>
          <p:nvPr/>
        </p:nvSpPr>
        <p:spPr>
          <a:xfrm>
            <a:off x="7682228" y="4248189"/>
            <a:ext cx="23615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0,5024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1E1B3A6-3602-47E1-B01B-8140D6C5D56D}"/>
              </a:ext>
            </a:extLst>
          </p:cNvPr>
          <p:cNvSpPr/>
          <p:nvPr/>
        </p:nvSpPr>
        <p:spPr>
          <a:xfrm>
            <a:off x="1579460" y="2690802"/>
            <a:ext cx="11897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0,8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11BF6DD-1007-44B5-8D84-0A6FFC0D8C4E}"/>
              </a:ext>
            </a:extLst>
          </p:cNvPr>
          <p:cNvSpPr/>
          <p:nvPr/>
        </p:nvSpPr>
        <p:spPr>
          <a:xfrm>
            <a:off x="3532954" y="2683220"/>
            <a:ext cx="5389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2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DE4F326-00F0-451B-8F9F-A8627F603A23}"/>
              </a:ext>
            </a:extLst>
          </p:cNvPr>
          <p:cNvSpPr/>
          <p:nvPr/>
        </p:nvSpPr>
        <p:spPr>
          <a:xfrm>
            <a:off x="4949174" y="2674736"/>
            <a:ext cx="12009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F125F1A7-FF50-4394-81C6-9BD49D3258A8}"/>
              </a:ext>
            </a:extLst>
          </p:cNvPr>
          <p:cNvSpPr/>
          <p:nvPr/>
        </p:nvSpPr>
        <p:spPr>
          <a:xfrm>
            <a:off x="4771549" y="1050693"/>
            <a:ext cx="11897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0,8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511768E3-B595-4D36-A956-F0CD87EE79DC}"/>
              </a:ext>
            </a:extLst>
          </p:cNvPr>
          <p:cNvSpPr/>
          <p:nvPr/>
        </p:nvSpPr>
        <p:spPr>
          <a:xfrm>
            <a:off x="7682227" y="5062914"/>
            <a:ext cx="236154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0,5024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660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0" grpId="0"/>
      <p:bldP spid="21" grpId="0"/>
      <p:bldP spid="22" grpId="0"/>
      <p:bldP spid="12" grpId="0"/>
      <p:bldP spid="16" grpId="0"/>
      <p:bldP spid="17" grpId="0"/>
      <p:bldP spid="30" grpId="0"/>
      <p:bldP spid="3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3EFA93DF-0E46-4EF6-A2C0-2C43EC679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A7901B26-065A-40D8-85E4-7AD8B980CC23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3676650"/>
            <a:ext cx="406400" cy="406400"/>
          </a:xfrm>
        </p:spPr>
      </p:pic>
      <p:pic>
        <p:nvPicPr>
          <p:cNvPr id="9226" name="Picture 10" descr="Cartoon characters zany face emojis coronavirus microbes covid-19 Premium  vector PNG - Similar PNG">
            <a:extLst>
              <a:ext uri="{FF2B5EF4-FFF2-40B4-BE49-F238E27FC236}">
                <a16:creationId xmlns:a16="http://schemas.microsoft.com/office/drawing/2014/main" id="{94DDF43A-D690-4526-871D-74B3AC499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00" b="98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560" y="2401041"/>
            <a:ext cx="4483355" cy="448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2A2A2CE-AAB6-40D6-98F2-8F6A2AAC97C0}"/>
              </a:ext>
            </a:extLst>
          </p:cNvPr>
          <p:cNvGrpSpPr/>
          <p:nvPr/>
        </p:nvGrpSpPr>
        <p:grpSpPr>
          <a:xfrm flipH="1">
            <a:off x="4055794" y="365125"/>
            <a:ext cx="4351339" cy="1918787"/>
            <a:chOff x="-869731" y="1603218"/>
            <a:chExt cx="5155048" cy="276435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CFF7A15-427C-402D-9F80-C062B5C5B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69731" y="1603218"/>
              <a:ext cx="5155048" cy="276435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D09E01-4186-4C4C-8E98-2A75996FF724}"/>
                </a:ext>
              </a:extLst>
            </p:cNvPr>
            <p:cNvSpPr txBox="1"/>
            <p:nvPr/>
          </p:nvSpPr>
          <p:spPr>
            <a:xfrm>
              <a:off x="-444992" y="2180250"/>
              <a:ext cx="42163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Chiến thắng Covid</a:t>
              </a:r>
              <a:r>
                <a:rPr lang="en-US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!</a:t>
              </a:r>
              <a:endPara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224" name="Picture 8" descr="100 Cov19 ideas in 2021 | kartun, ilustrasi, gambar">
            <a:extLst>
              <a:ext uri="{FF2B5EF4-FFF2-40B4-BE49-F238E27FC236}">
                <a16:creationId xmlns:a16="http://schemas.microsoft.com/office/drawing/2014/main" id="{3C502985-F00F-432E-90F9-3EE5A5045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26997" y1="78200" x2="29712" y2="73600"/>
                        <a14:foregroundMark x1="43450" y1="76000" x2="45048" y2="79600"/>
                        <a14:foregroundMark x1="55591" y1="76400" x2="57348" y2="80200"/>
                        <a14:foregroundMark x1="66454" y1="77000" x2="67572" y2="79400"/>
                        <a14:foregroundMark x1="65974" y1="47800" x2="69649" y2="47400"/>
                        <a14:foregroundMark x1="55591" y1="46000" x2="53195" y2="51800"/>
                        <a14:foregroundMark x1="64217" y1="44200" x2="68690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2563" y="921742"/>
            <a:ext cx="8951064" cy="71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Cartoon characters knocked emojis coronavirus microbes covid-19 vector PNG  - Similar PNG">
            <a:extLst>
              <a:ext uri="{FF2B5EF4-FFF2-40B4-BE49-F238E27FC236}">
                <a16:creationId xmlns:a16="http://schemas.microsoft.com/office/drawing/2014/main" id="{14ADFB09-6E3B-4B16-B103-DA47C8CC3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14" y="-11689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03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9911">
            <a:off x="3115076" y="432380"/>
            <a:ext cx="3503604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0EEAD1D5-41CC-4625-9E3A-3385A19BBF4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564"/>
          <a:stretch/>
        </p:blipFill>
        <p:spPr>
          <a:xfrm>
            <a:off x="5430017" y="306321"/>
            <a:ext cx="2658757" cy="2191767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2D0502B-68AD-44F1-8A86-744D5792D65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225" y="3119388"/>
            <a:ext cx="2923539" cy="292353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515" y="4332049"/>
            <a:ext cx="2688551" cy="2688551"/>
          </a:xfrm>
          <a:prstGeom prst="rect">
            <a:avLst/>
          </a:prstGeom>
        </p:spPr>
      </p:pic>
      <p:pic>
        <p:nvPicPr>
          <p:cNvPr id="5122" name="Picture 2" descr="School Building Vector Illustration School Building Cartoon, Vector,  Building, School PNG and Vector with Transparent Background for Free  Download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5000" r="94219">
                        <a14:foregroundMark x1="47344" y1="39844" x2="50781" y2="48281"/>
                        <a14:foregroundMark x1="52344" y1="39844" x2="50000" y2="50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405" y="-641495"/>
            <a:ext cx="3877800" cy="38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5292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279 -0.07037 L 0.12279 -0.07037 C 0.14023 -0.07639 0.14726 -0.07847 0.16445 -0.08518 C 0.19062 -0.0956 0.17305 -0.09051 0.19674 -0.09629 C 0.21055 -0.09398 0.22513 -0.09699 0.23841 -0.08889 C 0.24206 -0.0868 0.27539 -0.04722 0.28307 -0.03148 C 0.29088 -0.01597 0.2957 0.00394 0.30078 0.02222 C 0.30338 0.06806 0.30456 0.07778 0.2987 0.1463 C 0.29818 0.15371 0.29401 0.1588 0.2914 0.16459 C 0.28841 0.17176 0.2845 0.18033 0.27995 0.18496 C 0.275 0.19051 0.2694 0.19445 0.26432 0.2 C 0.2569 0.2081 0.25013 0.21829 0.24258 0.22593 C 0.23138 0.23681 0.22057 0.25093 0.2082 0.25556 C 0.20638 0.25602 0.20469 0.25718 0.20299 0.25741 L 0.05612 0.26852 C 0.03555 0.29884 0.05013 0.27361 0.03737 0.30371 C 0.01992 0.34445 0.02786 0.31875 0.01966 0.34815 C 0.01836 0.36713 0.01771 0.36713 0.01966 0.39074 C 0.02044 0.4 0.02044 0.39954 0.02279 0.40347 " pathEditMode="relative" ptsTypes="AAAAAAAAA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3F19E6B-1ECD-49DE-A746-0315306708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t="45493"/>
          <a:stretch/>
        </p:blipFill>
        <p:spPr>
          <a:xfrm>
            <a:off x="696368" y="2984500"/>
            <a:ext cx="10780551" cy="2935200"/>
          </a:xfrm>
          <a:prstGeom prst="roundRect">
            <a:avLst>
              <a:gd name="adj" fmla="val 435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481E6D43-C72C-47F0-BA17-B5639C9DD138}"/>
              </a:ext>
            </a:extLst>
          </p:cNvPr>
          <p:cNvSpPr/>
          <p:nvPr/>
        </p:nvSpPr>
        <p:spPr>
          <a:xfrm>
            <a:off x="5050574" y="3966170"/>
            <a:ext cx="12747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3,14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82329F3-6DDE-4886-8928-283A45BA7FC4}"/>
              </a:ext>
            </a:extLst>
          </p:cNvPr>
          <p:cNvSpPr/>
          <p:nvPr/>
        </p:nvSpPr>
        <p:spPr>
          <a:xfrm>
            <a:off x="1067110" y="3966170"/>
            <a:ext cx="11192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4,5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CCC4BB2-0FEE-463F-B6A7-ADDF423D3D1D}"/>
              </a:ext>
            </a:extLst>
          </p:cNvPr>
          <p:cNvSpPr/>
          <p:nvPr/>
        </p:nvSpPr>
        <p:spPr>
          <a:xfrm>
            <a:off x="7249446" y="3899626"/>
            <a:ext cx="22365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6358,5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8C0DF7D-131C-433B-AA3E-4BF179BE0C10}"/>
              </a:ext>
            </a:extLst>
          </p:cNvPr>
          <p:cNvSpPr/>
          <p:nvPr/>
        </p:nvSpPr>
        <p:spPr>
          <a:xfrm>
            <a:off x="3131326" y="3966170"/>
            <a:ext cx="11192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4,5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3E9DE63-C3C9-4BFF-BD94-EDE99C5DBA34}"/>
              </a:ext>
            </a:extLst>
          </p:cNvPr>
          <p:cNvSpPr/>
          <p:nvPr/>
        </p:nvSpPr>
        <p:spPr>
          <a:xfrm>
            <a:off x="7249446" y="4971510"/>
            <a:ext cx="223651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>
                <a:ln w="222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merican Sans" panose="02040603050506020204" pitchFamily="18" charset="0"/>
              </a:rPr>
              <a:t>6358,5</a:t>
            </a:r>
            <a:endParaRPr lang="en-US" sz="5400" b="1" cap="none" spc="0">
              <a:ln w="222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merican Sans" panose="02040603050506020204" pitchFamily="18" charset="0"/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E053430A-7004-4B7C-AF8E-C49A394E82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66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rcRect b="54507"/>
          <a:stretch/>
        </p:blipFill>
        <p:spPr>
          <a:xfrm>
            <a:off x="696367" y="263270"/>
            <a:ext cx="10780551" cy="2449756"/>
          </a:xfrm>
          <a:prstGeom prst="roundRect">
            <a:avLst>
              <a:gd name="adj" fmla="val 4359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403072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3EFA93DF-0E46-4EF6-A2C0-2C43EC679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A7901B26-065A-40D8-85E4-7AD8B980CC23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3676650"/>
            <a:ext cx="406400" cy="406400"/>
          </a:xfrm>
        </p:spPr>
      </p:pic>
      <p:pic>
        <p:nvPicPr>
          <p:cNvPr id="9226" name="Picture 10" descr="Cartoon characters zany face emojis coronavirus microbes covid-19 Premium  vector PNG - Similar PNG">
            <a:extLst>
              <a:ext uri="{FF2B5EF4-FFF2-40B4-BE49-F238E27FC236}">
                <a16:creationId xmlns:a16="http://schemas.microsoft.com/office/drawing/2014/main" id="{94DDF43A-D690-4526-871D-74B3AC499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00" b="98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560" y="2401041"/>
            <a:ext cx="4483355" cy="448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2A2A2CE-AAB6-40D6-98F2-8F6A2AAC97C0}"/>
              </a:ext>
            </a:extLst>
          </p:cNvPr>
          <p:cNvGrpSpPr/>
          <p:nvPr/>
        </p:nvGrpSpPr>
        <p:grpSpPr>
          <a:xfrm flipH="1">
            <a:off x="4055794" y="365125"/>
            <a:ext cx="4351339" cy="1918787"/>
            <a:chOff x="-869731" y="1603218"/>
            <a:chExt cx="5155048" cy="276435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CFF7A15-427C-402D-9F80-C062B5C5B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69731" y="1603218"/>
              <a:ext cx="5155048" cy="276435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D09E01-4186-4C4C-8E98-2A75996FF724}"/>
                </a:ext>
              </a:extLst>
            </p:cNvPr>
            <p:cNvSpPr txBox="1"/>
            <p:nvPr/>
          </p:nvSpPr>
          <p:spPr>
            <a:xfrm>
              <a:off x="-444992" y="2180250"/>
              <a:ext cx="42163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Chiến thắng Covid</a:t>
              </a:r>
              <a:r>
                <a:rPr lang="en-US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!</a:t>
              </a:r>
              <a:endPara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224" name="Picture 8" descr="100 Cov19 ideas in 2021 | kartun, ilustrasi, gambar">
            <a:extLst>
              <a:ext uri="{FF2B5EF4-FFF2-40B4-BE49-F238E27FC236}">
                <a16:creationId xmlns:a16="http://schemas.microsoft.com/office/drawing/2014/main" id="{3C502985-F00F-432E-90F9-3EE5A5045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26997" y1="78200" x2="29712" y2="73600"/>
                        <a14:foregroundMark x1="43450" y1="76000" x2="45048" y2="79600"/>
                        <a14:foregroundMark x1="55591" y1="76400" x2="57348" y2="80200"/>
                        <a14:foregroundMark x1="66454" y1="77000" x2="67572" y2="79400"/>
                        <a14:foregroundMark x1="65974" y1="47800" x2="69649" y2="47400"/>
                        <a14:foregroundMark x1="55591" y1="46000" x2="53195" y2="51800"/>
                        <a14:foregroundMark x1="64217" y1="44200" x2="68690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2563" y="921742"/>
            <a:ext cx="8951064" cy="71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Cartoon characters knocked emojis coronavirus microbes covid-19 vector PNG  - Similar PNG">
            <a:extLst>
              <a:ext uri="{FF2B5EF4-FFF2-40B4-BE49-F238E27FC236}">
                <a16:creationId xmlns:a16="http://schemas.microsoft.com/office/drawing/2014/main" id="{14ADFB09-6E3B-4B16-B103-DA47C8CC3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14" y="-11689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3103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5">
            <a:extLst>
              <a:ext uri="{FF2B5EF4-FFF2-40B4-BE49-F238E27FC236}">
                <a16:creationId xmlns:a16="http://schemas.microsoft.com/office/drawing/2014/main" id="{CA5BA8BD-9D5E-4529-A2AA-BC93C271B527}"/>
              </a:ext>
            </a:extLst>
          </p:cNvPr>
          <p:cNvSpPr/>
          <p:nvPr/>
        </p:nvSpPr>
        <p:spPr>
          <a:xfrm rot="11085782">
            <a:off x="2279489" y="359140"/>
            <a:ext cx="4800600" cy="2847423"/>
          </a:xfrm>
          <a:prstGeom prst="cloud">
            <a:avLst/>
          </a:prstGeom>
          <a:solidFill>
            <a:srgbClr val="B9E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42DC07E-E6C6-4904-9077-E55A91FF2DDA}"/>
              </a:ext>
            </a:extLst>
          </p:cNvPr>
          <p:cNvSpPr txBox="1"/>
          <p:nvPr/>
        </p:nvSpPr>
        <p:spPr>
          <a:xfrm>
            <a:off x="2334055" y="1255329"/>
            <a:ext cx="45212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Nêu quy tắc và công thức tính chu vi</a:t>
            </a:r>
            <a:r>
              <a:rPr lang="vi-VN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 hình tròn </a:t>
            </a:r>
            <a:r>
              <a:rPr lang="da-DK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?</a:t>
            </a:r>
            <a:endParaRPr lang="en-US" sz="3200">
              <a:latin typeface="UTM Flamenco" panose="02040603050506020204" pitchFamily="18" charset="0"/>
            </a:endParaRPr>
          </a:p>
        </p:txBody>
      </p:sp>
      <p:sp>
        <p:nvSpPr>
          <p:cNvPr id="30" name="Cloud 29">
            <a:extLst>
              <a:ext uri="{FF2B5EF4-FFF2-40B4-BE49-F238E27FC236}">
                <a16:creationId xmlns:a16="http://schemas.microsoft.com/office/drawing/2014/main" id="{A8BB0D24-BB32-4DC1-8F61-657C766AD695}"/>
              </a:ext>
            </a:extLst>
          </p:cNvPr>
          <p:cNvSpPr/>
          <p:nvPr/>
        </p:nvSpPr>
        <p:spPr>
          <a:xfrm rot="11085782">
            <a:off x="3285283" y="3675467"/>
            <a:ext cx="6730350" cy="2847423"/>
          </a:xfrm>
          <a:prstGeom prst="cloud">
            <a:avLst/>
          </a:prstGeom>
          <a:solidFill>
            <a:srgbClr val="B9E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BB3AEAA-F46B-4EB6-8738-1C0004957F40}"/>
              </a:ext>
            </a:extLst>
          </p:cNvPr>
          <p:cNvSpPr txBox="1"/>
          <p:nvPr/>
        </p:nvSpPr>
        <p:spPr>
          <a:xfrm>
            <a:off x="3599960" y="4163506"/>
            <a:ext cx="600259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5400" b="1">
                <a:solidFill>
                  <a:srgbClr val="E52314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C = d x 3,14</a:t>
            </a:r>
          </a:p>
          <a:p>
            <a:pPr algn="ctr"/>
            <a:r>
              <a:rPr lang="vi-VN" sz="5400" b="1">
                <a:solidFill>
                  <a:srgbClr val="E52314"/>
                </a:solidFill>
                <a:latin typeface="UTM Avo" panose="02040603050506020204" pitchFamily="18" charset="0"/>
              </a:rPr>
              <a:t>C = r x 2 x 3,14</a:t>
            </a:r>
            <a:endParaRPr lang="en-US" sz="5400" b="1">
              <a:solidFill>
                <a:srgbClr val="E52314"/>
              </a:solidFill>
              <a:latin typeface="UTM Avo" panose="02040603050506020204" pitchFamily="18" charset="0"/>
            </a:endParaRPr>
          </a:p>
        </p:txBody>
      </p:sp>
      <p:pic>
        <p:nvPicPr>
          <p:cNvPr id="11" name="图片 2">
            <a:extLst>
              <a:ext uri="{FF2B5EF4-FFF2-40B4-BE49-F238E27FC236}">
                <a16:creationId xmlns:a16="http://schemas.microsoft.com/office/drawing/2014/main" id="{E1E11411-B62C-4DBD-852C-06EADEC9C5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53"/>
          <a:stretch/>
        </p:blipFill>
        <p:spPr>
          <a:xfrm flipH="1">
            <a:off x="8888934" y="692834"/>
            <a:ext cx="3122867" cy="5959082"/>
          </a:xfrm>
          <a:prstGeom prst="rect">
            <a:avLst/>
          </a:prstGeom>
        </p:spPr>
      </p:pic>
      <p:pic>
        <p:nvPicPr>
          <p:cNvPr id="12" name="图片 2">
            <a:extLst>
              <a:ext uri="{FF2B5EF4-FFF2-40B4-BE49-F238E27FC236}">
                <a16:creationId xmlns:a16="http://schemas.microsoft.com/office/drawing/2014/main" id="{0D06712B-D39D-44B5-BA8E-CD1F5E46966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0"/>
          <a:stretch/>
        </p:blipFill>
        <p:spPr>
          <a:xfrm>
            <a:off x="161087" y="692834"/>
            <a:ext cx="2264008" cy="5959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06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9" grpId="0"/>
      <p:bldP spid="30" grpId="0" animBg="1"/>
      <p:bldP spid="3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9911">
            <a:off x="3381046" y="2925849"/>
            <a:ext cx="3503604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2D0502B-68AD-44F1-8A86-744D5792D65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225" y="3119388"/>
            <a:ext cx="2923539" cy="292353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0141F44-7555-48E4-AF11-42D5BC126DD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515" y="4332049"/>
            <a:ext cx="2688551" cy="2688551"/>
          </a:xfrm>
          <a:prstGeom prst="rect">
            <a:avLst/>
          </a:prstGeom>
        </p:spPr>
      </p:pic>
      <p:pic>
        <p:nvPicPr>
          <p:cNvPr id="5122" name="Picture 2" descr="School Building Vector Illustration School Building Cartoon, Vector,  Building, School PNG and Vector with Transparent Background for Free  Download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5000" r="94219">
                        <a14:foregroundMark x1="47344" y1="39844" x2="50781" y2="48281"/>
                        <a14:foregroundMark x1="52344" y1="39844" x2="50000" y2="50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405" y="-641495"/>
            <a:ext cx="3877800" cy="38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2383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654 0.09931 L 0.01654 0.09931 C 0.05 0.14838 0.03034 0.12315 0.06862 0.16412 C 0.07058 0.1662 0.07761 0.17477 0.08112 0.17708 C 0.08347 0.17847 0.08594 0.17963 0.08842 0.18079 L 0.10925 0.19005 C 0.11472 0.19236 0.12019 0.19699 0.12592 0.19745 L 0.18737 0.20116 C 0.203 0.19838 0.2323 0.20393 0.25092 0.18634 C 0.253 0.18403 0.25508 0.18125 0.25717 0.17893 C 0.25847 0.1669 0.25677 0.17106 0.26237 0.16412 C 0.26328 0.16273 0.26433 0.16134 0.2655 0.16042 C 0.26641 0.15949 0.26862 0.15856 0.26862 0.15856 " pathEditMode="relative" ptsTypes="AAA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1412A74-87D7-4C90-BC53-A5C1A40B9585}"/>
              </a:ext>
            </a:extLst>
          </p:cNvPr>
          <p:cNvSpPr/>
          <p:nvPr/>
        </p:nvSpPr>
        <p:spPr>
          <a:xfrm>
            <a:off x="749300" y="393700"/>
            <a:ext cx="10668000" cy="1816100"/>
          </a:xfrm>
          <a:prstGeom prst="roundRect">
            <a:avLst>
              <a:gd name="adj" fmla="val 117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D657DFF-8EF1-431D-ABB5-EADC2A00C5B6}"/>
              </a:ext>
            </a:extLst>
          </p:cNvPr>
          <p:cNvSpPr txBox="1"/>
          <p:nvPr/>
        </p:nvSpPr>
        <p:spPr>
          <a:xfrm>
            <a:off x="1525270" y="435757"/>
            <a:ext cx="9141459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4800" b="1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od's Word" panose="02040603050506020204" pitchFamily="18" charset="0"/>
                <a:cs typeface="Times New Roman" panose="02020603050405020304" pitchFamily="18" charset="0"/>
              </a:rPr>
              <a:t>Muốn tính diện tích hình tròn, chúng mình làm sao?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en-US" altLang="en-US" sz="4800" b="1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od's Word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B0F3C61D-4646-4F56-80B7-A8B203A48DC1}"/>
              </a:ext>
            </a:extLst>
          </p:cNvPr>
          <p:cNvSpPr/>
          <p:nvPr/>
        </p:nvSpPr>
        <p:spPr>
          <a:xfrm>
            <a:off x="761999" y="2520949"/>
            <a:ext cx="10668000" cy="3901293"/>
          </a:xfrm>
          <a:prstGeom prst="roundRect">
            <a:avLst>
              <a:gd name="adj" fmla="val 11772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00C90E8-4D8C-464B-9ED3-5C8F0A0D5ED0}"/>
              </a:ext>
            </a:extLst>
          </p:cNvPr>
          <p:cNvSpPr txBox="1"/>
          <p:nvPr/>
        </p:nvSpPr>
        <p:spPr>
          <a:xfrm>
            <a:off x="952500" y="2744081"/>
            <a:ext cx="10972800" cy="3447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  <a:buFontTx/>
              <a:buNone/>
            </a:pPr>
            <a:r>
              <a:rPr lang="vi-VN" alt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Muốn tính diện tích của hình tròn ta lấy bán kính nhân với bán kính rồi nhân với số 3,14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36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      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             S = r x r x 3,14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                              S là diện tích hình tròn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vi-VN" altLang="en-US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Times New Roman" panose="02020603050405020304" pitchFamily="18" charset="0"/>
              </a:rPr>
              <a:t>                               r là bán kính hình tròn</a:t>
            </a:r>
            <a:endParaRPr lang="en-US" altLang="en-US" sz="2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739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/>
      <p:bldP spid="14" grpId="0" animBg="1"/>
      <p:bldP spid="15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D8AE7D4C-7E41-4C34-8856-1AA631AF74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788117-9DDD-48C4-9E21-84C824ADB9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7" b="98889" l="6250" r="97656">
                        <a14:backgroundMark x1="15521" y1="12778" x2="9896" y2="32870"/>
                        <a14:backgroundMark x1="19063" y1="15278" x2="12344" y2="32407"/>
                        <a14:backgroundMark x1="23229" y1="9630" x2="39271" y2="14074"/>
                        <a14:backgroundMark x1="38490" y1="13056" x2="45000" y2="12593"/>
                        <a14:backgroundMark x1="38490" y1="17963" x2="46927" y2="15370"/>
                        <a14:backgroundMark x1="25677" y1="37222" x2="34063" y2="55093"/>
                        <a14:backgroundMark x1="26094" y1="34537" x2="42656" y2="40741"/>
                        <a14:backgroundMark x1="44688" y1="40741" x2="63854" y2="37315"/>
                        <a14:backgroundMark x1="38229" y1="42407" x2="34896" y2="62037"/>
                        <a14:backgroundMark x1="59740" y1="37500" x2="59740" y2="46389"/>
                        <a14:backgroundMark x1="78333" y1="40278" x2="76146" y2="53333"/>
                        <a14:backgroundMark x1="78073" y1="44167" x2="76563" y2="52593"/>
                        <a14:backgroundMark x1="41406" y1="47407" x2="50417" y2="42500"/>
                        <a14:backgroundMark x1="50417" y1="42500" x2="50417" y2="42500"/>
                        <a14:backgroundMark x1="51927" y1="75093" x2="63594" y2="73056"/>
                        <a14:backgroundMark x1="33438" y1="13148" x2="37396" y2="16574"/>
                        <a14:backgroundMark x1="44219" y1="19722" x2="46198" y2="18519"/>
                        <a14:backgroundMark x1="18333" y1="15556" x2="24010" y2="10093"/>
                        <a14:backgroundMark x1="19219" y1="16111" x2="23646" y2="12130"/>
                        <a14:backgroundMark x1="29063" y1="12778" x2="33385" y2="14537"/>
                      </a14:backgroundRemoval>
                    </a14:imgEffect>
                    <a14:imgEffect>
                      <a14:saturation sat="400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8260"/>
            <a:ext cx="12192000" cy="6858000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681A7C98-55EC-47E5-860F-19D7B3038A4C}"/>
              </a:ext>
            </a:extLst>
          </p:cNvPr>
          <p:cNvSpPr/>
          <p:nvPr/>
        </p:nvSpPr>
        <p:spPr>
          <a:xfrm>
            <a:off x="1680633" y="5676900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59205B42-7D7B-4207-9086-1A2CB0323FC0}"/>
              </a:ext>
            </a:extLst>
          </p:cNvPr>
          <p:cNvSpPr/>
          <p:nvPr/>
        </p:nvSpPr>
        <p:spPr>
          <a:xfrm>
            <a:off x="2931917" y="393472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2669FE5-97E7-4B3A-9122-C23DC3AC83E6}"/>
              </a:ext>
            </a:extLst>
          </p:cNvPr>
          <p:cNvSpPr/>
          <p:nvPr/>
        </p:nvSpPr>
        <p:spPr>
          <a:xfrm>
            <a:off x="1873138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1B7A12F-679E-47BD-AC74-9664A639304E}"/>
              </a:ext>
            </a:extLst>
          </p:cNvPr>
          <p:cNvSpPr/>
          <p:nvPr/>
        </p:nvSpPr>
        <p:spPr>
          <a:xfrm>
            <a:off x="4722216" y="148028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DF36D649-FBFF-4864-9182-100E75EF5E93}"/>
              </a:ext>
            </a:extLst>
          </p:cNvPr>
          <p:cNvSpPr/>
          <p:nvPr/>
        </p:nvSpPr>
        <p:spPr>
          <a:xfrm>
            <a:off x="7831175" y="129740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10D1A002-6525-4B0F-BDD4-36023849B9A5}"/>
              </a:ext>
            </a:extLst>
          </p:cNvPr>
          <p:cNvSpPr/>
          <p:nvPr/>
        </p:nvSpPr>
        <p:spPr>
          <a:xfrm>
            <a:off x="6887899" y="3547377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F3B4B32-0AF0-4730-9529-BA9D269E14C0}"/>
              </a:ext>
            </a:extLst>
          </p:cNvPr>
          <p:cNvSpPr/>
          <p:nvPr/>
        </p:nvSpPr>
        <p:spPr>
          <a:xfrm>
            <a:off x="4778452" y="3385048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0DC976A-9A4D-4D0A-8559-7CF73C48B708}"/>
              </a:ext>
            </a:extLst>
          </p:cNvPr>
          <p:cNvSpPr/>
          <p:nvPr/>
        </p:nvSpPr>
        <p:spPr>
          <a:xfrm>
            <a:off x="5322191" y="5263415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5E97C01-FDD5-4615-8FE4-2D82B9966FE0}"/>
              </a:ext>
            </a:extLst>
          </p:cNvPr>
          <p:cNvSpPr/>
          <p:nvPr/>
        </p:nvSpPr>
        <p:spPr>
          <a:xfrm>
            <a:off x="7935828" y="5058946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D7F8249-6889-4D3D-96A8-8AC3F6F577C1}"/>
              </a:ext>
            </a:extLst>
          </p:cNvPr>
          <p:cNvSpPr/>
          <p:nvPr/>
        </p:nvSpPr>
        <p:spPr>
          <a:xfrm>
            <a:off x="9556904" y="2874011"/>
            <a:ext cx="821267" cy="774700"/>
          </a:xfrm>
          <a:prstGeom prst="ellipse">
            <a:avLst/>
          </a:prstGeom>
          <a:solidFill>
            <a:srgbClr val="60F4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B2D0502B-68AD-44F1-8A86-744D5792D6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2225" y="3119388"/>
            <a:ext cx="2923539" cy="2923539"/>
          </a:xfrm>
          <a:prstGeom prst="rect">
            <a:avLst/>
          </a:prstGeom>
        </p:spPr>
      </p:pic>
      <p:pic>
        <p:nvPicPr>
          <p:cNvPr id="5122" name="Picture 2" descr="School Building Vector Illustration School Building Cartoon, Vector,  Building, School PNG and Vector with Transparent Background for Free  Download">
            <a:extLst>
              <a:ext uri="{FF2B5EF4-FFF2-40B4-BE49-F238E27FC236}">
                <a16:creationId xmlns:a16="http://schemas.microsoft.com/office/drawing/2014/main" id="{95DD04FB-437B-4455-B918-01F12B3783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5000" r="94219">
                        <a14:foregroundMark x1="47344" y1="39844" x2="50781" y2="48281"/>
                        <a14:foregroundMark x1="52344" y1="39844" x2="50000" y2="501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2405" y="-641495"/>
            <a:ext cx="3877800" cy="387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B65B45DD-5326-455F-8D8E-7C97AB2755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49911">
            <a:off x="6661302" y="4010714"/>
            <a:ext cx="3503604" cy="287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8283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107 -0.03842 L 0.06107 -0.03842 C 0.06823 -0.05949 0.07787 -0.07847 0.08282 -0.10139 C 0.09128 -0.13981 0.09141 -0.13958 0.09844 -0.17361 C 0.09987 -0.18055 0.10131 -0.18727 0.10261 -0.19398 C 0.10404 -0.20139 0.10443 -0.20972 0.10677 -0.2162 L 0.11198 -0.23102 C 0.11302 -0.23912 0.1142 -0.24722 0.11511 -0.25509 C 0.11823 -0.28356 0.11446 -0.27199 0.11927 -0.28472 C 0.11993 -0.29282 0.12084 -0.30092 0.12136 -0.30879 C 0.12188 -0.31574 0.12175 -0.32245 0.1224 -0.32917 C 0.12279 -0.33379 0.12383 -0.33796 0.12448 -0.34213 C 0.12526 -0.34768 0.12592 -0.35347 0.12657 -0.35879 C 0.12696 -0.36134 0.12709 -0.36389 0.12761 -0.3662 C 0.12878 -0.37153 0.12995 -0.37662 0.13177 -0.38102 C 0.13321 -0.38472 0.13529 -0.38727 0.13698 -0.39028 C 0.1392 -0.40231 0.13802 -0.39398 0.13802 -0.4162 " pathEditMode="relative" ptsTypes="AAAAAAAAAAAAAAAAA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7 Herbal Texture. Vector Grass. Green Grass Illustrations &amp;amp; Clip Art -  iStock">
            <a:extLst>
              <a:ext uri="{FF2B5EF4-FFF2-40B4-BE49-F238E27FC236}">
                <a16:creationId xmlns:a16="http://schemas.microsoft.com/office/drawing/2014/main" id="{3EFA93DF-0E46-4EF6-A2C0-2C43EC6795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84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Tieng-yeah-tre-con-www_nhacchuongvui_com (1)">
            <a:hlinkClick r:id="" action="ppaction://media"/>
            <a:extLst>
              <a:ext uri="{FF2B5EF4-FFF2-40B4-BE49-F238E27FC236}">
                <a16:creationId xmlns:a16="http://schemas.microsoft.com/office/drawing/2014/main" id="{A7901B26-065A-40D8-85E4-7AD8B980CC23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60525" y="3676650"/>
            <a:ext cx="406400" cy="406400"/>
          </a:xfrm>
        </p:spPr>
      </p:pic>
      <p:pic>
        <p:nvPicPr>
          <p:cNvPr id="9226" name="Picture 10" descr="Cartoon characters zany face emojis coronavirus microbes covid-19 Premium  vector PNG - Similar PNG">
            <a:extLst>
              <a:ext uri="{FF2B5EF4-FFF2-40B4-BE49-F238E27FC236}">
                <a16:creationId xmlns:a16="http://schemas.microsoft.com/office/drawing/2014/main" id="{94DDF43A-D690-4526-871D-74B3AC499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500" b="98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8560" y="2401041"/>
            <a:ext cx="4483355" cy="448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2A2A2CE-AAB6-40D6-98F2-8F6A2AAC97C0}"/>
              </a:ext>
            </a:extLst>
          </p:cNvPr>
          <p:cNvGrpSpPr/>
          <p:nvPr/>
        </p:nvGrpSpPr>
        <p:grpSpPr>
          <a:xfrm flipH="1">
            <a:off x="4000722" y="365125"/>
            <a:ext cx="4461482" cy="1918787"/>
            <a:chOff x="-934974" y="1603218"/>
            <a:chExt cx="5285535" cy="2764353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1CFF7A15-427C-402D-9F80-C062B5C5B61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869731" y="1603218"/>
              <a:ext cx="5155048" cy="2764353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D4D09E01-4186-4C4C-8E98-2A75996FF724}"/>
                </a:ext>
              </a:extLst>
            </p:cNvPr>
            <p:cNvSpPr txBox="1"/>
            <p:nvPr/>
          </p:nvSpPr>
          <p:spPr>
            <a:xfrm>
              <a:off x="-934974" y="1933966"/>
              <a:ext cx="5285535" cy="17292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vi-VN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Chúng mình</a:t>
              </a:r>
            </a:p>
            <a:p>
              <a:pPr algn="ctr"/>
              <a:r>
                <a:rPr lang="vi-VN" sz="3600" b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dành chiến thắng !</a:t>
              </a:r>
              <a:endPara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224" name="Picture 8" descr="100 Cov19 ideas in 2021 | kartun, ilustrasi, gambar">
            <a:extLst>
              <a:ext uri="{FF2B5EF4-FFF2-40B4-BE49-F238E27FC236}">
                <a16:creationId xmlns:a16="http://schemas.microsoft.com/office/drawing/2014/main" id="{3C502985-F00F-432E-90F9-3EE5A50455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>
                        <a14:foregroundMark x1="26997" y1="78200" x2="29712" y2="73600"/>
                        <a14:foregroundMark x1="43450" y1="76000" x2="45048" y2="79600"/>
                        <a14:foregroundMark x1="55591" y1="76400" x2="57348" y2="80200"/>
                        <a14:foregroundMark x1="66454" y1="77000" x2="67572" y2="79400"/>
                        <a14:foregroundMark x1="65974" y1="47800" x2="69649" y2="47400"/>
                        <a14:foregroundMark x1="55591" y1="46000" x2="53195" y2="51800"/>
                        <a14:foregroundMark x1="64217" y1="44200" x2="68690" y2="4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2563" y="921742"/>
            <a:ext cx="8951064" cy="7149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Cartoon characters knocked emojis coronavirus microbes covid-19 vector PNG  - Similar PNG">
            <a:extLst>
              <a:ext uri="{FF2B5EF4-FFF2-40B4-BE49-F238E27FC236}">
                <a16:creationId xmlns:a16="http://schemas.microsoft.com/office/drawing/2014/main" id="{14ADFB09-6E3B-4B16-B103-DA47C8CC30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8614" y="-11689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497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414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remium Vector | Cartoon school bus with children. back to school concept. .">
            <a:extLst>
              <a:ext uri="{FF2B5EF4-FFF2-40B4-BE49-F238E27FC236}">
                <a16:creationId xmlns:a16="http://schemas.microsoft.com/office/drawing/2014/main" id="{6875352B-7FDC-4042-A757-73934352BE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19169" y1="69591" x2="16613" y2="75828"/>
                        <a14:foregroundMark x1="15655" y1="68811" x2="15655" y2="75049"/>
                        <a14:foregroundMark x1="15016" y1="70565" x2="15176" y2="75439"/>
                        <a14:foregroundMark x1="88339" y1="57700" x2="87859" y2="63938"/>
                        <a14:foregroundMark x1="86741" y1="68226" x2="86741" y2="71150"/>
                        <a14:foregroundMark x1="87220" y1="67641" x2="87700" y2="71930"/>
                        <a14:foregroundMark x1="87700" y1="68031" x2="86741" y2="72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3844" y="2282470"/>
            <a:ext cx="6583775" cy="5395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8A72BB54-B6B6-4CC3-BC35-BB7A23A52EBF}"/>
              </a:ext>
            </a:extLst>
          </p:cNvPr>
          <p:cNvSpPr/>
          <p:nvPr/>
        </p:nvSpPr>
        <p:spPr>
          <a:xfrm>
            <a:off x="100972" y="66479"/>
            <a:ext cx="9246855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13800" b="1">
                <a:ln w="57150">
                  <a:solidFill>
                    <a:srgbClr val="EB6541"/>
                  </a:solidFill>
                  <a:prstDash val="solid"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Cookies" panose="02040603050506020204" pitchFamily="18" charset="0"/>
              </a:rPr>
              <a:t>Tạm biệt !</a:t>
            </a:r>
            <a:endParaRPr lang="en-US" sz="13800" b="1" cap="none" spc="0">
              <a:ln w="57150">
                <a:solidFill>
                  <a:srgbClr val="EB6541"/>
                </a:solidFill>
                <a:prstDash val="solid"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Cookies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8948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2.59259E-6 L 1.01016 0.0164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0508" y="8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2">
            <a:extLst>
              <a:ext uri="{FF2B5EF4-FFF2-40B4-BE49-F238E27FC236}">
                <a16:creationId xmlns:a16="http://schemas.microsoft.com/office/drawing/2014/main" id="{E74FD60A-F03A-4944-A360-7E51118B56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53"/>
          <a:stretch/>
        </p:blipFill>
        <p:spPr>
          <a:xfrm flipH="1">
            <a:off x="8888934" y="692834"/>
            <a:ext cx="3122867" cy="5959082"/>
          </a:xfrm>
          <a:prstGeom prst="rect">
            <a:avLst/>
          </a:prstGeom>
        </p:spPr>
      </p:pic>
      <p:pic>
        <p:nvPicPr>
          <p:cNvPr id="26" name="图片 2">
            <a:extLst>
              <a:ext uri="{FF2B5EF4-FFF2-40B4-BE49-F238E27FC236}">
                <a16:creationId xmlns:a16="http://schemas.microsoft.com/office/drawing/2014/main" id="{C8A40F51-F012-4B4B-90EA-61BF95B90C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0"/>
          <a:stretch/>
        </p:blipFill>
        <p:spPr>
          <a:xfrm>
            <a:off x="161087" y="692834"/>
            <a:ext cx="2264008" cy="5959082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CA5BA8BD-9D5E-4529-A2AA-BC93C271B527}"/>
              </a:ext>
            </a:extLst>
          </p:cNvPr>
          <p:cNvSpPr/>
          <p:nvPr/>
        </p:nvSpPr>
        <p:spPr>
          <a:xfrm rot="11085782">
            <a:off x="2279489" y="359140"/>
            <a:ext cx="4800600" cy="2847423"/>
          </a:xfrm>
          <a:prstGeom prst="cloud">
            <a:avLst/>
          </a:prstGeom>
          <a:solidFill>
            <a:srgbClr val="B9E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42DC07E-E6C6-4904-9077-E55A91FF2DDA}"/>
              </a:ext>
            </a:extLst>
          </p:cNvPr>
          <p:cNvSpPr txBox="1"/>
          <p:nvPr/>
        </p:nvSpPr>
        <p:spPr>
          <a:xfrm>
            <a:off x="2304889" y="1038970"/>
            <a:ext cx="4521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Nêu quy tắc và công thức tính đường kính của</a:t>
            </a:r>
            <a:endParaRPr lang="vi-VN" sz="3200">
              <a:effectLst/>
              <a:latin typeface="UTM Flamenco" panose="020406030505060202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da-DK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hình tròn khi biết chu vi</a:t>
            </a:r>
            <a:r>
              <a:rPr lang="vi-VN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da-DK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?</a:t>
            </a:r>
            <a:endParaRPr lang="en-US" sz="3200">
              <a:latin typeface="UTM Flamenco" panose="02040603050506020204" pitchFamily="18" charset="0"/>
            </a:endParaRPr>
          </a:p>
        </p:txBody>
      </p:sp>
      <p:sp>
        <p:nvSpPr>
          <p:cNvPr id="30" name="Cloud 29">
            <a:extLst>
              <a:ext uri="{FF2B5EF4-FFF2-40B4-BE49-F238E27FC236}">
                <a16:creationId xmlns:a16="http://schemas.microsoft.com/office/drawing/2014/main" id="{A8BB0D24-BB32-4DC1-8F61-657C766AD695}"/>
              </a:ext>
            </a:extLst>
          </p:cNvPr>
          <p:cNvSpPr/>
          <p:nvPr/>
        </p:nvSpPr>
        <p:spPr>
          <a:xfrm rot="11085782">
            <a:off x="5368426" y="3784871"/>
            <a:ext cx="4800600" cy="2847423"/>
          </a:xfrm>
          <a:prstGeom prst="cloud">
            <a:avLst/>
          </a:prstGeom>
          <a:solidFill>
            <a:srgbClr val="B9E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BB3AEAA-F46B-4EB6-8738-1C0004957F40}"/>
              </a:ext>
            </a:extLst>
          </p:cNvPr>
          <p:cNvSpPr txBox="1"/>
          <p:nvPr/>
        </p:nvSpPr>
        <p:spPr>
          <a:xfrm>
            <a:off x="5508126" y="4746917"/>
            <a:ext cx="45212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5400" b="1">
                <a:solidFill>
                  <a:srgbClr val="E52314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d = C : 3,14</a:t>
            </a:r>
            <a:endParaRPr lang="en-US" sz="5400" b="1">
              <a:solidFill>
                <a:srgbClr val="E52314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065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9" grpId="0"/>
      <p:bldP spid="30" grpId="0" animBg="1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2">
            <a:extLst>
              <a:ext uri="{FF2B5EF4-FFF2-40B4-BE49-F238E27FC236}">
                <a16:creationId xmlns:a16="http://schemas.microsoft.com/office/drawing/2014/main" id="{E74FD60A-F03A-4944-A360-7E51118B564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1653"/>
          <a:stretch/>
        </p:blipFill>
        <p:spPr>
          <a:xfrm flipH="1">
            <a:off x="8888934" y="692834"/>
            <a:ext cx="3122867" cy="5959082"/>
          </a:xfrm>
          <a:prstGeom prst="rect">
            <a:avLst/>
          </a:prstGeom>
        </p:spPr>
      </p:pic>
      <p:pic>
        <p:nvPicPr>
          <p:cNvPr id="26" name="图片 2">
            <a:extLst>
              <a:ext uri="{FF2B5EF4-FFF2-40B4-BE49-F238E27FC236}">
                <a16:creationId xmlns:a16="http://schemas.microsoft.com/office/drawing/2014/main" id="{C8A40F51-F012-4B4B-90EA-61BF95B90C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00"/>
          <a:stretch/>
        </p:blipFill>
        <p:spPr>
          <a:xfrm>
            <a:off x="161087" y="692834"/>
            <a:ext cx="2264008" cy="5959082"/>
          </a:xfrm>
          <a:prstGeom prst="rect">
            <a:avLst/>
          </a:prstGeom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CA5BA8BD-9D5E-4529-A2AA-BC93C271B527}"/>
              </a:ext>
            </a:extLst>
          </p:cNvPr>
          <p:cNvSpPr/>
          <p:nvPr/>
        </p:nvSpPr>
        <p:spPr>
          <a:xfrm rot="11085782">
            <a:off x="2279489" y="359140"/>
            <a:ext cx="4800600" cy="2847423"/>
          </a:xfrm>
          <a:prstGeom prst="cloud">
            <a:avLst/>
          </a:prstGeom>
          <a:solidFill>
            <a:srgbClr val="B9E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42DC07E-E6C6-4904-9077-E55A91FF2DDA}"/>
              </a:ext>
            </a:extLst>
          </p:cNvPr>
          <p:cNvSpPr txBox="1"/>
          <p:nvPr/>
        </p:nvSpPr>
        <p:spPr>
          <a:xfrm>
            <a:off x="2304889" y="1038970"/>
            <a:ext cx="45212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Nêu quy tắc và công thức tính bán kính của </a:t>
            </a:r>
            <a:endParaRPr lang="vi-VN" sz="3200">
              <a:effectLst/>
              <a:latin typeface="UTM Flamenco" panose="02040603050506020204" pitchFamily="18" charset="0"/>
              <a:ea typeface="Times New Roman" panose="02020603050405020304" pitchFamily="18" charset="0"/>
            </a:endParaRPr>
          </a:p>
          <a:p>
            <a:pPr algn="ctr"/>
            <a:r>
              <a:rPr lang="da-DK" sz="3200">
                <a:effectLst/>
                <a:latin typeface="UTM Flamenco" panose="02040603050506020204" pitchFamily="18" charset="0"/>
                <a:ea typeface="Times New Roman" panose="02020603050405020304" pitchFamily="18" charset="0"/>
              </a:rPr>
              <a:t>hình tròn khi biết chu vi?</a:t>
            </a:r>
            <a:endParaRPr lang="en-US" sz="3200">
              <a:latin typeface="UTM Flamenco" panose="02040603050506020204" pitchFamily="18" charset="0"/>
            </a:endParaRPr>
          </a:p>
        </p:txBody>
      </p:sp>
      <p:sp>
        <p:nvSpPr>
          <p:cNvPr id="30" name="Cloud 29">
            <a:extLst>
              <a:ext uri="{FF2B5EF4-FFF2-40B4-BE49-F238E27FC236}">
                <a16:creationId xmlns:a16="http://schemas.microsoft.com/office/drawing/2014/main" id="{A8BB0D24-BB32-4DC1-8F61-657C766AD695}"/>
              </a:ext>
            </a:extLst>
          </p:cNvPr>
          <p:cNvSpPr/>
          <p:nvPr/>
        </p:nvSpPr>
        <p:spPr>
          <a:xfrm rot="11085782">
            <a:off x="3856606" y="3733075"/>
            <a:ext cx="6145317" cy="2847423"/>
          </a:xfrm>
          <a:prstGeom prst="cloud">
            <a:avLst/>
          </a:prstGeom>
          <a:solidFill>
            <a:srgbClr val="B9ED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ABB3AEAA-F46B-4EB6-8738-1C0004957F40}"/>
              </a:ext>
            </a:extLst>
          </p:cNvPr>
          <p:cNvSpPr txBox="1"/>
          <p:nvPr/>
        </p:nvSpPr>
        <p:spPr>
          <a:xfrm>
            <a:off x="4124011" y="4750951"/>
            <a:ext cx="554190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da-DK" sz="5400" b="1">
                <a:solidFill>
                  <a:srgbClr val="E52314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r = C : 3,14</a:t>
            </a:r>
            <a:r>
              <a:rPr lang="vi-VN" sz="5400" b="1">
                <a:solidFill>
                  <a:srgbClr val="E52314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 </a:t>
            </a:r>
            <a:r>
              <a:rPr lang="da-DK" sz="5400" b="1">
                <a:solidFill>
                  <a:srgbClr val="E52314"/>
                </a:solidFill>
                <a:effectLst/>
                <a:latin typeface="UTM Avo" panose="02040603050506020204" pitchFamily="18" charset="0"/>
                <a:ea typeface="Times New Roman" panose="02020603050405020304" pitchFamily="18" charset="0"/>
              </a:rPr>
              <a:t>: 2 </a:t>
            </a:r>
            <a:endParaRPr lang="en-US" sz="5400" b="1">
              <a:solidFill>
                <a:srgbClr val="E52314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5188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9" grpId="0"/>
      <p:bldP spid="30" grpId="0" animBg="1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F60658B-7429-44CD-ACD0-6957C29AA6D4}"/>
              </a:ext>
            </a:extLst>
          </p:cNvPr>
          <p:cNvSpPr/>
          <p:nvPr/>
        </p:nvSpPr>
        <p:spPr>
          <a:xfrm>
            <a:off x="6007100" y="1020762"/>
            <a:ext cx="5609228" cy="2215991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>
                <a:gd name="adj" fmla="val 10671456"/>
              </a:avLst>
            </a:prstTxWarp>
            <a:spAutoFit/>
          </a:bodyPr>
          <a:lstStyle/>
          <a:p>
            <a:pPr algn="ctr"/>
            <a:r>
              <a:rPr lang="en-US" sz="7200" b="1" cap="none" spc="0">
                <a:ln w="38100" cmpd="sng">
                  <a:solidFill>
                    <a:srgbClr val="000000"/>
                  </a:solidFill>
                  <a:prstDash val="solid"/>
                </a:ln>
                <a:solidFill>
                  <a:srgbClr val="FF6500"/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</a:rPr>
              <a:t>TOÁN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78A5141-A405-4ECA-9F82-9AFE83EE5E0B}"/>
              </a:ext>
            </a:extLst>
          </p:cNvPr>
          <p:cNvSpPr/>
          <p:nvPr/>
        </p:nvSpPr>
        <p:spPr>
          <a:xfrm>
            <a:off x="5445317" y="1673143"/>
            <a:ext cx="6408826" cy="2682797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Plain">
              <a:avLst/>
            </a:prstTxWarp>
            <a:spAutoFit/>
          </a:bodyPr>
          <a:lstStyle/>
          <a:p>
            <a:pPr algn="ctr"/>
            <a:r>
              <a:rPr lang="vi-VN" sz="8800" b="1" cap="none" spc="0">
                <a:ln w="38100" cmpd="sng">
                  <a:solidFill>
                    <a:srgbClr val="000000"/>
                  </a:solidFill>
                  <a:prstDash val="solid"/>
                </a:ln>
                <a:solidFill>
                  <a:srgbClr val="FFC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</a:rPr>
              <a:t>DIỆN TÍCH </a:t>
            </a:r>
          </a:p>
          <a:p>
            <a:pPr algn="ctr"/>
            <a:r>
              <a:rPr lang="vi-VN" sz="8800" b="1" cap="none" spc="0">
                <a:ln w="38100" cmpd="sng">
                  <a:solidFill>
                    <a:srgbClr val="000000"/>
                  </a:solidFill>
                  <a:prstDash val="solid"/>
                </a:ln>
                <a:solidFill>
                  <a:srgbClr val="FFC000"/>
                </a:solidFill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Guanine" panose="02040603050506020204" pitchFamily="18" charset="0"/>
              </a:rPr>
              <a:t>HÌNH TRÒN</a:t>
            </a:r>
            <a:endParaRPr lang="en-US" sz="8800" b="1" cap="none" spc="0">
              <a:ln w="38100" cmpd="sng">
                <a:solidFill>
                  <a:srgbClr val="000000"/>
                </a:solidFill>
                <a:prstDash val="solid"/>
              </a:ln>
              <a:solidFill>
                <a:srgbClr val="FFC000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Guanine" panose="02040603050506020204" pitchFamily="18" charset="0"/>
            </a:endParaRPr>
          </a:p>
        </p:txBody>
      </p:sp>
      <p:pic>
        <p:nvPicPr>
          <p:cNvPr id="1026" name="Picture 2" descr="386,339 Circle Cartoon Stock Photos and Images - 123RF">
            <a:extLst>
              <a:ext uri="{FF2B5EF4-FFF2-40B4-BE49-F238E27FC236}">
                <a16:creationId xmlns:a16="http://schemas.microsoft.com/office/drawing/2014/main" id="{A99C2D06-175C-4AAF-92CC-A92816A595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19778" y1="29555" x2="11556" y2="66802"/>
                        <a14:foregroundMark x1="5333" y1="56275" x2="5333" y2="56275"/>
                        <a14:foregroundMark x1="36444" y1="36842" x2="36444" y2="36842"/>
                        <a14:foregroundMark x1="31111" y1="87045" x2="31111" y2="87045"/>
                        <a14:foregroundMark x1="49778" y1="29555" x2="57778" y2="28745"/>
                        <a14:foregroundMark x1="77556" y1="30364" x2="86444" y2="36842"/>
                        <a14:foregroundMark x1="74889" y1="8907" x2="89778" y2="19028"/>
                        <a14:foregroundMark x1="21333" y1="93522" x2="21333" y2="9352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4355940"/>
            <a:ext cx="6283325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126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组合 11">
            <a:extLst>
              <a:ext uri="{FF2B5EF4-FFF2-40B4-BE49-F238E27FC236}">
                <a16:creationId xmlns:a16="http://schemas.microsoft.com/office/drawing/2014/main" id="{1422B4CD-CC47-417B-A2DF-B623C23FCE93}"/>
              </a:ext>
            </a:extLst>
          </p:cNvPr>
          <p:cNvGrpSpPr/>
          <p:nvPr/>
        </p:nvGrpSpPr>
        <p:grpSpPr>
          <a:xfrm flipH="1">
            <a:off x="0" y="-16562"/>
            <a:ext cx="12192000" cy="6858000"/>
            <a:chOff x="0" y="-16562"/>
            <a:chExt cx="12192000" cy="6858000"/>
          </a:xfrm>
        </p:grpSpPr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41A94B66-2756-4F5F-8984-908B965C380A}"/>
                </a:ext>
              </a:extLst>
            </p:cNvPr>
            <p:cNvSpPr/>
            <p:nvPr/>
          </p:nvSpPr>
          <p:spPr>
            <a:xfrm flipH="1">
              <a:off x="0" y="-16562"/>
              <a:ext cx="12192000" cy="6858000"/>
            </a:xfrm>
            <a:prstGeom prst="rect">
              <a:avLst/>
            </a:prstGeom>
            <a:blipFill dpi="0" rotWithShape="1">
              <a:blip r:embed="rId2">
                <a:alphaModFix amt="20000"/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6B3CDAB3-5759-45D6-B496-9B4253EA1F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0" y="225"/>
              <a:ext cx="2586182" cy="1698952"/>
            </a:xfrm>
            <a:prstGeom prst="rect">
              <a:avLst/>
            </a:prstGeom>
          </p:spPr>
        </p:pic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A947CA4D-F2B3-4439-B4DB-5CA0D2B8A9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66401"/>
            <a:ext cx="4644572" cy="5420489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A1BE104-3016-49A4-8917-5C67466FF47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 flipV="1">
            <a:off x="-345440" y="-20596"/>
            <a:ext cx="6753225" cy="13525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A05B4B49-F5F2-4723-BD28-9F5E21B4A5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5398">
            <a:off x="3972833" y="1582449"/>
            <a:ext cx="671739" cy="77618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4DC3BA1-D759-4A26-B73C-F2C1F6A7F32F}"/>
              </a:ext>
            </a:extLst>
          </p:cNvPr>
          <p:cNvSpPr/>
          <p:nvPr/>
        </p:nvSpPr>
        <p:spPr>
          <a:xfrm>
            <a:off x="4240929" y="1949672"/>
            <a:ext cx="6604692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38100">
                  <a:solidFill>
                    <a:schemeClr val="bg1"/>
                  </a:solidFill>
                  <a:prstDash val="solid"/>
                </a:ln>
                <a:solidFill>
                  <a:srgbClr val="5A3232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KHÁM PHÁ</a:t>
            </a:r>
            <a:endParaRPr lang="vi-VN" sz="9600" b="1">
              <a:ln w="38100">
                <a:solidFill>
                  <a:schemeClr val="bg1"/>
                </a:solidFill>
                <a:prstDash val="solid"/>
              </a:ln>
              <a:solidFill>
                <a:srgbClr val="5A3232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Showcard" panose="02040603050506020204" pitchFamily="18" charset="0"/>
            </a:endParaRPr>
          </a:p>
        </p:txBody>
      </p:sp>
      <p:pic>
        <p:nvPicPr>
          <p:cNvPr id="20" name="图片 2">
            <a:extLst>
              <a:ext uri="{FF2B5EF4-FFF2-40B4-BE49-F238E27FC236}">
                <a16:creationId xmlns:a16="http://schemas.microsoft.com/office/drawing/2014/main" id="{90038063-74BA-49D7-8C62-EF0A6CBDFE7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6282" y="2922658"/>
            <a:ext cx="3457244" cy="3931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15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图片 20">
            <a:extLst>
              <a:ext uri="{FF2B5EF4-FFF2-40B4-BE49-F238E27FC236}">
                <a16:creationId xmlns:a16="http://schemas.microsoft.com/office/drawing/2014/main" id="{A05B4B49-F5F2-4723-BD28-9F5E21B4A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245398">
            <a:off x="450807" y="729010"/>
            <a:ext cx="671739" cy="776186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24DC3BA1-D759-4A26-B73C-F2C1F6A7F32F}"/>
              </a:ext>
            </a:extLst>
          </p:cNvPr>
          <p:cNvSpPr/>
          <p:nvPr/>
        </p:nvSpPr>
        <p:spPr>
          <a:xfrm>
            <a:off x="718906" y="1096233"/>
            <a:ext cx="6604693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9600" b="1" cap="none" spc="0">
                <a:ln w="38100">
                  <a:solidFill>
                    <a:schemeClr val="bg1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UTM Showcard" panose="02040603050506020204" pitchFamily="18" charset="0"/>
              </a:rPr>
              <a:t>KHÁM PHÁ</a:t>
            </a:r>
            <a:endParaRPr lang="vi-VN" sz="9600" b="1">
              <a:ln w="38100">
                <a:solidFill>
                  <a:schemeClr val="bg1"/>
                </a:solidFill>
                <a:prstDash val="solid"/>
              </a:ln>
              <a:solidFill>
                <a:srgbClr val="FFC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UTM Showcard" panose="02040603050506020204" pitchFamily="18" charset="0"/>
            </a:endParaRPr>
          </a:p>
        </p:txBody>
      </p:sp>
      <p:pic>
        <p:nvPicPr>
          <p:cNvPr id="20" name="图片 2">
            <a:extLst>
              <a:ext uri="{FF2B5EF4-FFF2-40B4-BE49-F238E27FC236}">
                <a16:creationId xmlns:a16="http://schemas.microsoft.com/office/drawing/2014/main" id="{90038063-74BA-49D7-8C62-EF0A6CBDFE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634" y="1014066"/>
            <a:ext cx="5305366" cy="6033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73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25A667E-4AD5-4A86-93C1-E52EB9457CDB}"/>
              </a:ext>
            </a:extLst>
          </p:cNvPr>
          <p:cNvSpPr/>
          <p:nvPr/>
        </p:nvSpPr>
        <p:spPr>
          <a:xfrm>
            <a:off x="3261360" y="518159"/>
            <a:ext cx="8392160" cy="5953345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0DEB0E51-7C4B-475A-8822-18DD2BCD28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0652"/>
            <a:ext cx="3970498" cy="595334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A1C2218-E011-49EA-A7E3-EC82B905F3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3414" y="116779"/>
            <a:ext cx="304800" cy="323850"/>
          </a:xfrm>
          <a:prstGeom prst="rect">
            <a:avLst/>
          </a:prstGeom>
        </p:spPr>
      </p:pic>
      <p:pic>
        <p:nvPicPr>
          <p:cNvPr id="26" name="图片 25">
            <a:extLst>
              <a:ext uri="{FF2B5EF4-FFF2-40B4-BE49-F238E27FC236}">
                <a16:creationId xmlns:a16="http://schemas.microsoft.com/office/drawing/2014/main" id="{34BE8FD1-796A-491E-89D3-50E4A30D74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214" y="355561"/>
            <a:ext cx="847114" cy="1098186"/>
          </a:xfrm>
          <a:prstGeom prst="rect">
            <a:avLst/>
          </a:prstGeom>
        </p:spPr>
      </p:pic>
      <p:pic>
        <p:nvPicPr>
          <p:cNvPr id="28" name="图片 27">
            <a:extLst>
              <a:ext uri="{FF2B5EF4-FFF2-40B4-BE49-F238E27FC236}">
                <a16:creationId xmlns:a16="http://schemas.microsoft.com/office/drawing/2014/main" id="{68FF7668-D37D-4C44-8E14-41819B8B88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947" y="828270"/>
            <a:ext cx="605016" cy="619353"/>
          </a:xfrm>
          <a:prstGeom prst="rect">
            <a:avLst/>
          </a:prstGeom>
        </p:spPr>
      </p:pic>
      <p:pic>
        <p:nvPicPr>
          <p:cNvPr id="30" name="图片 29">
            <a:extLst>
              <a:ext uri="{FF2B5EF4-FFF2-40B4-BE49-F238E27FC236}">
                <a16:creationId xmlns:a16="http://schemas.microsoft.com/office/drawing/2014/main" id="{C687A0A2-8E57-4129-96B5-4D541F932DC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623" y="325776"/>
            <a:ext cx="859122" cy="8591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2BA87995-D966-46C2-B7B9-41BA7C44C8A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3986" y="529734"/>
            <a:ext cx="5750739" cy="85697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A7FEEBC-E668-42A2-B399-CCA5FC827FE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3056" b="39444" l="2000" r="26500">
                        <a14:foregroundMark x1="13700" y1="18333" x2="14500" y2="18241"/>
                        <a14:foregroundMark x1="14800" y1="17037" x2="14000" y2="20278"/>
                      </a14:backgroundRemoval>
                    </a14:imgEffect>
                  </a14:imgLayer>
                </a14:imgProps>
              </a:ext>
            </a:extLst>
          </a:blip>
          <a:srcRect l="2000" t="11852" r="71440" b="59326"/>
          <a:stretch/>
        </p:blipFill>
        <p:spPr>
          <a:xfrm>
            <a:off x="3332415" y="1447721"/>
            <a:ext cx="1102476" cy="129208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2177A26-3D20-43AA-92DF-B064846B3CE3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28981" b="55093" l="18000" r="42800">
                        <a14:foregroundMark x1="34700" y1="36111" x2="34700" y2="37315"/>
                        <a14:foregroundMark x1="30800" y1="33426" x2="35600" y2="34630"/>
                        <a14:foregroundMark x1="35300" y1="51481" x2="37200" y2="51759"/>
                      </a14:backgroundRemoval>
                    </a14:imgEffect>
                  </a14:imgLayer>
                </a14:imgProps>
              </a:ext>
            </a:extLst>
          </a:blip>
          <a:srcRect l="17657" t="26205" r="55783" b="44973"/>
          <a:stretch/>
        </p:blipFill>
        <p:spPr>
          <a:xfrm>
            <a:off x="3332415" y="2675734"/>
            <a:ext cx="990185" cy="116048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0A5E91A-0E21-47E9-9286-3CA41A4D904A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167" b="30278" l="27100" r="52200">
                        <a14:foregroundMark x1="43100" y1="8241" x2="44000" y2="13056"/>
                        <a14:foregroundMark x1="40800" y1="7407" x2="45800" y2="11574"/>
                        <a14:foregroundMark x1="45800" y1="11574" x2="46900" y2="13981"/>
                        <a14:foregroundMark x1="36000" y1="20463" x2="34700" y2="22130"/>
                      </a14:backgroundRemoval>
                    </a14:imgEffect>
                  </a14:imgLayer>
                </a14:imgProps>
              </a:ext>
            </a:extLst>
          </a:blip>
          <a:srcRect l="27005" t="3277" r="46435" b="67901"/>
          <a:stretch/>
        </p:blipFill>
        <p:spPr>
          <a:xfrm>
            <a:off x="3388560" y="4012756"/>
            <a:ext cx="990185" cy="116048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F56EA02-C0A8-4624-91AD-8D6FC86B1A1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5000" b="48519" l="40600" r="72500">
                        <a14:foregroundMark x1="63800" y1="21019" x2="63800" y2="21019"/>
                        <a14:foregroundMark x1="65100" y1="35463" x2="67300" y2="36667"/>
                        <a14:foregroundMark x1="64800" y1="21019" x2="63200" y2="27593"/>
                        <a14:foregroundMark x1="67600" y1="36481" x2="63500" y2="36481"/>
                        <a14:foregroundMark x1="65700" y1="33889" x2="66800" y2="37685"/>
                      </a14:backgroundRemoval>
                    </a14:imgEffect>
                  </a14:imgLayer>
                </a14:imgProps>
              </a:ext>
            </a:extLst>
          </a:blip>
          <a:srcRect l="44823" t="17831" r="28617" b="53347"/>
          <a:stretch/>
        </p:blipFill>
        <p:spPr>
          <a:xfrm>
            <a:off x="3390772" y="5157560"/>
            <a:ext cx="990185" cy="1160480"/>
          </a:xfrm>
          <a:prstGeom prst="rect">
            <a:avLst/>
          </a:prstGeom>
        </p:spPr>
      </p:pic>
      <p:sp>
        <p:nvSpPr>
          <p:cNvPr id="33" name="Text Box 4">
            <a:extLst>
              <a:ext uri="{FF2B5EF4-FFF2-40B4-BE49-F238E27FC236}">
                <a16:creationId xmlns:a16="http://schemas.microsoft.com/office/drawing/2014/main" id="{B9DDA5F1-C389-45C2-A8EB-B2DE818D9F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7613" y="1774309"/>
            <a:ext cx="6135189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</a:rPr>
              <a:t>Nắm quy tắc tính diện tích hình tròn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</a:endParaRPr>
          </a:p>
        </p:txBody>
      </p:sp>
      <p:sp>
        <p:nvSpPr>
          <p:cNvPr id="34" name="Text Box 4">
            <a:extLst>
              <a:ext uri="{FF2B5EF4-FFF2-40B4-BE49-F238E27FC236}">
                <a16:creationId xmlns:a16="http://schemas.microsoft.com/office/drawing/2014/main" id="{EC76BC74-1614-44B1-9EBC-BB06F1D7CC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7083" y="4323524"/>
            <a:ext cx="7903029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</a:rPr>
              <a:t>Vận dụng công thức để hoàn thành bài tập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</a:endParaRPr>
          </a:p>
        </p:txBody>
      </p:sp>
      <p:sp>
        <p:nvSpPr>
          <p:cNvPr id="35" name="Text Box 4">
            <a:extLst>
              <a:ext uri="{FF2B5EF4-FFF2-40B4-BE49-F238E27FC236}">
                <a16:creationId xmlns:a16="http://schemas.microsoft.com/office/drawing/2014/main" id="{16ADD4B0-5DC4-4697-90E4-DB2E8A6152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27613" y="3036130"/>
            <a:ext cx="6135189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</a:rPr>
              <a:t>Có kĩ năng tính diện tích hình tròn.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</a:endParaRPr>
          </a:p>
        </p:txBody>
      </p:sp>
      <p:sp>
        <p:nvSpPr>
          <p:cNvPr id="36" name="Text Box 4">
            <a:extLst>
              <a:ext uri="{FF2B5EF4-FFF2-40B4-BE49-F238E27FC236}">
                <a16:creationId xmlns:a16="http://schemas.microsoft.com/office/drawing/2014/main" id="{AA62C5D9-24BD-4F88-A62B-23D3B0E708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87083" y="5571264"/>
            <a:ext cx="7903029" cy="584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>
            <a:lvl1pPr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vi-VN" sz="32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Flamenco" panose="02040603050506020204" pitchFamily="18" charset="0"/>
              </a:rPr>
              <a:t>Yêu thích môn Toán</a:t>
            </a:r>
            <a:endParaRPr lang="en-US" sz="32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Flamenc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9823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33" grpId="0"/>
      <p:bldP spid="34" grpId="0"/>
      <p:bldP spid="35" grpId="0"/>
      <p:bldP spid="36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471</TotalTime>
  <Words>447</Words>
  <Application>Microsoft Office PowerPoint</Application>
  <PresentationFormat>Widescreen</PresentationFormat>
  <Paragraphs>104</Paragraphs>
  <Slides>34</Slides>
  <Notes>2</Notes>
  <HiddenSlides>0</HiddenSlides>
  <MMClips>5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8" baseType="lpstr">
      <vt:lpstr>UTM American Sans</vt:lpstr>
      <vt:lpstr>UTM Flamenco</vt:lpstr>
      <vt:lpstr>等线</vt:lpstr>
      <vt:lpstr>UTM Cookies</vt:lpstr>
      <vt:lpstr>等线 Light</vt:lpstr>
      <vt:lpstr>UTM God's Word</vt:lpstr>
      <vt:lpstr>Cambria Math</vt:lpstr>
      <vt:lpstr>UTM Guanine</vt:lpstr>
      <vt:lpstr>UTM Avo</vt:lpstr>
      <vt:lpstr>iCiel Soup of Justice</vt:lpstr>
      <vt:lpstr>UTM Showcard</vt:lpstr>
      <vt:lpstr>Arial</vt:lpstr>
      <vt:lpstr>Times New Roman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 建春</dc:creator>
  <cp:lastModifiedBy>Admin</cp:lastModifiedBy>
  <cp:revision>55</cp:revision>
  <dcterms:created xsi:type="dcterms:W3CDTF">2020-02-07T01:48:05Z</dcterms:created>
  <dcterms:modified xsi:type="dcterms:W3CDTF">2022-01-14T10:43:05Z</dcterms:modified>
</cp:coreProperties>
</file>