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heme/theme3.xml" ContentType="application/vnd.openxmlformats-officedocument.theme+xml"/>
  <Override PartName="/ppt/tags/tag121.xml" ContentType="application/vnd.openxmlformats-officedocument.presentationml.tags+xml"/>
  <Override PartName="/ppt/notesSlides/notesSlide1.xml" ContentType="application/vnd.openxmlformats-officedocument.presentationml.notesSlid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notesSlides/notesSlide2.xml" ContentType="application/vnd.openxmlformats-officedocument.presentationml.notesSlide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3.xml" ContentType="application/vnd.openxmlformats-officedocument.presentationml.notesSlide+xml"/>
  <Override PartName="/ppt/tags/tag135.xml" ContentType="application/vnd.openxmlformats-officedocument.presentationml.tags+xml"/>
  <Override PartName="/ppt/notesSlides/notesSlide4.xml" ContentType="application/vnd.openxmlformats-officedocument.presentationml.notesSlide+xml"/>
  <Override PartName="/ppt/tags/tag136.xml" ContentType="application/vnd.openxmlformats-officedocument.presentationml.tags+xml"/>
  <Override PartName="/ppt/notesSlides/notesSlide5.xml" ContentType="application/vnd.openxmlformats-officedocument.presentationml.notesSlid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6.xml" ContentType="application/vnd.openxmlformats-officedocument.presentationml.notesSlide+xml"/>
  <Override PartName="/ppt/tags/tag141.xml" ContentType="application/vnd.openxmlformats-officedocument.presentationml.tags+xml"/>
  <Override PartName="/ppt/notesSlides/notesSlide7.xml" ContentType="application/vnd.openxmlformats-officedocument.presentationml.notesSlide+xml"/>
  <Override PartName="/ppt/tags/tag142.xml" ContentType="application/vnd.openxmlformats-officedocument.presentationml.tags+xml"/>
  <Override PartName="/ppt/notesSlides/notesSlide8.xml" ContentType="application/vnd.openxmlformats-officedocument.presentationml.notesSlide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notesSlides/notesSlide9.xml" ContentType="application/vnd.openxmlformats-officedocument.presentationml.notesSlide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notesSlides/notesSlide10.xml" ContentType="application/vnd.openxmlformats-officedocument.presentationml.notesSlide+xml"/>
  <Override PartName="/ppt/tags/tag150.xml" ContentType="application/vnd.openxmlformats-officedocument.presentationml.tags+xml"/>
  <Override PartName="/ppt/notesSlides/notesSlide11.xml" ContentType="application/vnd.openxmlformats-officedocument.presentationml.notesSlide+xml"/>
  <Override PartName="/ppt/tags/tag151.xml" ContentType="application/vnd.openxmlformats-officedocument.presentationml.tags+xml"/>
  <Override PartName="/ppt/notesSlides/notesSlide12.xml" ContentType="application/vnd.openxmlformats-officedocument.presentationml.notesSlide+xml"/>
  <Override PartName="/ppt/tags/tag152.xml" ContentType="application/vnd.openxmlformats-officedocument.presentationml.tags+xml"/>
  <Override PartName="/ppt/notesSlides/notesSlide13.xml" ContentType="application/vnd.openxmlformats-officedocument.presentationml.notesSlide+xml"/>
  <Override PartName="/ppt/tags/tag153.xml" ContentType="application/vnd.openxmlformats-officedocument.presentationml.tags+xml"/>
  <Override PartName="/ppt/notesSlides/notesSlide14.xml" ContentType="application/vnd.openxmlformats-officedocument.presentationml.notesSlide+xml"/>
  <Override PartName="/ppt/tags/tag154.xml" ContentType="application/vnd.openxmlformats-officedocument.presentationml.tags+xml"/>
  <Override PartName="/ppt/notesSlides/notesSlide15.xml" ContentType="application/vnd.openxmlformats-officedocument.presentationml.notesSlide+xml"/>
  <Override PartName="/ppt/tags/tag155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9"/>
  </p:notesMasterIdLst>
  <p:sldIdLst>
    <p:sldId id="433" r:id="rId3"/>
    <p:sldId id="412" r:id="rId4"/>
    <p:sldId id="411" r:id="rId5"/>
    <p:sldId id="409" r:id="rId6"/>
    <p:sldId id="414" r:id="rId7"/>
    <p:sldId id="430" r:id="rId8"/>
    <p:sldId id="416" r:id="rId9"/>
    <p:sldId id="413" r:id="rId10"/>
    <p:sldId id="417" r:id="rId11"/>
    <p:sldId id="431" r:id="rId12"/>
    <p:sldId id="418" r:id="rId13"/>
    <p:sldId id="420" r:id="rId14"/>
    <p:sldId id="424" r:id="rId15"/>
    <p:sldId id="432" r:id="rId16"/>
    <p:sldId id="426" r:id="rId17"/>
    <p:sldId id="427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SVN-Linux Libertine" panose="02040603050506020204" pitchFamily="18" charset="0"/>
      <p:regular r:id="rId24"/>
      <p:bold r:id="rId25"/>
      <p:italic r:id="rId26"/>
      <p:boldItalic r:id="rId27"/>
    </p:embeddedFont>
    <p:embeddedFont>
      <p:font typeface="SVN-Newton" panose="02040603050506020204" pitchFamily="18" charset="0"/>
      <p:regular r:id="rId28"/>
    </p:embeddedFont>
    <p:embeddedFont>
      <p:font typeface="SVN-Ready" panose="02040603050506020204" pitchFamily="18" charset="0"/>
      <p:regular r:id="rId29"/>
    </p:embeddedFont>
    <p:embeddedFont>
      <p:font typeface="UTM Facebook" panose="02040403050506020204" pitchFamily="18" charset="0"/>
      <p:regular r:id="rId30"/>
    </p:embeddedFont>
    <p:embeddedFont>
      <p:font typeface="UVF MetroScript" panose="020B0604020202020204" charset="0"/>
      <p:regular r:id="rId31"/>
    </p:embeddedFont>
  </p:embeddedFontLst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>
          <p15:clr>
            <a:srgbClr val="A4A3A4"/>
          </p15:clr>
        </p15:guide>
        <p15:guide id="2" pos="37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Microsoft Office" initials="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4E68"/>
    <a:srgbClr val="04274F"/>
    <a:srgbClr val="EAFD8C"/>
    <a:srgbClr val="613549"/>
    <a:srgbClr val="F85250"/>
    <a:srgbClr val="683D4F"/>
    <a:srgbClr val="643A50"/>
    <a:srgbClr val="F97A75"/>
    <a:srgbClr val="F95554"/>
    <a:srgbClr val="B54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88" autoAdjust="0"/>
    <p:restoredTop sz="94660"/>
  </p:normalViewPr>
  <p:slideViewPr>
    <p:cSldViewPr snapToGrid="0">
      <p:cViewPr varScale="1">
        <p:scale>
          <a:sx n="68" d="100"/>
          <a:sy n="68" d="100"/>
        </p:scale>
        <p:origin x="894" y="60"/>
      </p:cViewPr>
      <p:guideLst>
        <p:guide orient="horz" pos="2196"/>
        <p:guide pos="377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11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302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87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324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Nhấn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dưới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dấu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gạch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chân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được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đặt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dấu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hỏi</a:t>
            </a:r>
            <a:r>
              <a:rPr lang="en-US" altLang="zh-CN" baseline="0" dirty="0"/>
              <a:t>/</a:t>
            </a:r>
            <a:r>
              <a:rPr lang="en-US" altLang="zh-CN" baseline="0" dirty="0" err="1"/>
              <a:t>ngã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đúng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vị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trí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851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5367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9931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8385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576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970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5088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197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205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537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099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401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7442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9.xml"/><Relationship Id="rId4" Type="http://schemas.openxmlformats.org/officeDocument/2006/relationships/tags" Target="../tags/tag6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4.xml"/><Relationship Id="rId4" Type="http://schemas.openxmlformats.org/officeDocument/2006/relationships/tags" Target="../tags/tag7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3" Type="http://schemas.openxmlformats.org/officeDocument/2006/relationships/tags" Target="../tags/tag88.xml"/><Relationship Id="rId7" Type="http://schemas.openxmlformats.org/officeDocument/2006/relationships/tags" Target="../tags/tag92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7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1.xml"/><Relationship Id="rId4" Type="http://schemas.openxmlformats.org/officeDocument/2006/relationships/tags" Target="../tags/tag110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1264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2023/7/23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www.facebook.com/groups/629898828017053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0606" y="-1357023"/>
            <a:ext cx="2271513" cy="3514266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0797673" y="0"/>
            <a:ext cx="1394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2E4E68"/>
                </a:solidFill>
                <a:effectLst/>
                <a:latin typeface="SVN-Linux Libertine" panose="02040603050506020204" pitchFamily="18" charset="0"/>
              </a:rPr>
              <a:t>Măng</a:t>
            </a:r>
            <a:r>
              <a:rPr lang="en-US" sz="2000" b="1" dirty="0">
                <a:solidFill>
                  <a:srgbClr val="2E4E68"/>
                </a:solidFill>
                <a:effectLst/>
                <a:latin typeface="SVN-Linux Libertine" panose="02040603050506020204" pitchFamily="18" charset="0"/>
              </a:rPr>
              <a:t> non</a:t>
            </a:r>
            <a:endParaRPr lang="vi-VN" sz="2000" b="1" dirty="0">
              <a:solidFill>
                <a:srgbClr val="2E4E68"/>
              </a:solidFill>
              <a:effectLst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-60778" y="6457890"/>
            <a:ext cx="1394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2E4E68"/>
                </a:solidFill>
                <a:effectLst/>
                <a:latin typeface="SVN-Linux Libertine" panose="02040603050506020204" pitchFamily="18" charset="0"/>
              </a:rPr>
              <a:t>Măng</a:t>
            </a:r>
            <a:r>
              <a:rPr lang="en-US" sz="2000" b="1" dirty="0">
                <a:solidFill>
                  <a:srgbClr val="2E4E68"/>
                </a:solidFill>
                <a:effectLst/>
                <a:latin typeface="SVN-Linux Libertine" panose="02040603050506020204" pitchFamily="18" charset="0"/>
              </a:rPr>
              <a:t> non</a:t>
            </a:r>
            <a:endParaRPr lang="vi-VN" sz="2000" b="1" dirty="0">
              <a:solidFill>
                <a:srgbClr val="2E4E68"/>
              </a:solidFill>
              <a:effectLst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2494" y="3343734"/>
            <a:ext cx="2271513" cy="35142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823CFC-C918-4354-944C-9DE7A26E1213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315" y="6249600"/>
            <a:ext cx="1152128" cy="1959214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C2C6D36C-EE9D-416D-9BD8-7677E8990393}"/>
              </a:ext>
            </a:extLst>
          </p:cNvPr>
          <p:cNvSpPr txBox="1"/>
          <p:nvPr userDrawn="1"/>
        </p:nvSpPr>
        <p:spPr>
          <a:xfrm>
            <a:off x="3164671" y="6891616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1.xm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tags" Target="../tags/tag148.xml"/><Relationship Id="rId7" Type="http://schemas.openxmlformats.org/officeDocument/2006/relationships/image" Target="../media/image4.jpeg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8.tiff"/><Relationship Id="rId4" Type="http://schemas.openxmlformats.org/officeDocument/2006/relationships/tags" Target="../tags/tag149.xml"/><Relationship Id="rId9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0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1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5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13" Type="http://schemas.openxmlformats.org/officeDocument/2006/relationships/image" Target="../media/image5.jpeg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12" Type="http://schemas.openxmlformats.org/officeDocument/2006/relationships/image" Target="../media/image4.jpe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notesSlide" Target="../notesSlides/notesSlide2.xml"/><Relationship Id="rId5" Type="http://schemas.openxmlformats.org/officeDocument/2006/relationships/tags" Target="../tags/tag126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25.xml"/><Relationship Id="rId9" Type="http://schemas.openxmlformats.org/officeDocument/2006/relationships/tags" Target="../tags/tag130.xml"/><Relationship Id="rId1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tags" Target="../tags/tag133.xml"/><Relationship Id="rId7" Type="http://schemas.openxmlformats.org/officeDocument/2006/relationships/image" Target="../media/image4.jpeg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8.tiff"/><Relationship Id="rId4" Type="http://schemas.openxmlformats.org/officeDocument/2006/relationships/tags" Target="../tags/tag134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tags" Target="../tags/tag139.xml"/><Relationship Id="rId7" Type="http://schemas.openxmlformats.org/officeDocument/2006/relationships/image" Target="../media/image4.jpe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8.tiff"/><Relationship Id="rId4" Type="http://schemas.openxmlformats.org/officeDocument/2006/relationships/tags" Target="../tags/tag140.xml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tags" Target="../tags/tag145.xml"/><Relationship Id="rId7" Type="http://schemas.openxmlformats.org/officeDocument/2006/relationships/image" Target="../media/image6.jpe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374401" y="1894144"/>
            <a:ext cx="5905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Chuyện</a:t>
            </a:r>
            <a:r>
              <a:rPr lang="en-US" sz="5400" b="1" dirty="0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cổ</a:t>
            </a:r>
            <a:r>
              <a:rPr lang="en-US" sz="5400" b="1" dirty="0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tích</a:t>
            </a:r>
            <a:r>
              <a:rPr lang="en-US" sz="5400" b="1" dirty="0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về</a:t>
            </a:r>
            <a:endParaRPr lang="vi-VN" sz="5400" b="1" dirty="0">
              <a:solidFill>
                <a:srgbClr val="FFFFFF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58324" y="1413795"/>
            <a:ext cx="1824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(</a:t>
            </a:r>
            <a:r>
              <a:rPr lang="en-US" sz="2800" i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Nhớ</a:t>
            </a:r>
            <a:r>
              <a:rPr lang="en-US" sz="2800" i="1" dirty="0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 - </a:t>
            </a:r>
            <a:r>
              <a:rPr lang="en-US" sz="2800" i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viết</a:t>
            </a:r>
            <a:r>
              <a:rPr lang="en-US" sz="2800" i="1" dirty="0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)</a:t>
            </a:r>
            <a:endParaRPr lang="vi-VN" sz="2800" i="1" dirty="0">
              <a:solidFill>
                <a:srgbClr val="FFFFFF"/>
              </a:solidFill>
              <a:effectLst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891399" y="705909"/>
            <a:ext cx="3011627" cy="707886"/>
            <a:chOff x="2550377" y="615828"/>
            <a:chExt cx="3011627" cy="707886"/>
          </a:xfrm>
        </p:grpSpPr>
        <p:sp>
          <p:nvSpPr>
            <p:cNvPr id="8" name="TextBox 7"/>
            <p:cNvSpPr txBox="1"/>
            <p:nvPr/>
          </p:nvSpPr>
          <p:spPr>
            <a:xfrm>
              <a:off x="2550377" y="615828"/>
              <a:ext cx="301162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>
                  <a:solidFill>
                    <a:srgbClr val="FFFFFF"/>
                  </a:solidFill>
                  <a:effectLst/>
                  <a:latin typeface="SVN-Ready" panose="02040603050506020204" pitchFamily="18" charset="0"/>
                </a:rPr>
                <a:t>Chính</a:t>
              </a:r>
              <a:r>
                <a:rPr lang="en-US" sz="4000" dirty="0">
                  <a:solidFill>
                    <a:srgbClr val="FFFFFF"/>
                  </a:solidFill>
                  <a:effectLst/>
                  <a:latin typeface="SVN-Ready" panose="02040603050506020204" pitchFamily="18" charset="0"/>
                </a:rPr>
                <a:t> </a:t>
              </a:r>
              <a:r>
                <a:rPr lang="en-US" sz="4000" dirty="0" err="1">
                  <a:solidFill>
                    <a:srgbClr val="FFFFFF"/>
                  </a:solidFill>
                  <a:effectLst/>
                  <a:latin typeface="SVN-Ready" panose="02040603050506020204" pitchFamily="18" charset="0"/>
                </a:rPr>
                <a:t>tả</a:t>
              </a:r>
              <a:endParaRPr lang="vi-VN" sz="4000" dirty="0">
                <a:solidFill>
                  <a:srgbClr val="FFFFFF"/>
                </a:solidFill>
                <a:effectLst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986341" y="689926"/>
              <a:ext cx="2286000" cy="60747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077670" y="2450723"/>
            <a:ext cx="3660567" cy="1580426"/>
            <a:chOff x="7339085" y="1783682"/>
            <a:chExt cx="3660567" cy="1580426"/>
          </a:xfrm>
        </p:grpSpPr>
        <p:sp>
          <p:nvSpPr>
            <p:cNvPr id="6" name="TextBox 5"/>
            <p:cNvSpPr txBox="1"/>
            <p:nvPr/>
          </p:nvSpPr>
          <p:spPr>
            <a:xfrm>
              <a:off x="7339085" y="1783682"/>
              <a:ext cx="360028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 err="1">
                  <a:ln w="76200">
                    <a:solidFill>
                      <a:schemeClr val="bg1"/>
                    </a:solidFill>
                  </a:ln>
                  <a:solidFill>
                    <a:srgbClr val="FFFFFF"/>
                  </a:solidFill>
                  <a:effectLst/>
                  <a:latin typeface="SVN-Ready" panose="02040603050506020204" pitchFamily="18" charset="0"/>
                </a:rPr>
                <a:t>người</a:t>
              </a:r>
              <a:endParaRPr lang="en-US" sz="9600" dirty="0">
                <a:ln w="76200">
                  <a:solidFill>
                    <a:schemeClr val="bg1"/>
                  </a:solidFill>
                </a:ln>
                <a:solidFill>
                  <a:srgbClr val="FFFFFF"/>
                </a:solidFill>
                <a:effectLst/>
                <a:latin typeface="SVN-Ready" panose="020406030505060202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99365" y="1794448"/>
              <a:ext cx="360028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 err="1">
                  <a:ln>
                    <a:solidFill>
                      <a:schemeClr val="bg1"/>
                    </a:solidFill>
                  </a:ln>
                  <a:blipFill>
                    <a:blip r:embed="rId4"/>
                    <a:stretch>
                      <a:fillRect/>
                    </a:stretch>
                  </a:blipFill>
                  <a:effectLst/>
                  <a:latin typeface="SVN-Ready" panose="02040603050506020204" pitchFamily="18" charset="0"/>
                </a:rPr>
                <a:t>người</a:t>
              </a:r>
              <a:endParaRPr lang="en-US" sz="9600" dirty="0">
                <a:ln>
                  <a:solidFill>
                    <a:schemeClr val="bg1"/>
                  </a:solidFill>
                </a:ln>
                <a:blipFill>
                  <a:blip r:embed="rId4"/>
                  <a:stretch>
                    <a:fillRect/>
                  </a:stretch>
                </a:blipFill>
                <a:effectLst/>
                <a:latin typeface="SVN-Ready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32313" y="2439957"/>
            <a:ext cx="2707938" cy="1580426"/>
            <a:chOff x="6705600" y="902083"/>
            <a:chExt cx="2707938" cy="1580426"/>
          </a:xfrm>
        </p:grpSpPr>
        <p:sp>
          <p:nvSpPr>
            <p:cNvPr id="5" name="TextBox 4"/>
            <p:cNvSpPr txBox="1"/>
            <p:nvPr/>
          </p:nvSpPr>
          <p:spPr>
            <a:xfrm>
              <a:off x="6705600" y="912849"/>
              <a:ext cx="268588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 err="1">
                  <a:ln w="76200">
                    <a:solidFill>
                      <a:schemeClr val="bg1"/>
                    </a:solidFill>
                  </a:ln>
                  <a:solidFill>
                    <a:srgbClr val="FFFFFF"/>
                  </a:solidFill>
                  <a:effectLst/>
                  <a:latin typeface="SVN-Ready" panose="02040603050506020204" pitchFamily="18" charset="0"/>
                </a:rPr>
                <a:t>loài</a:t>
              </a:r>
              <a:r>
                <a:rPr lang="en-US" sz="9600" dirty="0">
                  <a:ln w="76200">
                    <a:solidFill>
                      <a:schemeClr val="bg1"/>
                    </a:solidFill>
                  </a:ln>
                  <a:solidFill>
                    <a:srgbClr val="FFFFFF"/>
                  </a:solidFill>
                  <a:effectLst/>
                  <a:latin typeface="SVN-Ready" panose="02040603050506020204" pitchFamily="18" charset="0"/>
                </a:rPr>
                <a:t>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27651" y="902083"/>
              <a:ext cx="268588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 err="1">
                  <a:ln>
                    <a:solidFill>
                      <a:schemeClr val="bg1"/>
                    </a:solidFill>
                  </a:ln>
                  <a:blipFill>
                    <a:blip r:embed="rId4"/>
                    <a:stretch>
                      <a:fillRect/>
                    </a:stretch>
                  </a:blipFill>
                  <a:effectLst/>
                  <a:latin typeface="SVN-Ready" panose="02040603050506020204" pitchFamily="18" charset="0"/>
                </a:rPr>
                <a:t>loài</a:t>
              </a:r>
              <a:r>
                <a:rPr lang="en-US" sz="9600" dirty="0">
                  <a:ln>
                    <a:solidFill>
                      <a:schemeClr val="bg1"/>
                    </a:solidFill>
                  </a:ln>
                  <a:blipFill>
                    <a:blip r:embed="rId4"/>
                    <a:stretch>
                      <a:fillRect/>
                    </a:stretch>
                  </a:blipFill>
                  <a:effectLst/>
                  <a:latin typeface="SVN-Ready" panose="02040603050506020204" pitchFamily="18" charset="0"/>
                </a:rPr>
                <a:t> 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0606" y="-1357023"/>
            <a:ext cx="2271513" cy="351426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2494" y="3343734"/>
            <a:ext cx="2271513" cy="35142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007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ba988923c18a7318822e2b3cec97cd5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74015" y="359410"/>
            <a:ext cx="8034020" cy="608266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316345" y="1697355"/>
            <a:ext cx="3851910" cy="3741420"/>
            <a:chOff x="9947" y="2673"/>
            <a:chExt cx="6066" cy="5892"/>
          </a:xfrm>
        </p:grpSpPr>
        <p:pic>
          <p:nvPicPr>
            <p:cNvPr id="2" name="图片 1" descr="ba988923c18a7318822e2b3cec97cd5e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rcRect/>
            <a:stretch>
              <a:fillRect/>
            </a:stretch>
          </p:blipFill>
          <p:spPr>
            <a:xfrm>
              <a:off x="9947" y="2673"/>
              <a:ext cx="6067" cy="5893"/>
            </a:xfrm>
            <a:prstGeom prst="ellipse">
              <a:avLst/>
            </a:prstGeom>
            <a:ln w="101600">
              <a:solidFill>
                <a:schemeClr val="bg1"/>
              </a:solidFill>
            </a:ln>
            <a:effectLst>
              <a:outerShdw blurRad="4953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 descr="ba988923c18a7318822e2b3cec97cd5e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/>
            <a:srcRect/>
            <a:stretch>
              <a:fillRect/>
            </a:stretch>
          </p:blipFill>
          <p:spPr>
            <a:xfrm>
              <a:off x="9947" y="2673"/>
              <a:ext cx="6067" cy="5893"/>
            </a:xfrm>
            <a:prstGeom prst="ellipse">
              <a:avLst/>
            </a:prstGeom>
            <a:ln w="101600">
              <a:solidFill>
                <a:schemeClr val="bg1"/>
              </a:solidFill>
            </a:ln>
            <a:effectLst>
              <a:outerShdw blurRad="495300" dist="38100" algn="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9" name="文本框 8"/>
          <p:cNvSpPr txBox="1"/>
          <p:nvPr/>
        </p:nvSpPr>
        <p:spPr>
          <a:xfrm>
            <a:off x="1912876" y="974716"/>
            <a:ext cx="12377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>
                <a:solidFill>
                  <a:srgbClr val="002245"/>
                </a:solidFill>
                <a:latin typeface="UTM Facebook" panose="02040403050506020204" pitchFamily="18" charset="0"/>
                <a:ea typeface="字魂131号-酷乐潮玩体" panose="00000500000000000000" charset="-122"/>
              </a:rPr>
              <a:t>04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834167" y="1979928"/>
            <a:ext cx="3041514" cy="2775216"/>
            <a:chOff x="953465" y="1187481"/>
            <a:chExt cx="3041514" cy="2775216"/>
          </a:xfrm>
        </p:grpSpPr>
        <p:pic>
          <p:nvPicPr>
            <p:cNvPr id="7" name="图片 6" descr="ba988923c18a7318822e2b3cec97cd5e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9"/>
            <a:srcRect/>
            <a:stretch>
              <a:fillRect/>
            </a:stretch>
          </p:blipFill>
          <p:spPr>
            <a:xfrm>
              <a:off x="1041486" y="1187481"/>
              <a:ext cx="2892338" cy="2775216"/>
            </a:xfrm>
            <a:prstGeom prst="round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53465" y="1697355"/>
              <a:ext cx="304151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solidFill>
                    <a:srgbClr val="FFFFFF"/>
                  </a:solidFill>
                  <a:latin typeface="UTM Facebook" panose="02040403050506020204" pitchFamily="18" charset="0"/>
                </a:rPr>
                <a:t>Bài</a:t>
              </a:r>
              <a:r>
                <a:rPr lang="en-US" sz="6000" dirty="0">
                  <a:solidFill>
                    <a:srgbClr val="FFFFFF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6000" dirty="0" err="1">
                  <a:solidFill>
                    <a:srgbClr val="FFFFFF"/>
                  </a:solidFill>
                  <a:latin typeface="UTM Facebook" panose="02040403050506020204" pitchFamily="18" charset="0"/>
                </a:rPr>
                <a:t>tập</a:t>
              </a:r>
              <a:endParaRPr lang="en-US" sz="6000" dirty="0">
                <a:solidFill>
                  <a:srgbClr val="FFFFFF"/>
                </a:solidFill>
                <a:latin typeface="UTM Facebook" panose="02040403050506020204" pitchFamily="18" charset="0"/>
              </a:endParaRPr>
            </a:p>
            <a:p>
              <a:pPr algn="ctr"/>
              <a:r>
                <a:rPr lang="en-US" sz="6000" dirty="0" err="1">
                  <a:solidFill>
                    <a:srgbClr val="FFFFFF"/>
                  </a:solidFill>
                  <a:latin typeface="UTM Facebook" panose="02040403050506020204" pitchFamily="18" charset="0"/>
                </a:rPr>
                <a:t>chính</a:t>
              </a:r>
              <a:r>
                <a:rPr lang="en-US" sz="6000" dirty="0">
                  <a:solidFill>
                    <a:srgbClr val="FFFFFF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6000" dirty="0" err="1">
                  <a:solidFill>
                    <a:srgbClr val="FFFFFF"/>
                  </a:solidFill>
                  <a:latin typeface="UTM Facebook" panose="02040403050506020204" pitchFamily="18" charset="0"/>
                </a:rPr>
                <a:t>tả</a:t>
              </a:r>
              <a:endParaRPr lang="vi-VN" sz="6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986024" y="1945681"/>
            <a:ext cx="1365208" cy="1048122"/>
            <a:chOff x="656611" y="4146222"/>
            <a:chExt cx="1405101" cy="1048122"/>
          </a:xfrm>
        </p:grpSpPr>
        <p:sp>
          <p:nvSpPr>
            <p:cNvPr id="14" name="椭圆 7"/>
            <p:cNvSpPr/>
            <p:nvPr/>
          </p:nvSpPr>
          <p:spPr>
            <a:xfrm>
              <a:off x="785731" y="4146222"/>
              <a:ext cx="1146863" cy="1048122"/>
            </a:xfrm>
            <a:prstGeom prst="ellipse">
              <a:avLst/>
            </a:prstGeom>
            <a:solidFill>
              <a:srgbClr val="002245"/>
            </a:solidFill>
            <a:ln w="50800"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56611" y="4254784"/>
              <a:ext cx="14051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UTM Facebook" panose="02040403050506020204" pitchFamily="18" charset="0"/>
                </a:rPr>
                <a:t>2a</a:t>
              </a:r>
              <a:endParaRPr lang="vi-VN" sz="4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946129" y="3750034"/>
            <a:ext cx="1405104" cy="1048122"/>
            <a:chOff x="656611" y="4146222"/>
            <a:chExt cx="1405101" cy="1048122"/>
          </a:xfrm>
        </p:grpSpPr>
        <p:sp>
          <p:nvSpPr>
            <p:cNvPr id="16" name="椭圆 7"/>
            <p:cNvSpPr/>
            <p:nvPr/>
          </p:nvSpPr>
          <p:spPr>
            <a:xfrm>
              <a:off x="785731" y="4146222"/>
              <a:ext cx="1146863" cy="1048122"/>
            </a:xfrm>
            <a:prstGeom prst="ellipse">
              <a:avLst/>
            </a:prstGeom>
            <a:solidFill>
              <a:srgbClr val="002245"/>
            </a:solidFill>
            <a:ln w="50800"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6611" y="4254784"/>
              <a:ext cx="14051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UTM Facebook" panose="02040403050506020204" pitchFamily="18" charset="0"/>
                </a:rPr>
                <a:t>2b</a:t>
              </a:r>
              <a:endParaRPr lang="vi-VN" sz="4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9" name="图片 2">
            <a:extLst>
              <a:ext uri="{FF2B5EF4-FFF2-40B4-BE49-F238E27FC236}">
                <a16:creationId xmlns:a16="http://schemas.microsoft.com/office/drawing/2014/main" id="{872162B8-25A6-6B42-92BE-A1DA5B9323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9057" y="1005858"/>
            <a:ext cx="924664" cy="9398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220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350520" y="317500"/>
            <a:ext cx="11490960" cy="6222365"/>
          </a:xfrm>
          <a:prstGeom prst="rect">
            <a:avLst/>
          </a:prstGeom>
          <a:noFill/>
          <a:ln w="1270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0520" y="438785"/>
            <a:ext cx="650875" cy="146113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1033542" y="520643"/>
            <a:ext cx="1365208" cy="1048122"/>
            <a:chOff x="656611" y="4146222"/>
            <a:chExt cx="1405101" cy="1048122"/>
          </a:xfrm>
        </p:grpSpPr>
        <p:sp>
          <p:nvSpPr>
            <p:cNvPr id="23" name="椭圆 7"/>
            <p:cNvSpPr/>
            <p:nvPr/>
          </p:nvSpPr>
          <p:spPr>
            <a:xfrm>
              <a:off x="785731" y="4146222"/>
              <a:ext cx="1146863" cy="1048122"/>
            </a:xfrm>
            <a:prstGeom prst="ellipse">
              <a:avLst/>
            </a:prstGeom>
            <a:solidFill>
              <a:srgbClr val="002245"/>
            </a:solidFill>
            <a:ln w="50800"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6611" y="4254784"/>
              <a:ext cx="14051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UTM Facebook" panose="02040403050506020204" pitchFamily="18" charset="0"/>
                </a:rPr>
                <a:t>2a</a:t>
              </a:r>
              <a:endParaRPr lang="vi-VN" sz="4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241151" y="752317"/>
            <a:ext cx="4198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Điền</a:t>
            </a:r>
            <a:r>
              <a:rPr lang="en-US" sz="3200" dirty="0">
                <a:solidFill>
                  <a:schemeClr val="bg2"/>
                </a:solidFill>
                <a:latin typeface="UTM Facebook" panose="02040403050506020204" pitchFamily="18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vào</a:t>
            </a:r>
            <a:r>
              <a:rPr lang="en-US" sz="3200" dirty="0">
                <a:solidFill>
                  <a:schemeClr val="bg2"/>
                </a:solidFill>
                <a:latin typeface="UTM Facebook" panose="02040403050506020204" pitchFamily="18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chỗ</a:t>
            </a:r>
            <a:r>
              <a:rPr lang="en-US" sz="3200" dirty="0">
                <a:solidFill>
                  <a:schemeClr val="bg2"/>
                </a:solidFill>
                <a:latin typeface="UTM Facebook" panose="02040403050506020204" pitchFamily="18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trống</a:t>
            </a:r>
            <a:endParaRPr lang="vi-VN" sz="3200" dirty="0">
              <a:solidFill>
                <a:schemeClr val="bg2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565029" y="552834"/>
            <a:ext cx="949844" cy="646331"/>
            <a:chOff x="6565029" y="552834"/>
            <a:chExt cx="949844" cy="646331"/>
          </a:xfrm>
        </p:grpSpPr>
        <p:sp>
          <p:nvSpPr>
            <p:cNvPr id="26" name="圆角矩形 4"/>
            <p:cNvSpPr/>
            <p:nvPr/>
          </p:nvSpPr>
          <p:spPr>
            <a:xfrm>
              <a:off x="6565029" y="662622"/>
              <a:ext cx="949844" cy="50673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684463" y="552834"/>
              <a:ext cx="785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2"/>
                  </a:solidFill>
                  <a:latin typeface="UTM Facebook" panose="02040403050506020204" pitchFamily="18" charset="0"/>
                </a:rPr>
                <a:t>r</a:t>
              </a:r>
              <a:endParaRPr lang="vi-VN" sz="36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602233" y="1320478"/>
            <a:ext cx="949844" cy="646331"/>
            <a:chOff x="6565029" y="594172"/>
            <a:chExt cx="949844" cy="646331"/>
          </a:xfrm>
        </p:grpSpPr>
        <p:sp>
          <p:nvSpPr>
            <p:cNvPr id="29" name="圆角矩形 4"/>
            <p:cNvSpPr/>
            <p:nvPr/>
          </p:nvSpPr>
          <p:spPr>
            <a:xfrm>
              <a:off x="6565029" y="662622"/>
              <a:ext cx="949844" cy="50673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597176" y="594172"/>
              <a:ext cx="785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2"/>
                  </a:solidFill>
                  <a:latin typeface="UTM Facebook" panose="02040403050506020204" pitchFamily="18" charset="0"/>
                </a:rPr>
                <a:t>d</a:t>
              </a:r>
              <a:endParaRPr lang="vi-VN" sz="36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633922" y="2085421"/>
            <a:ext cx="949844" cy="646331"/>
            <a:chOff x="6565029" y="608721"/>
            <a:chExt cx="949844" cy="646331"/>
          </a:xfrm>
        </p:grpSpPr>
        <p:sp>
          <p:nvSpPr>
            <p:cNvPr id="33" name="圆角矩形 4"/>
            <p:cNvSpPr/>
            <p:nvPr/>
          </p:nvSpPr>
          <p:spPr>
            <a:xfrm>
              <a:off x="6565029" y="662622"/>
              <a:ext cx="949844" cy="59243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647259" y="608721"/>
              <a:ext cx="785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bg2"/>
                  </a:solidFill>
                  <a:latin typeface="UTM Facebook" panose="02040403050506020204" pitchFamily="18" charset="0"/>
                </a:rPr>
                <a:t>gi</a:t>
              </a:r>
              <a:endParaRPr lang="vi-VN" sz="36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458006" y="1635032"/>
            <a:ext cx="4655469" cy="3933432"/>
            <a:chOff x="1458006" y="1635032"/>
            <a:chExt cx="4655469" cy="3933432"/>
          </a:xfrm>
        </p:grpSpPr>
        <p:sp>
          <p:nvSpPr>
            <p:cNvPr id="35" name="对角圆角矩形 6"/>
            <p:cNvSpPr/>
            <p:nvPr/>
          </p:nvSpPr>
          <p:spPr>
            <a:xfrm>
              <a:off x="1458006" y="1635032"/>
              <a:ext cx="4655469" cy="3933432"/>
            </a:xfrm>
            <a:prstGeom prst="round2DiagRect">
              <a:avLst/>
            </a:prstGeom>
            <a:solidFill>
              <a:schemeClr val="bg1"/>
            </a:solidFill>
            <a:ln w="2540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712890" y="2071586"/>
              <a:ext cx="4378785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200" b="1" dirty="0">
                  <a:solidFill>
                    <a:srgbClr val="062743"/>
                  </a:solidFill>
                  <a:latin typeface="+mj-lt"/>
                </a:rPr>
                <a:t>Mưa ....ăng trên </a:t>
              </a:r>
              <a:r>
                <a:rPr lang="vi-VN" sz="3200" b="1" dirty="0" err="1">
                  <a:solidFill>
                    <a:srgbClr val="062743"/>
                  </a:solidFill>
                  <a:latin typeface="+mj-lt"/>
                </a:rPr>
                <a:t>đồng</a:t>
              </a:r>
              <a:endParaRPr lang="en-US" sz="3200" b="1" dirty="0">
                <a:solidFill>
                  <a:srgbClr val="062743"/>
                </a:solidFill>
                <a:latin typeface="+mj-lt"/>
              </a:endParaRPr>
            </a:p>
            <a:p>
              <a:pPr>
                <a:lnSpc>
                  <a:spcPct val="150000"/>
                </a:lnSpc>
              </a:pPr>
              <a:r>
                <a:rPr lang="vi-VN" sz="3200" b="1" dirty="0" err="1">
                  <a:solidFill>
                    <a:srgbClr val="062743"/>
                  </a:solidFill>
                  <a:latin typeface="+mj-lt"/>
                </a:rPr>
                <a:t>Uốn</a:t>
              </a:r>
              <a:r>
                <a:rPr lang="vi-VN" sz="3200" b="1" dirty="0">
                  <a:solidFill>
                    <a:srgbClr val="062743"/>
                  </a:solidFill>
                  <a:latin typeface="+mj-lt"/>
                </a:rPr>
                <a:t> </a:t>
              </a:r>
              <a:r>
                <a:rPr lang="vi-VN" sz="3200" b="1" dirty="0" err="1">
                  <a:solidFill>
                    <a:srgbClr val="062743"/>
                  </a:solidFill>
                  <a:latin typeface="+mj-lt"/>
                </a:rPr>
                <a:t>mềm</a:t>
              </a:r>
              <a:r>
                <a:rPr lang="vi-VN" sz="3200" b="1" dirty="0">
                  <a:solidFill>
                    <a:srgbClr val="062743"/>
                  </a:solidFill>
                  <a:latin typeface="+mj-lt"/>
                </a:rPr>
                <a:t> </a:t>
              </a:r>
              <a:r>
                <a:rPr lang="vi-VN" sz="3200" b="1" dirty="0" err="1">
                  <a:solidFill>
                    <a:srgbClr val="062743"/>
                  </a:solidFill>
                  <a:latin typeface="+mj-lt"/>
                </a:rPr>
                <a:t>ngọn</a:t>
              </a:r>
              <a:r>
                <a:rPr lang="vi-VN" sz="3200" b="1" dirty="0">
                  <a:solidFill>
                    <a:srgbClr val="062743"/>
                  </a:solidFill>
                  <a:latin typeface="+mj-lt"/>
                </a:rPr>
                <a:t> </a:t>
              </a:r>
              <a:r>
                <a:rPr lang="vi-VN" sz="3200" b="1" dirty="0" err="1">
                  <a:solidFill>
                    <a:srgbClr val="062743"/>
                  </a:solidFill>
                  <a:latin typeface="+mj-lt"/>
                </a:rPr>
                <a:t>lúa</a:t>
              </a:r>
              <a:endParaRPr lang="vi-VN" sz="3200" b="1" dirty="0">
                <a:solidFill>
                  <a:srgbClr val="062743"/>
                </a:solidFill>
                <a:latin typeface="+mj-lt"/>
              </a:endParaRPr>
            </a:p>
            <a:p>
              <a:pPr>
                <a:lnSpc>
                  <a:spcPct val="150000"/>
                </a:lnSpc>
              </a:pPr>
              <a:r>
                <a:rPr lang="vi-VN" sz="3200" b="1" dirty="0">
                  <a:solidFill>
                    <a:srgbClr val="062743"/>
                  </a:solidFill>
                  <a:latin typeface="+mj-lt"/>
                </a:rPr>
                <a:t>Hoa xoan theo ....ó</a:t>
              </a:r>
            </a:p>
            <a:p>
              <a:pPr>
                <a:lnSpc>
                  <a:spcPct val="150000"/>
                </a:lnSpc>
              </a:pPr>
              <a:r>
                <a:rPr lang="vi-VN" sz="3200" b="1" dirty="0">
                  <a:solidFill>
                    <a:srgbClr val="062743"/>
                  </a:solidFill>
                  <a:latin typeface="+mj-lt"/>
                </a:rPr>
                <a:t>....</a:t>
              </a:r>
              <a:r>
                <a:rPr lang="vi-VN" sz="3200" b="1" dirty="0" err="1">
                  <a:solidFill>
                    <a:srgbClr val="062743"/>
                  </a:solidFill>
                  <a:latin typeface="+mj-lt"/>
                </a:rPr>
                <a:t>ải</a:t>
              </a:r>
              <a:r>
                <a:rPr lang="vi-VN" sz="3200" b="1" dirty="0">
                  <a:solidFill>
                    <a:srgbClr val="062743"/>
                  </a:solidFill>
                  <a:latin typeface="+mj-lt"/>
                </a:rPr>
                <a:t> </a:t>
              </a:r>
              <a:r>
                <a:rPr lang="vi-VN" sz="3200" b="1" dirty="0" err="1">
                  <a:solidFill>
                    <a:srgbClr val="062743"/>
                  </a:solidFill>
                  <a:latin typeface="+mj-lt"/>
                </a:rPr>
                <a:t>tím</a:t>
              </a:r>
              <a:r>
                <a:rPr lang="vi-VN" sz="3200" b="1" dirty="0">
                  <a:solidFill>
                    <a:srgbClr val="062743"/>
                  </a:solidFill>
                  <a:latin typeface="+mj-lt"/>
                </a:rPr>
                <a:t> </a:t>
              </a:r>
              <a:r>
                <a:rPr lang="vi-VN" sz="3200" b="1" dirty="0" err="1">
                  <a:solidFill>
                    <a:srgbClr val="062743"/>
                  </a:solidFill>
                  <a:latin typeface="+mj-lt"/>
                </a:rPr>
                <a:t>mặt</a:t>
              </a:r>
              <a:r>
                <a:rPr lang="vi-VN" sz="3200" b="1" dirty="0">
                  <a:solidFill>
                    <a:srgbClr val="062743"/>
                  </a:solidFill>
                  <a:latin typeface="+mj-lt"/>
                </a:rPr>
                <a:t> </a:t>
              </a:r>
              <a:r>
                <a:rPr lang="vi-VN" sz="3200" b="1" dirty="0" err="1">
                  <a:solidFill>
                    <a:srgbClr val="062743"/>
                  </a:solidFill>
                  <a:latin typeface="+mj-lt"/>
                </a:rPr>
                <a:t>đường</a:t>
              </a:r>
              <a:endParaRPr lang="en-US" sz="3200" b="1" dirty="0">
                <a:solidFill>
                  <a:srgbClr val="062743"/>
                </a:solidFill>
                <a:latin typeface="+mj-lt"/>
              </a:endParaRPr>
            </a:p>
          </p:txBody>
        </p:sp>
      </p:grpSp>
      <p:pic>
        <p:nvPicPr>
          <p:cNvPr id="36" name="图片 1" descr="279f7fa50051e13e66308ff50ef554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8050" y="2270593"/>
            <a:ext cx="4638244" cy="463824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606475" y="2165448"/>
            <a:ext cx="785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C64134"/>
                </a:solidFill>
                <a:latin typeface="UTM Facebook" panose="02040403050506020204" pitchFamily="18" charset="0"/>
              </a:rPr>
              <a:t>gi</a:t>
            </a:r>
            <a:endParaRPr lang="vi-VN" sz="3600" dirty="0">
              <a:solidFill>
                <a:srgbClr val="C64134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569342" y="3631641"/>
            <a:ext cx="785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C64134"/>
                </a:solidFill>
                <a:latin typeface="UTM Facebook" panose="02040403050506020204" pitchFamily="18" charset="0"/>
              </a:rPr>
              <a:t>gi</a:t>
            </a:r>
            <a:endParaRPr lang="vi-VN" sz="3600" dirty="0">
              <a:solidFill>
                <a:srgbClr val="C64134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64964" y="4356350"/>
            <a:ext cx="785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C64134"/>
                </a:solidFill>
                <a:latin typeface="UTM Facebook" panose="02040403050506020204" pitchFamily="18" charset="0"/>
              </a:rPr>
              <a:t>R</a:t>
            </a:r>
            <a:endParaRPr lang="vi-VN" sz="3600" dirty="0">
              <a:solidFill>
                <a:srgbClr val="C64134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7" grpId="0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350520" y="317500"/>
            <a:ext cx="11490960" cy="6222365"/>
          </a:xfrm>
          <a:prstGeom prst="rect">
            <a:avLst/>
          </a:prstGeom>
          <a:noFill/>
          <a:ln w="1270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619" y="4455356"/>
            <a:ext cx="11388725" cy="2112645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592641" y="598822"/>
            <a:ext cx="9886596" cy="4052910"/>
            <a:chOff x="1592641" y="598822"/>
            <a:chExt cx="9886596" cy="4159868"/>
          </a:xfrm>
        </p:grpSpPr>
        <p:sp>
          <p:nvSpPr>
            <p:cNvPr id="6" name="剪去同侧角的矩形 5"/>
            <p:cNvSpPr/>
            <p:nvPr/>
          </p:nvSpPr>
          <p:spPr>
            <a:xfrm>
              <a:off x="1592641" y="1266190"/>
              <a:ext cx="9886596" cy="3492500"/>
            </a:xfrm>
            <a:prstGeom prst="snip2SameRect">
              <a:avLst/>
            </a:prstGeom>
            <a:noFill/>
            <a:ln w="2540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3059320" y="598822"/>
              <a:ext cx="6788065" cy="1077218"/>
              <a:chOff x="3059320" y="598822"/>
              <a:chExt cx="6788065" cy="1077218"/>
            </a:xfrm>
          </p:grpSpPr>
          <p:sp>
            <p:nvSpPr>
              <p:cNvPr id="7" name="剪去同侧角的矩形 6"/>
              <p:cNvSpPr/>
              <p:nvPr/>
            </p:nvSpPr>
            <p:spPr>
              <a:xfrm>
                <a:off x="3059320" y="633046"/>
                <a:ext cx="6788065" cy="1008771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344503" y="598822"/>
                <a:ext cx="615354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Đặt</a:t>
                </a:r>
                <a:r>
                  <a:rPr lang="en-US" sz="3200" dirty="0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trên</a:t>
                </a:r>
                <a:r>
                  <a:rPr lang="en-US" sz="3200" dirty="0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các</a:t>
                </a:r>
                <a:r>
                  <a:rPr lang="en-US" sz="3200" dirty="0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chữ</a:t>
                </a:r>
                <a:r>
                  <a:rPr lang="en-US" sz="3200" dirty="0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 in </a:t>
                </a:r>
                <a:r>
                  <a:rPr lang="en-US" sz="3200" dirty="0" err="1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nghiêng</a:t>
                </a:r>
                <a:r>
                  <a:rPr lang="en-US" sz="3200" dirty="0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 </a:t>
                </a:r>
                <a:r>
                  <a:rPr lang="en-US" sz="3200" dirty="0" err="1">
                    <a:solidFill>
                      <a:srgbClr val="3C212A"/>
                    </a:solidFill>
                    <a:latin typeface="UTM Facebook" panose="02040403050506020204" pitchFamily="18" charset="0"/>
                  </a:rPr>
                  <a:t>dấu</a:t>
                </a:r>
                <a:r>
                  <a:rPr lang="en-US" sz="3200" dirty="0">
                    <a:solidFill>
                      <a:srgbClr val="3C212A"/>
                    </a:solidFill>
                    <a:latin typeface="UTM Facebook" panose="02040403050506020204" pitchFamily="18" charset="0"/>
                  </a:rPr>
                  <a:t> </a:t>
                </a:r>
                <a:r>
                  <a:rPr lang="en-US" sz="3200" dirty="0" err="1">
                    <a:solidFill>
                      <a:srgbClr val="3C212A"/>
                    </a:solidFill>
                    <a:latin typeface="UTM Facebook" panose="02040403050506020204" pitchFamily="18" charset="0"/>
                  </a:rPr>
                  <a:t>hỏi</a:t>
                </a:r>
                <a:r>
                  <a:rPr lang="en-US" sz="3200" dirty="0">
                    <a:solidFill>
                      <a:srgbClr val="002245"/>
                    </a:solidFill>
                    <a:latin typeface="UTM Facebook" panose="02040403050506020204" pitchFamily="18" charset="0"/>
                  </a:rPr>
                  <a:t> hay </a:t>
                </a:r>
                <a:r>
                  <a:rPr lang="en-US" sz="3200" dirty="0" err="1">
                    <a:solidFill>
                      <a:srgbClr val="3C212A"/>
                    </a:solidFill>
                    <a:latin typeface="UTM Facebook" panose="02040403050506020204" pitchFamily="18" charset="0"/>
                  </a:rPr>
                  <a:t>dấu</a:t>
                </a:r>
                <a:r>
                  <a:rPr lang="en-US" sz="3200" dirty="0">
                    <a:solidFill>
                      <a:srgbClr val="3C212A"/>
                    </a:solidFill>
                    <a:latin typeface="UTM Facebook" panose="02040403050506020204" pitchFamily="18" charset="0"/>
                  </a:rPr>
                  <a:t> </a:t>
                </a:r>
                <a:r>
                  <a:rPr lang="en-US" sz="3200" dirty="0" err="1">
                    <a:solidFill>
                      <a:srgbClr val="3C212A"/>
                    </a:solidFill>
                    <a:latin typeface="UTM Facebook" panose="02040403050506020204" pitchFamily="18" charset="0"/>
                  </a:rPr>
                  <a:t>ngã</a:t>
                </a:r>
                <a:endParaRPr lang="vi-VN" sz="3200" dirty="0">
                  <a:solidFill>
                    <a:srgbClr val="3C212A"/>
                  </a:solidFill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555983" y="593695"/>
            <a:ext cx="1405101" cy="1048122"/>
            <a:chOff x="656611" y="4146222"/>
            <a:chExt cx="1405101" cy="1048122"/>
          </a:xfrm>
        </p:grpSpPr>
        <p:sp>
          <p:nvSpPr>
            <p:cNvPr id="12" name="椭圆 7"/>
            <p:cNvSpPr/>
            <p:nvPr/>
          </p:nvSpPr>
          <p:spPr>
            <a:xfrm>
              <a:off x="785731" y="4146222"/>
              <a:ext cx="1146863" cy="1048122"/>
            </a:xfrm>
            <a:prstGeom prst="ellipse">
              <a:avLst/>
            </a:prstGeom>
            <a:solidFill>
              <a:srgbClr val="002245"/>
            </a:solidFill>
            <a:ln w="50800"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6611" y="4254784"/>
              <a:ext cx="14051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UTM Facebook" panose="02040403050506020204" pitchFamily="18" charset="0"/>
                </a:rPr>
                <a:t>2b</a:t>
              </a:r>
              <a:endParaRPr lang="vi-VN" sz="4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831966" y="1866588"/>
            <a:ext cx="91267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>
                <a:solidFill>
                  <a:schemeClr val="bg1"/>
                </a:solidFill>
                <a:latin typeface="+mj-lt"/>
              </a:rPr>
              <a:t>      </a:t>
            </a:r>
            <a:r>
              <a:rPr lang="vi-VN" sz="3200" b="1" i="1" dirty="0">
                <a:solidFill>
                  <a:schemeClr val="bg1"/>
                </a:solidFill>
                <a:latin typeface="+mj-lt"/>
              </a:rPr>
              <a:t>Môi 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cánh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hoa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giấy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giống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hệt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một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chiếc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lá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chỉ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có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điều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 </a:t>
            </a:r>
            <a:r>
              <a:rPr lang="vi-VN" sz="3200" b="1" i="1" dirty="0">
                <a:solidFill>
                  <a:schemeClr val="bg1"/>
                </a:solidFill>
                <a:latin typeface="+mj-lt"/>
              </a:rPr>
              <a:t>mong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 manh hơn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và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có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màu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sắc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rực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 </a:t>
            </a:r>
            <a:r>
              <a:rPr lang="vi-VN" sz="3200" b="1" i="1" dirty="0">
                <a:solidFill>
                  <a:schemeClr val="bg1"/>
                </a:solidFill>
                <a:latin typeface="+mj-lt"/>
              </a:rPr>
              <a:t>rơ.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 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Lớp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lớp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hoa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giấy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 </a:t>
            </a:r>
            <a:r>
              <a:rPr lang="vi-VN" sz="3200" b="1" i="1" dirty="0">
                <a:solidFill>
                  <a:schemeClr val="bg1"/>
                </a:solidFill>
                <a:latin typeface="+mj-lt"/>
              </a:rPr>
              <a:t>rai 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kín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mặt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sân, nhưng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chỉ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cần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một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làn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gió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thoảng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chúng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liền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 </a:t>
            </a:r>
            <a:r>
              <a:rPr lang="vi-VN" sz="3200" b="1" i="1" dirty="0">
                <a:solidFill>
                  <a:schemeClr val="bg1"/>
                </a:solidFill>
                <a:latin typeface="+mj-lt"/>
              </a:rPr>
              <a:t>tan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 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mát</a:t>
            </a:r>
            <a:r>
              <a:rPr lang="vi-VN" sz="3200" b="1" dirty="0">
                <a:solidFill>
                  <a:schemeClr val="bg1"/>
                </a:solidFill>
                <a:latin typeface="+mj-lt"/>
              </a:rPr>
              <a:t> bay đi </a:t>
            </a:r>
            <a:r>
              <a:rPr lang="vi-VN" sz="3200" b="1" dirty="0" err="1">
                <a:solidFill>
                  <a:schemeClr val="bg1"/>
                </a:solidFill>
                <a:latin typeface="+mj-lt"/>
              </a:rPr>
              <a:t>mất</a:t>
            </a:r>
            <a:endParaRPr lang="vi-VN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63544" y="1873114"/>
            <a:ext cx="889987" cy="584775"/>
          </a:xfrm>
          <a:prstGeom prst="rect">
            <a:avLst/>
          </a:prstGeom>
          <a:solidFill>
            <a:srgbClr val="002245"/>
          </a:solidFill>
        </p:spPr>
        <p:txBody>
          <a:bodyPr wrap="none">
            <a:spAutoFit/>
          </a:bodyPr>
          <a:lstStyle/>
          <a:p>
            <a:r>
              <a:rPr lang="vi-VN" sz="3200" b="1" i="1" dirty="0">
                <a:solidFill>
                  <a:srgbClr val="FFFFFF"/>
                </a:solidFill>
              </a:rPr>
              <a:t>M</a:t>
            </a:r>
            <a:r>
              <a:rPr lang="en-US" sz="3200" b="1" i="1" dirty="0">
                <a:solidFill>
                  <a:srgbClr val="FFFFFF"/>
                </a:solidFill>
              </a:rPr>
              <a:t>ỗ</a:t>
            </a:r>
            <a:r>
              <a:rPr lang="vi-VN" sz="3200" b="1" i="1" dirty="0">
                <a:solidFill>
                  <a:srgbClr val="FFFFFF"/>
                </a:solidFill>
              </a:rPr>
              <a:t>i</a:t>
            </a:r>
            <a:endParaRPr lang="vi-VN" dirty="0"/>
          </a:p>
        </p:txBody>
      </p:sp>
      <p:sp>
        <p:nvSpPr>
          <p:cNvPr id="24" name="Rectangle 23"/>
          <p:cNvSpPr/>
          <p:nvPr/>
        </p:nvSpPr>
        <p:spPr>
          <a:xfrm>
            <a:off x="4261069" y="2300022"/>
            <a:ext cx="1300356" cy="584775"/>
          </a:xfrm>
          <a:prstGeom prst="rect">
            <a:avLst/>
          </a:prstGeom>
          <a:solidFill>
            <a:srgbClr val="002245"/>
          </a:solidFill>
        </p:spPr>
        <p:txBody>
          <a:bodyPr wrap="none">
            <a:spAutoFit/>
          </a:bodyPr>
          <a:lstStyle/>
          <a:p>
            <a:r>
              <a:rPr lang="en-US" sz="3200" b="1" i="1" dirty="0" err="1">
                <a:solidFill>
                  <a:srgbClr val="FFFFFF"/>
                </a:solidFill>
              </a:rPr>
              <a:t>mỏng</a:t>
            </a:r>
            <a:endParaRPr lang="vi-VN" dirty="0"/>
          </a:p>
        </p:txBody>
      </p:sp>
      <p:sp>
        <p:nvSpPr>
          <p:cNvPr id="26" name="Rectangle 25"/>
          <p:cNvSpPr/>
          <p:nvPr/>
        </p:nvSpPr>
        <p:spPr>
          <a:xfrm>
            <a:off x="7428973" y="2820471"/>
            <a:ext cx="686406" cy="584775"/>
          </a:xfrm>
          <a:prstGeom prst="rect">
            <a:avLst/>
          </a:prstGeom>
          <a:solidFill>
            <a:srgbClr val="002245"/>
          </a:solidFill>
        </p:spPr>
        <p:txBody>
          <a:bodyPr wrap="none">
            <a:spAutoFit/>
          </a:bodyPr>
          <a:lstStyle/>
          <a:p>
            <a:r>
              <a:rPr lang="en-US" sz="3200" b="1" i="1" dirty="0" err="1">
                <a:solidFill>
                  <a:srgbClr val="FFFFFF"/>
                </a:solidFill>
              </a:rPr>
              <a:t>rải</a:t>
            </a:r>
            <a:endParaRPr lang="vi-VN" dirty="0"/>
          </a:p>
        </p:txBody>
      </p:sp>
      <p:sp>
        <p:nvSpPr>
          <p:cNvPr id="27" name="Rectangle 26"/>
          <p:cNvSpPr/>
          <p:nvPr/>
        </p:nvSpPr>
        <p:spPr>
          <a:xfrm>
            <a:off x="2641723" y="3799782"/>
            <a:ext cx="798617" cy="584775"/>
          </a:xfrm>
          <a:prstGeom prst="rect">
            <a:avLst/>
          </a:prstGeom>
          <a:solidFill>
            <a:srgbClr val="002245"/>
          </a:solidFill>
        </p:spPr>
        <p:txBody>
          <a:bodyPr wrap="none">
            <a:spAutoFit/>
          </a:bodyPr>
          <a:lstStyle/>
          <a:p>
            <a:r>
              <a:rPr lang="en-US" sz="3200" b="1" i="1" dirty="0" err="1">
                <a:solidFill>
                  <a:srgbClr val="FFFFFF"/>
                </a:solidFill>
              </a:rPr>
              <a:t>tản</a:t>
            </a:r>
            <a:endParaRPr lang="vi-VN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558380" y="2358054"/>
            <a:ext cx="695460" cy="0"/>
          </a:xfrm>
          <a:prstGeom prst="line">
            <a:avLst/>
          </a:prstGeom>
          <a:ln w="38100">
            <a:solidFill>
              <a:srgbClr val="FDFC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359275" y="2846236"/>
            <a:ext cx="1045336" cy="0"/>
          </a:xfrm>
          <a:prstGeom prst="line">
            <a:avLst/>
          </a:prstGeom>
          <a:ln w="38100">
            <a:solidFill>
              <a:srgbClr val="FDFC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473815" y="3341402"/>
            <a:ext cx="596723" cy="0"/>
          </a:xfrm>
          <a:prstGeom prst="line">
            <a:avLst/>
          </a:prstGeom>
          <a:ln w="38100">
            <a:solidFill>
              <a:srgbClr val="FDFC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726391" y="4317316"/>
            <a:ext cx="596723" cy="0"/>
          </a:xfrm>
          <a:prstGeom prst="line">
            <a:avLst/>
          </a:prstGeom>
          <a:ln w="38100">
            <a:solidFill>
              <a:srgbClr val="FDFC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24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350520" y="317500"/>
            <a:ext cx="11490960" cy="6222365"/>
          </a:xfrm>
          <a:prstGeom prst="rect">
            <a:avLst/>
          </a:prstGeom>
          <a:noFill/>
          <a:ln w="1270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471419" y="585196"/>
            <a:ext cx="1117230" cy="888258"/>
            <a:chOff x="656611" y="4146222"/>
            <a:chExt cx="1405101" cy="1048122"/>
          </a:xfrm>
        </p:grpSpPr>
        <p:sp>
          <p:nvSpPr>
            <p:cNvPr id="20" name="椭圆 7"/>
            <p:cNvSpPr/>
            <p:nvPr/>
          </p:nvSpPr>
          <p:spPr>
            <a:xfrm>
              <a:off x="785731" y="4146222"/>
              <a:ext cx="1146863" cy="1048122"/>
            </a:xfrm>
            <a:prstGeom prst="ellipse">
              <a:avLst/>
            </a:prstGeom>
            <a:solidFill>
              <a:srgbClr val="002245"/>
            </a:solidFill>
            <a:ln w="50800"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6611" y="4200570"/>
              <a:ext cx="14051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UTM Facebook" panose="02040403050506020204" pitchFamily="18" charset="0"/>
                </a:rPr>
                <a:t>3</a:t>
              </a:r>
              <a:endParaRPr lang="vi-VN" sz="4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466008" y="515661"/>
            <a:ext cx="10303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Chọn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những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tiếng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thích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hợp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trong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ngoặc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đơn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để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hoàn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chỉnh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bài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văn</a:t>
            </a:r>
            <a:r>
              <a:rPr lang="en-US" sz="2400" dirty="0">
                <a:solidFill>
                  <a:schemeClr val="bg1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Facebook" panose="02040403050506020204" pitchFamily="18" charset="0"/>
              </a:rPr>
              <a:t>sau</a:t>
            </a:r>
            <a:endParaRPr lang="vi-VN" sz="2400" dirty="0">
              <a:solidFill>
                <a:schemeClr val="bg1"/>
              </a:solidFill>
            </a:endParaRPr>
          </a:p>
        </p:txBody>
      </p:sp>
      <p:sp>
        <p:nvSpPr>
          <p:cNvPr id="8" name="对角圆角矩形 7"/>
          <p:cNvSpPr/>
          <p:nvPr/>
        </p:nvSpPr>
        <p:spPr>
          <a:xfrm flipH="1">
            <a:off x="574085" y="1692968"/>
            <a:ext cx="10985680" cy="4712833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4266050" y="1283916"/>
            <a:ext cx="3468667" cy="543624"/>
            <a:chOff x="4727332" y="1225754"/>
            <a:chExt cx="3468667" cy="595484"/>
          </a:xfrm>
        </p:grpSpPr>
        <p:sp>
          <p:nvSpPr>
            <p:cNvPr id="10" name="对角圆角矩形 9"/>
            <p:cNvSpPr/>
            <p:nvPr/>
          </p:nvSpPr>
          <p:spPr>
            <a:xfrm flipH="1">
              <a:off x="4919729" y="1259787"/>
              <a:ext cx="3083874" cy="561451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28575">
              <a:solidFill>
                <a:srgbClr val="06274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727332" y="1225754"/>
              <a:ext cx="3468667" cy="573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rgbClr val="062743"/>
                  </a:solidFill>
                  <a:latin typeface="UTM Facebook" panose="02040403050506020204" pitchFamily="18" charset="0"/>
                </a:rPr>
                <a:t>Cây</a:t>
              </a:r>
              <a:r>
                <a:rPr lang="en-US" sz="2800" dirty="0">
                  <a:solidFill>
                    <a:srgbClr val="062743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2800" dirty="0" err="1">
                  <a:solidFill>
                    <a:srgbClr val="062743"/>
                  </a:solidFill>
                  <a:latin typeface="UTM Facebook" panose="02040403050506020204" pitchFamily="18" charset="0"/>
                </a:rPr>
                <a:t>mai</a:t>
              </a:r>
              <a:r>
                <a:rPr lang="en-US" sz="2800" dirty="0">
                  <a:solidFill>
                    <a:srgbClr val="062743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2800" dirty="0" err="1">
                  <a:solidFill>
                    <a:srgbClr val="062743"/>
                  </a:solidFill>
                  <a:latin typeface="UTM Facebook" panose="02040403050506020204" pitchFamily="18" charset="0"/>
                </a:rPr>
                <a:t>tứ</a:t>
              </a:r>
              <a:r>
                <a:rPr lang="en-US" sz="2800" dirty="0">
                  <a:solidFill>
                    <a:srgbClr val="062743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2800" dirty="0" err="1">
                  <a:solidFill>
                    <a:srgbClr val="062743"/>
                  </a:solidFill>
                  <a:latin typeface="UTM Facebook" panose="02040403050506020204" pitchFamily="18" charset="0"/>
                </a:rPr>
                <a:t>quý</a:t>
              </a:r>
              <a:endParaRPr lang="vi-VN" sz="2800" dirty="0">
                <a:solidFill>
                  <a:srgbClr val="062743"/>
                </a:solidFill>
              </a:endParaRP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4997004" y="1932498"/>
            <a:ext cx="734094" cy="3432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Rounded Rectangle 28"/>
          <p:cNvSpPr/>
          <p:nvPr/>
        </p:nvSpPr>
        <p:spPr>
          <a:xfrm>
            <a:off x="8642849" y="2249995"/>
            <a:ext cx="514029" cy="3432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Rounded Rectangle 30"/>
          <p:cNvSpPr/>
          <p:nvPr/>
        </p:nvSpPr>
        <p:spPr>
          <a:xfrm>
            <a:off x="1737626" y="2653687"/>
            <a:ext cx="722239" cy="3432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ounded Rectangle 31"/>
          <p:cNvSpPr/>
          <p:nvPr/>
        </p:nvSpPr>
        <p:spPr>
          <a:xfrm>
            <a:off x="3004301" y="2996942"/>
            <a:ext cx="550267" cy="3432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Rounded Rectangle 32"/>
          <p:cNvSpPr/>
          <p:nvPr/>
        </p:nvSpPr>
        <p:spPr>
          <a:xfrm>
            <a:off x="6800170" y="3353076"/>
            <a:ext cx="697044" cy="3432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Rounded Rectangle 34"/>
          <p:cNvSpPr/>
          <p:nvPr/>
        </p:nvSpPr>
        <p:spPr>
          <a:xfrm>
            <a:off x="9721528" y="5218366"/>
            <a:ext cx="349751" cy="3432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Rounded Rectangle 35"/>
          <p:cNvSpPr/>
          <p:nvPr/>
        </p:nvSpPr>
        <p:spPr>
          <a:xfrm>
            <a:off x="7945805" y="5561621"/>
            <a:ext cx="697044" cy="3432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7" name="TextBox 36"/>
          <p:cNvSpPr txBox="1"/>
          <p:nvPr/>
        </p:nvSpPr>
        <p:spPr>
          <a:xfrm>
            <a:off x="8899863" y="6044661"/>
            <a:ext cx="2737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62743"/>
                </a:solidFill>
                <a:latin typeface="+mj-lt"/>
              </a:rPr>
              <a:t>Theo </a:t>
            </a:r>
            <a:r>
              <a:rPr lang="en-US" b="1" i="1" dirty="0" err="1">
                <a:solidFill>
                  <a:srgbClr val="062743"/>
                </a:solidFill>
                <a:latin typeface="+mj-lt"/>
              </a:rPr>
              <a:t>Nguyễn</a:t>
            </a:r>
            <a:r>
              <a:rPr lang="en-US" b="1" i="1" dirty="0">
                <a:solidFill>
                  <a:srgbClr val="062743"/>
                </a:solidFill>
                <a:latin typeface="+mj-lt"/>
              </a:rPr>
              <a:t> </a:t>
            </a:r>
            <a:r>
              <a:rPr lang="en-US" b="1" i="1" dirty="0" err="1">
                <a:solidFill>
                  <a:srgbClr val="062743"/>
                </a:solidFill>
                <a:latin typeface="+mj-lt"/>
              </a:rPr>
              <a:t>Vũ</a:t>
            </a:r>
            <a:r>
              <a:rPr lang="en-US" b="1" i="1" dirty="0">
                <a:solidFill>
                  <a:srgbClr val="062743"/>
                </a:solidFill>
                <a:latin typeface="+mj-lt"/>
              </a:rPr>
              <a:t> </a:t>
            </a:r>
            <a:r>
              <a:rPr lang="en-US" b="1" i="1" dirty="0" err="1">
                <a:solidFill>
                  <a:srgbClr val="062743"/>
                </a:solidFill>
                <a:latin typeface="+mj-lt"/>
              </a:rPr>
              <a:t>Tiềm</a:t>
            </a:r>
            <a:endParaRPr lang="vi-VN" b="1" i="1" dirty="0">
              <a:solidFill>
                <a:srgbClr val="062743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2139" y="1858609"/>
            <a:ext cx="106877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062743"/>
                </a:solidFill>
                <a:latin typeface="+mj-lt"/>
              </a:rPr>
              <a:t>    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Cây mai cao trên hai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mét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, 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(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dáng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/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giáng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/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ráng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) 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thanh, thân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thẳng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như thân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trúc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.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Tán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tròn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tự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nhiên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xòe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rộng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ở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phần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gốc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, thu 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(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giần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/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dần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/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rần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)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thành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một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(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điễm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/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điểm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) 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ở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đỉnh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ngọn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.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Gốc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lớn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bằng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bắp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tay,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cành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vươn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đều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nhánh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nào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cũng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(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giắn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/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dắn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/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rắn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)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chắc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.</a:t>
            </a:r>
            <a:endParaRPr lang="en-US" sz="2400" dirty="0">
              <a:solidFill>
                <a:srgbClr val="062743"/>
              </a:solidFill>
              <a:latin typeface="+mj-lt"/>
            </a:endParaRPr>
          </a:p>
          <a:p>
            <a:pPr algn="just"/>
            <a:r>
              <a:rPr lang="en-US" sz="2400" dirty="0">
                <a:solidFill>
                  <a:srgbClr val="062743"/>
                </a:solidFill>
                <a:latin typeface="+mj-lt"/>
              </a:rPr>
              <a:t>    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Mai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tứ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quý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nở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bốn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mùa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.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Cánh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hoa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vàng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(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thẫm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/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thẩm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)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xếp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làm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ba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lớp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. Năm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cánh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đài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đỏ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tía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như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ức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gà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chọi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đỏ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suốt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từ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đời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hoa sang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đời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kết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trái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.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Trái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kết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màu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chín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đậm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óng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ánh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như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những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hạt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cườm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đính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trên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tầng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áo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lá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lúc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nào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cũng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xum xuê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một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màu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xanh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chắc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bền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.</a:t>
            </a:r>
            <a:endParaRPr lang="en-US" sz="2400" dirty="0">
              <a:solidFill>
                <a:srgbClr val="062743"/>
              </a:solidFill>
              <a:latin typeface="+mj-lt"/>
            </a:endParaRPr>
          </a:p>
          <a:p>
            <a:pPr algn="just"/>
            <a:r>
              <a:rPr lang="en-US" sz="2400" dirty="0">
                <a:solidFill>
                  <a:srgbClr val="062743"/>
                </a:solidFill>
                <a:latin typeface="+mj-lt"/>
              </a:rPr>
              <a:t>   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Đứng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bên cây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ngắm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hoa, xem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lá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, ta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thầm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cảm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phục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cái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mầu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nhiệm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của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tạo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vật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trong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sự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hào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phóng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và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lo xa: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đã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có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mai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vàng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rực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(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rở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/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rỡ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)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góp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với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muôn hoa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ngày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Tết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lại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còn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có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mai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tứ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quý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cần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(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mẫn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/</a:t>
            </a:r>
            <a:r>
              <a:rPr lang="vi-VN" sz="2400" b="1" dirty="0" err="1">
                <a:solidFill>
                  <a:srgbClr val="062743"/>
                </a:solidFill>
                <a:latin typeface="+mj-lt"/>
              </a:rPr>
              <a:t>mẩn</a:t>
            </a:r>
            <a:r>
              <a:rPr lang="vi-VN" sz="2400" b="1" dirty="0">
                <a:solidFill>
                  <a:srgbClr val="062743"/>
                </a:solidFill>
                <a:latin typeface="+mj-lt"/>
              </a:rPr>
              <a:t>)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thịnh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62743"/>
                </a:solidFill>
                <a:latin typeface="+mj-lt"/>
              </a:rPr>
              <a:t>vượng</a:t>
            </a:r>
            <a:r>
              <a:rPr lang="vi-VN" sz="2400" dirty="0">
                <a:solidFill>
                  <a:srgbClr val="062743"/>
                </a:solidFill>
                <a:latin typeface="+mj-lt"/>
              </a:rPr>
              <a:t> quanh năm.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8" grpId="0" animBg="1"/>
      <p:bldP spid="17" grpId="0" animBg="1"/>
      <p:bldP spid="29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350520" y="317500"/>
            <a:ext cx="11490960" cy="6222365"/>
          </a:xfrm>
          <a:prstGeom prst="rect">
            <a:avLst/>
          </a:prstGeom>
          <a:noFill/>
          <a:ln w="1270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对角圆角矩形 7"/>
          <p:cNvSpPr/>
          <p:nvPr/>
        </p:nvSpPr>
        <p:spPr>
          <a:xfrm flipH="1">
            <a:off x="574085" y="1692968"/>
            <a:ext cx="10985680" cy="4712833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266050" y="1283916"/>
            <a:ext cx="3468667" cy="543624"/>
            <a:chOff x="4727332" y="1225754"/>
            <a:chExt cx="3468667" cy="595484"/>
          </a:xfrm>
        </p:grpSpPr>
        <p:sp>
          <p:nvSpPr>
            <p:cNvPr id="10" name="对角圆角矩形 9"/>
            <p:cNvSpPr/>
            <p:nvPr/>
          </p:nvSpPr>
          <p:spPr>
            <a:xfrm flipH="1">
              <a:off x="4919729" y="1259787"/>
              <a:ext cx="3083874" cy="561451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28575">
              <a:solidFill>
                <a:srgbClr val="06274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727332" y="1225754"/>
              <a:ext cx="3468667" cy="573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rgbClr val="062743"/>
                  </a:solidFill>
                  <a:latin typeface="UTM Facebook" panose="02040403050506020204" pitchFamily="18" charset="0"/>
                </a:rPr>
                <a:t>Cây</a:t>
              </a:r>
              <a:r>
                <a:rPr lang="en-US" sz="2800" dirty="0">
                  <a:solidFill>
                    <a:srgbClr val="062743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2800" dirty="0" err="1">
                  <a:solidFill>
                    <a:srgbClr val="062743"/>
                  </a:solidFill>
                  <a:latin typeface="UTM Facebook" panose="02040403050506020204" pitchFamily="18" charset="0"/>
                </a:rPr>
                <a:t>mai</a:t>
              </a:r>
              <a:r>
                <a:rPr lang="en-US" sz="2800" dirty="0">
                  <a:solidFill>
                    <a:srgbClr val="062743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2800" dirty="0" err="1">
                  <a:solidFill>
                    <a:srgbClr val="062743"/>
                  </a:solidFill>
                  <a:latin typeface="UTM Facebook" panose="02040403050506020204" pitchFamily="18" charset="0"/>
                </a:rPr>
                <a:t>tứ</a:t>
              </a:r>
              <a:r>
                <a:rPr lang="en-US" sz="2800" dirty="0">
                  <a:solidFill>
                    <a:srgbClr val="062743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2800" dirty="0" err="1">
                  <a:solidFill>
                    <a:srgbClr val="062743"/>
                  </a:solidFill>
                  <a:latin typeface="UTM Facebook" panose="02040403050506020204" pitchFamily="18" charset="0"/>
                </a:rPr>
                <a:t>quý</a:t>
              </a:r>
              <a:endParaRPr lang="vi-VN" sz="2800" dirty="0">
                <a:solidFill>
                  <a:srgbClr val="062743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1419" y="585196"/>
            <a:ext cx="1117230" cy="888258"/>
            <a:chOff x="656611" y="4146222"/>
            <a:chExt cx="1405101" cy="1048122"/>
          </a:xfrm>
        </p:grpSpPr>
        <p:sp>
          <p:nvSpPr>
            <p:cNvPr id="20" name="椭圆 7"/>
            <p:cNvSpPr/>
            <p:nvPr/>
          </p:nvSpPr>
          <p:spPr>
            <a:xfrm>
              <a:off x="785731" y="4146222"/>
              <a:ext cx="1146863" cy="1048122"/>
            </a:xfrm>
            <a:prstGeom prst="ellipse">
              <a:avLst/>
            </a:prstGeom>
            <a:solidFill>
              <a:srgbClr val="002245"/>
            </a:solidFill>
            <a:ln w="50800"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6611" y="4200570"/>
              <a:ext cx="14051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FFFF"/>
                  </a:solidFill>
                  <a:latin typeface="UTM Facebook" panose="02040403050506020204" pitchFamily="18" charset="0"/>
                </a:rPr>
                <a:t>3</a:t>
              </a:r>
              <a:endParaRPr lang="vi-VN" sz="4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466008" y="515661"/>
            <a:ext cx="10303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Chọn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những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tiếng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thích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hợp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trong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ngoặc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đơn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để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hoàn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chỉnh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bài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văn</a:t>
            </a:r>
            <a:r>
              <a:rPr lang="en-US" sz="24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sau</a:t>
            </a:r>
            <a:endParaRPr lang="vi-VN" sz="2400" dirty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2139" y="1858609"/>
            <a:ext cx="106877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062743"/>
                </a:solidFill>
              </a:rPr>
              <a:t>    </a:t>
            </a:r>
            <a:r>
              <a:rPr lang="vi-VN" sz="2400" dirty="0">
                <a:solidFill>
                  <a:srgbClr val="062743"/>
                </a:solidFill>
              </a:rPr>
              <a:t>Cây mai cao trên hai </a:t>
            </a:r>
            <a:r>
              <a:rPr lang="vi-VN" sz="2400" dirty="0" err="1">
                <a:solidFill>
                  <a:srgbClr val="062743"/>
                </a:solidFill>
              </a:rPr>
              <a:t>mét</a:t>
            </a:r>
            <a:r>
              <a:rPr lang="vi-VN" sz="2400" dirty="0">
                <a:solidFill>
                  <a:srgbClr val="062743"/>
                </a:solidFill>
              </a:rPr>
              <a:t>, </a:t>
            </a:r>
            <a:r>
              <a:rPr lang="vi-VN" sz="2400" b="1" dirty="0" err="1">
                <a:solidFill>
                  <a:srgbClr val="062743"/>
                </a:solidFill>
              </a:rPr>
              <a:t>dán</a:t>
            </a:r>
            <a:r>
              <a:rPr lang="en-US" sz="2400" b="1" dirty="0">
                <a:solidFill>
                  <a:srgbClr val="062743"/>
                </a:solidFill>
              </a:rPr>
              <a:t>g</a:t>
            </a:r>
            <a:r>
              <a:rPr lang="vi-VN" sz="2400" b="1" dirty="0">
                <a:solidFill>
                  <a:srgbClr val="062743"/>
                </a:solidFill>
              </a:rPr>
              <a:t> </a:t>
            </a:r>
            <a:r>
              <a:rPr lang="vi-VN" sz="2400" dirty="0">
                <a:solidFill>
                  <a:srgbClr val="062743"/>
                </a:solidFill>
              </a:rPr>
              <a:t>thanh, thân </a:t>
            </a:r>
            <a:r>
              <a:rPr lang="vi-VN" sz="2400" dirty="0" err="1">
                <a:solidFill>
                  <a:srgbClr val="062743"/>
                </a:solidFill>
              </a:rPr>
              <a:t>thẳng</a:t>
            </a:r>
            <a:r>
              <a:rPr lang="vi-VN" sz="2400" dirty="0">
                <a:solidFill>
                  <a:srgbClr val="062743"/>
                </a:solidFill>
              </a:rPr>
              <a:t> như thân </a:t>
            </a:r>
            <a:r>
              <a:rPr lang="vi-VN" sz="2400" dirty="0" err="1">
                <a:solidFill>
                  <a:srgbClr val="062743"/>
                </a:solidFill>
              </a:rPr>
              <a:t>trúc</a:t>
            </a:r>
            <a:r>
              <a:rPr lang="vi-VN" sz="2400" dirty="0">
                <a:solidFill>
                  <a:srgbClr val="062743"/>
                </a:solidFill>
              </a:rPr>
              <a:t>. </a:t>
            </a:r>
            <a:r>
              <a:rPr lang="vi-VN" sz="2400" dirty="0" err="1">
                <a:solidFill>
                  <a:srgbClr val="062743"/>
                </a:solidFill>
              </a:rPr>
              <a:t>Tán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tròn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tự</a:t>
            </a:r>
            <a:r>
              <a:rPr lang="vi-VN" sz="2400" dirty="0">
                <a:solidFill>
                  <a:srgbClr val="062743"/>
                </a:solidFill>
              </a:rPr>
              <a:t> nhiên </a:t>
            </a:r>
            <a:r>
              <a:rPr lang="vi-VN" sz="2400" dirty="0" err="1">
                <a:solidFill>
                  <a:srgbClr val="062743"/>
                </a:solidFill>
              </a:rPr>
              <a:t>xòe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rộng</a:t>
            </a:r>
            <a:r>
              <a:rPr lang="vi-VN" sz="2400" dirty="0">
                <a:solidFill>
                  <a:srgbClr val="062743"/>
                </a:solidFill>
              </a:rPr>
              <a:t> ở </a:t>
            </a:r>
            <a:r>
              <a:rPr lang="vi-VN" sz="2400" dirty="0" err="1">
                <a:solidFill>
                  <a:srgbClr val="062743"/>
                </a:solidFill>
              </a:rPr>
              <a:t>phần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gốc</a:t>
            </a:r>
            <a:r>
              <a:rPr lang="vi-VN" sz="2400" dirty="0">
                <a:solidFill>
                  <a:srgbClr val="062743"/>
                </a:solidFill>
              </a:rPr>
              <a:t>, thu</a:t>
            </a:r>
            <a:r>
              <a:rPr lang="en-US" sz="2400" dirty="0">
                <a:solidFill>
                  <a:srgbClr val="062743"/>
                </a:solidFill>
              </a:rPr>
              <a:t> </a:t>
            </a:r>
            <a:r>
              <a:rPr lang="vi-VN" sz="2400" b="1" dirty="0" err="1">
                <a:solidFill>
                  <a:srgbClr val="062743"/>
                </a:solidFill>
              </a:rPr>
              <a:t>dần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thành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một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b="1" dirty="0" err="1">
                <a:solidFill>
                  <a:srgbClr val="062743"/>
                </a:solidFill>
              </a:rPr>
              <a:t>điểm</a:t>
            </a:r>
            <a:r>
              <a:rPr lang="en-US" sz="2400" b="1" dirty="0">
                <a:solidFill>
                  <a:srgbClr val="062743"/>
                </a:solidFill>
              </a:rPr>
              <a:t> </a:t>
            </a:r>
            <a:r>
              <a:rPr lang="vi-VN" sz="2400" dirty="0">
                <a:solidFill>
                  <a:srgbClr val="062743"/>
                </a:solidFill>
              </a:rPr>
              <a:t>ở </a:t>
            </a:r>
            <a:r>
              <a:rPr lang="vi-VN" sz="2400" dirty="0" err="1">
                <a:solidFill>
                  <a:srgbClr val="062743"/>
                </a:solidFill>
              </a:rPr>
              <a:t>đỉnh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ngọn</a:t>
            </a:r>
            <a:r>
              <a:rPr lang="vi-VN" sz="2400" dirty="0">
                <a:solidFill>
                  <a:srgbClr val="062743"/>
                </a:solidFill>
              </a:rPr>
              <a:t>. </a:t>
            </a:r>
            <a:r>
              <a:rPr lang="vi-VN" sz="2400" dirty="0" err="1">
                <a:solidFill>
                  <a:srgbClr val="062743"/>
                </a:solidFill>
              </a:rPr>
              <a:t>Gốc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lớn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bằng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bắp</a:t>
            </a:r>
            <a:r>
              <a:rPr lang="vi-VN" sz="2400" dirty="0">
                <a:solidFill>
                  <a:srgbClr val="062743"/>
                </a:solidFill>
              </a:rPr>
              <a:t> tay, </a:t>
            </a:r>
            <a:r>
              <a:rPr lang="vi-VN" sz="2400" dirty="0" err="1">
                <a:solidFill>
                  <a:srgbClr val="062743"/>
                </a:solidFill>
              </a:rPr>
              <a:t>cành</a:t>
            </a:r>
            <a:r>
              <a:rPr lang="vi-VN" sz="2400" dirty="0">
                <a:solidFill>
                  <a:srgbClr val="062743"/>
                </a:solidFill>
              </a:rPr>
              <a:t> vươn </a:t>
            </a:r>
            <a:r>
              <a:rPr lang="vi-VN" sz="2400" dirty="0" err="1">
                <a:solidFill>
                  <a:srgbClr val="062743"/>
                </a:solidFill>
              </a:rPr>
              <a:t>đều</a:t>
            </a:r>
            <a:r>
              <a:rPr lang="vi-VN" sz="2400" dirty="0">
                <a:solidFill>
                  <a:srgbClr val="062743"/>
                </a:solidFill>
              </a:rPr>
              <a:t>, </a:t>
            </a:r>
            <a:r>
              <a:rPr lang="vi-VN" sz="2400" dirty="0" err="1">
                <a:solidFill>
                  <a:srgbClr val="062743"/>
                </a:solidFill>
              </a:rPr>
              <a:t>nhánh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nào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cũng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b="1" dirty="0" err="1">
                <a:solidFill>
                  <a:srgbClr val="062743"/>
                </a:solidFill>
              </a:rPr>
              <a:t>rắn</a:t>
            </a:r>
            <a:r>
              <a:rPr lang="vi-VN" sz="2400" b="1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chắc</a:t>
            </a:r>
            <a:r>
              <a:rPr lang="vi-VN" sz="2400" dirty="0">
                <a:solidFill>
                  <a:srgbClr val="062743"/>
                </a:solidFill>
              </a:rPr>
              <a:t>.</a:t>
            </a:r>
            <a:endParaRPr lang="en-US" sz="2400" dirty="0">
              <a:solidFill>
                <a:srgbClr val="062743"/>
              </a:solidFill>
            </a:endParaRPr>
          </a:p>
          <a:p>
            <a:pPr algn="just"/>
            <a:r>
              <a:rPr lang="en-US" sz="2400" dirty="0">
                <a:solidFill>
                  <a:srgbClr val="062743"/>
                </a:solidFill>
              </a:rPr>
              <a:t>    </a:t>
            </a:r>
            <a:r>
              <a:rPr lang="vi-VN" sz="2400" dirty="0">
                <a:solidFill>
                  <a:srgbClr val="062743"/>
                </a:solidFill>
              </a:rPr>
              <a:t>Mai </a:t>
            </a:r>
            <a:r>
              <a:rPr lang="vi-VN" sz="2400" dirty="0" err="1">
                <a:solidFill>
                  <a:srgbClr val="062743"/>
                </a:solidFill>
              </a:rPr>
              <a:t>tứ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quý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nở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bốn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mùa</a:t>
            </a:r>
            <a:r>
              <a:rPr lang="vi-VN" sz="2400" dirty="0">
                <a:solidFill>
                  <a:srgbClr val="062743"/>
                </a:solidFill>
              </a:rPr>
              <a:t>. </a:t>
            </a:r>
            <a:r>
              <a:rPr lang="vi-VN" sz="2400" dirty="0" err="1">
                <a:solidFill>
                  <a:srgbClr val="062743"/>
                </a:solidFill>
              </a:rPr>
              <a:t>Cánh</a:t>
            </a:r>
            <a:r>
              <a:rPr lang="vi-VN" sz="2400" dirty="0">
                <a:solidFill>
                  <a:srgbClr val="062743"/>
                </a:solidFill>
              </a:rPr>
              <a:t> hoa </a:t>
            </a:r>
            <a:r>
              <a:rPr lang="vi-VN" sz="2400" dirty="0" err="1">
                <a:solidFill>
                  <a:srgbClr val="062743"/>
                </a:solidFill>
              </a:rPr>
              <a:t>vàng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b="1" dirty="0" err="1">
                <a:solidFill>
                  <a:srgbClr val="062743"/>
                </a:solidFill>
              </a:rPr>
              <a:t>thẫ</a:t>
            </a:r>
            <a:r>
              <a:rPr lang="en-US" sz="2400" b="1" dirty="0">
                <a:solidFill>
                  <a:srgbClr val="062743"/>
                </a:solidFill>
              </a:rPr>
              <a:t>m</a:t>
            </a:r>
            <a:r>
              <a:rPr lang="vi-VN" sz="2400" b="1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xếp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làm</a:t>
            </a:r>
            <a:r>
              <a:rPr lang="vi-VN" sz="2400" dirty="0">
                <a:solidFill>
                  <a:srgbClr val="062743"/>
                </a:solidFill>
              </a:rPr>
              <a:t> ba </a:t>
            </a:r>
            <a:r>
              <a:rPr lang="vi-VN" sz="2400" dirty="0" err="1">
                <a:solidFill>
                  <a:srgbClr val="062743"/>
                </a:solidFill>
              </a:rPr>
              <a:t>lớp</a:t>
            </a:r>
            <a:r>
              <a:rPr lang="vi-VN" sz="2400" dirty="0">
                <a:solidFill>
                  <a:srgbClr val="062743"/>
                </a:solidFill>
              </a:rPr>
              <a:t>. Năm </a:t>
            </a:r>
            <a:r>
              <a:rPr lang="vi-VN" sz="2400" dirty="0" err="1">
                <a:solidFill>
                  <a:srgbClr val="062743"/>
                </a:solidFill>
              </a:rPr>
              <a:t>cánh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đài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đỏ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tía</a:t>
            </a:r>
            <a:r>
              <a:rPr lang="vi-VN" sz="2400" dirty="0">
                <a:solidFill>
                  <a:srgbClr val="062743"/>
                </a:solidFill>
              </a:rPr>
              <a:t> như </a:t>
            </a:r>
            <a:r>
              <a:rPr lang="vi-VN" sz="2400" dirty="0" err="1">
                <a:solidFill>
                  <a:srgbClr val="062743"/>
                </a:solidFill>
              </a:rPr>
              <a:t>ức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gà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chọi</a:t>
            </a:r>
            <a:r>
              <a:rPr lang="vi-VN" sz="2400" dirty="0">
                <a:solidFill>
                  <a:srgbClr val="062743"/>
                </a:solidFill>
              </a:rPr>
              <a:t>, </a:t>
            </a:r>
            <a:r>
              <a:rPr lang="vi-VN" sz="2400" dirty="0" err="1">
                <a:solidFill>
                  <a:srgbClr val="062743"/>
                </a:solidFill>
              </a:rPr>
              <a:t>đỏ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suốt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từ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đời</a:t>
            </a:r>
            <a:r>
              <a:rPr lang="vi-VN" sz="2400" dirty="0">
                <a:solidFill>
                  <a:srgbClr val="062743"/>
                </a:solidFill>
              </a:rPr>
              <a:t> hoa sang </a:t>
            </a:r>
            <a:r>
              <a:rPr lang="vi-VN" sz="2400" dirty="0" err="1">
                <a:solidFill>
                  <a:srgbClr val="062743"/>
                </a:solidFill>
              </a:rPr>
              <a:t>đời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kết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trái</a:t>
            </a:r>
            <a:r>
              <a:rPr lang="vi-VN" sz="2400" dirty="0">
                <a:solidFill>
                  <a:srgbClr val="062743"/>
                </a:solidFill>
              </a:rPr>
              <a:t>. </a:t>
            </a:r>
            <a:r>
              <a:rPr lang="vi-VN" sz="2400" dirty="0" err="1">
                <a:solidFill>
                  <a:srgbClr val="062743"/>
                </a:solidFill>
              </a:rPr>
              <a:t>Trái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kết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màu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chín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đậm</a:t>
            </a:r>
            <a:r>
              <a:rPr lang="vi-VN" sz="2400" dirty="0">
                <a:solidFill>
                  <a:srgbClr val="062743"/>
                </a:solidFill>
              </a:rPr>
              <a:t>, </a:t>
            </a:r>
            <a:r>
              <a:rPr lang="vi-VN" sz="2400" dirty="0" err="1">
                <a:solidFill>
                  <a:srgbClr val="062743"/>
                </a:solidFill>
              </a:rPr>
              <a:t>óng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ánh</a:t>
            </a:r>
            <a:r>
              <a:rPr lang="vi-VN" sz="2400" dirty="0">
                <a:solidFill>
                  <a:srgbClr val="062743"/>
                </a:solidFill>
              </a:rPr>
              <a:t> như </a:t>
            </a:r>
            <a:r>
              <a:rPr lang="vi-VN" sz="2400" dirty="0" err="1">
                <a:solidFill>
                  <a:srgbClr val="062743"/>
                </a:solidFill>
              </a:rPr>
              <a:t>những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hạt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cườm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đính</a:t>
            </a:r>
            <a:r>
              <a:rPr lang="vi-VN" sz="2400" dirty="0">
                <a:solidFill>
                  <a:srgbClr val="062743"/>
                </a:solidFill>
              </a:rPr>
              <a:t> trên </a:t>
            </a:r>
            <a:r>
              <a:rPr lang="vi-VN" sz="2400" dirty="0" err="1">
                <a:solidFill>
                  <a:srgbClr val="062743"/>
                </a:solidFill>
              </a:rPr>
              <a:t>tầng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áo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lá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lúc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nào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cũng</a:t>
            </a:r>
            <a:r>
              <a:rPr lang="vi-VN" sz="2400" dirty="0">
                <a:solidFill>
                  <a:srgbClr val="062743"/>
                </a:solidFill>
              </a:rPr>
              <a:t> xum xuê </a:t>
            </a:r>
            <a:r>
              <a:rPr lang="vi-VN" sz="2400" dirty="0" err="1">
                <a:solidFill>
                  <a:srgbClr val="062743"/>
                </a:solidFill>
              </a:rPr>
              <a:t>một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màu</a:t>
            </a:r>
            <a:r>
              <a:rPr lang="vi-VN" sz="2400" dirty="0">
                <a:solidFill>
                  <a:srgbClr val="062743"/>
                </a:solidFill>
              </a:rPr>
              <a:t> xanh </a:t>
            </a:r>
            <a:r>
              <a:rPr lang="vi-VN" sz="2400" dirty="0" err="1">
                <a:solidFill>
                  <a:srgbClr val="062743"/>
                </a:solidFill>
              </a:rPr>
              <a:t>chắc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bền</a:t>
            </a:r>
            <a:r>
              <a:rPr lang="vi-VN" sz="2400" dirty="0">
                <a:solidFill>
                  <a:srgbClr val="062743"/>
                </a:solidFill>
              </a:rPr>
              <a:t>.</a:t>
            </a:r>
            <a:endParaRPr lang="en-US" sz="2400" dirty="0">
              <a:solidFill>
                <a:srgbClr val="062743"/>
              </a:solidFill>
            </a:endParaRPr>
          </a:p>
          <a:p>
            <a:pPr algn="just"/>
            <a:r>
              <a:rPr lang="en-US" sz="2400" dirty="0">
                <a:solidFill>
                  <a:srgbClr val="062743"/>
                </a:solidFill>
              </a:rPr>
              <a:t>    </a:t>
            </a:r>
            <a:r>
              <a:rPr lang="vi-VN" sz="2400" dirty="0" err="1">
                <a:solidFill>
                  <a:srgbClr val="062743"/>
                </a:solidFill>
              </a:rPr>
              <a:t>Đứng</a:t>
            </a:r>
            <a:r>
              <a:rPr lang="vi-VN" sz="2400" dirty="0">
                <a:solidFill>
                  <a:srgbClr val="062743"/>
                </a:solidFill>
              </a:rPr>
              <a:t> bên cây </a:t>
            </a:r>
            <a:r>
              <a:rPr lang="vi-VN" sz="2400" dirty="0" err="1">
                <a:solidFill>
                  <a:srgbClr val="062743"/>
                </a:solidFill>
              </a:rPr>
              <a:t>ngắm</a:t>
            </a:r>
            <a:r>
              <a:rPr lang="vi-VN" sz="2400" dirty="0">
                <a:solidFill>
                  <a:srgbClr val="062743"/>
                </a:solidFill>
              </a:rPr>
              <a:t> hoa, xem </a:t>
            </a:r>
            <a:r>
              <a:rPr lang="vi-VN" sz="2400" dirty="0" err="1">
                <a:solidFill>
                  <a:srgbClr val="062743"/>
                </a:solidFill>
              </a:rPr>
              <a:t>lá</a:t>
            </a:r>
            <a:r>
              <a:rPr lang="vi-VN" sz="2400" dirty="0">
                <a:solidFill>
                  <a:srgbClr val="062743"/>
                </a:solidFill>
              </a:rPr>
              <a:t>, ta </a:t>
            </a:r>
            <a:r>
              <a:rPr lang="vi-VN" sz="2400" dirty="0" err="1">
                <a:solidFill>
                  <a:srgbClr val="062743"/>
                </a:solidFill>
              </a:rPr>
              <a:t>thầm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cảm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phục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cái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mầu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nhiệm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của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tạo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vật</a:t>
            </a:r>
            <a:r>
              <a:rPr lang="vi-VN" sz="2400" dirty="0">
                <a:solidFill>
                  <a:srgbClr val="062743"/>
                </a:solidFill>
              </a:rPr>
              <a:t> trong </a:t>
            </a:r>
            <a:r>
              <a:rPr lang="vi-VN" sz="2400" dirty="0" err="1">
                <a:solidFill>
                  <a:srgbClr val="062743"/>
                </a:solidFill>
              </a:rPr>
              <a:t>sự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hào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phóng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và</a:t>
            </a:r>
            <a:r>
              <a:rPr lang="vi-VN" sz="2400" dirty="0">
                <a:solidFill>
                  <a:srgbClr val="062743"/>
                </a:solidFill>
              </a:rPr>
              <a:t> lo xa: </a:t>
            </a:r>
            <a:r>
              <a:rPr lang="vi-VN" sz="2400" dirty="0" err="1">
                <a:solidFill>
                  <a:srgbClr val="062743"/>
                </a:solidFill>
              </a:rPr>
              <a:t>đã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có</a:t>
            </a:r>
            <a:r>
              <a:rPr lang="vi-VN" sz="2400" dirty="0">
                <a:solidFill>
                  <a:srgbClr val="062743"/>
                </a:solidFill>
              </a:rPr>
              <a:t> mai </a:t>
            </a:r>
            <a:r>
              <a:rPr lang="vi-VN" sz="2400" dirty="0" err="1">
                <a:solidFill>
                  <a:srgbClr val="062743"/>
                </a:solidFill>
              </a:rPr>
              <a:t>vàng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rực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b="1" dirty="0" err="1">
                <a:solidFill>
                  <a:srgbClr val="062743"/>
                </a:solidFill>
              </a:rPr>
              <a:t>rỡ</a:t>
            </a:r>
            <a:r>
              <a:rPr lang="vi-VN" sz="2400" b="1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góp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với</a:t>
            </a:r>
            <a:r>
              <a:rPr lang="vi-VN" sz="2400" dirty="0">
                <a:solidFill>
                  <a:srgbClr val="062743"/>
                </a:solidFill>
              </a:rPr>
              <a:t> muôn hoa </a:t>
            </a:r>
            <a:r>
              <a:rPr lang="vi-VN" sz="2400" dirty="0" err="1">
                <a:solidFill>
                  <a:srgbClr val="062743"/>
                </a:solidFill>
              </a:rPr>
              <a:t>ngày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Tết</a:t>
            </a:r>
            <a:r>
              <a:rPr lang="vi-VN" sz="2400" dirty="0">
                <a:solidFill>
                  <a:srgbClr val="062743"/>
                </a:solidFill>
              </a:rPr>
              <a:t>, </a:t>
            </a:r>
            <a:r>
              <a:rPr lang="vi-VN" sz="2400" dirty="0" err="1">
                <a:solidFill>
                  <a:srgbClr val="062743"/>
                </a:solidFill>
              </a:rPr>
              <a:t>lại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còn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có</a:t>
            </a:r>
            <a:r>
              <a:rPr lang="vi-VN" sz="2400" dirty="0">
                <a:solidFill>
                  <a:srgbClr val="062743"/>
                </a:solidFill>
              </a:rPr>
              <a:t> mai </a:t>
            </a:r>
            <a:r>
              <a:rPr lang="vi-VN" sz="2400" dirty="0" err="1">
                <a:solidFill>
                  <a:srgbClr val="062743"/>
                </a:solidFill>
              </a:rPr>
              <a:t>tứ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quý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cần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b="1" dirty="0" err="1">
                <a:solidFill>
                  <a:srgbClr val="062743"/>
                </a:solidFill>
              </a:rPr>
              <a:t>mẫn</a:t>
            </a:r>
            <a:r>
              <a:rPr lang="en-US" sz="2400" b="1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thịnh</a:t>
            </a:r>
            <a:r>
              <a:rPr lang="vi-VN" sz="2400" dirty="0">
                <a:solidFill>
                  <a:srgbClr val="062743"/>
                </a:solidFill>
              </a:rPr>
              <a:t> </a:t>
            </a:r>
            <a:r>
              <a:rPr lang="vi-VN" sz="2400" dirty="0" err="1">
                <a:solidFill>
                  <a:srgbClr val="062743"/>
                </a:solidFill>
              </a:rPr>
              <a:t>vượng</a:t>
            </a:r>
            <a:r>
              <a:rPr lang="vi-VN" sz="2400" dirty="0">
                <a:solidFill>
                  <a:srgbClr val="062743"/>
                </a:solidFill>
              </a:rPr>
              <a:t> quanh năm.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09904" y="5683981"/>
            <a:ext cx="3029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062743"/>
                </a:solidFill>
              </a:rPr>
              <a:t>Theo </a:t>
            </a:r>
            <a:r>
              <a:rPr lang="en-US" sz="2000" b="1" i="1" dirty="0" err="1">
                <a:solidFill>
                  <a:srgbClr val="062743"/>
                </a:solidFill>
              </a:rPr>
              <a:t>Nguyễn</a:t>
            </a:r>
            <a:r>
              <a:rPr lang="en-US" sz="2000" b="1" i="1" dirty="0">
                <a:solidFill>
                  <a:srgbClr val="062743"/>
                </a:solidFill>
              </a:rPr>
              <a:t> </a:t>
            </a:r>
            <a:r>
              <a:rPr lang="en-US" sz="2000" b="1" i="1" dirty="0" err="1">
                <a:solidFill>
                  <a:srgbClr val="062743"/>
                </a:solidFill>
              </a:rPr>
              <a:t>Vũ</a:t>
            </a:r>
            <a:r>
              <a:rPr lang="en-US" sz="2000" b="1" i="1" dirty="0">
                <a:solidFill>
                  <a:srgbClr val="062743"/>
                </a:solidFill>
              </a:rPr>
              <a:t> </a:t>
            </a:r>
            <a:r>
              <a:rPr lang="en-US" sz="2000" b="1" i="1" dirty="0" err="1">
                <a:solidFill>
                  <a:srgbClr val="062743"/>
                </a:solidFill>
              </a:rPr>
              <a:t>Tiềm</a:t>
            </a:r>
            <a:endParaRPr lang="vi-VN" sz="2000" b="1" i="1" dirty="0">
              <a:solidFill>
                <a:srgbClr val="062743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814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/>
      <p:bldP spid="24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350520" y="317500"/>
            <a:ext cx="11490960" cy="6222365"/>
          </a:xfrm>
          <a:prstGeom prst="rect">
            <a:avLst/>
          </a:prstGeom>
          <a:noFill/>
          <a:ln w="1270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平行四边形 2"/>
          <p:cNvSpPr/>
          <p:nvPr/>
        </p:nvSpPr>
        <p:spPr>
          <a:xfrm flipH="1">
            <a:off x="2209084" y="317499"/>
            <a:ext cx="2228850" cy="6222365"/>
          </a:xfrm>
          <a:prstGeom prst="parallelogram">
            <a:avLst>
              <a:gd name="adj" fmla="val 852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917315" y="1306345"/>
            <a:ext cx="5081674" cy="826770"/>
            <a:chOff x="5305191" y="1613217"/>
            <a:chExt cx="5081674" cy="826770"/>
          </a:xfrm>
        </p:grpSpPr>
        <p:sp>
          <p:nvSpPr>
            <p:cNvPr id="9" name="圆角矩形 8"/>
            <p:cNvSpPr/>
            <p:nvPr/>
          </p:nvSpPr>
          <p:spPr>
            <a:xfrm>
              <a:off x="5305191" y="1613217"/>
              <a:ext cx="4933950" cy="826770"/>
            </a:xfrm>
            <a:prstGeom prst="roundRect">
              <a:avLst>
                <a:gd name="adj" fmla="val 50000"/>
              </a:avLst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饼形 4"/>
            <p:cNvSpPr/>
            <p:nvPr/>
          </p:nvSpPr>
          <p:spPr>
            <a:xfrm>
              <a:off x="9391820" y="1613217"/>
              <a:ext cx="995045" cy="826770"/>
            </a:xfrm>
            <a:prstGeom prst="pie">
              <a:avLst>
                <a:gd name="adj1" fmla="val 16157691"/>
                <a:gd name="adj2" fmla="val 548539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pic>
          <p:nvPicPr>
            <p:cNvPr id="14" name="图片 13" descr="3639905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16561" y="1840259"/>
              <a:ext cx="322580" cy="37211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283652" y="1427054"/>
            <a:ext cx="2539322" cy="320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dirty="0">
                <a:solidFill>
                  <a:schemeClr val="bg1"/>
                </a:solidFill>
                <a:latin typeface="UTM Facebook" panose="02040403050506020204" pitchFamily="18" charset="0"/>
              </a:rPr>
              <a:t>DẶN DÒ</a:t>
            </a:r>
            <a:endParaRPr lang="vi-VN" sz="7200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654827" y="3204818"/>
            <a:ext cx="4975860" cy="827405"/>
            <a:chOff x="5412275" y="3014662"/>
            <a:chExt cx="4975860" cy="827405"/>
          </a:xfrm>
        </p:grpSpPr>
        <p:sp>
          <p:nvSpPr>
            <p:cNvPr id="21" name="圆角矩形 7"/>
            <p:cNvSpPr/>
            <p:nvPr/>
          </p:nvSpPr>
          <p:spPr>
            <a:xfrm>
              <a:off x="5412275" y="3014662"/>
              <a:ext cx="4933950" cy="826770"/>
            </a:xfrm>
            <a:prstGeom prst="roundRect">
              <a:avLst>
                <a:gd name="adj" fmla="val 50000"/>
              </a:avLst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饼形 11"/>
            <p:cNvSpPr/>
            <p:nvPr/>
          </p:nvSpPr>
          <p:spPr>
            <a:xfrm>
              <a:off x="9393090" y="3015297"/>
              <a:ext cx="995045" cy="826770"/>
            </a:xfrm>
            <a:prstGeom prst="pie">
              <a:avLst>
                <a:gd name="adj1" fmla="val 16157691"/>
                <a:gd name="adj2" fmla="val 548539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pic>
          <p:nvPicPr>
            <p:cNvPr id="23" name="图片 12" descr="3639905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31166" y="3242339"/>
              <a:ext cx="322580" cy="372110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4187775" y="1427054"/>
            <a:ext cx="4198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Hoàn</a:t>
            </a:r>
            <a:r>
              <a:rPr lang="en-US" sz="3200" dirty="0">
                <a:solidFill>
                  <a:schemeClr val="bg2"/>
                </a:solidFill>
                <a:latin typeface="UTM Facebook" panose="02040403050506020204" pitchFamily="18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thành</a:t>
            </a:r>
            <a:r>
              <a:rPr lang="en-US" sz="3200" dirty="0">
                <a:solidFill>
                  <a:schemeClr val="bg2"/>
                </a:solidFill>
                <a:latin typeface="UTM Facebook" panose="02040403050506020204" pitchFamily="18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bài</a:t>
            </a:r>
            <a:r>
              <a:rPr lang="en-US" sz="3200" dirty="0">
                <a:solidFill>
                  <a:schemeClr val="bg2"/>
                </a:solidFill>
                <a:latin typeface="UTM Facebook" panose="02040403050506020204" pitchFamily="18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tập</a:t>
            </a:r>
            <a:endParaRPr lang="vi-VN" sz="3200" dirty="0">
              <a:solidFill>
                <a:schemeClr val="bg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45107" y="3325815"/>
            <a:ext cx="4198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Chuẩn</a:t>
            </a:r>
            <a:r>
              <a:rPr lang="en-US" sz="3200" dirty="0">
                <a:solidFill>
                  <a:schemeClr val="bg2"/>
                </a:solidFill>
                <a:latin typeface="UTM Facebook" panose="02040403050506020204" pitchFamily="18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bị</a:t>
            </a:r>
            <a:r>
              <a:rPr lang="en-US" sz="3200" dirty="0">
                <a:solidFill>
                  <a:schemeClr val="bg2"/>
                </a:solidFill>
                <a:latin typeface="UTM Facebook" panose="02040403050506020204" pitchFamily="18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bài</a:t>
            </a:r>
            <a:r>
              <a:rPr lang="en-US" sz="3200" dirty="0">
                <a:solidFill>
                  <a:schemeClr val="bg2"/>
                </a:solidFill>
                <a:latin typeface="UTM Facebook" panose="02040403050506020204" pitchFamily="18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UTM Facebook" panose="02040403050506020204" pitchFamily="18" charset="0"/>
              </a:rPr>
              <a:t>cũ</a:t>
            </a:r>
            <a:endParaRPr lang="vi-VN" sz="3200" dirty="0">
              <a:solidFill>
                <a:schemeClr val="bg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39642" y="891746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86625" y="1209336"/>
            <a:ext cx="1065687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VN-Ready" panose="02040603050506020204" pitchFamily="18" charset="0"/>
              </a:rPr>
              <a:t>Tạm</a:t>
            </a:r>
            <a:r>
              <a:rPr lang="en-US" sz="11500" dirty="0"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VN-Ready" panose="02040603050506020204" pitchFamily="18" charset="0"/>
              </a:rPr>
              <a:t> </a:t>
            </a:r>
            <a:r>
              <a:rPr lang="en-US" sz="11500" dirty="0" err="1"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VN-Ready" panose="02040603050506020204" pitchFamily="18" charset="0"/>
              </a:rPr>
              <a:t>biệt</a:t>
            </a:r>
            <a:r>
              <a:rPr lang="en-US" sz="11500" dirty="0"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VN-Ready" panose="02040603050506020204" pitchFamily="18" charset="0"/>
              </a:rPr>
              <a:t> </a:t>
            </a:r>
            <a:r>
              <a:rPr lang="en-US" sz="11500" dirty="0" err="1"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VN-Ready" panose="02040603050506020204" pitchFamily="18" charset="0"/>
              </a:rPr>
              <a:t>các</a:t>
            </a:r>
            <a:r>
              <a:rPr lang="en-US" sz="11500" dirty="0"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VN-Ready" panose="02040603050506020204" pitchFamily="18" charset="0"/>
              </a:rPr>
              <a:t> con</a:t>
            </a:r>
            <a:endParaRPr lang="vi-VN" sz="11500" dirty="0">
              <a:solidFill>
                <a:srgbClr val="FFFFFF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ba988923c18a7318822e2b3cec97cd5e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66539" y="325119"/>
            <a:ext cx="11452860" cy="620839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>
            <a:outerShdw blurRad="431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1134110" y="2078355"/>
            <a:ext cx="2129790" cy="3920490"/>
            <a:chOff x="1875" y="2368"/>
            <a:chExt cx="3354" cy="6174"/>
          </a:xfrm>
        </p:grpSpPr>
        <p:pic>
          <p:nvPicPr>
            <p:cNvPr id="6" name="图片 5" descr="ba988923c18a7318822e2b3cec97cd5e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3"/>
            <a:srcRect/>
            <a:stretch>
              <a:fillRect/>
            </a:stretch>
          </p:blipFill>
          <p:spPr>
            <a:xfrm>
              <a:off x="1875" y="2368"/>
              <a:ext cx="3355" cy="6174"/>
            </a:xfrm>
            <a:prstGeom prst="rect">
              <a:avLst/>
            </a:prstGeom>
            <a:effectLst>
              <a:outerShdw blurRad="1270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 descr="ba988923c18a7318822e2b3cec97cd5e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3"/>
            <a:srcRect/>
            <a:stretch>
              <a:fillRect/>
            </a:stretch>
          </p:blipFill>
          <p:spPr>
            <a:xfrm>
              <a:off x="1875" y="2368"/>
              <a:ext cx="3355" cy="6174"/>
            </a:xfrm>
            <a:prstGeom prst="rect">
              <a:avLst/>
            </a:prstGeom>
            <a:effectLst>
              <a:outerShdw blurRad="2286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" name="椭圆 7"/>
          <p:cNvSpPr/>
          <p:nvPr/>
        </p:nvSpPr>
        <p:spPr>
          <a:xfrm>
            <a:off x="1786255" y="4542155"/>
            <a:ext cx="826770" cy="826770"/>
          </a:xfrm>
          <a:prstGeom prst="ellipse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937859" y="4704746"/>
            <a:ext cx="631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002245"/>
                </a:solidFill>
                <a:latin typeface="UTM Facebook" panose="02040403050506020204" pitchFamily="18" charset="0"/>
                <a:ea typeface="字魂131号-酷乐潮玩体" panose="00000500000000000000" charset="-122"/>
              </a:rPr>
              <a:t>01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3728085" y="2078355"/>
            <a:ext cx="2129790" cy="3920490"/>
            <a:chOff x="1875" y="2368"/>
            <a:chExt cx="3354" cy="6174"/>
          </a:xfrm>
        </p:grpSpPr>
        <p:pic>
          <p:nvPicPr>
            <p:cNvPr id="11" name="图片 10" descr="ba988923c18a7318822e2b3cec97cd5e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3"/>
            <a:srcRect/>
            <a:stretch>
              <a:fillRect/>
            </a:stretch>
          </p:blipFill>
          <p:spPr>
            <a:xfrm>
              <a:off x="1875" y="2368"/>
              <a:ext cx="3355" cy="6174"/>
            </a:xfrm>
            <a:prstGeom prst="rect">
              <a:avLst/>
            </a:prstGeom>
            <a:effectLst>
              <a:outerShdw blurRad="1270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 descr="ba988923c18a7318822e2b3cec97cd5e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3"/>
            <a:srcRect/>
            <a:stretch>
              <a:fillRect/>
            </a:stretch>
          </p:blipFill>
          <p:spPr>
            <a:xfrm>
              <a:off x="1875" y="2368"/>
              <a:ext cx="3355" cy="6174"/>
            </a:xfrm>
            <a:prstGeom prst="rect">
              <a:avLst/>
            </a:prstGeom>
            <a:effectLst>
              <a:outerShdw blurRad="2286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5" name="椭圆 14"/>
          <p:cNvSpPr/>
          <p:nvPr/>
        </p:nvSpPr>
        <p:spPr>
          <a:xfrm>
            <a:off x="4380230" y="4542155"/>
            <a:ext cx="826770" cy="826770"/>
          </a:xfrm>
          <a:prstGeom prst="ellipse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4479904" y="4704746"/>
            <a:ext cx="675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002245"/>
                </a:solidFill>
                <a:latin typeface="UTM Facebook" panose="02040403050506020204" pitchFamily="18" charset="0"/>
                <a:ea typeface="字魂131号-酷乐潮玩体" panose="00000500000000000000" charset="-122"/>
              </a:rPr>
              <a:t>02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6292215" y="2078355"/>
            <a:ext cx="2129790" cy="3920490"/>
            <a:chOff x="1875" y="2368"/>
            <a:chExt cx="3354" cy="6174"/>
          </a:xfrm>
        </p:grpSpPr>
        <p:pic>
          <p:nvPicPr>
            <p:cNvPr id="18" name="图片 17" descr="ba988923c18a7318822e2b3cec97cd5e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3"/>
            <a:srcRect/>
            <a:stretch>
              <a:fillRect/>
            </a:stretch>
          </p:blipFill>
          <p:spPr>
            <a:xfrm>
              <a:off x="1875" y="2368"/>
              <a:ext cx="3355" cy="6174"/>
            </a:xfrm>
            <a:prstGeom prst="rect">
              <a:avLst/>
            </a:prstGeom>
            <a:effectLst>
              <a:outerShdw blurRad="1270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图片 18" descr="ba988923c18a7318822e2b3cec97cd5e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3"/>
            <a:srcRect/>
            <a:stretch>
              <a:fillRect/>
            </a:stretch>
          </p:blipFill>
          <p:spPr>
            <a:xfrm>
              <a:off x="1875" y="2368"/>
              <a:ext cx="3355" cy="6174"/>
            </a:xfrm>
            <a:prstGeom prst="rect">
              <a:avLst/>
            </a:prstGeom>
            <a:effectLst>
              <a:outerShdw blurRad="2286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1" name="椭圆 20"/>
          <p:cNvSpPr/>
          <p:nvPr/>
        </p:nvSpPr>
        <p:spPr>
          <a:xfrm>
            <a:off x="6944360" y="4542155"/>
            <a:ext cx="826770" cy="826770"/>
          </a:xfrm>
          <a:prstGeom prst="ellipse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7073938" y="4693930"/>
            <a:ext cx="781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002245"/>
                </a:solidFill>
                <a:latin typeface="UTM Facebook" panose="02040403050506020204" pitchFamily="18" charset="0"/>
                <a:ea typeface="字魂131号-酷乐潮玩体" panose="00000500000000000000" charset="-122"/>
              </a:rPr>
              <a:t>03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8884285" y="2078355"/>
            <a:ext cx="2129790" cy="3920490"/>
            <a:chOff x="1875" y="2368"/>
            <a:chExt cx="3354" cy="6174"/>
          </a:xfrm>
        </p:grpSpPr>
        <p:pic>
          <p:nvPicPr>
            <p:cNvPr id="24" name="图片 23" descr="ba988923c18a7318822e2b3cec97cd5e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3"/>
            <a:srcRect/>
            <a:stretch>
              <a:fillRect/>
            </a:stretch>
          </p:blipFill>
          <p:spPr>
            <a:xfrm>
              <a:off x="1875" y="2368"/>
              <a:ext cx="3355" cy="6174"/>
            </a:xfrm>
            <a:prstGeom prst="rect">
              <a:avLst/>
            </a:prstGeom>
            <a:effectLst>
              <a:outerShdw blurRad="1270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图片 24" descr="ba988923c18a7318822e2b3cec97cd5e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3"/>
            <a:srcRect/>
            <a:stretch>
              <a:fillRect/>
            </a:stretch>
          </p:blipFill>
          <p:spPr>
            <a:xfrm>
              <a:off x="1875" y="2368"/>
              <a:ext cx="3355" cy="6174"/>
            </a:xfrm>
            <a:prstGeom prst="rect">
              <a:avLst/>
            </a:prstGeom>
            <a:effectLst>
              <a:outerShdw blurRad="2286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7" name="椭圆 26"/>
          <p:cNvSpPr/>
          <p:nvPr/>
        </p:nvSpPr>
        <p:spPr>
          <a:xfrm>
            <a:off x="9536430" y="4542155"/>
            <a:ext cx="826770" cy="826770"/>
          </a:xfrm>
          <a:prstGeom prst="ellipse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9582752" y="4704746"/>
            <a:ext cx="780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002245"/>
                </a:solidFill>
                <a:latin typeface="UTM Facebook" panose="02040403050506020204" pitchFamily="18" charset="0"/>
                <a:ea typeface="字魂131号-酷乐潮玩体" panose="00000500000000000000" charset="-122"/>
              </a:rPr>
              <a:t>04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0527" y="2340759"/>
            <a:ext cx="13433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Tìm</a:t>
            </a:r>
            <a:r>
              <a:rPr lang="en-US" sz="36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hiểu</a:t>
            </a:r>
            <a:r>
              <a:rPr lang="en-US" sz="36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bài</a:t>
            </a:r>
            <a:endParaRPr lang="vi-VN" sz="3600" dirty="0">
              <a:solidFill>
                <a:srgbClr val="FFFF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74366" y="2440604"/>
            <a:ext cx="13433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Viết</a:t>
            </a:r>
            <a:r>
              <a:rPr lang="en-US" sz="36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từ</a:t>
            </a:r>
            <a:r>
              <a:rPr lang="en-US" sz="36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khó</a:t>
            </a:r>
            <a:endParaRPr lang="vi-VN" sz="3600" dirty="0">
              <a:solidFill>
                <a:srgbClr val="FFFF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85771" y="2495930"/>
            <a:ext cx="13433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Nhớ</a:t>
            </a:r>
            <a:r>
              <a:rPr lang="en-US" sz="3600" dirty="0">
                <a:solidFill>
                  <a:srgbClr val="FFFFFF"/>
                </a:solidFill>
                <a:latin typeface="UTM Facebook" panose="02040403050506020204" pitchFamily="18" charset="0"/>
              </a:rPr>
              <a:t> - </a:t>
            </a:r>
            <a:r>
              <a:rPr lang="en-US" sz="36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viết</a:t>
            </a:r>
            <a:endParaRPr lang="vi-VN" sz="3600" dirty="0">
              <a:solidFill>
                <a:srgbClr val="FFFFF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352088" y="2772928"/>
            <a:ext cx="13433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Bài</a:t>
            </a:r>
            <a:r>
              <a:rPr lang="en-US" sz="3600" dirty="0">
                <a:solidFill>
                  <a:srgbClr val="FFFFFF"/>
                </a:solidFill>
                <a:latin typeface="UTM Facebook" panose="0204040305050602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UTM Facebook" panose="02040403050506020204" pitchFamily="18" charset="0"/>
              </a:rPr>
              <a:t>tập</a:t>
            </a:r>
            <a:endParaRPr lang="vi-VN" sz="3600" dirty="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24018" y="826370"/>
            <a:ext cx="4498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blipFill>
                  <a:blip r:embed="rId14"/>
                  <a:stretch>
                    <a:fillRect/>
                  </a:stretch>
                </a:blipFill>
                <a:latin typeface="UTM Facebook" panose="02040403050506020204" pitchFamily="18" charset="0"/>
              </a:rPr>
              <a:t>NỘI DUNG</a:t>
            </a:r>
            <a:endParaRPr lang="vi-VN" sz="6000" b="1" dirty="0">
              <a:blipFill>
                <a:blip r:embed="rId14"/>
                <a:stretch>
                  <a:fillRect/>
                </a:stretch>
              </a:blip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/>
      <p:bldP spid="15" grpId="0" animBg="1"/>
      <p:bldP spid="16" grpId="0"/>
      <p:bldP spid="21" grpId="0" animBg="1"/>
      <p:bldP spid="22" grpId="0"/>
      <p:bldP spid="27" grpId="0" animBg="1"/>
      <p:bldP spid="28" grpId="0"/>
      <p:bldP spid="2" grpId="0"/>
      <p:bldP spid="31" grpId="0"/>
      <p:bldP spid="32" grpId="0"/>
      <p:bldP spid="33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ba988923c18a7318822e2b3cec97cd5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74015" y="359410"/>
            <a:ext cx="8034020" cy="608266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6316345" y="1697355"/>
            <a:ext cx="3851910" cy="3741420"/>
            <a:chOff x="9947" y="2673"/>
            <a:chExt cx="6066" cy="5892"/>
          </a:xfrm>
        </p:grpSpPr>
        <p:pic>
          <p:nvPicPr>
            <p:cNvPr id="2" name="图片 1" descr="ba988923c18a7318822e2b3cec97cd5e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rcRect/>
            <a:stretch>
              <a:fillRect/>
            </a:stretch>
          </p:blipFill>
          <p:spPr>
            <a:xfrm>
              <a:off x="9947" y="2673"/>
              <a:ext cx="6067" cy="5893"/>
            </a:xfrm>
            <a:prstGeom prst="ellipse">
              <a:avLst/>
            </a:prstGeom>
            <a:ln w="101600">
              <a:solidFill>
                <a:schemeClr val="bg1"/>
              </a:solidFill>
            </a:ln>
            <a:effectLst>
              <a:outerShdw blurRad="4953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 descr="ba988923c18a7318822e2b3cec97cd5e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/>
            <a:srcRect/>
            <a:stretch>
              <a:fillRect/>
            </a:stretch>
          </p:blipFill>
          <p:spPr>
            <a:xfrm>
              <a:off x="9947" y="2673"/>
              <a:ext cx="6067" cy="5893"/>
            </a:xfrm>
            <a:prstGeom prst="ellipse">
              <a:avLst/>
            </a:prstGeom>
            <a:ln w="101600">
              <a:solidFill>
                <a:schemeClr val="bg1"/>
              </a:solidFill>
            </a:ln>
            <a:effectLst>
              <a:outerShdw blurRad="495300" dist="38100" algn="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9" name="文本框 8"/>
          <p:cNvSpPr txBox="1"/>
          <p:nvPr/>
        </p:nvSpPr>
        <p:spPr>
          <a:xfrm>
            <a:off x="2915819" y="1210825"/>
            <a:ext cx="9985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002245"/>
                </a:solidFill>
                <a:latin typeface="UTM Facebook" panose="02040403050506020204" pitchFamily="18" charset="0"/>
                <a:ea typeface="字魂131号-酷乐潮玩体" panose="00000500000000000000" charset="-122"/>
              </a:rPr>
              <a:t>01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792868" y="2156023"/>
            <a:ext cx="3169331" cy="2546587"/>
            <a:chOff x="903996" y="1256165"/>
            <a:chExt cx="3169331" cy="2546587"/>
          </a:xfrm>
        </p:grpSpPr>
        <p:pic>
          <p:nvPicPr>
            <p:cNvPr id="7" name="图片 6" descr="ba988923c18a7318822e2b3cec97cd5e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9"/>
            <a:srcRect/>
            <a:stretch>
              <a:fillRect/>
            </a:stretch>
          </p:blipFill>
          <p:spPr>
            <a:xfrm>
              <a:off x="903996" y="1256165"/>
              <a:ext cx="3095869" cy="2546587"/>
            </a:xfrm>
            <a:prstGeom prst="round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79106" y="1461750"/>
              <a:ext cx="309422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solidFill>
                    <a:srgbClr val="FFFFFF"/>
                  </a:solidFill>
                  <a:latin typeface="UTM Facebook" panose="02040403050506020204" pitchFamily="18" charset="0"/>
                </a:rPr>
                <a:t>Tìm</a:t>
              </a:r>
              <a:r>
                <a:rPr lang="en-US" sz="6000" dirty="0">
                  <a:solidFill>
                    <a:srgbClr val="FFFFFF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6000" dirty="0" err="1">
                  <a:solidFill>
                    <a:srgbClr val="FFFFFF"/>
                  </a:solidFill>
                  <a:latin typeface="UTM Facebook" panose="02040403050506020204" pitchFamily="18" charset="0"/>
                </a:rPr>
                <a:t>hiểu</a:t>
              </a:r>
              <a:r>
                <a:rPr lang="en-US" sz="6000" dirty="0">
                  <a:solidFill>
                    <a:srgbClr val="FFFFFF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6000" dirty="0" err="1">
                  <a:solidFill>
                    <a:srgbClr val="FFFFFF"/>
                  </a:solidFill>
                  <a:latin typeface="UTM Facebook" panose="02040403050506020204" pitchFamily="18" charset="0"/>
                </a:rPr>
                <a:t>bài</a:t>
              </a:r>
              <a:endParaRPr lang="vi-VN" sz="60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4" name="图片 2">
            <a:extLst>
              <a:ext uri="{FF2B5EF4-FFF2-40B4-BE49-F238E27FC236}">
                <a16:creationId xmlns:a16="http://schemas.microsoft.com/office/drawing/2014/main" id="{872162B8-25A6-6B42-92BE-A1DA5B9323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67978" y="1113407"/>
            <a:ext cx="924664" cy="9398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321310" y="330835"/>
            <a:ext cx="11490960" cy="6222365"/>
          </a:xfrm>
          <a:prstGeom prst="rect">
            <a:avLst/>
          </a:prstGeom>
          <a:noFill/>
          <a:ln w="1270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21310" y="1051560"/>
            <a:ext cx="2131060" cy="47815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9681210" y="1038225"/>
            <a:ext cx="2131060" cy="4781550"/>
          </a:xfrm>
          <a:prstGeom prst="rect">
            <a:avLst/>
          </a:prstGeom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185165" y="943165"/>
            <a:ext cx="57632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200" dirty="0" err="1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3200" dirty="0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3200" dirty="0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200" dirty="0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200" dirty="0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sz="3200" dirty="0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dirty="0">
                <a:solidFill>
                  <a:srgbClr val="FFFFFF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       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113154" y="1819792"/>
            <a:ext cx="42672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Mắt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trẻ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sáng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lắm</a:t>
            </a:r>
            <a:endParaRPr lang="en-US" altLang="en-US" sz="2400" b="1" dirty="0">
              <a:solidFill>
                <a:srgbClr val="FFFFFF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Nhưng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chưa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thấy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đâu</a:t>
            </a:r>
            <a:endParaRPr lang="en-US" altLang="en-US" sz="2400" b="1" dirty="0">
              <a:solidFill>
                <a:srgbClr val="FFFFFF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Mặt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mới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nhô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cao</a:t>
            </a:r>
            <a:endParaRPr lang="en-US" altLang="en-US" sz="2400" b="1" dirty="0">
              <a:solidFill>
                <a:srgbClr val="FFFFFF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Cho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trẻ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nhìn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rõ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 b="1" dirty="0">
              <a:solidFill>
                <a:srgbClr val="FFFFFF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Nhưng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còn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cần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cho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trẻ</a:t>
            </a:r>
            <a:endParaRPr lang="en-US" altLang="en-US" sz="2400" b="1" dirty="0">
              <a:solidFill>
                <a:srgbClr val="FFFFFF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Tình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yêu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ru</a:t>
            </a:r>
            <a:endParaRPr lang="en-US" altLang="en-US" sz="2400" b="1" dirty="0">
              <a:solidFill>
                <a:srgbClr val="FFFFFF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Cho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nên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mẹ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sinh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ra</a:t>
            </a:r>
            <a:endParaRPr lang="en-US" altLang="en-US" sz="2400" b="1" dirty="0">
              <a:solidFill>
                <a:srgbClr val="FFFFFF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bế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bồng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chăm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sóc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486418" y="1795433"/>
            <a:ext cx="41910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Muốn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cho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trẻ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hiểu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biết</a:t>
            </a:r>
            <a:endParaRPr lang="en-US" altLang="en-US" sz="2400" b="1" dirty="0">
              <a:solidFill>
                <a:srgbClr val="FFFFFF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Thế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là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bố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sinh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ra</a:t>
            </a:r>
            <a:endParaRPr lang="en-US" altLang="en-US" sz="2400" b="1" dirty="0">
              <a:solidFill>
                <a:srgbClr val="FFFFFF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Bố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dạy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cho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biết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ngoan</a:t>
            </a:r>
            <a:endParaRPr lang="en-US" altLang="en-US" sz="2400" b="1" dirty="0">
              <a:solidFill>
                <a:srgbClr val="FFFFFF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Bố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dạy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cho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biết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nghĩ</a:t>
            </a:r>
            <a:endParaRPr lang="en-US" altLang="en-US" sz="2400" b="1" dirty="0">
              <a:solidFill>
                <a:srgbClr val="FFFFFF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 b="1" dirty="0">
              <a:solidFill>
                <a:srgbClr val="FFFFFF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Rộng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lắm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là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mặt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bể</a:t>
            </a:r>
            <a:endParaRPr lang="en-US" altLang="en-US" sz="2400" b="1" dirty="0">
              <a:solidFill>
                <a:srgbClr val="FFFFFF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Dài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là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con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đường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đi</a:t>
            </a:r>
            <a:endParaRPr lang="en-US" altLang="en-US" sz="2400" b="1" dirty="0">
              <a:solidFill>
                <a:srgbClr val="FFFFFF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Núi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thì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xanh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và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xa</a:t>
            </a:r>
            <a:endParaRPr lang="en-US" altLang="en-US" sz="2400" b="1" dirty="0">
              <a:solidFill>
                <a:srgbClr val="FFFFFF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Hình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tròn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là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trái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+mj-lt"/>
              </a:rPr>
              <a:t>đất</a:t>
            </a:r>
            <a:r>
              <a:rPr lang="en-US" altLang="en-US" sz="2400" b="1" dirty="0">
                <a:solidFill>
                  <a:srgbClr val="FFFFFF"/>
                </a:solidFill>
                <a:latin typeface="+mj-lt"/>
              </a:rPr>
              <a:t>.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8311238" y="5384186"/>
            <a:ext cx="20562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200" dirty="0" err="1">
                <a:solidFill>
                  <a:srgbClr val="FFFFFF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Xuân</a:t>
            </a:r>
            <a:r>
              <a:rPr lang="en-US" altLang="en-US" sz="3200" dirty="0">
                <a:solidFill>
                  <a:srgbClr val="FFFFFF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FFFF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Quỳnh</a:t>
            </a:r>
            <a:endParaRPr lang="en-US" altLang="en-US" sz="3200" dirty="0">
              <a:solidFill>
                <a:srgbClr val="FFFFFF"/>
              </a:solidFill>
              <a:latin typeface="UVF MetroScript" panose="03060702040507070403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18789" y="874162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8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12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9752330" y="415290"/>
            <a:ext cx="448310" cy="604710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321310" y="330835"/>
            <a:ext cx="11490960" cy="6222365"/>
          </a:xfrm>
          <a:prstGeom prst="rect">
            <a:avLst/>
          </a:prstGeom>
          <a:noFill/>
          <a:ln w="1270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 descr="ba988923c18a7318822e2b3cec97cd5e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94771" y="1506830"/>
            <a:ext cx="1677356" cy="1637978"/>
          </a:xfrm>
          <a:prstGeom prst="ellipse">
            <a:avLst/>
          </a:prstGeom>
          <a:ln w="63500">
            <a:solidFill>
              <a:schemeClr val="bg1"/>
            </a:solidFill>
          </a:ln>
          <a:effectLst/>
        </p:spPr>
      </p:pic>
      <p:pic>
        <p:nvPicPr>
          <p:cNvPr id="28" name="图片 27" descr="ba988923c18a7318822e2b3cec97cd5e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824085" y="419735"/>
            <a:ext cx="1876425" cy="604266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87724" y="397866"/>
            <a:ext cx="5726782" cy="2301761"/>
            <a:chOff x="1787724" y="397866"/>
            <a:chExt cx="5726782" cy="230176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EEC7D7C-A893-4FED-BBE1-DCAF580ABD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413" r="42504" b="46238"/>
            <a:stretch/>
          </p:blipFill>
          <p:spPr>
            <a:xfrm>
              <a:off x="1787724" y="397866"/>
              <a:ext cx="5726782" cy="230176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2343882" y="922055"/>
              <a:ext cx="486062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nl-NL" sz="3200" dirty="0">
                  <a:solidFill>
                    <a:srgbClr val="002245"/>
                  </a:solidFill>
                  <a:latin typeface="UTM Facebook" panose="02040403050506020204" pitchFamily="18" charset="0"/>
                  <a:ea typeface="Times New Roman" panose="02020603050405020304" pitchFamily="18" charset="0"/>
                </a:rPr>
                <a:t>Đoạn thơ nói về điều gì?</a:t>
              </a:r>
              <a:endParaRPr lang="vi-VN" sz="2800" dirty="0">
                <a:solidFill>
                  <a:srgbClr val="00224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031159" y="2699627"/>
            <a:ext cx="74706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971800" algn="l"/>
              </a:tabLst>
            </a:pPr>
            <a:r>
              <a:rPr lang="nl-NL" sz="3600" dirty="0">
                <a:solidFill>
                  <a:srgbClr val="FFFFFF"/>
                </a:solidFill>
                <a:latin typeface="UTM Facebook" panose="02040403050506020204" pitchFamily="18" charset="0"/>
                <a:ea typeface="Times New Roman" panose="02020603050405020304" pitchFamily="18" charset="0"/>
              </a:rPr>
              <a:t>Sau khi trẻ sinh ra cần phải có mẹ để bế bồng, chăm sóc và     có bố để dạy cho những điều hay</a:t>
            </a:r>
            <a:endParaRPr lang="vi-VN" sz="3200" dirty="0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ba988923c18a7318822e2b3cec97cd5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74015" y="359410"/>
            <a:ext cx="8034020" cy="608266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316345" y="1697355"/>
            <a:ext cx="3851910" cy="3741420"/>
            <a:chOff x="9947" y="2673"/>
            <a:chExt cx="6066" cy="5892"/>
          </a:xfrm>
        </p:grpSpPr>
        <p:pic>
          <p:nvPicPr>
            <p:cNvPr id="2" name="图片 1" descr="ba988923c18a7318822e2b3cec97cd5e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rcRect/>
            <a:stretch>
              <a:fillRect/>
            </a:stretch>
          </p:blipFill>
          <p:spPr>
            <a:xfrm>
              <a:off x="9947" y="2673"/>
              <a:ext cx="6067" cy="5893"/>
            </a:xfrm>
            <a:prstGeom prst="ellipse">
              <a:avLst/>
            </a:prstGeom>
            <a:ln w="101600">
              <a:solidFill>
                <a:schemeClr val="bg1"/>
              </a:solidFill>
            </a:ln>
            <a:effectLst>
              <a:outerShdw blurRad="4953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 descr="ba988923c18a7318822e2b3cec97cd5e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/>
            <a:srcRect/>
            <a:stretch>
              <a:fillRect/>
            </a:stretch>
          </p:blipFill>
          <p:spPr>
            <a:xfrm>
              <a:off x="9947" y="2673"/>
              <a:ext cx="6067" cy="5893"/>
            </a:xfrm>
            <a:prstGeom prst="ellipse">
              <a:avLst/>
            </a:prstGeom>
            <a:ln w="101600">
              <a:solidFill>
                <a:schemeClr val="bg1"/>
              </a:solidFill>
            </a:ln>
            <a:effectLst>
              <a:outerShdw blurRad="495300" dist="38100" algn="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9" name="文本框 8"/>
          <p:cNvSpPr txBox="1"/>
          <p:nvPr/>
        </p:nvSpPr>
        <p:spPr>
          <a:xfrm>
            <a:off x="2831757" y="857467"/>
            <a:ext cx="12377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>
                <a:solidFill>
                  <a:srgbClr val="002245"/>
                </a:solidFill>
                <a:latin typeface="UTM Facebook" panose="02040403050506020204" pitchFamily="18" charset="0"/>
                <a:ea typeface="字魂131号-酷乐潮玩体" panose="00000500000000000000" charset="-122"/>
              </a:rPr>
              <a:t>02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710889" y="1873130"/>
            <a:ext cx="2844601" cy="2640232"/>
            <a:chOff x="888881" y="1276887"/>
            <a:chExt cx="2844601" cy="2640232"/>
          </a:xfrm>
        </p:grpSpPr>
        <p:pic>
          <p:nvPicPr>
            <p:cNvPr id="7" name="图片 6" descr="ba988923c18a7318822e2b3cec97cd5e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9"/>
            <a:srcRect/>
            <a:stretch>
              <a:fillRect/>
            </a:stretch>
          </p:blipFill>
          <p:spPr>
            <a:xfrm>
              <a:off x="981825" y="1276887"/>
              <a:ext cx="2751657" cy="2640232"/>
            </a:xfrm>
            <a:prstGeom prst="round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88881" y="1627507"/>
              <a:ext cx="28411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solidFill>
                    <a:srgbClr val="FFFFFF"/>
                  </a:solidFill>
                  <a:latin typeface="UTM Facebook" panose="02040403050506020204" pitchFamily="18" charset="0"/>
                </a:rPr>
                <a:t>Viết</a:t>
              </a:r>
              <a:endParaRPr lang="en-US" sz="6000" dirty="0">
                <a:solidFill>
                  <a:srgbClr val="FFFFFF"/>
                </a:solidFill>
                <a:latin typeface="UTM Facebook" panose="02040403050506020204" pitchFamily="18" charset="0"/>
              </a:endParaRPr>
            </a:p>
            <a:p>
              <a:pPr algn="ctr"/>
              <a:r>
                <a:rPr lang="en-US" sz="6000" dirty="0" err="1">
                  <a:solidFill>
                    <a:srgbClr val="FFFFFF"/>
                  </a:solidFill>
                  <a:latin typeface="UTM Facebook" panose="02040403050506020204" pitchFamily="18" charset="0"/>
                </a:rPr>
                <a:t>từ</a:t>
              </a:r>
              <a:r>
                <a:rPr lang="en-US" sz="6000" dirty="0">
                  <a:solidFill>
                    <a:srgbClr val="FFFFFF"/>
                  </a:solidFill>
                  <a:latin typeface="UTM Facebook" panose="02040403050506020204" pitchFamily="18" charset="0"/>
                </a:rPr>
                <a:t> </a:t>
              </a:r>
              <a:r>
                <a:rPr lang="en-US" sz="6000" dirty="0" err="1">
                  <a:solidFill>
                    <a:srgbClr val="FFFFFF"/>
                  </a:solidFill>
                  <a:latin typeface="UTM Facebook" panose="02040403050506020204" pitchFamily="18" charset="0"/>
                </a:rPr>
                <a:t>khó</a:t>
              </a:r>
              <a:endParaRPr lang="vi-VN" sz="60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1" name="图片 2">
            <a:extLst>
              <a:ext uri="{FF2B5EF4-FFF2-40B4-BE49-F238E27FC236}">
                <a16:creationId xmlns:a16="http://schemas.microsoft.com/office/drawing/2014/main" id="{872162B8-25A6-6B42-92BE-A1DA5B9323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1400" y="916491"/>
            <a:ext cx="924664" cy="9398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490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350520" y="317500"/>
            <a:ext cx="11490960" cy="6222365"/>
          </a:xfrm>
          <a:prstGeom prst="rect">
            <a:avLst/>
          </a:prstGeom>
          <a:noFill/>
          <a:ln w="1270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/>
        </p:nvSpPr>
        <p:spPr>
          <a:xfrm>
            <a:off x="1316864" y="705475"/>
            <a:ext cx="10126980" cy="511541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0520" y="317500"/>
            <a:ext cx="650875" cy="1461135"/>
          </a:xfrm>
          <a:prstGeom prst="rect">
            <a:avLst/>
          </a:prstGeom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505495" y="988844"/>
            <a:ext cx="51810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800" dirty="0" err="1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800" dirty="0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2800" dirty="0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800" dirty="0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sz="2800" dirty="0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rgbClr val="002245"/>
                </a:solidFill>
                <a:latin typeface="UTM Facebook" panose="02040403050506020204" pitchFamily="18" charset="0"/>
                <a:cs typeface="Times New Roman" panose="02020603050405020304" pitchFamily="18" charset="0"/>
              </a:rPr>
              <a:t>        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113154" y="1819792"/>
            <a:ext cx="42672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Mắt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trẻ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sáng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lắm</a:t>
            </a:r>
            <a:endParaRPr lang="en-US" altLang="en-US" sz="2400" b="1" dirty="0">
              <a:solidFill>
                <a:srgbClr val="002245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Nhưng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chưa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thấy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đâu</a:t>
            </a:r>
            <a:endParaRPr lang="en-US" altLang="en-US" sz="2400" b="1" dirty="0">
              <a:solidFill>
                <a:srgbClr val="002245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Mặt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mới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nhô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cao</a:t>
            </a:r>
            <a:endParaRPr lang="en-US" altLang="en-US" sz="2400" b="1" dirty="0">
              <a:solidFill>
                <a:srgbClr val="002245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Cho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trẻ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nhìn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rõ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 b="1" dirty="0">
              <a:solidFill>
                <a:srgbClr val="002245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Nhưng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còn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cần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cho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trẻ</a:t>
            </a:r>
            <a:endParaRPr lang="en-US" altLang="en-US" sz="2400" b="1" dirty="0">
              <a:solidFill>
                <a:srgbClr val="002245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Tình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yêu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ru</a:t>
            </a:r>
            <a:endParaRPr lang="en-US" altLang="en-US" sz="2400" b="1" dirty="0">
              <a:solidFill>
                <a:srgbClr val="002245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Cho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nên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mẹ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sinh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ra</a:t>
            </a:r>
            <a:endParaRPr lang="en-US" altLang="en-US" sz="2400" b="1" dirty="0">
              <a:solidFill>
                <a:srgbClr val="002245"/>
              </a:solidFill>
              <a:latin typeface="+mj-lt"/>
              <a:cs typeface="Times New Roman" panose="02020603050405020304" pitchFamily="18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bế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bồng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chăm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sóc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6486418" y="1795433"/>
            <a:ext cx="41910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Muốn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cho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trẻ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hiểu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biết</a:t>
            </a:r>
            <a:endParaRPr lang="en-US" altLang="en-US" sz="2400" b="1" dirty="0">
              <a:solidFill>
                <a:srgbClr val="002245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Thế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là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bố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sinh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ra</a:t>
            </a:r>
            <a:endParaRPr lang="en-US" altLang="en-US" sz="2400" b="1" dirty="0">
              <a:solidFill>
                <a:srgbClr val="002245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Bố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dạy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cho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biết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ngoan</a:t>
            </a:r>
            <a:endParaRPr lang="en-US" altLang="en-US" sz="2400" b="1" dirty="0">
              <a:solidFill>
                <a:srgbClr val="002245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Bố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dạy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cho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biết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nghĩ</a:t>
            </a:r>
            <a:endParaRPr lang="en-US" altLang="en-US" sz="2400" b="1" dirty="0">
              <a:solidFill>
                <a:srgbClr val="002245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 b="1" dirty="0">
              <a:solidFill>
                <a:srgbClr val="002245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Rộng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lắm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là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mặt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bể</a:t>
            </a:r>
            <a:endParaRPr lang="en-US" altLang="en-US" sz="2400" b="1" dirty="0">
              <a:solidFill>
                <a:srgbClr val="002245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Dài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là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con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đường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đi</a:t>
            </a:r>
            <a:endParaRPr lang="en-US" altLang="en-US" sz="2400" b="1" dirty="0">
              <a:solidFill>
                <a:srgbClr val="002245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Núi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thì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xanh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và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xa</a:t>
            </a:r>
            <a:endParaRPr lang="en-US" altLang="en-US" sz="2400" b="1" dirty="0">
              <a:solidFill>
                <a:srgbClr val="002245"/>
              </a:solidFill>
              <a:latin typeface="+mj-lt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Hình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tròn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là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trái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2245"/>
                </a:solidFill>
                <a:latin typeface="+mj-lt"/>
              </a:rPr>
              <a:t>đất</a:t>
            </a:r>
            <a:r>
              <a:rPr lang="en-US" altLang="en-US" sz="2400" b="1" dirty="0">
                <a:solidFill>
                  <a:srgbClr val="002245"/>
                </a:solidFill>
                <a:latin typeface="+mj-lt"/>
              </a:rPr>
              <a:t>.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8036918" y="5236112"/>
            <a:ext cx="20562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200" dirty="0" err="1">
                <a:solidFill>
                  <a:srgbClr val="002245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Xuân</a:t>
            </a:r>
            <a:r>
              <a:rPr lang="en-US" altLang="en-US" sz="3200" dirty="0">
                <a:solidFill>
                  <a:srgbClr val="002245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245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Quỳnh</a:t>
            </a:r>
            <a:endParaRPr lang="en-US" altLang="en-US" sz="3200" dirty="0">
              <a:solidFill>
                <a:srgbClr val="002245"/>
              </a:solidFill>
              <a:latin typeface="UVF MetroScript" panose="03060702040507070403" pitchFamily="66" charset="0"/>
              <a:cs typeface="Times New Roman" panose="02020603050405020304" pitchFamily="18" charset="0"/>
            </a:endParaRPr>
          </a:p>
        </p:txBody>
      </p:sp>
      <p:pic>
        <p:nvPicPr>
          <p:cNvPr id="18" name="图片 1" descr="be3a533fc0c29f888deb6097f42201a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-180015" y="2767875"/>
            <a:ext cx="3537004" cy="379539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F6CD36D-1186-4857-8D71-36587EE28A41}"/>
              </a:ext>
            </a:extLst>
          </p:cNvPr>
          <p:cNvCxnSpPr/>
          <p:nvPr/>
        </p:nvCxnSpPr>
        <p:spPr>
          <a:xfrm>
            <a:off x="3995225" y="3336648"/>
            <a:ext cx="1026941" cy="0"/>
          </a:xfrm>
          <a:prstGeom prst="line">
            <a:avLst/>
          </a:prstGeom>
          <a:ln w="38100">
            <a:solidFill>
              <a:srgbClr val="DD472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F6CD36D-1186-4857-8D71-36587EE28A41}"/>
              </a:ext>
            </a:extLst>
          </p:cNvPr>
          <p:cNvCxnSpPr/>
          <p:nvPr/>
        </p:nvCxnSpPr>
        <p:spPr>
          <a:xfrm>
            <a:off x="2715360" y="5144606"/>
            <a:ext cx="1071489" cy="0"/>
          </a:xfrm>
          <a:prstGeom prst="line">
            <a:avLst/>
          </a:prstGeom>
          <a:ln w="38100">
            <a:solidFill>
              <a:srgbClr val="DD472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F6CD36D-1186-4857-8D71-36587EE28A41}"/>
              </a:ext>
            </a:extLst>
          </p:cNvPr>
          <p:cNvCxnSpPr/>
          <p:nvPr/>
        </p:nvCxnSpPr>
        <p:spPr>
          <a:xfrm>
            <a:off x="3995225" y="5148968"/>
            <a:ext cx="1392701" cy="0"/>
          </a:xfrm>
          <a:prstGeom prst="line">
            <a:avLst/>
          </a:prstGeom>
          <a:ln w="38100">
            <a:solidFill>
              <a:srgbClr val="DD472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6CD36D-1186-4857-8D71-36587EE28A41}"/>
              </a:ext>
            </a:extLst>
          </p:cNvPr>
          <p:cNvCxnSpPr/>
          <p:nvPr/>
        </p:nvCxnSpPr>
        <p:spPr>
          <a:xfrm>
            <a:off x="8304598" y="2937996"/>
            <a:ext cx="1520894" cy="0"/>
          </a:xfrm>
          <a:prstGeom prst="line">
            <a:avLst/>
          </a:prstGeom>
          <a:ln w="38100">
            <a:solidFill>
              <a:srgbClr val="DD472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F6CD36D-1186-4857-8D71-36587EE28A41}"/>
              </a:ext>
            </a:extLst>
          </p:cNvPr>
          <p:cNvCxnSpPr/>
          <p:nvPr/>
        </p:nvCxnSpPr>
        <p:spPr>
          <a:xfrm>
            <a:off x="8304598" y="3291317"/>
            <a:ext cx="1191094" cy="0"/>
          </a:xfrm>
          <a:prstGeom prst="line">
            <a:avLst/>
          </a:prstGeom>
          <a:ln w="38100">
            <a:solidFill>
              <a:srgbClr val="DD472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F6CD36D-1186-4857-8D71-36587EE28A41}"/>
              </a:ext>
            </a:extLst>
          </p:cNvPr>
          <p:cNvCxnSpPr/>
          <p:nvPr/>
        </p:nvCxnSpPr>
        <p:spPr>
          <a:xfrm>
            <a:off x="8351195" y="4048628"/>
            <a:ext cx="1017888" cy="0"/>
          </a:xfrm>
          <a:prstGeom prst="line">
            <a:avLst/>
          </a:prstGeom>
          <a:ln w="38100">
            <a:solidFill>
              <a:srgbClr val="DD472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2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825a45446d6d06ea94c934a2658a32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38947" y="2805557"/>
            <a:ext cx="4144645" cy="373824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350520" y="317500"/>
            <a:ext cx="11490960" cy="6222365"/>
          </a:xfrm>
          <a:prstGeom prst="rect">
            <a:avLst/>
          </a:prstGeom>
          <a:noFill/>
          <a:ln w="1270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535328" y="629518"/>
            <a:ext cx="518100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6600" spc="300" dirty="0" err="1">
                <a:solidFill>
                  <a:schemeClr val="bg1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Luyện</a:t>
            </a:r>
            <a:r>
              <a:rPr lang="en-US" altLang="en-US" sz="6600" spc="300" dirty="0">
                <a:solidFill>
                  <a:schemeClr val="bg1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 </a:t>
            </a:r>
            <a:r>
              <a:rPr lang="en-US" altLang="en-US" sz="6600" spc="300" dirty="0" err="1">
                <a:solidFill>
                  <a:schemeClr val="bg1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viết</a:t>
            </a:r>
            <a:r>
              <a:rPr lang="en-US" altLang="en-US" sz="6600" spc="300" dirty="0">
                <a:solidFill>
                  <a:schemeClr val="bg1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 </a:t>
            </a:r>
            <a:r>
              <a:rPr lang="en-US" altLang="en-US" sz="6600" spc="300" dirty="0" err="1">
                <a:solidFill>
                  <a:schemeClr val="bg1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từ</a:t>
            </a:r>
            <a:r>
              <a:rPr lang="en-US" altLang="en-US" sz="6600" spc="300" dirty="0">
                <a:solidFill>
                  <a:schemeClr val="bg1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 </a:t>
            </a:r>
            <a:r>
              <a:rPr lang="en-US" altLang="en-US" sz="6600" spc="300" dirty="0" err="1">
                <a:solidFill>
                  <a:schemeClr val="bg1"/>
                </a:solidFill>
                <a:latin typeface="UVF MetroScript" panose="03060702040507070403" pitchFamily="66" charset="0"/>
                <a:cs typeface="Times New Roman" panose="02020603050405020304" pitchFamily="18" charset="0"/>
              </a:rPr>
              <a:t>khó</a:t>
            </a:r>
            <a:endParaRPr lang="en-US" altLang="en-US" sz="6600" spc="300" dirty="0">
              <a:solidFill>
                <a:schemeClr val="bg1"/>
              </a:solidFill>
              <a:latin typeface="UVF MetroScript" panose="03060702040507070403" pitchFamily="66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65814" y="1345590"/>
            <a:ext cx="2594977" cy="1606802"/>
            <a:chOff x="1351545" y="1638233"/>
            <a:chExt cx="2794687" cy="17045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328AEF4-9455-4FE0-8FCB-47610C4E36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87" b="25495"/>
            <a:stretch/>
          </p:blipFill>
          <p:spPr>
            <a:xfrm>
              <a:off x="1351545" y="1638233"/>
              <a:ext cx="2794687" cy="1704500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551253" y="2172090"/>
              <a:ext cx="239526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nhìn</a:t>
              </a:r>
              <a:r>
                <a:rPr lang="en-US" altLang="en-US" sz="3600" b="1" dirty="0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rõ</a:t>
              </a:r>
              <a:endParaRPr lang="en-US" altLang="en-US" sz="36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365814" y="2975093"/>
            <a:ext cx="2594977" cy="1606802"/>
            <a:chOff x="1351545" y="1638233"/>
            <a:chExt cx="2794687" cy="17045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328AEF4-9455-4FE0-8FCB-47610C4E36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87" b="25495"/>
            <a:stretch/>
          </p:blipFill>
          <p:spPr>
            <a:xfrm>
              <a:off x="1351545" y="1638233"/>
              <a:ext cx="2794687" cy="1704500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sp>
          <p:nvSpPr>
            <p:cNvPr id="20" name="Text Box 6"/>
            <p:cNvSpPr txBox="1">
              <a:spLocks noChangeArrowheads="1"/>
            </p:cNvSpPr>
            <p:nvPr/>
          </p:nvSpPr>
          <p:spPr bwMode="auto">
            <a:xfrm>
              <a:off x="1551253" y="2172090"/>
              <a:ext cx="239526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bế</a:t>
              </a:r>
              <a:r>
                <a:rPr lang="en-US" altLang="en-US" sz="3600" b="1" dirty="0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bồng</a:t>
              </a:r>
              <a:endParaRPr lang="en-US" altLang="en-US" sz="36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365813" y="4757479"/>
            <a:ext cx="2594977" cy="1606802"/>
            <a:chOff x="1351545" y="1638233"/>
            <a:chExt cx="2794687" cy="170450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328AEF4-9455-4FE0-8FCB-47610C4E36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87" b="25495"/>
            <a:stretch/>
          </p:blipFill>
          <p:spPr>
            <a:xfrm>
              <a:off x="1351545" y="1638233"/>
              <a:ext cx="2794687" cy="1704500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>
              <a:off x="1451399" y="2218427"/>
              <a:ext cx="2594979" cy="685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chăm</a:t>
              </a:r>
              <a:r>
                <a:rPr lang="en-US" altLang="en-US" sz="3600" b="1" dirty="0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sóc</a:t>
              </a:r>
              <a:endParaRPr lang="en-US" altLang="en-US" sz="36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325672" y="1377109"/>
            <a:ext cx="2780415" cy="1721625"/>
            <a:chOff x="1351545" y="1638232"/>
            <a:chExt cx="2994397" cy="182630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328AEF4-9455-4FE0-8FCB-47610C4E36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87" b="25495"/>
            <a:stretch/>
          </p:blipFill>
          <p:spPr>
            <a:xfrm>
              <a:off x="1351545" y="1638232"/>
              <a:ext cx="2994397" cy="1826305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sp>
          <p:nvSpPr>
            <p:cNvPr id="27" name="Text Box 6"/>
            <p:cNvSpPr txBox="1">
              <a:spLocks noChangeArrowheads="1"/>
            </p:cNvSpPr>
            <p:nvPr/>
          </p:nvSpPr>
          <p:spPr bwMode="auto">
            <a:xfrm>
              <a:off x="1551254" y="2304259"/>
              <a:ext cx="2694833" cy="685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biết</a:t>
              </a:r>
              <a:r>
                <a:rPr lang="en-US" altLang="en-US" sz="3600" b="1" dirty="0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ngoan</a:t>
              </a:r>
              <a:endParaRPr lang="en-US" altLang="en-US" sz="36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418392" y="3085817"/>
            <a:ext cx="2594977" cy="1606802"/>
            <a:chOff x="1351545" y="1638233"/>
            <a:chExt cx="2794687" cy="17045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328AEF4-9455-4FE0-8FCB-47610C4E36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87" b="25495"/>
            <a:stretch/>
          </p:blipFill>
          <p:spPr>
            <a:xfrm>
              <a:off x="1351545" y="1638233"/>
              <a:ext cx="2794687" cy="1704500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sp>
          <p:nvSpPr>
            <p:cNvPr id="30" name="Text Box 6"/>
            <p:cNvSpPr txBox="1">
              <a:spLocks noChangeArrowheads="1"/>
            </p:cNvSpPr>
            <p:nvPr/>
          </p:nvSpPr>
          <p:spPr bwMode="auto">
            <a:xfrm>
              <a:off x="1451399" y="2218427"/>
              <a:ext cx="2594979" cy="685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biết</a:t>
              </a:r>
              <a:r>
                <a:rPr lang="en-US" altLang="en-US" sz="3600" b="1" dirty="0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nghĩ</a:t>
              </a:r>
              <a:endParaRPr lang="en-US" altLang="en-US" sz="36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569029" y="4803871"/>
            <a:ext cx="2594977" cy="1606802"/>
            <a:chOff x="1351545" y="1638233"/>
            <a:chExt cx="2794687" cy="17045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328AEF4-9455-4FE0-8FCB-47610C4E36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87" b="25495"/>
            <a:stretch/>
          </p:blipFill>
          <p:spPr>
            <a:xfrm>
              <a:off x="1351545" y="1638233"/>
              <a:ext cx="2794687" cy="1704500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sp>
          <p:nvSpPr>
            <p:cNvPr id="33" name="Text Box 6"/>
            <p:cNvSpPr txBox="1">
              <a:spLocks noChangeArrowheads="1"/>
            </p:cNvSpPr>
            <p:nvPr/>
          </p:nvSpPr>
          <p:spPr bwMode="auto">
            <a:xfrm>
              <a:off x="1451399" y="2218427"/>
              <a:ext cx="2594979" cy="685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mặt</a:t>
              </a:r>
              <a:r>
                <a:rPr lang="en-US" altLang="en-US" sz="3600" b="1" dirty="0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245"/>
                  </a:solidFill>
                  <a:latin typeface="+mj-lt"/>
                  <a:cs typeface="Times New Roman" panose="02020603050405020304" pitchFamily="18" charset="0"/>
                </a:rPr>
                <a:t>bể</a:t>
              </a:r>
              <a:endParaRPr lang="en-US" altLang="en-US" sz="3600" b="1" dirty="0">
                <a:solidFill>
                  <a:srgbClr val="002245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350520" y="317500"/>
            <a:ext cx="11490960" cy="6222365"/>
          </a:xfrm>
          <a:prstGeom prst="rect">
            <a:avLst/>
          </a:prstGeom>
          <a:noFill/>
          <a:ln w="1270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97760" y="317500"/>
            <a:ext cx="650875" cy="1461135"/>
          </a:xfrm>
          <a:prstGeom prst="rect">
            <a:avLst/>
          </a:prstGeom>
        </p:spPr>
      </p:pic>
      <p:grpSp>
        <p:nvGrpSpPr>
          <p:cNvPr id="17" name="组合 5"/>
          <p:cNvGrpSpPr/>
          <p:nvPr/>
        </p:nvGrpSpPr>
        <p:grpSpPr>
          <a:xfrm>
            <a:off x="7647980" y="1704933"/>
            <a:ext cx="3851910" cy="3741420"/>
            <a:chOff x="9947" y="2673"/>
            <a:chExt cx="6066" cy="5892"/>
          </a:xfrm>
        </p:grpSpPr>
        <p:pic>
          <p:nvPicPr>
            <p:cNvPr id="18" name="图片 1" descr="ba988923c18a7318822e2b3cec97cd5e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rcRect/>
            <a:stretch>
              <a:fillRect/>
            </a:stretch>
          </p:blipFill>
          <p:spPr>
            <a:xfrm>
              <a:off x="9947" y="2673"/>
              <a:ext cx="6067" cy="5893"/>
            </a:xfrm>
            <a:prstGeom prst="ellipse">
              <a:avLst/>
            </a:prstGeom>
            <a:ln w="101600">
              <a:solidFill>
                <a:schemeClr val="bg1"/>
              </a:solidFill>
            </a:ln>
            <a:effectLst>
              <a:outerShdw blurRad="4953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图片 4" descr="ba988923c18a7318822e2b3cec97cd5e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/>
            <a:srcRect/>
            <a:stretch>
              <a:fillRect/>
            </a:stretch>
          </p:blipFill>
          <p:spPr>
            <a:xfrm>
              <a:off x="9947" y="2673"/>
              <a:ext cx="6067" cy="5893"/>
            </a:xfrm>
            <a:prstGeom prst="ellipse">
              <a:avLst/>
            </a:prstGeom>
            <a:ln w="101600">
              <a:solidFill>
                <a:schemeClr val="bg1"/>
              </a:solidFill>
            </a:ln>
            <a:effectLst>
              <a:outerShdw blurRad="495300" dist="38100" algn="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Rectangle 1"/>
          <p:cNvSpPr/>
          <p:nvPr/>
        </p:nvSpPr>
        <p:spPr>
          <a:xfrm>
            <a:off x="3048000" y="835476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9131" y="2503519"/>
            <a:ext cx="64678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Chuyện</a:t>
            </a:r>
            <a:r>
              <a:rPr lang="en-US" sz="6000" b="1" dirty="0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cổ</a:t>
            </a:r>
            <a:r>
              <a:rPr lang="en-US" sz="6000" b="1" dirty="0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tích</a:t>
            </a:r>
            <a:r>
              <a:rPr lang="en-US" sz="6000" b="1" dirty="0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về</a:t>
            </a:r>
            <a:endParaRPr lang="vi-VN" sz="6000" b="1" dirty="0">
              <a:solidFill>
                <a:srgbClr val="FFFFFF"/>
              </a:solidFill>
              <a:effectLst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16107" y="1704933"/>
            <a:ext cx="3785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Nhớ</a:t>
            </a:r>
            <a:r>
              <a:rPr lang="en-US" sz="4400" b="1" i="1" dirty="0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 - </a:t>
            </a:r>
            <a:r>
              <a:rPr lang="en-US" sz="4400" b="1" i="1" dirty="0" err="1">
                <a:solidFill>
                  <a:srgbClr val="FFFFFF"/>
                </a:solidFill>
                <a:effectLst/>
                <a:latin typeface="SVN-Linux Libertine" panose="02040603050506020204" pitchFamily="18" charset="0"/>
              </a:rPr>
              <a:t>viết</a:t>
            </a:r>
            <a:endParaRPr lang="vi-VN" sz="4400" b="1" i="1" dirty="0">
              <a:solidFill>
                <a:srgbClr val="FFFFFF"/>
              </a:solidFill>
              <a:effectLst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006360" y="3241739"/>
            <a:ext cx="3663816" cy="1582341"/>
            <a:chOff x="7339085" y="1771001"/>
            <a:chExt cx="3663816" cy="1582341"/>
          </a:xfrm>
        </p:grpSpPr>
        <p:sp>
          <p:nvSpPr>
            <p:cNvPr id="13" name="TextBox 12"/>
            <p:cNvSpPr txBox="1"/>
            <p:nvPr/>
          </p:nvSpPr>
          <p:spPr>
            <a:xfrm>
              <a:off x="7339085" y="1783682"/>
              <a:ext cx="360028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 err="1">
                  <a:ln w="76200">
                    <a:solidFill>
                      <a:schemeClr val="bg1"/>
                    </a:solidFill>
                  </a:ln>
                  <a:solidFill>
                    <a:srgbClr val="FFFFFF"/>
                  </a:solidFill>
                  <a:effectLst/>
                  <a:latin typeface="SVN-Ready" panose="02040603050506020204" pitchFamily="18" charset="0"/>
                </a:rPr>
                <a:t>người</a:t>
              </a:r>
              <a:endParaRPr lang="en-US" sz="9600" dirty="0">
                <a:ln w="76200">
                  <a:solidFill>
                    <a:schemeClr val="bg1"/>
                  </a:solidFill>
                </a:ln>
                <a:solidFill>
                  <a:srgbClr val="FFFFFF"/>
                </a:solidFill>
                <a:effectLst/>
                <a:latin typeface="SVN-Ready" panose="020406030505060202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402614" y="1771001"/>
              <a:ext cx="360028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 err="1">
                  <a:ln>
                    <a:solidFill>
                      <a:schemeClr val="bg1"/>
                    </a:solidFill>
                  </a:ln>
                  <a:blipFill>
                    <a:blip r:embed="rId8"/>
                    <a:stretch>
                      <a:fillRect/>
                    </a:stretch>
                  </a:blipFill>
                  <a:effectLst/>
                  <a:latin typeface="SVN-Ready" panose="02040603050506020204" pitchFamily="18" charset="0"/>
                </a:rPr>
                <a:t>người</a:t>
              </a:r>
              <a:endParaRPr lang="en-US" sz="9600" dirty="0">
                <a:ln>
                  <a:solidFill>
                    <a:schemeClr val="bg1"/>
                  </a:solidFill>
                </a:ln>
                <a:blipFill>
                  <a:blip r:embed="rId8"/>
                  <a:stretch>
                    <a:fillRect/>
                  </a:stretch>
                </a:blipFill>
                <a:effectLst/>
                <a:latin typeface="SVN-Ready" panose="02040603050506020204" pitchFamily="18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22761" y="3277015"/>
            <a:ext cx="2707938" cy="1580426"/>
            <a:chOff x="6705600" y="902083"/>
            <a:chExt cx="2707938" cy="1580426"/>
          </a:xfrm>
        </p:grpSpPr>
        <p:sp>
          <p:nvSpPr>
            <p:cNvPr id="21" name="TextBox 20"/>
            <p:cNvSpPr txBox="1"/>
            <p:nvPr/>
          </p:nvSpPr>
          <p:spPr>
            <a:xfrm>
              <a:off x="6705600" y="912849"/>
              <a:ext cx="268588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 err="1">
                  <a:ln w="76200">
                    <a:solidFill>
                      <a:schemeClr val="bg1"/>
                    </a:solidFill>
                  </a:ln>
                  <a:solidFill>
                    <a:srgbClr val="FFFFFF"/>
                  </a:solidFill>
                  <a:effectLst/>
                  <a:latin typeface="SVN-Ready" panose="02040603050506020204" pitchFamily="18" charset="0"/>
                </a:rPr>
                <a:t>loài</a:t>
              </a:r>
              <a:r>
                <a:rPr lang="en-US" sz="9600" dirty="0">
                  <a:ln w="76200">
                    <a:solidFill>
                      <a:schemeClr val="bg1"/>
                    </a:solidFill>
                  </a:ln>
                  <a:solidFill>
                    <a:srgbClr val="FFFFFF"/>
                  </a:solidFill>
                  <a:effectLst/>
                  <a:latin typeface="SVN-Ready" panose="02040603050506020204" pitchFamily="18" charset="0"/>
                </a:rPr>
                <a:t>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727651" y="902083"/>
              <a:ext cx="268588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 err="1">
                  <a:ln>
                    <a:solidFill>
                      <a:schemeClr val="bg1"/>
                    </a:solidFill>
                  </a:ln>
                  <a:blipFill>
                    <a:blip r:embed="rId8"/>
                    <a:stretch>
                      <a:fillRect/>
                    </a:stretch>
                  </a:blipFill>
                  <a:effectLst/>
                  <a:latin typeface="SVN-Ready" panose="02040603050506020204" pitchFamily="18" charset="0"/>
                </a:rPr>
                <a:t>loài</a:t>
              </a:r>
              <a:r>
                <a:rPr lang="en-US" sz="9600" dirty="0">
                  <a:ln>
                    <a:solidFill>
                      <a:schemeClr val="bg1"/>
                    </a:solidFill>
                  </a:ln>
                  <a:blipFill>
                    <a:blip r:embed="rId8"/>
                    <a:stretch>
                      <a:fillRect/>
                    </a:stretch>
                  </a:blipFill>
                  <a:effectLst/>
                  <a:latin typeface="SVN-Ready" panose="02040603050506020204" pitchFamily="18" charset="0"/>
                </a:rPr>
                <a:t> 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深蓝色夏夜大暑节气小清新卡通通用PPT模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76,&quot;width&quot;:13824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1010</Words>
  <Application>Microsoft Office PowerPoint</Application>
  <PresentationFormat>Widescreen</PresentationFormat>
  <Paragraphs>153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SVN-Ready</vt:lpstr>
      <vt:lpstr>Calibri</vt:lpstr>
      <vt:lpstr>UTM Facebook</vt:lpstr>
      <vt:lpstr>Wingdings</vt:lpstr>
      <vt:lpstr>Arial</vt:lpstr>
      <vt:lpstr>SVN-Newton</vt:lpstr>
      <vt:lpstr>UVF MetroScript</vt:lpstr>
      <vt:lpstr>SVN-Linux Libertine</vt:lpstr>
      <vt:lpstr>Times New Roman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MangnonTeam</dc:title>
  <dc:subject>CT4</dc:subject>
  <dc:creator>KHuyen</dc:creator>
  <cp:keywords>Mangnon</cp:keywords>
  <cp:lastModifiedBy>Lan Anh Dương</cp:lastModifiedBy>
  <cp:revision>192</cp:revision>
  <dcterms:created xsi:type="dcterms:W3CDTF">2019-06-19T02:08:00Z</dcterms:created>
  <dcterms:modified xsi:type="dcterms:W3CDTF">2023-07-23T13:18:51Z</dcterms:modified>
  <cp:category>MangnomTeam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