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audio2.wav" ContentType="audio/x-wav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700" r:id="rId2"/>
    <p:sldMasterId id="2147483662" r:id="rId3"/>
    <p:sldMasterId id="2147483675" r:id="rId4"/>
    <p:sldMasterId id="2147483687" r:id="rId5"/>
  </p:sldMasterIdLst>
  <p:notesMasterIdLst>
    <p:notesMasterId r:id="rId28"/>
  </p:notesMasterIdLst>
  <p:sldIdLst>
    <p:sldId id="282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</p:sldIdLst>
  <p:sldSz cx="12192000" cy="6858000"/>
  <p:notesSz cx="6858000" cy="9144000"/>
  <p:embeddedFontLst>
    <p:embeddedFont>
      <p:font typeface="等线" panose="02010600030101010101" pitchFamily="2" charset="-122"/>
      <p:regular r:id="rId29"/>
      <p:bold r:id="rId30"/>
    </p:embeddedFont>
    <p:embeddedFont>
      <p:font typeface="#9Slide03 AmpleSoft Bold" panose="020B0604020202020204" charset="0"/>
      <p:regular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mbria" panose="02040503050406030204" pitchFamily="18" charset="0"/>
      <p:regular r:id="rId36"/>
      <p:bold r:id="rId37"/>
      <p:italic r:id="rId38"/>
      <p:boldItalic r:id="rId39"/>
    </p:embeddedFont>
    <p:embeddedFont>
      <p:font typeface="SVN-Flamingo Script" panose="00000500000000000000" charset="0"/>
      <p:regular r:id="rId40"/>
    </p:embeddedFont>
    <p:embeddedFont>
      <p:font typeface="SVN-Newton" panose="02040603050506020204" pitchFamily="18" charset="0"/>
      <p:regular r:id="rId41"/>
    </p:embeddedFont>
    <p:embeddedFont>
      <p:font typeface="UTM A&amp;S Graceland" panose="02040603050506020204" pitchFamily="18" charset="0"/>
      <p:regular r:id="rId42"/>
    </p:embeddedFont>
    <p:embeddedFont>
      <p:font typeface="UTM Azuki" panose="02040603050506020204" pitchFamily="18" charset="0"/>
      <p:regular r:id="rId43"/>
    </p:embeddedFont>
    <p:embeddedFont>
      <p:font typeface="UTM Beautiful Caps" panose="02040603050506020204" pitchFamily="18" charset="0"/>
      <p:regular r:id="rId44"/>
    </p:embeddedFont>
    <p:embeddedFont>
      <p:font typeface="UTM Futura Extra" panose="02040603050506020204" pitchFamily="18" charset="0"/>
      <p:bold r:id="rId45"/>
    </p:embeddedFont>
    <p:embeddedFont>
      <p:font typeface="UTM Showcard" panose="02040603050506020204" pitchFamily="18" charset="0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6662"/>
    <a:srgbClr val="51BA9C"/>
    <a:srgbClr val="E0EDE6"/>
    <a:srgbClr val="008000"/>
    <a:srgbClr val="E444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782" autoAdjust="0"/>
    <p:restoredTop sz="94660"/>
  </p:normalViewPr>
  <p:slideViewPr>
    <p:cSldViewPr snapToGrid="0">
      <p:cViewPr varScale="1">
        <p:scale>
          <a:sx n="72" d="100"/>
          <a:sy n="72" d="100"/>
        </p:scale>
        <p:origin x="3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11.fntdata"/><Relationship Id="rId21" Type="http://schemas.openxmlformats.org/officeDocument/2006/relationships/slide" Target="slides/slide16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font" Target="fonts/font1.fntdata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5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FE72B7-00AA-4D62-AA33-BE80999D1EDC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0355C6-3257-43C9-B27F-FBC0F70A8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824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tiên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đi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.</a:t>
            </a:r>
          </a:p>
          <a:p>
            <a:r>
              <a:rPr lang="en-US" baseline="0" dirty="0" err="1"/>
              <a:t>Tại</a:t>
            </a:r>
            <a:r>
              <a:rPr lang="en-US" baseline="0" dirty="0"/>
              <a:t> slide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,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tiên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đây</a:t>
            </a:r>
            <a:endParaRPr lang="en-US" baseline="0" dirty="0"/>
          </a:p>
          <a:p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cây</a:t>
            </a:r>
            <a:r>
              <a:rPr lang="en-US" baseline="0" dirty="0"/>
              <a:t> </a:t>
            </a:r>
            <a:r>
              <a:rPr lang="en-US" baseline="0" dirty="0" err="1"/>
              <a:t>nấm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đi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endParaRPr lang="en-US" baseline="0" dirty="0"/>
          </a:p>
          <a:p>
            <a:r>
              <a:rPr lang="en-US" baseline="0" dirty="0" err="1"/>
              <a:t>Nguồn</a:t>
            </a:r>
            <a:r>
              <a:rPr lang="en-US" baseline="0" dirty="0"/>
              <a:t> : </a:t>
            </a:r>
            <a:r>
              <a:rPr lang="en-US" baseline="0" dirty="0" err="1"/>
              <a:t>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C83D7A-9E42-4548-990C-7D2596BB53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9538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tiên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đầu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C83D7A-9E42-4548-990C-7D2596BB53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719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tiên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đầu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C83D7A-9E42-4548-990C-7D2596BB53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9997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tiên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đầu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C83D7A-9E42-4548-990C-7D2596BB53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205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MĂNG NON – TÀI LIỆU TIỂU HỌC </a:t>
            </a:r>
          </a:p>
          <a:p>
            <a:pPr algn="ctr"/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CHUYÊN GIÁO ÁN ĐIỆN TỬ THEO TUẦN KHỐI 4 BÀI THAO GIẢNG – ELEARNING </a:t>
            </a:r>
          </a:p>
          <a:p>
            <a:pPr algn="ctr"/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Nhóm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chia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sẻ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tài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liệu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/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–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Quà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tặng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Măng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Non –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Tài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liệu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Tiểu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/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Page: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Măng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Non –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Tài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liệu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Tiểu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/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SĐT ZALO : 0382348780 - 0984848929</a:t>
            </a:r>
            <a:endParaRPr lang="en-US" sz="1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8C8EFA-96ED-4A18-B46D-8BDC030E3A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7973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Nguồn</a:t>
            </a:r>
            <a:r>
              <a:rPr lang="en-US" dirty="0"/>
              <a:t> : 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D2393E-8D12-495F-A832-3489658716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09778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ô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baseline="0" dirty="0"/>
          </a:p>
          <a:p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chim</a:t>
            </a:r>
            <a:r>
              <a:rPr lang="en-US" baseline="0" dirty="0"/>
              <a:t> </a:t>
            </a:r>
            <a:r>
              <a:rPr lang="en-US" baseline="0" dirty="0" err="1"/>
              <a:t>cú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slide </a:t>
            </a:r>
            <a:r>
              <a:rPr lang="en-US" baseline="0" dirty="0" err="1"/>
              <a:t>kết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D2393E-8D12-495F-A832-3489658716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17826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D2393E-8D12-495F-A832-3489658716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2788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MĂNG NON – TÀI LIỆU TIỂU HỌC </a:t>
            </a:r>
          </a:p>
          <a:p>
            <a:pPr algn="ctr"/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CHUYÊN GIÁO ÁN ĐIỆN TỬ THEO TUẦN KHỐI 4 BÀI THAO GIẢNG – ELEARNING </a:t>
            </a:r>
          </a:p>
          <a:p>
            <a:pPr algn="ctr"/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Nhóm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chia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sẻ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tài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liệu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/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–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Quà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tặng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Măng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Non –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Tài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liệu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Tiểu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/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Page: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Măng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Non –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Tài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liệu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Tiểu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/>
            <a:r>
              <a:rPr lang="en-US" sz="1200" dirty="0">
                <a:solidFill>
                  <a:srgbClr val="001A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SĐT ZALO : 0382348780 - 0984848929</a:t>
            </a:r>
            <a:endParaRPr lang="en-US" sz="1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8C8EFA-96ED-4A18-B46D-8BDC030E3A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4419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544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0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5282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3838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488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56704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943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7046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40891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7472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1468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11807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66242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12584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83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6515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67661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6BEDD3-55D2-4F80-A70D-FE16948662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93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1257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94782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67191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6601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07103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91464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07519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16075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4504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60960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87075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85626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18631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9719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3830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7197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15479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93392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82872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3354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08589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29664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532802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642633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50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2935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569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2630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5495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122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www.facebook.com/groups/629898828017053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hyperlink" Target="https://www.facebook.com/groups/629898828017053" TargetMode="Externa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9882" y="-124489"/>
            <a:ext cx="1614308" cy="17314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9155" y="4694140"/>
            <a:ext cx="1319773" cy="14155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3991"/>
            <a:ext cx="591128" cy="634009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10894292" y="6479309"/>
            <a:ext cx="1505528" cy="378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5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&amp;S Graceland" panose="02040603050506020204" pitchFamily="18" charset="0"/>
              </a:rPr>
              <a:t>Quỳnh</a:t>
            </a:r>
            <a:r>
              <a:rPr lang="en-US" baseline="0" dirty="0">
                <a:solidFill>
                  <a:schemeClr val="accent3">
                    <a:lumMod val="5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&amp;S Graceland" panose="02040603050506020204" pitchFamily="18" charset="0"/>
              </a:rPr>
              <a:t> </a:t>
            </a:r>
            <a:r>
              <a:rPr lang="en-US" baseline="0" dirty="0" err="1">
                <a:solidFill>
                  <a:schemeClr val="accent3">
                    <a:lumMod val="5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&amp;S Graceland" panose="02040603050506020204" pitchFamily="18" charset="0"/>
              </a:rPr>
              <a:t>Như</a:t>
            </a:r>
            <a:endParaRPr lang="en-US" dirty="0">
              <a:solidFill>
                <a:schemeClr val="accent3">
                  <a:lumMod val="50000"/>
                </a:schemeClr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UTM A&amp;S Graceland" panose="02040603050506020204" pitchFamily="18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114426" y="64655"/>
            <a:ext cx="1505528" cy="378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5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&amp;S Graceland" panose="02040603050506020204" pitchFamily="18" charset="0"/>
              </a:rPr>
              <a:t>Măng</a:t>
            </a:r>
            <a:r>
              <a:rPr lang="en-US" baseline="0" dirty="0">
                <a:solidFill>
                  <a:schemeClr val="accent3">
                    <a:lumMod val="5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UTM A&amp;S Graceland" panose="02040603050506020204" pitchFamily="18" charset="0"/>
              </a:rPr>
              <a:t> Non</a:t>
            </a:r>
            <a:endParaRPr lang="en-US" dirty="0">
              <a:solidFill>
                <a:schemeClr val="accent3">
                  <a:lumMod val="50000"/>
                </a:schemeClr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UTM A&amp;S Graceland" panose="0204060305050602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F00194-0B5E-4EB1-A364-48E16305BAA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6C045F-6570-4691-A9B8-C74CFE7105C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315" y="6249600"/>
            <a:ext cx="1152128" cy="1959214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0DC0CEC2-5160-414A-8959-59CB248F1913}"/>
              </a:ext>
            </a:extLst>
          </p:cNvPr>
          <p:cNvSpPr txBox="1"/>
          <p:nvPr userDrawn="1"/>
        </p:nvSpPr>
        <p:spPr>
          <a:xfrm>
            <a:off x="3164671" y="6891616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916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960C8E-F49D-48ED-9991-98233F2F1A83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9FC306-9D34-46AE-90C9-E566907A39A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315" y="6249600"/>
            <a:ext cx="1152128" cy="1959214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897CC554-68D6-4DFA-BB72-4A1E6983A958}"/>
              </a:ext>
            </a:extLst>
          </p:cNvPr>
          <p:cNvSpPr txBox="1"/>
          <p:nvPr userDrawn="1"/>
        </p:nvSpPr>
        <p:spPr>
          <a:xfrm>
            <a:off x="3164671" y="6891616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346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6DAA763-8502-43C7-AB24-C1AC5E40519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315" y="6249600"/>
            <a:ext cx="1152128" cy="1959214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255D64AE-75EC-4548-8ABE-571FD7E9EC4C}"/>
              </a:ext>
            </a:extLst>
          </p:cNvPr>
          <p:cNvSpPr txBox="1"/>
          <p:nvPr userDrawn="1"/>
        </p:nvSpPr>
        <p:spPr>
          <a:xfrm>
            <a:off x="3164671" y="6891616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679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1A51DE-46E1-4A2C-A8D2-EFF2882A1BD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315" y="6249600"/>
            <a:ext cx="1152128" cy="1959214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1E7CC825-5220-4CF3-BCBA-61D1BA251C64}"/>
              </a:ext>
            </a:extLst>
          </p:cNvPr>
          <p:cNvSpPr txBox="1"/>
          <p:nvPr userDrawn="1"/>
        </p:nvSpPr>
        <p:spPr>
          <a:xfrm>
            <a:off x="3164671" y="6891616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14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91E5F-9BD5-49A2-BB11-37556073DA3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E36CA4-DA90-411A-B432-786EFC2A49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960C8E-F49D-48ED-9991-98233F2F1A83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179A83-BB7D-41DB-8605-7724C13A335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315" y="6249600"/>
            <a:ext cx="1152128" cy="1959214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A24D682F-7CD1-494E-998A-F602260A7B4A}"/>
              </a:ext>
            </a:extLst>
          </p:cNvPr>
          <p:cNvSpPr txBox="1"/>
          <p:nvPr userDrawn="1"/>
        </p:nvSpPr>
        <p:spPr>
          <a:xfrm>
            <a:off x="3164671" y="6891616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95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microsoft.com/office/2007/relationships/hdphoto" Target="../media/hdphoto5.wdp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5" Type="http://schemas.openxmlformats.org/officeDocument/2006/relationships/image" Target="../media/image29.png"/><Relationship Id="rId4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6" Type="http://schemas.openxmlformats.org/officeDocument/2006/relationships/slide" Target="slide20.xml"/><Relationship Id="rId5" Type="http://schemas.openxmlformats.org/officeDocument/2006/relationships/image" Target="../media/image36.gif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8.png"/><Relationship Id="rId7" Type="http://schemas.openxmlformats.org/officeDocument/2006/relationships/slide" Target="slide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6" Type="http://schemas.openxmlformats.org/officeDocument/2006/relationships/slide" Target="slide7.xml"/><Relationship Id="rId11" Type="http://schemas.openxmlformats.org/officeDocument/2006/relationships/slide" Target="slide20.xml"/><Relationship Id="rId5" Type="http://schemas.openxmlformats.org/officeDocument/2006/relationships/slide" Target="slide5.xml"/><Relationship Id="rId10" Type="http://schemas.openxmlformats.org/officeDocument/2006/relationships/slide" Target="slide22.xml"/><Relationship Id="rId4" Type="http://schemas.openxmlformats.org/officeDocument/2006/relationships/image" Target="../media/image36.gif"/><Relationship Id="rId9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jpg"/><Relationship Id="rId7" Type="http://schemas.openxmlformats.org/officeDocument/2006/relationships/slide" Target="slide1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audio" Target="../media/audio3.wav"/><Relationship Id="rId7" Type="http://schemas.openxmlformats.org/officeDocument/2006/relationships/image" Target="../media/image4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0.png"/><Relationship Id="rId5" Type="http://schemas.openxmlformats.org/officeDocument/2006/relationships/image" Target="../media/image7.png"/><Relationship Id="rId10" Type="http://schemas.openxmlformats.org/officeDocument/2006/relationships/image" Target="../media/image42.png"/><Relationship Id="rId4" Type="http://schemas.openxmlformats.org/officeDocument/2006/relationships/image" Target="../media/image34.jpg"/><Relationship Id="rId9" Type="http://schemas.openxmlformats.org/officeDocument/2006/relationships/slide" Target="slide1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audio" Target="../media/audio2.wav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7.png"/><Relationship Id="rId11" Type="http://schemas.openxmlformats.org/officeDocument/2006/relationships/image" Target="../media/image42.png"/><Relationship Id="rId5" Type="http://schemas.openxmlformats.org/officeDocument/2006/relationships/image" Target="../media/image34.jpg"/><Relationship Id="rId10" Type="http://schemas.openxmlformats.org/officeDocument/2006/relationships/slide" Target="slide19.xml"/><Relationship Id="rId4" Type="http://schemas.openxmlformats.org/officeDocument/2006/relationships/audio" Target="../media/audio3.wav"/><Relationship Id="rId9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5.gif"/><Relationship Id="rId18" Type="http://schemas.openxmlformats.org/officeDocument/2006/relationships/image" Target="../media/image19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2.png"/><Relationship Id="rId12" Type="http://schemas.openxmlformats.org/officeDocument/2006/relationships/image" Target="../media/image14.png"/><Relationship Id="rId17" Type="http://schemas.openxmlformats.org/officeDocument/2006/relationships/image" Target="../media/image18.png"/><Relationship Id="rId2" Type="http://schemas.openxmlformats.org/officeDocument/2006/relationships/audio" Target="../media/media2.mp3"/><Relationship Id="rId16" Type="http://schemas.openxmlformats.org/officeDocument/2006/relationships/slide" Target="slide8.xml"/><Relationship Id="rId20" Type="http://schemas.microsoft.com/office/2007/relationships/hdphoto" Target="../media/hdphoto2.wdp"/><Relationship Id="rId1" Type="http://schemas.microsoft.com/office/2007/relationships/media" Target="../media/media2.mp3"/><Relationship Id="rId6" Type="http://schemas.openxmlformats.org/officeDocument/2006/relationships/slide" Target="slide5.xml"/><Relationship Id="rId11" Type="http://schemas.openxmlformats.org/officeDocument/2006/relationships/slide" Target="slide6.xml"/><Relationship Id="rId5" Type="http://schemas.openxmlformats.org/officeDocument/2006/relationships/image" Target="../media/image11.jpg"/><Relationship Id="rId15" Type="http://schemas.openxmlformats.org/officeDocument/2006/relationships/image" Target="../media/image17.gif"/><Relationship Id="rId10" Type="http://schemas.openxmlformats.org/officeDocument/2006/relationships/image" Target="../media/image13.png"/><Relationship Id="rId19" Type="http://schemas.openxmlformats.org/officeDocument/2006/relationships/image" Target="../media/image20.png"/><Relationship Id="rId4" Type="http://schemas.openxmlformats.org/officeDocument/2006/relationships/notesSlide" Target="../notesSlides/notesSlide1.xml"/><Relationship Id="rId9" Type="http://schemas.openxmlformats.org/officeDocument/2006/relationships/slide" Target="slide4.xml"/><Relationship Id="rId14" Type="http://schemas.openxmlformats.org/officeDocument/2006/relationships/image" Target="../media/image16.gif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slide" Target="slide3.xml"/><Relationship Id="rId5" Type="http://schemas.openxmlformats.org/officeDocument/2006/relationships/image" Target="../media/image16.gif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1.png"/><Relationship Id="rId5" Type="http://schemas.openxmlformats.org/officeDocument/2006/relationships/image" Target="../media/image16.gif"/><Relationship Id="rId4" Type="http://schemas.openxmlformats.org/officeDocument/2006/relationships/image" Target="../media/image11.jpg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slide" Target="slide3.xml"/><Relationship Id="rId5" Type="http://schemas.openxmlformats.org/officeDocument/2006/relationships/image" Target="../media/image15.gif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86C1FE5-038B-4BBD-B074-3ABD920FC4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0" t="48512" r="1250" b="13997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17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448394" y="375683"/>
            <a:ext cx="10134600" cy="4460487"/>
          </a:xfrm>
          <a:prstGeom prst="roundRect">
            <a:avLst>
              <a:gd name="adj" fmla="val 25889"/>
            </a:avLst>
          </a:prstGeom>
          <a:solidFill>
            <a:schemeClr val="bg1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3" name="Picture 12" descr="375ba1682899b9444c201750c3b90c1b.png">
            <a:extLst>
              <a:ext uri="{FF2B5EF4-FFF2-40B4-BE49-F238E27FC236}">
                <a16:creationId xmlns:a16="http://schemas.microsoft.com/office/drawing/2014/main" id="{CF88A522-4E92-4F53-9287-9D1F5B9451A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0751" y="612501"/>
            <a:ext cx="10764897" cy="4733512"/>
          </a:xfrm>
          <a:prstGeom prst="rect">
            <a:avLst/>
          </a:prstGeom>
        </p:spPr>
      </p:pic>
      <p:pic>
        <p:nvPicPr>
          <p:cNvPr id="23" name="图片 4">
            <a:extLst>
              <a:ext uri="{FF2B5EF4-FFF2-40B4-BE49-F238E27FC236}">
                <a16:creationId xmlns:a16="http://schemas.microsoft.com/office/drawing/2014/main" id="{5E0450EA-2EED-4D93-BB92-05799328ED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9690" y="-899653"/>
            <a:ext cx="9405257" cy="7765983"/>
          </a:xfrm>
          <a:prstGeom prst="rect">
            <a:avLst/>
          </a:prstGeom>
        </p:spPr>
      </p:pic>
      <p:pic>
        <p:nvPicPr>
          <p:cNvPr id="2" name="5b4f5f61a1df9">
            <a:hlinkClick r:id="" action="ppaction://media"/>
            <a:extLst>
              <a:ext uri="{FF2B5EF4-FFF2-40B4-BE49-F238E27FC236}">
                <a16:creationId xmlns:a16="http://schemas.microsoft.com/office/drawing/2014/main" id="{23DA7E0A-685D-4C88-9C56-D00F1BF341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8925" y="-1585595"/>
            <a:ext cx="487363" cy="487363"/>
          </a:xfrm>
          <a:prstGeom prst="rect">
            <a:avLst/>
          </a:prstGeom>
        </p:spPr>
      </p:pic>
      <p:pic>
        <p:nvPicPr>
          <p:cNvPr id="24" name="图片 4">
            <a:extLst>
              <a:ext uri="{FF2B5EF4-FFF2-40B4-BE49-F238E27FC236}">
                <a16:creationId xmlns:a16="http://schemas.microsoft.com/office/drawing/2014/main" id="{5E0450EA-2EED-4D93-BB92-05799328ED4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96"/>
          <a:stretch/>
        </p:blipFill>
        <p:spPr>
          <a:xfrm>
            <a:off x="7712970" y="3641271"/>
            <a:ext cx="9405257" cy="322505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163533" y="283978"/>
            <a:ext cx="64947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Luyện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từ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và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câu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glow rad="635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UTM Beautiful Caps" panose="02040603050506020204" pitchFamily="18" charset="0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698874" y="1972834"/>
            <a:ext cx="9508650" cy="2145246"/>
            <a:chOff x="1761369" y="1404794"/>
            <a:chExt cx="9508650" cy="2146327"/>
          </a:xfrm>
        </p:grpSpPr>
        <p:sp>
          <p:nvSpPr>
            <p:cNvPr id="4" name="Rectangle 3"/>
            <p:cNvSpPr/>
            <p:nvPr/>
          </p:nvSpPr>
          <p:spPr>
            <a:xfrm>
              <a:off x="1761369" y="1404794"/>
              <a:ext cx="9508650" cy="21247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UTM Showcard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VỊ NGỮ  </a:t>
              </a:r>
              <a:r>
                <a:rPr kumimoji="0" lang="en-US" altLang="zh-CN" sz="6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UTM Showcard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Trong</a:t>
              </a:r>
              <a:endPara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UTM Showcard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CÂU KỂ “AI THẾ NÀO”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  <p:sp>
          <p:nvSpPr>
            <p:cNvPr id="12" name="文本框 26"/>
            <p:cNvSpPr txBox="1"/>
            <p:nvPr/>
          </p:nvSpPr>
          <p:spPr>
            <a:xfrm>
              <a:off x="1958446" y="1426393"/>
              <a:ext cx="9114495" cy="2124728"/>
            </a:xfrm>
            <a:prstGeom prst="rect">
              <a:avLst/>
            </a:prstGeom>
            <a:noFill/>
            <a:ln w="57150">
              <a:noFill/>
              <a:prstDash val="sysDot"/>
            </a:ln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1" i="0" u="none" strike="noStrike" kern="1200" cap="none" spc="0" normalizeH="0" baseline="0" noProof="0" dirty="0">
                  <a:ln>
                    <a:solidFill>
                      <a:srgbClr val="73281D"/>
                    </a:solidFill>
                  </a:ln>
                  <a:solidFill>
                    <a:srgbClr val="FFD201"/>
                  </a:solidFill>
                  <a:effectLst/>
                  <a:uLnTx/>
                  <a:uFillTx/>
                  <a:latin typeface="UTM Showcard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VỊ NGỮ  </a:t>
              </a:r>
              <a:r>
                <a:rPr kumimoji="0" lang="en-US" altLang="zh-CN" sz="6600" b="1" i="0" u="none" strike="noStrike" kern="1200" cap="none" spc="0" normalizeH="0" baseline="0" noProof="0" dirty="0" err="1">
                  <a:ln>
                    <a:solidFill>
                      <a:srgbClr val="73281D"/>
                    </a:solidFill>
                  </a:ln>
                  <a:solidFill>
                    <a:srgbClr val="FFD201"/>
                  </a:solidFill>
                  <a:effectLst/>
                  <a:uLnTx/>
                  <a:uFillTx/>
                  <a:latin typeface="UTM Showcard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Trong</a:t>
              </a:r>
              <a:endParaRPr kumimoji="0" lang="en-US" altLang="zh-CN" sz="6600" b="1" i="0" u="none" strike="noStrike" kern="1200" cap="none" spc="0" normalizeH="0" baseline="0" noProof="0" dirty="0">
                <a:ln>
                  <a:solidFill>
                    <a:srgbClr val="73281D"/>
                  </a:solidFill>
                </a:ln>
                <a:solidFill>
                  <a:srgbClr val="FFD201"/>
                </a:solidFill>
                <a:effectLst/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1" i="0" u="none" strike="noStrike" kern="1200" cap="none" spc="0" normalizeH="0" baseline="0" noProof="0" dirty="0">
                  <a:ln>
                    <a:solidFill>
                      <a:srgbClr val="73281D"/>
                    </a:solidFill>
                  </a:ln>
                  <a:solidFill>
                    <a:srgbClr val="FFD201"/>
                  </a:solidFill>
                  <a:effectLst/>
                  <a:uLnTx/>
                  <a:uFillTx/>
                  <a:latin typeface="UTM Showcard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CÂU KỂ “AI THẾ NÀO”</a:t>
              </a:r>
              <a:endParaRPr kumimoji="0" lang="zh-CN" altLang="en-US" sz="6600" b="1" i="0" u="none" strike="noStrike" kern="1200" cap="none" spc="0" normalizeH="0" baseline="0" noProof="0" dirty="0">
                <a:ln>
                  <a:solidFill>
                    <a:srgbClr val="73281D"/>
                  </a:solidFill>
                </a:ln>
                <a:solidFill>
                  <a:srgbClr val="FFD201"/>
                </a:solidFill>
                <a:effectLst/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</p:grpSp>
      <p:pic>
        <p:nvPicPr>
          <p:cNvPr id="21" name="图片 4">
            <a:extLst>
              <a:ext uri="{FF2B5EF4-FFF2-40B4-BE49-F238E27FC236}">
                <a16:creationId xmlns:a16="http://schemas.microsoft.com/office/drawing/2014/main" id="{81D41198-154F-4C4F-B961-AC314F4A995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6" b="73333"/>
          <a:stretch/>
        </p:blipFill>
        <p:spPr>
          <a:xfrm rot="557568">
            <a:off x="7338657" y="5111463"/>
            <a:ext cx="3040738" cy="2044193"/>
          </a:xfrm>
          <a:prstGeom prst="rect">
            <a:avLst/>
          </a:prstGeom>
        </p:spPr>
      </p:pic>
      <p:pic>
        <p:nvPicPr>
          <p:cNvPr id="14" name="图片 4">
            <a:extLst>
              <a:ext uri="{FF2B5EF4-FFF2-40B4-BE49-F238E27FC236}">
                <a16:creationId xmlns:a16="http://schemas.microsoft.com/office/drawing/2014/main" id="{198E5ACE-B9E5-435E-85BB-D148D2C8805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6" b="73333"/>
          <a:stretch/>
        </p:blipFill>
        <p:spPr>
          <a:xfrm flipH="1">
            <a:off x="-496091" y="444159"/>
            <a:ext cx="3133685" cy="220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5899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0" numSld="999" showWhenStopped="0">
                <p:cTn id="41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496957" y="318052"/>
            <a:ext cx="11330607" cy="6202018"/>
          </a:xfrm>
          <a:prstGeom prst="roundRect">
            <a:avLst>
              <a:gd name="adj" fmla="val 25889"/>
            </a:avLst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10" name="Text Box 31"/>
          <p:cNvSpPr txBox="1">
            <a:spLocks noChangeArrowheads="1"/>
          </p:cNvSpPr>
          <p:nvPr/>
        </p:nvSpPr>
        <p:spPr bwMode="auto">
          <a:xfrm>
            <a:off x="5009874" y="450240"/>
            <a:ext cx="33480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I.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Nhận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xét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D6662"/>
              </a:solidFill>
              <a:effectLst>
                <a:glow rad="228600">
                  <a:srgbClr val="9BBB59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928757" y="788627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1. </a:t>
            </a:r>
            <a:r>
              <a:rPr kumimoji="0" lang="en-US" alt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928757" y="1371130"/>
            <a:ext cx="10700026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đêm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cảnh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thật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lìm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Sông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thôi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vỗ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sóng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dồn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dập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vô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bờ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hồi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chiều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 Hai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già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vẫn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trò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chuyện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Ba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trầm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ngâm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Thỉnh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thoảng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mới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xét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dè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dặt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Trái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Sáu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rất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sôi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nổi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  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hệt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Thần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Thổ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Địa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vùng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này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           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D6662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928757" y="3947345"/>
            <a:ext cx="54967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mấy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6278770" y="3958174"/>
            <a:ext cx="5427038" cy="584775"/>
          </a:xfrm>
          <a:prstGeom prst="rect">
            <a:avLst/>
          </a:prstGeom>
          <a:noFill/>
          <a:ln w="38100">
            <a:solidFill>
              <a:srgbClr val="D48B51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-&gt;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7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928757" y="4594578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thuộc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mẫu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Ai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691493" y="5279826"/>
            <a:ext cx="9545811" cy="584775"/>
          </a:xfrm>
          <a:prstGeom prst="rect">
            <a:avLst/>
          </a:prstGeom>
          <a:noFill/>
          <a:ln w="38100">
            <a:solidFill>
              <a:srgbClr val="D48B51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-&gt;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thuộc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mẫu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Ai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1, 2, 4, 6, 7.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1107662" y="1249980"/>
            <a:ext cx="5032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6155427" y="1702866"/>
            <a:ext cx="4349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2384804" y="2217655"/>
            <a:ext cx="5032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6186106" y="2220761"/>
            <a:ext cx="5032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5616159" y="2667170"/>
            <a:ext cx="4905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729976" y="3209764"/>
            <a:ext cx="5032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6989832" y="1236539"/>
            <a:ext cx="5032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1D41198-154F-4C4F-B961-AC314F4A99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6" b="73333"/>
          <a:stretch/>
        </p:blipFill>
        <p:spPr>
          <a:xfrm>
            <a:off x="9583563" y="5013524"/>
            <a:ext cx="3359360" cy="225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2922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/>
      <p:bldP spid="16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6" name="Picture 105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8584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409793">
            <a:off x="-459458" y="-47645"/>
            <a:ext cx="3648365" cy="2446011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480930" y="367337"/>
            <a:ext cx="10406268" cy="6151881"/>
          </a:xfrm>
          <a:prstGeom prst="roundRect">
            <a:avLst>
              <a:gd name="adj" fmla="val 25889"/>
            </a:avLst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1026" name="Picture 2" descr="HÃ¬nh áº£nh Phim Hoáº¡t HÃ¬nh Gáº­y Äi LÃ£o GiÃ  , NgÆ°á»i ÄÃ n Ã´ng Clipart CÅ©, Hoáº¡t  HÃ¬nh, Ã´ng GiÃ  miá»n phÃ­ táº£i táº­p tin PNG PSDComment vÃ  Vecto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125" b="90000" l="26094" r="75938">
                        <a14:foregroundMark x1="40938" y1="15781" x2="57500" y2="29688"/>
                        <a14:foregroundMark x1="49063" y1="28125" x2="51094" y2="34375"/>
                        <a14:foregroundMark x1="51250" y1="33594" x2="51250" y2="39844"/>
                        <a14:foregroundMark x1="50469" y1="34375" x2="48125" y2="38125"/>
                        <a14:foregroundMark x1="51719" y1="34375" x2="53281" y2="39063"/>
                        <a14:foregroundMark x1="50469" y1="33594" x2="45000" y2="37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761" t="8655" r="26274"/>
          <a:stretch/>
        </p:blipFill>
        <p:spPr bwMode="auto">
          <a:xfrm>
            <a:off x="9189138" y="3785830"/>
            <a:ext cx="2051311" cy="4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Ã¬nh áº£nh Phim Hoáº¡t HÃ¬nh Ã´ng GiÃ  Náº¡ng Ãng Ná»i Phim Hoáº¡t HÃ¬nh Ã´ng Ná»i CÅ©,  NgÆ°á»i ÄÃ n Ã´ng Clipart CÅ©, Ã´ng Ná»i, Hoáº¡t HÃ¬nh Vector vÃ  PNG vá»i ná»n trong  suá»t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375" b="975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41" t="4626" r="34563" b="809"/>
          <a:stretch/>
        </p:blipFill>
        <p:spPr bwMode="auto">
          <a:xfrm>
            <a:off x="10780639" y="3587321"/>
            <a:ext cx="1505982" cy="339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2123557" y="473314"/>
            <a:ext cx="8949701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Xác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định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chủ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ngữ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vị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ngữ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vừa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1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2433360" y="1182330"/>
            <a:ext cx="89497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1.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đêm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cảnh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thật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im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lìm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2458760" y="2215793"/>
            <a:ext cx="89497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2.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Sông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thôi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vỗ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sóng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dồn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dập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vô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bờ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như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hồi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chiều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2355572" y="3328998"/>
            <a:ext cx="89497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4.  Ông Ba trầm ngâm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2355573" y="4333518"/>
            <a:ext cx="89497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6.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Trái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lại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ông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Sáu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rất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sôi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nổi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2266124" y="5312143"/>
            <a:ext cx="89497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7.  Ông hệt như Thần Thổ Địa của vùng này.  </a:t>
            </a: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5713855" y="1180444"/>
            <a:ext cx="215900" cy="5651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374698" y="1701443"/>
            <a:ext cx="119795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cxnSpLocks/>
          </p:cNvCxnSpPr>
          <p:nvPr/>
        </p:nvCxnSpPr>
        <p:spPr>
          <a:xfrm>
            <a:off x="5839212" y="1679792"/>
            <a:ext cx="1873554" cy="2165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cxnSpLocks/>
          </p:cNvCxnSpPr>
          <p:nvPr/>
        </p:nvCxnSpPr>
        <p:spPr>
          <a:xfrm>
            <a:off x="5839212" y="1767105"/>
            <a:ext cx="184373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4586011" y="1726843"/>
            <a:ext cx="7753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6284001" y="1720597"/>
            <a:ext cx="7753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VN</a:t>
            </a: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 flipH="1">
            <a:off x="3817701" y="2205255"/>
            <a:ext cx="215900" cy="5651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cxnSpLocks/>
          </p:cNvCxnSpPr>
          <p:nvPr/>
        </p:nvCxnSpPr>
        <p:spPr>
          <a:xfrm>
            <a:off x="2974836" y="2734905"/>
            <a:ext cx="74736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cxnSpLocks/>
          </p:cNvCxnSpPr>
          <p:nvPr/>
        </p:nvCxnSpPr>
        <p:spPr>
          <a:xfrm>
            <a:off x="4139067" y="2836505"/>
            <a:ext cx="616690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cxnSpLocks/>
          </p:cNvCxnSpPr>
          <p:nvPr/>
        </p:nvCxnSpPr>
        <p:spPr>
          <a:xfrm>
            <a:off x="4139067" y="2758718"/>
            <a:ext cx="616690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3020166" y="2757533"/>
            <a:ext cx="7753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6459261" y="2819043"/>
            <a:ext cx="7753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VN</a:t>
            </a:r>
          </a:p>
        </p:txBody>
      </p:sp>
      <p:cxnSp>
        <p:nvCxnSpPr>
          <p:cNvPr id="28" name="Straight Connector 27"/>
          <p:cNvCxnSpPr>
            <a:cxnSpLocks/>
          </p:cNvCxnSpPr>
          <p:nvPr/>
        </p:nvCxnSpPr>
        <p:spPr>
          <a:xfrm flipH="1">
            <a:off x="4093886" y="3274655"/>
            <a:ext cx="215900" cy="5651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3223936" y="3844568"/>
            <a:ext cx="7753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4586011" y="3838218"/>
            <a:ext cx="7753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VN</a:t>
            </a:r>
          </a:p>
        </p:txBody>
      </p:sp>
      <p:cxnSp>
        <p:nvCxnSpPr>
          <p:cNvPr id="31" name="Straight Connector 30"/>
          <p:cNvCxnSpPr>
            <a:cxnSpLocks/>
          </p:cNvCxnSpPr>
          <p:nvPr/>
        </p:nvCxnSpPr>
        <p:spPr>
          <a:xfrm flipH="1">
            <a:off x="5572128" y="4258905"/>
            <a:ext cx="215900" cy="5651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cxnSpLocks/>
          </p:cNvCxnSpPr>
          <p:nvPr/>
        </p:nvCxnSpPr>
        <p:spPr>
          <a:xfrm>
            <a:off x="3031849" y="3798530"/>
            <a:ext cx="96333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cxnSpLocks/>
          </p:cNvCxnSpPr>
          <p:nvPr/>
        </p:nvCxnSpPr>
        <p:spPr>
          <a:xfrm>
            <a:off x="4201836" y="3785830"/>
            <a:ext cx="16811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cxnSpLocks/>
          </p:cNvCxnSpPr>
          <p:nvPr/>
        </p:nvCxnSpPr>
        <p:spPr>
          <a:xfrm>
            <a:off x="4201836" y="3865205"/>
            <a:ext cx="16811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cxnSpLocks/>
          </p:cNvCxnSpPr>
          <p:nvPr/>
        </p:nvCxnSpPr>
        <p:spPr>
          <a:xfrm>
            <a:off x="4445205" y="4849455"/>
            <a:ext cx="104568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cxnSpLocks/>
          </p:cNvCxnSpPr>
          <p:nvPr/>
        </p:nvCxnSpPr>
        <p:spPr>
          <a:xfrm>
            <a:off x="5821805" y="4957894"/>
            <a:ext cx="147763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cxnSpLocks/>
          </p:cNvCxnSpPr>
          <p:nvPr/>
        </p:nvCxnSpPr>
        <p:spPr>
          <a:xfrm>
            <a:off x="5797992" y="4881694"/>
            <a:ext cx="1476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4378049" y="4911368"/>
            <a:ext cx="7753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6202707" y="4891772"/>
            <a:ext cx="7753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VN</a:t>
            </a:r>
          </a:p>
        </p:txBody>
      </p:sp>
      <p:cxnSp>
        <p:nvCxnSpPr>
          <p:cNvPr id="40" name="Straight Connector 39"/>
          <p:cNvCxnSpPr>
            <a:cxnSpLocks/>
          </p:cNvCxnSpPr>
          <p:nvPr/>
        </p:nvCxnSpPr>
        <p:spPr>
          <a:xfrm flipH="1">
            <a:off x="3464638" y="5277300"/>
            <a:ext cx="215900" cy="5651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cxnSpLocks/>
          </p:cNvCxnSpPr>
          <p:nvPr/>
        </p:nvCxnSpPr>
        <p:spPr>
          <a:xfrm>
            <a:off x="2794762" y="5858243"/>
            <a:ext cx="5236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cxnSpLocks/>
          </p:cNvCxnSpPr>
          <p:nvPr/>
        </p:nvCxnSpPr>
        <p:spPr>
          <a:xfrm flipV="1">
            <a:off x="3688202" y="5842450"/>
            <a:ext cx="5392986" cy="640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3696139" y="5912352"/>
            <a:ext cx="5516614" cy="783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Box 10"/>
          <p:cNvSpPr txBox="1">
            <a:spLocks noChangeArrowheads="1"/>
          </p:cNvSpPr>
          <p:nvPr/>
        </p:nvSpPr>
        <p:spPr bwMode="auto">
          <a:xfrm>
            <a:off x="2779219" y="5886531"/>
            <a:ext cx="7753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45" name="Text Box 10"/>
          <p:cNvSpPr txBox="1">
            <a:spLocks noChangeArrowheads="1"/>
          </p:cNvSpPr>
          <p:nvPr/>
        </p:nvSpPr>
        <p:spPr bwMode="auto">
          <a:xfrm>
            <a:off x="5899912" y="5993181"/>
            <a:ext cx="7737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Times New Roman" panose="02020603050405020304" pitchFamily="18" charset="0"/>
              </a:rPr>
              <a:t>VN</a:t>
            </a:r>
          </a:p>
        </p:txBody>
      </p:sp>
      <p:pic>
        <p:nvPicPr>
          <p:cNvPr id="46" name="Picture 2" descr="Vector ngÆ°á»i lÃ¡i ÄÃ² trÃªn sÃ´ng - Free.Vector6.com">
            <a:extLst>
              <a:ext uri="{FF2B5EF4-FFF2-40B4-BE49-F238E27FC236}">
                <a16:creationId xmlns:a16="http://schemas.microsoft.com/office/drawing/2014/main" id="{08BA6B17-B06C-412B-AE83-AC58CD4A01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56" r="1922"/>
          <a:stretch/>
        </p:blipFill>
        <p:spPr bwMode="auto">
          <a:xfrm>
            <a:off x="12755561" y="4489763"/>
            <a:ext cx="4264610" cy="239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88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20" grpId="0"/>
      <p:bldP spid="21" grpId="0"/>
      <p:bldP spid="26" grpId="0"/>
      <p:bldP spid="27" grpId="0"/>
      <p:bldP spid="29" grpId="0"/>
      <p:bldP spid="30" grpId="0"/>
      <p:bldP spid="38" grpId="0"/>
      <p:bldP spid="39" grpId="0"/>
      <p:bldP spid="44" grpId="0"/>
      <p:bldP spid="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ector ngÆ°á»i lÃ¡i ÄÃ² trÃªn sÃ´ng - Free.Vector6.co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56" r="192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B3E7901-B500-4168-8049-4ED70E505E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584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409793">
            <a:off x="-855429" y="-175870"/>
            <a:ext cx="3648365" cy="2446011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450574" y="403986"/>
            <a:ext cx="11317356" cy="6169092"/>
          </a:xfrm>
          <a:prstGeom prst="roundRect">
            <a:avLst>
              <a:gd name="adj" fmla="val 25889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graphicFrame>
        <p:nvGraphicFramePr>
          <p:cNvPr id="14" name="Group 241"/>
          <p:cNvGraphicFramePr>
            <a:graphicFrameLocks/>
          </p:cNvGraphicFramePr>
          <p:nvPr/>
        </p:nvGraphicFramePr>
        <p:xfrm>
          <a:off x="1516891" y="1096582"/>
          <a:ext cx="9144000" cy="5157788"/>
        </p:xfrm>
        <a:graphic>
          <a:graphicData uri="http://schemas.openxmlformats.org/drawingml/2006/table">
            <a:tbl>
              <a:tblPr/>
              <a:tblGrid>
                <a:gridCol w="2268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8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94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03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9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6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62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 Box 31"/>
          <p:cNvSpPr txBox="1">
            <a:spLocks noChangeArrowheads="1"/>
          </p:cNvSpPr>
          <p:nvPr/>
        </p:nvSpPr>
        <p:spPr bwMode="auto">
          <a:xfrm>
            <a:off x="5011185" y="425864"/>
            <a:ext cx="33480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I.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Nhận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xét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50000"/>
                </a:srgbClr>
              </a:solidFill>
              <a:effectLst>
                <a:glow rad="228600">
                  <a:srgbClr val="F79646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6" name="Text Box 204"/>
          <p:cNvSpPr txBox="1">
            <a:spLocks noChangeArrowheads="1"/>
          </p:cNvSpPr>
          <p:nvPr/>
        </p:nvSpPr>
        <p:spPr bwMode="auto">
          <a:xfrm>
            <a:off x="1674605" y="1169517"/>
            <a:ext cx="198734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Ai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7" name="Text Box 205"/>
          <p:cNvSpPr txBox="1">
            <a:spLocks noChangeArrowheads="1"/>
          </p:cNvSpPr>
          <p:nvPr/>
        </p:nvSpPr>
        <p:spPr bwMode="auto">
          <a:xfrm>
            <a:off x="3964816" y="1156907"/>
            <a:ext cx="12239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Chủ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ngữ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206"/>
          <p:cNvSpPr txBox="1">
            <a:spLocks noChangeArrowheads="1"/>
          </p:cNvSpPr>
          <p:nvPr/>
        </p:nvSpPr>
        <p:spPr bwMode="auto">
          <a:xfrm>
            <a:off x="5188778" y="1156907"/>
            <a:ext cx="1800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Vị ngữ</a:t>
            </a:r>
          </a:p>
        </p:txBody>
      </p:sp>
      <p:sp>
        <p:nvSpPr>
          <p:cNvPr id="19" name="Text Box 207"/>
          <p:cNvSpPr txBox="1">
            <a:spLocks noChangeArrowheads="1"/>
          </p:cNvSpPr>
          <p:nvPr/>
        </p:nvSpPr>
        <p:spPr bwMode="auto">
          <a:xfrm>
            <a:off x="7062028" y="1083882"/>
            <a:ext cx="15113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ND biểu thị của vị ngữ</a:t>
            </a:r>
          </a:p>
        </p:txBody>
      </p:sp>
      <p:sp>
        <p:nvSpPr>
          <p:cNvPr id="20" name="Text Box 208"/>
          <p:cNvSpPr txBox="1">
            <a:spLocks noChangeArrowheads="1"/>
          </p:cNvSpPr>
          <p:nvPr/>
        </p:nvSpPr>
        <p:spPr bwMode="auto">
          <a:xfrm>
            <a:off x="8717791" y="1083882"/>
            <a:ext cx="19796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 ngữ tạo thành vị ngữ</a:t>
            </a:r>
          </a:p>
        </p:txBody>
      </p:sp>
      <p:sp>
        <p:nvSpPr>
          <p:cNvPr id="21" name="Text Box 209"/>
          <p:cNvSpPr txBox="1">
            <a:spLocks noChangeArrowheads="1"/>
          </p:cNvSpPr>
          <p:nvPr/>
        </p:nvSpPr>
        <p:spPr bwMode="auto">
          <a:xfrm>
            <a:off x="1553403" y="1806194"/>
            <a:ext cx="21240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Cảnh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vật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thật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im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lìm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Text Box 210"/>
          <p:cNvSpPr txBox="1">
            <a:spLocks noChangeArrowheads="1"/>
          </p:cNvSpPr>
          <p:nvPr/>
        </p:nvSpPr>
        <p:spPr bwMode="auto">
          <a:xfrm>
            <a:off x="1553403" y="2525332"/>
            <a:ext cx="22685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Sông thôi vỗ sóng dồn dập vô bờ như hồi chiều.</a:t>
            </a:r>
          </a:p>
        </p:txBody>
      </p:sp>
      <p:sp>
        <p:nvSpPr>
          <p:cNvPr id="23" name="Text Box 211"/>
          <p:cNvSpPr txBox="1">
            <a:spLocks noChangeArrowheads="1"/>
          </p:cNvSpPr>
          <p:nvPr/>
        </p:nvSpPr>
        <p:spPr bwMode="auto">
          <a:xfrm>
            <a:off x="1553403" y="3604832"/>
            <a:ext cx="22685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Ông Ba  trầm ngâm.</a:t>
            </a:r>
          </a:p>
        </p:txBody>
      </p:sp>
      <p:sp>
        <p:nvSpPr>
          <p:cNvPr id="24" name="Text Box 212"/>
          <p:cNvSpPr txBox="1">
            <a:spLocks noChangeArrowheads="1"/>
          </p:cNvSpPr>
          <p:nvPr/>
        </p:nvSpPr>
        <p:spPr bwMode="auto">
          <a:xfrm>
            <a:off x="1553403" y="4396994"/>
            <a:ext cx="21955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Ông Sáu rất sôi nổi.</a:t>
            </a:r>
          </a:p>
        </p:txBody>
      </p:sp>
      <p:sp>
        <p:nvSpPr>
          <p:cNvPr id="25" name="Text Box 213"/>
          <p:cNvSpPr txBox="1">
            <a:spLocks noChangeArrowheads="1"/>
          </p:cNvSpPr>
          <p:nvPr/>
        </p:nvSpPr>
        <p:spPr bwMode="auto">
          <a:xfrm>
            <a:off x="3821941" y="1877632"/>
            <a:ext cx="13668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Cảnh vật</a:t>
            </a:r>
          </a:p>
        </p:txBody>
      </p:sp>
      <p:sp>
        <p:nvSpPr>
          <p:cNvPr id="26" name="Text Box 214"/>
          <p:cNvSpPr txBox="1">
            <a:spLocks noChangeArrowheads="1"/>
          </p:cNvSpPr>
          <p:nvPr/>
        </p:nvSpPr>
        <p:spPr bwMode="auto">
          <a:xfrm>
            <a:off x="3893378" y="2741232"/>
            <a:ext cx="1150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Sông</a:t>
            </a:r>
          </a:p>
        </p:txBody>
      </p:sp>
      <p:sp>
        <p:nvSpPr>
          <p:cNvPr id="27" name="Text Box 215"/>
          <p:cNvSpPr txBox="1">
            <a:spLocks noChangeArrowheads="1"/>
          </p:cNvSpPr>
          <p:nvPr/>
        </p:nvSpPr>
        <p:spPr bwMode="auto">
          <a:xfrm>
            <a:off x="3893378" y="3749294"/>
            <a:ext cx="1258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Ông Ba</a:t>
            </a:r>
          </a:p>
        </p:txBody>
      </p:sp>
      <p:sp>
        <p:nvSpPr>
          <p:cNvPr id="28" name="Text Box 216"/>
          <p:cNvSpPr txBox="1">
            <a:spLocks noChangeArrowheads="1"/>
          </p:cNvSpPr>
          <p:nvPr/>
        </p:nvSpPr>
        <p:spPr bwMode="auto">
          <a:xfrm>
            <a:off x="3821941" y="4541457"/>
            <a:ext cx="1314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Ông Sáu</a:t>
            </a:r>
          </a:p>
        </p:txBody>
      </p:sp>
      <p:sp>
        <p:nvSpPr>
          <p:cNvPr id="29" name="Text Box 217"/>
          <p:cNvSpPr txBox="1">
            <a:spLocks noChangeArrowheads="1"/>
          </p:cNvSpPr>
          <p:nvPr/>
        </p:nvSpPr>
        <p:spPr bwMode="auto">
          <a:xfrm>
            <a:off x="5188778" y="1876044"/>
            <a:ext cx="172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thật im lìm</a:t>
            </a:r>
          </a:p>
        </p:txBody>
      </p:sp>
      <p:sp>
        <p:nvSpPr>
          <p:cNvPr id="30" name="Text Box 218"/>
          <p:cNvSpPr txBox="1">
            <a:spLocks noChangeArrowheads="1"/>
          </p:cNvSpPr>
          <p:nvPr/>
        </p:nvSpPr>
        <p:spPr bwMode="auto">
          <a:xfrm>
            <a:off x="5261803" y="4541457"/>
            <a:ext cx="172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rất sôi nổi</a:t>
            </a:r>
          </a:p>
        </p:txBody>
      </p:sp>
      <p:sp>
        <p:nvSpPr>
          <p:cNvPr id="31" name="Text Box 219"/>
          <p:cNvSpPr txBox="1">
            <a:spLocks noChangeArrowheads="1"/>
          </p:cNvSpPr>
          <p:nvPr/>
        </p:nvSpPr>
        <p:spPr bwMode="auto">
          <a:xfrm>
            <a:off x="5188778" y="3749294"/>
            <a:ext cx="172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trầm ngâm</a:t>
            </a:r>
          </a:p>
        </p:txBody>
      </p:sp>
      <p:sp>
        <p:nvSpPr>
          <p:cNvPr id="32" name="Text Box 220"/>
          <p:cNvSpPr txBox="1">
            <a:spLocks noChangeArrowheads="1"/>
          </p:cNvSpPr>
          <p:nvPr/>
        </p:nvSpPr>
        <p:spPr bwMode="auto">
          <a:xfrm>
            <a:off x="5188778" y="2525332"/>
            <a:ext cx="18732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thôi vỗ sóng dồn dập vô bờ như hồi chiều.</a:t>
            </a:r>
          </a:p>
        </p:txBody>
      </p:sp>
      <p:sp>
        <p:nvSpPr>
          <p:cNvPr id="33" name="Text Box 221"/>
          <p:cNvSpPr txBox="1">
            <a:spLocks noChangeArrowheads="1"/>
          </p:cNvSpPr>
          <p:nvPr/>
        </p:nvSpPr>
        <p:spPr bwMode="auto">
          <a:xfrm>
            <a:off x="7062028" y="1876044"/>
            <a:ext cx="1727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Trạng thái của cảnh vật</a:t>
            </a:r>
          </a:p>
        </p:txBody>
      </p:sp>
      <p:sp>
        <p:nvSpPr>
          <p:cNvPr id="34" name="Text Box 222"/>
          <p:cNvSpPr txBox="1">
            <a:spLocks noChangeArrowheads="1"/>
          </p:cNvSpPr>
          <p:nvPr/>
        </p:nvSpPr>
        <p:spPr bwMode="auto">
          <a:xfrm>
            <a:off x="7133466" y="4396994"/>
            <a:ext cx="15113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Trạng thái của người</a:t>
            </a:r>
          </a:p>
        </p:txBody>
      </p:sp>
      <p:sp>
        <p:nvSpPr>
          <p:cNvPr id="35" name="Text Box 223"/>
          <p:cNvSpPr txBox="1">
            <a:spLocks noChangeArrowheads="1"/>
          </p:cNvSpPr>
          <p:nvPr/>
        </p:nvSpPr>
        <p:spPr bwMode="auto">
          <a:xfrm>
            <a:off x="7062028" y="3676269"/>
            <a:ext cx="15113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Trạng thái của người</a:t>
            </a:r>
          </a:p>
        </p:txBody>
      </p:sp>
      <p:sp>
        <p:nvSpPr>
          <p:cNvPr id="36" name="Text Box 224"/>
          <p:cNvSpPr txBox="1">
            <a:spLocks noChangeArrowheads="1"/>
          </p:cNvSpPr>
          <p:nvPr/>
        </p:nvSpPr>
        <p:spPr bwMode="auto">
          <a:xfrm>
            <a:off x="6989003" y="2741232"/>
            <a:ext cx="1727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Trạng thái của sông</a:t>
            </a:r>
          </a:p>
        </p:txBody>
      </p:sp>
      <p:sp>
        <p:nvSpPr>
          <p:cNvPr id="37" name="Text Box 225"/>
          <p:cNvSpPr txBox="1">
            <a:spLocks noChangeArrowheads="1"/>
          </p:cNvSpPr>
          <p:nvPr/>
        </p:nvSpPr>
        <p:spPr bwMode="auto">
          <a:xfrm>
            <a:off x="8862253" y="1949069"/>
            <a:ext cx="18351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304C4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Cụm tính từ</a:t>
            </a:r>
          </a:p>
        </p:txBody>
      </p:sp>
      <p:sp>
        <p:nvSpPr>
          <p:cNvPr id="38" name="Text Box 226"/>
          <p:cNvSpPr txBox="1">
            <a:spLocks noChangeArrowheads="1"/>
          </p:cNvSpPr>
          <p:nvPr/>
        </p:nvSpPr>
        <p:spPr bwMode="auto">
          <a:xfrm>
            <a:off x="8862253" y="2668207"/>
            <a:ext cx="1835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304C4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Cụm động từ ( thôi )</a:t>
            </a:r>
          </a:p>
        </p:txBody>
      </p:sp>
      <p:sp>
        <p:nvSpPr>
          <p:cNvPr id="39" name="Text Box 227"/>
          <p:cNvSpPr txBox="1">
            <a:spLocks noChangeArrowheads="1"/>
          </p:cNvSpPr>
          <p:nvPr/>
        </p:nvSpPr>
        <p:spPr bwMode="auto">
          <a:xfrm>
            <a:off x="8862253" y="3749294"/>
            <a:ext cx="18351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304C4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Động từ</a:t>
            </a:r>
          </a:p>
        </p:txBody>
      </p:sp>
      <p:sp>
        <p:nvSpPr>
          <p:cNvPr id="40" name="Text Box 228"/>
          <p:cNvSpPr txBox="1">
            <a:spLocks noChangeArrowheads="1"/>
          </p:cNvSpPr>
          <p:nvPr/>
        </p:nvSpPr>
        <p:spPr bwMode="auto">
          <a:xfrm>
            <a:off x="8862253" y="4468432"/>
            <a:ext cx="18351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304C4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Cụm động từ</a:t>
            </a:r>
          </a:p>
        </p:txBody>
      </p:sp>
      <p:sp>
        <p:nvSpPr>
          <p:cNvPr id="41" name="Text Box 229"/>
          <p:cNvSpPr txBox="1">
            <a:spLocks noChangeArrowheads="1"/>
          </p:cNvSpPr>
          <p:nvPr/>
        </p:nvSpPr>
        <p:spPr bwMode="auto">
          <a:xfrm>
            <a:off x="1553403" y="5235194"/>
            <a:ext cx="23399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Ông  hệt như Thần Thổ Địa của vùng này.</a:t>
            </a: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Box 230"/>
          <p:cNvSpPr txBox="1">
            <a:spLocks noChangeArrowheads="1"/>
          </p:cNvSpPr>
          <p:nvPr/>
        </p:nvSpPr>
        <p:spPr bwMode="auto">
          <a:xfrm>
            <a:off x="3821941" y="5549519"/>
            <a:ext cx="1368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Ông</a:t>
            </a:r>
          </a:p>
        </p:txBody>
      </p:sp>
      <p:sp>
        <p:nvSpPr>
          <p:cNvPr id="43" name="Text Box 231"/>
          <p:cNvSpPr txBox="1">
            <a:spLocks noChangeArrowheads="1"/>
          </p:cNvSpPr>
          <p:nvPr/>
        </p:nvSpPr>
        <p:spPr bwMode="auto">
          <a:xfrm>
            <a:off x="5188778" y="5235194"/>
            <a:ext cx="180022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hệt như Thần Thổ Địa của vùng này.</a:t>
            </a:r>
          </a:p>
        </p:txBody>
      </p:sp>
      <p:sp>
        <p:nvSpPr>
          <p:cNvPr id="44" name="Text Box 232"/>
          <p:cNvSpPr txBox="1">
            <a:spLocks noChangeArrowheads="1"/>
          </p:cNvSpPr>
          <p:nvPr/>
        </p:nvSpPr>
        <p:spPr bwMode="auto">
          <a:xfrm>
            <a:off x="7062028" y="5333619"/>
            <a:ext cx="18002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Đặc điểm của người</a:t>
            </a: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 Box 233"/>
          <p:cNvSpPr txBox="1">
            <a:spLocks noChangeArrowheads="1"/>
          </p:cNvSpPr>
          <p:nvPr/>
        </p:nvSpPr>
        <p:spPr bwMode="auto">
          <a:xfrm>
            <a:off x="8862253" y="5405057"/>
            <a:ext cx="1835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304C4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Cụm tính từ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304C4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 hệt )</a:t>
            </a:r>
            <a:endParaRPr kumimoji="0" lang="en-US" altLang="en-US" sz="2200" b="0" i="0" u="none" strike="noStrike" kern="1200" cap="none" spc="0" normalizeH="0" baseline="0" noProof="0">
              <a:ln>
                <a:noFill/>
              </a:ln>
              <a:solidFill>
                <a:srgbClr val="304C4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4220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637420" y="473836"/>
            <a:ext cx="10764760" cy="5910328"/>
          </a:xfrm>
          <a:prstGeom prst="roundRect">
            <a:avLst>
              <a:gd name="adj" fmla="val 25889"/>
            </a:avLst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8" name="Picture 7" descr="375ba1682899b9444c201750c3b90c1b.png">
            <a:extLst>
              <a:ext uri="{FF2B5EF4-FFF2-40B4-BE49-F238E27FC236}">
                <a16:creationId xmlns:a16="http://schemas.microsoft.com/office/drawing/2014/main" id="{75EACBFD-C055-49B2-8608-122804F026F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91744" y="-153044"/>
            <a:ext cx="6126644" cy="2322693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9A78736F-173D-41F0-8992-7AA18563AB40}"/>
              </a:ext>
            </a:extLst>
          </p:cNvPr>
          <p:cNvSpPr/>
          <p:nvPr/>
        </p:nvSpPr>
        <p:spPr>
          <a:xfrm>
            <a:off x="841924" y="1841242"/>
            <a:ext cx="1002628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ngữ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kể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Ai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?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chỉ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đặc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điểm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chất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hoặc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trạng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thái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nói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chủ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ngữ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marR="0" lvl="0" indent="-4572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ngữ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thường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do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 (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hoặc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cụm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cụm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)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tạo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marR="0" lvl="0" indent="-4572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UTM Futura Extr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01220" y="500471"/>
            <a:ext cx="35076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GHI NHỚ </a:t>
            </a:r>
          </a:p>
        </p:txBody>
      </p:sp>
    </p:spTree>
    <p:extLst>
      <p:ext uri="{BB962C8B-B14F-4D97-AF65-F5344CB8AC3E}">
        <p14:creationId xmlns:p14="http://schemas.microsoft.com/office/powerpoint/2010/main" val="232289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375ba1682899b9444c201750c3b90c1b.png">
            <a:extLst>
              <a:ext uri="{FF2B5EF4-FFF2-40B4-BE49-F238E27FC236}">
                <a16:creationId xmlns:a16="http://schemas.microsoft.com/office/drawing/2014/main" id="{8BA9010C-1026-48FD-8841-2E08CE4BA23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4804" y="936250"/>
            <a:ext cx="9843542" cy="373181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E0450EA-2EED-4D93-BB92-05799328ED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9" t="32646" r="29818"/>
          <a:stretch/>
        </p:blipFill>
        <p:spPr>
          <a:xfrm flipH="1">
            <a:off x="-4441234" y="0"/>
            <a:ext cx="12523306" cy="84085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6300" y="312672"/>
            <a:ext cx="172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solidFill>
                    <a:srgbClr val="FFD201"/>
                  </a:solidFill>
                </a:ln>
                <a:solidFill>
                  <a:srgbClr val="0D6662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50913" y="2191557"/>
            <a:ext cx="6071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solidFill>
                    <a:srgbClr val="FFD201"/>
                  </a:solidFill>
                </a:ln>
                <a:solidFill>
                  <a:srgbClr val="0D6662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LUYỆN TẬP</a:t>
            </a:r>
          </a:p>
        </p:txBody>
      </p:sp>
      <p:pic>
        <p:nvPicPr>
          <p:cNvPr id="9" name="图片 4">
            <a:extLst>
              <a:ext uri="{FF2B5EF4-FFF2-40B4-BE49-F238E27FC236}">
                <a16:creationId xmlns:a16="http://schemas.microsoft.com/office/drawing/2014/main" id="{A49E8B23-4D18-4EE7-9101-6E4D091AB9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6" b="73333"/>
          <a:stretch/>
        </p:blipFill>
        <p:spPr>
          <a:xfrm>
            <a:off x="8353518" y="4026310"/>
            <a:ext cx="4812095" cy="323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097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á» Lai Lá»ch MÃ u Xanh LÃ¡ Trang - Miá»n PhÃ­ vector hÃ¬nh áº£nh trÃªn Pixab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6213" y="4292960"/>
            <a:ext cx="6589600" cy="269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226383" y="0"/>
            <a:ext cx="11755278" cy="6995867"/>
          </a:xfrm>
          <a:prstGeom prst="roundRect">
            <a:avLst>
              <a:gd name="adj" fmla="val 25889"/>
            </a:avLst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grpSp>
        <p:nvGrpSpPr>
          <p:cNvPr id="5" name="Group 1261">
            <a:extLst>
              <a:ext uri="{FF2B5EF4-FFF2-40B4-BE49-F238E27FC236}">
                <a16:creationId xmlns:a16="http://schemas.microsoft.com/office/drawing/2014/main" id="{95AAA504-8292-4016-93E3-AB185B1B66B8}"/>
              </a:ext>
            </a:extLst>
          </p:cNvPr>
          <p:cNvGrpSpPr/>
          <p:nvPr/>
        </p:nvGrpSpPr>
        <p:grpSpPr>
          <a:xfrm>
            <a:off x="9721528" y="643638"/>
            <a:ext cx="582356" cy="526632"/>
            <a:chOff x="0" y="0"/>
            <a:chExt cx="935237" cy="845748"/>
          </a:xfrm>
        </p:grpSpPr>
        <p:sp>
          <p:nvSpPr>
            <p:cNvPr id="6" name="Shape 1259">
              <a:extLst>
                <a:ext uri="{FF2B5EF4-FFF2-40B4-BE49-F238E27FC236}">
                  <a16:creationId xmlns:a16="http://schemas.microsoft.com/office/drawing/2014/main" id="{E5E3C7DB-765D-4A35-BF56-1FCF196A16EA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" name="Shape 1260">
              <a:extLst>
                <a:ext uri="{FF2B5EF4-FFF2-40B4-BE49-F238E27FC236}">
                  <a16:creationId xmlns:a16="http://schemas.microsoft.com/office/drawing/2014/main" id="{62EA72B6-44E7-45F0-A0C4-92D2775C7604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" name="Group 1261">
            <a:extLst>
              <a:ext uri="{FF2B5EF4-FFF2-40B4-BE49-F238E27FC236}">
                <a16:creationId xmlns:a16="http://schemas.microsoft.com/office/drawing/2014/main" id="{3C68FDDF-7933-48D6-A896-C3864B0D4419}"/>
              </a:ext>
            </a:extLst>
          </p:cNvPr>
          <p:cNvGrpSpPr/>
          <p:nvPr/>
        </p:nvGrpSpPr>
        <p:grpSpPr>
          <a:xfrm>
            <a:off x="10357940" y="309290"/>
            <a:ext cx="582356" cy="526632"/>
            <a:chOff x="0" y="0"/>
            <a:chExt cx="935237" cy="845748"/>
          </a:xfrm>
        </p:grpSpPr>
        <p:sp>
          <p:nvSpPr>
            <p:cNvPr id="10" name="Shape 1259">
              <a:extLst>
                <a:ext uri="{FF2B5EF4-FFF2-40B4-BE49-F238E27FC236}">
                  <a16:creationId xmlns:a16="http://schemas.microsoft.com/office/drawing/2014/main" id="{4C957BE1-DE60-4B3E-91AD-AA5A9B8B333A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Shape 1260">
              <a:extLst>
                <a:ext uri="{FF2B5EF4-FFF2-40B4-BE49-F238E27FC236}">
                  <a16:creationId xmlns:a16="http://schemas.microsoft.com/office/drawing/2014/main" id="{81869396-5625-432C-B6F1-CE1A0DE3E593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8" name="Text Box 215"/>
          <p:cNvSpPr txBox="1">
            <a:spLocks noChangeArrowheads="1"/>
          </p:cNvSpPr>
          <p:nvPr/>
        </p:nvSpPr>
        <p:spPr bwMode="auto">
          <a:xfrm>
            <a:off x="928688" y="2500313"/>
            <a:ext cx="88931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422978" y="1152298"/>
            <a:ext cx="11293639" cy="2955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đại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rất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khỏe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Mỏ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đại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dài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rất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cứng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Đôi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chân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nó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giống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móc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hàng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cần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cẩu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Đại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rất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ít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bay.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chạy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mặt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đất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nó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giống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ngỗng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cụ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nhưng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nhanh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nhẹn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hơn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DA5D2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506053" y="4038639"/>
            <a:ext cx="958972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a,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Tìm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kể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Ai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thế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đoạn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văn</a:t>
            </a:r>
            <a:r>
              <a:rPr lang="en-US" alt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auto">
          <a:xfrm>
            <a:off x="549707" y="5188640"/>
            <a:ext cx="1012486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c,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Vị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ngữ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trên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do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những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từ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ngữ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tạo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auto">
          <a:xfrm>
            <a:off x="549707" y="4650853"/>
            <a:ext cx="914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b,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Xác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định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vị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ngữ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trên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6" name="Picture 2" descr="HÃ¬nh áº£nh Äáº¡i BÃ ng Png Vector, Chim Æ°ng, Yingtou, Rá»«ng miá»n phÃ­ táº£i táº­p tin  PNG PSDComment vÃ  Vecto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934" t="32205" r="24000" b="16676"/>
          <a:stretch/>
        </p:blipFill>
        <p:spPr bwMode="auto">
          <a:xfrm>
            <a:off x="-283136" y="-166675"/>
            <a:ext cx="1880232" cy="174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á» Lai Lá»ch MÃ u Xanh LÃ¡ Trang - Miá»n PhÃ­ vector hÃ¬nh áº£nh trÃªn Pixab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30790" y="4266921"/>
            <a:ext cx="6983949" cy="276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Äáº¡i bÃ ng hÃ³i Accipitridae, Äáº¡i bÃ ng, accipitridae, accipitriformes png |  PNGEg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0" r="90000">
                        <a14:foregroundMark x1="52111" y1="66333" x2="65444" y2="56833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974" t="-1895" r="17464" b="4210"/>
          <a:stretch/>
        </p:blipFill>
        <p:spPr bwMode="auto">
          <a:xfrm flipH="1">
            <a:off x="9693707" y="3094819"/>
            <a:ext cx="2490823" cy="251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375ba1682899b9444c201750c3b90c1b.png">
            <a:extLst>
              <a:ext uri="{FF2B5EF4-FFF2-40B4-BE49-F238E27FC236}">
                <a16:creationId xmlns:a16="http://schemas.microsoft.com/office/drawing/2014/main" id="{579A4D5B-65E5-44B3-9498-00EE66314897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00736" y="-137867"/>
            <a:ext cx="7410453" cy="1760049"/>
          </a:xfrm>
          <a:prstGeom prst="rect">
            <a:avLst/>
          </a:prstGeom>
        </p:spPr>
      </p:pic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3172076" y="498961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1: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trả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lời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hỏi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4566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1" grpId="0"/>
      <p:bldP spid="22" grpId="0"/>
      <p:bldP spid="23" grpId="0"/>
      <p:bldP spid="24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-152400" y="-11116"/>
            <a:ext cx="12235543" cy="6858000"/>
          </a:xfrm>
          <a:prstGeom prst="roundRect">
            <a:avLst>
              <a:gd name="adj" fmla="val 25889"/>
            </a:avLst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35" name="Text Box 188"/>
          <p:cNvSpPr txBox="1">
            <a:spLocks noChangeArrowheads="1"/>
          </p:cNvSpPr>
          <p:nvPr/>
        </p:nvSpPr>
        <p:spPr bwMode="auto">
          <a:xfrm>
            <a:off x="6088063" y="3252784"/>
            <a:ext cx="18002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#9Slide03 AmpleSoft Bold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6" name="Text Box 215"/>
          <p:cNvSpPr txBox="1">
            <a:spLocks noChangeArrowheads="1"/>
          </p:cNvSpPr>
          <p:nvPr/>
        </p:nvSpPr>
        <p:spPr bwMode="auto">
          <a:xfrm>
            <a:off x="928688" y="2576509"/>
            <a:ext cx="88931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#9Slide03 AmpleSoft Bold" panose="02000000000000000000" pitchFamily="2" charset="0"/>
              <a:cs typeface="Arial" panose="020B0604020202020204" pitchFamily="34" charset="0"/>
            </a:endParaRPr>
          </a:p>
        </p:txBody>
      </p:sp>
      <p:graphicFrame>
        <p:nvGraphicFramePr>
          <p:cNvPr id="37" name="Group 15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8346719"/>
              </p:ext>
            </p:extLst>
          </p:nvPr>
        </p:nvGraphicFramePr>
        <p:xfrm>
          <a:off x="239939" y="176981"/>
          <a:ext cx="11691506" cy="6212109"/>
        </p:xfrm>
        <a:graphic>
          <a:graphicData uri="http://schemas.openxmlformats.org/drawingml/2006/table">
            <a:tbl>
              <a:tblPr/>
              <a:tblGrid>
                <a:gridCol w="7178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130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48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69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59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74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64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205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8" name="Text Box 120"/>
          <p:cNvSpPr txBox="1">
            <a:spLocks noChangeArrowheads="1"/>
          </p:cNvSpPr>
          <p:nvPr/>
        </p:nvSpPr>
        <p:spPr bwMode="auto">
          <a:xfrm>
            <a:off x="2310946" y="283337"/>
            <a:ext cx="36226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Ai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9" name="Text Box 122"/>
          <p:cNvSpPr txBox="1">
            <a:spLocks noChangeArrowheads="1"/>
          </p:cNvSpPr>
          <p:nvPr/>
        </p:nvSpPr>
        <p:spPr bwMode="auto">
          <a:xfrm>
            <a:off x="7516657" y="336767"/>
            <a:ext cx="47511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Từ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ngữ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tạo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thành</a:t>
            </a:r>
            <a:r>
              <a:rPr lang="en-US" altLang="en-US" sz="3200" b="1" noProof="0" dirty="0">
                <a:solidFill>
                  <a:srgbClr val="DA5D2E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vị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5D2E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ngữ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DA5D2E"/>
              </a:solidFill>
              <a:effectLst/>
              <a:uLnTx/>
              <a:uFillTx/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0" name="Text Box 124"/>
          <p:cNvSpPr txBox="1">
            <a:spLocks noChangeArrowheads="1"/>
          </p:cNvSpPr>
          <p:nvPr/>
        </p:nvSpPr>
        <p:spPr bwMode="auto">
          <a:xfrm>
            <a:off x="729569" y="1086586"/>
            <a:ext cx="57197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Cánh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đại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bàng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rất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khỏe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.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1" name="Text Box 125"/>
          <p:cNvSpPr txBox="1">
            <a:spLocks noChangeArrowheads="1"/>
          </p:cNvSpPr>
          <p:nvPr/>
        </p:nvSpPr>
        <p:spPr bwMode="auto">
          <a:xfrm>
            <a:off x="400618" y="1904707"/>
            <a:ext cx="699417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Mỏ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đại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bàng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dài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rất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cứng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2" name="Text Box 129"/>
          <p:cNvSpPr txBox="1">
            <a:spLocks noChangeArrowheads="1"/>
          </p:cNvSpPr>
          <p:nvPr/>
        </p:nvSpPr>
        <p:spPr bwMode="auto">
          <a:xfrm>
            <a:off x="370504" y="2756164"/>
            <a:ext cx="705439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Đôi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chân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nó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giống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như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cái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móc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hàng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cần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cẩu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.</a:t>
            </a: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3" name="Text Box 130"/>
          <p:cNvSpPr txBox="1">
            <a:spLocks noChangeArrowheads="1"/>
          </p:cNvSpPr>
          <p:nvPr/>
        </p:nvSpPr>
        <p:spPr bwMode="auto">
          <a:xfrm>
            <a:off x="1262402" y="4223552"/>
            <a:ext cx="57197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Đại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bàng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rất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ít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bay.</a:t>
            </a:r>
          </a:p>
        </p:txBody>
      </p:sp>
      <p:sp>
        <p:nvSpPr>
          <p:cNvPr id="44" name="Text Box 131"/>
          <p:cNvSpPr txBox="1">
            <a:spLocks noChangeArrowheads="1"/>
          </p:cNvSpPr>
          <p:nvPr/>
        </p:nvSpPr>
        <p:spPr bwMode="auto">
          <a:xfrm>
            <a:off x="262552" y="4871892"/>
            <a:ext cx="732983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Nó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giống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như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một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con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ngỗng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cụ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nhưng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nhanh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nhẹn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hơn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nhiều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5" name="Text Box 136"/>
          <p:cNvSpPr txBox="1">
            <a:spLocks noChangeArrowheads="1"/>
          </p:cNvSpPr>
          <p:nvPr/>
        </p:nvSpPr>
        <p:spPr bwMode="auto">
          <a:xfrm>
            <a:off x="8257410" y="1980585"/>
            <a:ext cx="335888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Cụm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tính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từ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E44466"/>
              </a:solidFill>
              <a:effectLst/>
              <a:uLnTx/>
              <a:uFillTx/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6" name="Text Box 151"/>
          <p:cNvSpPr txBox="1">
            <a:spLocks noChangeArrowheads="1"/>
          </p:cNvSpPr>
          <p:nvPr/>
        </p:nvSpPr>
        <p:spPr bwMode="auto">
          <a:xfrm>
            <a:off x="8218726" y="1144113"/>
            <a:ext cx="394846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Cụm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tính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từ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E44466"/>
              </a:solidFill>
              <a:effectLst/>
              <a:uLnTx/>
              <a:uFillTx/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7" name="Text Box 152"/>
          <p:cNvSpPr txBox="1">
            <a:spLocks noChangeArrowheads="1"/>
          </p:cNvSpPr>
          <p:nvPr/>
        </p:nvSpPr>
        <p:spPr bwMode="auto">
          <a:xfrm>
            <a:off x="8240661" y="2980196"/>
            <a:ext cx="319038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Cụm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tính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từ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E44466"/>
              </a:solidFill>
              <a:effectLst/>
              <a:uLnTx/>
              <a:uFillTx/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8" name="Text Box 153"/>
          <p:cNvSpPr txBox="1">
            <a:spLocks noChangeArrowheads="1"/>
          </p:cNvSpPr>
          <p:nvPr/>
        </p:nvSpPr>
        <p:spPr bwMode="auto">
          <a:xfrm>
            <a:off x="8199484" y="4218440"/>
            <a:ext cx="411904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Cụm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tính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từ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E44466"/>
              </a:solidFill>
              <a:effectLst/>
              <a:uLnTx/>
              <a:uFillTx/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9" name="Text Box 154"/>
          <p:cNvSpPr txBox="1">
            <a:spLocks noChangeArrowheads="1"/>
          </p:cNvSpPr>
          <p:nvPr/>
        </p:nvSpPr>
        <p:spPr bwMode="auto">
          <a:xfrm>
            <a:off x="8146734" y="4964070"/>
            <a:ext cx="335025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Cụm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tính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anose="02020603050405020304" pitchFamily="18" charset="0"/>
              </a:rPr>
              <a:t>từ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E44466"/>
              </a:solidFill>
              <a:effectLst/>
              <a:uLnTx/>
              <a:uFillTx/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50" name="Straight Connector 49"/>
          <p:cNvCxnSpPr>
            <a:cxnSpLocks/>
          </p:cNvCxnSpPr>
          <p:nvPr/>
        </p:nvCxnSpPr>
        <p:spPr>
          <a:xfrm flipH="1">
            <a:off x="3843542" y="1166528"/>
            <a:ext cx="215900" cy="5651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cxnSpLocks/>
          </p:cNvCxnSpPr>
          <p:nvPr/>
        </p:nvCxnSpPr>
        <p:spPr>
          <a:xfrm flipH="1">
            <a:off x="3132769" y="2004887"/>
            <a:ext cx="215900" cy="5651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cxnSpLocks/>
          </p:cNvCxnSpPr>
          <p:nvPr/>
        </p:nvCxnSpPr>
        <p:spPr>
          <a:xfrm flipH="1">
            <a:off x="3843542" y="2832952"/>
            <a:ext cx="215900" cy="5651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cxnSpLocks/>
          </p:cNvCxnSpPr>
          <p:nvPr/>
        </p:nvCxnSpPr>
        <p:spPr>
          <a:xfrm flipH="1">
            <a:off x="3240719" y="4267560"/>
            <a:ext cx="215900" cy="5651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cxnSpLocks/>
          </p:cNvCxnSpPr>
          <p:nvPr/>
        </p:nvCxnSpPr>
        <p:spPr>
          <a:xfrm flipH="1">
            <a:off x="1023616" y="4947205"/>
            <a:ext cx="215900" cy="5651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cxnSpLocks/>
          </p:cNvCxnSpPr>
          <p:nvPr/>
        </p:nvCxnSpPr>
        <p:spPr>
          <a:xfrm>
            <a:off x="4261832" y="1718383"/>
            <a:ext cx="13255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cxnSpLocks/>
          </p:cNvCxnSpPr>
          <p:nvPr/>
        </p:nvCxnSpPr>
        <p:spPr>
          <a:xfrm>
            <a:off x="3131343" y="2751814"/>
            <a:ext cx="23129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cxnSpLocks/>
          </p:cNvCxnSpPr>
          <p:nvPr/>
        </p:nvCxnSpPr>
        <p:spPr>
          <a:xfrm flipV="1">
            <a:off x="620712" y="4056163"/>
            <a:ext cx="4650182" cy="372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cxnSpLocks/>
          </p:cNvCxnSpPr>
          <p:nvPr/>
        </p:nvCxnSpPr>
        <p:spPr>
          <a:xfrm>
            <a:off x="3601275" y="4832710"/>
            <a:ext cx="14509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cxnSpLocks/>
          </p:cNvCxnSpPr>
          <p:nvPr/>
        </p:nvCxnSpPr>
        <p:spPr>
          <a:xfrm flipV="1">
            <a:off x="1362739" y="5533611"/>
            <a:ext cx="6032050" cy="136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cxnSpLocks/>
          </p:cNvCxnSpPr>
          <p:nvPr/>
        </p:nvCxnSpPr>
        <p:spPr>
          <a:xfrm flipV="1">
            <a:off x="303604" y="6149388"/>
            <a:ext cx="6499958" cy="4098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cxnSpLocks/>
          </p:cNvCxnSpPr>
          <p:nvPr/>
        </p:nvCxnSpPr>
        <p:spPr>
          <a:xfrm flipV="1">
            <a:off x="4167336" y="3417883"/>
            <a:ext cx="2636226" cy="2219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205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299" r="100000">
                        <a14:foregroundMark x1="42532" y1="14938" x2="62175" y2="59059"/>
                        <a14:foregroundMark x1="34740" y1="17981" x2="32143" y2="23928"/>
                        <a14:foregroundMark x1="43669" y1="26279" x2="42532" y2="27524"/>
                        <a14:foregroundMark x1="51136" y1="15906" x2="60065" y2="41217"/>
                        <a14:foregroundMark x1="62825" y1="19225" x2="62175" y2="45090"/>
                        <a14:foregroundMark x1="45292" y1="15214" x2="54708" y2="23651"/>
                        <a14:foregroundMark x1="55357" y1="18534" x2="62500" y2="26556"/>
                        <a14:foregroundMark x1="50487" y1="17981" x2="66396" y2="20194"/>
                        <a14:foregroundMark x1="62825" y1="15906" x2="50487" y2="13555"/>
                        <a14:foregroundMark x1="48539" y1="33195" x2="45292" y2="48409"/>
                        <a14:foregroundMark x1="50487" y1="40941" x2="50000" y2="50484"/>
                        <a14:foregroundMark x1="43669" y1="39557" x2="39123" y2="50484"/>
                        <a14:foregroundMark x1="41721" y1="42877" x2="36039" y2="48548"/>
                        <a14:foregroundMark x1="41071" y1="25864" x2="41396" y2="29876"/>
                        <a14:foregroundMark x1="14610" y1="36929" x2="25162" y2="54219"/>
                        <a14:foregroundMark x1="30195" y1="94606" x2="30195" y2="94606"/>
                        <a14:foregroundMark x1="27435" y1="90733" x2="27435" y2="90733"/>
                        <a14:foregroundMark x1="64123" y1="36929" x2="64123" y2="36929"/>
                        <a14:foregroundMark x1="63312" y1="44122" x2="63312" y2="44122"/>
                        <a14:foregroundMark x1="66396" y1="48824" x2="66396" y2="48824"/>
                        <a14:foregroundMark x1="68344" y1="49101" x2="68344" y2="49101"/>
                        <a14:foregroundMark x1="65584" y1="47441" x2="66396" y2="47580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71348" y="5007872"/>
            <a:ext cx="1537879" cy="180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02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: 圆角 2">
            <a:extLst>
              <a:ext uri="{FF2B5EF4-FFF2-40B4-BE49-F238E27FC236}">
                <a16:creationId xmlns:a16="http://schemas.microsoft.com/office/drawing/2014/main" id="{EDDE33E2-3E41-47CA-B65F-C24A275786EF}"/>
              </a:ext>
            </a:extLst>
          </p:cNvPr>
          <p:cNvSpPr/>
          <p:nvPr/>
        </p:nvSpPr>
        <p:spPr>
          <a:xfrm>
            <a:off x="126379" y="110147"/>
            <a:ext cx="11939239" cy="6637704"/>
          </a:xfrm>
          <a:prstGeom prst="roundRect">
            <a:avLst>
              <a:gd name="adj" fmla="val 25889"/>
            </a:avLst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16" name="图片 4">
            <a:extLst>
              <a:ext uri="{FF2B5EF4-FFF2-40B4-BE49-F238E27FC236}">
                <a16:creationId xmlns:a16="http://schemas.microsoft.com/office/drawing/2014/main" id="{DEAB74D2-C974-40BD-939B-6088700BF0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75032" y="-1690948"/>
            <a:ext cx="6041934" cy="10048163"/>
          </a:xfrm>
          <a:prstGeom prst="rect">
            <a:avLst/>
          </a:prstGeom>
        </p:spPr>
      </p:pic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2407749" y="1729410"/>
            <a:ext cx="7769050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altLang="en-US" sz="3600" b="1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Đặt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kể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Ai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Mỗi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tả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cây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hoa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mà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dirty="0">
                <a:solidFill>
                  <a:srgbClr val="E44466"/>
                </a:solidFill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yêu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thích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UTM Futura Extra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7" name="图片 5">
            <a:extLst>
              <a:ext uri="{FF2B5EF4-FFF2-40B4-BE49-F238E27FC236}">
                <a16:creationId xmlns:a16="http://schemas.microsoft.com/office/drawing/2014/main" id="{029C6A16-8FA7-4E27-AB23-67A2FD2D4F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61681" y="4567761"/>
            <a:ext cx="4230236" cy="2336176"/>
          </a:xfrm>
          <a:prstGeom prst="rect">
            <a:avLst/>
          </a:prstGeom>
        </p:spPr>
      </p:pic>
      <p:pic>
        <p:nvPicPr>
          <p:cNvPr id="18" name="图片 21">
            <a:extLst>
              <a:ext uri="{FF2B5EF4-FFF2-40B4-BE49-F238E27FC236}">
                <a16:creationId xmlns:a16="http://schemas.microsoft.com/office/drawing/2014/main" id="{61EFF018-1C83-4D13-9BD0-B89099BF45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3429001"/>
            <a:ext cx="4806663" cy="384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66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67"/>
          <a:stretch/>
        </p:blipFill>
        <p:spPr>
          <a:xfrm>
            <a:off x="0" y="-1219200"/>
            <a:ext cx="12192000" cy="8077200"/>
          </a:xfrm>
          <a:prstGeom prst="rect">
            <a:avLst/>
          </a:prstGeom>
        </p:spPr>
      </p:pic>
      <p:pic>
        <p:nvPicPr>
          <p:cNvPr id="6" name="Picture 5" descr="07bd8c3cac6524c1da824b5c116ad81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9448800" y="1828800"/>
            <a:ext cx="3124200" cy="2438400"/>
          </a:xfrm>
          <a:prstGeom prst="rect">
            <a:avLst/>
          </a:prstGeom>
        </p:spPr>
      </p:pic>
      <p:pic>
        <p:nvPicPr>
          <p:cNvPr id="1026" name="Picture 2" descr="5 Bee Gifs - Gif Abys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42900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5 Bee Gifs - Gif Abyss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2" y="1966378"/>
            <a:ext cx="1057763" cy="105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5 Bee Gifs - Gif Abys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423" y="2040397"/>
            <a:ext cx="2015206" cy="201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5 Bee Gifs - Gif Abyss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528" y="2286425"/>
            <a:ext cx="722467" cy="722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ush Royale - MY.GAMES Stor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471" y="5662982"/>
            <a:ext cx="1912257" cy="1031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349654" y="-656982"/>
            <a:ext cx="9764485" cy="2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diagBrick">
                  <a:fgClr>
                    <a:prstClr val="black">
                      <a:lumMod val="65000"/>
                      <a:lumOff val="35000"/>
                    </a:prstClr>
                  </a:fgClr>
                  <a:bgClr>
                    <a:srgbClr val="FFE020"/>
                  </a:bgClr>
                </a:patt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Times New Roman" pitchFamily="18" charset="0"/>
              </a:rPr>
              <a:t> GIÚP ONG VỀ TỔ</a:t>
            </a:r>
          </a:p>
        </p:txBody>
      </p:sp>
    </p:spTree>
    <p:extLst>
      <p:ext uri="{BB962C8B-B14F-4D97-AF65-F5344CB8AC3E}">
        <p14:creationId xmlns:p14="http://schemas.microsoft.com/office/powerpoint/2010/main" val="10862263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364" y="2403163"/>
            <a:ext cx="1288026" cy="12880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152" y="1370776"/>
            <a:ext cx="1676400" cy="1676400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4497" y="3495599"/>
            <a:ext cx="914400" cy="914400"/>
          </a:xfrm>
          <a:prstGeom prst="rect">
            <a:avLst/>
          </a:prstGeom>
        </p:spPr>
      </p:pic>
      <p:pic>
        <p:nvPicPr>
          <p:cNvPr id="8" name="Picture 7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6038952"/>
            <a:ext cx="819048" cy="819048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4376809"/>
            <a:ext cx="880991" cy="880991"/>
          </a:xfrm>
          <a:prstGeom prst="rect">
            <a:avLst/>
          </a:prstGeom>
        </p:spPr>
      </p:pic>
      <p:pic>
        <p:nvPicPr>
          <p:cNvPr id="12" name="Picture 11" descr="5144e915ff17705e2be92c41dfee8556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126681">
            <a:off x="8082441" y="1072042"/>
            <a:ext cx="1173478" cy="1173478"/>
          </a:xfrm>
          <a:prstGeom prst="rect">
            <a:avLst/>
          </a:prstGeom>
        </p:spPr>
      </p:pic>
      <p:sp>
        <p:nvSpPr>
          <p:cNvPr id="9" name="Oval 8">
            <a:hlinkClick r:id="rId9" action="ppaction://hlinksldjump"/>
          </p:cNvPr>
          <p:cNvSpPr/>
          <p:nvPr/>
        </p:nvSpPr>
        <p:spPr>
          <a:xfrm>
            <a:off x="7092046" y="2233745"/>
            <a:ext cx="838198" cy="813431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</a:t>
            </a:r>
          </a:p>
        </p:txBody>
      </p:sp>
      <p:sp>
        <p:nvSpPr>
          <p:cNvPr id="11" name="Oval 10">
            <a:hlinkClick r:id="rId10" action="ppaction://hlinksldjump"/>
          </p:cNvPr>
          <p:cNvSpPr/>
          <p:nvPr/>
        </p:nvSpPr>
        <p:spPr>
          <a:xfrm>
            <a:off x="8469086" y="2402338"/>
            <a:ext cx="794657" cy="813432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</a:p>
        </p:txBody>
      </p:sp>
      <p:sp>
        <p:nvSpPr>
          <p:cNvPr id="15" name="Oval 14">
            <a:hlinkClick r:id="rId11" action="ppaction://hlinksldjump"/>
          </p:cNvPr>
          <p:cNvSpPr/>
          <p:nvPr/>
        </p:nvSpPr>
        <p:spPr>
          <a:xfrm>
            <a:off x="5715006" y="1588907"/>
            <a:ext cx="838198" cy="813431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089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0 C 3.46945E-18 -0.05509 0.06424 -0.09722 0.14236 -0.09722 C 0.22292 -0.09722 0.2875 -0.05509 0.2875 0 C 0.2875 0.05486 0.35174 0.09745 0.43229 0.09745 C 0.51042 0.09745 0.575 0.05486 0.575 0 " pathEditMode="relative" rAng="0" ptsTypes="fffff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8.14815E-6 C -0.00712 0.06782 -0.01424 0.13587 0.00451 0.1655 C 0.02326 0.19513 0.07691 0.19652 0.11198 0.17777 C 0.14705 0.15902 0.18646 0.07222 0.2151 0.05231 C 0.24375 0.0324 0.26354 0.04537 0.28333 0.05856 " pathEditMode="relative" ptsTypes="aaaaA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C 0.04101 -0.02963 0.08216 -0.05903 0.12956 -0.07292 C 0.17708 -0.08681 0.22969 -0.09468 0.28437 -0.08287 C 0.33906 -0.07107 0.38789 0.00116 0.45729 -0.00255 C 0.52643 -0.00602 0.61302 -0.05509 0.7 -0.1037 " pathEditMode="relative" rAng="0" ptsTypes="AAAAA"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0" y="-518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0.02454 C 0.03959 0.00069 0.07917 -0.02292 0.14076 -0.01111 C 0.20261 0.00046 0.27865 0.07755 0.37123 0.09444 C 0.46315 0.11111 0.61159 0.11342 0.69375 0.08912 C 0.77605 0.06551 0.84753 -0.0044 0.86394 -0.04884 C 0.88021 -0.09306 0.83542 -0.13495 0.79063 -0.17639 " pathEditMode="relative" rAng="0" ptsTypes="AAAAAA">
                                      <p:cBhvr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359" y="-592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95 0.01875 C 0.04791 0.01019 0.06888 0.00186 0.09049 -0.0155 C 0.11198 -0.03287 0.13919 -0.07361 0.15573 -0.08611 C 0.17226 -0.09861 0.1806 -0.09444 0.18906 -0.09027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99" y="-567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36 0.05857 C 0.27422 0.08843 0.25209 0.12639 0.30131 0.14861 C 0.35052 0.17083 0.5211 0.18287 0.57891 0.1919 " pathEditMode="relative" rAng="0" ptsTypes="aaa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90" y="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39 -2.96296E-6 C 0.60013 -0.01065 0.625 -0.02129 0.64063 -0.03032 C 0.65625 -0.03935 0.66055 -0.05208 0.6694 -0.0544 C 0.67826 -0.05671 0.68737 -0.05416 0.69375 -0.04421 C 0.70013 -0.03426 0.7112 -0.01041 0.70781 0.00579 C 0.70443 0.02199 0.6806 0.04329 0.67344 0.05301 " pathEditMode="relative" rAng="0" ptsTypes="aaaaaa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84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919 -0.09027 C 0.25221 -0.05949 0.30325 -0.01921 0.34232 -0.03564 C 0.38138 -0.05208 0.40651 -0.15671 0.42331 -0.18842 " pathEditMode="relative" rAng="0" ptsTypes="aaa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06" y="-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9128 -0.17639 C 0.7625 -0.21273 0.7181 -0.23889 0.73347 -0.28148 C 0.74883 -0.32408 0.85235 -0.4007 0.8836 -0.43195 " pathEditMode="relative" rAng="0" ptsTypes="a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-1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052 -0.1037 C 0.70521 -0.09815 0.70573 -0.09907 0.70833 -0.08981 C 0.70911 -0.08727 0.70872 -0.08356 0.7099 -0.08148 C 0.71107 -0.0794 0.71315 -0.08009 0.71458 -0.0787 C 0.71966 -0.0743 0.72435 -0.06551 0.72865 -0.05926 C 0.73776 -0.0456 0.72943 -0.05671 0.73646 -0.04259 C 0.74258 -0.03032 0.74909 -0.01829 0.75677 -0.00926 C 0.75781 -0.00648 0.75833 -0.00278 0.7599 -0.00092 C 0.76263 0.00208 0.76654 0.00139 0.76927 0.00463 C 0.77513 0.01158 0.78516 0.0206 0.79115 0.02408 C 0.79583 0.02685 0.80052 0.02963 0.80521 0.03241 C 0.80677 0.03333 0.8099 0.03519 0.8099 0.03519 C 0.8793 0.03125 0.84141 0.04421 0.86771 0.02408 C 0.87357 0.01968 0.87786 0.01945 0.88333 0.01296 C 0.88633 -0.00278 0.89596 -0.01273 0.89896 -0.0287 C 0.90195 -0.04444 0.90365 -0.05926 0.90365 -0.07592 " pathEditMode="relative" ptsTypes="fffffffffffffffA">
                                      <p:cBhvr>
                                        <p:cTn id="7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1" grpId="0" animBg="1"/>
      <p:bldP spid="11" grpId="1" animBg="1"/>
      <p:bldP spid="15" grpId="0" animBg="1"/>
      <p:bldP spid="1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051340" y="1460897"/>
            <a:ext cx="10086560" cy="2347800"/>
          </a:xfrm>
          <a:prstGeom prst="roundRect">
            <a:avLst>
              <a:gd name="adj" fmla="val 25889"/>
            </a:avLst>
          </a:prstGeom>
          <a:solidFill>
            <a:schemeClr val="bg1">
              <a:alpha val="67000"/>
            </a:schemeClr>
          </a:solidFill>
          <a:ln w="57150">
            <a:solidFill>
              <a:srgbClr val="FFC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E0450EA-2EED-4D93-BB92-05799328ED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9" t="32646" r="29818"/>
          <a:stretch/>
        </p:blipFill>
        <p:spPr>
          <a:xfrm flipH="1">
            <a:off x="-3776043" y="0"/>
            <a:ext cx="12523306" cy="84085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6300" y="312672"/>
            <a:ext cx="172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solidFill>
                    <a:srgbClr val="FFD201"/>
                  </a:solidFill>
                </a:ln>
                <a:solidFill>
                  <a:srgbClr val="0D6662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35248" y="1973078"/>
            <a:ext cx="6071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solidFill>
                    <a:srgbClr val="FFD201"/>
                  </a:solidFill>
                </a:ln>
                <a:solidFill>
                  <a:srgbClr val="0D6662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KHỞI ĐỘNG</a:t>
            </a:r>
          </a:p>
        </p:txBody>
      </p:sp>
      <p:pic>
        <p:nvPicPr>
          <p:cNvPr id="8" name="图片 4">
            <a:extLst>
              <a:ext uri="{FF2B5EF4-FFF2-40B4-BE49-F238E27FC236}">
                <a16:creationId xmlns:a16="http://schemas.microsoft.com/office/drawing/2014/main" id="{3E7C5834-548E-49A8-B256-25EFBC2855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6" b="73333"/>
          <a:stretch/>
        </p:blipFill>
        <p:spPr>
          <a:xfrm rot="557568">
            <a:off x="7764815" y="3709426"/>
            <a:ext cx="5409634" cy="363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7683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0B4B858-E058-4C7E-BA7B-34B2A997E56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67"/>
          <a:stretch/>
        </p:blipFill>
        <p:spPr>
          <a:xfrm>
            <a:off x="0" y="-1219200"/>
            <a:ext cx="12192000" cy="8077200"/>
          </a:xfrm>
          <a:prstGeom prst="rect">
            <a:avLst/>
          </a:prstGeom>
        </p:spPr>
      </p:pic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3892" y="-166838"/>
            <a:ext cx="10051143" cy="406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80933" y="1215275"/>
            <a:ext cx="69570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Vị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ngữ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câu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kể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Ai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thế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nào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?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chỉ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gì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27653" y="3266089"/>
            <a:ext cx="8663623" cy="238846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821075" y="3570386"/>
            <a:ext cx="85498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Vị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ngữ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câu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kể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Ai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thế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nào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?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chỉ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đặc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điểm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tính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chất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hoặc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trạng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của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sự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vật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được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nói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đến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ở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chủ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ngữ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pic>
        <p:nvPicPr>
          <p:cNvPr id="24" name="Picture 23" descr="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78566" y="614875"/>
            <a:ext cx="1028553" cy="1045142"/>
          </a:xfrm>
          <a:prstGeom prst="rect">
            <a:avLst/>
          </a:prstGeom>
        </p:spPr>
      </p:pic>
      <p:pic>
        <p:nvPicPr>
          <p:cNvPr id="27" name="Picture 26" descr="fd2eb0da63d7a14861647a759c721ae2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532588" y="5610477"/>
            <a:ext cx="1371600" cy="114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23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40CF1D79-2C0B-4F93-AAE7-4FD4A47FF0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67"/>
          <a:stretch/>
        </p:blipFill>
        <p:spPr>
          <a:xfrm>
            <a:off x="0" y="-1219200"/>
            <a:ext cx="12192000" cy="8077200"/>
          </a:xfrm>
          <a:prstGeom prst="rect">
            <a:avLst/>
          </a:prstGeom>
        </p:spPr>
      </p:pic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9108" y="-737419"/>
            <a:ext cx="11121736" cy="42011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23305" y="713165"/>
            <a:ext cx="83648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Vị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ngữ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trong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Ai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thế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nào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do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loại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nào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tạo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thành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? </a:t>
            </a:r>
          </a:p>
        </p:txBody>
      </p:sp>
      <p:pic>
        <p:nvPicPr>
          <p:cNvPr id="47" name="Picture 46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64973" y="5021277"/>
            <a:ext cx="6662056" cy="748860"/>
          </a:xfrm>
          <a:prstGeom prst="rect">
            <a:avLst/>
          </a:prstGeom>
        </p:spPr>
      </p:pic>
      <p:sp>
        <p:nvSpPr>
          <p:cNvPr id="48" name="Oval 47"/>
          <p:cNvSpPr/>
          <p:nvPr/>
        </p:nvSpPr>
        <p:spPr>
          <a:xfrm>
            <a:off x="2528351" y="5029947"/>
            <a:ext cx="731520" cy="73152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9" name="Picture 48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64973" y="3988234"/>
            <a:ext cx="6662056" cy="748860"/>
          </a:xfrm>
          <a:prstGeom prst="rect">
            <a:avLst/>
          </a:prstGeom>
        </p:spPr>
      </p:pic>
      <p:pic>
        <p:nvPicPr>
          <p:cNvPr id="51" name="Picture 50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64972" y="3102530"/>
            <a:ext cx="6662057" cy="748860"/>
          </a:xfrm>
          <a:prstGeom prst="rect">
            <a:avLst/>
          </a:prstGeom>
        </p:spPr>
      </p:pic>
      <p:sp>
        <p:nvSpPr>
          <p:cNvPr id="53" name="Oval 52"/>
          <p:cNvSpPr/>
          <p:nvPr/>
        </p:nvSpPr>
        <p:spPr>
          <a:xfrm>
            <a:off x="2528351" y="3996904"/>
            <a:ext cx="731520" cy="73152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2528351" y="3111200"/>
            <a:ext cx="731520" cy="73152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A"/>
          <p:cNvSpPr txBox="1"/>
          <p:nvPr/>
        </p:nvSpPr>
        <p:spPr>
          <a:xfrm>
            <a:off x="2657165" y="513392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6" name="D"/>
          <p:cNvSpPr txBox="1"/>
          <p:nvPr/>
        </p:nvSpPr>
        <p:spPr>
          <a:xfrm>
            <a:off x="2652665" y="3231115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8" name="B"/>
          <p:cNvSpPr txBox="1"/>
          <p:nvPr/>
        </p:nvSpPr>
        <p:spPr>
          <a:xfrm>
            <a:off x="2671679" y="4100881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505063" y="5029947"/>
            <a:ext cx="5454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Tính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(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ụm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tính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614058" y="4017759"/>
            <a:ext cx="52686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Động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(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cụm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động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526103" y="3109812"/>
            <a:ext cx="5356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Danh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(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cụm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danh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464" y="5017768"/>
            <a:ext cx="833351" cy="711583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449" y="3996904"/>
            <a:ext cx="667402" cy="643266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696" y="3085422"/>
            <a:ext cx="667402" cy="643266"/>
          </a:xfrm>
          <a:prstGeom prst="rect">
            <a:avLst/>
          </a:prstGeom>
        </p:spPr>
      </p:pic>
      <p:pic>
        <p:nvPicPr>
          <p:cNvPr id="25" name="Picture 24" descr="fd2eb0da63d7a14861647a759c721ae2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639961" y="4680133"/>
            <a:ext cx="1371600" cy="114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77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FD7E1081-5762-440A-BB33-F252CE721C3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67"/>
          <a:stretch/>
        </p:blipFill>
        <p:spPr>
          <a:xfrm>
            <a:off x="0" y="-1219200"/>
            <a:ext cx="12192000" cy="8077200"/>
          </a:xfrm>
          <a:prstGeom prst="rect">
            <a:avLst/>
          </a:prstGeom>
        </p:spPr>
      </p:pic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0" y="-304800"/>
            <a:ext cx="10820400" cy="3733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25526" y="850800"/>
            <a:ext cx="76527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Tìm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vị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ngữ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trong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“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rất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tốt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cho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sức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khỏe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444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”</a:t>
            </a:r>
          </a:p>
        </p:txBody>
      </p:sp>
      <p:pic>
        <p:nvPicPr>
          <p:cNvPr id="27" name="Picture 26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20180" y="3945447"/>
            <a:ext cx="6564086" cy="748860"/>
          </a:xfrm>
          <a:prstGeom prst="rect">
            <a:avLst/>
          </a:prstGeom>
        </p:spPr>
      </p:pic>
      <p:sp>
        <p:nvSpPr>
          <p:cNvPr id="28" name="Oval 27"/>
          <p:cNvSpPr/>
          <p:nvPr/>
        </p:nvSpPr>
        <p:spPr>
          <a:xfrm>
            <a:off x="2683558" y="3954117"/>
            <a:ext cx="731520" cy="73152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" name="Picture 29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20180" y="4830601"/>
            <a:ext cx="6564086" cy="765463"/>
          </a:xfrm>
          <a:prstGeom prst="rect">
            <a:avLst/>
          </a:prstGeom>
        </p:spPr>
      </p:pic>
      <p:pic>
        <p:nvPicPr>
          <p:cNvPr id="31" name="Picture 30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20180" y="3045532"/>
            <a:ext cx="6564086" cy="748860"/>
          </a:xfrm>
          <a:prstGeom prst="rect">
            <a:avLst/>
          </a:prstGeom>
        </p:spPr>
      </p:pic>
      <p:sp>
        <p:nvSpPr>
          <p:cNvPr id="32" name="Oval 31"/>
          <p:cNvSpPr/>
          <p:nvPr/>
        </p:nvSpPr>
        <p:spPr>
          <a:xfrm>
            <a:off x="2683558" y="4847572"/>
            <a:ext cx="731520" cy="73152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2683558" y="3054202"/>
            <a:ext cx="731520" cy="73152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A"/>
          <p:cNvSpPr txBox="1"/>
          <p:nvPr/>
        </p:nvSpPr>
        <p:spPr>
          <a:xfrm>
            <a:off x="2812372" y="405809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6" name="D"/>
          <p:cNvSpPr txBox="1"/>
          <p:nvPr/>
        </p:nvSpPr>
        <p:spPr>
          <a:xfrm>
            <a:off x="2807872" y="3174117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7" name="C"/>
          <p:cNvSpPr txBox="1"/>
          <p:nvPr/>
        </p:nvSpPr>
        <p:spPr>
          <a:xfrm>
            <a:off x="2807872" y="497163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594951" y="3974972"/>
            <a:ext cx="5163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Rất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tốt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sức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khỏe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651700" y="4871206"/>
            <a:ext cx="327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Cho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sức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khỏe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594952" y="3075057"/>
            <a:ext cx="327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723" y="3945447"/>
            <a:ext cx="725543" cy="711583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722" y="4935826"/>
            <a:ext cx="667402" cy="64326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723" y="3075057"/>
            <a:ext cx="667402" cy="643266"/>
          </a:xfrm>
          <a:prstGeom prst="rect">
            <a:avLst/>
          </a:prstGeom>
        </p:spPr>
      </p:pic>
      <p:pic>
        <p:nvPicPr>
          <p:cNvPr id="25" name="Picture 24" descr="fd2eb0da63d7a14861647a759c721ae2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795168" y="5485134"/>
            <a:ext cx="1371600" cy="114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08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15" b="32963" l="37531" r="635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70" t="3810" r="35470" b="68466"/>
          <a:stretch/>
        </p:blipFill>
        <p:spPr>
          <a:xfrm>
            <a:off x="5209770" y="3232235"/>
            <a:ext cx="2448678" cy="3084395"/>
          </a:xfrm>
          <a:prstGeom prst="rect">
            <a:avLst/>
          </a:prstGeom>
        </p:spPr>
      </p:pic>
      <p:pic>
        <p:nvPicPr>
          <p:cNvPr id="13" name="Picture 12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0926" b="62500" l="35819" r="64181">
                        <a14:foregroundMark x1="51589" y1="32407" x2="43154" y2="36481"/>
                        <a14:foregroundMark x1="48166" y1="31574" x2="52445" y2="32407"/>
                        <a14:foregroundMark x1="54890" y1="33241" x2="52689" y2="335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70" t="30952" r="35470" b="38996"/>
          <a:stretch/>
        </p:blipFill>
        <p:spPr>
          <a:xfrm>
            <a:off x="2067864" y="2208130"/>
            <a:ext cx="2403133" cy="3281203"/>
          </a:xfrm>
          <a:prstGeom prst="rect">
            <a:avLst/>
          </a:prstGeom>
        </p:spPr>
      </p:pic>
      <p:pic>
        <p:nvPicPr>
          <p:cNvPr id="14" name="Picture 13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8519" b="87963" l="62225" r="93032">
                        <a14:foregroundMark x1="68337" y1="60833" x2="67482" y2="66111"/>
                        <a14:foregroundMark x1="65770" y1="61481" x2="65281" y2="65741"/>
                        <a14:foregroundMark x1="66381" y1="60833" x2="66381" y2="63981"/>
                        <a14:foregroundMark x1="65281" y1="61667" x2="65281" y2="64907"/>
                        <a14:foregroundMark x1="65281" y1="64259" x2="72249" y2="687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530" t="59258" r="6410" b="13018"/>
          <a:stretch/>
        </p:blipFill>
        <p:spPr>
          <a:xfrm>
            <a:off x="8360818" y="2650653"/>
            <a:ext cx="2497655" cy="314608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30" y="1441756"/>
            <a:ext cx="1846530" cy="28575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850" y="937838"/>
            <a:ext cx="1932668" cy="193266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997" y="1657137"/>
            <a:ext cx="2304828" cy="233722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2419350"/>
            <a:ext cx="1143000" cy="28575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340" y="1289503"/>
            <a:ext cx="1740956" cy="1740956"/>
          </a:xfrm>
          <a:prstGeom prst="rect">
            <a:avLst/>
          </a:prstGeom>
        </p:spPr>
      </p:pic>
      <p:pic>
        <p:nvPicPr>
          <p:cNvPr id="1026" name="Picture 2" descr="Mushroom Red Cartoons - Free vector graphic on Pixabay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5413827"/>
            <a:ext cx="1392918" cy="128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Nhac-chuong-bao-thuc-nhe-nha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3273881" y="495299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178" y="162185"/>
            <a:ext cx="5992813" cy="2434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18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55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15094">
                <p:cTn id="5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3" y="-134257"/>
            <a:ext cx="1343025" cy="13430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31411" y="844453"/>
            <a:ext cx="8291512" cy="1990384"/>
          </a:xfrm>
          <a:prstGeom prst="rect">
            <a:avLst/>
          </a:prstGeom>
          <a:solidFill>
            <a:srgbClr val="EDBC00">
              <a:alpha val="76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ea typeface="Arial-Rounded" pitchFamily="34" charset="0"/>
                <a:cs typeface="Arial-Rounded" pitchFamily="34" charset="0"/>
              </a:rPr>
              <a:t>Em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ea typeface="Arial-Rounded" pitchFamily="34" charset="0"/>
                <a:cs typeface="Arial-Rounded" pitchFamily="34" charset="0"/>
              </a:rPr>
              <a:t>hãy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ea typeface="Arial-Rounded" pitchFamily="34" charset="0"/>
                <a:cs typeface="Arial-Rounded" pitchFamily="34" charset="0"/>
              </a:rPr>
              <a:t>các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ea typeface="Arial-Rounded" pitchFamily="34" charset="0"/>
                <a:cs typeface="Arial-Rounded" pitchFamily="34" charset="0"/>
              </a:rPr>
              <a:t>kiểu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ea typeface="Arial-Rounded" pitchFamily="34" charset="0"/>
                <a:cs typeface="Arial-Rounded" pitchFamily="34" charset="0"/>
              </a:rPr>
              <a:t>câu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ea typeface="Arial-Rounded" pitchFamily="34" charset="0"/>
                <a:cs typeface="Arial-Rounded" pitchFamily="34" charset="0"/>
              </a:rPr>
              <a:t>kể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ea typeface="Arial-Rounded" pitchFamily="34" charset="0"/>
                <a:cs typeface="Arial-Rounded" pitchFamily="34" charset="0"/>
              </a:rPr>
              <a:t>đã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ea typeface="Arial-Rounded" pitchFamily="34" charset="0"/>
                <a:cs typeface="Arial-Rounded" pitchFamily="34" charset="0"/>
              </a:rPr>
              <a:t>học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3613355" y="3008671"/>
            <a:ext cx="5103267" cy="3100741"/>
          </a:xfrm>
          <a:prstGeom prst="rect">
            <a:avLst/>
          </a:prstGeom>
          <a:solidFill>
            <a:schemeClr val="accent2">
              <a:lumMod val="60000"/>
              <a:lumOff val="40000"/>
              <a:alpha val="76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+ Ai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+ Ai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làm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+ Ai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thế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nào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?</a:t>
            </a:r>
          </a:p>
        </p:txBody>
      </p:sp>
      <p:pic>
        <p:nvPicPr>
          <p:cNvPr id="6" name="Picture 5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0926" b="62500" l="35819" r="64181">
                        <a14:foregroundMark x1="51589" y1="32407" x2="43154" y2="36481"/>
                        <a14:foregroundMark x1="48166" y1="31574" x2="52445" y2="32407"/>
                        <a14:foregroundMark x1="54890" y1="33241" x2="52689" y2="335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70" t="30952" r="35470" b="38996"/>
          <a:stretch/>
        </p:blipFill>
        <p:spPr>
          <a:xfrm>
            <a:off x="9622973" y="2834837"/>
            <a:ext cx="2186813" cy="29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743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578" y="2079173"/>
            <a:ext cx="1343025" cy="13430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108" y="1981200"/>
            <a:ext cx="2181786" cy="3429000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815" b="32963" l="37531" r="635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70" t="3810" r="35470" b="68466"/>
          <a:stretch/>
        </p:blipFill>
        <p:spPr>
          <a:xfrm>
            <a:off x="6662665" y="3151414"/>
            <a:ext cx="2475957" cy="31187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838" y="3151414"/>
            <a:ext cx="1998848" cy="199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05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371" y="-345621"/>
            <a:ext cx="1692729" cy="28575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18652" y="247039"/>
            <a:ext cx="8552770" cy="2539296"/>
          </a:xfrm>
          <a:prstGeom prst="rect">
            <a:avLst/>
          </a:prstGeom>
          <a:solidFill>
            <a:srgbClr val="EDBC00">
              <a:alpha val="73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kể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Ai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gồm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mấy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bộ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phận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?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Đó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bộ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phận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utura Extra" panose="0204060305050602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666036" y="3198300"/>
            <a:ext cx="10421064" cy="2767131"/>
          </a:xfrm>
          <a:prstGeom prst="rect">
            <a:avLst/>
          </a:prstGeom>
          <a:solidFill>
            <a:srgbClr val="92D050">
              <a:alpha val="73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Gồm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 2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bộ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phận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 :</a:t>
            </a:r>
          </a:p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+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Chủ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ngữ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trả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lời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hỏi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 : Ai (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cái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, con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+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Vị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ngữ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trả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lời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hỏi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 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Thế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nào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Flamingo Script" panose="00000500000000000000" pitchFamily="50" charset="0"/>
                <a:ea typeface="Arial-Rounded" pitchFamily="34" charset="0"/>
                <a:cs typeface="Arial-Rounded" pitchFamily="34" charset="0"/>
              </a:rPr>
              <a:t>? </a:t>
            </a:r>
          </a:p>
        </p:txBody>
      </p:sp>
      <p:pic>
        <p:nvPicPr>
          <p:cNvPr id="6" name="Picture 5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8519" b="87963" l="62225" r="93032">
                        <a14:foregroundMark x1="68337" y1="60833" x2="67482" y2="66111"/>
                        <a14:foregroundMark x1="65770" y1="61481" x2="65281" y2="65741"/>
                        <a14:foregroundMark x1="66381" y1="60833" x2="66381" y2="63981"/>
                        <a14:foregroundMark x1="65281" y1="61667" x2="65281" y2="64907"/>
                        <a14:foregroundMark x1="65281" y1="64259" x2="72249" y2="687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530" t="59258" r="6410" b="13018"/>
          <a:stretch/>
        </p:blipFill>
        <p:spPr>
          <a:xfrm>
            <a:off x="9871422" y="892569"/>
            <a:ext cx="2431356" cy="30625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596" y="-280307"/>
            <a:ext cx="1692729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987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86C1FE5-038B-4BBD-B074-3ABD920FC4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0" t="48512" r="1250" b="13997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pic>
        <p:nvPicPr>
          <p:cNvPr id="23" name="图片 4">
            <a:extLst>
              <a:ext uri="{FF2B5EF4-FFF2-40B4-BE49-F238E27FC236}">
                <a16:creationId xmlns:a16="http://schemas.microsoft.com/office/drawing/2014/main" id="{5E0450EA-2EED-4D93-BB92-05799328ED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7327" y="119963"/>
            <a:ext cx="9405257" cy="6746367"/>
          </a:xfrm>
          <a:prstGeom prst="rect">
            <a:avLst/>
          </a:prstGeom>
        </p:spPr>
      </p:pic>
      <p:pic>
        <p:nvPicPr>
          <p:cNvPr id="2" name="5b4f5f61a1df9">
            <a:hlinkClick r:id="" action="ppaction://media"/>
            <a:extLst>
              <a:ext uri="{FF2B5EF4-FFF2-40B4-BE49-F238E27FC236}">
                <a16:creationId xmlns:a16="http://schemas.microsoft.com/office/drawing/2014/main" id="{23DA7E0A-685D-4C88-9C56-D00F1BF341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88925" y="-1585595"/>
            <a:ext cx="487363" cy="487363"/>
          </a:xfrm>
          <a:prstGeom prst="rect">
            <a:avLst/>
          </a:prstGeom>
        </p:spPr>
      </p:pic>
      <p:pic>
        <p:nvPicPr>
          <p:cNvPr id="24" name="图片 4">
            <a:extLst>
              <a:ext uri="{FF2B5EF4-FFF2-40B4-BE49-F238E27FC236}">
                <a16:creationId xmlns:a16="http://schemas.microsoft.com/office/drawing/2014/main" id="{5E0450EA-2EED-4D93-BB92-05799328ED4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96"/>
          <a:stretch/>
        </p:blipFill>
        <p:spPr>
          <a:xfrm>
            <a:off x="7712970" y="3641271"/>
            <a:ext cx="9405257" cy="3225059"/>
          </a:xfrm>
          <a:prstGeom prst="rect">
            <a:avLst/>
          </a:prstGeom>
        </p:spPr>
      </p:pic>
      <p:sp>
        <p:nvSpPr>
          <p:cNvPr id="17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291538" y="255308"/>
            <a:ext cx="10134600" cy="4460487"/>
          </a:xfrm>
          <a:prstGeom prst="roundRect">
            <a:avLst>
              <a:gd name="adj" fmla="val 25889"/>
            </a:avLst>
          </a:prstGeom>
          <a:solidFill>
            <a:schemeClr val="bg1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87685" y="414134"/>
            <a:ext cx="59832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Luyện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từ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và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câu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 4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761369" y="1397136"/>
            <a:ext cx="9508650" cy="2315982"/>
            <a:chOff x="1761369" y="1397136"/>
            <a:chExt cx="9508650" cy="2315982"/>
          </a:xfrm>
        </p:grpSpPr>
        <p:sp>
          <p:nvSpPr>
            <p:cNvPr id="4" name="Rectangle 3"/>
            <p:cNvSpPr/>
            <p:nvPr/>
          </p:nvSpPr>
          <p:spPr>
            <a:xfrm>
              <a:off x="1761369" y="1404794"/>
              <a:ext cx="9508650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8D7545"/>
                  </a:solidFill>
                  <a:effectLst/>
                  <a:uLnTx/>
                  <a:uFillTx/>
                  <a:latin typeface="UTM Showcard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VỊ NGỮ  </a:t>
              </a:r>
              <a:r>
                <a:rPr kumimoji="0" lang="en-US" altLang="zh-CN" sz="7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8D7545"/>
                  </a:solidFill>
                  <a:effectLst/>
                  <a:uLnTx/>
                  <a:uFillTx/>
                  <a:latin typeface="UTM Showcard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Trong</a:t>
              </a:r>
              <a:endPara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8D7545"/>
                </a:solidFill>
                <a:effectLst/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8D7545"/>
                  </a:solidFill>
                  <a:effectLst/>
                  <a:uLnTx/>
                  <a:uFillTx/>
                  <a:latin typeface="UTM Showcard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CÂU KỂ “AI THẾ NÀO”</a:t>
              </a:r>
              <a:endPara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8D7545"/>
                </a:solidFill>
                <a:effectLst/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  <p:sp>
          <p:nvSpPr>
            <p:cNvPr id="12" name="文本框 26"/>
            <p:cNvSpPr txBox="1"/>
            <p:nvPr/>
          </p:nvSpPr>
          <p:spPr>
            <a:xfrm>
              <a:off x="2055165" y="1397136"/>
              <a:ext cx="9114495" cy="2308324"/>
            </a:xfrm>
            <a:prstGeom prst="rect">
              <a:avLst/>
            </a:prstGeom>
            <a:solidFill>
              <a:srgbClr val="DAC16A">
                <a:alpha val="46000"/>
              </a:srgbClr>
            </a:solidFill>
            <a:ln w="57150">
              <a:solidFill>
                <a:srgbClr val="DAC16A"/>
              </a:solidFill>
              <a:prstDash val="sysDot"/>
            </a:ln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1" i="0" u="none" strike="noStrike" kern="1200" cap="none" spc="0" normalizeH="0" baseline="0" noProof="0" dirty="0">
                  <a:ln>
                    <a:solidFill>
                      <a:srgbClr val="73281D"/>
                    </a:solidFill>
                  </a:ln>
                  <a:solidFill>
                    <a:srgbClr val="FFD201"/>
                  </a:solidFill>
                  <a:effectLst/>
                  <a:uLnTx/>
                  <a:uFillTx/>
                  <a:latin typeface="UTM Showcard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VỊ NGỮ  </a:t>
              </a:r>
              <a:r>
                <a:rPr kumimoji="0" lang="en-US" altLang="zh-CN" sz="7200" b="1" i="0" u="none" strike="noStrike" kern="1200" cap="none" spc="0" normalizeH="0" baseline="0" noProof="0" dirty="0" err="1">
                  <a:ln>
                    <a:solidFill>
                      <a:srgbClr val="73281D"/>
                    </a:solidFill>
                  </a:ln>
                  <a:solidFill>
                    <a:srgbClr val="FFD201"/>
                  </a:solidFill>
                  <a:effectLst/>
                  <a:uLnTx/>
                  <a:uFillTx/>
                  <a:latin typeface="UTM Showcard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Trong</a:t>
              </a:r>
              <a:endParaRPr kumimoji="0" lang="en-US" altLang="zh-CN" sz="7200" b="1" i="0" u="none" strike="noStrike" kern="1200" cap="none" spc="0" normalizeH="0" baseline="0" noProof="0" dirty="0">
                <a:ln>
                  <a:solidFill>
                    <a:srgbClr val="73281D"/>
                  </a:solidFill>
                </a:ln>
                <a:solidFill>
                  <a:srgbClr val="FFD201"/>
                </a:solidFill>
                <a:effectLst/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1" i="0" u="none" strike="noStrike" kern="1200" cap="none" spc="0" normalizeH="0" baseline="0" noProof="0" dirty="0">
                  <a:ln>
                    <a:solidFill>
                      <a:srgbClr val="73281D"/>
                    </a:solidFill>
                  </a:ln>
                  <a:solidFill>
                    <a:srgbClr val="FFD201"/>
                  </a:solidFill>
                  <a:effectLst/>
                  <a:uLnTx/>
                  <a:uFillTx/>
                  <a:latin typeface="UTM Showcard" panose="02040603050506020204" pitchFamily="18" charset="0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rPr>
                <a:t>CÂU KỂ “AI THẾ NÀO”</a:t>
              </a:r>
              <a:endParaRPr kumimoji="0" lang="zh-CN" altLang="en-US" sz="7200" b="1" i="0" u="none" strike="noStrike" kern="1200" cap="none" spc="0" normalizeH="0" baseline="0" noProof="0" dirty="0">
                <a:ln>
                  <a:solidFill>
                    <a:srgbClr val="73281D"/>
                  </a:solidFill>
                </a:ln>
                <a:solidFill>
                  <a:srgbClr val="FFD201"/>
                </a:solidFill>
                <a:effectLst/>
                <a:uLnTx/>
                <a:uFillTx/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</p:grpSp>
      <p:pic>
        <p:nvPicPr>
          <p:cNvPr id="21" name="图片 4">
            <a:extLst>
              <a:ext uri="{FF2B5EF4-FFF2-40B4-BE49-F238E27FC236}">
                <a16:creationId xmlns:a16="http://schemas.microsoft.com/office/drawing/2014/main" id="{81D41198-154F-4C4F-B961-AC314F4A995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6" b="73333"/>
          <a:stretch/>
        </p:blipFill>
        <p:spPr>
          <a:xfrm>
            <a:off x="6624885" y="4201735"/>
            <a:ext cx="4653966" cy="3128716"/>
          </a:xfrm>
          <a:prstGeom prst="rect">
            <a:avLst/>
          </a:prstGeom>
        </p:spPr>
      </p:pic>
      <p:pic>
        <p:nvPicPr>
          <p:cNvPr id="14" name="图片 4">
            <a:extLst>
              <a:ext uri="{FF2B5EF4-FFF2-40B4-BE49-F238E27FC236}">
                <a16:creationId xmlns:a16="http://schemas.microsoft.com/office/drawing/2014/main" id="{198E5ACE-B9E5-435E-85BB-D148D2C8805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6" b="73333"/>
          <a:stretch/>
        </p:blipFill>
        <p:spPr>
          <a:xfrm flipH="1">
            <a:off x="-423685" y="925781"/>
            <a:ext cx="3133685" cy="218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3054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0" numSld="999" showWhenStopped="0">
                <p:cTn id="3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2577762" y="1569372"/>
            <a:ext cx="8749000" cy="2347800"/>
          </a:xfrm>
          <a:prstGeom prst="roundRect">
            <a:avLst>
              <a:gd name="adj" fmla="val 25889"/>
            </a:avLst>
          </a:prstGeom>
          <a:solidFill>
            <a:schemeClr val="bg1">
              <a:alpha val="67000"/>
            </a:schemeClr>
          </a:solidFill>
          <a:ln w="57150">
            <a:solidFill>
              <a:srgbClr val="FFC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E0450EA-2EED-4D93-BB92-05799328ED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9" t="32646" r="29818"/>
          <a:stretch/>
        </p:blipFill>
        <p:spPr>
          <a:xfrm flipH="1">
            <a:off x="-4008356" y="0"/>
            <a:ext cx="12523306" cy="84085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6300" y="312672"/>
            <a:ext cx="172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solidFill>
                    <a:srgbClr val="FFD201"/>
                  </a:solidFill>
                </a:ln>
                <a:solidFill>
                  <a:srgbClr val="0D6662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02141" y="2049191"/>
            <a:ext cx="6071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solidFill>
                    <a:srgbClr val="FFD201"/>
                  </a:solidFill>
                </a:ln>
                <a:solidFill>
                  <a:srgbClr val="0D6662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KHÁM PHÁ</a:t>
            </a:r>
          </a:p>
        </p:txBody>
      </p:sp>
      <p:pic>
        <p:nvPicPr>
          <p:cNvPr id="8" name="图片 4">
            <a:extLst>
              <a:ext uri="{FF2B5EF4-FFF2-40B4-BE49-F238E27FC236}">
                <a16:creationId xmlns:a16="http://schemas.microsoft.com/office/drawing/2014/main" id="{284BE79E-1E8A-4930-860E-32C12A03E9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6" b="73333"/>
          <a:stretch/>
        </p:blipFill>
        <p:spPr>
          <a:xfrm>
            <a:off x="7781914" y="3514418"/>
            <a:ext cx="5572675" cy="374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75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636657" y="127552"/>
            <a:ext cx="11330607" cy="6202018"/>
          </a:xfrm>
          <a:prstGeom prst="roundRect">
            <a:avLst>
              <a:gd name="adj" fmla="val 25889"/>
            </a:avLst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25" name="Text Box 31"/>
          <p:cNvSpPr txBox="1">
            <a:spLocks noChangeArrowheads="1"/>
          </p:cNvSpPr>
          <p:nvPr/>
        </p:nvSpPr>
        <p:spPr bwMode="auto">
          <a:xfrm>
            <a:off x="5149574" y="259740"/>
            <a:ext cx="33480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I.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Nhận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xét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D6662"/>
              </a:solidFill>
              <a:effectLst>
                <a:glow rad="228600">
                  <a:srgbClr val="9BBB59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1068457" y="598127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1. </a:t>
            </a:r>
            <a:r>
              <a:rPr kumimoji="0" lang="en-US" alt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alt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7" name="Text Box 9"/>
          <p:cNvSpPr txBox="1">
            <a:spLocks noChangeArrowheads="1"/>
          </p:cNvSpPr>
          <p:nvPr/>
        </p:nvSpPr>
        <p:spPr bwMode="auto">
          <a:xfrm>
            <a:off x="1068457" y="1180630"/>
            <a:ext cx="10700026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đêm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cảnh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thật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lìm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Sông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thôi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vỗ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sóng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dồn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dập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vô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bờ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hồi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chiều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 Hai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già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vẫn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trò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chuyện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Ba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trầm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ngâm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Thỉnh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thoảng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mới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xét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dè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dặt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Trái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Sáu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rất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sôi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nổi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   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Ông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hệt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Thần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Thổ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Địa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vùng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này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D666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           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D6662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图片 4">
            <a:extLst>
              <a:ext uri="{FF2B5EF4-FFF2-40B4-BE49-F238E27FC236}">
                <a16:creationId xmlns:a16="http://schemas.microsoft.com/office/drawing/2014/main" id="{81D41198-154F-4C4F-B961-AC314F4A99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6" b="73333"/>
          <a:stretch/>
        </p:blipFill>
        <p:spPr>
          <a:xfrm>
            <a:off x="10019250" y="5192983"/>
            <a:ext cx="2863390" cy="192496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441700" y="3200400"/>
            <a:ext cx="2705100" cy="534775"/>
          </a:xfrm>
          <a:prstGeom prst="rect">
            <a:avLst/>
          </a:prstGeom>
          <a:noFill/>
          <a:ln w="57150">
            <a:solidFill>
              <a:srgbClr val="FF0000"/>
            </a:solidFill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9" name="Picture 2" descr="Bá» THáº¦N TÃI THá» Äá»A Sá»¨ Váº¼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00" b="90000" l="0" r="100000">
                        <a14:foregroundMark x1="75646" y1="26100" x2="80136" y2="70700"/>
                        <a14:backgroundMark x1="38367" y1="20900" x2="49524" y2="33900"/>
                        <a14:backgroundMark x1="49252" y1="36900" x2="48163" y2="464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376" y="2633698"/>
            <a:ext cx="3878874" cy="5277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912238" y="4146542"/>
            <a:ext cx="5824590" cy="2092881"/>
          </a:xfrm>
          <a:prstGeom prst="rect">
            <a:avLst/>
          </a:prstGeom>
          <a:noFill/>
          <a:ln w="57150">
            <a:solidFill>
              <a:srgbClr val="FFC00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1" i="1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Thổ công</a:t>
            </a:r>
            <a:r>
              <a:rPr kumimoji="0" lang="en-US" altLang="ja-JP" sz="2600" b="1" i="1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vi-VN" sz="2600" b="1" i="1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còn được gọi là thổ địa</a:t>
            </a:r>
            <a:r>
              <a:rPr kumimoji="0" lang="en-US" altLang="ja-JP" sz="2600" b="1" i="1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 </a:t>
            </a:r>
            <a:r>
              <a:rPr kumimoji="0" lang="vi-VN" sz="2600" b="1" i="1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thổ địa công</a:t>
            </a:r>
            <a:r>
              <a:rPr kumimoji="0" lang="en-US" altLang="ja-JP" sz="2600" b="1" i="1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 </a:t>
            </a:r>
            <a:r>
              <a:rPr kumimoji="0" lang="vi-VN" sz="2600" b="1" i="1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ông địa hay thổ thần</a:t>
            </a:r>
            <a:r>
              <a:rPr kumimoji="0" lang="en-US" altLang="ja-JP" sz="2600" b="1" i="1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vi-VN" sz="2600" b="1" i="1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hoặc xã thần </a:t>
            </a:r>
            <a:r>
              <a:rPr kumimoji="0" lang="en-US" altLang="ja-JP" sz="2600" b="1" i="1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vi-VN" sz="2600" b="1" i="1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 một vị thần trong tín ngưỡng Châu Á, cai quản một vùng đất, địa điểm.</a:t>
            </a:r>
            <a:endParaRPr kumimoji="0" lang="en-US" sz="2600" b="1" i="1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78375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1163</Words>
  <Application>Microsoft Office PowerPoint</Application>
  <PresentationFormat>Widescreen</PresentationFormat>
  <Paragraphs>168</Paragraphs>
  <Slides>22</Slides>
  <Notes>9</Notes>
  <HiddenSlides>0</HiddenSlides>
  <MMClips>3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22</vt:i4>
      </vt:variant>
    </vt:vector>
  </HeadingPairs>
  <TitlesOfParts>
    <vt:vector size="40" baseType="lpstr">
      <vt:lpstr>Calibri</vt:lpstr>
      <vt:lpstr>SVN-Newton</vt:lpstr>
      <vt:lpstr>Arial</vt:lpstr>
      <vt:lpstr>UTM A&amp;S Graceland</vt:lpstr>
      <vt:lpstr>UTM Futura Extra</vt:lpstr>
      <vt:lpstr>UTM Azuki</vt:lpstr>
      <vt:lpstr>#9Slide03 AmpleSoft Bold</vt:lpstr>
      <vt:lpstr>Times New Roman</vt:lpstr>
      <vt:lpstr>等线</vt:lpstr>
      <vt:lpstr>UTM Beautiful Caps</vt:lpstr>
      <vt:lpstr>Cambria</vt:lpstr>
      <vt:lpstr>SVN-Flamingo Script</vt:lpstr>
      <vt:lpstr>UTM Showcard</vt:lpstr>
      <vt:lpstr>1_Office Theme</vt:lpstr>
      <vt:lpstr>5_Office Theme</vt:lpstr>
      <vt:lpstr>2_Office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QUỲNH NHƯ</dc:creator>
  <cp:keywords>Măng Non Teams</cp:keywords>
  <cp:lastModifiedBy>Lan Anh Dương</cp:lastModifiedBy>
  <cp:revision>11</cp:revision>
  <dcterms:created xsi:type="dcterms:W3CDTF">2022-01-10T13:58:13Z</dcterms:created>
  <dcterms:modified xsi:type="dcterms:W3CDTF">2023-07-23T13:22:16Z</dcterms:modified>
</cp:coreProperties>
</file>