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4"/>
  </p:notesMasterIdLst>
  <p:sldIdLst>
    <p:sldId id="259" r:id="rId2"/>
    <p:sldId id="257" r:id="rId3"/>
    <p:sldId id="261" r:id="rId4"/>
    <p:sldId id="269" r:id="rId5"/>
    <p:sldId id="288" r:id="rId6"/>
    <p:sldId id="272" r:id="rId7"/>
    <p:sldId id="289" r:id="rId8"/>
    <p:sldId id="262" r:id="rId9"/>
    <p:sldId id="270" r:id="rId10"/>
    <p:sldId id="290" r:id="rId11"/>
    <p:sldId id="291" r:id="rId12"/>
    <p:sldId id="268" r:id="rId13"/>
    <p:sldId id="292" r:id="rId14"/>
    <p:sldId id="271" r:id="rId15"/>
    <p:sldId id="274" r:id="rId16"/>
    <p:sldId id="277" r:id="rId17"/>
    <p:sldId id="263" r:id="rId18"/>
    <p:sldId id="273" r:id="rId19"/>
    <p:sldId id="275" r:id="rId20"/>
    <p:sldId id="293" r:id="rId21"/>
    <p:sldId id="294" r:id="rId22"/>
    <p:sldId id="295" r:id="rId23"/>
    <p:sldId id="279" r:id="rId24"/>
    <p:sldId id="296" r:id="rId25"/>
    <p:sldId id="282" r:id="rId26"/>
    <p:sldId id="276" r:id="rId27"/>
    <p:sldId id="264" r:id="rId28"/>
    <p:sldId id="278" r:id="rId29"/>
    <p:sldId id="280" r:id="rId30"/>
    <p:sldId id="297" r:id="rId31"/>
    <p:sldId id="281" r:id="rId32"/>
    <p:sldId id="256" r:id="rId33"/>
  </p:sldIdLst>
  <p:sldSz cx="12192000" cy="6858000"/>
  <p:notesSz cx="6858000" cy="9144000"/>
  <p:embeddedFontLst>
    <p:embeddedFont>
      <p:font typeface="#9Slide03 Arima Madurai Black" panose="020B0604020202020204" charset="0"/>
      <p:bold r:id="rId35"/>
    </p:embeddedFont>
    <p:embeddedFont>
      <p:font typeface="#9Slide03 Cabin Bold" panose="020B0604020202020204" charset="0"/>
      <p:bold r:id="rId36"/>
    </p:embeddedFont>
    <p:embeddedFont>
      <p:font typeface="#9Slide03 Kaleko 105 Round Bold" panose="020B0604020202020204" charset="0"/>
      <p:bold r:id="rId37"/>
    </p:embeddedFont>
    <p:embeddedFont>
      <p:font typeface="#9Slide04 Manuale SemiBold" panose="020B0604020202020204" charset="0"/>
      <p:bold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UTM Akashi" panose="02040603050506020204" pitchFamily="18" charset="0"/>
      <p:regular r:id="rId43"/>
    </p:embeddedFont>
    <p:embeddedFont>
      <p:font typeface="UTM American Sans" panose="02040603050506020204" pitchFamily="18" charset="0"/>
      <p:regular r:id="rId44"/>
    </p:embeddedFont>
    <p:embeddedFont>
      <p:font typeface="UTM Americana" panose="02040603050506020204" pitchFamily="18" charset="0"/>
      <p:regular r:id="rId45"/>
      <p:bold r:id="rId46"/>
      <p:italic r:id="rId47"/>
    </p:embeddedFont>
    <p:embeddedFont>
      <p:font typeface="UTM Bitsumishi Pro" panose="02040603050506020204" pitchFamily="18" charset="0"/>
      <p:regular r:id="rId48"/>
    </p:embeddedFont>
    <p:embeddedFont>
      <p:font typeface="UTM Isadora" panose="02040603050506020204" pitchFamily="18" charset="0"/>
      <p:regular r:id="rId49"/>
      <p:bold r:id="rId50"/>
    </p:embeddedFont>
    <p:embeddedFont>
      <p:font typeface="UTM Showcard" panose="02040603050506020204" pitchFamily="18" charset="0"/>
      <p:regular r:id="rId51"/>
    </p:embeddedFont>
    <p:embeddedFont>
      <p:font typeface="VNI-Times" pitchFamily="2" charset="0"/>
      <p:regular r:id="rId52"/>
      <p:bold r:id="rId53"/>
      <p:italic r:id="rId54"/>
      <p:boldItalic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7249"/>
    <a:srgbClr val="008000"/>
    <a:srgbClr val="FFFFFF"/>
    <a:srgbClr val="5FB172"/>
    <a:srgbClr val="78CB8A"/>
    <a:srgbClr val="E8C755"/>
    <a:srgbClr val="D98B59"/>
    <a:srgbClr val="E17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1692" y="1050"/>
      </p:cViewPr>
      <p:guideLst>
        <p:guide orient="horz" pos="2160"/>
        <p:guide pos="46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05A406-6911-49D6-84A3-5D84AD7BAD3C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C36EEBF-2842-42D9-B5E4-9403733C8A8C}">
      <dgm:prSet phldrT="[Text]"/>
      <dgm:spPr/>
      <dgm:t>
        <a:bodyPr/>
        <a:lstStyle/>
        <a:p>
          <a:r>
            <a:rPr lang="vi-VN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rPr>
            <a:t>Biện pháp</a:t>
          </a:r>
          <a:endParaRPr lang="en-US" dirty="0">
            <a:solidFill>
              <a:srgbClr val="FFFF0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0347422-7C41-4AFE-8590-6F67A51E78A5}" type="parTrans" cxnId="{FB69BB02-7260-4132-9266-003087BF6F42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A39D608-D2EE-4342-95D4-D6BD2DF5313B}" type="sibTrans" cxnId="{FB69BB02-7260-4132-9266-003087BF6F42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391AACB-197C-424C-B1CC-AD09E40E5208}">
      <dgm:prSet phldrT="[Text]"/>
      <dgm:spPr/>
      <dgm:t>
        <a:bodyPr/>
        <a:lstStyle/>
        <a:p>
          <a:r>
            <a:rPr lang="vi-VN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Trồng cây nơi thoáng mát</a:t>
          </a:r>
          <a:endParaRPr lang="en-US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88F83BC-9A6C-4366-89B2-EB4510D1A077}" type="parTrans" cxnId="{CE770FE6-7158-4FE2-82DD-58B00F327416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7C59BB1-6942-45A6-B762-6D83803BEC8C}" type="sibTrans" cxnId="{CE770FE6-7158-4FE2-82DD-58B00F327416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0B615D2-F938-436B-93CF-027EFCCB0440}">
      <dgm:prSet phldrT="[Text]"/>
      <dgm:spPr/>
      <dgm:t>
        <a:bodyPr/>
        <a:lstStyle/>
        <a:p>
          <a:r>
            <a:rPr lang="vi-VN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Làm đất tơi xốp</a:t>
          </a:r>
          <a:endParaRPr lang="en-US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3494A2F-BC4A-4A2A-83CE-56CAFA64793A}" type="parTrans" cxnId="{D2CAB6FE-D22B-43F8-BBCA-42E617AD1FB4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A8B04E1-5DFF-46DE-93BF-288F94CFD9A0}" type="sibTrans" cxnId="{D2CAB6FE-D22B-43F8-BBCA-42E617AD1FB4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C108818-5DBD-4C4E-A345-BD04FB1C794E}">
      <dgm:prSet phldrT="[Text]"/>
      <dgm:spPr/>
      <dgm:t>
        <a:bodyPr/>
        <a:lstStyle/>
        <a:p>
          <a:r>
            <a:rPr lang="vi-VN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</a:rPr>
            <a:t>Tăng lượng khí Các-bô-nic</a:t>
          </a:r>
          <a:endParaRPr lang="en-US" dirty="0">
            <a:solidFill>
              <a:srgbClr val="3E7249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AF2639-9E5A-4B7B-B263-975A9FFE68C0}" type="parTrans" cxnId="{104FCA5A-758A-4FD6-9CB2-5D9D8645E736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C9CD740-83F3-4CA8-AB01-0CA544628ADB}" type="sibTrans" cxnId="{104FCA5A-758A-4FD6-9CB2-5D9D8645E736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686E65E-90E9-48A6-910B-515F7F6FCBF3}">
      <dgm:prSet phldrT="[Text]"/>
      <dgm:spPr/>
      <dgm:t>
        <a:bodyPr/>
        <a:lstStyle/>
        <a:p>
          <a:r>
            <a:rPr lang="vi-VN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Bón phân xanh, phân chuồng</a:t>
          </a:r>
          <a:endParaRPr lang="en-US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A6CC0B-B774-499F-BAA8-E6033DE18C7C}" type="parTrans" cxnId="{E0DFE07E-6087-4297-A708-A8E8710C93A0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8FA8A8-F301-4052-B374-A160D2FFB397}" type="sibTrans" cxnId="{E0DFE07E-6087-4297-A708-A8E8710C93A0}">
      <dgm:prSet/>
      <dgm:spPr/>
      <dgm:t>
        <a:bodyPr/>
        <a:lstStyle/>
        <a:p>
          <a:endParaRPr lang="en-US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72FE0EA-594A-4CB8-87B5-6529C7DA93DE}" type="pres">
      <dgm:prSet presAssocID="{5E05A406-6911-49D6-84A3-5D84AD7BAD3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C5F3FF-C999-4801-ABDD-BD099D467FA9}" type="pres">
      <dgm:prSet presAssocID="{6C36EEBF-2842-42D9-B5E4-9403733C8A8C}" presName="centerShape" presStyleLbl="node0" presStyleIdx="0" presStyleCnt="1"/>
      <dgm:spPr/>
    </dgm:pt>
    <dgm:pt modelId="{04CFE9A6-4055-4296-84EF-729CAC5EB4F6}" type="pres">
      <dgm:prSet presAssocID="{A88F83BC-9A6C-4366-89B2-EB4510D1A077}" presName="parTrans" presStyleLbl="sibTrans2D1" presStyleIdx="0" presStyleCnt="4"/>
      <dgm:spPr/>
    </dgm:pt>
    <dgm:pt modelId="{56298C96-E515-408A-89B6-DBB1F1F7A3DE}" type="pres">
      <dgm:prSet presAssocID="{A88F83BC-9A6C-4366-89B2-EB4510D1A077}" presName="connectorText" presStyleLbl="sibTrans2D1" presStyleIdx="0" presStyleCnt="4"/>
      <dgm:spPr/>
    </dgm:pt>
    <dgm:pt modelId="{E9D77FFB-1F9B-417F-B49C-1F7CFCBFB82B}" type="pres">
      <dgm:prSet presAssocID="{F391AACB-197C-424C-B1CC-AD09E40E5208}" presName="node" presStyleLbl="node1" presStyleIdx="0" presStyleCnt="4">
        <dgm:presLayoutVars>
          <dgm:bulletEnabled val="1"/>
        </dgm:presLayoutVars>
      </dgm:prSet>
      <dgm:spPr/>
    </dgm:pt>
    <dgm:pt modelId="{4FCF3EFF-EB7F-4C77-ACFF-6FBD19856D8A}" type="pres">
      <dgm:prSet presAssocID="{83494A2F-BC4A-4A2A-83CE-56CAFA64793A}" presName="parTrans" presStyleLbl="sibTrans2D1" presStyleIdx="1" presStyleCnt="4"/>
      <dgm:spPr/>
    </dgm:pt>
    <dgm:pt modelId="{158EEC76-15C8-49B7-A4ED-3516E6100921}" type="pres">
      <dgm:prSet presAssocID="{83494A2F-BC4A-4A2A-83CE-56CAFA64793A}" presName="connectorText" presStyleLbl="sibTrans2D1" presStyleIdx="1" presStyleCnt="4"/>
      <dgm:spPr/>
    </dgm:pt>
    <dgm:pt modelId="{20F11968-BA48-4DEB-9012-B6019AD0D78D}" type="pres">
      <dgm:prSet presAssocID="{40B615D2-F938-436B-93CF-027EFCCB0440}" presName="node" presStyleLbl="node1" presStyleIdx="1" presStyleCnt="4">
        <dgm:presLayoutVars>
          <dgm:bulletEnabled val="1"/>
        </dgm:presLayoutVars>
      </dgm:prSet>
      <dgm:spPr/>
    </dgm:pt>
    <dgm:pt modelId="{AF157DA5-ACC7-47F0-9096-E0E597024FC2}" type="pres">
      <dgm:prSet presAssocID="{95AF2639-9E5A-4B7B-B263-975A9FFE68C0}" presName="parTrans" presStyleLbl="sibTrans2D1" presStyleIdx="2" presStyleCnt="4"/>
      <dgm:spPr/>
    </dgm:pt>
    <dgm:pt modelId="{FB36D933-B9E7-4669-8AAE-32217B1215C0}" type="pres">
      <dgm:prSet presAssocID="{95AF2639-9E5A-4B7B-B263-975A9FFE68C0}" presName="connectorText" presStyleLbl="sibTrans2D1" presStyleIdx="2" presStyleCnt="4"/>
      <dgm:spPr/>
    </dgm:pt>
    <dgm:pt modelId="{0A60D920-A6B1-45BC-A6C1-E02FE2DDD5BD}" type="pres">
      <dgm:prSet presAssocID="{7C108818-5DBD-4C4E-A345-BD04FB1C794E}" presName="node" presStyleLbl="node1" presStyleIdx="2" presStyleCnt="4">
        <dgm:presLayoutVars>
          <dgm:bulletEnabled val="1"/>
        </dgm:presLayoutVars>
      </dgm:prSet>
      <dgm:spPr/>
    </dgm:pt>
    <dgm:pt modelId="{F01B1B90-2BEF-49C3-AEA3-5AFE67D9E067}" type="pres">
      <dgm:prSet presAssocID="{5FA6CC0B-B774-499F-BAA8-E6033DE18C7C}" presName="parTrans" presStyleLbl="sibTrans2D1" presStyleIdx="3" presStyleCnt="4"/>
      <dgm:spPr/>
    </dgm:pt>
    <dgm:pt modelId="{57507059-A5CF-444B-AA96-5E281C4CFB95}" type="pres">
      <dgm:prSet presAssocID="{5FA6CC0B-B774-499F-BAA8-E6033DE18C7C}" presName="connectorText" presStyleLbl="sibTrans2D1" presStyleIdx="3" presStyleCnt="4"/>
      <dgm:spPr/>
    </dgm:pt>
    <dgm:pt modelId="{C7B4FAF4-C947-4D60-BD58-D3765D8BC598}" type="pres">
      <dgm:prSet presAssocID="{6686E65E-90E9-48A6-910B-515F7F6FCBF3}" presName="node" presStyleLbl="node1" presStyleIdx="3" presStyleCnt="4">
        <dgm:presLayoutVars>
          <dgm:bulletEnabled val="1"/>
        </dgm:presLayoutVars>
      </dgm:prSet>
      <dgm:spPr/>
    </dgm:pt>
  </dgm:ptLst>
  <dgm:cxnLst>
    <dgm:cxn modelId="{FB69BB02-7260-4132-9266-003087BF6F42}" srcId="{5E05A406-6911-49D6-84A3-5D84AD7BAD3C}" destId="{6C36EEBF-2842-42D9-B5E4-9403733C8A8C}" srcOrd="0" destOrd="0" parTransId="{A0347422-7C41-4AFE-8590-6F67A51E78A5}" sibTransId="{3A39D608-D2EE-4342-95D4-D6BD2DF5313B}"/>
    <dgm:cxn modelId="{BF6D090A-48DE-4A02-9395-3E282D132217}" type="presOf" srcId="{7C108818-5DBD-4C4E-A345-BD04FB1C794E}" destId="{0A60D920-A6B1-45BC-A6C1-E02FE2DDD5BD}" srcOrd="0" destOrd="0" presId="urn:microsoft.com/office/officeart/2005/8/layout/radial5"/>
    <dgm:cxn modelId="{D97BDF29-166E-4535-9BDB-64586D4590B9}" type="presOf" srcId="{95AF2639-9E5A-4B7B-B263-975A9FFE68C0}" destId="{FB36D933-B9E7-4669-8AAE-32217B1215C0}" srcOrd="1" destOrd="0" presId="urn:microsoft.com/office/officeart/2005/8/layout/radial5"/>
    <dgm:cxn modelId="{884A092C-3C7D-4F48-8349-85D16D5946A3}" type="presOf" srcId="{40B615D2-F938-436B-93CF-027EFCCB0440}" destId="{20F11968-BA48-4DEB-9012-B6019AD0D78D}" srcOrd="0" destOrd="0" presId="urn:microsoft.com/office/officeart/2005/8/layout/radial5"/>
    <dgm:cxn modelId="{A49EB360-7513-4B35-9530-DE0998081C2A}" type="presOf" srcId="{95AF2639-9E5A-4B7B-B263-975A9FFE68C0}" destId="{AF157DA5-ACC7-47F0-9096-E0E597024FC2}" srcOrd="0" destOrd="0" presId="urn:microsoft.com/office/officeart/2005/8/layout/radial5"/>
    <dgm:cxn modelId="{6D05D861-6A52-4275-90E2-E1BDAAD41A26}" type="presOf" srcId="{A88F83BC-9A6C-4366-89B2-EB4510D1A077}" destId="{04CFE9A6-4055-4296-84EF-729CAC5EB4F6}" srcOrd="0" destOrd="0" presId="urn:microsoft.com/office/officeart/2005/8/layout/radial5"/>
    <dgm:cxn modelId="{344A7154-6C72-4084-B09A-ACA8A60705D2}" type="presOf" srcId="{5FA6CC0B-B774-499F-BAA8-E6033DE18C7C}" destId="{F01B1B90-2BEF-49C3-AEA3-5AFE67D9E067}" srcOrd="0" destOrd="0" presId="urn:microsoft.com/office/officeart/2005/8/layout/radial5"/>
    <dgm:cxn modelId="{79690F76-B945-4534-BF06-088CA4312580}" type="presOf" srcId="{83494A2F-BC4A-4A2A-83CE-56CAFA64793A}" destId="{158EEC76-15C8-49B7-A4ED-3516E6100921}" srcOrd="1" destOrd="0" presId="urn:microsoft.com/office/officeart/2005/8/layout/radial5"/>
    <dgm:cxn modelId="{D06D7F59-8FEC-4B50-86B0-7C1850A222DC}" type="presOf" srcId="{5FA6CC0B-B774-499F-BAA8-E6033DE18C7C}" destId="{57507059-A5CF-444B-AA96-5E281C4CFB95}" srcOrd="1" destOrd="0" presId="urn:microsoft.com/office/officeart/2005/8/layout/radial5"/>
    <dgm:cxn modelId="{104FCA5A-758A-4FD6-9CB2-5D9D8645E736}" srcId="{6C36EEBF-2842-42D9-B5E4-9403733C8A8C}" destId="{7C108818-5DBD-4C4E-A345-BD04FB1C794E}" srcOrd="2" destOrd="0" parTransId="{95AF2639-9E5A-4B7B-B263-975A9FFE68C0}" sibTransId="{CC9CD740-83F3-4CA8-AB01-0CA544628ADB}"/>
    <dgm:cxn modelId="{E0DFE07E-6087-4297-A708-A8E8710C93A0}" srcId="{6C36EEBF-2842-42D9-B5E4-9403733C8A8C}" destId="{6686E65E-90E9-48A6-910B-515F7F6FCBF3}" srcOrd="3" destOrd="0" parTransId="{5FA6CC0B-B774-499F-BAA8-E6033DE18C7C}" sibTransId="{008FA8A8-F301-4052-B374-A160D2FFB397}"/>
    <dgm:cxn modelId="{0751D185-A83B-4EC5-9302-411D72B30763}" type="presOf" srcId="{6C36EEBF-2842-42D9-B5E4-9403733C8A8C}" destId="{07C5F3FF-C999-4801-ABDD-BD099D467FA9}" srcOrd="0" destOrd="0" presId="urn:microsoft.com/office/officeart/2005/8/layout/radial5"/>
    <dgm:cxn modelId="{BA620C86-0F14-4230-92ED-47AC85155EC6}" type="presOf" srcId="{F391AACB-197C-424C-B1CC-AD09E40E5208}" destId="{E9D77FFB-1F9B-417F-B49C-1F7CFCBFB82B}" srcOrd="0" destOrd="0" presId="urn:microsoft.com/office/officeart/2005/8/layout/radial5"/>
    <dgm:cxn modelId="{040ADF94-F84A-4D98-9399-CC6B7D0E785F}" type="presOf" srcId="{5E05A406-6911-49D6-84A3-5D84AD7BAD3C}" destId="{472FE0EA-594A-4CB8-87B5-6529C7DA93DE}" srcOrd="0" destOrd="0" presId="urn:microsoft.com/office/officeart/2005/8/layout/radial5"/>
    <dgm:cxn modelId="{189C42A0-D7DD-4C1E-957F-EE6F9949B14B}" type="presOf" srcId="{A88F83BC-9A6C-4366-89B2-EB4510D1A077}" destId="{56298C96-E515-408A-89B6-DBB1F1F7A3DE}" srcOrd="1" destOrd="0" presId="urn:microsoft.com/office/officeart/2005/8/layout/radial5"/>
    <dgm:cxn modelId="{B0BD58B4-8585-42E1-A1AD-56DD19B3AF8E}" type="presOf" srcId="{83494A2F-BC4A-4A2A-83CE-56CAFA64793A}" destId="{4FCF3EFF-EB7F-4C77-ACFF-6FBD19856D8A}" srcOrd="0" destOrd="0" presId="urn:microsoft.com/office/officeart/2005/8/layout/radial5"/>
    <dgm:cxn modelId="{79F650DE-77C0-4B51-AF87-310438FBC942}" type="presOf" srcId="{6686E65E-90E9-48A6-910B-515F7F6FCBF3}" destId="{C7B4FAF4-C947-4D60-BD58-D3765D8BC598}" srcOrd="0" destOrd="0" presId="urn:microsoft.com/office/officeart/2005/8/layout/radial5"/>
    <dgm:cxn modelId="{CE770FE6-7158-4FE2-82DD-58B00F327416}" srcId="{6C36EEBF-2842-42D9-B5E4-9403733C8A8C}" destId="{F391AACB-197C-424C-B1CC-AD09E40E5208}" srcOrd="0" destOrd="0" parTransId="{A88F83BC-9A6C-4366-89B2-EB4510D1A077}" sibTransId="{47C59BB1-6942-45A6-B762-6D83803BEC8C}"/>
    <dgm:cxn modelId="{D2CAB6FE-D22B-43F8-BBCA-42E617AD1FB4}" srcId="{6C36EEBF-2842-42D9-B5E4-9403733C8A8C}" destId="{40B615D2-F938-436B-93CF-027EFCCB0440}" srcOrd="1" destOrd="0" parTransId="{83494A2F-BC4A-4A2A-83CE-56CAFA64793A}" sibTransId="{7A8B04E1-5DFF-46DE-93BF-288F94CFD9A0}"/>
    <dgm:cxn modelId="{C09C7C0D-4C2A-4235-97ED-E5AF2FAFA8CC}" type="presParOf" srcId="{472FE0EA-594A-4CB8-87B5-6529C7DA93DE}" destId="{07C5F3FF-C999-4801-ABDD-BD099D467FA9}" srcOrd="0" destOrd="0" presId="urn:microsoft.com/office/officeart/2005/8/layout/radial5"/>
    <dgm:cxn modelId="{5CC494DF-0C3E-42C3-9D73-54FCF0C03F27}" type="presParOf" srcId="{472FE0EA-594A-4CB8-87B5-6529C7DA93DE}" destId="{04CFE9A6-4055-4296-84EF-729CAC5EB4F6}" srcOrd="1" destOrd="0" presId="urn:microsoft.com/office/officeart/2005/8/layout/radial5"/>
    <dgm:cxn modelId="{C001329C-6694-4377-B76E-B37F91A4A613}" type="presParOf" srcId="{04CFE9A6-4055-4296-84EF-729CAC5EB4F6}" destId="{56298C96-E515-408A-89B6-DBB1F1F7A3DE}" srcOrd="0" destOrd="0" presId="urn:microsoft.com/office/officeart/2005/8/layout/radial5"/>
    <dgm:cxn modelId="{0C45AF5C-8F40-4825-89D8-3F2E650CE1B5}" type="presParOf" srcId="{472FE0EA-594A-4CB8-87B5-6529C7DA93DE}" destId="{E9D77FFB-1F9B-417F-B49C-1F7CFCBFB82B}" srcOrd="2" destOrd="0" presId="urn:microsoft.com/office/officeart/2005/8/layout/radial5"/>
    <dgm:cxn modelId="{01843BB6-C6D6-4DCF-B892-3D2B7A0FE97D}" type="presParOf" srcId="{472FE0EA-594A-4CB8-87B5-6529C7DA93DE}" destId="{4FCF3EFF-EB7F-4C77-ACFF-6FBD19856D8A}" srcOrd="3" destOrd="0" presId="urn:microsoft.com/office/officeart/2005/8/layout/radial5"/>
    <dgm:cxn modelId="{0F95DED3-5A89-46AE-ACBB-793DC87E4EFB}" type="presParOf" srcId="{4FCF3EFF-EB7F-4C77-ACFF-6FBD19856D8A}" destId="{158EEC76-15C8-49B7-A4ED-3516E6100921}" srcOrd="0" destOrd="0" presId="urn:microsoft.com/office/officeart/2005/8/layout/radial5"/>
    <dgm:cxn modelId="{65812CE2-A177-4640-90B7-B3413577641E}" type="presParOf" srcId="{472FE0EA-594A-4CB8-87B5-6529C7DA93DE}" destId="{20F11968-BA48-4DEB-9012-B6019AD0D78D}" srcOrd="4" destOrd="0" presId="urn:microsoft.com/office/officeart/2005/8/layout/radial5"/>
    <dgm:cxn modelId="{A8B50219-FC0B-4AB6-88A4-08E46078379F}" type="presParOf" srcId="{472FE0EA-594A-4CB8-87B5-6529C7DA93DE}" destId="{AF157DA5-ACC7-47F0-9096-E0E597024FC2}" srcOrd="5" destOrd="0" presId="urn:microsoft.com/office/officeart/2005/8/layout/radial5"/>
    <dgm:cxn modelId="{2CDFA064-81C7-499C-85A2-25D1582F7E6A}" type="presParOf" srcId="{AF157DA5-ACC7-47F0-9096-E0E597024FC2}" destId="{FB36D933-B9E7-4669-8AAE-32217B1215C0}" srcOrd="0" destOrd="0" presId="urn:microsoft.com/office/officeart/2005/8/layout/radial5"/>
    <dgm:cxn modelId="{48981C57-A510-454A-BEDF-55EA5FAE2B6D}" type="presParOf" srcId="{472FE0EA-594A-4CB8-87B5-6529C7DA93DE}" destId="{0A60D920-A6B1-45BC-A6C1-E02FE2DDD5BD}" srcOrd="6" destOrd="0" presId="urn:microsoft.com/office/officeart/2005/8/layout/radial5"/>
    <dgm:cxn modelId="{DD4ADBB7-575B-4BA5-8090-D883D2B918CE}" type="presParOf" srcId="{472FE0EA-594A-4CB8-87B5-6529C7DA93DE}" destId="{F01B1B90-2BEF-49C3-AEA3-5AFE67D9E067}" srcOrd="7" destOrd="0" presId="urn:microsoft.com/office/officeart/2005/8/layout/radial5"/>
    <dgm:cxn modelId="{4CFBAA1B-B376-4D51-AD58-47628BBD948A}" type="presParOf" srcId="{F01B1B90-2BEF-49C3-AEA3-5AFE67D9E067}" destId="{57507059-A5CF-444B-AA96-5E281C4CFB95}" srcOrd="0" destOrd="0" presId="urn:microsoft.com/office/officeart/2005/8/layout/radial5"/>
    <dgm:cxn modelId="{1115797B-0878-4099-A912-D82FB85060D5}" type="presParOf" srcId="{472FE0EA-594A-4CB8-87B5-6529C7DA93DE}" destId="{C7B4FAF4-C947-4D60-BD58-D3765D8BC598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5F3FF-C999-4801-ABDD-BD099D467FA9}">
      <dsp:nvSpPr>
        <dsp:cNvPr id="0" name=""/>
        <dsp:cNvSpPr/>
      </dsp:nvSpPr>
      <dsp:spPr>
        <a:xfrm>
          <a:off x="3351609" y="1996942"/>
          <a:ext cx="1424781" cy="1424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300" kern="1200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rPr>
            <a:t>Biện pháp</a:t>
          </a:r>
          <a:endParaRPr lang="en-US" sz="3300" kern="1200" dirty="0">
            <a:solidFill>
              <a:srgbClr val="FFFF0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60263" y="2205596"/>
        <a:ext cx="1007473" cy="1007473"/>
      </dsp:txXfrm>
    </dsp:sp>
    <dsp:sp modelId="{04CFE9A6-4055-4296-84EF-729CAC5EB4F6}">
      <dsp:nvSpPr>
        <dsp:cNvPr id="0" name=""/>
        <dsp:cNvSpPr/>
      </dsp:nvSpPr>
      <dsp:spPr>
        <a:xfrm rot="16200000">
          <a:off x="3913169" y="1478682"/>
          <a:ext cx="301660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8418" y="1620816"/>
        <a:ext cx="211162" cy="290655"/>
      </dsp:txXfrm>
    </dsp:sp>
    <dsp:sp modelId="{E9D77FFB-1F9B-417F-B49C-1F7CFCBFB82B}">
      <dsp:nvSpPr>
        <dsp:cNvPr id="0" name=""/>
        <dsp:cNvSpPr/>
      </dsp:nvSpPr>
      <dsp:spPr>
        <a:xfrm>
          <a:off x="3351609" y="2990"/>
          <a:ext cx="1424781" cy="1424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7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Trồng cây nơi thoáng mát</a:t>
          </a:r>
          <a:endParaRPr lang="en-US" sz="17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60263" y="211644"/>
        <a:ext cx="1007473" cy="1007473"/>
      </dsp:txXfrm>
    </dsp:sp>
    <dsp:sp modelId="{4FCF3EFF-EB7F-4C77-ACFF-6FBD19856D8A}">
      <dsp:nvSpPr>
        <dsp:cNvPr id="0" name=""/>
        <dsp:cNvSpPr/>
      </dsp:nvSpPr>
      <dsp:spPr>
        <a:xfrm>
          <a:off x="4901608" y="2467120"/>
          <a:ext cx="301660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901608" y="2564005"/>
        <a:ext cx="211162" cy="290655"/>
      </dsp:txXfrm>
    </dsp:sp>
    <dsp:sp modelId="{20F11968-BA48-4DEB-9012-B6019AD0D78D}">
      <dsp:nvSpPr>
        <dsp:cNvPr id="0" name=""/>
        <dsp:cNvSpPr/>
      </dsp:nvSpPr>
      <dsp:spPr>
        <a:xfrm>
          <a:off x="5345561" y="1996942"/>
          <a:ext cx="1424781" cy="14247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700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Làm đất tơi xốp</a:t>
          </a:r>
          <a:endParaRPr lang="en-US" sz="17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554215" y="2205596"/>
        <a:ext cx="1007473" cy="1007473"/>
      </dsp:txXfrm>
    </dsp:sp>
    <dsp:sp modelId="{AF157DA5-ACC7-47F0-9096-E0E597024FC2}">
      <dsp:nvSpPr>
        <dsp:cNvPr id="0" name=""/>
        <dsp:cNvSpPr/>
      </dsp:nvSpPr>
      <dsp:spPr>
        <a:xfrm rot="5400000">
          <a:off x="3913169" y="3455559"/>
          <a:ext cx="301660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8418" y="3507195"/>
        <a:ext cx="211162" cy="290655"/>
      </dsp:txXfrm>
    </dsp:sp>
    <dsp:sp modelId="{0A60D920-A6B1-45BC-A6C1-E02FE2DDD5BD}">
      <dsp:nvSpPr>
        <dsp:cNvPr id="0" name=""/>
        <dsp:cNvSpPr/>
      </dsp:nvSpPr>
      <dsp:spPr>
        <a:xfrm>
          <a:off x="3351609" y="3990894"/>
          <a:ext cx="1424781" cy="14247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700" kern="1200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</a:rPr>
            <a:t>Tăng lượng khí Các-bô-nic</a:t>
          </a:r>
          <a:endParaRPr lang="en-US" sz="1700" kern="1200" dirty="0">
            <a:solidFill>
              <a:srgbClr val="3E7249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60263" y="4199548"/>
        <a:ext cx="1007473" cy="1007473"/>
      </dsp:txXfrm>
    </dsp:sp>
    <dsp:sp modelId="{F01B1B90-2BEF-49C3-AEA3-5AFE67D9E067}">
      <dsp:nvSpPr>
        <dsp:cNvPr id="0" name=""/>
        <dsp:cNvSpPr/>
      </dsp:nvSpPr>
      <dsp:spPr>
        <a:xfrm rot="10800000">
          <a:off x="2924731" y="2467120"/>
          <a:ext cx="301660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3015229" y="2564005"/>
        <a:ext cx="211162" cy="290655"/>
      </dsp:txXfrm>
    </dsp:sp>
    <dsp:sp modelId="{C7B4FAF4-C947-4D60-BD58-D3765D8BC598}">
      <dsp:nvSpPr>
        <dsp:cNvPr id="0" name=""/>
        <dsp:cNvSpPr/>
      </dsp:nvSpPr>
      <dsp:spPr>
        <a:xfrm>
          <a:off x="1357657" y="1996942"/>
          <a:ext cx="1424781" cy="14247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7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Bón phân xanh, phân chuồng</a:t>
          </a:r>
          <a:endParaRPr lang="en-US" sz="17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566311" y="2205596"/>
        <a:ext cx="1007473" cy="1007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E886DAA8-A826-42D8-A482-F5121458528E}" type="datetimeFigureOut">
              <a:rPr lang="zh-CN" altLang="en-US" smtClean="0"/>
              <a:pPr/>
              <a:t>2023/4/13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0C640966-D1B4-4CD5-ADE9-5BB78E7885C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91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334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389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594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1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979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276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000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540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2020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736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84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138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3730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364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03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2945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0549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954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35911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947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0912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16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891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056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167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9652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40966-D1B4-4CD5-ADE9-5BB78E7885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775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40966-D1B4-4CD5-ADE9-5BB78E7885C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531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本模板由处处用心夏计，欢迎购买。支持正版。字体来源：华文新魏、经典行书简（版权归字体夏计方所有）；图片来源于网络（版权归原摄图者所有）；内容整理自网络，处处用心夏计带内容的实用模版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8A5B4-642A-41E2-AD40-6674C0FAAB2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53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53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602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3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50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8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4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24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49452-571D-4FF6-B735-F7FB801D6DC3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81DE4F-4E3B-4F17-A92D-CA37D9453B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80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4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17.pn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8.png"/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12" Type="http://schemas.microsoft.com/office/2007/relationships/hdphoto" Target="../media/hdphoto11.wdp"/><Relationship Id="rId2" Type="http://schemas.openxmlformats.org/officeDocument/2006/relationships/notesSlide" Target="../notesSlides/notesSlide19.xml"/><Relationship Id="rId16" Type="http://schemas.microsoft.com/office/2007/relationships/hdphoto" Target="../media/hdphoto12.wdp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5" Type="http://schemas.openxmlformats.org/officeDocument/2006/relationships/image" Target="../media/image45.png"/><Relationship Id="rId10" Type="http://schemas.microsoft.com/office/2007/relationships/hdphoto" Target="../media/hdphoto10.wdp"/><Relationship Id="rId4" Type="http://schemas.openxmlformats.org/officeDocument/2006/relationships/image" Target="../media/image17.png"/><Relationship Id="rId9" Type="http://schemas.openxmlformats.org/officeDocument/2006/relationships/image" Target="../media/image43.png"/><Relationship Id="rId1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7.png"/><Relationship Id="rId9" Type="http://schemas.microsoft.com/office/2007/relationships/diagramDrawing" Target="../diagrams/drawing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小清新尤克里里和口哨背景音乐">
            <a:hlinkClick r:id="" action="ppaction://media"/>
            <a:extLst>
              <a:ext uri="{FF2B5EF4-FFF2-40B4-BE49-F238E27FC236}">
                <a16:creationId xmlns:a16="http://schemas.microsoft.com/office/drawing/2014/main" id="{B800CE99-7F5B-42B1-B17D-102662B897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8314" y="-1555432"/>
            <a:ext cx="609600" cy="6096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2169994" y="-53640"/>
            <a:ext cx="8005156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矩形: 圆角 1">
            <a:extLst>
              <a:ext uri="{FF2B5EF4-FFF2-40B4-BE49-F238E27FC236}">
                <a16:creationId xmlns:a16="http://schemas.microsoft.com/office/drawing/2014/main" id="{C6771F84-29DA-4AD9-8A87-5810C8B2D4C9}"/>
              </a:ext>
            </a:extLst>
          </p:cNvPr>
          <p:cNvSpPr/>
          <p:nvPr/>
        </p:nvSpPr>
        <p:spPr>
          <a:xfrm>
            <a:off x="5113071" y="648391"/>
            <a:ext cx="2591610" cy="480292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字魂70号-灵悦黑体" panose="00000500000000000000" pitchFamily="2" charset="-122"/>
              </a:rPr>
              <a:t>KHOA HỌC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17" name="矩形 3">
            <a:extLst>
              <a:ext uri="{FF2B5EF4-FFF2-40B4-BE49-F238E27FC236}">
                <a16:creationId xmlns:a16="http://schemas.microsoft.com/office/drawing/2014/main" id="{C163E0AE-3A1A-4F61-A8B0-42438BC9BA10}"/>
              </a:ext>
            </a:extLst>
          </p:cNvPr>
          <p:cNvSpPr/>
          <p:nvPr/>
        </p:nvSpPr>
        <p:spPr>
          <a:xfrm>
            <a:off x="2373974" y="1368607"/>
            <a:ext cx="49584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9600" spc="-300" dirty="0">
                <a:ln w="25400"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字魂70号-灵悦黑体" panose="00000500000000000000" pitchFamily="2" charset="-122"/>
              </a:rPr>
              <a:t>NHU CẦU </a:t>
            </a:r>
            <a:endParaRPr lang="en-US" altLang="zh-CN" sz="9600" spc="-300" dirty="0">
              <a:ln w="25400">
                <a:solidFill>
                  <a:schemeClr val="bg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merican Sans" panose="02040603050506020204" pitchFamily="18" charset="0"/>
              <a:ea typeface="字魂70号-灵悦黑体" panose="00000500000000000000" pitchFamily="2" charset="-122"/>
            </a:endParaRPr>
          </a:p>
        </p:txBody>
      </p:sp>
      <p:sp>
        <p:nvSpPr>
          <p:cNvPr id="18" name="矩形 3"/>
          <p:cNvSpPr/>
          <p:nvPr/>
        </p:nvSpPr>
        <p:spPr>
          <a:xfrm>
            <a:off x="3428177" y="2694607"/>
            <a:ext cx="620394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9600" i="1" spc="-300" dirty="0">
                <a:ln w="254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4 Manuale SemiBold" panose="02040704050405060204" pitchFamily="18" charset="0"/>
                <a:ea typeface="字魂70号-灵悦黑体" panose="00000500000000000000" pitchFamily="2" charset="-122"/>
              </a:rPr>
              <a:t>KHÔNG KHÍ</a:t>
            </a:r>
            <a:endParaRPr lang="zh-CN" altLang="en-US" sz="9600" i="1" spc="-300" dirty="0">
              <a:ln w="25400">
                <a:solidFill>
                  <a:schemeClr val="bg1"/>
                </a:solidFill>
              </a:ln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4 Manuale SemiBold" panose="02040704050405060204" pitchFamily="18" charset="0"/>
              <a:ea typeface="字魂70号-灵悦黑体" panose="00000500000000000000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732" y="3486705"/>
            <a:ext cx="1710431" cy="3429000"/>
          </a:xfrm>
          <a:prstGeom prst="rect">
            <a:avLst/>
          </a:prstGeom>
        </p:spPr>
      </p:pic>
      <p:sp>
        <p:nvSpPr>
          <p:cNvPr id="19" name="矩形 3">
            <a:extLst>
              <a:ext uri="{FF2B5EF4-FFF2-40B4-BE49-F238E27FC236}">
                <a16:creationId xmlns:a16="http://schemas.microsoft.com/office/drawing/2014/main" id="{C163E0AE-3A1A-4F61-A8B0-42438BC9BA10}"/>
              </a:ext>
            </a:extLst>
          </p:cNvPr>
          <p:cNvSpPr/>
          <p:nvPr/>
        </p:nvSpPr>
        <p:spPr>
          <a:xfrm>
            <a:off x="2442346" y="4179314"/>
            <a:ext cx="74815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9600" spc="-300" dirty="0">
                <a:ln w="25400">
                  <a:solidFill>
                    <a:schemeClr val="bg1"/>
                  </a:solidFill>
                </a:ln>
                <a:solidFill>
                  <a:srgbClr val="3E724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字魂70号-灵悦黑体" panose="00000500000000000000" pitchFamily="2" charset="-122"/>
              </a:rPr>
              <a:t>CỦA THỰC VẬT</a:t>
            </a:r>
            <a:endParaRPr lang="en-US" altLang="zh-CN" sz="9600" spc="-300" dirty="0">
              <a:ln w="25400">
                <a:solidFill>
                  <a:schemeClr val="bg1"/>
                </a:solidFill>
              </a:ln>
              <a:solidFill>
                <a:srgbClr val="3E724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merican Sans" panose="02040603050506020204" pitchFamily="18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87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2857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3357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3857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357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4857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16" grpId="0" animBg="1"/>
      <p:bldP spid="17" grpId="0"/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18026" y="2787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930400" y="1257300"/>
            <a:ext cx="1409700" cy="1422400"/>
            <a:chOff x="528" y="792"/>
            <a:chExt cx="888" cy="896"/>
          </a:xfrm>
        </p:grpSpPr>
        <p:grpSp>
          <p:nvGrpSpPr>
            <p:cNvPr id="9" name="Group 9"/>
            <p:cNvGrpSpPr>
              <a:grpSpLocks/>
            </p:cNvGrpSpPr>
            <p:nvPr/>
          </p:nvGrpSpPr>
          <p:grpSpPr bwMode="auto">
            <a:xfrm rot="5400000">
              <a:off x="532" y="1235"/>
              <a:ext cx="888" cy="1"/>
              <a:chOff x="336" y="1056"/>
              <a:chExt cx="888" cy="0"/>
            </a:xfrm>
          </p:grpSpPr>
          <p:sp>
            <p:nvSpPr>
              <p:cNvPr id="19" name="Line 10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 rot="-2700000">
              <a:off x="528" y="1248"/>
              <a:ext cx="888" cy="0"/>
              <a:chOff x="336" y="1056"/>
              <a:chExt cx="888" cy="0"/>
            </a:xfrm>
          </p:grpSpPr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528" y="1248"/>
              <a:ext cx="888" cy="0"/>
              <a:chOff x="336" y="1056"/>
              <a:chExt cx="888" cy="0"/>
            </a:xfrm>
          </p:grpSpPr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 rot="2700000">
              <a:off x="516" y="1243"/>
              <a:ext cx="888" cy="1"/>
              <a:chOff x="336" y="1056"/>
              <a:chExt cx="888" cy="0"/>
            </a:xfrm>
          </p:grpSpPr>
          <p:sp>
            <p:nvSpPr>
              <p:cNvPr id="13" name="Line 19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20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" name="Group 21"/>
          <p:cNvGrpSpPr>
            <a:grpSpLocks/>
          </p:cNvGrpSpPr>
          <p:nvPr/>
        </p:nvGrpSpPr>
        <p:grpSpPr bwMode="auto">
          <a:xfrm rot="1355059">
            <a:off x="1143000" y="381000"/>
            <a:ext cx="3009900" cy="3149600"/>
            <a:chOff x="528" y="792"/>
            <a:chExt cx="888" cy="896"/>
          </a:xfrm>
        </p:grpSpPr>
        <p:grpSp>
          <p:nvGrpSpPr>
            <p:cNvPr id="22" name="Group 22"/>
            <p:cNvGrpSpPr>
              <a:grpSpLocks/>
            </p:cNvGrpSpPr>
            <p:nvPr/>
          </p:nvGrpSpPr>
          <p:grpSpPr bwMode="auto">
            <a:xfrm rot="5400000">
              <a:off x="532" y="1235"/>
              <a:ext cx="888" cy="1"/>
              <a:chOff x="336" y="1056"/>
              <a:chExt cx="888" cy="0"/>
            </a:xfrm>
          </p:grpSpPr>
          <p:sp>
            <p:nvSpPr>
              <p:cNvPr id="32" name="Line 23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24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25"/>
            <p:cNvGrpSpPr>
              <a:grpSpLocks/>
            </p:cNvGrpSpPr>
            <p:nvPr/>
          </p:nvGrpSpPr>
          <p:grpSpPr bwMode="auto">
            <a:xfrm rot="-2700000">
              <a:off x="528" y="1248"/>
              <a:ext cx="888" cy="0"/>
              <a:chOff x="336" y="1056"/>
              <a:chExt cx="888" cy="0"/>
            </a:xfrm>
          </p:grpSpPr>
          <p:sp>
            <p:nvSpPr>
              <p:cNvPr id="30" name="Line 26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7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8"/>
            <p:cNvGrpSpPr>
              <a:grpSpLocks/>
            </p:cNvGrpSpPr>
            <p:nvPr/>
          </p:nvGrpSpPr>
          <p:grpSpPr bwMode="auto">
            <a:xfrm>
              <a:off x="528" y="1248"/>
              <a:ext cx="888" cy="0"/>
              <a:chOff x="336" y="1056"/>
              <a:chExt cx="888" cy="0"/>
            </a:xfrm>
          </p:grpSpPr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0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" name="Group 31"/>
            <p:cNvGrpSpPr>
              <a:grpSpLocks/>
            </p:cNvGrpSpPr>
            <p:nvPr/>
          </p:nvGrpSpPr>
          <p:grpSpPr bwMode="auto">
            <a:xfrm rot="2700000">
              <a:off x="516" y="1243"/>
              <a:ext cx="888" cy="1"/>
              <a:chOff x="336" y="1056"/>
              <a:chExt cx="888" cy="0"/>
            </a:xfrm>
          </p:grpSpPr>
          <p:sp>
            <p:nvSpPr>
              <p:cNvPr id="26" name="Line 32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3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4" name="Arc 34"/>
          <p:cNvSpPr>
            <a:spLocks/>
          </p:cNvSpPr>
          <p:nvPr/>
        </p:nvSpPr>
        <p:spPr bwMode="auto">
          <a:xfrm rot="2960661" flipH="1">
            <a:off x="4118005" y="3923832"/>
            <a:ext cx="784166" cy="2016844"/>
          </a:xfrm>
          <a:custGeom>
            <a:avLst/>
            <a:gdLst>
              <a:gd name="T0" fmla="*/ 0 w 21600"/>
              <a:gd name="T1" fmla="*/ 0 h 21600"/>
              <a:gd name="T2" fmla="*/ 914400 w 21600"/>
              <a:gd name="T3" fmla="*/ 1905000 h 21600"/>
              <a:gd name="T4" fmla="*/ 0 w 21600"/>
              <a:gd name="T5" fmla="*/ 19050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5" name="Arc 35"/>
          <p:cNvSpPr>
            <a:spLocks/>
          </p:cNvSpPr>
          <p:nvPr/>
        </p:nvSpPr>
        <p:spPr bwMode="auto">
          <a:xfrm rot="13982437" flipV="1">
            <a:off x="4267745" y="3083667"/>
            <a:ext cx="760911" cy="1736046"/>
          </a:xfrm>
          <a:custGeom>
            <a:avLst/>
            <a:gdLst>
              <a:gd name="T0" fmla="*/ 0 w 21600"/>
              <a:gd name="T1" fmla="*/ 0 h 21600"/>
              <a:gd name="T2" fmla="*/ 1447800 w 21600"/>
              <a:gd name="T3" fmla="*/ 1219200 h 21600"/>
              <a:gd name="T4" fmla="*/ 0 w 21600"/>
              <a:gd name="T5" fmla="*/ 1219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6" name="Rectangle 36"/>
          <p:cNvSpPr>
            <a:spLocks noChangeArrowheads="1"/>
          </p:cNvSpPr>
          <p:nvPr/>
        </p:nvSpPr>
        <p:spPr bwMode="auto">
          <a:xfrm>
            <a:off x="1788131" y="5257800"/>
            <a:ext cx="217426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 ô-xi</a:t>
            </a:r>
            <a:r>
              <a:rPr lang="en-US" sz="440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7" name="Rectangle 37"/>
          <p:cNvSpPr>
            <a:spLocks noChangeArrowheads="1"/>
          </p:cNvSpPr>
          <p:nvPr/>
        </p:nvSpPr>
        <p:spPr bwMode="auto">
          <a:xfrm>
            <a:off x="863997" y="4114800"/>
            <a:ext cx="340320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Các-bô-níc</a:t>
            </a:r>
            <a:endParaRPr lang="en-US" sz="4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8" name="Arc 38"/>
          <p:cNvSpPr>
            <a:spLocks/>
          </p:cNvSpPr>
          <p:nvPr/>
        </p:nvSpPr>
        <p:spPr bwMode="auto">
          <a:xfrm rot="13046667" flipV="1">
            <a:off x="6699187" y="4163002"/>
            <a:ext cx="1613027" cy="1003440"/>
          </a:xfrm>
          <a:custGeom>
            <a:avLst/>
            <a:gdLst>
              <a:gd name="T0" fmla="*/ 0 w 21600"/>
              <a:gd name="T1" fmla="*/ 0 h 21600"/>
              <a:gd name="T2" fmla="*/ 1447800 w 21600"/>
              <a:gd name="T3" fmla="*/ 1219200 h 21600"/>
              <a:gd name="T4" fmla="*/ 0 w 21600"/>
              <a:gd name="T5" fmla="*/ 1219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9" name="Arc 39"/>
          <p:cNvSpPr>
            <a:spLocks/>
          </p:cNvSpPr>
          <p:nvPr/>
        </p:nvSpPr>
        <p:spPr bwMode="auto">
          <a:xfrm rot="11881152" flipV="1">
            <a:off x="6552210" y="2961150"/>
            <a:ext cx="1373580" cy="971621"/>
          </a:xfrm>
          <a:custGeom>
            <a:avLst/>
            <a:gdLst>
              <a:gd name="T0" fmla="*/ 63556 w 21600"/>
              <a:gd name="T1" fmla="*/ 0 h 21571"/>
              <a:gd name="T2" fmla="*/ 1219200 w 21600"/>
              <a:gd name="T3" fmla="*/ 1446212 h 21571"/>
              <a:gd name="T4" fmla="*/ 0 w 21600"/>
              <a:gd name="T5" fmla="*/ 1446212 h 2157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71" fill="none" extrusionOk="0">
                <a:moveTo>
                  <a:pt x="1125" y="0"/>
                </a:moveTo>
                <a:cubicBezTo>
                  <a:pt x="12602" y="599"/>
                  <a:pt x="21600" y="10079"/>
                  <a:pt x="21600" y="21571"/>
                </a:cubicBezTo>
              </a:path>
              <a:path w="21600" h="21571" stroke="0" extrusionOk="0">
                <a:moveTo>
                  <a:pt x="1125" y="0"/>
                </a:moveTo>
                <a:cubicBezTo>
                  <a:pt x="12602" y="599"/>
                  <a:pt x="21600" y="10079"/>
                  <a:pt x="21600" y="21571"/>
                </a:cubicBezTo>
                <a:lnTo>
                  <a:pt x="0" y="21571"/>
                </a:lnTo>
                <a:lnTo>
                  <a:pt x="1125" y="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0" name="Rectangle 40"/>
          <p:cNvSpPr>
            <a:spLocks noChangeArrowheads="1"/>
          </p:cNvSpPr>
          <p:nvPr/>
        </p:nvSpPr>
        <p:spPr bwMode="auto">
          <a:xfrm>
            <a:off x="7772400" y="3124200"/>
            <a:ext cx="2895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 Các-bô-níc</a:t>
            </a:r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7543800" y="4724400"/>
            <a:ext cx="2819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 ô-xi</a:t>
            </a: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1562100" y="31955"/>
            <a:ext cx="9067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Sơ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trao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quang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#9Slide03 Cabin Bold" panose="00000800000000000000" pitchFamily="2" charset="0"/>
                <a:cs typeface="Times New Roman" pitchFamily="18" charset="0"/>
              </a:rPr>
              <a:t>vật</a:t>
            </a:r>
            <a:endParaRPr lang="en-US" sz="3200" b="1" dirty="0">
              <a:solidFill>
                <a:srgbClr val="008000"/>
              </a:solidFill>
              <a:latin typeface="#9Slide03 Cabin Bold" panose="00000800000000000000" pitchFamily="2" charset="0"/>
              <a:cs typeface="Times New Roman" pitchFamily="18" charset="0"/>
            </a:endParaRPr>
          </a:p>
        </p:txBody>
      </p:sp>
      <p:sp>
        <p:nvSpPr>
          <p:cNvPr id="45" name="AutoShape 45"/>
          <p:cNvSpPr>
            <a:spLocks noChangeArrowheads="1"/>
          </p:cNvSpPr>
          <p:nvPr/>
        </p:nvSpPr>
        <p:spPr bwMode="auto">
          <a:xfrm>
            <a:off x="6783237" y="641249"/>
            <a:ext cx="5292616" cy="1981200"/>
          </a:xfrm>
          <a:prstGeom prst="cloudCallout">
            <a:avLst>
              <a:gd name="adj1" fmla="val -49318"/>
              <a:gd name="adj2" fmla="val 44995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6" name="AutoShape 46"/>
          <p:cNvSpPr>
            <a:spLocks noChangeArrowheads="1"/>
          </p:cNvSpPr>
          <p:nvPr/>
        </p:nvSpPr>
        <p:spPr bwMode="auto">
          <a:xfrm>
            <a:off x="6686345" y="603149"/>
            <a:ext cx="5486400" cy="2057400"/>
          </a:xfrm>
          <a:prstGeom prst="cloudCallout">
            <a:avLst>
              <a:gd name="adj1" fmla="val -48203"/>
              <a:gd name="adj2" fmla="val 43509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2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Quá trình quang hợp chỉ xảy ra khi nào?</a:t>
            </a:r>
          </a:p>
        </p:txBody>
      </p:sp>
      <p:sp>
        <p:nvSpPr>
          <p:cNvPr id="47" name="Rectangle 47"/>
          <p:cNvSpPr>
            <a:spLocks noChangeArrowheads="1"/>
          </p:cNvSpPr>
          <p:nvPr/>
        </p:nvSpPr>
        <p:spPr bwMode="auto">
          <a:xfrm>
            <a:off x="7203850" y="1051745"/>
            <a:ext cx="2438400" cy="914400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Oval 13">
            <a:hlinkClick r:id="" action="ppaction://noaction"/>
          </p:cNvPr>
          <p:cNvSpPr>
            <a:spLocks noChangeArrowheads="1"/>
          </p:cNvSpPr>
          <p:nvPr/>
        </p:nvSpPr>
        <p:spPr bwMode="auto">
          <a:xfrm rot="12051" flipV="1">
            <a:off x="7772614" y="2989891"/>
            <a:ext cx="3313863" cy="9144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pPr algn="l"/>
            <a:endParaRPr lang="en-US" sz="2800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9" name="Oval 13">
            <a:hlinkClick r:id="" action="ppaction://noaction"/>
          </p:cNvPr>
          <p:cNvSpPr>
            <a:spLocks noChangeArrowheads="1"/>
          </p:cNvSpPr>
          <p:nvPr/>
        </p:nvSpPr>
        <p:spPr bwMode="auto">
          <a:xfrm rot="395652">
            <a:off x="7348538" y="4755440"/>
            <a:ext cx="2301783" cy="601989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n-US" sz="2800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0" name="AutoShape 50"/>
          <p:cNvSpPr>
            <a:spLocks noChangeArrowheads="1"/>
          </p:cNvSpPr>
          <p:nvPr/>
        </p:nvSpPr>
        <p:spPr bwMode="auto">
          <a:xfrm>
            <a:off x="6031005" y="527641"/>
            <a:ext cx="6229123" cy="2286000"/>
          </a:xfrm>
          <a:prstGeom prst="cloudCallout">
            <a:avLst>
              <a:gd name="adj1" fmla="val -42260"/>
              <a:gd name="adj2" fmla="val 4602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1"/>
          <p:cNvSpPr>
            <a:spLocks noChangeArrowheads="1"/>
          </p:cNvSpPr>
          <p:nvPr/>
        </p:nvSpPr>
        <p:spPr bwMode="auto">
          <a:xfrm>
            <a:off x="6629400" y="1066800"/>
            <a:ext cx="2438400" cy="914400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Oval 52"/>
          <p:cNvSpPr>
            <a:spLocks noChangeArrowheads="1"/>
          </p:cNvSpPr>
          <p:nvPr/>
        </p:nvSpPr>
        <p:spPr bwMode="auto">
          <a:xfrm>
            <a:off x="1892300" y="1256507"/>
            <a:ext cx="1443050" cy="1422377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9525" cap="rnd" algn="ctr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4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8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repeatCount="indefinite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39" grpId="0" animBg="1"/>
      <p:bldP spid="45" grpId="0" animBg="1"/>
      <p:bldP spid="45" grpId="1" animBg="1"/>
      <p:bldP spid="46" grpId="0" animBg="1"/>
      <p:bldP spid="46" grpId="1" animBg="1"/>
      <p:bldP spid="47" grpId="0"/>
      <p:bldP spid="47" grpId="1"/>
      <p:bldP spid="48" grpId="0" animBg="1"/>
      <p:bldP spid="49" grpId="0" animBg="1"/>
      <p:bldP spid="50" grpId="0" animBg="1"/>
      <p:bldP spid="50" grpId="1" animBg="1"/>
      <p:bldP spid="51" grpId="0"/>
      <p:bldP spid="51" grpId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K Wallpapers Dark Background Gallery | Hình ảnh, Tìm kiếm, T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09" y="-35560"/>
            <a:ext cx="6350450" cy="689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5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99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cap="rnd" algn="ctr">
                <a:solidFill>
                  <a:srgbClr val="FF99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nen d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24364"/>
            <a:ext cx="914400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nen dat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92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95400"/>
            <a:ext cx="210343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 rot="-9048425">
            <a:off x="2119402" y="691879"/>
            <a:ext cx="1161635" cy="1806558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path path="rect">
              <a:fillToRect t="100000" r="100000"/>
            </a:path>
          </a:gradFill>
          <a:ln w="9525" cap="rnd">
            <a:solidFill>
              <a:srgbClr val="FF33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478839" y="557213"/>
            <a:ext cx="1438275" cy="1028700"/>
            <a:chOff x="528" y="792"/>
            <a:chExt cx="888" cy="896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 rot="5400000">
              <a:off x="532" y="1235"/>
              <a:ext cx="888" cy="1"/>
              <a:chOff x="336" y="1056"/>
              <a:chExt cx="888" cy="0"/>
            </a:xfrm>
          </p:grpSpPr>
          <p:sp>
            <p:nvSpPr>
              <p:cNvPr id="18" name="Line 9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0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11"/>
            <p:cNvGrpSpPr>
              <a:grpSpLocks/>
            </p:cNvGrpSpPr>
            <p:nvPr/>
          </p:nvGrpSpPr>
          <p:grpSpPr bwMode="auto">
            <a:xfrm rot="-2700000">
              <a:off x="528" y="1248"/>
              <a:ext cx="888" cy="0"/>
              <a:chOff x="336" y="1056"/>
              <a:chExt cx="888" cy="0"/>
            </a:xfrm>
          </p:grpSpPr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528" y="1248"/>
              <a:ext cx="888" cy="0"/>
              <a:chOff x="336" y="1056"/>
              <a:chExt cx="888" cy="0"/>
            </a:xfrm>
          </p:grpSpPr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17"/>
            <p:cNvGrpSpPr>
              <a:grpSpLocks/>
            </p:cNvGrpSpPr>
            <p:nvPr/>
          </p:nvGrpSpPr>
          <p:grpSpPr bwMode="auto">
            <a:xfrm rot="2700000">
              <a:off x="516" y="1243"/>
              <a:ext cx="888" cy="1"/>
              <a:chOff x="336" y="1056"/>
              <a:chExt cx="888" cy="0"/>
            </a:xfrm>
          </p:grpSpPr>
          <p:sp>
            <p:nvSpPr>
              <p:cNvPr id="12" name="Line 18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9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0" name="Group 20"/>
          <p:cNvGrpSpPr>
            <a:grpSpLocks/>
          </p:cNvGrpSpPr>
          <p:nvPr/>
        </p:nvGrpSpPr>
        <p:grpSpPr bwMode="auto">
          <a:xfrm rot="1355059">
            <a:off x="7753350" y="1"/>
            <a:ext cx="2914650" cy="2117725"/>
            <a:chOff x="528" y="792"/>
            <a:chExt cx="888" cy="896"/>
          </a:xfrm>
        </p:grpSpPr>
        <p:grpSp>
          <p:nvGrpSpPr>
            <p:cNvPr id="21" name="Group 21"/>
            <p:cNvGrpSpPr>
              <a:grpSpLocks/>
            </p:cNvGrpSpPr>
            <p:nvPr/>
          </p:nvGrpSpPr>
          <p:grpSpPr bwMode="auto">
            <a:xfrm rot="5400000">
              <a:off x="532" y="1235"/>
              <a:ext cx="888" cy="1"/>
              <a:chOff x="336" y="1056"/>
              <a:chExt cx="888" cy="0"/>
            </a:xfrm>
          </p:grpSpPr>
          <p:sp>
            <p:nvSpPr>
              <p:cNvPr id="31" name="Line 22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3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 rot="-2700000">
              <a:off x="528" y="1248"/>
              <a:ext cx="888" cy="0"/>
              <a:chOff x="336" y="1056"/>
              <a:chExt cx="888" cy="0"/>
            </a:xfrm>
          </p:grpSpPr>
          <p:sp>
            <p:nvSpPr>
              <p:cNvPr id="29" name="Line 25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6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27"/>
            <p:cNvGrpSpPr>
              <a:grpSpLocks/>
            </p:cNvGrpSpPr>
            <p:nvPr/>
          </p:nvGrpSpPr>
          <p:grpSpPr bwMode="auto">
            <a:xfrm>
              <a:off x="528" y="1248"/>
              <a:ext cx="888" cy="0"/>
              <a:chOff x="336" y="1056"/>
              <a:chExt cx="888" cy="0"/>
            </a:xfrm>
          </p:grpSpPr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30"/>
            <p:cNvGrpSpPr>
              <a:grpSpLocks/>
            </p:cNvGrpSpPr>
            <p:nvPr/>
          </p:nvGrpSpPr>
          <p:grpSpPr bwMode="auto">
            <a:xfrm rot="2700000">
              <a:off x="516" y="1243"/>
              <a:ext cx="888" cy="1"/>
              <a:chOff x="336" y="1056"/>
              <a:chExt cx="888" cy="0"/>
            </a:xfrm>
          </p:grpSpPr>
          <p:sp>
            <p:nvSpPr>
              <p:cNvPr id="25" name="Line 31"/>
              <p:cNvSpPr>
                <a:spLocks noChangeShapeType="1"/>
              </p:cNvSpPr>
              <p:nvPr/>
            </p:nvSpPr>
            <p:spPr bwMode="auto">
              <a:xfrm>
                <a:off x="336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32"/>
              <p:cNvSpPr>
                <a:spLocks noChangeShapeType="1"/>
              </p:cNvSpPr>
              <p:nvPr/>
            </p:nvSpPr>
            <p:spPr bwMode="auto">
              <a:xfrm>
                <a:off x="792" y="1056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lgDashDot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33" name="Picture 37" descr="c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210343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Arc 38"/>
          <p:cNvSpPr>
            <a:spLocks/>
          </p:cNvSpPr>
          <p:nvPr/>
        </p:nvSpPr>
        <p:spPr bwMode="auto">
          <a:xfrm rot="2960661" flipH="1">
            <a:off x="3211514" y="2849564"/>
            <a:ext cx="922337" cy="1500187"/>
          </a:xfrm>
          <a:custGeom>
            <a:avLst/>
            <a:gdLst>
              <a:gd name="T0" fmla="*/ 0 w 21600"/>
              <a:gd name="T1" fmla="*/ 0 h 21600"/>
              <a:gd name="T2" fmla="*/ 922337 w 21600"/>
              <a:gd name="T3" fmla="*/ 1500187 h 21600"/>
              <a:gd name="T4" fmla="*/ 0 w 21600"/>
              <a:gd name="T5" fmla="*/ 15001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35" name="Arc 39"/>
          <p:cNvSpPr>
            <a:spLocks/>
          </p:cNvSpPr>
          <p:nvPr/>
        </p:nvSpPr>
        <p:spPr bwMode="auto">
          <a:xfrm rot="13982437" flipV="1">
            <a:off x="3036888" y="2541588"/>
            <a:ext cx="1458913" cy="947738"/>
          </a:xfrm>
          <a:custGeom>
            <a:avLst/>
            <a:gdLst>
              <a:gd name="T0" fmla="*/ 0 w 21600"/>
              <a:gd name="T1" fmla="*/ 0 h 21600"/>
              <a:gd name="T2" fmla="*/ 1458913 w 21600"/>
              <a:gd name="T3" fmla="*/ 947738 h 21600"/>
              <a:gd name="T4" fmla="*/ 0 w 21600"/>
              <a:gd name="T5" fmla="*/ 94773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Rectangle 40"/>
          <p:cNvSpPr>
            <a:spLocks noChangeArrowheads="1"/>
          </p:cNvSpPr>
          <p:nvPr/>
        </p:nvSpPr>
        <p:spPr bwMode="auto">
          <a:xfrm>
            <a:off x="1188842" y="2676525"/>
            <a:ext cx="193535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ô-xi</a:t>
            </a:r>
            <a:r>
              <a:rPr lang="en-US" sz="3600" dirty="0">
                <a:latin typeface="Times New Roman" pitchFamily="18" charset="0"/>
              </a:rPr>
              <a:t> </a:t>
            </a:r>
          </a:p>
        </p:txBody>
      </p:sp>
      <p:sp>
        <p:nvSpPr>
          <p:cNvPr id="37" name="Rectangle 41"/>
          <p:cNvSpPr>
            <a:spLocks noChangeArrowheads="1"/>
          </p:cNvSpPr>
          <p:nvPr/>
        </p:nvSpPr>
        <p:spPr bwMode="auto">
          <a:xfrm>
            <a:off x="857250" y="3971925"/>
            <a:ext cx="3105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Khí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Các-bô-níc</a:t>
            </a:r>
            <a:endParaRPr lang="en-US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" name="Arc 42"/>
          <p:cNvSpPr>
            <a:spLocks/>
          </p:cNvSpPr>
          <p:nvPr/>
        </p:nvSpPr>
        <p:spPr bwMode="auto">
          <a:xfrm rot="13046667" flipV="1">
            <a:off x="7863655" y="3384581"/>
            <a:ext cx="1005724" cy="1118896"/>
          </a:xfrm>
          <a:custGeom>
            <a:avLst/>
            <a:gdLst>
              <a:gd name="T0" fmla="*/ 0 w 21600"/>
              <a:gd name="T1" fmla="*/ 0 h 21600"/>
              <a:gd name="T2" fmla="*/ 1447800 w 21600"/>
              <a:gd name="T3" fmla="*/ 1219200 h 21600"/>
              <a:gd name="T4" fmla="*/ 0 w 21600"/>
              <a:gd name="T5" fmla="*/ 1219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rc 43"/>
          <p:cNvSpPr>
            <a:spLocks/>
          </p:cNvSpPr>
          <p:nvPr/>
        </p:nvSpPr>
        <p:spPr bwMode="auto">
          <a:xfrm rot="11881152" flipV="1">
            <a:off x="7775073" y="2726344"/>
            <a:ext cx="871038" cy="1408291"/>
          </a:xfrm>
          <a:custGeom>
            <a:avLst/>
            <a:gdLst>
              <a:gd name="T0" fmla="*/ 63556 w 21600"/>
              <a:gd name="T1" fmla="*/ 0 h 21571"/>
              <a:gd name="T2" fmla="*/ 1219200 w 21600"/>
              <a:gd name="T3" fmla="*/ 1446213 h 21571"/>
              <a:gd name="T4" fmla="*/ 0 w 21600"/>
              <a:gd name="T5" fmla="*/ 1446213 h 2157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71" fill="none" extrusionOk="0">
                <a:moveTo>
                  <a:pt x="1125" y="0"/>
                </a:moveTo>
                <a:cubicBezTo>
                  <a:pt x="12602" y="599"/>
                  <a:pt x="21600" y="10079"/>
                  <a:pt x="21600" y="21571"/>
                </a:cubicBezTo>
              </a:path>
              <a:path w="21600" h="21571" stroke="0" extrusionOk="0">
                <a:moveTo>
                  <a:pt x="1125" y="0"/>
                </a:moveTo>
                <a:cubicBezTo>
                  <a:pt x="12602" y="599"/>
                  <a:pt x="21600" y="10079"/>
                  <a:pt x="21600" y="21571"/>
                </a:cubicBezTo>
                <a:lnTo>
                  <a:pt x="0" y="21571"/>
                </a:lnTo>
                <a:lnTo>
                  <a:pt x="1125" y="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44"/>
          <p:cNvSpPr>
            <a:spLocks noChangeArrowheads="1"/>
          </p:cNvSpPr>
          <p:nvPr/>
        </p:nvSpPr>
        <p:spPr bwMode="auto">
          <a:xfrm rot="622568">
            <a:off x="8924675" y="2710657"/>
            <a:ext cx="155308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Khí ô-xi</a:t>
            </a:r>
          </a:p>
        </p:txBody>
      </p:sp>
      <p:sp>
        <p:nvSpPr>
          <p:cNvPr id="41" name="Rectangle 45"/>
          <p:cNvSpPr>
            <a:spLocks noChangeArrowheads="1"/>
          </p:cNvSpPr>
          <p:nvPr/>
        </p:nvSpPr>
        <p:spPr bwMode="auto">
          <a:xfrm>
            <a:off x="8229600" y="38862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Các-bô-nic</a:t>
            </a:r>
          </a:p>
        </p:txBody>
      </p:sp>
      <p:sp>
        <p:nvSpPr>
          <p:cNvPr id="42" name="Rectangle 46"/>
          <p:cNvSpPr>
            <a:spLocks noChangeArrowheads="1"/>
          </p:cNvSpPr>
          <p:nvPr/>
        </p:nvSpPr>
        <p:spPr bwMode="auto">
          <a:xfrm>
            <a:off x="3962400" y="457200"/>
            <a:ext cx="2057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600" b="1" dirty="0" err="1">
                <a:latin typeface="Times New Roman" pitchFamily="18" charset="0"/>
              </a:rPr>
              <a:t>Quan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sát</a:t>
            </a:r>
            <a:endParaRPr lang="en-US" sz="3600" b="1" dirty="0">
              <a:latin typeface="Times New Roman" pitchFamily="18" charset="0"/>
            </a:endParaRPr>
          </a:p>
        </p:txBody>
      </p:sp>
      <p:sp>
        <p:nvSpPr>
          <p:cNvPr id="43" name="Rectangle 47"/>
          <p:cNvSpPr>
            <a:spLocks noChangeArrowheads="1"/>
          </p:cNvSpPr>
          <p:nvPr/>
        </p:nvSpPr>
        <p:spPr bwMode="auto">
          <a:xfrm>
            <a:off x="533400" y="5715000"/>
            <a:ext cx="4572000" cy="91440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</a:rPr>
              <a:t>Diễn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</a:rPr>
              <a:t>ra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</a:rPr>
              <a:t>suốt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</a:rPr>
              <a:t>ngày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</a:rPr>
              <a:t>đêm</a:t>
            </a:r>
            <a:endParaRPr lang="en-US" sz="3600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44" name="AutoShape 48"/>
          <p:cNvSpPr>
            <a:spLocks noChangeArrowheads="1"/>
          </p:cNvSpPr>
          <p:nvPr/>
        </p:nvSpPr>
        <p:spPr bwMode="auto">
          <a:xfrm>
            <a:off x="5818021" y="4475001"/>
            <a:ext cx="6298276" cy="2358954"/>
          </a:xfrm>
          <a:prstGeom prst="cloudCallout">
            <a:avLst>
              <a:gd name="adj1" fmla="val -8023"/>
              <a:gd name="adj2" fmla="val -10847"/>
            </a:avLst>
          </a:prstGeom>
          <a:solidFill>
            <a:schemeClr val="bg1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800" dirty="0" err="1">
                <a:latin typeface="Times New Roman" pitchFamily="18" charset="0"/>
              </a:rPr>
              <a:t>Quá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hô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hấp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xảy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</a:rPr>
              <a:t>?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hô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hấp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hít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? </a:t>
            </a:r>
            <a:r>
              <a:rPr lang="en-US" sz="2800" dirty="0" err="1">
                <a:latin typeface="Times New Roman" pitchFamily="18" charset="0"/>
              </a:rPr>
              <a:t>Thải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?</a:t>
            </a:r>
            <a:endParaRPr lang="en-US" sz="2800" dirty="0"/>
          </a:p>
        </p:txBody>
      </p:sp>
      <p:sp>
        <p:nvSpPr>
          <p:cNvPr id="45" name="Oval 13">
            <a:hlinkClick r:id="" action="ppaction://noaction"/>
          </p:cNvPr>
          <p:cNvSpPr>
            <a:spLocks noChangeArrowheads="1"/>
          </p:cNvSpPr>
          <p:nvPr/>
        </p:nvSpPr>
        <p:spPr bwMode="auto">
          <a:xfrm rot="395652">
            <a:off x="8653721" y="2559687"/>
            <a:ext cx="1882775" cy="8255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n-US" sz="2400"/>
          </a:p>
        </p:txBody>
      </p:sp>
      <p:sp>
        <p:nvSpPr>
          <p:cNvPr id="46" name="Oval 13">
            <a:hlinkClick r:id="" action="ppaction://noaction"/>
          </p:cNvPr>
          <p:cNvSpPr>
            <a:spLocks noChangeArrowheads="1"/>
          </p:cNvSpPr>
          <p:nvPr/>
        </p:nvSpPr>
        <p:spPr bwMode="auto">
          <a:xfrm rot="12051" flipV="1">
            <a:off x="8109665" y="3789107"/>
            <a:ext cx="2104339" cy="720637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pPr algn="l"/>
            <a:endParaRPr lang="en-US"/>
          </a:p>
        </p:txBody>
      </p:sp>
      <p:sp>
        <p:nvSpPr>
          <p:cNvPr id="47" name="Oval 51"/>
          <p:cNvSpPr>
            <a:spLocks noChangeArrowheads="1"/>
          </p:cNvSpPr>
          <p:nvPr/>
        </p:nvSpPr>
        <p:spPr bwMode="auto">
          <a:xfrm>
            <a:off x="8524877" y="513102"/>
            <a:ext cx="1392237" cy="1224370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9525" cap="rnd" algn="ctr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Rectangle 42"/>
          <p:cNvSpPr>
            <a:spLocks noChangeArrowheads="1"/>
          </p:cNvSpPr>
          <p:nvPr/>
        </p:nvSpPr>
        <p:spPr bwMode="auto">
          <a:xfrm>
            <a:off x="857250" y="-9963"/>
            <a:ext cx="9944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0.41063 L 0.00833 3.4104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8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6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34" grpId="0" animBg="1"/>
      <p:bldP spid="35" grpId="0" animBg="1"/>
      <p:bldP spid="36" grpId="0"/>
      <p:bldP spid="37" grpId="0"/>
      <p:bldP spid="38" grpId="0" animBg="1"/>
      <p:bldP spid="39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3621" y="3898863"/>
            <a:ext cx="2178713" cy="293496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272334" y="925752"/>
            <a:ext cx="7622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 sánh sự khác nhau giữa quá trình quang hợp và quá trình hô hấp?</a:t>
            </a:r>
            <a:endParaRPr lang="en-US" sz="6600" b="1" dirty="0">
              <a:solidFill>
                <a:srgbClr val="00B05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32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uon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01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Huong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61722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4181301" y="4286864"/>
            <a:ext cx="2286000" cy="57027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Các-bô-níc</a:t>
            </a:r>
            <a:endParaRPr lang="en-US" sz="32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5680364" y="3298009"/>
            <a:ext cx="22860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Các-bô-níc</a:t>
            </a:r>
            <a:endParaRPr lang="en-US" sz="32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9495905" y="4912887"/>
            <a:ext cx="1371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Ô-xi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0" y="5780782"/>
            <a:ext cx="605997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H.1: Sơ đồ sự trao đổi khí trong quang hợp của thực vật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22852" y="5780782"/>
            <a:ext cx="543236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H.2 Sơ đồ sự trao đổi khí trong hô hấp của thực vật</a:t>
            </a: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0" y="3733800"/>
            <a:ext cx="1371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Ô-xi</a:t>
            </a:r>
          </a:p>
        </p:txBody>
      </p:sp>
    </p:spTree>
    <p:extLst>
      <p:ext uri="{BB962C8B-B14F-4D97-AF65-F5344CB8AC3E}">
        <p14:creationId xmlns:p14="http://schemas.microsoft.com/office/powerpoint/2010/main" val="35699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3621" y="3898863"/>
            <a:ext cx="2178713" cy="2934961"/>
          </a:xfrm>
          <a:prstGeom prst="rect">
            <a:avLst/>
          </a:prstGeom>
        </p:spPr>
      </p:pic>
      <p:graphicFrame>
        <p:nvGraphicFramePr>
          <p:cNvPr id="19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167601"/>
              </p:ext>
            </p:extLst>
          </p:nvPr>
        </p:nvGraphicFramePr>
        <p:xfrm>
          <a:off x="4173926" y="2098444"/>
          <a:ext cx="7791062" cy="4170122"/>
        </p:xfrm>
        <a:graphic>
          <a:graphicData uri="http://schemas.openxmlformats.org/drawingml/2006/table">
            <a:tbl>
              <a:tblPr/>
              <a:tblGrid>
                <a:gridCol w="3895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5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Quá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trình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quang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hợp</a:t>
                      </a:r>
                      <a:endParaRPr kumimoji="0" lang="en-US" sz="3600" b="1" i="1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Quá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trình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hô</a:t>
                      </a:r>
                      <a:r>
                        <a:rPr kumimoji="0" lang="en-US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3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3E7249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hấp</a:t>
                      </a:r>
                      <a:endParaRPr kumimoji="0" lang="en-US" sz="3600" b="1" i="1" u="none" strike="noStrike" cap="none" normalizeH="0" baseline="0" dirty="0">
                        <a:ln>
                          <a:noFill/>
                        </a:ln>
                        <a:solidFill>
                          <a:srgbClr val="3E7249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81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Xảy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vào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ban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Xảy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vào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ban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đêm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cả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ban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endParaRPr lang="en-US" sz="3600" dirty="0">
                        <a:solidFill>
                          <a:srgbClr val="000066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Hít khí các-bô-níc, thải khí ô-xi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Hít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ô-xi,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thải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r>
                        <a:rPr lang="en-US" sz="3600" dirty="0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66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các-bô-níc</a:t>
                      </a:r>
                      <a:endParaRPr lang="en-US" sz="3600" dirty="0">
                        <a:solidFill>
                          <a:srgbClr val="000066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272334" y="344163"/>
            <a:ext cx="7622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So sánh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78064" y="77107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364664" y="1876196"/>
            <a:ext cx="3462672" cy="0"/>
          </a:xfrm>
          <a:prstGeom prst="line">
            <a:avLst/>
          </a:prstGeom>
          <a:ln w="12700">
            <a:solidFill>
              <a:srgbClr val="5FB1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62" y="5260597"/>
            <a:ext cx="5076507" cy="929689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16" name="等腰三角形 15"/>
          <p:cNvSpPr/>
          <p:nvPr/>
        </p:nvSpPr>
        <p:spPr>
          <a:xfrm rot="5400000" flipH="1">
            <a:off x="4682180" y="3174672"/>
            <a:ext cx="564404" cy="698338"/>
          </a:xfrm>
          <a:prstGeom prst="triangle">
            <a:avLst/>
          </a:prstGeom>
          <a:solidFill>
            <a:srgbClr val="5FB172"/>
          </a:solidFill>
          <a:ln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833" y="2316345"/>
            <a:ext cx="2198442" cy="3429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334565" y="398348"/>
            <a:ext cx="7622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Điều gì xảy ra nếu một trong hai quá trình trên bị ngừng?</a:t>
            </a:r>
            <a:endParaRPr lang="en-US" sz="4000" b="1" dirty="0">
              <a:solidFill>
                <a:srgbClr val="00B05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5436319" y="3197270"/>
            <a:ext cx="4454872" cy="624423"/>
          </a:xfrm>
          <a:prstGeom prst="snip2DiagRect">
            <a:avLst/>
          </a:prstGeom>
          <a:solidFill>
            <a:schemeClr val="bg1"/>
          </a:solidFill>
          <a:ln w="57150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28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Thực vật sẽ chết.</a:t>
            </a:r>
            <a:endParaRPr lang="en-US" sz="2800" b="1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97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82244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1242" y="3898863"/>
            <a:ext cx="2103471" cy="293496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549756" y="2650136"/>
            <a:ext cx="6921807" cy="3858731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82512" y="-421269"/>
            <a:ext cx="2538758" cy="3807393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142824" y="1183811"/>
            <a:ext cx="7622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Kết luận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602225" y="3073503"/>
            <a:ext cx="671139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algn="just" eaLnBrk="1" hangingPunct="1">
              <a:spcBef>
                <a:spcPct val="50000"/>
              </a:spcBef>
              <a:buFontTx/>
              <a:buChar char="-"/>
            </a:pPr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Thực vật cần không khí  để quang hợp và hô hấp.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</a:pPr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Khí  các – bô – níc cần cho quá trình quang hợp.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</a:pPr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Khí  ô-xi  cần cho quá trình hô hấp.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 animBg="1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组合 13"/>
          <p:cNvGrpSpPr/>
          <p:nvPr/>
        </p:nvGrpSpPr>
        <p:grpSpPr>
          <a:xfrm>
            <a:off x="3574474" y="-42534"/>
            <a:ext cx="4971010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729910" y="4708477"/>
            <a:ext cx="92365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altLang="zh-CN" sz="9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</a:t>
            </a:r>
            <a:endParaRPr lang="zh-CN" altLang="en-US" sz="96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34" y="1032373"/>
            <a:ext cx="1426367" cy="120658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510227" y="2377406"/>
            <a:ext cx="51715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vi-VN" altLang="en-US" sz="4400" b="1" dirty="0">
                <a:latin typeface="#9Slide03 Kaleko 105 Round Bold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Một số ứng dụng thực tế về nhu cầu không khí của thực vật</a:t>
            </a:r>
            <a:endParaRPr lang="en-US" altLang="en-US" sz="4400" b="1" dirty="0">
              <a:latin typeface="#9Slide03 Kaleko 105 Round Bold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82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250"/>
                            </p:stCondLst>
                            <p:childTnLst>
                              <p:par>
                                <p:cTn id="5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55833" y="166733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214746" y="2557839"/>
            <a:ext cx="3462672" cy="0"/>
          </a:xfrm>
          <a:prstGeom prst="line">
            <a:avLst/>
          </a:prstGeom>
          <a:ln w="12700">
            <a:solidFill>
              <a:srgbClr val="5FB1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4646" y="348935"/>
            <a:ext cx="7622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Đồng hành cùng nhà nông</a:t>
            </a:r>
            <a:endParaRPr lang="en-US" sz="6600" b="1" dirty="0">
              <a:solidFill>
                <a:srgbClr val="00B05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Cartoon Farmer Royalty-free Illustration - Farmer Cartoon Vector - Free  Transparent PNG Clipart Images Downlo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2" b="9836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188" y="3714074"/>
            <a:ext cx="2568811" cy="318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rmer Cartoon png download - 736*815 - Free Transparent Agriculture png  Download. - CleanPNG / Kiss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000" r="90000">
                        <a14:foregroundMark x1="53000" y1="36220" x2="53000" y2="36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081" y="3628827"/>
            <a:ext cx="3510337" cy="319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armer Png - Flat Farmer Png Clipart (#3202033) - Pik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4" b="998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615" y="3282985"/>
            <a:ext cx="2886883" cy="380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32631" y="3282944"/>
            <a:ext cx="133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Bác Hai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24756" y="3114343"/>
            <a:ext cx="133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Bác Ba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39413" y="2967335"/>
            <a:ext cx="133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Bác Bốn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12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2001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172658" y="5595190"/>
            <a:ext cx="227000" cy="356904"/>
            <a:chOff x="4719952" y="2088832"/>
            <a:chExt cx="465085" cy="731236"/>
          </a:xfrm>
        </p:grpSpPr>
        <p:sp>
          <p:nvSpPr>
            <p:cNvPr id="19" name="矩形 18"/>
            <p:cNvSpPr/>
            <p:nvPr/>
          </p:nvSpPr>
          <p:spPr>
            <a:xfrm>
              <a:off x="4719952" y="2088832"/>
              <a:ext cx="465085" cy="731236"/>
            </a:xfrm>
            <a:prstGeom prst="rect">
              <a:avLst/>
            </a:prstGeom>
            <a:solidFill>
              <a:srgbClr val="5FB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心形 19"/>
            <p:cNvSpPr/>
            <p:nvPr/>
          </p:nvSpPr>
          <p:spPr>
            <a:xfrm>
              <a:off x="4792436" y="2339896"/>
              <a:ext cx="320115" cy="320115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157543" y="16505"/>
            <a:ext cx="7622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Đồng hành cùng nhà nông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pic>
        <p:nvPicPr>
          <p:cNvPr id="29" name="Picture 2" descr="Cartoon Farmer Royalty-free Illustration - Farmer Cartoon Vector - Free  Transparent PNG Clipart Images Downlo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2" b="9836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188" y="2498606"/>
            <a:ext cx="3548652" cy="440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5150240" y="1927974"/>
            <a:ext cx="4884219" cy="3845668"/>
          </a:xfrm>
          <a:prstGeom prst="wedgeEllipseCallout">
            <a:avLst>
              <a:gd name="adj1" fmla="val -50423"/>
              <a:gd name="adj2" fmla="val 38553"/>
            </a:avLst>
          </a:prstGeom>
          <a:solidFill>
            <a:schemeClr val="accent6">
              <a:lumMod val="50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Chào các cháu,bác là Bác Hai đây. Bác đang có một vựa cà chua và bác chỉ cần lượng khí các – bô – nic trong không khí.</a:t>
            </a:r>
            <a:endParaRPr lang="en-US" sz="28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7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/>
          <a:stretch/>
        </p:blipFill>
        <p:spPr>
          <a:xfrm rot="16200000" flipH="1" flipV="1">
            <a:off x="2645735" y="-2645735"/>
            <a:ext cx="6900530" cy="12192000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163773" y="2470245"/>
            <a:ext cx="11832610" cy="423080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934832" y="73753"/>
            <a:ext cx="1768231" cy="2265528"/>
          </a:xfrm>
          <a:prstGeom prst="rect">
            <a:avLst/>
          </a:prstGeom>
          <a:gradFill>
            <a:gsLst>
              <a:gs pos="0">
                <a:srgbClr val="78CB8A"/>
              </a:gs>
              <a:gs pos="100000">
                <a:srgbClr val="5FB172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080326" y="269211"/>
            <a:ext cx="1937489" cy="1812896"/>
            <a:chOff x="10207075" y="1079670"/>
            <a:chExt cx="1104504" cy="1033477"/>
          </a:xfrm>
        </p:grpSpPr>
        <p:sp>
          <p:nvSpPr>
            <p:cNvPr id="7" name="矩形 6"/>
            <p:cNvSpPr/>
            <p:nvPr/>
          </p:nvSpPr>
          <p:spPr>
            <a:xfrm>
              <a:off x="10207075" y="1079670"/>
              <a:ext cx="842130" cy="1033477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4400"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303564" y="1286897"/>
              <a:ext cx="1008015" cy="728135"/>
            </a:xfrm>
            <a:prstGeom prst="rect">
              <a:avLst/>
            </a:prstGeom>
            <a:noFill/>
          </p:spPr>
          <p:txBody>
            <a:bodyPr wrap="square" bIns="0" rtlCol="0">
              <a:spAutoFit/>
            </a:bodyPr>
            <a:lstStyle/>
            <a:p>
              <a:pPr algn="ctr"/>
              <a:r>
                <a:rPr lang="vi-VN" altLang="zh-CN" sz="4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Nội dung</a:t>
              </a:r>
              <a:endParaRPr lang="zh-CN" altLang="en-US" sz="4000" b="1" dirty="0">
                <a:solidFill>
                  <a:schemeClr val="bg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336986" y="5152895"/>
            <a:ext cx="2618427" cy="1394412"/>
            <a:chOff x="1508328" y="4775200"/>
            <a:chExt cx="2618427" cy="1394412"/>
          </a:xfrm>
        </p:grpSpPr>
        <p:sp>
          <p:nvSpPr>
            <p:cNvPr id="10" name="任意多边形 9"/>
            <p:cNvSpPr/>
            <p:nvPr/>
          </p:nvSpPr>
          <p:spPr>
            <a:xfrm>
              <a:off x="1638300" y="4775200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0800000">
              <a:off x="3518656" y="5253415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508328" y="4830784"/>
              <a:ext cx="2618427" cy="13388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bIns="0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algn="ctr"/>
              <a:r>
                <a:rPr lang="vi-VN" altLang="zh-CN" sz="28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Vai  trò của không khí  đối  với  thực vật</a:t>
              </a:r>
              <a:endParaRPr lang="zh-CN" altLang="en-US" sz="2800" dirty="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606851" y="2784143"/>
            <a:ext cx="2173747" cy="2072231"/>
            <a:chOff x="3142491" y="1665027"/>
            <a:chExt cx="2173747" cy="3382417"/>
          </a:xfrm>
        </p:grpSpPr>
        <p:sp>
          <p:nvSpPr>
            <p:cNvPr id="14" name="矩形 13"/>
            <p:cNvSpPr/>
            <p:nvPr/>
          </p:nvSpPr>
          <p:spPr>
            <a:xfrm>
              <a:off x="3142491" y="1814821"/>
              <a:ext cx="2173747" cy="3232623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0189" y="1665027"/>
              <a:ext cx="1844064" cy="3232623"/>
            </a:xfrm>
            <a:prstGeom prst="rect">
              <a:avLst/>
            </a:prstGeom>
            <a:ln w="38100">
              <a:solidFill>
                <a:srgbClr val="78CB8A"/>
              </a:solidFill>
            </a:ln>
          </p:spPr>
        </p:pic>
      </p:grpSp>
      <p:grpSp>
        <p:nvGrpSpPr>
          <p:cNvPr id="16" name="组合 15"/>
          <p:cNvGrpSpPr/>
          <p:nvPr/>
        </p:nvGrpSpPr>
        <p:grpSpPr>
          <a:xfrm>
            <a:off x="6059345" y="5235398"/>
            <a:ext cx="3021084" cy="846515"/>
            <a:chOff x="1303418" y="4775200"/>
            <a:chExt cx="3021084" cy="846515"/>
          </a:xfrm>
        </p:grpSpPr>
        <p:sp>
          <p:nvSpPr>
            <p:cNvPr id="17" name="任意多边形 16"/>
            <p:cNvSpPr/>
            <p:nvPr/>
          </p:nvSpPr>
          <p:spPr>
            <a:xfrm>
              <a:off x="1638300" y="4775200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 rot="10800000">
              <a:off x="3518656" y="5253415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303418" y="4874195"/>
              <a:ext cx="3021084" cy="47705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bIns="0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algn="ctr"/>
              <a:r>
                <a:rPr lang="vi-VN" altLang="zh-CN" sz="28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Ứng dụng thực tế</a:t>
              </a:r>
              <a:endParaRPr lang="zh-CN" altLang="en-US" sz="2800" dirty="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394228" y="2827847"/>
            <a:ext cx="2313639" cy="2111032"/>
            <a:chOff x="3002599" y="1601695"/>
            <a:chExt cx="2313639" cy="3445749"/>
          </a:xfrm>
        </p:grpSpPr>
        <p:sp>
          <p:nvSpPr>
            <p:cNvPr id="21" name="矩形 20"/>
            <p:cNvSpPr/>
            <p:nvPr/>
          </p:nvSpPr>
          <p:spPr>
            <a:xfrm>
              <a:off x="3142491" y="1814821"/>
              <a:ext cx="2173747" cy="3232623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2599" y="1601695"/>
              <a:ext cx="2202536" cy="3041162"/>
            </a:xfrm>
            <a:prstGeom prst="rect">
              <a:avLst/>
            </a:prstGeom>
            <a:ln w="38100">
              <a:solidFill>
                <a:srgbClr val="78CB8A"/>
              </a:solidFill>
            </a:ln>
          </p:spPr>
        </p:pic>
      </p:grpSp>
      <p:grpSp>
        <p:nvGrpSpPr>
          <p:cNvPr id="23" name="组合 22"/>
          <p:cNvGrpSpPr/>
          <p:nvPr/>
        </p:nvGrpSpPr>
        <p:grpSpPr>
          <a:xfrm>
            <a:off x="9296213" y="5235398"/>
            <a:ext cx="2261356" cy="846515"/>
            <a:chOff x="1638300" y="4775200"/>
            <a:chExt cx="2261356" cy="846515"/>
          </a:xfrm>
        </p:grpSpPr>
        <p:sp>
          <p:nvSpPr>
            <p:cNvPr id="24" name="任意多边形 23"/>
            <p:cNvSpPr/>
            <p:nvPr/>
          </p:nvSpPr>
          <p:spPr>
            <a:xfrm>
              <a:off x="1638300" y="4775200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任意多边形 24"/>
            <p:cNvSpPr/>
            <p:nvPr/>
          </p:nvSpPr>
          <p:spPr>
            <a:xfrm rot="10800000">
              <a:off x="3518656" y="5253415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086903" y="4874195"/>
              <a:ext cx="1454116" cy="47705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bIns="0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algn="ctr"/>
              <a:r>
                <a:rPr lang="vi-VN" altLang="zh-CN" sz="28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Củng cố</a:t>
              </a:r>
              <a:endParaRPr lang="zh-CN" altLang="en-US" sz="2800" dirty="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436106" y="2819504"/>
            <a:ext cx="2173747" cy="2119374"/>
            <a:chOff x="3142491" y="1588078"/>
            <a:chExt cx="2173747" cy="3459366"/>
          </a:xfrm>
        </p:grpSpPr>
        <p:sp>
          <p:nvSpPr>
            <p:cNvPr id="28" name="矩形 27"/>
            <p:cNvSpPr/>
            <p:nvPr/>
          </p:nvSpPr>
          <p:spPr>
            <a:xfrm>
              <a:off x="3142491" y="1814821"/>
              <a:ext cx="2173747" cy="3232623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3988" y="1588078"/>
              <a:ext cx="1406100" cy="3202367"/>
            </a:xfrm>
            <a:prstGeom prst="rect">
              <a:avLst/>
            </a:prstGeom>
            <a:ln w="38100">
              <a:solidFill>
                <a:srgbClr val="78CB8A"/>
              </a:solidFill>
            </a:ln>
          </p:spPr>
        </p:pic>
      </p:grpSp>
      <p:grpSp>
        <p:nvGrpSpPr>
          <p:cNvPr id="32" name="组合 31"/>
          <p:cNvGrpSpPr/>
          <p:nvPr/>
        </p:nvGrpSpPr>
        <p:grpSpPr>
          <a:xfrm>
            <a:off x="575476" y="5152894"/>
            <a:ext cx="2261356" cy="846515"/>
            <a:chOff x="1638300" y="4775200"/>
            <a:chExt cx="2261356" cy="846515"/>
          </a:xfrm>
        </p:grpSpPr>
        <p:sp>
          <p:nvSpPr>
            <p:cNvPr id="33" name="任意多边形 32"/>
            <p:cNvSpPr/>
            <p:nvPr/>
          </p:nvSpPr>
          <p:spPr>
            <a:xfrm>
              <a:off x="1638300" y="4775200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4" name="任意多边形 33"/>
            <p:cNvSpPr/>
            <p:nvPr/>
          </p:nvSpPr>
          <p:spPr>
            <a:xfrm rot="10800000">
              <a:off x="3518656" y="5253415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823948" y="4874195"/>
              <a:ext cx="1980029" cy="47705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bIns="0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algn="ctr"/>
              <a:r>
                <a:rPr lang="vi-VN" altLang="zh-CN" sz="28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ea"/>
                  <a:sym typeface="字魂59号-创粗黑" panose="00000500000000000000" pitchFamily="2" charset="-122"/>
                </a:rPr>
                <a:t>Khởi  động</a:t>
              </a:r>
              <a:endParaRPr lang="zh-CN" altLang="en-US" sz="2800" dirty="0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15369" y="2737000"/>
            <a:ext cx="2173747" cy="2119374"/>
            <a:chOff x="3142491" y="1588078"/>
            <a:chExt cx="2173747" cy="3459366"/>
          </a:xfrm>
        </p:grpSpPr>
        <p:sp>
          <p:nvSpPr>
            <p:cNvPr id="37" name="矩形 36"/>
            <p:cNvSpPr/>
            <p:nvPr/>
          </p:nvSpPr>
          <p:spPr>
            <a:xfrm>
              <a:off x="3142491" y="1814821"/>
              <a:ext cx="2173747" cy="3232623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Cambria" panose="0204050305040603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840" y="1588078"/>
              <a:ext cx="1456397" cy="3202367"/>
            </a:xfrm>
            <a:prstGeom prst="rect">
              <a:avLst/>
            </a:prstGeom>
            <a:ln w="38100">
              <a:solidFill>
                <a:srgbClr val="78CB8A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2434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2001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172658" y="5595190"/>
            <a:ext cx="227000" cy="356904"/>
            <a:chOff x="4719952" y="2088832"/>
            <a:chExt cx="465085" cy="731236"/>
          </a:xfrm>
        </p:grpSpPr>
        <p:sp>
          <p:nvSpPr>
            <p:cNvPr id="19" name="矩形 18"/>
            <p:cNvSpPr/>
            <p:nvPr/>
          </p:nvSpPr>
          <p:spPr>
            <a:xfrm>
              <a:off x="4719952" y="2088832"/>
              <a:ext cx="465085" cy="731236"/>
            </a:xfrm>
            <a:prstGeom prst="rect">
              <a:avLst/>
            </a:prstGeom>
            <a:solidFill>
              <a:srgbClr val="5FB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心形 19"/>
            <p:cNvSpPr/>
            <p:nvPr/>
          </p:nvSpPr>
          <p:spPr>
            <a:xfrm>
              <a:off x="4792436" y="2339896"/>
              <a:ext cx="320115" cy="320115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157543" y="16505"/>
            <a:ext cx="7622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Đồng hành cùng nhà nông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5106375" y="2382077"/>
            <a:ext cx="4884219" cy="2764435"/>
          </a:xfrm>
          <a:prstGeom prst="wedgeEllipseCallout">
            <a:avLst>
              <a:gd name="adj1" fmla="val -50423"/>
              <a:gd name="adj2" fmla="val 38553"/>
            </a:avLst>
          </a:prstGeom>
          <a:solidFill>
            <a:schemeClr val="accent6">
              <a:lumMod val="50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Bác Ba thì khác. Bác sẽ bón phân để tăng gấp đôi lượng khí các – bô – níc.</a:t>
            </a:r>
            <a:endParaRPr lang="en-US" sz="28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4" name="Picture 4" descr="Farmer Cartoon png download - 736*815 - Free Transparent Agriculture png  Download. - CleanPNG / Kiss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53000" y1="36220" x2="53000" y2="36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657" y="2430005"/>
            <a:ext cx="4705558" cy="428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9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2001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172658" y="5595190"/>
            <a:ext cx="227000" cy="356904"/>
            <a:chOff x="4719952" y="2088832"/>
            <a:chExt cx="465085" cy="731236"/>
          </a:xfrm>
        </p:grpSpPr>
        <p:sp>
          <p:nvSpPr>
            <p:cNvPr id="19" name="矩形 18"/>
            <p:cNvSpPr/>
            <p:nvPr/>
          </p:nvSpPr>
          <p:spPr>
            <a:xfrm>
              <a:off x="4719952" y="2088832"/>
              <a:ext cx="465085" cy="731236"/>
            </a:xfrm>
            <a:prstGeom prst="rect">
              <a:avLst/>
            </a:prstGeom>
            <a:solidFill>
              <a:srgbClr val="5FB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心形 19"/>
            <p:cNvSpPr/>
            <p:nvPr/>
          </p:nvSpPr>
          <p:spPr>
            <a:xfrm>
              <a:off x="4792436" y="2339896"/>
              <a:ext cx="320115" cy="320115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157543" y="16505"/>
            <a:ext cx="7622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Đồng hành cùng nhà nông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5106375" y="2382077"/>
            <a:ext cx="4884219" cy="2764435"/>
          </a:xfrm>
          <a:prstGeom prst="wedgeEllipseCallout">
            <a:avLst>
              <a:gd name="adj1" fmla="val -50423"/>
              <a:gd name="adj2" fmla="val 38553"/>
            </a:avLst>
          </a:prstGeom>
          <a:solidFill>
            <a:schemeClr val="accent6">
              <a:lumMod val="50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Bác sẽ tăng gấp ba lần lượng khí các – bô – níc cho cây trồng nhà bác.</a:t>
            </a:r>
            <a:endParaRPr lang="en-US" sz="28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5" name="Picture 6" descr="Farmer Png - Flat Farmer Png Clipart (#3202033) - Pik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4" b="998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031" y="2358658"/>
            <a:ext cx="3404687" cy="448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07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2001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172658" y="5595190"/>
            <a:ext cx="227000" cy="356904"/>
            <a:chOff x="4719952" y="2088832"/>
            <a:chExt cx="465085" cy="731236"/>
          </a:xfrm>
        </p:grpSpPr>
        <p:sp>
          <p:nvSpPr>
            <p:cNvPr id="19" name="矩形 18"/>
            <p:cNvSpPr/>
            <p:nvPr/>
          </p:nvSpPr>
          <p:spPr>
            <a:xfrm>
              <a:off x="4719952" y="2088832"/>
              <a:ext cx="465085" cy="731236"/>
            </a:xfrm>
            <a:prstGeom prst="rect">
              <a:avLst/>
            </a:prstGeom>
            <a:solidFill>
              <a:srgbClr val="5FB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心形 19"/>
            <p:cNvSpPr/>
            <p:nvPr/>
          </p:nvSpPr>
          <p:spPr>
            <a:xfrm>
              <a:off x="4792436" y="2339896"/>
              <a:ext cx="320115" cy="320115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157543" y="16505"/>
            <a:ext cx="7622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Đến vụ thu hoạch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pic>
        <p:nvPicPr>
          <p:cNvPr id="14" name="Picture 2" descr="ANd9GcTYkwHEDvfZQz6cDX1HXrJbghAWSeaMei72W4fPTl8hFUmDJgJOBQ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51" y="2682338"/>
            <a:ext cx="3867150" cy="2581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Photo099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016" y="1124501"/>
            <a:ext cx="3800610" cy="2581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Untit%286%29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47" b="4636"/>
          <a:stretch>
            <a:fillRect/>
          </a:stretch>
        </p:blipFill>
        <p:spPr bwMode="auto">
          <a:xfrm>
            <a:off x="2379097" y="4244590"/>
            <a:ext cx="3600448" cy="2662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artoon Farmer Royalty-free Illustration - Farmer Cartoon Vector - Free  Transparent PNG Clipart Images Downloa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2" b="9836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297" y="989370"/>
            <a:ext cx="1295903" cy="16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Farmer Cartoon png download - 736*815 - Free Transparent Agriculture png  Download. - CleanPNG / Kiss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>
                        <a14:foregroundMark x1="53000" y1="36220" x2="53000" y2="36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416" y="3323122"/>
            <a:ext cx="2079508" cy="189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Farmer Png - Flat Farmer Png Clipart (#3202033) - Pik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14" b="998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88" y="5087013"/>
            <a:ext cx="1376243" cy="181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85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7447" y="113838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87133" y="0"/>
            <a:ext cx="1022237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563" y="3903616"/>
            <a:ext cx="2103471" cy="293496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323971" y="240544"/>
            <a:ext cx="7785532" cy="1200329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39766" y="272870"/>
            <a:ext cx="7793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 khi đồng hành cùng 3 bác, các em hãy hoàn thành bài sau nhé!</a:t>
            </a:r>
            <a:endParaRPr lang="en-US" sz="3600" b="1" dirty="0">
              <a:solidFill>
                <a:schemeClr val="tx2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265173" y="1874390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006600"/>
                </a:solidFill>
                <a:cs typeface="Times New Roman" pitchFamily="18" charset="0"/>
              </a:rPr>
              <a:t>A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9284973" y="1874390"/>
            <a:ext cx="685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cs typeface="Times New Roman" pitchFamily="18" charset="0"/>
              </a:rPr>
              <a:t>B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887133" y="2560191"/>
            <a:ext cx="450224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 dirty="0"/>
              <a:t>1.  Lượng khí các-bô-níc có sẵn trong không khí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1887132" y="4063553"/>
            <a:ext cx="4556318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/>
              <a:t>2. Lượng khí các-bô-níc tăng gấp đôi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887132" y="5379591"/>
            <a:ext cx="450224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/>
              <a:t>3. Lượng khí các-bô-níc tăng cao hơn gấp đôi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7151372" y="4084191"/>
            <a:ext cx="4876801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vi-VN" sz="3200" b="1" dirty="0"/>
              <a:t>b. Cây phát triển </a:t>
            </a:r>
            <a:endParaRPr lang="en-US" sz="3200" b="1" dirty="0"/>
          </a:p>
          <a:p>
            <a:pPr algn="ctr" eaLnBrk="1" hangingPunct="1"/>
            <a:r>
              <a:rPr lang="vi-VN" sz="3200" b="1" dirty="0"/>
              <a:t>bình thường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7075173" y="2560191"/>
            <a:ext cx="4953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/>
              <a:t>a . Cây phát triển năng suất cao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7151373" y="5608190"/>
            <a:ext cx="485191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VNI-Times" pitchFamily="2" charset="0"/>
                <a:cs typeface="Times New Roman" pitchFamily="18" charset="0"/>
              </a:rPr>
              <a:t>    </a:t>
            </a:r>
            <a:r>
              <a:rPr lang="en-US" sz="3200" b="1" dirty="0"/>
              <a:t>c. </a:t>
            </a:r>
            <a:r>
              <a:rPr lang="en-US" sz="3200" b="1" dirty="0" err="1"/>
              <a:t>Cây</a:t>
            </a:r>
            <a:r>
              <a:rPr lang="en-US" sz="3200" b="1" dirty="0"/>
              <a:t> </a:t>
            </a:r>
            <a:r>
              <a:rPr lang="en-US" sz="3200" b="1" dirty="0" err="1"/>
              <a:t>sẽ</a:t>
            </a:r>
            <a:r>
              <a:rPr lang="en-US" sz="3200" b="1" dirty="0"/>
              <a:t> </a:t>
            </a:r>
            <a:r>
              <a:rPr lang="en-US" sz="3200" b="1" dirty="0" err="1"/>
              <a:t>chết</a:t>
            </a:r>
            <a:endParaRPr lang="en-US" sz="3200" b="1" dirty="0"/>
          </a:p>
        </p:txBody>
      </p: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6389373" y="3169790"/>
            <a:ext cx="762000" cy="12954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 flipV="1">
            <a:off x="6443450" y="3245990"/>
            <a:ext cx="707923" cy="1315253"/>
          </a:xfrm>
          <a:prstGeom prst="line">
            <a:avLst/>
          </a:prstGeom>
          <a:ln w="38100">
            <a:solidFill>
              <a:srgbClr val="C00000"/>
            </a:solidFill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 flipV="1">
            <a:off x="6389373" y="5798315"/>
            <a:ext cx="761999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2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6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82244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1242" y="3898863"/>
            <a:ext cx="2103471" cy="293496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614106" y="654880"/>
            <a:ext cx="6921807" cy="5529789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0553" y="1278182"/>
            <a:ext cx="65689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các-bô-níc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triển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tăng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các-bô-níc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lên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gấp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đôi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thì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năng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suất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Nhưng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các-bô-nic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nữa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chết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05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17646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18997586"/>
              </p:ext>
            </p:extLst>
          </p:nvPr>
        </p:nvGraphicFramePr>
        <p:xfrm>
          <a:off x="2279627" y="13458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374407" y="-1"/>
            <a:ext cx="7793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Chúng ta cần làm gì để giúp cây trồng hấp thu tốt không khí?</a:t>
            </a:r>
            <a:endParaRPr lang="en-US" sz="3600" b="1" dirty="0">
              <a:solidFill>
                <a:schemeClr val="tx2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8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1242" y="3898863"/>
            <a:ext cx="2103471" cy="293496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039" y="-79929"/>
            <a:ext cx="3420861" cy="6858000"/>
          </a:xfrm>
          <a:prstGeom prst="rect">
            <a:avLst/>
          </a:prstGeom>
        </p:spPr>
      </p:pic>
      <p:pic>
        <p:nvPicPr>
          <p:cNvPr id="1026" name="Picture 2" descr="Cách bón phân cho đậu Nành hiệu quả - Nuoitrong1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8829">
            <a:off x="7721495" y="2072971"/>
            <a:ext cx="4029791" cy="255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ìm Hiểu Về Đất Trồng Cây Trong Vườn II Ban Công Xa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2913">
            <a:off x="4620008" y="766085"/>
            <a:ext cx="4241923" cy="2610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ch làm đất tơi xốp bằng các chất hữu cơ - Thế giới giá thể, đất trồng câ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7856">
            <a:off x="4985496" y="3763054"/>
            <a:ext cx="4237025" cy="2628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39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组合 13"/>
          <p:cNvGrpSpPr/>
          <p:nvPr/>
        </p:nvGrpSpPr>
        <p:grpSpPr>
          <a:xfrm>
            <a:off x="4203511" y="-42534"/>
            <a:ext cx="3862316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729908" y="4708477"/>
            <a:ext cx="923651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altLang="zh-CN" sz="9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</a:t>
            </a:r>
            <a:endParaRPr lang="zh-CN" altLang="en-US" sz="96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343" y="777921"/>
            <a:ext cx="1047118" cy="146103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510227" y="2377406"/>
            <a:ext cx="5171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vi-VN" altLang="en-US" sz="4400" b="1" dirty="0">
                <a:latin typeface="#9Slide03 Kaleko 105 Round Bold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Củng cố</a:t>
            </a:r>
            <a:endParaRPr lang="en-US" altLang="en-US" sz="4400" b="1" dirty="0">
              <a:latin typeface="#9Slide03 Kaleko 105 Round Bold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14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250"/>
                            </p:stCondLst>
                            <p:childTnLst>
                              <p:par>
                                <p:cTn id="5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2824" y="3752167"/>
            <a:ext cx="2103471" cy="29349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92" y="2913810"/>
            <a:ext cx="2528747" cy="3944190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1437" y="687670"/>
            <a:ext cx="1335478" cy="111399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34407" y="805873"/>
            <a:ext cx="332255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>
                <a:solidFill>
                  <a:schemeClr val="tx2"/>
                </a:solidFill>
                <a:effectLst/>
                <a:latin typeface="UTM Isadora" panose="02040603050506020204" pitchFamily="18" charset="0"/>
              </a:rPr>
              <a:t>Nhà thông thái </a:t>
            </a:r>
          </a:p>
          <a:p>
            <a:pPr algn="ctr"/>
            <a:r>
              <a:rPr lang="vi-VN" sz="8000" b="1" dirty="0">
                <a:solidFill>
                  <a:schemeClr val="tx2"/>
                </a:solidFill>
                <a:effectLst/>
                <a:latin typeface="UTM Isadora" panose="02040603050506020204" pitchFamily="18" charset="0"/>
              </a:rPr>
              <a:t>tí hon</a:t>
            </a:r>
            <a:endParaRPr lang="en-US" sz="8000" b="1" dirty="0">
              <a:solidFill>
                <a:schemeClr val="tx2"/>
              </a:solidFill>
              <a:effectLst/>
              <a:latin typeface="UTM Isadora" panose="02040603050506020204" pitchFamily="18" charset="0"/>
            </a:endParaRPr>
          </a:p>
        </p:txBody>
      </p:sp>
      <p:sp>
        <p:nvSpPr>
          <p:cNvPr id="20" name="矩形 49"/>
          <p:cNvSpPr/>
          <p:nvPr/>
        </p:nvSpPr>
        <p:spPr>
          <a:xfrm>
            <a:off x="7802097" y="876479"/>
            <a:ext cx="2448777" cy="3462112"/>
          </a:xfrm>
          <a:prstGeom prst="rect">
            <a:avLst/>
          </a:prstGeom>
          <a:noFill/>
          <a:ln w="19050">
            <a:solidFill>
              <a:srgbClr val="5FB17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909" y="1360999"/>
            <a:ext cx="3421196" cy="5131793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978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6063" y="290317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45937" y="2851597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6558744" y="2074460"/>
            <a:ext cx="2448777" cy="3462112"/>
          </a:xfrm>
          <a:prstGeom prst="rect">
            <a:avLst/>
          </a:prstGeom>
          <a:noFill/>
          <a:ln w="19050">
            <a:solidFill>
              <a:srgbClr val="5FB17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82" y="2407351"/>
            <a:ext cx="2528747" cy="37931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959866" y="35454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Tại  sao ban ngày khi  đứng dưới  tán lá của cây, chúng ta thấy mát  mẻ, dễ chịu?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2242576" y="2407351"/>
            <a:ext cx="4534116" cy="4162306"/>
          </a:xfrm>
          <a:prstGeom prst="round2Same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lgDashDot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Vì lúc  đó cây đang thực hiện quá trình quang hợp. Lượng khí  ô-xi  và hơi  nước thoát ra làm cho không khí  mát  mẻ.</a:t>
            </a:r>
            <a:endParaRPr lang="en-US" sz="3600" b="1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2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组合 13"/>
          <p:cNvGrpSpPr/>
          <p:nvPr/>
        </p:nvGrpSpPr>
        <p:grpSpPr>
          <a:xfrm>
            <a:off x="4203511" y="-42534"/>
            <a:ext cx="3862316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729908" y="4708477"/>
            <a:ext cx="92365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altLang="zh-CN" sz="9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1</a:t>
            </a:r>
            <a:endParaRPr lang="zh-CN" altLang="en-US" sz="96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947" y="1116243"/>
            <a:ext cx="778146" cy="1048247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6151171" y="0"/>
            <a:ext cx="1054023" cy="6805493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3E7249"/>
                </a:solidFill>
                <a:effectLst/>
                <a:latin typeface="UTM Bitsumishi Pro" panose="02040603050506020204" pitchFamily="18" charset="0"/>
              </a:rPr>
              <a:t>Khở</a:t>
            </a:r>
            <a:endParaRPr lang="vi-VN" sz="5400" b="1" cap="none" spc="0" dirty="0">
              <a:ln/>
              <a:solidFill>
                <a:srgbClr val="3E7249"/>
              </a:solidFill>
              <a:effectLst/>
              <a:latin typeface="UTM Bitsumishi Pro" panose="02040603050506020204" pitchFamily="18" charset="0"/>
            </a:endParaRPr>
          </a:p>
          <a:p>
            <a:pPr algn="ctr"/>
            <a:r>
              <a:rPr lang="en-US" sz="5400" b="1" cap="none" spc="0" dirty="0" err="1">
                <a:ln/>
                <a:solidFill>
                  <a:srgbClr val="3E7249"/>
                </a:solidFill>
                <a:effectLst/>
                <a:latin typeface="UTM Bitsumishi Pro" panose="02040603050506020204" pitchFamily="18" charset="0"/>
              </a:rPr>
              <a:t>i</a:t>
            </a:r>
            <a:r>
              <a:rPr lang="en-US" sz="5400" b="1" cap="none" spc="0" dirty="0">
                <a:ln/>
                <a:solidFill>
                  <a:srgbClr val="3E7249"/>
                </a:solidFill>
                <a:effectLst/>
                <a:latin typeface="UTM Bitsumishi Pro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rgbClr val="3E7249"/>
                </a:solidFill>
                <a:effectLst/>
                <a:latin typeface="UTM Bitsumishi Pro" panose="02040603050506020204" pitchFamily="18" charset="0"/>
              </a:rPr>
              <a:t>động</a:t>
            </a:r>
            <a:endParaRPr lang="en-US" sz="5400" b="1" cap="none" spc="0" dirty="0">
              <a:ln/>
              <a:solidFill>
                <a:srgbClr val="3E7249"/>
              </a:solidFill>
              <a:effectLst/>
              <a:latin typeface="UTM Bitsumishi Pr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04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250"/>
                            </p:stCondLst>
                            <p:childTnLst>
                              <p:par>
                                <p:cTn id="5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6063" y="290317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45937" y="2851597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6558744" y="2074460"/>
            <a:ext cx="2448777" cy="3462112"/>
          </a:xfrm>
          <a:prstGeom prst="rect">
            <a:avLst/>
          </a:prstGeom>
          <a:noFill/>
          <a:ln w="19050">
            <a:solidFill>
              <a:srgbClr val="5FB17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82" y="2407351"/>
            <a:ext cx="2528747" cy="37931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975021" y="414229"/>
            <a:ext cx="63971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3600" b="1" dirty="0">
                <a:solidFill>
                  <a:srgbClr val="3E72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Tại  sao vào ban đêm ta không nên để nhiều hoa, cây cảnh trong phòng ngủ?</a:t>
            </a:r>
            <a:endParaRPr lang="en-US" sz="3600" b="1" dirty="0">
              <a:solidFill>
                <a:srgbClr val="3E7249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2242576" y="2441027"/>
            <a:ext cx="4534116" cy="4226838"/>
          </a:xfrm>
          <a:prstGeom prst="round2Same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lgDashDot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Vì lúc  đó cây đang thực hiện quá trình hô hấp. Cây sẽ hút hết ô-xi có trong phòng và thải ra nhiều khí các-bô-nic làm cho chúng ta khó thở.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21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17646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185092" y="518793"/>
            <a:ext cx="7622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00B050"/>
                </a:solidFill>
                <a:effectLst/>
                <a:latin typeface="UTM Isadora" panose="02040603050506020204" pitchFamily="18" charset="0"/>
              </a:rPr>
              <a:t>Ghi nhớ</a:t>
            </a:r>
            <a:endParaRPr lang="en-US" sz="6600" b="1" dirty="0">
              <a:solidFill>
                <a:srgbClr val="00B050"/>
              </a:solidFill>
              <a:effectLst/>
              <a:latin typeface="UTM Isadora" panose="0204060305050602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81830" y="1626789"/>
            <a:ext cx="739784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b="1" dirty="0">
                <a:solidFill>
                  <a:srgbClr val="002060"/>
                </a:solidFill>
                <a:latin typeface="UTM Americana" panose="02040603050506020204" pitchFamily="18" charset="0"/>
                <a:cs typeface="Times New Roman" pitchFamily="18" charset="0"/>
              </a:rPr>
              <a:t>Thực vật cần không khí để quang hợp và hô hấp.</a:t>
            </a:r>
          </a:p>
          <a:p>
            <a:pPr algn="just"/>
            <a:r>
              <a:rPr lang="vi-VN" sz="2600" b="1" dirty="0">
                <a:solidFill>
                  <a:srgbClr val="002060"/>
                </a:solidFill>
                <a:latin typeface="UTM Americana" panose="02040603050506020204" pitchFamily="18" charset="0"/>
                <a:cs typeface="Times New Roman" pitchFamily="18" charset="0"/>
              </a:rPr>
              <a:t>Khí ô-xi cần cho quá trình hô hấp của thực vật. Thiếu ô-xi, thực vật sẽ ngừng hô hấp và chết.</a:t>
            </a:r>
          </a:p>
          <a:p>
            <a:pPr algn="just"/>
            <a:r>
              <a:rPr lang="vi-VN" sz="2600" b="1" dirty="0">
                <a:solidFill>
                  <a:srgbClr val="002060"/>
                </a:solidFill>
                <a:latin typeface="UTM Americana" panose="02040603050506020204" pitchFamily="18" charset="0"/>
                <a:cs typeface="Times New Roman" pitchFamily="18" charset="0"/>
              </a:rPr>
              <a:t>Khí các-bô-nic cần cho quá trình quang hợp. Người ta đã phát hiện khí các-bô-níc có trong không khí chỉ đủ cho cây phát triển bình thường. Nếu tăng lượng khí các-bô-nic lên gấp đôi thì cây trồng sẽ cho năng suất cao hơn. Nhưng nếu lượng khí các-bô-nic cao hơn nữa, cây trồng sẽ chết.</a:t>
            </a:r>
            <a:endParaRPr lang="en-US" sz="2600" b="1" dirty="0">
              <a:solidFill>
                <a:srgbClr val="002060"/>
              </a:solidFill>
              <a:latin typeface="UTM Americana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7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/>
          <a:stretch/>
        </p:blipFill>
        <p:spPr>
          <a:xfrm rot="16200000">
            <a:off x="2645735" y="-2645735"/>
            <a:ext cx="6900530" cy="1219200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470097" y="0"/>
            <a:ext cx="2671638" cy="69005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055893" y="-1"/>
            <a:ext cx="2377676" cy="69005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81702" y="1416260"/>
            <a:ext cx="441355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Chúc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các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em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  <a:p>
            <a:pPr algn="ctr"/>
            <a:r>
              <a:rPr lang="en-US" sz="7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Học</a:t>
            </a:r>
            <a:r>
              <a:rPr 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tốt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7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3621" y="3898863"/>
            <a:ext cx="2178713" cy="29349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1" y="1440873"/>
            <a:ext cx="2302625" cy="3453937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4979324" y="319928"/>
            <a:ext cx="6334298" cy="1247775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B172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927332" y="3809651"/>
            <a:ext cx="6233082" cy="742401"/>
            <a:chOff x="-98992" y="4160105"/>
            <a:chExt cx="7656563" cy="61782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992" y="4160105"/>
              <a:ext cx="7656563" cy="617826"/>
            </a:xfrm>
            <a:prstGeom prst="rect">
              <a:avLst/>
            </a:prstGeom>
          </p:spPr>
        </p:pic>
        <p:sp>
          <p:nvSpPr>
            <p:cNvPr id="19" name="矩形 9"/>
            <p:cNvSpPr/>
            <p:nvPr/>
          </p:nvSpPr>
          <p:spPr>
            <a:xfrm>
              <a:off x="795919" y="4193156"/>
              <a:ext cx="6761652" cy="486650"/>
            </a:xfrm>
            <a:prstGeom prst="rect">
              <a:avLst/>
            </a:prstGeom>
            <a:solidFill>
              <a:srgbClr val="FFC000"/>
            </a:solidFill>
            <a:ln w="57150">
              <a:noFill/>
              <a:prstDash val="lgDashDotDot"/>
            </a:ln>
          </p:spPr>
          <p:txBody>
            <a:bodyPr wrap="square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 ni-tơ hơn</a:t>
              </a:r>
              <a:endPara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565809" y="2364998"/>
            <a:ext cx="6219767" cy="804626"/>
            <a:chOff x="51008" y="1116620"/>
            <a:chExt cx="8002322" cy="804626"/>
          </a:xfrm>
        </p:grpSpPr>
        <p:grpSp>
          <p:nvGrpSpPr>
            <p:cNvPr id="21" name="Group 20"/>
            <p:cNvGrpSpPr/>
            <p:nvPr/>
          </p:nvGrpSpPr>
          <p:grpSpPr>
            <a:xfrm>
              <a:off x="51008" y="1116620"/>
              <a:ext cx="8002322" cy="804626"/>
              <a:chOff x="51008" y="1116620"/>
              <a:chExt cx="7506563" cy="804626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08" y="1116620"/>
                <a:ext cx="7506563" cy="804626"/>
              </a:xfrm>
              <a:prstGeom prst="rect">
                <a:avLst/>
              </a:prstGeom>
            </p:spPr>
          </p:pic>
          <p:sp>
            <p:nvSpPr>
              <p:cNvPr id="24" name="矩形 9"/>
              <p:cNvSpPr/>
              <p:nvPr/>
            </p:nvSpPr>
            <p:spPr>
              <a:xfrm>
                <a:off x="962260" y="1142857"/>
                <a:ext cx="6595311" cy="668645"/>
              </a:xfrm>
              <a:prstGeom prst="rect">
                <a:avLst/>
              </a:prstGeom>
              <a:solidFill>
                <a:srgbClr val="FD947F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Liều lượng như nhau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43930" y="1122910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285649" y="5192079"/>
            <a:ext cx="6207547" cy="724277"/>
            <a:chOff x="0" y="1996888"/>
            <a:chExt cx="8053330" cy="724277"/>
          </a:xfrm>
        </p:grpSpPr>
        <p:grpSp>
          <p:nvGrpSpPr>
            <p:cNvPr id="26" name="Group 25"/>
            <p:cNvGrpSpPr/>
            <p:nvPr/>
          </p:nvGrpSpPr>
          <p:grpSpPr>
            <a:xfrm>
              <a:off x="0" y="2011938"/>
              <a:ext cx="8053330" cy="709227"/>
              <a:chOff x="0" y="2011939"/>
              <a:chExt cx="8053330" cy="617826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013830"/>
                <a:ext cx="8053330" cy="615935"/>
              </a:xfrm>
              <a:prstGeom prst="rect">
                <a:avLst/>
              </a:prstGeom>
            </p:spPr>
          </p:pic>
          <p:sp>
            <p:nvSpPr>
              <p:cNvPr id="29" name="矩形 9"/>
              <p:cNvSpPr/>
              <p:nvPr/>
            </p:nvSpPr>
            <p:spPr>
              <a:xfrm>
                <a:off x="900802" y="2011939"/>
                <a:ext cx="7152528" cy="509413"/>
              </a:xfrm>
              <a:prstGeom prst="rect">
                <a:avLst/>
              </a:prstGeom>
              <a:solidFill>
                <a:srgbClr val="92D050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Liều lượng khác nhau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75248" y="1996888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C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5FB6F802-EC32-4788-938A-03B8EE5668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149" y="4779523"/>
            <a:ext cx="1523181" cy="1136833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909677" y="301773"/>
            <a:ext cx="6541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loại cây khác nhau thì cần chất khoáng thế nào?</a:t>
            </a:r>
            <a:endParaRPr lang="zh-CN" altLang="en-US" sz="3600" b="1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9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1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3621" y="3898863"/>
            <a:ext cx="2178713" cy="29349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1" y="1440873"/>
            <a:ext cx="2302625" cy="3453937"/>
          </a:xfrm>
          <a:prstGeom prst="rect">
            <a:avLst/>
          </a:prstGeom>
          <a:effectLst>
            <a:outerShdw blurRad="63500" sx="102000" sy="102000" algn="ctr" rotWithShape="0">
              <a:srgbClr val="011829">
                <a:alpha val="20000"/>
              </a:srgb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4730263" y="319928"/>
            <a:ext cx="7123686" cy="1736171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B172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781257" y="3850555"/>
            <a:ext cx="6233082" cy="742401"/>
            <a:chOff x="-98992" y="4160105"/>
            <a:chExt cx="7656563" cy="61782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992" y="4160105"/>
              <a:ext cx="7656563" cy="617826"/>
            </a:xfrm>
            <a:prstGeom prst="rect">
              <a:avLst/>
            </a:prstGeom>
          </p:spPr>
        </p:pic>
        <p:sp>
          <p:nvSpPr>
            <p:cNvPr id="19" name="矩形 9"/>
            <p:cNvSpPr/>
            <p:nvPr/>
          </p:nvSpPr>
          <p:spPr>
            <a:xfrm>
              <a:off x="795919" y="4193156"/>
              <a:ext cx="6761652" cy="486650"/>
            </a:xfrm>
            <a:prstGeom prst="rect">
              <a:avLst/>
            </a:prstGeom>
            <a:solidFill>
              <a:srgbClr val="FFC000"/>
            </a:solidFill>
            <a:ln w="57150">
              <a:noFill/>
              <a:prstDash val="lgDashDotDot"/>
            </a:ln>
          </p:spPr>
          <p:txBody>
            <a:bodyPr wrap="square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Cũng khác nhau</a:t>
              </a:r>
              <a:endPara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85649" y="2493683"/>
            <a:ext cx="6219767" cy="804626"/>
            <a:chOff x="51008" y="1116620"/>
            <a:chExt cx="8002322" cy="804626"/>
          </a:xfrm>
        </p:grpSpPr>
        <p:grpSp>
          <p:nvGrpSpPr>
            <p:cNvPr id="21" name="Group 20"/>
            <p:cNvGrpSpPr/>
            <p:nvPr/>
          </p:nvGrpSpPr>
          <p:grpSpPr>
            <a:xfrm>
              <a:off x="51008" y="1116620"/>
              <a:ext cx="8002322" cy="804626"/>
              <a:chOff x="51008" y="1116620"/>
              <a:chExt cx="7506563" cy="804626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08" y="1116620"/>
                <a:ext cx="7506563" cy="804626"/>
              </a:xfrm>
              <a:prstGeom prst="rect">
                <a:avLst/>
              </a:prstGeom>
            </p:spPr>
          </p:pic>
          <p:sp>
            <p:nvSpPr>
              <p:cNvPr id="24" name="矩形 9"/>
              <p:cNvSpPr/>
              <p:nvPr/>
            </p:nvSpPr>
            <p:spPr>
              <a:xfrm>
                <a:off x="962260" y="1142857"/>
                <a:ext cx="6595311" cy="668645"/>
              </a:xfrm>
              <a:prstGeom prst="rect">
                <a:avLst/>
              </a:prstGeom>
              <a:solidFill>
                <a:srgbClr val="FD947F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 như nhau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43930" y="1122910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357991" y="5145202"/>
            <a:ext cx="6207547" cy="724277"/>
            <a:chOff x="0" y="1996888"/>
            <a:chExt cx="8053330" cy="724277"/>
          </a:xfrm>
        </p:grpSpPr>
        <p:grpSp>
          <p:nvGrpSpPr>
            <p:cNvPr id="26" name="Group 25"/>
            <p:cNvGrpSpPr/>
            <p:nvPr/>
          </p:nvGrpSpPr>
          <p:grpSpPr>
            <a:xfrm>
              <a:off x="0" y="2011938"/>
              <a:ext cx="8053330" cy="709227"/>
              <a:chOff x="0" y="2011939"/>
              <a:chExt cx="8053330" cy="617826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013830"/>
                <a:ext cx="8053330" cy="615935"/>
              </a:xfrm>
              <a:prstGeom prst="rect">
                <a:avLst/>
              </a:prstGeom>
            </p:spPr>
          </p:pic>
          <p:sp>
            <p:nvSpPr>
              <p:cNvPr id="29" name="矩形 9"/>
              <p:cNvSpPr/>
              <p:nvPr/>
            </p:nvSpPr>
            <p:spPr>
              <a:xfrm>
                <a:off x="900802" y="2011939"/>
                <a:ext cx="7152528" cy="509413"/>
              </a:xfrm>
              <a:prstGeom prst="rect">
                <a:avLst/>
              </a:prstGeom>
              <a:solidFill>
                <a:srgbClr val="92D050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 cần chất khoáng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75248" y="1996888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C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5FB6F802-EC32-4788-938A-03B8EE5668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60" y="3426021"/>
            <a:ext cx="1523181" cy="1136833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909676" y="301773"/>
            <a:ext cx="6875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Cùng một cây, ở những giai đoạn phát triển khác nhau, nhu cầu về chất khoáng thế nào?</a:t>
            </a:r>
            <a:endParaRPr lang="zh-CN" altLang="en-US" sz="3600" b="1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02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1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646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78064" y="0"/>
            <a:ext cx="7668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057355" y="0"/>
            <a:ext cx="1908000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1135842" y="1897508"/>
            <a:ext cx="4632976" cy="26060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5"/>
          <a:stretch/>
        </p:blipFill>
        <p:spPr>
          <a:xfrm rot="5400000">
            <a:off x="6788043" y="2050127"/>
            <a:ext cx="8552597" cy="2300809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881533" y="4536269"/>
            <a:ext cx="3462672" cy="0"/>
          </a:xfrm>
          <a:prstGeom prst="line">
            <a:avLst/>
          </a:prstGeom>
          <a:ln w="12700">
            <a:solidFill>
              <a:srgbClr val="5FB1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/>
          <p:cNvGrpSpPr/>
          <p:nvPr/>
        </p:nvGrpSpPr>
        <p:grpSpPr>
          <a:xfrm>
            <a:off x="2262000" y="3831164"/>
            <a:ext cx="1699226" cy="3026836"/>
            <a:chOff x="1435419" y="1424700"/>
            <a:chExt cx="1699226" cy="3026836"/>
          </a:xfrm>
        </p:grpSpPr>
        <p:sp>
          <p:nvSpPr>
            <p:cNvPr id="30" name="矩形 29"/>
            <p:cNvSpPr/>
            <p:nvPr/>
          </p:nvSpPr>
          <p:spPr>
            <a:xfrm>
              <a:off x="1520218" y="1424700"/>
              <a:ext cx="1614427" cy="284484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19" y="1595668"/>
              <a:ext cx="1424544" cy="2855868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50800" dist="50800" dir="8100000" algn="tr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41" name="组合 40"/>
          <p:cNvGrpSpPr/>
          <p:nvPr/>
        </p:nvGrpSpPr>
        <p:grpSpPr>
          <a:xfrm>
            <a:off x="3122026" y="4984442"/>
            <a:ext cx="227000" cy="356904"/>
            <a:chOff x="4719952" y="2088832"/>
            <a:chExt cx="465085" cy="731236"/>
          </a:xfrm>
        </p:grpSpPr>
        <p:sp>
          <p:nvSpPr>
            <p:cNvPr id="42" name="矩形 41"/>
            <p:cNvSpPr/>
            <p:nvPr/>
          </p:nvSpPr>
          <p:spPr>
            <a:xfrm>
              <a:off x="4719952" y="2088832"/>
              <a:ext cx="465085" cy="731236"/>
            </a:xfrm>
            <a:prstGeom prst="rect">
              <a:avLst/>
            </a:prstGeom>
            <a:solidFill>
              <a:srgbClr val="5FB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3" name="心形 42"/>
            <p:cNvSpPr/>
            <p:nvPr/>
          </p:nvSpPr>
          <p:spPr>
            <a:xfrm>
              <a:off x="4792436" y="2339896"/>
              <a:ext cx="320115" cy="320115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50" name="Picture 3" descr="p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8266" l="9877" r="89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195"/>
          <a:stretch/>
        </p:blipFill>
        <p:spPr bwMode="auto">
          <a:xfrm>
            <a:off x="6087913" y="306735"/>
            <a:ext cx="4063698" cy="39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" descr="p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2" b="99278" l="9889" r="89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965" y="352695"/>
            <a:ext cx="4184073" cy="396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3953443" y="4560580"/>
            <a:ext cx="5424405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cây ở chậu thứ hai bị héo và có thể chết?</a:t>
            </a:r>
            <a:endParaRPr lang="zh-CN" altLang="en-US" sz="4800" b="1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latin typeface="Cambria" panose="02040503050406030204" pitchFamily="18" charset="0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557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小清新尤克里里和口哨背景音乐">
            <a:hlinkClick r:id="" action="ppaction://media"/>
            <a:extLst>
              <a:ext uri="{FF2B5EF4-FFF2-40B4-BE49-F238E27FC236}">
                <a16:creationId xmlns:a16="http://schemas.microsoft.com/office/drawing/2014/main" id="{B800CE99-7F5B-42B1-B17D-102662B897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8314" y="-1555432"/>
            <a:ext cx="609600" cy="6096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2169994" y="-53640"/>
            <a:ext cx="8005156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矩形: 圆角 1">
            <a:extLst>
              <a:ext uri="{FF2B5EF4-FFF2-40B4-BE49-F238E27FC236}">
                <a16:creationId xmlns:a16="http://schemas.microsoft.com/office/drawing/2014/main" id="{C6771F84-29DA-4AD9-8A87-5810C8B2D4C9}"/>
              </a:ext>
            </a:extLst>
          </p:cNvPr>
          <p:cNvSpPr/>
          <p:nvPr/>
        </p:nvSpPr>
        <p:spPr>
          <a:xfrm>
            <a:off x="5113071" y="648391"/>
            <a:ext cx="2591610" cy="480292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kashi" panose="02040603050506020204" pitchFamily="18" charset="0"/>
                <a:ea typeface="字魂70号-灵悦黑体" panose="00000500000000000000" pitchFamily="2" charset="-122"/>
                <a:cs typeface="+mn-cs"/>
              </a:rPr>
              <a:t>KHOA HỌC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kashi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7" name="矩形 3">
            <a:extLst>
              <a:ext uri="{FF2B5EF4-FFF2-40B4-BE49-F238E27FC236}">
                <a16:creationId xmlns:a16="http://schemas.microsoft.com/office/drawing/2014/main" id="{C163E0AE-3A1A-4F61-A8B0-42438BC9BA10}"/>
              </a:ext>
            </a:extLst>
          </p:cNvPr>
          <p:cNvSpPr/>
          <p:nvPr/>
        </p:nvSpPr>
        <p:spPr>
          <a:xfrm>
            <a:off x="2373974" y="1368607"/>
            <a:ext cx="49584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9600" b="0" i="0" u="none" strike="noStrike" kern="1200" cap="none" spc="-300" normalizeH="0" baseline="0" noProof="0" dirty="0">
                <a:ln w="25400">
                  <a:solidFill>
                    <a:prstClr val="white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merican Sans" panose="02040603050506020204" pitchFamily="18" charset="0"/>
                <a:ea typeface="字魂70号-灵悦黑体" panose="00000500000000000000" pitchFamily="2" charset="-122"/>
                <a:cs typeface="+mn-cs"/>
              </a:rPr>
              <a:t>NHU CẦU </a:t>
            </a:r>
            <a:endParaRPr kumimoji="0" lang="en-US" altLang="zh-CN" sz="9600" b="0" i="0" u="none" strike="noStrike" kern="1200" cap="none" spc="-300" normalizeH="0" baseline="0" noProof="0" dirty="0">
              <a:ln w="25400">
                <a:solidFill>
                  <a:prstClr val="white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merican Sans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8" name="矩形 3"/>
          <p:cNvSpPr/>
          <p:nvPr/>
        </p:nvSpPr>
        <p:spPr>
          <a:xfrm>
            <a:off x="3428177" y="2694607"/>
            <a:ext cx="620394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9600" b="0" i="1" u="none" strike="noStrike" kern="1200" cap="none" spc="-300" normalizeH="0" baseline="0" noProof="0" dirty="0">
                <a:ln w="25400"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4 Manuale SemiBold" panose="02040704050405060204" pitchFamily="18" charset="0"/>
                <a:ea typeface="字魂70号-灵悦黑体" panose="00000500000000000000" pitchFamily="2" charset="-122"/>
                <a:cs typeface="+mn-cs"/>
              </a:rPr>
              <a:t>KHÔNG KHÍ</a:t>
            </a:r>
            <a:endParaRPr kumimoji="0" lang="zh-CN" altLang="en-US" sz="9600" b="0" i="1" u="none" strike="noStrike" kern="1200" cap="none" spc="-300" normalizeH="0" baseline="0" noProof="0" dirty="0">
              <a:ln w="25400">
                <a:solidFill>
                  <a:prstClr val="white"/>
                </a:solidFill>
              </a:ln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4 Manuale SemiBold" panose="0204070405040506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732" y="3486705"/>
            <a:ext cx="1710431" cy="3429000"/>
          </a:xfrm>
          <a:prstGeom prst="rect">
            <a:avLst/>
          </a:prstGeom>
        </p:spPr>
      </p:pic>
      <p:sp>
        <p:nvSpPr>
          <p:cNvPr id="19" name="矩形 3">
            <a:extLst>
              <a:ext uri="{FF2B5EF4-FFF2-40B4-BE49-F238E27FC236}">
                <a16:creationId xmlns:a16="http://schemas.microsoft.com/office/drawing/2014/main" id="{C163E0AE-3A1A-4F61-A8B0-42438BC9BA10}"/>
              </a:ext>
            </a:extLst>
          </p:cNvPr>
          <p:cNvSpPr/>
          <p:nvPr/>
        </p:nvSpPr>
        <p:spPr>
          <a:xfrm>
            <a:off x="2442346" y="4179314"/>
            <a:ext cx="74815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9600" b="0" i="0" u="none" strike="noStrike" kern="1200" cap="none" spc="-300" normalizeH="0" baseline="0" noProof="0" dirty="0">
                <a:ln w="25400">
                  <a:solidFill>
                    <a:prstClr val="white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merican Sans" panose="02040603050506020204" pitchFamily="18" charset="0"/>
                <a:ea typeface="字魂70号-灵悦黑体" panose="00000500000000000000" pitchFamily="2" charset="-122"/>
                <a:cs typeface="+mn-cs"/>
              </a:rPr>
              <a:t>CỦA THỰC VẬT</a:t>
            </a:r>
            <a:endParaRPr kumimoji="0" lang="en-US" altLang="zh-CN" sz="9600" b="0" i="0" u="none" strike="noStrike" kern="1200" cap="none" spc="-300" normalizeH="0" baseline="0" noProof="0" dirty="0">
              <a:ln w="25400">
                <a:solidFill>
                  <a:prstClr val="white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merican Sans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91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16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777922"/>
            <a:ext cx="12192000" cy="5322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b="68657"/>
          <a:stretch/>
        </p:blipFill>
        <p:spPr>
          <a:xfrm rot="16200000">
            <a:off x="-1280271" y="1497048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65820" b="2837"/>
          <a:stretch/>
        </p:blipFill>
        <p:spPr>
          <a:xfrm rot="16200000">
            <a:off x="6649079" y="1497047"/>
            <a:ext cx="6900530" cy="382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组合 13"/>
          <p:cNvGrpSpPr/>
          <p:nvPr/>
        </p:nvGrpSpPr>
        <p:grpSpPr>
          <a:xfrm>
            <a:off x="3865418" y="-42535"/>
            <a:ext cx="4455622" cy="6900534"/>
            <a:chOff x="4203511" y="-42534"/>
            <a:chExt cx="3862316" cy="6900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3" t="32351" b="35970"/>
            <a:stretch/>
          </p:blipFill>
          <p:spPr>
            <a:xfrm rot="16200000">
              <a:off x="2684405" y="1476578"/>
              <a:ext cx="6900530" cy="386231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4203511" y="-42534"/>
              <a:ext cx="3862316" cy="6900533"/>
            </a:xfrm>
            <a:prstGeom prst="rect">
              <a:avLst/>
            </a:prstGeom>
            <a:solidFill>
              <a:schemeClr val="bg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729908" y="4708477"/>
            <a:ext cx="92365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altLang="zh-CN" sz="9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2</a:t>
            </a:r>
            <a:endParaRPr lang="zh-CN" altLang="en-US" sz="96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947" y="910522"/>
            <a:ext cx="1068654" cy="1147696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510227" y="2377406"/>
            <a:ext cx="51715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vi-VN" altLang="en-US" sz="4400" b="1" dirty="0">
                <a:latin typeface="#9Slide03 Kaleko 105 Round Bold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Vai trò của không khí đối với thực vật</a:t>
            </a:r>
            <a:endParaRPr lang="en-US" altLang="en-US" sz="4400" b="1" dirty="0">
              <a:latin typeface="#9Slide03 Kaleko 105 Round Bold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5873"/>
            <a:ext cx="12192000" cy="524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279" y="0"/>
            <a:ext cx="3833091" cy="6858000"/>
          </a:xfrm>
          <a:prstGeom prst="rect">
            <a:avLst/>
          </a:prstGeom>
          <a:solidFill>
            <a:srgbClr val="78C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9455" y="0"/>
            <a:ext cx="778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279" y="1440873"/>
            <a:ext cx="3015685" cy="951345"/>
          </a:xfrm>
          <a:prstGeom prst="rect">
            <a:avLst/>
          </a:prstGeom>
          <a:solidFill>
            <a:srgbClr val="5FB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18750">
            <a:off x="-343763" y="940609"/>
            <a:ext cx="2584359" cy="1453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3621" y="3898863"/>
            <a:ext cx="2178713" cy="2934961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226279" y="3040993"/>
            <a:ext cx="2297211" cy="3692227"/>
            <a:chOff x="4500492" y="1510145"/>
            <a:chExt cx="2297211" cy="3692227"/>
          </a:xfrm>
        </p:grpSpPr>
        <p:grpSp>
          <p:nvGrpSpPr>
            <p:cNvPr id="11" name="组合 10"/>
            <p:cNvGrpSpPr/>
            <p:nvPr/>
          </p:nvGrpSpPr>
          <p:grpSpPr>
            <a:xfrm>
              <a:off x="4657102" y="1510145"/>
              <a:ext cx="2027462" cy="3112655"/>
              <a:chOff x="4861018" y="1510145"/>
              <a:chExt cx="2027462" cy="311265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5699760" y="2387600"/>
                <a:ext cx="1188720" cy="2235200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1018" y="1510145"/>
                <a:ext cx="1648711" cy="2892757"/>
              </a:xfrm>
              <a:prstGeom prst="rect">
                <a:avLst/>
              </a:prstGeom>
              <a:effectLst>
                <a:outerShdw blurRad="63500" sx="102000" sy="102000" algn="ctr" rotWithShape="0">
                  <a:srgbClr val="011829">
                    <a:alpha val="20000"/>
                  </a:srgbClr>
                </a:outerShdw>
              </a:effectLst>
            </p:spPr>
          </p:pic>
        </p:grpSp>
        <p:grpSp>
          <p:nvGrpSpPr>
            <p:cNvPr id="12" name="组合 11"/>
            <p:cNvGrpSpPr/>
            <p:nvPr/>
          </p:nvGrpSpPr>
          <p:grpSpPr>
            <a:xfrm>
              <a:off x="4500492" y="4989012"/>
              <a:ext cx="2297211" cy="213360"/>
              <a:chOff x="4580618" y="4989012"/>
              <a:chExt cx="2297211" cy="213360"/>
            </a:xfrm>
          </p:grpSpPr>
          <p:sp>
            <p:nvSpPr>
              <p:cNvPr id="14" name="等腰三角形 13"/>
              <p:cNvSpPr/>
              <p:nvPr/>
            </p:nvSpPr>
            <p:spPr>
              <a:xfrm rot="5400000">
                <a:off x="4565904" y="5003726"/>
                <a:ext cx="213360" cy="1839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16200000" flipH="1">
                <a:off x="6679184" y="5003726"/>
                <a:ext cx="213360" cy="1839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10356773" y="3853861"/>
            <a:ext cx="2297211" cy="3692227"/>
            <a:chOff x="4500492" y="1510145"/>
            <a:chExt cx="2297211" cy="3692227"/>
          </a:xfrm>
        </p:grpSpPr>
        <p:grpSp>
          <p:nvGrpSpPr>
            <p:cNvPr id="20" name="组合 19"/>
            <p:cNvGrpSpPr/>
            <p:nvPr/>
          </p:nvGrpSpPr>
          <p:grpSpPr>
            <a:xfrm>
              <a:off x="4759985" y="1510145"/>
              <a:ext cx="1924579" cy="3112655"/>
              <a:chOff x="4963901" y="1510145"/>
              <a:chExt cx="1924579" cy="3112655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5699760" y="2387600"/>
                <a:ext cx="1188720" cy="2235200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panose="02040503050406030204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3901" y="1510145"/>
                <a:ext cx="1442945" cy="2892757"/>
              </a:xfrm>
              <a:prstGeom prst="rect">
                <a:avLst/>
              </a:prstGeom>
              <a:effectLst>
                <a:outerShdw blurRad="63500" sx="102000" sy="102000" algn="ctr" rotWithShape="0">
                  <a:srgbClr val="011829">
                    <a:alpha val="20000"/>
                  </a:srgbClr>
                </a:outerShdw>
              </a:effectLst>
            </p:spPr>
          </p:pic>
        </p:grpSp>
        <p:grpSp>
          <p:nvGrpSpPr>
            <p:cNvPr id="21" name="组合 20"/>
            <p:cNvGrpSpPr/>
            <p:nvPr/>
          </p:nvGrpSpPr>
          <p:grpSpPr>
            <a:xfrm>
              <a:off x="4500492" y="4989012"/>
              <a:ext cx="2297211" cy="213360"/>
              <a:chOff x="4580618" y="4989012"/>
              <a:chExt cx="2297211" cy="213360"/>
            </a:xfrm>
          </p:grpSpPr>
          <p:sp>
            <p:nvSpPr>
              <p:cNvPr id="23" name="等腰三角形 22"/>
              <p:cNvSpPr/>
              <p:nvPr/>
            </p:nvSpPr>
            <p:spPr>
              <a:xfrm rot="5400000">
                <a:off x="4565904" y="5003726"/>
                <a:ext cx="213360" cy="1839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panose="02040503050406030204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4" name="等腰三角形 23"/>
              <p:cNvSpPr/>
              <p:nvPr/>
            </p:nvSpPr>
            <p:spPr>
              <a:xfrm rot="16200000" flipH="1">
                <a:off x="6679184" y="5003726"/>
                <a:ext cx="213360" cy="1839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panose="02040503050406030204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4179455" y="265309"/>
            <a:ext cx="7689774" cy="1327249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3200" b="1" i="1" dirty="0">
                <a:latin typeface="Cambria" panose="02040503050406030204" pitchFamily="18" charset="0"/>
                <a:ea typeface="Cambria" panose="02040503050406030204" pitchFamily="18" charset="0"/>
              </a:rPr>
              <a:t>Không khí gồm những thành phần nào?</a:t>
            </a:r>
            <a:endParaRPr lang="en-US" sz="32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68422" y="2038275"/>
            <a:ext cx="1430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Ô-xi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35730" y="2038275"/>
            <a:ext cx="1430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Ni-tơ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73784" y="2038275"/>
            <a:ext cx="27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Các-bô-níc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00346" y="3075057"/>
            <a:ext cx="27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Bụi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735730" y="3075057"/>
            <a:ext cx="27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Vi khuẩn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13541" y="3075057"/>
            <a:ext cx="27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Hơi nước</a:t>
            </a:r>
            <a:endParaRPr lang="en-US" sz="4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36021" y="4189677"/>
            <a:ext cx="7395962" cy="485239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Những khí nào quan trọng với thực vật?</a:t>
            </a:r>
            <a:endParaRPr lang="en-US" sz="20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 rot="18049133">
            <a:off x="4354341" y="5266925"/>
            <a:ext cx="3479474" cy="2555000"/>
            <a:chOff x="-1101635" y="425817"/>
            <a:chExt cx="4626223" cy="2763916"/>
          </a:xfrm>
        </p:grpSpPr>
        <p:grpSp>
          <p:nvGrpSpPr>
            <p:cNvPr id="38" name="Group 37"/>
            <p:cNvGrpSpPr/>
            <p:nvPr/>
          </p:nvGrpSpPr>
          <p:grpSpPr>
            <a:xfrm>
              <a:off x="-1101635" y="425817"/>
              <a:ext cx="4626223" cy="2580273"/>
              <a:chOff x="-1101635" y="425817"/>
              <a:chExt cx="4988028" cy="3034968"/>
            </a:xfrm>
          </p:grpSpPr>
          <p:sp>
            <p:nvSpPr>
              <p:cNvPr id="40" name="Google Shape;735;p47"/>
              <p:cNvSpPr/>
              <p:nvPr/>
            </p:nvSpPr>
            <p:spPr>
              <a:xfrm rot="1799986">
                <a:off x="-1101635" y="425817"/>
                <a:ext cx="4988028" cy="2276300"/>
              </a:xfrm>
              <a:custGeom>
                <a:avLst/>
                <a:gdLst/>
                <a:ahLst/>
                <a:cxnLst/>
                <a:rect l="l" t="t" r="r" b="b"/>
                <a:pathLst>
                  <a:path w="91506" h="41759" extrusionOk="0">
                    <a:moveTo>
                      <a:pt x="68494" y="4454"/>
                    </a:moveTo>
                    <a:cubicBezTo>
                      <a:pt x="72710" y="4454"/>
                      <a:pt x="76855" y="6104"/>
                      <a:pt x="79946" y="9204"/>
                    </a:cubicBezTo>
                    <a:cubicBezTo>
                      <a:pt x="84553" y="13825"/>
                      <a:pt x="85923" y="20778"/>
                      <a:pt x="83408" y="26812"/>
                    </a:cubicBezTo>
                    <a:cubicBezTo>
                      <a:pt x="80911" y="32836"/>
                      <a:pt x="75021" y="36747"/>
                      <a:pt x="68506" y="36747"/>
                    </a:cubicBezTo>
                    <a:cubicBezTo>
                      <a:pt x="68494" y="36747"/>
                      <a:pt x="68482" y="36747"/>
                      <a:pt x="68470" y="36747"/>
                    </a:cubicBezTo>
                    <a:cubicBezTo>
                      <a:pt x="59553" y="36733"/>
                      <a:pt x="52346" y="29497"/>
                      <a:pt x="52360" y="20580"/>
                    </a:cubicBezTo>
                    <a:cubicBezTo>
                      <a:pt x="52360" y="14037"/>
                      <a:pt x="56317" y="8158"/>
                      <a:pt x="62351" y="5671"/>
                    </a:cubicBezTo>
                    <a:cubicBezTo>
                      <a:pt x="64338" y="4852"/>
                      <a:pt x="66425" y="4454"/>
                      <a:pt x="68494" y="4454"/>
                    </a:cubicBezTo>
                    <a:close/>
                    <a:moveTo>
                      <a:pt x="69707" y="1"/>
                    </a:moveTo>
                    <a:cubicBezTo>
                      <a:pt x="67735" y="1"/>
                      <a:pt x="65749" y="280"/>
                      <a:pt x="63807" y="852"/>
                    </a:cubicBezTo>
                    <a:cubicBezTo>
                      <a:pt x="52010" y="2757"/>
                      <a:pt x="44539" y="16878"/>
                      <a:pt x="24919" y="16878"/>
                    </a:cubicBezTo>
                    <a:cubicBezTo>
                      <a:pt x="24889" y="16878"/>
                      <a:pt x="24860" y="16878"/>
                      <a:pt x="24831" y="16878"/>
                    </a:cubicBezTo>
                    <a:cubicBezTo>
                      <a:pt x="20520" y="16863"/>
                      <a:pt x="10826" y="15987"/>
                      <a:pt x="1682" y="15040"/>
                    </a:cubicBezTo>
                    <a:lnTo>
                      <a:pt x="1682" y="15040"/>
                    </a:lnTo>
                    <a:cubicBezTo>
                      <a:pt x="1795" y="16143"/>
                      <a:pt x="1824" y="17245"/>
                      <a:pt x="1781" y="18347"/>
                    </a:cubicBezTo>
                    <a:cubicBezTo>
                      <a:pt x="1640" y="20919"/>
                      <a:pt x="1046" y="23435"/>
                      <a:pt x="1" y="25767"/>
                    </a:cubicBezTo>
                    <a:cubicBezTo>
                      <a:pt x="9610" y="24820"/>
                      <a:pt x="20252" y="23873"/>
                      <a:pt x="24816" y="23873"/>
                    </a:cubicBezTo>
                    <a:cubicBezTo>
                      <a:pt x="40828" y="23915"/>
                      <a:pt x="48742" y="33257"/>
                      <a:pt x="57476" y="37807"/>
                    </a:cubicBezTo>
                    <a:cubicBezTo>
                      <a:pt x="61097" y="40414"/>
                      <a:pt x="65389" y="41759"/>
                      <a:pt x="69716" y="41759"/>
                    </a:cubicBezTo>
                    <a:cubicBezTo>
                      <a:pt x="72380" y="41759"/>
                      <a:pt x="75058" y="41249"/>
                      <a:pt x="77600" y="40210"/>
                    </a:cubicBezTo>
                    <a:cubicBezTo>
                      <a:pt x="84270" y="37482"/>
                      <a:pt x="89061" y="31504"/>
                      <a:pt x="90290" y="24396"/>
                    </a:cubicBezTo>
                    <a:cubicBezTo>
                      <a:pt x="91506" y="17302"/>
                      <a:pt x="88962" y="10066"/>
                      <a:pt x="83577" y="5275"/>
                    </a:cubicBezTo>
                    <a:cubicBezTo>
                      <a:pt x="79706" y="1831"/>
                      <a:pt x="74753" y="1"/>
                      <a:pt x="69707" y="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41" name="Google Shape;736;p47"/>
              <p:cNvSpPr/>
              <p:nvPr/>
            </p:nvSpPr>
            <p:spPr>
              <a:xfrm>
                <a:off x="1378900" y="1001085"/>
                <a:ext cx="2459700" cy="24597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 rot="3805733">
              <a:off x="1322876" y="1675341"/>
              <a:ext cx="1935468" cy="1093316"/>
            </a:xfrm>
            <a:prstGeom prst="flowChartConnector">
              <a:avLst/>
            </a:prstGeom>
            <a:solidFill>
              <a:srgbClr val="FFC000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latin typeface="Cambria" panose="02040503050406030204" pitchFamily="18" charset="0"/>
                  <a:ea typeface="Cambria" panose="02040503050406030204" pitchFamily="18" charset="0"/>
                  <a:cs typeface="#9Slide03 Arima Madurai Black" panose="00000A00000000000000" pitchFamily="2" charset="0"/>
                </a:rPr>
                <a:t>Ô - xi</a:t>
              </a:r>
              <a:endPara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 rot="10228536">
            <a:off x="8191208" y="4674028"/>
            <a:ext cx="3944546" cy="2550183"/>
            <a:chOff x="-1771150" y="413166"/>
            <a:chExt cx="5244572" cy="2758704"/>
          </a:xfrm>
        </p:grpSpPr>
        <p:grpSp>
          <p:nvGrpSpPr>
            <p:cNvPr id="43" name="Group 42"/>
            <p:cNvGrpSpPr/>
            <p:nvPr/>
          </p:nvGrpSpPr>
          <p:grpSpPr>
            <a:xfrm>
              <a:off x="-1771150" y="413166"/>
              <a:ext cx="4626222" cy="2758704"/>
              <a:chOff x="-1823511" y="410937"/>
              <a:chExt cx="4988028" cy="3244842"/>
            </a:xfrm>
          </p:grpSpPr>
          <p:sp>
            <p:nvSpPr>
              <p:cNvPr id="45" name="Google Shape;735;p47"/>
              <p:cNvSpPr/>
              <p:nvPr/>
            </p:nvSpPr>
            <p:spPr>
              <a:xfrm rot="2609984">
                <a:off x="-1823511" y="410937"/>
                <a:ext cx="4988028" cy="2276300"/>
              </a:xfrm>
              <a:custGeom>
                <a:avLst/>
                <a:gdLst/>
                <a:ahLst/>
                <a:cxnLst/>
                <a:rect l="l" t="t" r="r" b="b"/>
                <a:pathLst>
                  <a:path w="91506" h="41759" extrusionOk="0">
                    <a:moveTo>
                      <a:pt x="68494" y="4454"/>
                    </a:moveTo>
                    <a:cubicBezTo>
                      <a:pt x="72710" y="4454"/>
                      <a:pt x="76855" y="6104"/>
                      <a:pt x="79946" y="9204"/>
                    </a:cubicBezTo>
                    <a:cubicBezTo>
                      <a:pt x="84553" y="13825"/>
                      <a:pt x="85923" y="20778"/>
                      <a:pt x="83408" y="26812"/>
                    </a:cubicBezTo>
                    <a:cubicBezTo>
                      <a:pt x="80911" y="32836"/>
                      <a:pt x="75021" y="36747"/>
                      <a:pt x="68506" y="36747"/>
                    </a:cubicBezTo>
                    <a:cubicBezTo>
                      <a:pt x="68494" y="36747"/>
                      <a:pt x="68482" y="36747"/>
                      <a:pt x="68470" y="36747"/>
                    </a:cubicBezTo>
                    <a:cubicBezTo>
                      <a:pt x="59553" y="36733"/>
                      <a:pt x="52346" y="29497"/>
                      <a:pt x="52360" y="20580"/>
                    </a:cubicBezTo>
                    <a:cubicBezTo>
                      <a:pt x="52360" y="14037"/>
                      <a:pt x="56317" y="8158"/>
                      <a:pt x="62351" y="5671"/>
                    </a:cubicBezTo>
                    <a:cubicBezTo>
                      <a:pt x="64338" y="4852"/>
                      <a:pt x="66425" y="4454"/>
                      <a:pt x="68494" y="4454"/>
                    </a:cubicBezTo>
                    <a:close/>
                    <a:moveTo>
                      <a:pt x="69707" y="1"/>
                    </a:moveTo>
                    <a:cubicBezTo>
                      <a:pt x="67735" y="1"/>
                      <a:pt x="65749" y="280"/>
                      <a:pt x="63807" y="852"/>
                    </a:cubicBezTo>
                    <a:cubicBezTo>
                      <a:pt x="52010" y="2757"/>
                      <a:pt x="44539" y="16878"/>
                      <a:pt x="24919" y="16878"/>
                    </a:cubicBezTo>
                    <a:cubicBezTo>
                      <a:pt x="24889" y="16878"/>
                      <a:pt x="24860" y="16878"/>
                      <a:pt x="24831" y="16878"/>
                    </a:cubicBezTo>
                    <a:cubicBezTo>
                      <a:pt x="20520" y="16863"/>
                      <a:pt x="10826" y="15987"/>
                      <a:pt x="1682" y="15040"/>
                    </a:cubicBezTo>
                    <a:lnTo>
                      <a:pt x="1682" y="15040"/>
                    </a:lnTo>
                    <a:cubicBezTo>
                      <a:pt x="1795" y="16143"/>
                      <a:pt x="1824" y="17245"/>
                      <a:pt x="1781" y="18347"/>
                    </a:cubicBezTo>
                    <a:cubicBezTo>
                      <a:pt x="1640" y="20919"/>
                      <a:pt x="1046" y="23435"/>
                      <a:pt x="1" y="25767"/>
                    </a:cubicBezTo>
                    <a:cubicBezTo>
                      <a:pt x="9610" y="24820"/>
                      <a:pt x="20252" y="23873"/>
                      <a:pt x="24816" y="23873"/>
                    </a:cubicBezTo>
                    <a:cubicBezTo>
                      <a:pt x="40828" y="23915"/>
                      <a:pt x="48742" y="33257"/>
                      <a:pt x="57476" y="37807"/>
                    </a:cubicBezTo>
                    <a:cubicBezTo>
                      <a:pt x="61097" y="40414"/>
                      <a:pt x="65389" y="41759"/>
                      <a:pt x="69716" y="41759"/>
                    </a:cubicBezTo>
                    <a:cubicBezTo>
                      <a:pt x="72380" y="41759"/>
                      <a:pt x="75058" y="41249"/>
                      <a:pt x="77600" y="40210"/>
                    </a:cubicBezTo>
                    <a:cubicBezTo>
                      <a:pt x="84270" y="37482"/>
                      <a:pt x="89061" y="31504"/>
                      <a:pt x="90290" y="24396"/>
                    </a:cubicBezTo>
                    <a:cubicBezTo>
                      <a:pt x="91506" y="17302"/>
                      <a:pt x="88962" y="10066"/>
                      <a:pt x="83577" y="5275"/>
                    </a:cubicBezTo>
                    <a:cubicBezTo>
                      <a:pt x="79706" y="1831"/>
                      <a:pt x="74753" y="1"/>
                      <a:pt x="69707" y="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46" name="Google Shape;736;p47"/>
              <p:cNvSpPr/>
              <p:nvPr/>
            </p:nvSpPr>
            <p:spPr>
              <a:xfrm>
                <a:off x="445431" y="1196078"/>
                <a:ext cx="2459699" cy="245970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 rot="11740966">
              <a:off x="385358" y="1293074"/>
              <a:ext cx="3088064" cy="1638632"/>
            </a:xfrm>
            <a:prstGeom prst="flowChartConnector">
              <a:avLst/>
            </a:prstGeom>
            <a:solidFill>
              <a:srgbClr val="FFC000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latin typeface="Cambria" panose="02040503050406030204" pitchFamily="18" charset="0"/>
                  <a:ea typeface="Cambria" panose="02040503050406030204" pitchFamily="18" charset="0"/>
                  <a:cs typeface="#9Slide03 Arima Madurai Black" panose="00000A00000000000000" pitchFamily="2" charset="0"/>
                </a:rPr>
                <a:t>Các-bô-nic</a:t>
              </a:r>
              <a:endPara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02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28" grpId="0" animBg="1"/>
      <p:bldP spid="29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545BFE5-4916-4E9B-9A91-B079B3A9A8BA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初夏"/>
  <p:tag name="ISPRING_SCORM_PASSING_SCORE" val="100.000000"/>
  <p:tag name="ISPRING_OUTPUT_FOLDER" val="D:\ppt\第12批\696518"/>
  <p:tag name="ISPRING_FIRST_PUBLISH" val="1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3eohdz2j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2812</Words>
  <Application>Microsoft Office PowerPoint</Application>
  <PresentationFormat>Widescreen</PresentationFormat>
  <Paragraphs>175</Paragraphs>
  <Slides>32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字魂59号-创粗黑</vt:lpstr>
      <vt:lpstr>#9Slide03 Cabin Bold</vt:lpstr>
      <vt:lpstr>Cambria</vt:lpstr>
      <vt:lpstr>UTM Akashi</vt:lpstr>
      <vt:lpstr>VNI-Times</vt:lpstr>
      <vt:lpstr>UTM Bitsumishi Pro</vt:lpstr>
      <vt:lpstr>Times New Roman</vt:lpstr>
      <vt:lpstr>#9Slide03 Kaleko 105 Round Bold</vt:lpstr>
      <vt:lpstr>UTM American Sans</vt:lpstr>
      <vt:lpstr>#9Slide04 Manuale SemiBold</vt:lpstr>
      <vt:lpstr>#9Slide03 Arima Madurai Black</vt:lpstr>
      <vt:lpstr>Arial</vt:lpstr>
      <vt:lpstr>UTM Americana</vt:lpstr>
      <vt:lpstr>UTM Isadora</vt:lpstr>
      <vt:lpstr>UTM Showcard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Nhucaukhongkhicuathucvat</dc:title>
  <dc:creator>MANG NON</dc:creator>
  <cp:keywords>MANG NON</cp:keywords>
  <cp:lastModifiedBy>Lan Anh Dương</cp:lastModifiedBy>
  <cp:revision>124</cp:revision>
  <dcterms:created xsi:type="dcterms:W3CDTF">2018-05-17T03:43:39Z</dcterms:created>
  <dcterms:modified xsi:type="dcterms:W3CDTF">2023-04-13T08:14:54Z</dcterms:modified>
</cp:coreProperties>
</file>