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25"/>
  </p:notesMasterIdLst>
  <p:sldIdLst>
    <p:sldId id="257" r:id="rId2"/>
    <p:sldId id="259" r:id="rId3"/>
    <p:sldId id="260" r:id="rId4"/>
    <p:sldId id="281" r:id="rId5"/>
    <p:sldId id="264" r:id="rId6"/>
    <p:sldId id="261" r:id="rId7"/>
    <p:sldId id="258" r:id="rId8"/>
    <p:sldId id="282" r:id="rId9"/>
    <p:sldId id="283" r:id="rId10"/>
    <p:sldId id="262" r:id="rId11"/>
    <p:sldId id="284" r:id="rId12"/>
    <p:sldId id="265" r:id="rId13"/>
    <p:sldId id="285" r:id="rId14"/>
    <p:sldId id="268" r:id="rId15"/>
    <p:sldId id="267" r:id="rId16"/>
    <p:sldId id="271" r:id="rId17"/>
    <p:sldId id="269" r:id="rId18"/>
    <p:sldId id="270" r:id="rId19"/>
    <p:sldId id="276" r:id="rId20"/>
    <p:sldId id="272" r:id="rId21"/>
    <p:sldId id="263" r:id="rId22"/>
    <p:sldId id="275" r:id="rId23"/>
    <p:sldId id="279" r:id="rId24"/>
  </p:sldIdLst>
  <p:sldSz cx="12192000" cy="6858000"/>
  <p:notesSz cx="6858000" cy="9144000"/>
  <p:embeddedFontLst>
    <p:embeddedFont>
      <p:font typeface="微软雅黑" panose="020B0503020204020204" pitchFamily="34" charset="-122"/>
      <p:regular r:id="rId26"/>
      <p:bold r:id="rId27"/>
    </p:embeddedFont>
    <p:embeddedFont>
      <p:font typeface="#9Slide03 AmpleSoft" panose="020B0604020202020204" charset="0"/>
      <p:regular r:id="rId28"/>
    </p:embeddedFont>
    <p:embeddedFont>
      <p:font typeface="#9Slide03 Arima Madurai Black" panose="020B0604020202020204" charset="0"/>
      <p:bold r:id="rId29"/>
    </p:embeddedFont>
    <p:embeddedFont>
      <p:font typeface="#9Slide03 Arima Madurai ExtraBo" panose="020B0604020202020204" charset="0"/>
      <p:bold r:id="rId30"/>
    </p:embeddedFont>
    <p:embeddedFont>
      <p:font typeface="#9Slide03 Comfortaa Light" panose="020B0604020202020204" charset="0"/>
      <p:regular r:id="rId31"/>
    </p:embeddedFont>
    <p:embeddedFont>
      <p:font typeface="#9Slide03 Jura Light" panose="020B0604020202020204" charset="0"/>
      <p:regular r:id="rId32"/>
    </p:embeddedFont>
    <p:embeddedFont>
      <p:font typeface="#9Slide03 Nanami Rounded Light" panose="020B0604020202020204" charset="0"/>
      <p:regular r:id="rId33"/>
    </p:embeddedFont>
    <p:embeddedFont>
      <p:font typeface="#9Slide05 Angelline" panose="020B0604020202020204" charset="0"/>
      <p:regular r:id="rId34"/>
    </p:embeddedFont>
    <p:embeddedFont>
      <p:font typeface="#9Slide05 IcielSanelma" panose="020B0604020202020204" charset="0"/>
      <p:regular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UTM Aquarelle" panose="02040603050506020204" pitchFamily="18" charset="0"/>
      <p:regular r:id="rId40"/>
    </p:embeddedFont>
    <p:embeddedFont>
      <p:font typeface="UTM Avo" panose="02040603050506020204" pitchFamily="18" charset="0"/>
      <p:regular r:id="rId41"/>
      <p:bold r:id="rId42"/>
      <p:italic r:id="rId43"/>
      <p:boldItalic r:id="rId44"/>
    </p:embeddedFont>
    <p:embeddedFont>
      <p:font typeface="UTM Bitsumishi Pro" panose="02040603050506020204" pitchFamily="18" charset="0"/>
      <p:regular r:id="rId45"/>
    </p:embeddedFont>
    <p:embeddedFont>
      <p:font typeface="UTM Omni" panose="02040603050506020204" pitchFamily="18" charset="0"/>
      <p:regular r:id="rId46"/>
    </p:embeddedFont>
    <p:embeddedFont>
      <p:font typeface="VNI-Times" pitchFamily="2" charset="0"/>
      <p:regular r:id="rId47"/>
      <p:bold r:id="rId48"/>
      <p:italic r:id="rId49"/>
      <p:boldItalic r:id="rId5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font" Target="fonts/font22.fntdata"/><Relationship Id="rId50" Type="http://schemas.openxmlformats.org/officeDocument/2006/relationships/font" Target="fonts/font2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4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font" Target="fonts/font23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font" Target="fonts/font21.fntdata"/><Relationship Id="rId20" Type="http://schemas.openxmlformats.org/officeDocument/2006/relationships/slide" Target="slides/slide19.xml"/><Relationship Id="rId41" Type="http://schemas.openxmlformats.org/officeDocument/2006/relationships/font" Target="fonts/font16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font" Target="fonts/font2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5E0A47-4D85-47B7-B718-E240A0272CFA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EFB58A-8D3D-4561-B6FB-EFD0128B7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292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36261-BF9B-417B-BCDC-BFF16F249FF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0546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7A5B81-82F7-4B94-A5AD-EC92D4455B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0589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7A5B81-82F7-4B94-A5AD-EC92D4455B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3449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7A5B81-82F7-4B94-A5AD-EC92D4455B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6819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7A5B81-82F7-4B94-A5AD-EC92D4455B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9551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https://www.ypppt.com/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36261-BF9B-417B-BCDC-BFF16F249FF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69588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7A5B81-82F7-4B94-A5AD-EC92D4455B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2053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36261-BF9B-417B-BCDC-BFF16F249FF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0348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4FA68B-851B-4497-92DD-AD9676CFD6C7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卡通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FF504A-745A-48EA-80ED-493236BBE93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卡通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9854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4FA68B-851B-4497-92DD-AD9676CFD6C7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卡通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FF504A-745A-48EA-80ED-493236BBE93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卡通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527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4FA68B-851B-4497-92DD-AD9676CFD6C7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卡通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FF504A-745A-48EA-80ED-493236BBE93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卡通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872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4FA68B-851B-4497-92DD-AD9676CFD6C7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卡通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FF504A-745A-48EA-80ED-493236BBE93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卡通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9482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4FA68B-851B-4497-92DD-AD9676CFD6C7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卡通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FF504A-745A-48EA-80ED-493236BBE93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卡通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6695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4FA68B-851B-4497-92DD-AD9676CFD6C7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卡通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FF504A-745A-48EA-80ED-493236BBE93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卡通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206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4FA68B-851B-4497-92DD-AD9676CFD6C7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卡通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FF504A-745A-48EA-80ED-493236BBE93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卡通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907705" y="6719410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hlinkClick r:id="rId2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hlinkClick r:id="rId2"/>
              </a:rPr>
              <a:t>模板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http://www.1ppt.com/moban/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en-US" altLang="zh-CN" sz="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7613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4FA68B-851B-4497-92DD-AD9676CFD6C7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卡通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FF504A-745A-48EA-80ED-493236BBE93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卡通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8689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4FA68B-851B-4497-92DD-AD9676CFD6C7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卡通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FF504A-745A-48EA-80ED-493236BBE93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卡通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063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4FA68B-851B-4497-92DD-AD9676CFD6C7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卡通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FF504A-745A-48EA-80ED-493236BBE93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卡通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5257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4FA68B-851B-4497-92DD-AD9676CFD6C7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卡通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FF504A-745A-48EA-80ED-493236BBE93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卡通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9063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3640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.emf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11" Type="http://schemas.openxmlformats.org/officeDocument/2006/relationships/image" Target="../media/image9.emf"/><Relationship Id="rId5" Type="http://schemas.openxmlformats.org/officeDocument/2006/relationships/image" Target="../media/image3.emf"/><Relationship Id="rId10" Type="http://schemas.openxmlformats.org/officeDocument/2006/relationships/image" Target="../media/image8.emf"/><Relationship Id="rId4" Type="http://schemas.openxmlformats.org/officeDocument/2006/relationships/image" Target="../media/image2.emf"/><Relationship Id="rId9" Type="http://schemas.openxmlformats.org/officeDocument/2006/relationships/image" Target="../media/image7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10" Type="http://schemas.openxmlformats.org/officeDocument/2006/relationships/image" Target="../media/image17.emf"/><Relationship Id="rId4" Type="http://schemas.openxmlformats.org/officeDocument/2006/relationships/image" Target="../media/image11.emf"/><Relationship Id="rId9" Type="http://schemas.openxmlformats.org/officeDocument/2006/relationships/image" Target="../media/image16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emf"/><Relationship Id="rId5" Type="http://schemas.openxmlformats.org/officeDocument/2006/relationships/image" Target="../media/image35.emf"/><Relationship Id="rId4" Type="http://schemas.openxmlformats.org/officeDocument/2006/relationships/image" Target="../media/image1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emf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emf"/><Relationship Id="rId5" Type="http://schemas.openxmlformats.org/officeDocument/2006/relationships/image" Target="../media/image19.emf"/><Relationship Id="rId4" Type="http://schemas.openxmlformats.org/officeDocument/2006/relationships/image" Target="../media/image39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7" Type="http://schemas.openxmlformats.org/officeDocument/2006/relationships/image" Target="../media/image45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44.emf"/><Relationship Id="rId4" Type="http://schemas.openxmlformats.org/officeDocument/2006/relationships/image" Target="../media/image4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Relationship Id="rId9" Type="http://schemas.openxmlformats.org/officeDocument/2006/relationships/image" Target="../media/image17.e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Relationship Id="rId9" Type="http://schemas.openxmlformats.org/officeDocument/2006/relationships/image" Target="../media/image17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image" Target="../media/image29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1.emf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11" Type="http://schemas.openxmlformats.org/officeDocument/2006/relationships/image" Target="../media/image8.emf"/><Relationship Id="rId5" Type="http://schemas.openxmlformats.org/officeDocument/2006/relationships/image" Target="../media/image3.emf"/><Relationship Id="rId10" Type="http://schemas.openxmlformats.org/officeDocument/2006/relationships/image" Target="../media/image7.emf"/><Relationship Id="rId4" Type="http://schemas.openxmlformats.org/officeDocument/2006/relationships/image" Target="../media/image2.emf"/><Relationship Id="rId9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emf"/><Relationship Id="rId7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emf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emf"/><Relationship Id="rId7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emf"/><Relationship Id="rId9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Relationship Id="rId9" Type="http://schemas.openxmlformats.org/officeDocument/2006/relationships/image" Target="../media/image1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7" Type="http://schemas.openxmlformats.org/officeDocument/2006/relationships/image" Target="../media/image29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388086">
            <a:off x="4285783" y="413068"/>
            <a:ext cx="1319764" cy="107139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5615" y="732515"/>
            <a:ext cx="8033656" cy="56080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8775" y="289916"/>
            <a:ext cx="1592643" cy="91403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3349" y="1864522"/>
            <a:ext cx="2025823" cy="499347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557" y="4264077"/>
            <a:ext cx="11517443" cy="259392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88229" y="-68642"/>
            <a:ext cx="4656021" cy="2328011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19414" y="268893"/>
            <a:ext cx="1292002" cy="75366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02042" y="353221"/>
            <a:ext cx="573750" cy="3375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074148" y="100604"/>
            <a:ext cx="2561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err="1">
                <a:latin typeface="UTM Aquarelle" panose="02040603050506020204" pitchFamily="18" charset="0"/>
                <a:ea typeface="字魂58号-创中黑" panose="00000500000000000000" pitchFamily="2" charset="-122"/>
                <a:cs typeface="Ebrima" panose="02000000000000000000" pitchFamily="2" charset="0"/>
              </a:rPr>
              <a:t>Tập</a:t>
            </a:r>
            <a:r>
              <a:rPr lang="en-US" altLang="zh-CN" sz="3600" b="1" dirty="0">
                <a:latin typeface="UTM Aquarelle" panose="02040603050506020204" pitchFamily="18" charset="0"/>
                <a:ea typeface="字魂58号-创中黑" panose="00000500000000000000" pitchFamily="2" charset="-122"/>
                <a:cs typeface="Ebrima" panose="02000000000000000000" pitchFamily="2" charset="0"/>
              </a:rPr>
              <a:t> </a:t>
            </a:r>
            <a:r>
              <a:rPr lang="en-US" altLang="zh-CN" sz="3600" b="1" dirty="0" err="1">
                <a:latin typeface="UTM Aquarelle" panose="02040603050506020204" pitchFamily="18" charset="0"/>
                <a:ea typeface="字魂58号-创中黑" panose="00000500000000000000" pitchFamily="2" charset="-122"/>
                <a:cs typeface="Ebrima" panose="02000000000000000000" pitchFamily="2" charset="0"/>
              </a:rPr>
              <a:t>làm</a:t>
            </a:r>
            <a:r>
              <a:rPr lang="en-US" altLang="zh-CN" sz="3600" b="1" dirty="0">
                <a:latin typeface="UTM Aquarelle" panose="02040603050506020204" pitchFamily="18" charset="0"/>
                <a:ea typeface="字魂58号-创中黑" panose="00000500000000000000" pitchFamily="2" charset="-122"/>
                <a:cs typeface="Ebrima" panose="02000000000000000000" pitchFamily="2" charset="0"/>
              </a:rPr>
              <a:t> </a:t>
            </a:r>
            <a:r>
              <a:rPr lang="en-US" altLang="zh-CN" sz="3600" b="1" dirty="0" err="1">
                <a:latin typeface="UTM Aquarelle" panose="02040603050506020204" pitchFamily="18" charset="0"/>
                <a:ea typeface="字魂58号-创中黑" panose="00000500000000000000" pitchFamily="2" charset="-122"/>
                <a:cs typeface="Ebrima" panose="02000000000000000000" pitchFamily="2" charset="0"/>
              </a:rPr>
              <a:t>văn</a:t>
            </a:r>
            <a:endParaRPr lang="zh-CN" altLang="en-US" sz="3600" b="1" dirty="0">
              <a:latin typeface="UTM Aquarelle" panose="02040603050506020204" pitchFamily="18" charset="0"/>
              <a:ea typeface="字魂58号-创中黑" panose="00000500000000000000" pitchFamily="2" charset="-122"/>
              <a:cs typeface="Ebrima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59991" y="1501437"/>
            <a:ext cx="36326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>
                <a:solidFill>
                  <a:schemeClr val="accent1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5 Angelline" pitchFamily="2" charset="0"/>
              </a:rPr>
              <a:t>Luyện tập</a:t>
            </a:r>
            <a:endParaRPr lang="en-US" sz="5400" b="1" dirty="0">
              <a:solidFill>
                <a:schemeClr val="accent1">
                  <a:lumMod val="50000"/>
                </a:scheme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#9Slide05 Angelline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58924" y="2448278"/>
            <a:ext cx="67487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>
                <a:solidFill>
                  <a:schemeClr val="accent2">
                    <a:lumMod val="75000"/>
                  </a:schemeClr>
                </a:solidFill>
                <a:effectLst>
                  <a:glow rad="1054100">
                    <a:schemeClr val="accent1">
                      <a:alpha val="23000"/>
                    </a:schemeClr>
                  </a:glow>
                </a:effectLst>
                <a:latin typeface="#9Slide03 Nanami Rounded Light" pitchFamily="2" charset="0"/>
              </a:rPr>
              <a:t>XÂY DỰNG MỞ BÀI, KẾT BÀI TRONG BÀI VĂN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effectLst>
                <a:glow rad="1054100">
                  <a:schemeClr val="accent1">
                    <a:alpha val="23000"/>
                  </a:schemeClr>
                </a:glow>
              </a:effectLst>
              <a:latin typeface="UTM Avo" panose="02040603050506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89505" y="3597433"/>
            <a:ext cx="50475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8000" b="1" dirty="0">
                <a:solidFill>
                  <a:srgbClr val="00206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5 IcielSanelma" pitchFamily="2" charset="0"/>
              </a:rPr>
              <a:t>miêu tả con vật</a:t>
            </a:r>
            <a:endParaRPr lang="en-US" sz="8000" b="1" dirty="0">
              <a:solidFill>
                <a:srgbClr val="00206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#9Slide05 IcielSanelma" pitchFamily="2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-271677"/>
            <a:ext cx="3764906" cy="7129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614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83E1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836" y="133382"/>
            <a:ext cx="11018982" cy="651459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177" y="165021"/>
            <a:ext cx="837560" cy="1149417"/>
          </a:xfrm>
          <a:prstGeom prst="rect">
            <a:avLst/>
          </a:prstGeom>
        </p:spPr>
      </p:pic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2755819" y="3191265"/>
            <a:ext cx="7064771" cy="224676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vi-VN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c) Em có thể chọn những câu nào trong bài văn trên để:</a:t>
            </a:r>
          </a:p>
          <a:p>
            <a:pPr marL="457200" indent="-457200" algn="just" eaLnBrk="0" fontAlgn="base" hangingPunct="0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vi-VN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Mở bài theo cách trực tiếp?</a:t>
            </a:r>
          </a:p>
          <a:p>
            <a:pPr marL="457200" indent="-457200" algn="just" eaLnBrk="0" fontAlgn="base" hangingPunct="0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vi-VN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Kết bài theo cách không mở rộng?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590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0" y="1314436"/>
            <a:ext cx="12192000" cy="5543563"/>
            <a:chOff x="1249363" y="1343077"/>
            <a:chExt cx="9126536" cy="487831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矩形 12"/>
            <p:cNvSpPr/>
            <p:nvPr/>
          </p:nvSpPr>
          <p:spPr>
            <a:xfrm>
              <a:off x="1249363" y="1343077"/>
              <a:ext cx="9126536" cy="48783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卡通简体"/>
                <a:cs typeface="+mn-ea"/>
                <a:sym typeface="+mn-lt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1386389" y="1509674"/>
              <a:ext cx="8861893" cy="454477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83E1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方正卡通简体"/>
                <a:cs typeface="+mn-ea"/>
                <a:sym typeface="+mn-lt"/>
              </a:endParaRPr>
            </a:p>
          </p:txBody>
        </p:sp>
      </p:grpSp>
      <p:pic>
        <p:nvPicPr>
          <p:cNvPr id="60" name="图片 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177" y="165021"/>
            <a:ext cx="837560" cy="1149417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3915625" y="385786"/>
            <a:ext cx="4661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CHIM CÔNG MÚA</a:t>
            </a:r>
            <a:endParaRPr lang="en-US" sz="4000" dirty="0">
              <a:solidFill>
                <a:srgbClr val="C0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6" name="Rectangle 2"/>
          <p:cNvSpPr>
            <a:spLocks noChangeArrowheads="1"/>
          </p:cNvSpPr>
          <p:nvPr/>
        </p:nvSpPr>
        <p:spPr bwMode="auto">
          <a:xfrm>
            <a:off x="183051" y="2233172"/>
            <a:ext cx="11838467" cy="35394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  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thường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từng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đôi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nhẩn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kiếm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ăn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giữa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rừng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Chim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cũng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bới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như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gà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ăn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mối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ăn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kiến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ăn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sâu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bọ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như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VNI-Times" pitchFamily="2" charset="0"/>
              </a:rPr>
              <a:t>gaø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VNI-Times" pitchFamily="2" charset="0"/>
              </a:rPr>
              <a:t>nhaø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Khi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kiếm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ăn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hay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nhởn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nhơ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dạo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xung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quanh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những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gốc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cây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cổ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thụ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hoặc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đậu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trên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cành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cao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đuôi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con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đực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thu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lại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như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chiếc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quạt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giấy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khép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VNI-Times" pitchFamily="2" charset="0"/>
              </a:rPr>
              <a:t>hôø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Nhưng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khi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con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mái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kêu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“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cút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cút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”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thi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̀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lặp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tức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con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đực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cũng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lên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tiếng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“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ực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ực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”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đáp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lại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đồng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thời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xòe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bộ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đuôi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thành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một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chiếc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ô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rực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rỡ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che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rợp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̉ con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mái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Từng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đôi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suốt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ngày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kiếm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ăn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suốt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ngày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múa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vờn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bên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nhau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Chiếc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ô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màu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sắc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đẹp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đến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̀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ảo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xập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xòe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uốn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lượn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dưới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ánh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nắng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xuân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ấm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áp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48" name="Rectangle 3"/>
          <p:cNvSpPr>
            <a:spLocks noChangeArrowheads="1"/>
          </p:cNvSpPr>
          <p:nvPr/>
        </p:nvSpPr>
        <p:spPr bwMode="auto">
          <a:xfrm>
            <a:off x="183051" y="5624154"/>
            <a:ext cx="11838467" cy="9541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    Quả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không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ngoa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khi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người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ta ví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chim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là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những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nghệ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sĩ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múa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của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rừng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xanh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61" name="Rectangle 4"/>
          <p:cNvSpPr>
            <a:spLocks noChangeArrowheads="1"/>
          </p:cNvSpPr>
          <p:nvPr/>
        </p:nvSpPr>
        <p:spPr bwMode="auto">
          <a:xfrm>
            <a:off x="183052" y="1419185"/>
            <a:ext cx="11838466" cy="9541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  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Mùa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xuân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trăm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hoa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đua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nở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ngàn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lá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khoe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sức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sống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mơn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mởn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Mùa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xuân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cũng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là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mùa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múa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10409382" y="1893455"/>
            <a:ext cx="1440873" cy="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103746" y="2313257"/>
            <a:ext cx="2581563" cy="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7286786" y="5273511"/>
            <a:ext cx="4646596" cy="0"/>
          </a:xfrm>
          <a:prstGeom prst="line">
            <a:avLst/>
          </a:prstGeom>
          <a:ln w="57150">
            <a:prstDash val="lgDash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90240" y="5717186"/>
            <a:ext cx="6720160" cy="0"/>
          </a:xfrm>
          <a:prstGeom prst="line">
            <a:avLst/>
          </a:prstGeom>
          <a:ln w="57150">
            <a:prstDash val="lgDash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5528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0703" y="858446"/>
            <a:ext cx="1932244" cy="156336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8349" y="861850"/>
            <a:ext cx="1981200" cy="1465684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35662" y="2008023"/>
            <a:ext cx="5543465" cy="4027940"/>
            <a:chOff x="930956" y="2227630"/>
            <a:chExt cx="4555443" cy="381122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5" name="椭圆 4"/>
            <p:cNvSpPr/>
            <p:nvPr/>
          </p:nvSpPr>
          <p:spPr>
            <a:xfrm>
              <a:off x="930956" y="2227630"/>
              <a:ext cx="4555443" cy="38112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卡通简体"/>
                <a:cs typeface="+mn-ea"/>
                <a:sym typeface="+mn-lt"/>
              </a:endParaRPr>
            </a:p>
          </p:txBody>
        </p:sp>
        <p:sp>
          <p:nvSpPr>
            <p:cNvPr id="9" name="椭圆 8"/>
            <p:cNvSpPr/>
            <p:nvPr/>
          </p:nvSpPr>
          <p:spPr>
            <a:xfrm>
              <a:off x="1058863" y="2404622"/>
              <a:ext cx="4275137" cy="349533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83E1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卡通简体"/>
                <a:cs typeface="+mn-ea"/>
                <a:sym typeface="+mn-lt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641858" y="2044975"/>
            <a:ext cx="5007942" cy="3990988"/>
            <a:chOff x="930956" y="2227630"/>
            <a:chExt cx="4555443" cy="381122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6" name="椭圆 15"/>
            <p:cNvSpPr/>
            <p:nvPr/>
          </p:nvSpPr>
          <p:spPr>
            <a:xfrm>
              <a:off x="930956" y="2227630"/>
              <a:ext cx="4555443" cy="38112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卡通简体"/>
                <a:cs typeface="+mn-ea"/>
                <a:sym typeface="+mn-lt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1058863" y="2404622"/>
              <a:ext cx="4275137" cy="349533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83E1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卡通简体"/>
                <a:cs typeface="+mn-ea"/>
                <a:sym typeface="+mn-lt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1184831" y="3077301"/>
            <a:ext cx="465255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Mùa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xuân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trăm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hoa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đua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nở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ngàn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lá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khoe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sức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sống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mơn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mởn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Mùa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xuân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cũng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là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mùa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công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múa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20" name="Flowchart: Terminator 19"/>
          <p:cNvSpPr/>
          <p:nvPr/>
        </p:nvSpPr>
        <p:spPr>
          <a:xfrm>
            <a:off x="1833040" y="2586412"/>
            <a:ext cx="3356131" cy="490889"/>
          </a:xfrm>
          <a:prstGeom prst="flowChartTerminator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latin typeface="#9Slide03 AmpleSoft" panose="02000000000000000000" pitchFamily="2" charset="0"/>
              </a:rPr>
              <a:t>Mở bài gián tiếp</a:t>
            </a:r>
            <a:endParaRPr lang="en-US" sz="3200" dirty="0">
              <a:latin typeface="#9Slide03 AmpleSoft" panose="02000000000000000000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829713" y="3516028"/>
            <a:ext cx="46525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Mùa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xuân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là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mùa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công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múa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23" name="Flowchart: Terminator 22"/>
          <p:cNvSpPr/>
          <p:nvPr/>
        </p:nvSpPr>
        <p:spPr>
          <a:xfrm>
            <a:off x="7477922" y="2674157"/>
            <a:ext cx="3356131" cy="490889"/>
          </a:xfrm>
          <a:prstGeom prst="flowChartTerminator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latin typeface="#9Slide03 AmpleSoft" panose="02000000000000000000" pitchFamily="2" charset="0"/>
              </a:rPr>
              <a:t>Mở bài trực tiếp</a:t>
            </a:r>
            <a:endParaRPr lang="en-US" sz="3200" dirty="0">
              <a:latin typeface="#9Slide03 AmpleSof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33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 animBg="1"/>
      <p:bldP spid="22" grpId="0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0703" y="858446"/>
            <a:ext cx="1932244" cy="156336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8349" y="861850"/>
            <a:ext cx="1981200" cy="1465684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35662" y="2008023"/>
            <a:ext cx="5543465" cy="4027940"/>
            <a:chOff x="930956" y="2227630"/>
            <a:chExt cx="4555443" cy="381122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5" name="椭圆 4"/>
            <p:cNvSpPr/>
            <p:nvPr/>
          </p:nvSpPr>
          <p:spPr>
            <a:xfrm>
              <a:off x="930956" y="2227630"/>
              <a:ext cx="4555443" cy="38112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卡通简体"/>
                <a:cs typeface="+mn-ea"/>
                <a:sym typeface="+mn-lt"/>
              </a:endParaRPr>
            </a:p>
          </p:txBody>
        </p:sp>
        <p:sp>
          <p:nvSpPr>
            <p:cNvPr id="9" name="椭圆 8"/>
            <p:cNvSpPr/>
            <p:nvPr/>
          </p:nvSpPr>
          <p:spPr>
            <a:xfrm>
              <a:off x="1058863" y="2404622"/>
              <a:ext cx="4275137" cy="349533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83E1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卡通简体"/>
                <a:cs typeface="+mn-ea"/>
                <a:sym typeface="+mn-lt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641858" y="2044975"/>
            <a:ext cx="5007942" cy="3990988"/>
            <a:chOff x="930956" y="2227630"/>
            <a:chExt cx="4555443" cy="381122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6" name="椭圆 15"/>
            <p:cNvSpPr/>
            <p:nvPr/>
          </p:nvSpPr>
          <p:spPr>
            <a:xfrm>
              <a:off x="930956" y="2227630"/>
              <a:ext cx="4555443" cy="38112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卡通简体"/>
                <a:cs typeface="+mn-ea"/>
                <a:sym typeface="+mn-lt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1058863" y="2404622"/>
              <a:ext cx="4275137" cy="349533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83E1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卡通简体"/>
                <a:cs typeface="+mn-ea"/>
                <a:sym typeface="+mn-lt"/>
              </a:endParaRPr>
            </a:p>
          </p:txBody>
        </p:sp>
      </p:grpSp>
      <p:sp>
        <p:nvSpPr>
          <p:cNvPr id="20" name="Flowchart: Terminator 19"/>
          <p:cNvSpPr/>
          <p:nvPr/>
        </p:nvSpPr>
        <p:spPr>
          <a:xfrm>
            <a:off x="1833040" y="2586412"/>
            <a:ext cx="3356131" cy="490889"/>
          </a:xfrm>
          <a:prstGeom prst="flowChartTerminator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latin typeface="#9Slide03 AmpleSoft" panose="02000000000000000000" pitchFamily="2" charset="0"/>
              </a:rPr>
              <a:t>Kết bài mở rộng</a:t>
            </a:r>
            <a:endParaRPr lang="en-US" sz="3200" dirty="0">
              <a:latin typeface="#9Slide03 AmpleSoft" panose="02000000000000000000" pitchFamily="2" charset="0"/>
            </a:endParaRPr>
          </a:p>
        </p:txBody>
      </p:sp>
      <p:sp>
        <p:nvSpPr>
          <p:cNvPr id="23" name="Flowchart: Terminator 22"/>
          <p:cNvSpPr/>
          <p:nvPr/>
        </p:nvSpPr>
        <p:spPr>
          <a:xfrm>
            <a:off x="7477922" y="2674157"/>
            <a:ext cx="3356131" cy="934179"/>
          </a:xfrm>
          <a:prstGeom prst="flowChartTerminator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latin typeface="#9Slide03 AmpleSoft" panose="02000000000000000000" pitchFamily="2" charset="0"/>
              </a:rPr>
              <a:t>Kết bài không mở rộng</a:t>
            </a:r>
            <a:endParaRPr lang="en-US" sz="3200" dirty="0">
              <a:latin typeface="#9Slide03 AmpleSoft" panose="02000000000000000000" pitchFamily="2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098244" y="3141246"/>
            <a:ext cx="4942674" cy="206210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Quả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ngoa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người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ví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là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múa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rừng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7477922" y="3608336"/>
            <a:ext cx="399934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Chiếc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ô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màu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sắc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đẹp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đến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ki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̀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ảo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xập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xòe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uốn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lượn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dưới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ánh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nắng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xuân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ấm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áp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2621575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 animBg="1"/>
      <p:bldP spid="14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8900" y="-229800"/>
            <a:ext cx="2700000" cy="1755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700000" cy="1755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6412" y="0"/>
            <a:ext cx="1620000" cy="1057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-113450" y="6195394"/>
            <a:ext cx="12330000" cy="4571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-113450" y="6351556"/>
            <a:ext cx="12330000" cy="4571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-113450" y="6507718"/>
            <a:ext cx="12330000" cy="4571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-113450" y="6663879"/>
            <a:ext cx="12330000" cy="457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6189" y="0"/>
            <a:ext cx="7865120" cy="69483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79373" y="3764620"/>
            <a:ext cx="5233255" cy="2899259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2601" y="915846"/>
            <a:ext cx="258750" cy="39375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38088" y="1100100"/>
            <a:ext cx="191250" cy="3600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22939" y="490200"/>
            <a:ext cx="101250" cy="315000"/>
          </a:xfrm>
          <a:prstGeom prst="rect">
            <a:avLst/>
          </a:prstGeom>
        </p:spPr>
      </p:pic>
      <p:sp>
        <p:nvSpPr>
          <p:cNvPr id="21" name="Rectangle 1">
            <a:extLst>
              <a:ext uri="{FF2B5EF4-FFF2-40B4-BE49-F238E27FC236}">
                <a16:creationId xmlns:a16="http://schemas.microsoft.com/office/drawing/2014/main" id="{37D96F08-2397-4C4F-BB93-43D1778C4F9D}"/>
              </a:ext>
            </a:extLst>
          </p:cNvPr>
          <p:cNvSpPr/>
          <p:nvPr/>
        </p:nvSpPr>
        <p:spPr>
          <a:xfrm>
            <a:off x="1916189" y="2375038"/>
            <a:ext cx="7412371" cy="1736646"/>
          </a:xfrm>
          <a:prstGeom prst="round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vi-VN" sz="9600" b="1" cap="none" spc="0" dirty="0">
                <a:ln/>
                <a:solidFill>
                  <a:srgbClr val="C00000"/>
                </a:solidFill>
                <a:effectLst/>
                <a:latin typeface="UTM Bitsumishi Pro" panose="02040603050506020204" pitchFamily="18" charset="0"/>
              </a:rPr>
              <a:t>THỰC HÀNH</a:t>
            </a:r>
            <a:endParaRPr lang="en-US" sz="9600" b="1" cap="none" spc="0" dirty="0">
              <a:ln/>
              <a:solidFill>
                <a:srgbClr val="C00000"/>
              </a:solidFill>
              <a:effectLst/>
              <a:latin typeface="UTM Bitsumishi Pr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704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 flipH="1">
            <a:off x="6672263" y="0"/>
            <a:ext cx="5388751" cy="7132501"/>
            <a:chOff x="3041306" y="1382701"/>
            <a:chExt cx="5388751" cy="7132501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41306" y="1382701"/>
              <a:ext cx="5388751" cy="7132501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66057" y="2113950"/>
              <a:ext cx="4230000" cy="5670001"/>
            </a:xfrm>
            <a:prstGeom prst="rect">
              <a:avLst/>
            </a:prstGeom>
          </p:spPr>
        </p:pic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177" y="165021"/>
            <a:ext cx="837560" cy="114941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81750"/>
            <a:ext cx="2171250" cy="167625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3580792">
            <a:off x="-808922" y="1733829"/>
            <a:ext cx="8464307" cy="6895841"/>
          </a:xfrm>
          <a:prstGeom prst="rect">
            <a:avLst/>
          </a:prstGeom>
        </p:spPr>
      </p:pic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24249" y="3231151"/>
            <a:ext cx="5934805" cy="31700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vi-VN" sz="4000" b="1" i="1" dirty="0">
                <a:solidFill>
                  <a:schemeClr val="accent1">
                    <a:lumMod val="50000"/>
                  </a:schemeClr>
                </a:solidFill>
                <a:latin typeface="#9Slide03 Jura Light" panose="00000400000000000000" pitchFamily="2" charset="0"/>
                <a:cs typeface="Times New Roman" panose="02020603050405020304" pitchFamily="18" charset="0"/>
              </a:rPr>
              <a:t>Bài 2: Viết đoạn mở bài cho bài văn tả con vật em vừa làm trong tiết tập làm văn trước theo cách mở bài gián tiếp.</a:t>
            </a:r>
            <a:endParaRPr lang="en-US" sz="4000" b="1" i="1" dirty="0">
              <a:solidFill>
                <a:schemeClr val="accent1">
                  <a:lumMod val="50000"/>
                </a:schemeClr>
              </a:solidFill>
              <a:latin typeface="#9Slide03 Jura Light" panose="000004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618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/>
          <p:nvPr/>
        </p:nvGrpSpPr>
        <p:grpSpPr>
          <a:xfrm>
            <a:off x="805651" y="1646892"/>
            <a:ext cx="3480599" cy="4275049"/>
            <a:chOff x="634201" y="1646892"/>
            <a:chExt cx="3480599" cy="4275049"/>
          </a:xfrm>
        </p:grpSpPr>
        <p:grpSp>
          <p:nvGrpSpPr>
            <p:cNvPr id="5" name="组合 4"/>
            <p:cNvGrpSpPr/>
            <p:nvPr/>
          </p:nvGrpSpPr>
          <p:grpSpPr>
            <a:xfrm>
              <a:off x="634201" y="1934300"/>
              <a:ext cx="3480599" cy="3987641"/>
              <a:chOff x="1249363" y="868048"/>
              <a:chExt cx="9126536" cy="5353344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6" name="矩形 5"/>
              <p:cNvSpPr/>
              <p:nvPr/>
            </p:nvSpPr>
            <p:spPr>
              <a:xfrm>
                <a:off x="1249363" y="868048"/>
                <a:ext cx="9126536" cy="53533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卡通简体"/>
                  <a:cs typeface="+mn-ea"/>
                  <a:sym typeface="+mn-lt"/>
                </a:endParaRPr>
              </a:p>
            </p:txBody>
          </p:sp>
          <p:sp>
            <p:nvSpPr>
              <p:cNvPr id="7" name="矩形 6"/>
              <p:cNvSpPr/>
              <p:nvPr/>
            </p:nvSpPr>
            <p:spPr>
              <a:xfrm>
                <a:off x="1613648" y="1082203"/>
                <a:ext cx="8433138" cy="4967538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83E1FF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方正卡通简体"/>
                  <a:cs typeface="+mn-ea"/>
                  <a:sym typeface="+mn-lt"/>
                </a:endParaRPr>
              </a:p>
            </p:txBody>
          </p:sp>
        </p:grpSp>
        <p:sp>
          <p:nvSpPr>
            <p:cNvPr id="13" name="椭圆 12"/>
            <p:cNvSpPr/>
            <p:nvPr/>
          </p:nvSpPr>
          <p:spPr>
            <a:xfrm>
              <a:off x="2060829" y="1646892"/>
              <a:ext cx="569518" cy="569518"/>
            </a:xfrm>
            <a:prstGeom prst="ellipse">
              <a:avLst/>
            </a:prstGeom>
            <a:solidFill>
              <a:srgbClr val="FFA400"/>
            </a:solidFill>
            <a:ln w="5715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卡通简体"/>
                <a:cs typeface="+mn-ea"/>
                <a:sym typeface="+mn-lt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4734768" y="417605"/>
            <a:ext cx="7079780" cy="5843056"/>
            <a:chOff x="8366125" y="1646892"/>
            <a:chExt cx="3480599" cy="4275049"/>
          </a:xfrm>
        </p:grpSpPr>
        <p:grpSp>
          <p:nvGrpSpPr>
            <p:cNvPr id="20" name="组合 19"/>
            <p:cNvGrpSpPr/>
            <p:nvPr/>
          </p:nvGrpSpPr>
          <p:grpSpPr>
            <a:xfrm>
              <a:off x="8366125" y="1934300"/>
              <a:ext cx="3480599" cy="3987641"/>
              <a:chOff x="1249363" y="868048"/>
              <a:chExt cx="9126536" cy="5353344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1" name="矩形 20"/>
              <p:cNvSpPr/>
              <p:nvPr/>
            </p:nvSpPr>
            <p:spPr>
              <a:xfrm>
                <a:off x="1249363" y="868048"/>
                <a:ext cx="9126536" cy="53533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卡通简体"/>
                  <a:cs typeface="+mn-ea"/>
                  <a:sym typeface="+mn-lt"/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1613648" y="1082203"/>
                <a:ext cx="8433138" cy="4967538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83E1FF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方正卡通简体"/>
                  <a:cs typeface="+mn-ea"/>
                  <a:sym typeface="+mn-lt"/>
                </a:endParaRPr>
              </a:p>
            </p:txBody>
          </p:sp>
        </p:grpSp>
        <p:sp>
          <p:nvSpPr>
            <p:cNvPr id="23" name="椭圆 22"/>
            <p:cNvSpPr/>
            <p:nvPr/>
          </p:nvSpPr>
          <p:spPr>
            <a:xfrm>
              <a:off x="9792753" y="1646892"/>
              <a:ext cx="569518" cy="569518"/>
            </a:xfrm>
            <a:prstGeom prst="ellipse">
              <a:avLst/>
            </a:prstGeom>
            <a:solidFill>
              <a:srgbClr val="FFA400"/>
            </a:solidFill>
            <a:ln w="5715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卡通简体"/>
                <a:cs typeface="+mn-ea"/>
                <a:sym typeface="+mn-lt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6790" y="5446969"/>
            <a:ext cx="6265209" cy="1411031"/>
          </a:xfrm>
          <a:prstGeom prst="rect">
            <a:avLst/>
          </a:prstGeom>
        </p:spPr>
      </p:pic>
      <p:grpSp>
        <p:nvGrpSpPr>
          <p:cNvPr id="38" name="组合 37"/>
          <p:cNvGrpSpPr/>
          <p:nvPr/>
        </p:nvGrpSpPr>
        <p:grpSpPr>
          <a:xfrm>
            <a:off x="542280" y="187544"/>
            <a:ext cx="4585268" cy="1250366"/>
            <a:chOff x="512177" y="165021"/>
            <a:chExt cx="4585268" cy="1250366"/>
          </a:xfrm>
        </p:grpSpPr>
        <p:sp>
          <p:nvSpPr>
            <p:cNvPr id="39" name="文本框 14"/>
            <p:cNvSpPr/>
            <p:nvPr/>
          </p:nvSpPr>
          <p:spPr>
            <a:xfrm>
              <a:off x="1367138" y="261225"/>
              <a:ext cx="3730307" cy="115416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Omni" panose="02040603050506020204" pitchFamily="18" charset="0"/>
                  <a:cs typeface="+mn-ea"/>
                  <a:sym typeface="+mn-lt"/>
                </a:rPr>
                <a:t>THAM KHẢO</a:t>
              </a:r>
              <a:endPara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Omni" panose="02040603050506020204" pitchFamily="18" charset="0"/>
                <a:cs typeface="+mn-ea"/>
                <a:sym typeface="+mn-lt"/>
              </a:endParaRPr>
            </a:p>
          </p:txBody>
        </p:sp>
        <p:pic>
          <p:nvPicPr>
            <p:cNvPr id="40" name="图片 3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2177" y="165021"/>
              <a:ext cx="837560" cy="1149417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/>
        </p:nvSpPr>
        <p:spPr>
          <a:xfrm>
            <a:off x="5017357" y="1497028"/>
            <a:ext cx="646545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Gia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đình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em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nuôi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rất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nhiều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con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vật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.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Những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con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vật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ấy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rất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là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đáng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yêu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và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dễ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thương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.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Nào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là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mèo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,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cá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cảnh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và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cả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hai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con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sáo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hót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rất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hay.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Nhưng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người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bạn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thân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thiết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, hay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đón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em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từ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cổng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mỗi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khi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em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đi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đâu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về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là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chú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cún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con.</a:t>
            </a:r>
          </a:p>
        </p:txBody>
      </p:sp>
      <p:pic>
        <p:nvPicPr>
          <p:cNvPr id="1026" name="Picture 2" descr="The 25 Cutest Dog Breeds - Most Adorable Dogs and Puppi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863" y="2189055"/>
            <a:ext cx="3183588" cy="360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497682"/>
            <a:ext cx="1812868" cy="236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4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7592"/>
            <a:ext cx="7867650" cy="640974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48050"/>
            <a:ext cx="12230100" cy="3429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177" y="165021"/>
            <a:ext cx="837560" cy="114941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8410274" y="208926"/>
            <a:ext cx="3239102" cy="4811896"/>
          </a:xfrm>
          <a:prstGeom prst="rect">
            <a:avLst/>
          </a:prstGeom>
        </p:spPr>
      </p:pic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835449" y="1314438"/>
            <a:ext cx="5934805" cy="31700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vi-VN" sz="4000" b="1" i="1" dirty="0">
                <a:solidFill>
                  <a:schemeClr val="accent1">
                    <a:lumMod val="50000"/>
                  </a:schemeClr>
                </a:solidFill>
                <a:latin typeface="#9Slide03 Jura Light" panose="00000400000000000000" pitchFamily="2" charset="0"/>
                <a:cs typeface="Times New Roman" panose="02020603050405020304" pitchFamily="18" charset="0"/>
              </a:rPr>
              <a:t>Bài 3: Viết đoạn kết bài cho bài văn tả con vật em vừa làm trong tiết tập làm văn trước theo cách kết bài mở rộng.</a:t>
            </a:r>
            <a:endParaRPr lang="en-US" sz="4000" b="1" i="1" dirty="0">
              <a:solidFill>
                <a:schemeClr val="accent1">
                  <a:lumMod val="50000"/>
                </a:schemeClr>
              </a:solidFill>
              <a:latin typeface="#9Slide03 Jura Light" panose="000004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17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691" y="-480290"/>
            <a:ext cx="11165609" cy="71379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38467"/>
            <a:ext cx="12192000" cy="201953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671" y="2856170"/>
            <a:ext cx="4511250" cy="32737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1200" y="3805468"/>
            <a:ext cx="3623100" cy="262450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177" y="165021"/>
            <a:ext cx="837560" cy="1149417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15688" y="556174"/>
            <a:ext cx="2874119" cy="118867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690734" y="1220889"/>
            <a:ext cx="6096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Cún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con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đã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sống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với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gia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đình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em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gần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một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năm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rồi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.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Nó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rất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ngoan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ngoãn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,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chẳng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bao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giờ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ra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khỏi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cổng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.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Em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hi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vọng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khi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nó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lớn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lên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,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nó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càng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biết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vâng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lời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chủ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và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trung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thành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hơn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.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Chẳng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thế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mà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ai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cũng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nói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chó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là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con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vật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rất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trung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thành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và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tình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nghĩa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9882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0" y="1314438"/>
            <a:ext cx="4294909" cy="5070863"/>
            <a:chOff x="1249363" y="868048"/>
            <a:chExt cx="9126536" cy="535334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矩形 11"/>
            <p:cNvSpPr/>
            <p:nvPr/>
          </p:nvSpPr>
          <p:spPr>
            <a:xfrm>
              <a:off x="1249363" y="868048"/>
              <a:ext cx="9126536" cy="5353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卡通简体"/>
                <a:cs typeface="+mn-ea"/>
                <a:sym typeface="+mn-lt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1613648" y="1082203"/>
              <a:ext cx="8433138" cy="496753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83E1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方正卡通简体"/>
                <a:cs typeface="+mn-ea"/>
                <a:sym typeface="+mn-lt"/>
              </a:endParaRPr>
            </a:p>
          </p:txBody>
        </p:sp>
      </p:grpSp>
      <p:pic>
        <p:nvPicPr>
          <p:cNvPr id="34" name="图片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373" y="1517293"/>
            <a:ext cx="837560" cy="114941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868881">
            <a:off x="4666354" y="1175197"/>
            <a:ext cx="8414750" cy="7740676"/>
          </a:xfrm>
          <a:prstGeom prst="rect">
            <a:avLst/>
          </a:prstGeom>
        </p:spPr>
      </p:pic>
      <p:cxnSp>
        <p:nvCxnSpPr>
          <p:cNvPr id="9" name="直接连接符 8"/>
          <p:cNvCxnSpPr/>
          <p:nvPr/>
        </p:nvCxnSpPr>
        <p:spPr>
          <a:xfrm flipV="1">
            <a:off x="171431" y="691845"/>
            <a:ext cx="1725666" cy="60225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H="1" flipV="1">
            <a:off x="2414364" y="691845"/>
            <a:ext cx="1725666" cy="60225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椭圆 10"/>
          <p:cNvSpPr/>
          <p:nvPr/>
        </p:nvSpPr>
        <p:spPr>
          <a:xfrm>
            <a:off x="1907213" y="310874"/>
            <a:ext cx="507151" cy="620556"/>
          </a:xfrm>
          <a:prstGeom prst="ellipse">
            <a:avLst/>
          </a:prstGeom>
          <a:solidFill>
            <a:srgbClr val="FFA400"/>
          </a:solidFill>
          <a:ln w="571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卡通简体"/>
              <a:cs typeface="+mn-ea"/>
              <a:sym typeface="+mn-lt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3270" y="3824817"/>
            <a:ext cx="5740265" cy="3180147"/>
          </a:xfrm>
          <a:prstGeom prst="rect">
            <a:avLst/>
          </a:prstGeom>
        </p:spPr>
      </p:pic>
      <p:sp>
        <p:nvSpPr>
          <p:cNvPr id="21" name="Rectangle 1">
            <a:extLst>
              <a:ext uri="{FF2B5EF4-FFF2-40B4-BE49-F238E27FC236}">
                <a16:creationId xmlns:a16="http://schemas.microsoft.com/office/drawing/2014/main" id="{37D96F08-2397-4C4F-BB93-43D1778C4F9D}"/>
              </a:ext>
            </a:extLst>
          </p:cNvPr>
          <p:cNvSpPr/>
          <p:nvPr/>
        </p:nvSpPr>
        <p:spPr>
          <a:xfrm>
            <a:off x="-269818" y="2666710"/>
            <a:ext cx="4851096" cy="2349579"/>
          </a:xfrm>
          <a:prstGeom prst="round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vi-VN" sz="6600" b="1" cap="none" spc="0" dirty="0">
                <a:ln/>
                <a:solidFill>
                  <a:srgbClr val="C00000"/>
                </a:solidFill>
                <a:effectLst/>
                <a:latin typeface="#9Slide03 Comfortaa Light" panose="00000400000000000000" pitchFamily="2" charset="0"/>
              </a:rPr>
              <a:t>Nào ta cùng làm!</a:t>
            </a:r>
            <a:endParaRPr lang="en-US" sz="6600" b="1" cap="none" spc="0" dirty="0">
              <a:ln/>
              <a:solidFill>
                <a:srgbClr val="C00000"/>
              </a:solidFill>
              <a:effectLst/>
              <a:latin typeface="#9Slide03 Comfortaa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78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8900" y="-229800"/>
            <a:ext cx="2700000" cy="1755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00000" cy="1755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6412" y="0"/>
            <a:ext cx="1620000" cy="1057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-113450" y="6195394"/>
            <a:ext cx="12330000" cy="4571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-113450" y="6351556"/>
            <a:ext cx="12330000" cy="4571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-113450" y="6507718"/>
            <a:ext cx="12330000" cy="4571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-113450" y="6663879"/>
            <a:ext cx="12330000" cy="457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3928" y="-18972"/>
            <a:ext cx="8802254" cy="703171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79373" y="3764620"/>
            <a:ext cx="5233255" cy="2899259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2601" y="915846"/>
            <a:ext cx="258750" cy="39375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38088" y="1100100"/>
            <a:ext cx="191250" cy="3600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22939" y="490200"/>
            <a:ext cx="101250" cy="315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809825" y="722177"/>
            <a:ext cx="17577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83E1FF"/>
                </a:solidFill>
                <a:effectLst/>
                <a:uLnTx/>
                <a:uFillTx/>
                <a:latin typeface="方正卡通简体"/>
                <a:cs typeface="+mn-cs"/>
              </a:rPr>
              <a:t>https://www.ypppt.com/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83E1FF"/>
              </a:solidFill>
              <a:effectLst/>
              <a:uLnTx/>
              <a:uFillTx/>
              <a:latin typeface="方正卡通简体"/>
              <a:cs typeface="+mn-cs"/>
            </a:endParaRPr>
          </a:p>
        </p:txBody>
      </p:sp>
      <p:sp>
        <p:nvSpPr>
          <p:cNvPr id="21" name="Rectangle 1">
            <a:extLst>
              <a:ext uri="{FF2B5EF4-FFF2-40B4-BE49-F238E27FC236}">
                <a16:creationId xmlns:a16="http://schemas.microsoft.com/office/drawing/2014/main" id="{37D96F08-2397-4C4F-BB93-43D1778C4F9D}"/>
              </a:ext>
            </a:extLst>
          </p:cNvPr>
          <p:cNvSpPr/>
          <p:nvPr/>
        </p:nvSpPr>
        <p:spPr>
          <a:xfrm>
            <a:off x="2679862" y="2144825"/>
            <a:ext cx="6743376" cy="1736646"/>
          </a:xfrm>
          <a:prstGeom prst="round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9600" b="1" cap="none" spc="0" dirty="0" err="1">
                <a:ln/>
                <a:solidFill>
                  <a:srgbClr val="C00000"/>
                </a:solidFill>
                <a:effectLst/>
                <a:latin typeface="UTM Bitsumishi Pro" panose="02040603050506020204" pitchFamily="18" charset="0"/>
              </a:rPr>
              <a:t>Khởi</a:t>
            </a:r>
            <a:r>
              <a:rPr lang="en-US" sz="9600" b="1" cap="none" spc="0" dirty="0">
                <a:ln/>
                <a:solidFill>
                  <a:srgbClr val="C00000"/>
                </a:solidFill>
                <a:effectLst/>
                <a:latin typeface="UTM Bitsumishi Pro" panose="02040603050506020204" pitchFamily="18" charset="0"/>
              </a:rPr>
              <a:t> </a:t>
            </a:r>
            <a:r>
              <a:rPr lang="en-US" sz="9600" b="1" cap="none" spc="0" dirty="0" err="1">
                <a:ln/>
                <a:solidFill>
                  <a:srgbClr val="C00000"/>
                </a:solidFill>
                <a:effectLst/>
                <a:latin typeface="UTM Bitsumishi Pro" panose="02040603050506020204" pitchFamily="18" charset="0"/>
              </a:rPr>
              <a:t>động</a:t>
            </a:r>
            <a:endParaRPr lang="en-US" sz="9600" b="1" cap="none" spc="0" dirty="0">
              <a:ln/>
              <a:solidFill>
                <a:srgbClr val="C00000"/>
              </a:solidFill>
              <a:effectLst/>
              <a:latin typeface="UTM Bitsumishi Pr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755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8900" y="-229800"/>
            <a:ext cx="2700000" cy="1755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00000" cy="1755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6412" y="0"/>
            <a:ext cx="1620000" cy="1057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-113450" y="6195394"/>
            <a:ext cx="12330000" cy="4571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-113450" y="6351556"/>
            <a:ext cx="12330000" cy="4571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-113450" y="6507718"/>
            <a:ext cx="12330000" cy="4571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-113450" y="6663879"/>
            <a:ext cx="12330000" cy="457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6075" y="98803"/>
            <a:ext cx="8200251" cy="627663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79373" y="3764620"/>
            <a:ext cx="5233255" cy="2899259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2601" y="915846"/>
            <a:ext cx="258750" cy="39375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38088" y="1100100"/>
            <a:ext cx="191250" cy="3600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22939" y="490200"/>
            <a:ext cx="101250" cy="315000"/>
          </a:xfrm>
          <a:prstGeom prst="rect">
            <a:avLst/>
          </a:prstGeom>
        </p:spPr>
      </p:pic>
      <p:sp>
        <p:nvSpPr>
          <p:cNvPr id="21" name="Rectangle 1">
            <a:extLst>
              <a:ext uri="{FF2B5EF4-FFF2-40B4-BE49-F238E27FC236}">
                <a16:creationId xmlns:a16="http://schemas.microsoft.com/office/drawing/2014/main" id="{37D96F08-2397-4C4F-BB93-43D1778C4F9D}"/>
              </a:ext>
            </a:extLst>
          </p:cNvPr>
          <p:cNvSpPr/>
          <p:nvPr/>
        </p:nvSpPr>
        <p:spPr>
          <a:xfrm>
            <a:off x="2389814" y="2357893"/>
            <a:ext cx="7412371" cy="1736646"/>
          </a:xfrm>
          <a:prstGeom prst="round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vi-VN" sz="9600" b="1" cap="none" spc="0" dirty="0">
                <a:ln/>
                <a:solidFill>
                  <a:srgbClr val="C00000"/>
                </a:solidFill>
                <a:effectLst/>
                <a:latin typeface="UTM Bitsumishi Pro" panose="02040603050506020204" pitchFamily="18" charset="0"/>
              </a:rPr>
              <a:t>CỦNG CỐ</a:t>
            </a:r>
            <a:endParaRPr lang="en-US" sz="9600" b="1" cap="none" spc="0" dirty="0">
              <a:ln/>
              <a:solidFill>
                <a:srgbClr val="C00000"/>
              </a:solidFill>
              <a:effectLst/>
              <a:latin typeface="UTM Bitsumishi Pr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289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>
          <a:xfrm>
            <a:off x="153714" y="2242777"/>
            <a:ext cx="5886870" cy="43372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卡通简体"/>
              <a:cs typeface="+mn-ea"/>
              <a:sym typeface="+mn-lt"/>
            </a:endParaRPr>
          </a:p>
        </p:txBody>
      </p:sp>
      <p:sp>
        <p:nvSpPr>
          <p:cNvPr id="17" name="圆角矩形 16"/>
          <p:cNvSpPr/>
          <p:nvPr/>
        </p:nvSpPr>
        <p:spPr>
          <a:xfrm>
            <a:off x="304802" y="2431470"/>
            <a:ext cx="5681262" cy="39243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83E1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方正卡通简体"/>
              <a:cs typeface="+mn-ea"/>
              <a:sym typeface="+mn-lt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216" y="165021"/>
            <a:ext cx="837560" cy="114941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55775" y="139564"/>
            <a:ext cx="105928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600" b="1" i="1" dirty="0" err="1">
                <a:solidFill>
                  <a:srgbClr val="CC3300"/>
                </a:solidFill>
                <a:latin typeface="#9Slide03 Comfortaa Light" panose="00000400000000000000" pitchFamily="2" charset="0"/>
              </a:rPr>
              <a:t>Trong</a:t>
            </a:r>
            <a:r>
              <a:rPr lang="en-US" sz="3600" b="1" i="1" dirty="0">
                <a:solidFill>
                  <a:srgbClr val="CC330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600" b="1" i="1" dirty="0" err="1">
                <a:solidFill>
                  <a:srgbClr val="CC3300"/>
                </a:solidFill>
                <a:latin typeface="#9Slide03 Comfortaa Light" panose="00000400000000000000" pitchFamily="2" charset="0"/>
              </a:rPr>
              <a:t>hai</a:t>
            </a:r>
            <a:r>
              <a:rPr lang="en-US" sz="3600" b="1" i="1" dirty="0">
                <a:solidFill>
                  <a:srgbClr val="CC330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600" b="1" i="1" dirty="0" err="1">
                <a:solidFill>
                  <a:srgbClr val="CC3300"/>
                </a:solidFill>
                <a:latin typeface="#9Slide03 Comfortaa Light" panose="00000400000000000000" pitchFamily="2" charset="0"/>
              </a:rPr>
              <a:t>đoạn</a:t>
            </a:r>
            <a:r>
              <a:rPr lang="en-US" sz="3600" b="1" i="1" dirty="0">
                <a:solidFill>
                  <a:srgbClr val="CC330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600" b="1" i="1" dirty="0" err="1">
                <a:solidFill>
                  <a:srgbClr val="CC3300"/>
                </a:solidFill>
                <a:latin typeface="#9Slide03 Comfortaa Light" panose="00000400000000000000" pitchFamily="2" charset="0"/>
              </a:rPr>
              <a:t>văn</a:t>
            </a:r>
            <a:r>
              <a:rPr lang="en-US" sz="3600" b="1" i="1" dirty="0">
                <a:solidFill>
                  <a:srgbClr val="CC330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600" b="1" i="1" dirty="0" err="1">
                <a:solidFill>
                  <a:srgbClr val="CC3300"/>
                </a:solidFill>
                <a:latin typeface="#9Slide03 Comfortaa Light" panose="00000400000000000000" pitchFamily="2" charset="0"/>
              </a:rPr>
              <a:t>sau</a:t>
            </a:r>
            <a:r>
              <a:rPr lang="en-US" sz="3600" b="1" i="1" dirty="0">
                <a:solidFill>
                  <a:srgbClr val="CC3300"/>
                </a:solidFill>
                <a:latin typeface="#9Slide03 Comfortaa Light" panose="00000400000000000000" pitchFamily="2" charset="0"/>
              </a:rPr>
              <a:t>, </a:t>
            </a:r>
            <a:r>
              <a:rPr lang="en-US" sz="3600" b="1" i="1" dirty="0" err="1">
                <a:solidFill>
                  <a:srgbClr val="CC3300"/>
                </a:solidFill>
                <a:latin typeface="#9Slide03 Comfortaa Light" panose="00000400000000000000" pitchFamily="2" charset="0"/>
              </a:rPr>
              <a:t>đoạn</a:t>
            </a:r>
            <a:r>
              <a:rPr lang="en-US" sz="3600" b="1" i="1" dirty="0">
                <a:solidFill>
                  <a:srgbClr val="CC330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600" b="1" i="1" dirty="0" err="1">
                <a:solidFill>
                  <a:srgbClr val="CC3300"/>
                </a:solidFill>
                <a:latin typeface="#9Slide03 Comfortaa Light" panose="00000400000000000000" pitchFamily="2" charset="0"/>
              </a:rPr>
              <a:t>nào</a:t>
            </a:r>
            <a:r>
              <a:rPr lang="en-US" sz="3600" b="1" i="1" dirty="0">
                <a:solidFill>
                  <a:srgbClr val="CC330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600" b="1" i="1" dirty="0" err="1">
                <a:solidFill>
                  <a:srgbClr val="CC3300"/>
                </a:solidFill>
                <a:latin typeface="#9Slide03 Comfortaa Light" panose="00000400000000000000" pitchFamily="2" charset="0"/>
              </a:rPr>
              <a:t>là</a:t>
            </a:r>
            <a:r>
              <a:rPr lang="en-US" sz="3600" b="1" i="1" dirty="0">
                <a:solidFill>
                  <a:srgbClr val="CC330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600" b="1" i="1" dirty="0" err="1">
                <a:solidFill>
                  <a:srgbClr val="CC3300"/>
                </a:solidFill>
                <a:latin typeface="#9Slide03 Comfortaa Light" panose="00000400000000000000" pitchFamily="2" charset="0"/>
              </a:rPr>
              <a:t>đoạn</a:t>
            </a:r>
            <a:r>
              <a:rPr lang="en-US" sz="3600" b="1" i="1" dirty="0">
                <a:solidFill>
                  <a:srgbClr val="CC330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600" b="1" i="1" dirty="0" err="1">
                <a:solidFill>
                  <a:srgbClr val="CC3300"/>
                </a:solidFill>
                <a:latin typeface="#9Slide03 Comfortaa Light" panose="00000400000000000000" pitchFamily="2" charset="0"/>
              </a:rPr>
              <a:t>mở</a:t>
            </a:r>
            <a:r>
              <a:rPr lang="en-US" sz="3600" b="1" i="1" dirty="0">
                <a:solidFill>
                  <a:srgbClr val="CC330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600" b="1" i="1" dirty="0" err="1">
                <a:solidFill>
                  <a:srgbClr val="CC3300"/>
                </a:solidFill>
                <a:latin typeface="#9Slide03 Comfortaa Light" panose="00000400000000000000" pitchFamily="2" charset="0"/>
              </a:rPr>
              <a:t>bài</a:t>
            </a:r>
            <a:r>
              <a:rPr lang="en-US" sz="3600" b="1" i="1" dirty="0">
                <a:solidFill>
                  <a:srgbClr val="CC330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600" b="1" i="1" dirty="0" err="1">
                <a:solidFill>
                  <a:srgbClr val="CC3300"/>
                </a:solidFill>
                <a:latin typeface="#9Slide03 Comfortaa Light" panose="00000400000000000000" pitchFamily="2" charset="0"/>
              </a:rPr>
              <a:t>gián</a:t>
            </a:r>
            <a:r>
              <a:rPr lang="en-US" sz="3600" b="1" i="1" dirty="0">
                <a:solidFill>
                  <a:srgbClr val="CC330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600" b="1" i="1" dirty="0" err="1">
                <a:solidFill>
                  <a:srgbClr val="CC3300"/>
                </a:solidFill>
                <a:latin typeface="#9Slide03 Comfortaa Light" panose="00000400000000000000" pitchFamily="2" charset="0"/>
              </a:rPr>
              <a:t>tiếp</a:t>
            </a:r>
            <a:r>
              <a:rPr lang="en-US" sz="3600" b="1" i="1" dirty="0">
                <a:solidFill>
                  <a:srgbClr val="CC3300"/>
                </a:solidFill>
                <a:latin typeface="#9Slide03 Comfortaa Light" panose="00000400000000000000" pitchFamily="2" charset="0"/>
              </a:rPr>
              <a:t> ?</a:t>
            </a:r>
          </a:p>
        </p:txBody>
      </p:sp>
      <p:sp>
        <p:nvSpPr>
          <p:cNvPr id="3" name="Rectangle 2"/>
          <p:cNvSpPr/>
          <p:nvPr/>
        </p:nvSpPr>
        <p:spPr>
          <a:xfrm>
            <a:off x="443349" y="2785212"/>
            <a:ext cx="546792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Phương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đông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vừa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ửng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hồng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không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gian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vẫn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còn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mờ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ảo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bởi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màn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sương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đêm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còn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giăng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kính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.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Bỗng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một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tiếng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gà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gáy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vang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động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xé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tan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màn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sương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sớm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:“Ò…ó…o!”.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Đó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là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tiếng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gáy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của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chú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gà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trống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nhà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em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#9Slide03 Comfortaa Light" panose="00000400000000000000" pitchFamily="2" charset="0"/>
              </a:rPr>
              <a:t>.</a:t>
            </a:r>
            <a:endParaRPr lang="en-US" sz="2800" dirty="0">
              <a:solidFill>
                <a:schemeClr val="accent1">
                  <a:lumMod val="50000"/>
                </a:schemeClr>
              </a:solidFill>
              <a:latin typeface="#9Slide03 Comfortaa Light" panose="00000400000000000000" pitchFamily="2" charset="0"/>
            </a:endParaRPr>
          </a:p>
        </p:txBody>
      </p:sp>
      <p:sp>
        <p:nvSpPr>
          <p:cNvPr id="32" name="圆角矩形 15"/>
          <p:cNvSpPr/>
          <p:nvPr/>
        </p:nvSpPr>
        <p:spPr>
          <a:xfrm>
            <a:off x="6111169" y="2368670"/>
            <a:ext cx="5886870" cy="43372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卡通简体"/>
              <a:cs typeface="+mn-ea"/>
              <a:sym typeface="+mn-lt"/>
            </a:endParaRPr>
          </a:p>
        </p:txBody>
      </p:sp>
      <p:sp>
        <p:nvSpPr>
          <p:cNvPr id="33" name="圆角矩形 16"/>
          <p:cNvSpPr/>
          <p:nvPr/>
        </p:nvSpPr>
        <p:spPr>
          <a:xfrm>
            <a:off x="6262257" y="2557363"/>
            <a:ext cx="5681262" cy="39243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83E1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方正卡通简体"/>
              <a:cs typeface="+mn-ea"/>
              <a:sym typeface="+mn-lt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382331" y="3318310"/>
            <a:ext cx="546792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err="1">
                <a:solidFill>
                  <a:srgbClr val="0070C0"/>
                </a:solidFill>
                <a:latin typeface="#9Slide03 Comfortaa Light" panose="00000400000000000000" pitchFamily="2" charset="0"/>
              </a:rPr>
              <a:t>Đê</a:t>
            </a:r>
            <a:r>
              <a:rPr lang="en-US" sz="3200" b="1" dirty="0">
                <a:solidFill>
                  <a:srgbClr val="0070C0"/>
                </a:solidFill>
                <a:latin typeface="#9Slide03 Comfortaa Light" panose="00000400000000000000" pitchFamily="2" charset="0"/>
              </a:rPr>
              <a:t>̉ </a:t>
            </a:r>
            <a:r>
              <a:rPr lang="en-US" sz="3200" b="1" dirty="0" err="1">
                <a:solidFill>
                  <a:srgbClr val="0070C0"/>
                </a:solidFill>
                <a:latin typeface="#9Slide03 Comfortaa Light" panose="00000400000000000000" pitchFamily="2" charset="0"/>
              </a:rPr>
              <a:t>tạo</a:t>
            </a:r>
            <a:r>
              <a:rPr lang="en-US" sz="3200" b="1" dirty="0">
                <a:solidFill>
                  <a:srgbClr val="0070C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#9Slide03 Comfortaa Light" panose="00000400000000000000" pitchFamily="2" charset="0"/>
              </a:rPr>
              <a:t>nguồn</a:t>
            </a:r>
            <a:r>
              <a:rPr lang="en-US" sz="3200" b="1" dirty="0">
                <a:solidFill>
                  <a:srgbClr val="0070C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#9Slide03 Comfortaa Light" panose="00000400000000000000" pitchFamily="2" charset="0"/>
              </a:rPr>
              <a:t>thu</a:t>
            </a:r>
            <a:r>
              <a:rPr lang="en-US" sz="3200" b="1" dirty="0">
                <a:solidFill>
                  <a:srgbClr val="0070C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#9Slide03 Comfortaa Light" panose="00000400000000000000" pitchFamily="2" charset="0"/>
              </a:rPr>
              <a:t>nhập</a:t>
            </a:r>
            <a:r>
              <a:rPr lang="en-US" sz="3200" b="1" dirty="0">
                <a:solidFill>
                  <a:srgbClr val="0070C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#9Slide03 Comfortaa Light" panose="00000400000000000000" pitchFamily="2" charset="0"/>
              </a:rPr>
              <a:t>cho</a:t>
            </a:r>
            <a:r>
              <a:rPr lang="en-US" sz="3200" b="1" dirty="0">
                <a:solidFill>
                  <a:srgbClr val="0070C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#9Slide03 Comfortaa Light" panose="00000400000000000000" pitchFamily="2" charset="0"/>
              </a:rPr>
              <a:t>gia</a:t>
            </a:r>
            <a:r>
              <a:rPr lang="en-US" sz="3200" b="1" dirty="0">
                <a:solidFill>
                  <a:srgbClr val="0070C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#9Slide03 Comfortaa Light" panose="00000400000000000000" pitchFamily="2" charset="0"/>
              </a:rPr>
              <a:t>đình</a:t>
            </a:r>
            <a:r>
              <a:rPr lang="en-US" sz="3200" b="1" dirty="0">
                <a:solidFill>
                  <a:srgbClr val="0070C0"/>
                </a:solidFill>
                <a:latin typeface="#9Slide03 Comfortaa Light" panose="00000400000000000000" pitchFamily="2" charset="0"/>
              </a:rPr>
              <a:t>, mẹ </a:t>
            </a:r>
            <a:r>
              <a:rPr lang="en-US" sz="3200" b="1" dirty="0" err="1">
                <a:solidFill>
                  <a:srgbClr val="0070C0"/>
                </a:solidFill>
                <a:latin typeface="#9Slide03 Comfortaa Light" panose="00000400000000000000" pitchFamily="2" charset="0"/>
              </a:rPr>
              <a:t>em</a:t>
            </a:r>
            <a:r>
              <a:rPr lang="en-US" sz="3200" b="1" dirty="0">
                <a:solidFill>
                  <a:srgbClr val="0070C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#9Slide03 Comfortaa Light" panose="00000400000000000000" pitchFamily="2" charset="0"/>
              </a:rPr>
              <a:t>nuôi</a:t>
            </a:r>
            <a:r>
              <a:rPr lang="en-US" sz="3200" b="1" dirty="0">
                <a:solidFill>
                  <a:srgbClr val="0070C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#9Slide03 Comfortaa Light" panose="00000400000000000000" pitchFamily="2" charset="0"/>
              </a:rPr>
              <a:t>một</a:t>
            </a:r>
            <a:r>
              <a:rPr lang="en-US" sz="3200" b="1" dirty="0">
                <a:solidFill>
                  <a:srgbClr val="0070C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#9Slide03 Comfortaa Light" panose="00000400000000000000" pitchFamily="2" charset="0"/>
              </a:rPr>
              <a:t>đàn</a:t>
            </a:r>
            <a:r>
              <a:rPr lang="en-US" sz="3200" b="1" dirty="0">
                <a:solidFill>
                  <a:srgbClr val="0070C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#9Slide03 Comfortaa Light" panose="00000400000000000000" pitchFamily="2" charset="0"/>
              </a:rPr>
              <a:t>gà</a:t>
            </a:r>
            <a:r>
              <a:rPr lang="en-US" sz="3200" b="1" dirty="0">
                <a:solidFill>
                  <a:srgbClr val="0070C0"/>
                </a:solidFill>
                <a:latin typeface="#9Slide03 Comfortaa Light" panose="00000400000000000000" pitchFamily="2" charset="0"/>
              </a:rPr>
              <a:t>. </a:t>
            </a:r>
            <a:r>
              <a:rPr lang="en-US" sz="3200" b="1" dirty="0" err="1">
                <a:solidFill>
                  <a:srgbClr val="0070C0"/>
                </a:solidFill>
                <a:latin typeface="#9Slide03 Comfortaa Light" panose="00000400000000000000" pitchFamily="2" charset="0"/>
              </a:rPr>
              <a:t>Trong</a:t>
            </a:r>
            <a:r>
              <a:rPr lang="en-US" sz="3200" b="1" dirty="0">
                <a:solidFill>
                  <a:srgbClr val="0070C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#9Slide03 Comfortaa Light" panose="00000400000000000000" pitchFamily="2" charset="0"/>
              </a:rPr>
              <a:t>đàn</a:t>
            </a:r>
            <a:r>
              <a:rPr lang="en-US" sz="3200" b="1" dirty="0">
                <a:solidFill>
                  <a:srgbClr val="0070C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#9Slide03 Comfortaa Light" panose="00000400000000000000" pitchFamily="2" charset="0"/>
              </a:rPr>
              <a:t>gà</a:t>
            </a:r>
            <a:r>
              <a:rPr lang="en-US" sz="3200" b="1" dirty="0">
                <a:solidFill>
                  <a:srgbClr val="0070C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#9Slide03 Comfortaa Light" panose="00000400000000000000" pitchFamily="2" charset="0"/>
              </a:rPr>
              <a:t>đó</a:t>
            </a:r>
            <a:r>
              <a:rPr lang="en-US" sz="3200" b="1" dirty="0">
                <a:solidFill>
                  <a:srgbClr val="0070C0"/>
                </a:solidFill>
                <a:latin typeface="#9Slide03 Comfortaa Light" panose="00000400000000000000" pitchFamily="2" charset="0"/>
              </a:rPr>
              <a:t>, </a:t>
            </a:r>
            <a:r>
              <a:rPr lang="en-US" sz="3200" b="1" dirty="0" err="1">
                <a:solidFill>
                  <a:srgbClr val="0070C0"/>
                </a:solidFill>
                <a:latin typeface="#9Slide03 Comfortaa Light" panose="00000400000000000000" pitchFamily="2" charset="0"/>
              </a:rPr>
              <a:t>em</a:t>
            </a:r>
            <a:r>
              <a:rPr lang="en-US" sz="3200" b="1" dirty="0">
                <a:solidFill>
                  <a:srgbClr val="0070C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#9Slide03 Comfortaa Light" panose="00000400000000000000" pitchFamily="2" charset="0"/>
              </a:rPr>
              <a:t>thích</a:t>
            </a:r>
            <a:r>
              <a:rPr lang="en-US" sz="3200" b="1" dirty="0">
                <a:solidFill>
                  <a:srgbClr val="0070C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#9Slide03 Comfortaa Light" panose="00000400000000000000" pitchFamily="2" charset="0"/>
              </a:rPr>
              <a:t>nhất</a:t>
            </a:r>
            <a:r>
              <a:rPr lang="en-US" sz="3200" b="1" dirty="0">
                <a:solidFill>
                  <a:srgbClr val="0070C0"/>
                </a:solidFill>
                <a:latin typeface="#9Slide03 Comfortaa Light" panose="00000400000000000000" pitchFamily="2" charset="0"/>
              </a:rPr>
              <a:t> là </a:t>
            </a:r>
            <a:r>
              <a:rPr lang="en-US" sz="3200" b="1" dirty="0" err="1">
                <a:solidFill>
                  <a:srgbClr val="0070C0"/>
                </a:solidFill>
                <a:latin typeface="#9Slide03 Comfortaa Light" panose="00000400000000000000" pitchFamily="2" charset="0"/>
              </a:rPr>
              <a:t>chú</a:t>
            </a:r>
            <a:r>
              <a:rPr lang="en-US" sz="3200" b="1" dirty="0">
                <a:solidFill>
                  <a:srgbClr val="0070C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#9Slide03 Comfortaa Light" panose="00000400000000000000" pitchFamily="2" charset="0"/>
              </a:rPr>
              <a:t>gà</a:t>
            </a:r>
            <a:r>
              <a:rPr lang="en-US" sz="3200" b="1" dirty="0">
                <a:solidFill>
                  <a:srgbClr val="0070C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#9Slide03 Comfortaa Light" panose="00000400000000000000" pitchFamily="2" charset="0"/>
              </a:rPr>
              <a:t>trống</a:t>
            </a:r>
            <a:r>
              <a:rPr lang="en-US" sz="3200" b="1" dirty="0">
                <a:solidFill>
                  <a:srgbClr val="0070C0"/>
                </a:solidFill>
                <a:latin typeface="#9Slide03 Comfortaa Light" panose="00000400000000000000" pitchFamily="2" charset="0"/>
              </a:rPr>
              <a:t>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n-US" sz="3200" dirty="0">
              <a:solidFill>
                <a:srgbClr val="0070C0"/>
              </a:solidFill>
              <a:latin typeface="#9Slide03 Comfortaa Light" panose="00000400000000000000" pitchFamily="2" charset="0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5421" y="1168341"/>
            <a:ext cx="6772501" cy="144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106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3" grpId="0"/>
      <p:bldP spid="3" grpId="1"/>
      <p:bldP spid="32" grpId="0" animBg="1"/>
      <p:bldP spid="33" grpId="0" animBg="1"/>
      <p:bldP spid="3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/>
          <p:cNvGrpSpPr/>
          <p:nvPr/>
        </p:nvGrpSpPr>
        <p:grpSpPr>
          <a:xfrm>
            <a:off x="994591" y="3415436"/>
            <a:ext cx="10052943" cy="3311236"/>
            <a:chOff x="1177032" y="4458627"/>
            <a:chExt cx="10052943" cy="1777988"/>
          </a:xfrm>
        </p:grpSpPr>
        <p:grpSp>
          <p:nvGrpSpPr>
            <p:cNvPr id="21" name="组合 20"/>
            <p:cNvGrpSpPr/>
            <p:nvPr/>
          </p:nvGrpSpPr>
          <p:grpSpPr>
            <a:xfrm>
              <a:off x="2473325" y="4901899"/>
              <a:ext cx="8756650" cy="1231900"/>
              <a:chOff x="2235200" y="787400"/>
              <a:chExt cx="8756650" cy="1231900"/>
            </a:xfrm>
          </p:grpSpPr>
          <p:sp>
            <p:nvSpPr>
              <p:cNvPr id="24" name="矩形 23"/>
              <p:cNvSpPr/>
              <p:nvPr/>
            </p:nvSpPr>
            <p:spPr>
              <a:xfrm>
                <a:off x="2235200" y="787400"/>
                <a:ext cx="8756650" cy="12319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卡通简体"/>
                  <a:cs typeface="+mn-ea"/>
                  <a:sym typeface="+mn-lt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2336799" y="895482"/>
                <a:ext cx="8519887" cy="1022217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83E1FF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卡通简体"/>
                  <a:cs typeface="+mn-ea"/>
                  <a:sym typeface="+mn-lt"/>
                </a:endParaRPr>
              </a:p>
            </p:txBody>
          </p:sp>
        </p:grpSp>
        <p:pic>
          <p:nvPicPr>
            <p:cNvPr id="27" name="图片 26"/>
            <p:cNvPicPr>
              <a:picLocks noChangeAspect="1"/>
            </p:cNvPicPr>
            <p:nvPr/>
          </p:nvPicPr>
          <p:blipFill rotWithShape="1">
            <a:blip r:embed="rId3"/>
            <a:srcRect t="29967"/>
            <a:stretch>
              <a:fillRect/>
            </a:stretch>
          </p:blipFill>
          <p:spPr>
            <a:xfrm>
              <a:off x="1177032" y="4458627"/>
              <a:ext cx="1660602" cy="1777988"/>
            </a:xfrm>
            <a:prstGeom prst="rect">
              <a:avLst/>
            </a:prstGeom>
          </p:spPr>
        </p:pic>
      </p:grpSp>
      <p:grpSp>
        <p:nvGrpSpPr>
          <p:cNvPr id="30" name="组合 29"/>
          <p:cNvGrpSpPr/>
          <p:nvPr/>
        </p:nvGrpSpPr>
        <p:grpSpPr>
          <a:xfrm>
            <a:off x="311181" y="1720537"/>
            <a:ext cx="9440060" cy="1826227"/>
            <a:chOff x="1789915" y="2900723"/>
            <a:chExt cx="9440060" cy="1461933"/>
          </a:xfrm>
        </p:grpSpPr>
        <p:grpSp>
          <p:nvGrpSpPr>
            <p:cNvPr id="15" name="组合 14"/>
            <p:cNvGrpSpPr/>
            <p:nvPr/>
          </p:nvGrpSpPr>
          <p:grpSpPr>
            <a:xfrm>
              <a:off x="2473325" y="3025625"/>
              <a:ext cx="8756650" cy="1231900"/>
              <a:chOff x="2235200" y="787400"/>
              <a:chExt cx="8756650" cy="1231900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2235200" y="787400"/>
                <a:ext cx="8756650" cy="12319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卡通简体"/>
                  <a:cs typeface="+mn-ea"/>
                  <a:sym typeface="+mn-lt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2336799" y="895482"/>
                <a:ext cx="8519887" cy="1022217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83E1FF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卡通简体"/>
                  <a:cs typeface="+mn-ea"/>
                  <a:sym typeface="+mn-lt"/>
                </a:endParaRPr>
              </a:p>
            </p:txBody>
          </p:sp>
        </p:grpSp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89915" y="2900723"/>
              <a:ext cx="1047719" cy="1461933"/>
            </a:xfrm>
            <a:prstGeom prst="rect">
              <a:avLst/>
            </a:prstGeom>
          </p:spPr>
        </p:pic>
      </p:grpSp>
      <p:pic>
        <p:nvPicPr>
          <p:cNvPr id="34" name="图片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177" y="165021"/>
            <a:ext cx="837560" cy="1149417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1155775" y="139564"/>
            <a:ext cx="105928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600" b="1" i="1" dirty="0" err="1">
                <a:solidFill>
                  <a:srgbClr val="CC3300"/>
                </a:solidFill>
                <a:latin typeface="#9Slide03 Comfortaa Light" panose="00000400000000000000" pitchFamily="2" charset="0"/>
              </a:rPr>
              <a:t>Trong</a:t>
            </a:r>
            <a:r>
              <a:rPr lang="en-US" sz="3600" b="1" i="1" dirty="0">
                <a:solidFill>
                  <a:srgbClr val="CC330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600" b="1" i="1" dirty="0" err="1">
                <a:solidFill>
                  <a:srgbClr val="CC3300"/>
                </a:solidFill>
                <a:latin typeface="#9Slide03 Comfortaa Light" panose="00000400000000000000" pitchFamily="2" charset="0"/>
              </a:rPr>
              <a:t>hai</a:t>
            </a:r>
            <a:r>
              <a:rPr lang="en-US" sz="3600" b="1" i="1" dirty="0">
                <a:solidFill>
                  <a:srgbClr val="CC330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600" b="1" i="1" dirty="0" err="1">
                <a:solidFill>
                  <a:srgbClr val="CC3300"/>
                </a:solidFill>
                <a:latin typeface="#9Slide03 Comfortaa Light" panose="00000400000000000000" pitchFamily="2" charset="0"/>
              </a:rPr>
              <a:t>đoạn</a:t>
            </a:r>
            <a:r>
              <a:rPr lang="en-US" sz="3600" b="1" i="1" dirty="0">
                <a:solidFill>
                  <a:srgbClr val="CC330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600" b="1" i="1" dirty="0" err="1">
                <a:solidFill>
                  <a:srgbClr val="CC3300"/>
                </a:solidFill>
                <a:latin typeface="#9Slide03 Comfortaa Light" panose="00000400000000000000" pitchFamily="2" charset="0"/>
              </a:rPr>
              <a:t>văn</a:t>
            </a:r>
            <a:r>
              <a:rPr lang="en-US" sz="3600" b="1" i="1" dirty="0">
                <a:solidFill>
                  <a:srgbClr val="CC330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600" b="1" i="1" dirty="0" err="1">
                <a:solidFill>
                  <a:srgbClr val="CC3300"/>
                </a:solidFill>
                <a:latin typeface="#9Slide03 Comfortaa Light" panose="00000400000000000000" pitchFamily="2" charset="0"/>
              </a:rPr>
              <a:t>sau</a:t>
            </a:r>
            <a:r>
              <a:rPr lang="en-US" sz="3600" b="1" i="1" dirty="0">
                <a:solidFill>
                  <a:srgbClr val="CC3300"/>
                </a:solidFill>
                <a:latin typeface="#9Slide03 Comfortaa Light" panose="00000400000000000000" pitchFamily="2" charset="0"/>
              </a:rPr>
              <a:t>, </a:t>
            </a:r>
            <a:r>
              <a:rPr lang="en-US" sz="3600" b="1" i="1" dirty="0" err="1">
                <a:solidFill>
                  <a:srgbClr val="CC3300"/>
                </a:solidFill>
                <a:latin typeface="#9Slide03 Comfortaa Light" panose="00000400000000000000" pitchFamily="2" charset="0"/>
              </a:rPr>
              <a:t>đoạn</a:t>
            </a:r>
            <a:r>
              <a:rPr lang="en-US" sz="3600" b="1" i="1" dirty="0">
                <a:solidFill>
                  <a:srgbClr val="CC330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600" b="1" i="1" dirty="0" err="1">
                <a:solidFill>
                  <a:srgbClr val="CC3300"/>
                </a:solidFill>
                <a:latin typeface="#9Slide03 Comfortaa Light" panose="00000400000000000000" pitchFamily="2" charset="0"/>
              </a:rPr>
              <a:t>nào</a:t>
            </a:r>
            <a:r>
              <a:rPr lang="en-US" sz="3600" b="1" i="1" dirty="0">
                <a:solidFill>
                  <a:srgbClr val="CC330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600" b="1" i="1" dirty="0" err="1">
                <a:solidFill>
                  <a:srgbClr val="CC3300"/>
                </a:solidFill>
                <a:latin typeface="#9Slide03 Comfortaa Light" panose="00000400000000000000" pitchFamily="2" charset="0"/>
              </a:rPr>
              <a:t>là</a:t>
            </a:r>
            <a:r>
              <a:rPr lang="en-US" sz="3600" b="1" i="1" dirty="0">
                <a:solidFill>
                  <a:srgbClr val="CC3300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600" b="1" i="1" dirty="0" err="1">
                <a:solidFill>
                  <a:srgbClr val="CC3300"/>
                </a:solidFill>
                <a:latin typeface="#9Slide03 Comfortaa Light" panose="00000400000000000000" pitchFamily="2" charset="0"/>
              </a:rPr>
              <a:t>đoạn</a:t>
            </a:r>
            <a:r>
              <a:rPr lang="en-US" sz="3600" b="1" i="1" dirty="0">
                <a:solidFill>
                  <a:srgbClr val="CC3300"/>
                </a:solidFill>
                <a:latin typeface="#9Slide03 Comfortaa Light" panose="00000400000000000000" pitchFamily="2" charset="0"/>
              </a:rPr>
              <a:t> </a:t>
            </a:r>
            <a:r>
              <a:rPr lang="vi-VN" sz="3600" b="1" i="1" dirty="0">
                <a:solidFill>
                  <a:srgbClr val="CC3300"/>
                </a:solidFill>
                <a:latin typeface="#9Slide03 Comfortaa Light" panose="00000400000000000000" pitchFamily="2" charset="0"/>
              </a:rPr>
              <a:t>kết bài mở rộng</a:t>
            </a:r>
            <a:r>
              <a:rPr lang="en-US" sz="3600" b="1" i="1" dirty="0">
                <a:solidFill>
                  <a:srgbClr val="CC3300"/>
                </a:solidFill>
                <a:latin typeface="#9Slide03 Comfortaa Light" panose="00000400000000000000" pitchFamily="2" charset="0"/>
              </a:rPr>
              <a:t>?</a:t>
            </a:r>
          </a:p>
        </p:txBody>
      </p:sp>
      <p:sp>
        <p:nvSpPr>
          <p:cNvPr id="2" name="Rectangle 1"/>
          <p:cNvSpPr/>
          <p:nvPr/>
        </p:nvSpPr>
        <p:spPr>
          <a:xfrm>
            <a:off x="1358899" y="2067959"/>
            <a:ext cx="810837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2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Chú</a:t>
            </a:r>
            <a:r>
              <a:rPr lang="en-US" sz="32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mèo</a:t>
            </a:r>
            <a:r>
              <a:rPr lang="en-US" sz="32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giúp</a:t>
            </a:r>
            <a:r>
              <a:rPr lang="en-US" sz="32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gia</a:t>
            </a:r>
            <a:r>
              <a:rPr lang="en-US" sz="32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đình</a:t>
            </a:r>
            <a:r>
              <a:rPr lang="en-US" sz="32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em</a:t>
            </a:r>
            <a:r>
              <a:rPr lang="en-US" sz="32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bắt</a:t>
            </a:r>
            <a:r>
              <a:rPr lang="en-US" sz="32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chuột</a:t>
            </a:r>
            <a:r>
              <a:rPr lang="en-US" sz="32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. </a:t>
            </a:r>
            <a:r>
              <a:rPr lang="en-US" sz="32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Vì</a:t>
            </a:r>
            <a:r>
              <a:rPr lang="en-US" sz="32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vậy</a:t>
            </a:r>
            <a:r>
              <a:rPr lang="en-US" sz="32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em</a:t>
            </a:r>
            <a:r>
              <a:rPr lang="en-US" sz="32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rất</a:t>
            </a:r>
            <a:r>
              <a:rPr lang="en-US" sz="32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yêu</a:t>
            </a:r>
            <a:r>
              <a:rPr lang="en-US" sz="32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quý</a:t>
            </a:r>
            <a:r>
              <a:rPr lang="en-US" sz="32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chú</a:t>
            </a:r>
            <a:r>
              <a:rPr lang="en-US" sz="32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2567707" y="4442251"/>
            <a:ext cx="83219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Chú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gà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trống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vừa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đẹp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vừa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oai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vệ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va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̀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dũng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mãnh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.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Ngoài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ra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,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chú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còn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là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chiếc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đồng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hô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̀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báo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thức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chính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xác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,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vui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nhộn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,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sống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động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nhất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mà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các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hãng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đồng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hô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̀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hiện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nay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chẳng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bao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giơ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̀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tạo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ra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được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.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Vì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vậy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,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em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chăm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sóc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chú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thật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chu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#9Slide03 Comfortaa Light" panose="00000400000000000000" pitchFamily="2" charset="0"/>
              </a:rPr>
              <a:t>đáo</a:t>
            </a:r>
            <a:r>
              <a:rPr lang="en-US" sz="2400" b="1" dirty="0">
                <a:solidFill>
                  <a:srgbClr val="000099"/>
                </a:solidFill>
                <a:latin typeface="#9Slide03 Comfortaa Light" panose="000004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363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388086">
            <a:off x="4285783" y="413068"/>
            <a:ext cx="1319764" cy="107139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1416" y="732515"/>
            <a:ext cx="7221108" cy="56080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8775" y="289916"/>
            <a:ext cx="1592643" cy="91403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3349" y="1864522"/>
            <a:ext cx="2025823" cy="499347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557" y="4264077"/>
            <a:ext cx="11517443" cy="259392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271677"/>
            <a:ext cx="3764906" cy="712967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88229" y="-68642"/>
            <a:ext cx="4656021" cy="2328011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19414" y="268893"/>
            <a:ext cx="1292002" cy="75366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02042" y="353221"/>
            <a:ext cx="573750" cy="3375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764906" y="2706943"/>
            <a:ext cx="56490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9600" b="1" dirty="0">
                <a:solidFill>
                  <a:schemeClr val="accent1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5 Angelline" pitchFamily="2" charset="0"/>
              </a:rPr>
              <a:t>Tạm biệt!</a:t>
            </a:r>
            <a:endParaRPr lang="en-US" sz="9600" b="1" dirty="0">
              <a:solidFill>
                <a:schemeClr val="accent1">
                  <a:lumMod val="50000"/>
                </a:scheme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#9Slide05 Angellin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996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任意多边形 9"/>
          <p:cNvSpPr/>
          <p:nvPr/>
        </p:nvSpPr>
        <p:spPr>
          <a:xfrm rot="21090491">
            <a:off x="-411796" y="-934606"/>
            <a:ext cx="12719473" cy="3980296"/>
          </a:xfrm>
          <a:custGeom>
            <a:avLst/>
            <a:gdLst>
              <a:gd name="connsiteX0" fmla="*/ 539329 w 12597668"/>
              <a:gd name="connsiteY0" fmla="*/ 0 h 3980296"/>
              <a:gd name="connsiteX1" fmla="*/ 12597668 w 12597668"/>
              <a:gd name="connsiteY1" fmla="*/ 1800371 h 3980296"/>
              <a:gd name="connsiteX2" fmla="*/ 12272194 w 12597668"/>
              <a:gd name="connsiteY2" fmla="*/ 3980296 h 3980296"/>
              <a:gd name="connsiteX3" fmla="*/ 12209824 w 12597668"/>
              <a:gd name="connsiteY3" fmla="*/ 3871729 h 3980296"/>
              <a:gd name="connsiteX4" fmla="*/ 6029169 w 12597668"/>
              <a:gd name="connsiteY4" fmla="*/ 1948699 h 3980296"/>
              <a:gd name="connsiteX5" fmla="*/ 149099 w 12597668"/>
              <a:gd name="connsiteY5" fmla="*/ 3514523 h 3980296"/>
              <a:gd name="connsiteX6" fmla="*/ 46375 w 12597668"/>
              <a:gd name="connsiteY6" fmla="*/ 3619190 h 3980296"/>
              <a:gd name="connsiteX7" fmla="*/ 0 w 12597668"/>
              <a:gd name="connsiteY7" fmla="*/ 3612266 h 3980296"/>
              <a:gd name="connsiteX8" fmla="*/ 539329 w 12597668"/>
              <a:gd name="connsiteY8" fmla="*/ 0 h 3980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97668" h="3980296">
                <a:moveTo>
                  <a:pt x="539329" y="0"/>
                </a:moveTo>
                <a:lnTo>
                  <a:pt x="12597668" y="1800371"/>
                </a:lnTo>
                <a:lnTo>
                  <a:pt x="12272194" y="3980296"/>
                </a:lnTo>
                <a:lnTo>
                  <a:pt x="12209824" y="3871729"/>
                </a:lnTo>
                <a:cubicBezTo>
                  <a:pt x="11501589" y="2765855"/>
                  <a:pt x="9002915" y="1948698"/>
                  <a:pt x="6029169" y="1948699"/>
                </a:cubicBezTo>
                <a:cubicBezTo>
                  <a:pt x="3385838" y="1948698"/>
                  <a:pt x="1117873" y="2594353"/>
                  <a:pt x="149099" y="3514523"/>
                </a:cubicBezTo>
                <a:lnTo>
                  <a:pt x="46375" y="3619190"/>
                </a:lnTo>
                <a:lnTo>
                  <a:pt x="0" y="3612266"/>
                </a:lnTo>
                <a:lnTo>
                  <a:pt x="539329" y="0"/>
                </a:lnTo>
                <a:close/>
              </a:path>
            </a:pathLst>
          </a:custGeom>
          <a:solidFill>
            <a:srgbClr val="83E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卡通简体"/>
              <a:cs typeface="+mn-ea"/>
              <a:sym typeface="+mn-lt"/>
            </a:endParaRPr>
          </a:p>
        </p:txBody>
      </p:sp>
      <p:pic>
        <p:nvPicPr>
          <p:cNvPr id="56" name="图片 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6089" y="1204686"/>
            <a:ext cx="2295749" cy="5729212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177" y="165021"/>
            <a:ext cx="837560" cy="1149417"/>
          </a:xfrm>
          <a:prstGeom prst="rect">
            <a:avLst/>
          </a:prstGeom>
        </p:spPr>
      </p:pic>
      <p:sp>
        <p:nvSpPr>
          <p:cNvPr id="19" name="矩形 10"/>
          <p:cNvSpPr/>
          <p:nvPr/>
        </p:nvSpPr>
        <p:spPr>
          <a:xfrm>
            <a:off x="1349737" y="236801"/>
            <a:ext cx="7138482" cy="1247775"/>
          </a:xfrm>
          <a:prstGeom prst="rect">
            <a:avLst/>
          </a:prstGeom>
          <a:noFill/>
          <a:ln w="57150">
            <a:solidFill>
              <a:srgbClr val="5FB1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5FB172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3108073" y="3726524"/>
            <a:ext cx="6233082" cy="742401"/>
            <a:chOff x="-98992" y="4160105"/>
            <a:chExt cx="7656563" cy="617826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8992" y="4160105"/>
              <a:ext cx="7656563" cy="617826"/>
            </a:xfrm>
            <a:prstGeom prst="rect">
              <a:avLst/>
            </a:prstGeom>
          </p:spPr>
        </p:pic>
        <p:sp>
          <p:nvSpPr>
            <p:cNvPr id="25" name="矩形 9"/>
            <p:cNvSpPr/>
            <p:nvPr/>
          </p:nvSpPr>
          <p:spPr>
            <a:xfrm>
              <a:off x="795919" y="4193156"/>
              <a:ext cx="6761652" cy="486650"/>
            </a:xfrm>
            <a:prstGeom prst="rect">
              <a:avLst/>
            </a:prstGeom>
            <a:solidFill>
              <a:srgbClr val="FFC000"/>
            </a:solidFill>
            <a:ln w="57150">
              <a:noFill/>
              <a:prstDash val="lgDashDotDot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vi-VN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 cách</a:t>
              </a:r>
              <a:endPara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746550" y="2281871"/>
            <a:ext cx="6219767" cy="804626"/>
            <a:chOff x="51008" y="1116620"/>
            <a:chExt cx="8002322" cy="804626"/>
          </a:xfrm>
        </p:grpSpPr>
        <p:grpSp>
          <p:nvGrpSpPr>
            <p:cNvPr id="27" name="Group 26"/>
            <p:cNvGrpSpPr/>
            <p:nvPr/>
          </p:nvGrpSpPr>
          <p:grpSpPr>
            <a:xfrm>
              <a:off x="51008" y="1116620"/>
              <a:ext cx="8002322" cy="804626"/>
              <a:chOff x="51008" y="1116620"/>
              <a:chExt cx="7506563" cy="804626"/>
            </a:xfrm>
          </p:grpSpPr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008" y="1116620"/>
                <a:ext cx="7506563" cy="804626"/>
              </a:xfrm>
              <a:prstGeom prst="rect">
                <a:avLst/>
              </a:prstGeom>
            </p:spPr>
          </p:pic>
          <p:sp>
            <p:nvSpPr>
              <p:cNvPr id="30" name="矩形 9"/>
              <p:cNvSpPr/>
              <p:nvPr/>
            </p:nvSpPr>
            <p:spPr>
              <a:xfrm>
                <a:off x="962260" y="1142857"/>
                <a:ext cx="6595311" cy="668645"/>
              </a:xfrm>
              <a:prstGeom prst="rect">
                <a:avLst/>
              </a:prstGeom>
              <a:solidFill>
                <a:srgbClr val="FD947F"/>
              </a:solidFill>
              <a:ln w="57150">
                <a:noFill/>
                <a:prstDash val="lgDashDotDot"/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vi-VN" sz="32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 cách</a:t>
                </a:r>
                <a:endParaRPr 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343930" y="1122910"/>
              <a:ext cx="3855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+mj-lt"/>
                  <a:cs typeface="Times New Roman" panose="02020603050405020304" pitchFamily="18" charset="0"/>
                </a:rPr>
                <a:t>A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466390" y="5108952"/>
            <a:ext cx="6207547" cy="724277"/>
            <a:chOff x="0" y="1996888"/>
            <a:chExt cx="8053330" cy="724277"/>
          </a:xfrm>
        </p:grpSpPr>
        <p:grpSp>
          <p:nvGrpSpPr>
            <p:cNvPr id="32" name="Group 31"/>
            <p:cNvGrpSpPr/>
            <p:nvPr/>
          </p:nvGrpSpPr>
          <p:grpSpPr>
            <a:xfrm>
              <a:off x="0" y="2011938"/>
              <a:ext cx="8053330" cy="709227"/>
              <a:chOff x="0" y="2011939"/>
              <a:chExt cx="8053330" cy="617826"/>
            </a:xfrm>
          </p:grpSpPr>
          <p:pic>
            <p:nvPicPr>
              <p:cNvPr id="34" name="Picture 33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2013830"/>
                <a:ext cx="8053330" cy="615935"/>
              </a:xfrm>
              <a:prstGeom prst="rect">
                <a:avLst/>
              </a:prstGeom>
            </p:spPr>
          </p:pic>
          <p:sp>
            <p:nvSpPr>
              <p:cNvPr id="35" name="矩形 9"/>
              <p:cNvSpPr/>
              <p:nvPr/>
            </p:nvSpPr>
            <p:spPr>
              <a:xfrm>
                <a:off x="900802" y="2011939"/>
                <a:ext cx="7152528" cy="509413"/>
              </a:xfrm>
              <a:prstGeom prst="rect">
                <a:avLst/>
              </a:prstGeom>
              <a:solidFill>
                <a:srgbClr val="92D050"/>
              </a:solidFill>
              <a:ln w="57150">
                <a:noFill/>
                <a:prstDash val="lgDashDotDot"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vi-VN" sz="32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cách</a:t>
                </a:r>
                <a:endParaRPr 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3" name="TextBox 32"/>
            <p:cNvSpPr txBox="1"/>
            <p:nvPr/>
          </p:nvSpPr>
          <p:spPr>
            <a:xfrm>
              <a:off x="275248" y="1996888"/>
              <a:ext cx="3855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+mj-lt"/>
                  <a:cs typeface="Times New Roman" panose="02020603050405020304" pitchFamily="18" charset="0"/>
                </a:rPr>
                <a:t>C</a:t>
              </a: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5FB6F802-EC32-4788-938A-03B8EE56683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890" y="4696396"/>
            <a:ext cx="1523181" cy="1136833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1529128" y="257057"/>
            <a:ext cx="65418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Có mấy cách mở bài trong bài văn miêu tả con vật?</a:t>
            </a:r>
            <a:endParaRPr lang="zh-CN" altLang="en-US" sz="3600" b="1" dirty="0"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240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任意多边形 9"/>
          <p:cNvSpPr/>
          <p:nvPr/>
        </p:nvSpPr>
        <p:spPr>
          <a:xfrm rot="21090491">
            <a:off x="-411796" y="-934606"/>
            <a:ext cx="12719473" cy="3980296"/>
          </a:xfrm>
          <a:custGeom>
            <a:avLst/>
            <a:gdLst>
              <a:gd name="connsiteX0" fmla="*/ 539329 w 12597668"/>
              <a:gd name="connsiteY0" fmla="*/ 0 h 3980296"/>
              <a:gd name="connsiteX1" fmla="*/ 12597668 w 12597668"/>
              <a:gd name="connsiteY1" fmla="*/ 1800371 h 3980296"/>
              <a:gd name="connsiteX2" fmla="*/ 12272194 w 12597668"/>
              <a:gd name="connsiteY2" fmla="*/ 3980296 h 3980296"/>
              <a:gd name="connsiteX3" fmla="*/ 12209824 w 12597668"/>
              <a:gd name="connsiteY3" fmla="*/ 3871729 h 3980296"/>
              <a:gd name="connsiteX4" fmla="*/ 6029169 w 12597668"/>
              <a:gd name="connsiteY4" fmla="*/ 1948699 h 3980296"/>
              <a:gd name="connsiteX5" fmla="*/ 149099 w 12597668"/>
              <a:gd name="connsiteY5" fmla="*/ 3514523 h 3980296"/>
              <a:gd name="connsiteX6" fmla="*/ 46375 w 12597668"/>
              <a:gd name="connsiteY6" fmla="*/ 3619190 h 3980296"/>
              <a:gd name="connsiteX7" fmla="*/ 0 w 12597668"/>
              <a:gd name="connsiteY7" fmla="*/ 3612266 h 3980296"/>
              <a:gd name="connsiteX8" fmla="*/ 539329 w 12597668"/>
              <a:gd name="connsiteY8" fmla="*/ 0 h 3980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97668" h="3980296">
                <a:moveTo>
                  <a:pt x="539329" y="0"/>
                </a:moveTo>
                <a:lnTo>
                  <a:pt x="12597668" y="1800371"/>
                </a:lnTo>
                <a:lnTo>
                  <a:pt x="12272194" y="3980296"/>
                </a:lnTo>
                <a:lnTo>
                  <a:pt x="12209824" y="3871729"/>
                </a:lnTo>
                <a:cubicBezTo>
                  <a:pt x="11501589" y="2765855"/>
                  <a:pt x="9002915" y="1948698"/>
                  <a:pt x="6029169" y="1948699"/>
                </a:cubicBezTo>
                <a:cubicBezTo>
                  <a:pt x="3385838" y="1948698"/>
                  <a:pt x="1117873" y="2594353"/>
                  <a:pt x="149099" y="3514523"/>
                </a:cubicBezTo>
                <a:lnTo>
                  <a:pt x="46375" y="3619190"/>
                </a:lnTo>
                <a:lnTo>
                  <a:pt x="0" y="3612266"/>
                </a:lnTo>
                <a:lnTo>
                  <a:pt x="539329" y="0"/>
                </a:lnTo>
                <a:close/>
              </a:path>
            </a:pathLst>
          </a:custGeom>
          <a:solidFill>
            <a:srgbClr val="83E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卡通简体"/>
              <a:cs typeface="+mn-ea"/>
              <a:sym typeface="+mn-lt"/>
            </a:endParaRPr>
          </a:p>
        </p:txBody>
      </p:sp>
      <p:pic>
        <p:nvPicPr>
          <p:cNvPr id="56" name="图片 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6089" y="1204686"/>
            <a:ext cx="2295749" cy="5729212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177" y="165021"/>
            <a:ext cx="837560" cy="1149417"/>
          </a:xfrm>
          <a:prstGeom prst="rect">
            <a:avLst/>
          </a:prstGeom>
        </p:spPr>
      </p:pic>
      <p:sp>
        <p:nvSpPr>
          <p:cNvPr id="19" name="矩形 10"/>
          <p:cNvSpPr/>
          <p:nvPr/>
        </p:nvSpPr>
        <p:spPr>
          <a:xfrm>
            <a:off x="1349737" y="236801"/>
            <a:ext cx="7138482" cy="1247775"/>
          </a:xfrm>
          <a:prstGeom prst="rect">
            <a:avLst/>
          </a:prstGeom>
          <a:noFill/>
          <a:ln w="57150">
            <a:solidFill>
              <a:srgbClr val="5FB1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5FB172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349736" y="528937"/>
            <a:ext cx="70699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Có những kiểu kết bài nào đã học?</a:t>
            </a:r>
            <a:endParaRPr lang="zh-CN" altLang="en-US" sz="3600" b="1" dirty="0"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2024736" y="3896739"/>
            <a:ext cx="6233082" cy="1116934"/>
            <a:chOff x="-98992" y="4160105"/>
            <a:chExt cx="7656563" cy="929512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8992" y="4160105"/>
              <a:ext cx="7656563" cy="617826"/>
            </a:xfrm>
            <a:prstGeom prst="rect">
              <a:avLst/>
            </a:prstGeom>
          </p:spPr>
        </p:pic>
        <p:sp>
          <p:nvSpPr>
            <p:cNvPr id="38" name="矩形 9"/>
            <p:cNvSpPr/>
            <p:nvPr/>
          </p:nvSpPr>
          <p:spPr>
            <a:xfrm>
              <a:off x="795919" y="4193156"/>
              <a:ext cx="6761652" cy="896461"/>
            </a:xfrm>
            <a:prstGeom prst="rect">
              <a:avLst/>
            </a:prstGeom>
            <a:solidFill>
              <a:srgbClr val="FFC000"/>
            </a:solidFill>
            <a:ln w="57150">
              <a:noFill/>
              <a:prstDash val="lgDashDotDot"/>
            </a:ln>
          </p:spPr>
          <p:txBody>
            <a:bodyPr wrap="square">
              <a:spAutoFit/>
            </a:bodyPr>
            <a:lstStyle/>
            <a:p>
              <a:r>
                <a:rPr lang="vi-VN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Kết bài mở rộng và kết bài không mở rộng</a:t>
              </a:r>
              <a:endPara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1529128" y="2168763"/>
            <a:ext cx="6219767" cy="1398920"/>
            <a:chOff x="51008" y="1116620"/>
            <a:chExt cx="8002322" cy="1398920"/>
          </a:xfrm>
        </p:grpSpPr>
        <p:grpSp>
          <p:nvGrpSpPr>
            <p:cNvPr id="40" name="Group 39"/>
            <p:cNvGrpSpPr/>
            <p:nvPr/>
          </p:nvGrpSpPr>
          <p:grpSpPr>
            <a:xfrm>
              <a:off x="51008" y="1116620"/>
              <a:ext cx="8002322" cy="1398920"/>
              <a:chOff x="51008" y="1116620"/>
              <a:chExt cx="7506563" cy="1398920"/>
            </a:xfrm>
          </p:grpSpPr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008" y="1116620"/>
                <a:ext cx="7506563" cy="804626"/>
              </a:xfrm>
              <a:prstGeom prst="rect">
                <a:avLst/>
              </a:prstGeom>
            </p:spPr>
          </p:pic>
          <p:sp>
            <p:nvSpPr>
              <p:cNvPr id="43" name="矩形 9"/>
              <p:cNvSpPr/>
              <p:nvPr/>
            </p:nvSpPr>
            <p:spPr>
              <a:xfrm>
                <a:off x="962260" y="1142857"/>
                <a:ext cx="6595311" cy="1372683"/>
              </a:xfrm>
              <a:prstGeom prst="rect">
                <a:avLst/>
              </a:prstGeom>
              <a:solidFill>
                <a:srgbClr val="FD947F"/>
              </a:solidFill>
              <a:ln w="57150">
                <a:noFill/>
                <a:prstDash val="lgDashDotDot"/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vi-VN" sz="32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Kết bài trực tiếp và kết bài gián tiếp</a:t>
                </a:r>
                <a:endParaRPr 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1" name="TextBox 40"/>
            <p:cNvSpPr txBox="1"/>
            <p:nvPr/>
          </p:nvSpPr>
          <p:spPr>
            <a:xfrm>
              <a:off x="343930" y="1122910"/>
              <a:ext cx="3855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+mj-lt"/>
                  <a:cs typeface="Times New Roman" panose="02020603050405020304" pitchFamily="18" charset="0"/>
                </a:rPr>
                <a:t>A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2666124" y="5505590"/>
            <a:ext cx="6207547" cy="1092266"/>
            <a:chOff x="0" y="1996888"/>
            <a:chExt cx="8053330" cy="1092266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2011937"/>
              <a:ext cx="8053330" cy="1077217"/>
              <a:chOff x="0" y="2011939"/>
              <a:chExt cx="8053330" cy="938392"/>
            </a:xfrm>
          </p:grpSpPr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2013830"/>
                <a:ext cx="8053330" cy="615935"/>
              </a:xfrm>
              <a:prstGeom prst="rect">
                <a:avLst/>
              </a:prstGeom>
            </p:spPr>
          </p:pic>
          <p:sp>
            <p:nvSpPr>
              <p:cNvPr id="48" name="矩形 9"/>
              <p:cNvSpPr/>
              <p:nvPr/>
            </p:nvSpPr>
            <p:spPr>
              <a:xfrm>
                <a:off x="900802" y="2011939"/>
                <a:ext cx="7152528" cy="938392"/>
              </a:xfrm>
              <a:prstGeom prst="rect">
                <a:avLst/>
              </a:prstGeom>
              <a:solidFill>
                <a:srgbClr val="92D050"/>
              </a:solidFill>
              <a:ln w="57150">
                <a:noFill/>
                <a:prstDash val="lgDashDotDot"/>
              </a:ln>
            </p:spPr>
            <p:txBody>
              <a:bodyPr wrap="square">
                <a:spAutoFit/>
              </a:bodyPr>
              <a:lstStyle/>
              <a:p>
                <a:r>
                  <a:rPr lang="vi-VN" sz="32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Kết bài trực tiếp và kết bài mở rộng</a:t>
                </a:r>
                <a:endParaRPr 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6" name="TextBox 45"/>
            <p:cNvSpPr txBox="1"/>
            <p:nvPr/>
          </p:nvSpPr>
          <p:spPr>
            <a:xfrm>
              <a:off x="275248" y="1996888"/>
              <a:ext cx="3855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+mj-lt"/>
                  <a:cs typeface="Times New Roman" panose="02020603050405020304" pitchFamily="18" charset="0"/>
                </a:rPr>
                <a:t>C</a:t>
              </a:r>
            </a:p>
          </p:txBody>
        </p:sp>
      </p:grpSp>
      <p:pic>
        <p:nvPicPr>
          <p:cNvPr id="49" name="Picture 48">
            <a:extLst>
              <a:ext uri="{FF2B5EF4-FFF2-40B4-BE49-F238E27FC236}">
                <a16:creationId xmlns:a16="http://schemas.microsoft.com/office/drawing/2014/main" id="{5FB6F802-EC32-4788-938A-03B8EE56683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169" y="3831363"/>
            <a:ext cx="1523181" cy="113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189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8900" y="-229800"/>
            <a:ext cx="2700000" cy="1755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00000" cy="1755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6412" y="0"/>
            <a:ext cx="1620000" cy="1057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-113450" y="6195394"/>
            <a:ext cx="12330000" cy="4571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-113450" y="6351556"/>
            <a:ext cx="12330000" cy="4571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-113450" y="6507718"/>
            <a:ext cx="12330000" cy="4571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-113450" y="6663879"/>
            <a:ext cx="12330000" cy="457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2073" y="-3317"/>
            <a:ext cx="7296727" cy="637875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79373" y="3764620"/>
            <a:ext cx="5233255" cy="2899259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2601" y="915846"/>
            <a:ext cx="258750" cy="39375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38088" y="1100100"/>
            <a:ext cx="191250" cy="3600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22939" y="490200"/>
            <a:ext cx="101250" cy="315000"/>
          </a:xfrm>
          <a:prstGeom prst="rect">
            <a:avLst/>
          </a:prstGeom>
        </p:spPr>
      </p:pic>
      <p:sp>
        <p:nvSpPr>
          <p:cNvPr id="21" name="Rectangle 1">
            <a:extLst>
              <a:ext uri="{FF2B5EF4-FFF2-40B4-BE49-F238E27FC236}">
                <a16:creationId xmlns:a16="http://schemas.microsoft.com/office/drawing/2014/main" id="{37D96F08-2397-4C4F-BB93-43D1778C4F9D}"/>
              </a:ext>
            </a:extLst>
          </p:cNvPr>
          <p:cNvSpPr/>
          <p:nvPr/>
        </p:nvSpPr>
        <p:spPr>
          <a:xfrm>
            <a:off x="2291934" y="2238551"/>
            <a:ext cx="6743376" cy="1736646"/>
          </a:xfrm>
          <a:prstGeom prst="round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vi-VN" sz="9600" b="1" cap="none" spc="0" dirty="0">
                <a:ln/>
                <a:solidFill>
                  <a:srgbClr val="C00000"/>
                </a:solidFill>
                <a:effectLst/>
                <a:latin typeface="UTM Bitsumishi Pro" panose="02040603050506020204" pitchFamily="18" charset="0"/>
              </a:rPr>
              <a:t>KHÁM PHÁ</a:t>
            </a:r>
            <a:endParaRPr lang="en-US" sz="9600" b="1" cap="none" spc="0" dirty="0">
              <a:ln/>
              <a:solidFill>
                <a:srgbClr val="C00000"/>
              </a:solidFill>
              <a:effectLst/>
              <a:latin typeface="UTM Bitsumishi Pr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154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0" y="1314436"/>
            <a:ext cx="12192000" cy="5543563"/>
            <a:chOff x="1249363" y="1343077"/>
            <a:chExt cx="9126536" cy="487831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矩形 12"/>
            <p:cNvSpPr/>
            <p:nvPr/>
          </p:nvSpPr>
          <p:spPr>
            <a:xfrm>
              <a:off x="1249363" y="1343077"/>
              <a:ext cx="9126536" cy="48783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卡通简体"/>
                <a:cs typeface="+mn-ea"/>
                <a:sym typeface="+mn-lt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1386389" y="1509674"/>
              <a:ext cx="8861893" cy="454477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83E1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方正卡通简体"/>
                <a:cs typeface="+mn-ea"/>
                <a:sym typeface="+mn-lt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512177" y="65552"/>
            <a:ext cx="7246368" cy="1248886"/>
            <a:chOff x="512177" y="65552"/>
            <a:chExt cx="7246368" cy="1248886"/>
          </a:xfrm>
        </p:grpSpPr>
        <p:sp>
          <p:nvSpPr>
            <p:cNvPr id="59" name="文本框 14"/>
            <p:cNvSpPr/>
            <p:nvPr/>
          </p:nvSpPr>
          <p:spPr>
            <a:xfrm>
              <a:off x="1254722" y="65552"/>
              <a:ext cx="6503823" cy="4616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altLang="zh-CN" sz="2400" dirty="0">
                  <a:solidFill>
                    <a:prstClr val="black"/>
                  </a:solidFill>
                  <a:latin typeface="方正卡通简体"/>
                  <a:cs typeface="+mn-ea"/>
                  <a:sym typeface="+mn-lt"/>
                </a:rPr>
                <a:t>Đọc đoạn văn sau và trả lời câu hỏi :</a:t>
              </a:r>
              <a:endPara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卡通简体"/>
                <a:cs typeface="+mn-ea"/>
                <a:sym typeface="+mn-lt"/>
              </a:endParaRPr>
            </a:p>
          </p:txBody>
        </p:sp>
        <p:pic>
          <p:nvPicPr>
            <p:cNvPr id="60" name="图片 5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2177" y="165021"/>
              <a:ext cx="837560" cy="1149417"/>
            </a:xfrm>
            <a:prstGeom prst="rect">
              <a:avLst/>
            </a:prstGeom>
          </p:spPr>
        </p:pic>
      </p:grpSp>
      <p:sp>
        <p:nvSpPr>
          <p:cNvPr id="41" name="TextBox 40"/>
          <p:cNvSpPr txBox="1"/>
          <p:nvPr/>
        </p:nvSpPr>
        <p:spPr>
          <a:xfrm>
            <a:off x="4146534" y="739729"/>
            <a:ext cx="4661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CHIM CÔNG MÚA</a:t>
            </a:r>
            <a:endParaRPr lang="en-US" sz="4000" dirty="0">
              <a:solidFill>
                <a:srgbClr val="C0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6" name="Rectangle 2"/>
          <p:cNvSpPr>
            <a:spLocks noChangeArrowheads="1"/>
          </p:cNvSpPr>
          <p:nvPr/>
        </p:nvSpPr>
        <p:spPr bwMode="auto">
          <a:xfrm>
            <a:off x="183051" y="2233172"/>
            <a:ext cx="11838467" cy="35394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  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thường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từng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đôi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nhẩn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kiếm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ăn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giữa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rừng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Chim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cũng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bới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như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gà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ăn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mối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ăn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kiến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ăn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sâu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bọ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như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VNI-Times" pitchFamily="2" charset="0"/>
              </a:rPr>
              <a:t>gaø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VNI-Times" pitchFamily="2" charset="0"/>
              </a:rPr>
              <a:t>nhaø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Khi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kiếm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ăn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hay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nhởn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nhơ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dạo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xung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quanh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những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gốc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cây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cổ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thụ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hoặc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đậu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trên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cành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cao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đuôi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con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đực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thu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lại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như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chiếc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quạt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giấy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khép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VNI-Times" pitchFamily="2" charset="0"/>
              </a:rPr>
              <a:t>hôø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Nhưng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khi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con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mái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kêu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“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cút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cút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”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thi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̀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lặp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tức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con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đực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cũng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lên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tiếng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“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ực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ực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”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đáp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lại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đồng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thời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xòe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bộ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đuôi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thành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một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chiếc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ô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rực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rỡ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che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rợp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̉ con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mái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Từng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đôi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suốt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ngày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kiếm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ăn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suốt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ngày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múa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vờn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bên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nhau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Chiếc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ô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màu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sắc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đẹp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đến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̀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ảo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xập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xòe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uốn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lượn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dưới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ánh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nắng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xuân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ấm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áp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48" name="Rectangle 3"/>
          <p:cNvSpPr>
            <a:spLocks noChangeArrowheads="1"/>
          </p:cNvSpPr>
          <p:nvPr/>
        </p:nvSpPr>
        <p:spPr bwMode="auto">
          <a:xfrm>
            <a:off x="183051" y="5624154"/>
            <a:ext cx="11838467" cy="9541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    Quả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không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ngoa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khi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người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ta ví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chim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là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những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nghệ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sĩ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múa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của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rừng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xanh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61" name="Rectangle 4"/>
          <p:cNvSpPr>
            <a:spLocks noChangeArrowheads="1"/>
          </p:cNvSpPr>
          <p:nvPr/>
        </p:nvSpPr>
        <p:spPr bwMode="auto">
          <a:xfrm>
            <a:off x="183052" y="1419185"/>
            <a:ext cx="11838466" cy="9541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  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Mùa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xuân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trăm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hoa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đua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nở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ngàn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lá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khoe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sức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sống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mơn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mởn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Mùa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xuân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cũng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là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mùa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múa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7392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6" grpId="0" build="p"/>
      <p:bldP spid="48" grpId="0" build="p"/>
      <p:bldP spid="6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/>
          <a:srcRect t="67317"/>
          <a:stretch>
            <a:fillRect/>
          </a:stretch>
        </p:blipFill>
        <p:spPr>
          <a:xfrm flipH="1">
            <a:off x="-76200" y="4457700"/>
            <a:ext cx="4691251" cy="241935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1249363" y="868048"/>
            <a:ext cx="9126536" cy="5353344"/>
            <a:chOff x="1249363" y="868048"/>
            <a:chExt cx="9126536" cy="535334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矩形 8"/>
            <p:cNvSpPr/>
            <p:nvPr/>
          </p:nvSpPr>
          <p:spPr>
            <a:xfrm>
              <a:off x="1249363" y="868048"/>
              <a:ext cx="9126536" cy="5353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卡通简体"/>
                <a:cs typeface="+mn-ea"/>
                <a:sym typeface="+mn-lt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1514006" y="1141439"/>
              <a:ext cx="8619345" cy="484182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83E1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方正卡通简体"/>
                <a:cs typeface="+mn-ea"/>
                <a:sym typeface="+mn-lt"/>
              </a:endParaRPr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2841" y="913948"/>
            <a:ext cx="2992500" cy="605250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2287" y="100440"/>
            <a:ext cx="1271250" cy="12037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5051" y="1236465"/>
            <a:ext cx="1080000" cy="990000"/>
          </a:xfrm>
          <a:prstGeom prst="rect">
            <a:avLst/>
          </a:prstGeom>
          <a:ln>
            <a:noFill/>
          </a:ln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9425" y="3623583"/>
            <a:ext cx="1080000" cy="990000"/>
          </a:xfrm>
          <a:prstGeom prst="rect">
            <a:avLst/>
          </a:prstGeom>
          <a:ln>
            <a:noFill/>
          </a:ln>
        </p:spPr>
      </p:pic>
      <p:pic>
        <p:nvPicPr>
          <p:cNvPr id="58" name="图片 5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2370" y="2277119"/>
            <a:ext cx="1080000" cy="990000"/>
          </a:xfrm>
          <a:prstGeom prst="rect">
            <a:avLst/>
          </a:prstGeom>
          <a:ln>
            <a:noFill/>
          </a:ln>
        </p:spPr>
      </p:pic>
      <p:pic>
        <p:nvPicPr>
          <p:cNvPr id="67" name="图片 6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913759"/>
            <a:ext cx="1216954" cy="970159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7979" y="4450832"/>
            <a:ext cx="1720215" cy="2400300"/>
          </a:xfrm>
          <a:prstGeom prst="rect">
            <a:avLst/>
          </a:prstGeom>
        </p:spPr>
      </p:pic>
      <p:sp>
        <p:nvSpPr>
          <p:cNvPr id="33" name="Rectangle 3"/>
          <p:cNvSpPr>
            <a:spLocks noChangeArrowheads="1"/>
          </p:cNvSpPr>
          <p:nvPr/>
        </p:nvSpPr>
        <p:spPr bwMode="auto">
          <a:xfrm>
            <a:off x="5042438" y="1627879"/>
            <a:ext cx="5090913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vi-VN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a) Tìm đoạn mở bài và kết bài.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34" name="Rectangle 3"/>
          <p:cNvSpPr>
            <a:spLocks noChangeArrowheads="1"/>
          </p:cNvSpPr>
          <p:nvPr/>
        </p:nvSpPr>
        <p:spPr bwMode="auto">
          <a:xfrm>
            <a:off x="3934691" y="2503478"/>
            <a:ext cx="6016906" cy="9541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vi-VN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b) Các đoạn trên giống những cách mở bài, kết bài nào mà em đã học?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35" name="Rectangle 3"/>
          <p:cNvSpPr>
            <a:spLocks noChangeArrowheads="1"/>
          </p:cNvSpPr>
          <p:nvPr/>
        </p:nvSpPr>
        <p:spPr bwMode="auto">
          <a:xfrm>
            <a:off x="2792765" y="3782393"/>
            <a:ext cx="7064771" cy="224676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vi-VN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c) Em có thể chọn những câu nào trong bài văn trên để:</a:t>
            </a:r>
          </a:p>
          <a:p>
            <a:pPr marL="457200" indent="-457200" algn="just" eaLnBrk="0" fontAlgn="base" hangingPunct="0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vi-VN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Mở bài theo cách trực tiếp?</a:t>
            </a:r>
          </a:p>
          <a:p>
            <a:pPr marL="457200" indent="-457200" algn="just" eaLnBrk="0" fontAlgn="base" hangingPunct="0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vi-VN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Kết bài theo cách không mở rộng?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910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0" y="1314436"/>
            <a:ext cx="12192000" cy="5543563"/>
            <a:chOff x="1249363" y="1343077"/>
            <a:chExt cx="9126536" cy="487831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矩形 12"/>
            <p:cNvSpPr/>
            <p:nvPr/>
          </p:nvSpPr>
          <p:spPr>
            <a:xfrm>
              <a:off x="1249363" y="1343077"/>
              <a:ext cx="9126536" cy="48783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卡通简体"/>
                <a:cs typeface="+mn-ea"/>
                <a:sym typeface="+mn-lt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1386389" y="1509674"/>
              <a:ext cx="8861893" cy="454477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83E1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方正卡通简体"/>
                <a:cs typeface="+mn-ea"/>
                <a:sym typeface="+mn-lt"/>
              </a:endParaRPr>
            </a:p>
          </p:txBody>
        </p:sp>
      </p:grpSp>
      <p:pic>
        <p:nvPicPr>
          <p:cNvPr id="60" name="图片 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177" y="165021"/>
            <a:ext cx="837560" cy="1149417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3915625" y="385786"/>
            <a:ext cx="4661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CHIM CÔNG MÚA</a:t>
            </a:r>
            <a:endParaRPr lang="en-US" sz="4000" dirty="0">
              <a:solidFill>
                <a:srgbClr val="C0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6" name="Rectangle 2"/>
          <p:cNvSpPr>
            <a:spLocks noChangeArrowheads="1"/>
          </p:cNvSpPr>
          <p:nvPr/>
        </p:nvSpPr>
        <p:spPr bwMode="auto">
          <a:xfrm>
            <a:off x="183051" y="2233172"/>
            <a:ext cx="11838467" cy="35394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  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thường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từng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đôi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nhẩn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kiếm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ăn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giữa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rừng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Chim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cũng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bới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như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gà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ăn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mối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ăn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kiến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ăn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sâu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bọ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như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VNI-Times" pitchFamily="2" charset="0"/>
              </a:rPr>
              <a:t>gaø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VNI-Times" pitchFamily="2" charset="0"/>
              </a:rPr>
              <a:t>nhaø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Khi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kiếm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ăn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hay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nhởn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nhơ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dạo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xung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quanh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những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gốc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cây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cổ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thụ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hoặc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đậu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trên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cành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cao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đuôi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con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đực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thu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lại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như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chiếc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quạt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giấy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khép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VNI-Times" pitchFamily="2" charset="0"/>
              </a:rPr>
              <a:t>hôø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Nhưng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khi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con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mái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kêu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“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cút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cút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”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thi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̀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lặp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tức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con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đực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cũng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lên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tiếng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“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ực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ực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”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đáp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lại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đồng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thời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xòe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bộ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đuôi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thành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một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chiếc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ô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rực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rỡ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che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rợp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̉ con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mái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Từng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đôi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suốt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ngày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kiếm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ăn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suốt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ngày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múa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vờn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bên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nhau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Chiếc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ô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màu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sắc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đẹp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đến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̀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ảo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xập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xòe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uốn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lượn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dưới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ánh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nắng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xuân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ấm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áp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48" name="Rectangle 3"/>
          <p:cNvSpPr>
            <a:spLocks noChangeArrowheads="1"/>
          </p:cNvSpPr>
          <p:nvPr/>
        </p:nvSpPr>
        <p:spPr bwMode="auto">
          <a:xfrm>
            <a:off x="183051" y="5624154"/>
            <a:ext cx="11838467" cy="9541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    Quả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không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ngoa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khi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người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ta ví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chim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là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những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nghệ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sĩ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múa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của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rừng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xanh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61" name="Rectangle 4"/>
          <p:cNvSpPr>
            <a:spLocks noChangeArrowheads="1"/>
          </p:cNvSpPr>
          <p:nvPr/>
        </p:nvSpPr>
        <p:spPr bwMode="auto">
          <a:xfrm>
            <a:off x="183052" y="1419185"/>
            <a:ext cx="11838466" cy="9541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  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Mùa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xuân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trăm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hoa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đua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nở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ngàn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lá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khoe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sức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sống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mơn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mởn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Mùa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xuân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cũng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là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mùa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múa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183051" y="1503752"/>
            <a:ext cx="11838467" cy="796103"/>
          </a:xfrm>
          <a:prstGeom prst="rect">
            <a:avLst/>
          </a:prstGeom>
          <a:solidFill>
            <a:schemeClr val="accent2">
              <a:lumMod val="5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Terminator 2"/>
          <p:cNvSpPr/>
          <p:nvPr/>
        </p:nvSpPr>
        <p:spPr>
          <a:xfrm>
            <a:off x="7848796" y="970579"/>
            <a:ext cx="4257963" cy="490889"/>
          </a:xfrm>
          <a:prstGeom prst="flowChartTerminator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latin typeface="#9Slide03 AmpleSoft" panose="02000000000000000000" pitchFamily="2" charset="0"/>
              </a:rPr>
              <a:t>Mở bài gián tiếp</a:t>
            </a:r>
            <a:endParaRPr lang="en-US" sz="3600" dirty="0">
              <a:latin typeface="#9Slide03 AmpleSof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632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0" y="1314436"/>
            <a:ext cx="12192000" cy="5543563"/>
            <a:chOff x="1249363" y="1343077"/>
            <a:chExt cx="9126536" cy="487831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矩形 12"/>
            <p:cNvSpPr/>
            <p:nvPr/>
          </p:nvSpPr>
          <p:spPr>
            <a:xfrm>
              <a:off x="1249363" y="1343077"/>
              <a:ext cx="9126536" cy="48783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卡通简体"/>
                <a:cs typeface="+mn-ea"/>
                <a:sym typeface="+mn-lt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1386389" y="1509674"/>
              <a:ext cx="8861893" cy="454477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83E1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方正卡通简体"/>
                <a:cs typeface="+mn-ea"/>
                <a:sym typeface="+mn-lt"/>
              </a:endParaRPr>
            </a:p>
          </p:txBody>
        </p:sp>
      </p:grpSp>
      <p:pic>
        <p:nvPicPr>
          <p:cNvPr id="60" name="图片 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177" y="165021"/>
            <a:ext cx="837560" cy="1149417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3915625" y="385786"/>
            <a:ext cx="4661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CHIM CÔNG MÚA</a:t>
            </a:r>
            <a:endParaRPr lang="en-US" sz="4000" dirty="0">
              <a:solidFill>
                <a:srgbClr val="C0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6" name="Rectangle 2"/>
          <p:cNvSpPr>
            <a:spLocks noChangeArrowheads="1"/>
          </p:cNvSpPr>
          <p:nvPr/>
        </p:nvSpPr>
        <p:spPr bwMode="auto">
          <a:xfrm>
            <a:off x="183051" y="2233172"/>
            <a:ext cx="11838467" cy="35394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  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thường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từng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đôi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nhẩn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kiếm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ăn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giữa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rừng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Chim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cũng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bới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như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gà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ăn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mối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ăn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kiến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ăn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sâu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bọ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như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VNI-Times" pitchFamily="2" charset="0"/>
              </a:rPr>
              <a:t>gaø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VNI-Times" pitchFamily="2" charset="0"/>
              </a:rPr>
              <a:t>nhaø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Khi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kiếm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ăn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hay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nhởn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nhơ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dạo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xung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quanh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những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gốc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cây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cổ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thụ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hoặc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đậu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trên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cành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cao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đuôi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con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đực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thu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lại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như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chiếc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quạt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giấy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khép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VNI-Times" pitchFamily="2" charset="0"/>
              </a:rPr>
              <a:t>hôø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Nhưng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khi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con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mái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kêu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“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cút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cút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”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thi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̀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lặp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tức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con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đực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cũng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lên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tiếng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“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ực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ực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”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đáp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lại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đồng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thời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xòe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bộ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đuôi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thành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một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chiếc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ô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rực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rỡ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che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rợp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̉ con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mái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Từng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đôi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suốt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ngày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kiếm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ăn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suốt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ngày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múa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vờn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bên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nhau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Chiếc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ô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màu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sắc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đẹp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đến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̀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ảo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xập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xòe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uốn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lượn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dưới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ánh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nắng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xuân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ấm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áp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48" name="Rectangle 3"/>
          <p:cNvSpPr>
            <a:spLocks noChangeArrowheads="1"/>
          </p:cNvSpPr>
          <p:nvPr/>
        </p:nvSpPr>
        <p:spPr bwMode="auto">
          <a:xfrm>
            <a:off x="183051" y="5624154"/>
            <a:ext cx="11838467" cy="9541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    Quả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không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ngoa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khi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người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ta ví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chim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là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những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nghệ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sĩ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múa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của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rừng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xanh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61" name="Rectangle 4"/>
          <p:cNvSpPr>
            <a:spLocks noChangeArrowheads="1"/>
          </p:cNvSpPr>
          <p:nvPr/>
        </p:nvSpPr>
        <p:spPr bwMode="auto">
          <a:xfrm>
            <a:off x="183052" y="1419185"/>
            <a:ext cx="11838466" cy="9541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  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Mùa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xuân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trăm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hoa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đua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nở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ngàn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lá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khoe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sức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sống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mơn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mởn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Mùa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xuân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cũng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là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mùa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công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múa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183051" y="5758699"/>
            <a:ext cx="11838467" cy="796103"/>
          </a:xfrm>
          <a:prstGeom prst="rect">
            <a:avLst/>
          </a:prstGeom>
          <a:solidFill>
            <a:srgbClr val="FFC0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Terminator 2"/>
          <p:cNvSpPr/>
          <p:nvPr/>
        </p:nvSpPr>
        <p:spPr>
          <a:xfrm>
            <a:off x="7608650" y="6216520"/>
            <a:ext cx="4257963" cy="490889"/>
          </a:xfrm>
          <a:prstGeom prst="flowChartTerminator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latin typeface="#9Slide03 AmpleSoft" panose="02000000000000000000" pitchFamily="2" charset="0"/>
              </a:rPr>
              <a:t>Kết bài mở rộng</a:t>
            </a:r>
            <a:endParaRPr lang="en-US" sz="3600" dirty="0">
              <a:latin typeface="#9Slide03 AmpleSof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61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onr22tw">
      <a:majorFont>
        <a:latin typeface="方正卡通简体"/>
        <a:ea typeface="方正卡通简体"/>
        <a:cs typeface=""/>
      </a:majorFont>
      <a:minorFont>
        <a:latin typeface="方正卡通简体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1434</Words>
  <Application>Microsoft Office PowerPoint</Application>
  <PresentationFormat>Widescreen</PresentationFormat>
  <Paragraphs>78</Paragraphs>
  <Slides>23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43" baseType="lpstr">
      <vt:lpstr>#9Slide05 IcielSanelma</vt:lpstr>
      <vt:lpstr>Calibri</vt:lpstr>
      <vt:lpstr>字魂59号-创粗黑</vt:lpstr>
      <vt:lpstr>方正卡通简体</vt:lpstr>
      <vt:lpstr>#9Slide03 Nanami Rounded Light</vt:lpstr>
      <vt:lpstr>UTM Omni</vt:lpstr>
      <vt:lpstr>Arial</vt:lpstr>
      <vt:lpstr>UTM Aquarelle</vt:lpstr>
      <vt:lpstr>#9Slide05 Angelline</vt:lpstr>
      <vt:lpstr>#9Slide03 Arima Madurai Black</vt:lpstr>
      <vt:lpstr>Times New Roman</vt:lpstr>
      <vt:lpstr>UTM Avo</vt:lpstr>
      <vt:lpstr>#9Slide03 Jura Light</vt:lpstr>
      <vt:lpstr>#9Slide03 AmpleSoft</vt:lpstr>
      <vt:lpstr>VNI-Times</vt:lpstr>
      <vt:lpstr>微软雅黑</vt:lpstr>
      <vt:lpstr>#9Slide03 Arima Madurai ExtraBo</vt:lpstr>
      <vt:lpstr>#9Slide03 Comfortaa Light</vt:lpstr>
      <vt:lpstr>UTM Bitsumishi Pro</vt:lpstr>
      <vt:lpstr>第一PPT，www.1ppt.com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MANG NON</dc:creator>
  <cp:keywords>MangnonTeam</cp:keywords>
  <cp:lastModifiedBy>Lan Anh Dương</cp:lastModifiedBy>
  <cp:revision>20</cp:revision>
  <dcterms:created xsi:type="dcterms:W3CDTF">2022-04-01T13:47:03Z</dcterms:created>
  <dcterms:modified xsi:type="dcterms:W3CDTF">2023-07-24T18:48:28Z</dcterms:modified>
</cp:coreProperties>
</file>