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sldIdLst>
    <p:sldId id="257" r:id="rId2"/>
    <p:sldId id="259" r:id="rId3"/>
    <p:sldId id="261" r:id="rId4"/>
    <p:sldId id="263" r:id="rId5"/>
    <p:sldId id="260" r:id="rId6"/>
    <p:sldId id="264" r:id="rId7"/>
    <p:sldId id="265" r:id="rId8"/>
    <p:sldId id="266" r:id="rId9"/>
    <p:sldId id="267" r:id="rId10"/>
    <p:sldId id="268" r:id="rId11"/>
    <p:sldId id="269" r:id="rId12"/>
    <p:sldId id="258" r:id="rId13"/>
    <p:sldId id="270" r:id="rId14"/>
    <p:sldId id="271" r:id="rId15"/>
    <p:sldId id="272" r:id="rId16"/>
    <p:sldId id="274" r:id="rId17"/>
    <p:sldId id="275" r:id="rId18"/>
    <p:sldId id="276" r:id="rId19"/>
    <p:sldId id="262" r:id="rId20"/>
  </p:sldIdLst>
  <p:sldSz cx="12192000" cy="6858000"/>
  <p:notesSz cx="6858000" cy="9144000"/>
  <p:embeddedFontLst>
    <p:embeddedFont>
      <p:font typeface="DengXian" panose="02010600030101010101" pitchFamily="2" charset="-122"/>
      <p:regular r:id="rId22"/>
      <p:bold r:id="rId23"/>
    </p:embeddedFont>
    <p:embeddedFont>
      <p:font typeface="等线 Light" panose="02010600030101010101" pitchFamily="2" charset="-122"/>
      <p:regular r:id="rId24"/>
    </p:embeddedFont>
    <p:embeddedFont>
      <p:font typeface="Calibri" panose="020F0502020204030204" pitchFamily="34" charset="0"/>
      <p:regular r:id="rId25"/>
      <p:bold r:id="rId26"/>
      <p:italic r:id="rId27"/>
      <p:boldItalic r:id="rId28"/>
    </p:embeddedFont>
    <p:embeddedFont>
      <p:font typeface="Cambria" panose="02040503050406030204" pitchFamily="18" charset="0"/>
      <p:regular r:id="rId29"/>
      <p:bold r:id="rId30"/>
      <p:italic r:id="rId31"/>
      <p:boldItalic r:id="rId32"/>
    </p:embeddedFont>
    <p:embeddedFont>
      <p:font typeface="UTM A&amp;S Graceland" panose="02040603050506020204" pitchFamily="18" charset="0"/>
      <p:regular r:id="rId33"/>
    </p:embeddedFont>
    <p:embeddedFont>
      <p:font typeface="UTM Alpine KT" panose="02040603050506020204" pitchFamily="18" charset="0"/>
      <p:regular r:id="rId34"/>
    </p:embeddedFont>
    <p:embeddedFont>
      <p:font typeface="UTM Cookies" panose="02040603050506020204" pitchFamily="18" charset="0"/>
      <p:regular r:id="rId35"/>
    </p:embeddedFont>
    <p:embeddedFont>
      <p:font typeface="UTM Showcard" panose="02040603050506020204" pitchFamily="18"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ECDE"/>
    <a:srgbClr val="FEBC3A"/>
    <a:srgbClr val="ABCB4B"/>
    <a:srgbClr val="F77354"/>
    <a:srgbClr val="A45A3A"/>
    <a:srgbClr val="F1738F"/>
    <a:srgbClr val="BBB3D7"/>
    <a:srgbClr val="A3D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heme" Target="theme/theme1.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6DDE70-15E7-4939-9BF5-8545146DC4E8}"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F198B1-62AB-4CAD-9A19-65C39D432734}" type="slidenum">
              <a:rPr lang="en-US" smtClean="0"/>
              <a:t>‹#›</a:t>
            </a:fld>
            <a:endParaRPr lang="en-US"/>
          </a:p>
        </p:txBody>
      </p:sp>
    </p:spTree>
    <p:extLst>
      <p:ext uri="{BB962C8B-B14F-4D97-AF65-F5344CB8AC3E}">
        <p14:creationId xmlns:p14="http://schemas.microsoft.com/office/powerpoint/2010/main" val="1097464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215040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0745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10255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78153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2960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3217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22483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579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1A39DD-8312-4AF0-8206-6D24B9C9B0E1}" type="slidenum">
              <a:rPr lang="zh-CN" altLang="en-US" smtClean="0"/>
              <a:t>15</a:t>
            </a:fld>
            <a:endParaRPr lang="zh-CN" altLang="en-US"/>
          </a:p>
        </p:txBody>
      </p:sp>
    </p:spTree>
    <p:extLst>
      <p:ext uri="{BB962C8B-B14F-4D97-AF65-F5344CB8AC3E}">
        <p14:creationId xmlns:p14="http://schemas.microsoft.com/office/powerpoint/2010/main" val="848980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511800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85113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pic>
        <p:nvPicPr>
          <p:cNvPr id="7" name="图片 3">
            <a:extLst>
              <a:ext uri="{FF2B5EF4-FFF2-40B4-BE49-F238E27FC236}">
                <a16:creationId xmlns:a16="http://schemas.microsoft.com/office/drawing/2014/main" id="{62191C78-CD46-4C29-8986-A83EFCDDB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8" name="图形 5">
            <a:extLst>
              <a:ext uri="{FF2B5EF4-FFF2-40B4-BE49-F238E27FC236}">
                <a16:creationId xmlns:a16="http://schemas.microsoft.com/office/drawing/2014/main" id="{EB46120D-E2E9-4156-B775-7BB2686376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9728199" y="4963514"/>
            <a:ext cx="2463799" cy="1894485"/>
          </a:xfrm>
          <a:prstGeom prst="rect">
            <a:avLst/>
          </a:prstGeom>
        </p:spPr>
      </p:pic>
      <p:pic>
        <p:nvPicPr>
          <p:cNvPr id="9" name="图形 6">
            <a:extLst>
              <a:ext uri="{FF2B5EF4-FFF2-40B4-BE49-F238E27FC236}">
                <a16:creationId xmlns:a16="http://schemas.microsoft.com/office/drawing/2014/main" id="{AF965989-A108-460E-ABBE-5370CE02D45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04787" y="128588"/>
            <a:ext cx="620713" cy="713966"/>
          </a:xfrm>
          <a:prstGeom prst="rect">
            <a:avLst/>
          </a:prstGeom>
        </p:spPr>
      </p:pic>
      <p:pic>
        <p:nvPicPr>
          <p:cNvPr id="10" name="图片 14">
            <a:extLst>
              <a:ext uri="{FF2B5EF4-FFF2-40B4-BE49-F238E27FC236}">
                <a16:creationId xmlns:a16="http://schemas.microsoft.com/office/drawing/2014/main" id="{6261F4E1-5B20-4DF7-9CEB-A87DC0B08EE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2947195"/>
            <a:ext cx="2953688" cy="34190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4649961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750"/>
                                        <p:tgtEl>
                                          <p:spTgt spid="8"/>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0-#ppt_w/2"/>
                                          </p:val>
                                        </p:tav>
                                        <p:tav tm="100000">
                                          <p:val>
                                            <p:strVal val="#ppt_x"/>
                                          </p:val>
                                        </p:tav>
                                      </p:tavLst>
                                    </p:anim>
                                    <p:anim calcmode="lin" valueType="num">
                                      <p:cBhvr additive="base">
                                        <p:cTn id="12" dur="75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750" fill="hold"/>
                                        <p:tgtEl>
                                          <p:spTgt spid="10"/>
                                        </p:tgtEl>
                                        <p:attrNameLst>
                                          <p:attrName>ppt_x</p:attrName>
                                        </p:attrNameLst>
                                      </p:cBhvr>
                                      <p:tavLst>
                                        <p:tav tm="0">
                                          <p:val>
                                            <p:strVal val="#ppt_x"/>
                                          </p:val>
                                        </p:tav>
                                        <p:tav tm="100000">
                                          <p:val>
                                            <p:strVal val="#ppt_x"/>
                                          </p:val>
                                        </p:tav>
                                      </p:tavLst>
                                    </p:anim>
                                    <p:anim calcmode="lin" valueType="num">
                                      <p:cBhvr additive="base">
                                        <p:cTn id="17"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3969629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标题 1">
            <a:extLst>
              <a:ext uri="{FF2B5EF4-FFF2-40B4-BE49-F238E27FC236}">
                <a16:creationId xmlns:a16="http://schemas.microsoft.com/office/drawing/2014/main" id="{8934EAC8-4BA7-400C-AF05-FB44C4B8B9E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8"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日期占位符 3">
            <a:extLst>
              <a:ext uri="{FF2B5EF4-FFF2-40B4-BE49-F238E27FC236}">
                <a16:creationId xmlns:a16="http://schemas.microsoft.com/office/drawing/2014/main" id="{6E52E2C8-0BC2-4428-B87F-CAE62D24CD1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10"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11"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pic>
        <p:nvPicPr>
          <p:cNvPr id="12" name="图片 3">
            <a:extLst>
              <a:ext uri="{FF2B5EF4-FFF2-40B4-BE49-F238E27FC236}">
                <a16:creationId xmlns:a16="http://schemas.microsoft.com/office/drawing/2014/main" id="{62191C78-CD46-4C29-8986-A83EFCDDB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3" name="图形 5">
            <a:extLst>
              <a:ext uri="{FF2B5EF4-FFF2-40B4-BE49-F238E27FC236}">
                <a16:creationId xmlns:a16="http://schemas.microsoft.com/office/drawing/2014/main" id="{EB46120D-E2E9-4156-B775-7BB2686376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9728199" y="4963514"/>
            <a:ext cx="2463799" cy="1894485"/>
          </a:xfrm>
          <a:prstGeom prst="rect">
            <a:avLst/>
          </a:prstGeom>
        </p:spPr>
      </p:pic>
      <p:pic>
        <p:nvPicPr>
          <p:cNvPr id="14" name="图形 6">
            <a:extLst>
              <a:ext uri="{FF2B5EF4-FFF2-40B4-BE49-F238E27FC236}">
                <a16:creationId xmlns:a16="http://schemas.microsoft.com/office/drawing/2014/main" id="{AF965989-A108-460E-ABBE-5370CE02D45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04787" y="128588"/>
            <a:ext cx="620713" cy="713966"/>
          </a:xfrm>
          <a:prstGeom prst="rect">
            <a:avLst/>
          </a:prstGeom>
        </p:spPr>
      </p:pic>
      <p:pic>
        <p:nvPicPr>
          <p:cNvPr id="15" name="图片 14">
            <a:extLst>
              <a:ext uri="{FF2B5EF4-FFF2-40B4-BE49-F238E27FC236}">
                <a16:creationId xmlns:a16="http://schemas.microsoft.com/office/drawing/2014/main" id="{6261F4E1-5B20-4DF7-9CEB-A87DC0B08EE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2947195"/>
            <a:ext cx="2953688" cy="34190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3196251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750"/>
                                        <p:tgtEl>
                                          <p:spTgt spid="13"/>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0-#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750" fill="hold"/>
                                        <p:tgtEl>
                                          <p:spTgt spid="15"/>
                                        </p:tgtEl>
                                        <p:attrNameLst>
                                          <p:attrName>ppt_x</p:attrName>
                                        </p:attrNameLst>
                                      </p:cBhvr>
                                      <p:tavLst>
                                        <p:tav tm="0">
                                          <p:val>
                                            <p:strVal val="#ppt_x"/>
                                          </p:val>
                                        </p:tav>
                                        <p:tav tm="100000">
                                          <p:val>
                                            <p:strVal val="#ppt_x"/>
                                          </p:val>
                                        </p:tav>
                                      </p:tavLst>
                                    </p:anim>
                                    <p:anim calcmode="lin" valueType="num">
                                      <p:cBhvr additive="base">
                                        <p:cTn id="17"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5">
            <a:extLst>
              <a:ext uri="{FF2B5EF4-FFF2-40B4-BE49-F238E27FC236}">
                <a16:creationId xmlns:a16="http://schemas.microsoft.com/office/drawing/2014/main" id="{6F148555-414E-48CE-B8A1-33B01C3F25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8" name="图形 12">
            <a:extLst>
              <a:ext uri="{FF2B5EF4-FFF2-40B4-BE49-F238E27FC236}">
                <a16:creationId xmlns:a16="http://schemas.microsoft.com/office/drawing/2014/main" id="{43A51496-4EC3-4779-8779-B18467FA3B1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133" y="0"/>
            <a:ext cx="2937261" cy="4549725"/>
          </a:xfrm>
          <a:prstGeom prst="rect">
            <a:avLst/>
          </a:prstGeom>
        </p:spPr>
      </p:pic>
    </p:spTree>
    <p:extLst>
      <p:ext uri="{BB962C8B-B14F-4D97-AF65-F5344CB8AC3E}">
        <p14:creationId xmlns:p14="http://schemas.microsoft.com/office/powerpoint/2010/main" val="8388507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69928670"/>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839EF9-ED59-4E0D-B8F0-A5D5873FFF3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70524940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17102997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4956737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1173192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95489088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77322910"/>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738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47.png"/><Relationship Id="rId3" Type="http://schemas.openxmlformats.org/officeDocument/2006/relationships/image" Target="../media/image27.png"/><Relationship Id="rId7" Type="http://schemas.openxmlformats.org/officeDocument/2006/relationships/image" Target="../media/image42.png"/><Relationship Id="rId12" Type="http://schemas.openxmlformats.org/officeDocument/2006/relationships/image" Target="../media/image46.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0.png"/><Relationship Id="rId15" Type="http://schemas.openxmlformats.org/officeDocument/2006/relationships/image" Target="../media/image48.png"/><Relationship Id="rId10" Type="http://schemas.openxmlformats.org/officeDocument/2006/relationships/image" Target="../media/image44.png"/><Relationship Id="rId4" Type="http://schemas.openxmlformats.org/officeDocument/2006/relationships/image" Target="../media/image28.png"/><Relationship Id="rId9" Type="http://schemas.openxmlformats.org/officeDocument/2006/relationships/image" Target="../media/image43.png"/><Relationship Id="rId1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jp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jpg"/><Relationship Id="rId7" Type="http://schemas.openxmlformats.org/officeDocument/2006/relationships/image" Target="../media/image7.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56.emf"/></Relationships>
</file>

<file path=ppt/slides/_rels/slide1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g"/><Relationship Id="rId7" Type="http://schemas.openxmlformats.org/officeDocument/2006/relationships/image" Target="../media/image19.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jp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jp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jp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jpg"/><Relationship Id="rId7"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10"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F492BAF-D39E-440D-8600-87FC1E840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2" name="矩形 11">
            <a:extLst>
              <a:ext uri="{FF2B5EF4-FFF2-40B4-BE49-F238E27FC236}">
                <a16:creationId xmlns:a16="http://schemas.microsoft.com/office/drawing/2014/main" id="{5CFA2B33-D1AD-40A9-A17E-2B0AF83CBFE1}"/>
              </a:ext>
            </a:extLst>
          </p:cNvPr>
          <p:cNvSpPr/>
          <p:nvPr/>
        </p:nvSpPr>
        <p:spPr>
          <a:xfrm>
            <a:off x="-1" y="0"/>
            <a:ext cx="4151085" cy="6858000"/>
          </a:xfrm>
          <a:prstGeom prst="rect">
            <a:avLst/>
          </a:prstGeom>
          <a:blipFill dpi="0" rotWithShape="1">
            <a:blip r:embed="rId4">
              <a:alphaModFix amt="2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3" name="图形 12">
            <a:extLst>
              <a:ext uri="{FF2B5EF4-FFF2-40B4-BE49-F238E27FC236}">
                <a16:creationId xmlns:a16="http://schemas.microsoft.com/office/drawing/2014/main" id="{EE00F00D-AEC3-4E3B-81B8-626B38FE70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389" y="4107542"/>
            <a:ext cx="3502897" cy="2750457"/>
          </a:xfrm>
          <a:prstGeom prst="rect">
            <a:avLst/>
          </a:prstGeom>
        </p:spPr>
      </p:pic>
      <p:pic>
        <p:nvPicPr>
          <p:cNvPr id="15" name="图片 14">
            <a:extLst>
              <a:ext uri="{FF2B5EF4-FFF2-40B4-BE49-F238E27FC236}">
                <a16:creationId xmlns:a16="http://schemas.microsoft.com/office/drawing/2014/main" id="{AC940E11-B79D-4C96-BE10-8A790449AA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3792" y="0"/>
            <a:ext cx="3858208" cy="6858000"/>
          </a:xfrm>
          <a:prstGeom prst="rect">
            <a:avLst/>
          </a:prstGeom>
        </p:spPr>
      </p:pic>
      <p:pic>
        <p:nvPicPr>
          <p:cNvPr id="20" name="图形 19">
            <a:extLst>
              <a:ext uri="{FF2B5EF4-FFF2-40B4-BE49-F238E27FC236}">
                <a16:creationId xmlns:a16="http://schemas.microsoft.com/office/drawing/2014/main" id="{08563922-9FBE-4938-B3BE-642BC31526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4012" y="136706"/>
            <a:ext cx="1851529" cy="3408324"/>
          </a:xfrm>
          <a:prstGeom prst="rect">
            <a:avLst/>
          </a:prstGeom>
        </p:spPr>
      </p:pic>
      <p:sp>
        <p:nvSpPr>
          <p:cNvPr id="8" name="矩形: 圆角 293">
            <a:extLst>
              <a:ext uri="{FF2B5EF4-FFF2-40B4-BE49-F238E27FC236}">
                <a16:creationId xmlns:a16="http://schemas.microsoft.com/office/drawing/2014/main" id="{59217348-A297-4C60-AC84-F55A9D435E7D}"/>
              </a:ext>
            </a:extLst>
          </p:cNvPr>
          <p:cNvSpPr/>
          <p:nvPr/>
        </p:nvSpPr>
        <p:spPr>
          <a:xfrm>
            <a:off x="3139681" y="611588"/>
            <a:ext cx="4344276" cy="675313"/>
          </a:xfrm>
          <a:prstGeom prst="roundRect">
            <a:avLst>
              <a:gd name="adj" fmla="val 50000"/>
            </a:avLst>
          </a:prstGeom>
          <a:solidFill>
            <a:srgbClr val="33B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dirty="0" err="1">
                <a:ln>
                  <a:solidFill>
                    <a:sysClr val="windowText" lastClr="000000"/>
                  </a:solidFill>
                </a:ln>
                <a:latin typeface="UTM A&amp;S Graceland" panose="02040603050506020204" pitchFamily="18" charset="0"/>
                <a:ea typeface="inpin heiti" panose="00000500000000000000" pitchFamily="2" charset="-122"/>
                <a:sym typeface="inpin heiti" panose="00000500000000000000" pitchFamily="2" charset="-122"/>
              </a:rPr>
              <a:t>Tập</a:t>
            </a:r>
            <a:r>
              <a:rPr lang="en-US" altLang="zh-CN" sz="4800" dirty="0">
                <a:ln>
                  <a:solidFill>
                    <a:sysClr val="windowText" lastClr="000000"/>
                  </a:solidFill>
                </a:ln>
                <a:latin typeface="UTM A&amp;S Graceland" panose="02040603050506020204" pitchFamily="18" charset="0"/>
                <a:ea typeface="inpin heiti" panose="00000500000000000000" pitchFamily="2" charset="-122"/>
                <a:sym typeface="inpin heiti" panose="00000500000000000000" pitchFamily="2" charset="-122"/>
              </a:rPr>
              <a:t> </a:t>
            </a:r>
            <a:r>
              <a:rPr lang="en-US" altLang="zh-CN" sz="4800" dirty="0" err="1">
                <a:ln>
                  <a:solidFill>
                    <a:sysClr val="windowText" lastClr="000000"/>
                  </a:solidFill>
                </a:ln>
                <a:latin typeface="UTM A&amp;S Graceland" panose="02040603050506020204" pitchFamily="18" charset="0"/>
                <a:ea typeface="inpin heiti" panose="00000500000000000000" pitchFamily="2" charset="-122"/>
                <a:sym typeface="inpin heiti" panose="00000500000000000000" pitchFamily="2" charset="-122"/>
              </a:rPr>
              <a:t>làm</a:t>
            </a:r>
            <a:r>
              <a:rPr lang="en-US" altLang="zh-CN" sz="4800" dirty="0">
                <a:ln>
                  <a:solidFill>
                    <a:sysClr val="windowText" lastClr="000000"/>
                  </a:solidFill>
                </a:ln>
                <a:latin typeface="UTM A&amp;S Graceland" panose="02040603050506020204" pitchFamily="18" charset="0"/>
                <a:ea typeface="inpin heiti" panose="00000500000000000000" pitchFamily="2" charset="-122"/>
                <a:sym typeface="inpin heiti" panose="00000500000000000000" pitchFamily="2" charset="-122"/>
              </a:rPr>
              <a:t> </a:t>
            </a:r>
            <a:r>
              <a:rPr lang="en-US" altLang="zh-CN" sz="4800" dirty="0" err="1">
                <a:ln>
                  <a:solidFill>
                    <a:sysClr val="windowText" lastClr="000000"/>
                  </a:solidFill>
                </a:ln>
                <a:latin typeface="UTM A&amp;S Graceland" panose="02040603050506020204" pitchFamily="18" charset="0"/>
                <a:ea typeface="inpin heiti" panose="00000500000000000000" pitchFamily="2" charset="-122"/>
                <a:sym typeface="inpin heiti" panose="00000500000000000000" pitchFamily="2" charset="-122"/>
              </a:rPr>
              <a:t>văn</a:t>
            </a:r>
            <a:endParaRPr lang="zh-CN" altLang="en-US" sz="4800" dirty="0">
              <a:ln>
                <a:solidFill>
                  <a:sysClr val="windowText" lastClr="000000"/>
                </a:solidFill>
              </a:ln>
              <a:latin typeface="UTM A&amp;S Graceland" panose="02040603050506020204" pitchFamily="18" charset="0"/>
              <a:ea typeface="inpin heiti" panose="00000500000000000000" pitchFamily="2" charset="-122"/>
              <a:sym typeface="inpin heiti" panose="00000500000000000000" pitchFamily="2" charset="-122"/>
            </a:endParaRPr>
          </a:p>
        </p:txBody>
      </p:sp>
      <p:grpSp>
        <p:nvGrpSpPr>
          <p:cNvPr id="3" name="Group 2"/>
          <p:cNvGrpSpPr/>
          <p:nvPr/>
        </p:nvGrpSpPr>
        <p:grpSpPr>
          <a:xfrm>
            <a:off x="1912837" y="1840868"/>
            <a:ext cx="6842642" cy="3176266"/>
            <a:chOff x="1912837" y="1339274"/>
            <a:chExt cx="6842642" cy="3176266"/>
          </a:xfrm>
        </p:grpSpPr>
        <p:sp>
          <p:nvSpPr>
            <p:cNvPr id="2" name="TextBox 1"/>
            <p:cNvSpPr txBox="1"/>
            <p:nvPr/>
          </p:nvSpPr>
          <p:spPr>
            <a:xfrm>
              <a:off x="1912837" y="1376219"/>
              <a:ext cx="6797964" cy="3139321"/>
            </a:xfrm>
            <a:prstGeom prst="rect">
              <a:avLst/>
            </a:prstGeom>
            <a:noFill/>
          </p:spPr>
          <p:txBody>
            <a:bodyPr wrap="square" rtlCol="0">
              <a:spAutoFit/>
            </a:bodyPr>
            <a:lstStyle/>
            <a:p>
              <a:pPr algn="ctr"/>
              <a:r>
                <a:rPr lang="en-US" sz="6600" dirty="0">
                  <a:latin typeface="UTM Showcard" panose="02040603050506020204" pitchFamily="18" charset="0"/>
                </a:rPr>
                <a:t>ĐOẠN VĂN </a:t>
              </a:r>
            </a:p>
            <a:p>
              <a:pPr algn="ctr"/>
              <a:r>
                <a:rPr lang="en-US" sz="6600" dirty="0">
                  <a:latin typeface="UTM Showcard" panose="02040603050506020204" pitchFamily="18" charset="0"/>
                </a:rPr>
                <a:t>TRONG BÀI VĂN KỂ CHUYỆN</a:t>
              </a:r>
            </a:p>
          </p:txBody>
        </p:sp>
        <p:sp>
          <p:nvSpPr>
            <p:cNvPr id="9" name="TextBox 8"/>
            <p:cNvSpPr txBox="1"/>
            <p:nvPr/>
          </p:nvSpPr>
          <p:spPr>
            <a:xfrm>
              <a:off x="1957515" y="1339274"/>
              <a:ext cx="6797964" cy="3139321"/>
            </a:xfrm>
            <a:prstGeom prst="rect">
              <a:avLst/>
            </a:prstGeom>
            <a:noFill/>
          </p:spPr>
          <p:txBody>
            <a:bodyPr wrap="square" rtlCol="0">
              <a:spAutoFit/>
            </a:bodyPr>
            <a:lstStyle/>
            <a:p>
              <a:pPr algn="ctr"/>
              <a:r>
                <a:rPr lang="en-US" sz="6600" dirty="0">
                  <a:ln w="28575">
                    <a:solidFill>
                      <a:sysClr val="windowText" lastClr="000000"/>
                    </a:solidFill>
                  </a:ln>
                  <a:solidFill>
                    <a:schemeClr val="bg1"/>
                  </a:solidFill>
                  <a:latin typeface="UTM Showcard" panose="02040603050506020204" pitchFamily="18" charset="0"/>
                </a:rPr>
                <a:t>ĐOẠN VĂN </a:t>
              </a:r>
            </a:p>
            <a:p>
              <a:pPr algn="ctr"/>
              <a:r>
                <a:rPr lang="en-US" sz="6600" dirty="0">
                  <a:ln w="28575">
                    <a:solidFill>
                      <a:sysClr val="windowText" lastClr="000000"/>
                    </a:solidFill>
                  </a:ln>
                  <a:solidFill>
                    <a:schemeClr val="bg1"/>
                  </a:solidFill>
                  <a:latin typeface="UTM Showcard" panose="02040603050506020204" pitchFamily="18" charset="0"/>
                </a:rPr>
                <a:t>TRONG BÀI VĂN KỂ CHUYỆN</a:t>
              </a:r>
            </a:p>
          </p:txBody>
        </p:sp>
      </p:grpSp>
    </p:spTree>
    <p:extLst>
      <p:ext uri="{BB962C8B-B14F-4D97-AF65-F5344CB8AC3E}">
        <p14:creationId xmlns:p14="http://schemas.microsoft.com/office/powerpoint/2010/main" val="2558969030"/>
      </p:ext>
    </p:extLst>
  </p:cSld>
  <p:clrMapOvr>
    <a:masterClrMapping/>
  </p:clrMapOvr>
  <mc:AlternateContent xmlns:mc="http://schemas.openxmlformats.org/markup-compatibility/2006" xmlns:p14="http://schemas.microsoft.com/office/powerpoint/2010/main">
    <mc:Choice Requires="p14">
      <p:transition spd="slow" p14:dur="1750" advClick="0" advTm="0">
        <p14:prism isContent="1" isInverted="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750"/>
                                        <p:tgtEl>
                                          <p:spTgt spid="15"/>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750"/>
                                        <p:tgtEl>
                                          <p:spTgt spid="12"/>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750" fill="hold"/>
                                        <p:tgtEl>
                                          <p:spTgt spid="20"/>
                                        </p:tgtEl>
                                        <p:attrNameLst>
                                          <p:attrName>ppt_w</p:attrName>
                                        </p:attrNameLst>
                                      </p:cBhvr>
                                      <p:tavLst>
                                        <p:tav tm="0">
                                          <p:val>
                                            <p:fltVal val="0"/>
                                          </p:val>
                                        </p:tav>
                                        <p:tav tm="100000">
                                          <p:val>
                                            <p:strVal val="#ppt_w"/>
                                          </p:val>
                                        </p:tav>
                                      </p:tavLst>
                                    </p:anim>
                                    <p:anim calcmode="lin" valueType="num">
                                      <p:cBhvr>
                                        <p:cTn id="16" dur="750" fill="hold"/>
                                        <p:tgtEl>
                                          <p:spTgt spid="20"/>
                                        </p:tgtEl>
                                        <p:attrNameLst>
                                          <p:attrName>ppt_h</p:attrName>
                                        </p:attrNameLst>
                                      </p:cBhvr>
                                      <p:tavLst>
                                        <p:tav tm="0">
                                          <p:val>
                                            <p:fltVal val="0"/>
                                          </p:val>
                                        </p:tav>
                                        <p:tav tm="100000">
                                          <p:val>
                                            <p:strVal val="#ppt_h"/>
                                          </p:val>
                                        </p:tav>
                                      </p:tavLst>
                                    </p:anim>
                                    <p:animEffect transition="in" filter="fade">
                                      <p:cBhvr>
                                        <p:cTn id="17" dur="750"/>
                                        <p:tgtEl>
                                          <p:spTgt spid="20"/>
                                        </p:tgtEl>
                                      </p:cBhvr>
                                    </p:animEffect>
                                  </p:childTnLst>
                                </p:cTn>
                              </p:par>
                            </p:childTnLst>
                          </p:cTn>
                        </p:par>
                        <p:par>
                          <p:cTn id="18" fill="hold">
                            <p:stCondLst>
                              <p:cond delay="2250"/>
                            </p:stCondLst>
                            <p:childTnLst>
                              <p:par>
                                <p:cTn id="19" presetID="2" presetClass="entr" presetSubtype="8"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0-#ppt_w/2"/>
                                          </p:val>
                                        </p:tav>
                                        <p:tav tm="100000">
                                          <p:val>
                                            <p:strVal val="#ppt_x"/>
                                          </p:val>
                                        </p:tav>
                                      </p:tavLst>
                                    </p:anim>
                                    <p:anim calcmode="lin" valueType="num">
                                      <p:cBhvr additive="base">
                                        <p:cTn id="22" dur="750" fill="hold"/>
                                        <p:tgtEl>
                                          <p:spTgt spid="13"/>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2" presetClass="entr" presetSubtype="8" fill="hold" grpId="0" nodeType="afterEffect">
                                  <p:stCondLst>
                                    <p:cond delay="0"/>
                                  </p:stCondLst>
                                  <p:iterate type="lt">
                                    <p:tmPct val="10000"/>
                                  </p:iterate>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3"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
                                        <p:tgtEl>
                                          <p:spTgt spid="3"/>
                                        </p:tgtEl>
                                      </p:cBhvr>
                                    </p:animEffect>
                                    <p:anim calcmode="lin" valueType="num">
                                      <p:cBhvr>
                                        <p:cTn id="32" dur="400" fill="hold"/>
                                        <p:tgtEl>
                                          <p:spTgt spid="3"/>
                                        </p:tgtEl>
                                        <p:attrNameLst>
                                          <p:attrName>ppt_x</p:attrName>
                                        </p:attrNameLst>
                                      </p:cBhvr>
                                      <p:tavLst>
                                        <p:tav tm="0">
                                          <p:val>
                                            <p:strVal val="#ppt_x"/>
                                          </p:val>
                                        </p:tav>
                                        <p:tav tm="100000">
                                          <p:val>
                                            <p:strVal val="#ppt_x"/>
                                          </p:val>
                                        </p:tav>
                                      </p:tavLst>
                                    </p:anim>
                                    <p:anim calcmode="lin" valueType="num">
                                      <p:cBhvr>
                                        <p:cTn id="33" dur="400" fill="hold"/>
                                        <p:tgtEl>
                                          <p:spTgt spid="3"/>
                                        </p:tgtEl>
                                        <p:attrNameLst>
                                          <p:attrName>ppt_y</p:attrName>
                                        </p:attrNameLst>
                                      </p:cBhvr>
                                      <p:tavLst>
                                        <p:tav tm="0">
                                          <p:val>
                                            <p:strVal val="#ppt_y+0.31"/>
                                          </p:val>
                                        </p:tav>
                                        <p:tav tm="100000">
                                          <p:val>
                                            <p:strVal val="#ppt_y+0.31"/>
                                          </p:val>
                                        </p:tav>
                                      </p:tavLst>
                                    </p:anim>
                                    <p:anim calcmode="lin" valueType="num">
                                      <p:cBhvr>
                                        <p:cTn id="34"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5"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4A91F203-DC90-4DB5-813F-C4AA7D6481B4}"/>
              </a:ext>
            </a:extLst>
          </p:cNvPr>
          <p:cNvSpPr/>
          <p:nvPr/>
        </p:nvSpPr>
        <p:spPr>
          <a:xfrm>
            <a:off x="265471" y="235974"/>
            <a:ext cx="11562735" cy="662202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3" name="图片 3">
            <a:extLst>
              <a:ext uri="{FF2B5EF4-FFF2-40B4-BE49-F238E27FC236}">
                <a16:creationId xmlns:a16="http://schemas.microsoft.com/office/drawing/2014/main" id="{5A1F2765-D738-462A-B5D8-19D22C8BB2DA}"/>
              </a:ext>
            </a:extLst>
          </p:cNvPr>
          <p:cNvPicPr>
            <a:picLocks noChangeAspect="1"/>
          </p:cNvPicPr>
          <p:nvPr/>
        </p:nvPicPr>
        <p:blipFill>
          <a:blip r:embed="rId2"/>
          <a:stretch>
            <a:fillRect/>
          </a:stretch>
        </p:blipFill>
        <p:spPr>
          <a:xfrm>
            <a:off x="0" y="0"/>
            <a:ext cx="1616671" cy="1014506"/>
          </a:xfrm>
          <a:prstGeom prst="rect">
            <a:avLst/>
          </a:prstGeom>
        </p:spPr>
      </p:pic>
      <p:sp>
        <p:nvSpPr>
          <p:cNvPr id="4" name="文本框 5">
            <a:extLst>
              <a:ext uri="{FF2B5EF4-FFF2-40B4-BE49-F238E27FC236}">
                <a16:creationId xmlns:a16="http://schemas.microsoft.com/office/drawing/2014/main" id="{32647452-F270-483A-B90D-FB03AC2F9EA5}"/>
              </a:ext>
            </a:extLst>
          </p:cNvPr>
          <p:cNvSpPr txBox="1"/>
          <p:nvPr/>
        </p:nvSpPr>
        <p:spPr>
          <a:xfrm>
            <a:off x="808335" y="333137"/>
            <a:ext cx="10764254" cy="6524863"/>
          </a:xfrm>
          <a:prstGeom prst="rect">
            <a:avLst/>
          </a:prstGeom>
          <a:noFill/>
        </p:spPr>
        <p:txBody>
          <a:bodyPr wrap="square" rtlCol="0">
            <a:spAutoFit/>
          </a:bodyPr>
          <a:lstStyle/>
          <a:p>
            <a:pPr algn="ctr"/>
            <a:r>
              <a:rPr lang="vi-VN" altLang="zh-CN" sz="2200" b="1">
                <a:solidFill>
                  <a:srgbClr val="002060"/>
                </a:solidFill>
                <a:latin typeface="+mj-lt"/>
                <a:ea typeface="inpin heiti" panose="00000500000000000000" pitchFamily="2" charset="-122"/>
                <a:sym typeface="inpin heiti" panose="00000500000000000000" pitchFamily="2" charset="-122"/>
              </a:rPr>
              <a:t>Những hạt thóc giống</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Ngày xưa có một ông vua cao tuổi muốn tìm người nối ngôi. Vua ra lệnh phát cho mỗi người dân một thúng thóc về gieo trồng và giao hẹn: ai thu được nhiều thóc nhất sẽ được truyền ngôi, ai không có thóc nộp sẽ bị trừng phạt.</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Có chú bé mồ côi tên là Chôm nhận thóc về, dốc công chăm sóc mà thóc vẫn chẳng nảy mầm. </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Đến vụ thu hoạch, mọi người nô nức chở thóc về kinh thành nộp cho nhà vua. Chôm lo lắng đến trước nhà vua, quỳ tâu:</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Tâu Bệ hạ! Con không làm sao cho thóc nảy mầm được.</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Mọi người đều sững sờ vì lời thú tội của Chôm. Nhưng nhà vua đã đỡ chú bé đứng dậy. Ngài hỏi còn ai để chết thóc giống không. Không ai trả lời. Lúc bấy giờ nhà vua mới ôn tồn nói:</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Trước khi phát thóc giống, ta đã cho luộc kĩ rồi. Lẽ nào thóc ấy còn mọc được? Những xe thóc đầy ắp kia đâu phải thu được từ thóc giống của ta!</a:t>
            </a:r>
          </a:p>
          <a:p>
            <a:r>
              <a:rPr lang="vi-VN" altLang="zh-CN" sz="2200">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Rồi vua dõng dạ nói tiếp:</a:t>
            </a:r>
          </a:p>
          <a:p>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 Trung thực là đức tính quý nhất của con người. Ta sẽ truyền ngôi cho chú bé trung thực và dũng cảm này.</a:t>
            </a:r>
          </a:p>
          <a:p>
            <a:r>
              <a:rPr lang="vi-VN" altLang="zh-CN" sz="2200">
                <a:solidFill>
                  <a:srgbClr val="002060"/>
                </a:solidFill>
                <a:latin typeface="+mj-lt"/>
                <a:ea typeface="inpin heiti" panose="00000500000000000000" pitchFamily="2" charset="-122"/>
                <a:sym typeface="inpin heiti" panose="00000500000000000000" pitchFamily="2" charset="-122"/>
              </a:rPr>
              <a:t>   </a:t>
            </a:r>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Chôm được truyền ngôi và trở thành ông vua hiền minh.</a:t>
            </a:r>
          </a:p>
          <a:p>
            <a:pPr algn="ctr"/>
            <a:r>
              <a:rPr lang="vi-VN" altLang="zh-CN" sz="2200">
                <a:solidFill>
                  <a:srgbClr val="002060"/>
                </a:solidFill>
                <a:latin typeface="+mj-lt"/>
                <a:ea typeface="inpin heiti" panose="00000500000000000000" pitchFamily="2" charset="-122"/>
                <a:sym typeface="inpin heiti" panose="00000500000000000000" pitchFamily="2" charset="-122"/>
              </a:rPr>
              <a:t>                           </a:t>
            </a:r>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i="1">
                <a:solidFill>
                  <a:srgbClr val="002060"/>
                </a:solidFill>
                <a:latin typeface="+mj-lt"/>
                <a:ea typeface="inpin heiti" panose="00000500000000000000" pitchFamily="2" charset="-122"/>
                <a:sym typeface="inpin heiti" panose="00000500000000000000" pitchFamily="2" charset="-122"/>
              </a:rPr>
              <a:t>(Truyện dân gian Khmer)</a:t>
            </a:r>
            <a:endParaRPr lang="zh-CN" altLang="en-US" sz="2200" i="1" dirty="0">
              <a:solidFill>
                <a:srgbClr val="002060"/>
              </a:solidFill>
              <a:latin typeface="+mj-lt"/>
              <a:ea typeface="inpin heiti" panose="00000500000000000000" pitchFamily="2" charset="-122"/>
              <a:sym typeface="inpin heiti" panose="00000500000000000000" pitchFamily="2" charset="-122"/>
            </a:endParaRPr>
          </a:p>
        </p:txBody>
      </p:sp>
      <p:cxnSp>
        <p:nvCxnSpPr>
          <p:cNvPr id="5" name="Straight Connector 4"/>
          <p:cNvCxnSpPr/>
          <p:nvPr/>
        </p:nvCxnSpPr>
        <p:spPr>
          <a:xfrm>
            <a:off x="1957614" y="5709766"/>
            <a:ext cx="3672000"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732786" y="5066711"/>
            <a:ext cx="10628104" cy="14088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7" name="Straight Connector 6"/>
          <p:cNvCxnSpPr/>
          <p:nvPr/>
        </p:nvCxnSpPr>
        <p:spPr>
          <a:xfrm>
            <a:off x="1870529" y="6377422"/>
            <a:ext cx="2664000"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1622828" y="1494626"/>
            <a:ext cx="9135267" cy="2394857"/>
          </a:xfrm>
          <a:prstGeom prst="roundRect">
            <a:avLst/>
          </a:prstGeom>
          <a:solidFill>
            <a:srgbClr val="47D0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622828" y="2172114"/>
            <a:ext cx="2438611" cy="1444877"/>
          </a:xfrm>
          <a:prstGeom prst="rect">
            <a:avLst/>
          </a:prstGeom>
        </p:spPr>
      </p:pic>
      <p:sp>
        <p:nvSpPr>
          <p:cNvPr id="10" name="Rectangle 9"/>
          <p:cNvSpPr/>
          <p:nvPr/>
        </p:nvSpPr>
        <p:spPr>
          <a:xfrm>
            <a:off x="3115340" y="2741123"/>
            <a:ext cx="726482"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khen</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8646" y="2217650"/>
            <a:ext cx="1136528" cy="1599503"/>
          </a:xfrm>
          <a:prstGeom prst="rect">
            <a:avLst/>
          </a:prstGeom>
        </p:spPr>
      </p:pic>
      <p:sp>
        <p:nvSpPr>
          <p:cNvPr id="12" name="Rectangle 11"/>
          <p:cNvSpPr/>
          <p:nvPr/>
        </p:nvSpPr>
        <p:spPr>
          <a:xfrm>
            <a:off x="4704745" y="3203431"/>
            <a:ext cx="4397359"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trung thực, dũng cảm, truyền ngôi cho</a:t>
            </a: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79415" y="1577023"/>
            <a:ext cx="1931105" cy="2328200"/>
          </a:xfrm>
          <a:prstGeom prst="rect">
            <a:avLst/>
          </a:prstGeom>
        </p:spPr>
      </p:pic>
      <p:sp>
        <p:nvSpPr>
          <p:cNvPr id="14" name="Rectangle 13"/>
          <p:cNvSpPr/>
          <p:nvPr/>
        </p:nvSpPr>
        <p:spPr>
          <a:xfrm>
            <a:off x="7201052" y="1591537"/>
            <a:ext cx="1656223" cy="553998"/>
          </a:xfrm>
          <a:prstGeom prst="rect">
            <a:avLst/>
          </a:prstGeom>
          <a:noFill/>
        </p:spPr>
        <p:txBody>
          <a:bodyPr wrap="none" lIns="91440" tIns="45720" rIns="91440" bIns="45720">
            <a:spAutoFit/>
          </a:bodyPr>
          <a:lstStyle/>
          <a:p>
            <a:pPr algn="ctr"/>
            <a:r>
              <a:rPr lang="en-US" sz="3000" b="1" cap="none" spc="0">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4</a:t>
            </a:r>
          </a:p>
        </p:txBody>
      </p:sp>
      <p:sp>
        <p:nvSpPr>
          <p:cNvPr id="15" name="Rounded Rectangle 14"/>
          <p:cNvSpPr/>
          <p:nvPr/>
        </p:nvSpPr>
        <p:spPr>
          <a:xfrm>
            <a:off x="8944662" y="4335790"/>
            <a:ext cx="1400610" cy="612934"/>
          </a:xfrm>
          <a:prstGeom prst="roundRect">
            <a:avLst/>
          </a:prstGeom>
          <a:solidFill>
            <a:srgbClr val="47D07A"/>
          </a:solidFill>
          <a:ln w="28575">
            <a:solidFill>
              <a:schemeClr val="bg1"/>
            </a:solidFill>
            <a:prstDash val="sysDash"/>
          </a:ln>
        </p:spPr>
        <p:txBody>
          <a:bodyPr wrap="none" lIns="91440" tIns="45720" rIns="91440" bIns="45720">
            <a:spAutoFit/>
          </a:bodyPr>
          <a:lstStyle/>
          <a:p>
            <a:pPr algn="ctr"/>
            <a:r>
              <a:rPr lang="en-US" sz="3000" b="1">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4</a:t>
            </a:r>
          </a:p>
        </p:txBody>
      </p:sp>
      <p:pic>
        <p:nvPicPr>
          <p:cNvPr id="16" name="图片 2">
            <a:extLst>
              <a:ext uri="{FF2B5EF4-FFF2-40B4-BE49-F238E27FC236}">
                <a16:creationId xmlns:a16="http://schemas.microsoft.com/office/drawing/2014/main" id="{92132393-9491-49B7-837D-2629EC9FA361}"/>
              </a:ext>
            </a:extLst>
          </p:cNvPr>
          <p:cNvPicPr>
            <a:picLocks noChangeAspect="1"/>
          </p:cNvPicPr>
          <p:nvPr/>
        </p:nvPicPr>
        <p:blipFill>
          <a:blip r:embed="rId6"/>
          <a:stretch>
            <a:fillRect/>
          </a:stretch>
        </p:blipFill>
        <p:spPr>
          <a:xfrm>
            <a:off x="10960030" y="5709766"/>
            <a:ext cx="1155423" cy="1148234"/>
          </a:xfrm>
          <a:prstGeom prst="rect">
            <a:avLst/>
          </a:prstGeom>
        </p:spPr>
      </p:pic>
    </p:spTree>
    <p:extLst>
      <p:ext uri="{BB962C8B-B14F-4D97-AF65-F5344CB8AC3E}">
        <p14:creationId xmlns:p14="http://schemas.microsoft.com/office/powerpoint/2010/main" val="94955768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iterate type="wd">
                                    <p:tmPct val="10000"/>
                                  </p:iterate>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iterate type="wd">
                                    <p:tmPct val="10000"/>
                                  </p:iterate>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par>
                                <p:cTn id="18" presetID="3" presetClass="entr" presetSubtype="10" fill="hold" grpId="0" nodeType="withEffect">
                                  <p:stCondLst>
                                    <p:cond delay="0"/>
                                  </p:stCondLst>
                                  <p:iterate type="wd">
                                    <p:tmPct val="10000"/>
                                  </p:iterate>
                                  <p:childTnLst>
                                    <p:set>
                                      <p:cBhvr>
                                        <p:cTn id="19" dur="1" fill="hold">
                                          <p:stCondLst>
                                            <p:cond delay="0"/>
                                          </p:stCondLst>
                                        </p:cTn>
                                        <p:tgtEl>
                                          <p:spTgt spid="14"/>
                                        </p:tgtEl>
                                        <p:attrNameLst>
                                          <p:attrName>style.visibility</p:attrName>
                                        </p:attrNameLst>
                                      </p:cBhvr>
                                      <p:to>
                                        <p:strVal val="visible"/>
                                      </p:to>
                                    </p:set>
                                    <p:animEffect transition="in" filter="blinds(horizontal)">
                                      <p:cBhvr>
                                        <p:cTn id="20" dur="500"/>
                                        <p:tgtEl>
                                          <p:spTgt spid="14"/>
                                        </p:tgtEl>
                                      </p:cBhvr>
                                    </p:animEffect>
                                  </p:childTnLst>
                                </p:cTn>
                              </p:par>
                            </p:childTnLst>
                          </p:cTn>
                        </p:par>
                        <p:par>
                          <p:cTn id="21" fill="hold">
                            <p:stCondLst>
                              <p:cond delay="600"/>
                            </p:stCondLst>
                            <p:childTnLst>
                              <p:par>
                                <p:cTn id="22" presetID="32" presetClass="emph" presetSubtype="0" repeatCount="indefinite" fill="hold" grpId="1" nodeType="afterEffect">
                                  <p:stCondLst>
                                    <p:cond delay="0"/>
                                  </p:stCondLst>
                                  <p:iterate type="wd">
                                    <p:tmPct val="10000"/>
                                  </p:iterate>
                                  <p:childTnLst>
                                    <p:animRot by="120000">
                                      <p:cBhvr>
                                        <p:cTn id="23" dur="50" fill="hold">
                                          <p:stCondLst>
                                            <p:cond delay="0"/>
                                          </p:stCondLst>
                                        </p:cTn>
                                        <p:tgtEl>
                                          <p:spTgt spid="14"/>
                                        </p:tgtEl>
                                        <p:attrNameLst>
                                          <p:attrName>r</p:attrName>
                                        </p:attrNameLst>
                                      </p:cBhvr>
                                    </p:animRot>
                                    <p:animRot by="-240000">
                                      <p:cBhvr>
                                        <p:cTn id="24" dur="100" fill="hold">
                                          <p:stCondLst>
                                            <p:cond delay="100"/>
                                          </p:stCondLst>
                                        </p:cTn>
                                        <p:tgtEl>
                                          <p:spTgt spid="14"/>
                                        </p:tgtEl>
                                        <p:attrNameLst>
                                          <p:attrName>r</p:attrName>
                                        </p:attrNameLst>
                                      </p:cBhvr>
                                    </p:animRot>
                                    <p:animRot by="240000">
                                      <p:cBhvr>
                                        <p:cTn id="25" dur="100" fill="hold">
                                          <p:stCondLst>
                                            <p:cond delay="200"/>
                                          </p:stCondLst>
                                        </p:cTn>
                                        <p:tgtEl>
                                          <p:spTgt spid="14"/>
                                        </p:tgtEl>
                                        <p:attrNameLst>
                                          <p:attrName>r</p:attrName>
                                        </p:attrNameLst>
                                      </p:cBhvr>
                                    </p:animRot>
                                    <p:animRot by="-240000">
                                      <p:cBhvr>
                                        <p:cTn id="26" dur="100" fill="hold">
                                          <p:stCondLst>
                                            <p:cond delay="300"/>
                                          </p:stCondLst>
                                        </p:cTn>
                                        <p:tgtEl>
                                          <p:spTgt spid="14"/>
                                        </p:tgtEl>
                                        <p:attrNameLst>
                                          <p:attrName>r</p:attrName>
                                        </p:attrNameLst>
                                      </p:cBhvr>
                                    </p:animRot>
                                    <p:animRot by="120000">
                                      <p:cBhvr>
                                        <p:cTn id="27" dur="100" fill="hold">
                                          <p:stCondLst>
                                            <p:cond delay="400"/>
                                          </p:stCondLst>
                                        </p:cTn>
                                        <p:tgtEl>
                                          <p:spTgt spid="14"/>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iterate type="wd">
                                    <p:tmPct val="10000"/>
                                  </p:iterate>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p:tgtEl>
                                          <p:spTgt spid="9"/>
                                        </p:tgtEl>
                                        <p:attrNameLst>
                                          <p:attrName>ppt_y</p:attrName>
                                        </p:attrNameLst>
                                      </p:cBhvr>
                                      <p:tavLst>
                                        <p:tav tm="0">
                                          <p:val>
                                            <p:strVal val="#ppt_y+#ppt_h*1.125000"/>
                                          </p:val>
                                        </p:tav>
                                        <p:tav tm="100000">
                                          <p:val>
                                            <p:strVal val="#ppt_y"/>
                                          </p:val>
                                        </p:tav>
                                      </p:tavLst>
                                    </p:anim>
                                    <p:animEffect transition="in" filter="wipe(up)">
                                      <p:cBhvr>
                                        <p:cTn id="33" dur="500"/>
                                        <p:tgtEl>
                                          <p:spTgt spid="9"/>
                                        </p:tgtEl>
                                      </p:cBhvr>
                                    </p:animEffect>
                                  </p:childTnLst>
                                </p:cTn>
                              </p:par>
                            </p:childTnLst>
                          </p:cTn>
                        </p:par>
                        <p:par>
                          <p:cTn id="34" fill="hold">
                            <p:stCondLst>
                              <p:cond delay="500"/>
                            </p:stCondLst>
                            <p:childTnLst>
                              <p:par>
                                <p:cTn id="35" presetID="12" presetClass="entr" presetSubtype="4" fill="hold" grpId="0" nodeType="afterEffect">
                                  <p:stCondLst>
                                    <p:cond delay="0"/>
                                  </p:stCondLst>
                                  <p:iterate type="wd">
                                    <p:tmPct val="10000"/>
                                  </p:iterate>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p:tgtEl>
                                          <p:spTgt spid="10"/>
                                        </p:tgtEl>
                                        <p:attrNameLst>
                                          <p:attrName>ppt_y</p:attrName>
                                        </p:attrNameLst>
                                      </p:cBhvr>
                                      <p:tavLst>
                                        <p:tav tm="0">
                                          <p:val>
                                            <p:strVal val="#ppt_y+#ppt_h*1.125000"/>
                                          </p:val>
                                        </p:tav>
                                        <p:tav tm="100000">
                                          <p:val>
                                            <p:strVal val="#ppt_y"/>
                                          </p:val>
                                        </p:tav>
                                      </p:tavLst>
                                    </p:anim>
                                    <p:animEffect transition="in" filter="wipe(up)">
                                      <p:cBhvr>
                                        <p:cTn id="38" dur="500"/>
                                        <p:tgtEl>
                                          <p:spTgt spid="10"/>
                                        </p:tgtEl>
                                      </p:cBhvr>
                                    </p:animEffect>
                                  </p:childTnLst>
                                </p:cTn>
                              </p:par>
                            </p:childTnLst>
                          </p:cTn>
                        </p:par>
                        <p:par>
                          <p:cTn id="39" fill="hold">
                            <p:stCondLst>
                              <p:cond delay="1000"/>
                            </p:stCondLst>
                            <p:childTnLst>
                              <p:par>
                                <p:cTn id="40" presetID="12" presetClass="entr" presetSubtype="4" fill="hold" nodeType="afterEffect">
                                  <p:stCondLst>
                                    <p:cond delay="0"/>
                                  </p:stCondLst>
                                  <p:iterate type="wd">
                                    <p:tmPct val="10000"/>
                                  </p:iterate>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p:tgtEl>
                                          <p:spTgt spid="11"/>
                                        </p:tgtEl>
                                        <p:attrNameLst>
                                          <p:attrName>ppt_y</p:attrName>
                                        </p:attrNameLst>
                                      </p:cBhvr>
                                      <p:tavLst>
                                        <p:tav tm="0">
                                          <p:val>
                                            <p:strVal val="#ppt_y+#ppt_h*1.125000"/>
                                          </p:val>
                                        </p:tav>
                                        <p:tav tm="100000">
                                          <p:val>
                                            <p:strVal val="#ppt_y"/>
                                          </p:val>
                                        </p:tav>
                                      </p:tavLst>
                                    </p:anim>
                                    <p:animEffect transition="in" filter="wipe(up)">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iterate type="wd">
                                    <p:tmPct val="10000"/>
                                  </p:iterate>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p:tgtEl>
                                          <p:spTgt spid="12"/>
                                        </p:tgtEl>
                                        <p:attrNameLst>
                                          <p:attrName>ppt_y</p:attrName>
                                        </p:attrNameLst>
                                      </p:cBhvr>
                                      <p:tavLst>
                                        <p:tav tm="0">
                                          <p:val>
                                            <p:strVal val="#ppt_y+#ppt_h*1.125000"/>
                                          </p:val>
                                        </p:tav>
                                        <p:tav tm="100000">
                                          <p:val>
                                            <p:strVal val="#ppt_y"/>
                                          </p:val>
                                        </p:tav>
                                      </p:tavLst>
                                    </p:anim>
                                    <p:animEffect transition="in" filter="wipe(up)">
                                      <p:cBhvr>
                                        <p:cTn id="49" dur="500"/>
                                        <p:tgtEl>
                                          <p:spTgt spid="12"/>
                                        </p:tgtEl>
                                      </p:cBhvr>
                                    </p:animEffect>
                                  </p:childTnLst>
                                </p:cTn>
                              </p:par>
                            </p:childTnLst>
                          </p:cTn>
                        </p:par>
                        <p:par>
                          <p:cTn id="50" fill="hold">
                            <p:stCondLst>
                              <p:cond delay="900"/>
                            </p:stCondLst>
                            <p:childTnLst>
                              <p:par>
                                <p:cTn id="51" presetID="12" presetClass="entr" presetSubtype="4" fill="hold" nodeType="afterEffect">
                                  <p:stCondLst>
                                    <p:cond delay="0"/>
                                  </p:stCondLst>
                                  <p:iterate type="wd">
                                    <p:tmPct val="10000"/>
                                  </p:iterate>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p:tgtEl>
                                          <p:spTgt spid="13"/>
                                        </p:tgtEl>
                                        <p:attrNameLst>
                                          <p:attrName>ppt_y</p:attrName>
                                        </p:attrNameLst>
                                      </p:cBhvr>
                                      <p:tavLst>
                                        <p:tav tm="0">
                                          <p:val>
                                            <p:strVal val="#ppt_y+#ppt_h*1.125000"/>
                                          </p:val>
                                        </p:tav>
                                        <p:tav tm="100000">
                                          <p:val>
                                            <p:strVal val="#ppt_y"/>
                                          </p:val>
                                        </p:tav>
                                      </p:tavLst>
                                    </p:anim>
                                    <p:animEffect transition="in" filter="wipe(up)">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iterate type="wd">
                                    <p:tmPct val="10000"/>
                                  </p:iterate>
                                  <p:childTnLst>
                                    <p:set>
                                      <p:cBhvr>
                                        <p:cTn id="58" dur="1" fill="hold">
                                          <p:stCondLst>
                                            <p:cond delay="0"/>
                                          </p:stCondLst>
                                        </p:cTn>
                                        <p:tgtEl>
                                          <p:spTgt spid="6"/>
                                        </p:tgtEl>
                                        <p:attrNameLst>
                                          <p:attrName>style.visibility</p:attrName>
                                        </p:attrNameLst>
                                      </p:cBhvr>
                                      <p:to>
                                        <p:strVal val="visible"/>
                                      </p:to>
                                    </p:set>
                                    <p:animEffect transition="in" filter="barn(inVertical)">
                                      <p:cBhvr>
                                        <p:cTn id="59" dur="500"/>
                                        <p:tgtEl>
                                          <p:spTgt spid="6"/>
                                        </p:tgtEl>
                                      </p:cBhvr>
                                    </p:animEffect>
                                  </p:childTnLst>
                                </p:cTn>
                              </p:par>
                            </p:childTnLst>
                          </p:cTn>
                        </p:par>
                        <p:par>
                          <p:cTn id="60" fill="hold">
                            <p:stCondLst>
                              <p:cond delay="500"/>
                            </p:stCondLst>
                            <p:childTnLst>
                              <p:par>
                                <p:cTn id="61" presetID="26" presetClass="emph" presetSubtype="0" repeatCount="3000" fill="hold" grpId="1" nodeType="afterEffect">
                                  <p:stCondLst>
                                    <p:cond delay="0"/>
                                  </p:stCondLst>
                                  <p:iterate type="wd">
                                    <p:tmPct val="10000"/>
                                  </p:iterate>
                                  <p:childTnLst>
                                    <p:animEffect transition="out" filter="fade">
                                      <p:cBhvr>
                                        <p:cTn id="62" dur="500" tmFilter="0, 0; .2, .5; .8, .5; 1, 0"/>
                                        <p:tgtEl>
                                          <p:spTgt spid="6"/>
                                        </p:tgtEl>
                                      </p:cBhvr>
                                    </p:animEffect>
                                    <p:animScale>
                                      <p:cBhvr>
                                        <p:cTn id="63" dur="250" autoRev="1" fill="hold"/>
                                        <p:tgtEl>
                                          <p:spTgt spid="6"/>
                                        </p:tgtEl>
                                      </p:cBhvr>
                                      <p:by x="105000" y="105000"/>
                                    </p:animScale>
                                  </p:childTnLst>
                                </p:cTn>
                              </p:par>
                            </p:childTnLst>
                          </p:cTn>
                        </p:par>
                        <p:par>
                          <p:cTn id="64" fill="hold">
                            <p:stCondLst>
                              <p:cond delay="2000"/>
                            </p:stCondLst>
                            <p:childTnLst>
                              <p:par>
                                <p:cTn id="65" presetID="31" presetClass="entr" presetSubtype="0" fill="hold" grpId="0" nodeType="afterEffect">
                                  <p:stCondLst>
                                    <p:cond delay="0"/>
                                  </p:stCondLst>
                                  <p:iterate type="wd">
                                    <p:tmPct val="5000"/>
                                  </p:iterate>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 calcmode="lin" valueType="num">
                                      <p:cBhvr>
                                        <p:cTn id="69" dur="500" fill="hold"/>
                                        <p:tgtEl>
                                          <p:spTgt spid="15"/>
                                        </p:tgtEl>
                                        <p:attrNameLst>
                                          <p:attrName>style.rotation</p:attrName>
                                        </p:attrNameLst>
                                      </p:cBhvr>
                                      <p:tavLst>
                                        <p:tav tm="0">
                                          <p:val>
                                            <p:fltVal val="90"/>
                                          </p:val>
                                        </p:tav>
                                        <p:tav tm="100000">
                                          <p:val>
                                            <p:fltVal val="0"/>
                                          </p:val>
                                        </p:tav>
                                      </p:tavLst>
                                    </p:anim>
                                    <p:animEffect transition="in" filter="fade">
                                      <p:cBhvr>
                                        <p:cTn id="7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10" grpId="0" animBg="1"/>
      <p:bldP spid="12" grpId="0" animBg="1"/>
      <p:bldP spid="14" grpId="0"/>
      <p:bldP spid="14" grpId="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4A91F203-DC90-4DB5-813F-C4AA7D6481B4}"/>
              </a:ext>
            </a:extLst>
          </p:cNvPr>
          <p:cNvSpPr/>
          <p:nvPr/>
        </p:nvSpPr>
        <p:spPr>
          <a:xfrm>
            <a:off x="265471" y="235974"/>
            <a:ext cx="11562735" cy="662202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 name="Rectangle 2"/>
          <p:cNvSpPr/>
          <p:nvPr/>
        </p:nvSpPr>
        <p:spPr>
          <a:xfrm>
            <a:off x="2913646" y="353927"/>
            <a:ext cx="6904454" cy="461665"/>
          </a:xfrm>
          <a:prstGeom prst="rect">
            <a:avLst/>
          </a:prstGeom>
          <a:noFill/>
        </p:spPr>
        <p:txBody>
          <a:bodyPr wrap="none" lIns="91440" tIns="45720" rIns="91440" bIns="45720">
            <a:spAutoFit/>
          </a:bodyPr>
          <a:lstStyle/>
          <a:p>
            <a:pPr algn="ctr"/>
            <a:r>
              <a:rPr lang="en-US" sz="2400">
                <a:ln w="0"/>
                <a:solidFill>
                  <a:srgbClr val="4A8F3D"/>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Các sự việc tạo thành cốt truyện </a:t>
            </a:r>
            <a:r>
              <a:rPr lang="en-US" sz="2400">
                <a:ln w="0"/>
                <a:solidFill>
                  <a:srgbClr val="7A463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Những hạt thóc giống</a:t>
            </a:r>
            <a:endParaRPr lang="en-US" sz="2400" b="0" cap="none" spc="0">
              <a:ln w="0"/>
              <a:solidFill>
                <a:srgbClr val="7A463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nvGrpSpPr>
          <p:cNvPr id="4" name="Group 3"/>
          <p:cNvGrpSpPr/>
          <p:nvPr/>
        </p:nvGrpSpPr>
        <p:grpSpPr>
          <a:xfrm>
            <a:off x="976825" y="238911"/>
            <a:ext cx="10761922" cy="1858287"/>
            <a:chOff x="1066284" y="2459713"/>
            <a:chExt cx="10761921" cy="1858287"/>
          </a:xfrm>
          <a:noFill/>
        </p:grpSpPr>
        <p:sp>
          <p:nvSpPr>
            <p:cNvPr id="5" name="Rounded Rectangle 4"/>
            <p:cNvSpPr/>
            <p:nvPr/>
          </p:nvSpPr>
          <p:spPr>
            <a:xfrm>
              <a:off x="1483473" y="2459713"/>
              <a:ext cx="10344732" cy="185828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1066284" y="3204328"/>
              <a:ext cx="10681490" cy="978039"/>
              <a:chOff x="2209666" y="7671379"/>
              <a:chExt cx="10681490" cy="978039"/>
            </a:xfrm>
            <a:grpFill/>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666" y="7671379"/>
                <a:ext cx="1475085" cy="873988"/>
              </a:xfrm>
              <a:prstGeom prst="rect">
                <a:avLst/>
              </a:prstGeom>
              <a:grpFill/>
            </p:spPr>
          </p:pic>
          <p:sp>
            <p:nvSpPr>
              <p:cNvPr id="8" name="Rectangle 7"/>
              <p:cNvSpPr/>
              <p:nvPr/>
            </p:nvSpPr>
            <p:spPr>
              <a:xfrm>
                <a:off x="3349733" y="8056613"/>
                <a:ext cx="1672254"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cao tuổi, phát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3513" y="7808893"/>
                <a:ext cx="966649" cy="728528"/>
              </a:xfrm>
              <a:prstGeom prst="rect">
                <a:avLst/>
              </a:prstGeom>
              <a:grpFill/>
            </p:spPr>
          </p:pic>
          <p:sp>
            <p:nvSpPr>
              <p:cNvPr id="10" name="Rectangle 9"/>
              <p:cNvSpPr/>
              <p:nvPr/>
            </p:nvSpPr>
            <p:spPr>
              <a:xfrm>
                <a:off x="5890162" y="8070623"/>
                <a:ext cx="3908442"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hẹn ai gieo trồng, thu hoạch nhiều</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8369" y="7750552"/>
                <a:ext cx="1192662" cy="898866"/>
              </a:xfrm>
              <a:prstGeom prst="rect">
                <a:avLst/>
              </a:prstGeom>
              <a:grpFill/>
            </p:spPr>
          </p:pic>
          <p:sp>
            <p:nvSpPr>
              <p:cNvPr id="12" name="Rectangle 11"/>
              <p:cNvSpPr/>
              <p:nvPr/>
            </p:nvSpPr>
            <p:spPr>
              <a:xfrm>
                <a:off x="10765253" y="8073182"/>
                <a:ext cx="2125903"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được truyền ngôi.</a:t>
                </a:r>
              </a:p>
            </p:txBody>
          </p:sp>
        </p:grpSp>
      </p:grpSp>
      <p:grpSp>
        <p:nvGrpSpPr>
          <p:cNvPr id="13" name="Group 12"/>
          <p:cNvGrpSpPr/>
          <p:nvPr/>
        </p:nvGrpSpPr>
        <p:grpSpPr>
          <a:xfrm>
            <a:off x="2346716" y="2056746"/>
            <a:ext cx="6616441" cy="1333646"/>
            <a:chOff x="699558" y="2523440"/>
            <a:chExt cx="10694559" cy="2311214"/>
          </a:xfrm>
          <a:noFill/>
        </p:grpSpPr>
        <p:sp>
          <p:nvSpPr>
            <p:cNvPr id="14" name="Rounded Rectangle 13"/>
            <p:cNvSpPr/>
            <p:nvPr/>
          </p:nvSpPr>
          <p:spPr>
            <a:xfrm>
              <a:off x="699558" y="2605080"/>
              <a:ext cx="10694559" cy="219334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5794" y="2743453"/>
              <a:ext cx="1485904" cy="2091201"/>
            </a:xfrm>
            <a:prstGeom prst="rect">
              <a:avLst/>
            </a:prstGeom>
            <a:grpFill/>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8329" y="3789054"/>
              <a:ext cx="870886" cy="656356"/>
            </a:xfrm>
            <a:prstGeom prst="rect">
              <a:avLst/>
            </a:prstGeom>
            <a:grpFill/>
          </p:spPr>
        </p:pic>
        <p:sp>
          <p:nvSpPr>
            <p:cNvPr id="17" name="Rectangle 16"/>
            <p:cNvSpPr/>
            <p:nvPr/>
          </p:nvSpPr>
          <p:spPr>
            <a:xfrm>
              <a:off x="2698776" y="3917177"/>
              <a:ext cx="740908"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nhận</a:t>
              </a:r>
            </a:p>
          </p:txBody>
        </p:sp>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83728" y="2523440"/>
              <a:ext cx="2178685" cy="2274981"/>
            </a:xfrm>
            <a:prstGeom prst="rect">
              <a:avLst/>
            </a:prstGeom>
            <a:grpFill/>
          </p:spPr>
        </p:pic>
        <p:sp>
          <p:nvSpPr>
            <p:cNvPr id="19" name="Rectangle 18"/>
            <p:cNvSpPr/>
            <p:nvPr/>
          </p:nvSpPr>
          <p:spPr>
            <a:xfrm>
              <a:off x="7882042" y="3917177"/>
              <a:ext cx="894796"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nhưng</a:t>
              </a:r>
            </a:p>
          </p:txBody>
        </p:sp>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76838" y="3113854"/>
              <a:ext cx="1862044" cy="1431666"/>
            </a:xfrm>
            <a:prstGeom prst="rect">
              <a:avLst/>
            </a:prstGeom>
            <a:grpFill/>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10509" y="3423692"/>
              <a:ext cx="1463269" cy="1377394"/>
            </a:xfrm>
            <a:prstGeom prst="rect">
              <a:avLst/>
            </a:prstGeom>
            <a:grpFill/>
          </p:spPr>
        </p:pic>
        <p:cxnSp>
          <p:nvCxnSpPr>
            <p:cNvPr id="22" name="Straight Connector 21"/>
            <p:cNvCxnSpPr/>
            <p:nvPr/>
          </p:nvCxnSpPr>
          <p:spPr>
            <a:xfrm>
              <a:off x="9300211" y="3680347"/>
              <a:ext cx="977653" cy="770300"/>
            </a:xfrm>
            <a:prstGeom prst="line">
              <a:avLst/>
            </a:prstGeom>
            <a:grpFill/>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9313660" y="3635231"/>
              <a:ext cx="843513" cy="898423"/>
            </a:xfrm>
            <a:prstGeom prst="line">
              <a:avLst/>
            </a:prstGeom>
            <a:grpFill/>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816908" y="4323575"/>
            <a:ext cx="8642585" cy="2113136"/>
            <a:chOff x="799182" y="-226413"/>
            <a:chExt cx="9870218" cy="2677286"/>
          </a:xfrm>
          <a:solidFill>
            <a:schemeClr val="bg1"/>
          </a:solidFill>
        </p:grpSpPr>
        <p:sp>
          <p:nvSpPr>
            <p:cNvPr id="25" name="Rounded Rectangle 24"/>
            <p:cNvSpPr/>
            <p:nvPr/>
          </p:nvSpPr>
          <p:spPr>
            <a:xfrm>
              <a:off x="1334471" y="-226413"/>
              <a:ext cx="9135267" cy="239485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799182" y="852050"/>
              <a:ext cx="1846259" cy="1093909"/>
            </a:xfrm>
            <a:prstGeom prst="rect">
              <a:avLst/>
            </a:prstGeom>
            <a:grpFill/>
          </p:spPr>
        </p:pic>
        <p:sp>
          <p:nvSpPr>
            <p:cNvPr id="27" name="Rectangle 26"/>
            <p:cNvSpPr/>
            <p:nvPr/>
          </p:nvSpPr>
          <p:spPr>
            <a:xfrm>
              <a:off x="2372510" y="1198949"/>
              <a:ext cx="726482"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khen</a:t>
              </a:r>
            </a:p>
          </p:txBody>
        </p:sp>
        <p:pic>
          <p:nvPicPr>
            <p:cNvPr id="28" name="Pictur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21235" y="635736"/>
              <a:ext cx="1136527" cy="1599503"/>
            </a:xfrm>
            <a:prstGeom prst="rect">
              <a:avLst/>
            </a:prstGeom>
            <a:grpFill/>
          </p:spPr>
        </p:pic>
        <p:sp>
          <p:nvSpPr>
            <p:cNvPr id="29" name="Rectangle 28"/>
            <p:cNvSpPr/>
            <p:nvPr/>
          </p:nvSpPr>
          <p:spPr>
            <a:xfrm>
              <a:off x="4208940" y="1631792"/>
              <a:ext cx="4397359"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trung thực, dũng cảm, truyền ngôi cho</a:t>
              </a:r>
            </a:p>
          </p:txBody>
        </p:sp>
        <p:pic>
          <p:nvPicPr>
            <p:cNvPr id="30" name="Picture 29"/>
            <p:cNvPicPr>
              <a:picLocks noChangeAspect="1"/>
            </p:cNvPicPr>
            <p:nvPr/>
          </p:nvPicPr>
          <p:blipFill rotWithShape="1">
            <a:blip r:embed="rId12" cstate="print">
              <a:extLst>
                <a:ext uri="{28A0092B-C50C-407E-A947-70E740481C1C}">
                  <a14:useLocalDpi xmlns:a14="http://schemas.microsoft.com/office/drawing/2010/main" val="0"/>
                </a:ext>
              </a:extLst>
            </a:blip>
            <a:srcRect l="15180" t="4153"/>
            <a:stretch/>
          </p:blipFill>
          <p:spPr>
            <a:xfrm>
              <a:off x="9031421" y="219359"/>
              <a:ext cx="1637979" cy="2231514"/>
            </a:xfrm>
            <a:prstGeom prst="rect">
              <a:avLst/>
            </a:prstGeom>
            <a:grpFill/>
          </p:spPr>
        </p:pic>
      </p:grpSp>
      <p:grpSp>
        <p:nvGrpSpPr>
          <p:cNvPr id="31" name="Group 30"/>
          <p:cNvGrpSpPr/>
          <p:nvPr/>
        </p:nvGrpSpPr>
        <p:grpSpPr>
          <a:xfrm>
            <a:off x="2703710" y="3037228"/>
            <a:ext cx="8775701" cy="2021085"/>
            <a:chOff x="1712421" y="6431533"/>
            <a:chExt cx="8775701" cy="2021085"/>
          </a:xfrm>
        </p:grpSpPr>
        <p:grpSp>
          <p:nvGrpSpPr>
            <p:cNvPr id="32" name="Group 31"/>
            <p:cNvGrpSpPr/>
            <p:nvPr/>
          </p:nvGrpSpPr>
          <p:grpSpPr>
            <a:xfrm>
              <a:off x="1712421" y="6431533"/>
              <a:ext cx="8775701" cy="2021085"/>
              <a:chOff x="1429080" y="1388278"/>
              <a:chExt cx="8775701" cy="2021085"/>
            </a:xfrm>
            <a:noFill/>
          </p:grpSpPr>
          <p:sp>
            <p:nvSpPr>
              <p:cNvPr id="35" name="Rounded Rectangle 34"/>
              <p:cNvSpPr/>
              <p:nvPr/>
            </p:nvSpPr>
            <p:spPr>
              <a:xfrm>
                <a:off x="1429080" y="1388278"/>
                <a:ext cx="8775701" cy="202108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588906" y="1995751"/>
                <a:ext cx="891123" cy="1254130"/>
                <a:chOff x="5826810" y="1884322"/>
                <a:chExt cx="3037302" cy="4274572"/>
              </a:xfrm>
              <a:grpFill/>
            </p:grpSpPr>
            <p:pic>
              <p:nvPicPr>
                <p:cNvPr id="42" name="Picture 4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826810" y="1884322"/>
                  <a:ext cx="3037302" cy="4274572"/>
                </a:xfrm>
                <a:prstGeom prst="rect">
                  <a:avLst/>
                </a:prstGeom>
                <a:grpFill/>
              </p:spPr>
            </p:pic>
            <p:sp>
              <p:nvSpPr>
                <p:cNvPr id="43" name="Rectangle 42"/>
                <p:cNvSpPr/>
                <p:nvPr/>
              </p:nvSpPr>
              <p:spPr>
                <a:xfrm>
                  <a:off x="7047098" y="3760310"/>
                  <a:ext cx="696401" cy="2354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p:cNvSpPr/>
              <p:nvPr/>
            </p:nvSpPr>
            <p:spPr>
              <a:xfrm>
                <a:off x="2314540" y="2713728"/>
                <a:ext cx="2316661"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dám tâu sự thật với</a:t>
                </a:r>
              </a:p>
            </p:txBody>
          </p:sp>
          <p:pic>
            <p:nvPicPr>
              <p:cNvPr id="38" name="Picture 3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15312" y="1872846"/>
                <a:ext cx="1801618" cy="1067457"/>
              </a:xfrm>
              <a:prstGeom prst="rect">
                <a:avLst/>
              </a:prstGeom>
              <a:grpFill/>
            </p:spPr>
          </p:pic>
          <p:sp>
            <p:nvSpPr>
              <p:cNvPr id="39" name="Rectangle 38"/>
              <p:cNvSpPr/>
              <p:nvPr/>
            </p:nvSpPr>
            <p:spPr>
              <a:xfrm>
                <a:off x="5446629" y="2620940"/>
                <a:ext cx="1111202"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trước sự</a:t>
                </a:r>
              </a:p>
            </p:txBody>
          </p:sp>
          <p:pic>
            <p:nvPicPr>
              <p:cNvPr id="40" name="Picture 3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497970" y="2328056"/>
                <a:ext cx="719463" cy="719463"/>
              </a:xfrm>
              <a:prstGeom prst="rect">
                <a:avLst/>
              </a:prstGeom>
              <a:grpFill/>
            </p:spPr>
          </p:pic>
          <p:sp>
            <p:nvSpPr>
              <p:cNvPr id="41" name="Rectangle 40"/>
              <p:cNvSpPr/>
              <p:nvPr/>
            </p:nvSpPr>
            <p:spPr>
              <a:xfrm>
                <a:off x="7145648" y="2651702"/>
                <a:ext cx="1811714" cy="400110"/>
              </a:xfrm>
              <a:prstGeom prst="rect">
                <a:avLst/>
              </a:prstGeom>
              <a:grp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của mọi người.</a:t>
                </a:r>
              </a:p>
            </p:txBody>
          </p:sp>
        </p:grpSp>
        <p:sp>
          <p:nvSpPr>
            <p:cNvPr id="33" name="Rectangle 32"/>
            <p:cNvSpPr/>
            <p:nvPr/>
          </p:nvSpPr>
          <p:spPr>
            <a:xfrm>
              <a:off x="2262665" y="7592279"/>
              <a:ext cx="154960" cy="78738"/>
            </a:xfrm>
            <a:prstGeom prst="rect">
              <a:avLst/>
            </a:prstGeom>
            <a:solidFill>
              <a:srgbClr val="EEC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c 33"/>
            <p:cNvSpPr/>
            <p:nvPr/>
          </p:nvSpPr>
          <p:spPr>
            <a:xfrm rot="19191624">
              <a:off x="2256791" y="7627161"/>
              <a:ext cx="151276" cy="111232"/>
            </a:xfrm>
            <a:prstGeom prst="arc">
              <a:avLst/>
            </a:prstGeom>
            <a:noFill/>
            <a:ln w="28575">
              <a:solidFill>
                <a:srgbClr val="79455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44" name="Rectangle 43"/>
          <p:cNvSpPr/>
          <p:nvPr/>
        </p:nvSpPr>
        <p:spPr>
          <a:xfrm>
            <a:off x="435683" y="687134"/>
            <a:ext cx="2175596" cy="400110"/>
          </a:xfrm>
          <a:prstGeom prst="rect">
            <a:avLst/>
          </a:prstGeom>
          <a:noFill/>
        </p:spPr>
        <p:txBody>
          <a:bodyPr wrap="none" lIns="91440" tIns="45720" rIns="91440" bIns="45720">
            <a:spAutoFit/>
          </a:bodyPr>
          <a:lstStyle/>
          <a:p>
            <a:pPr algn="ctr"/>
            <a:r>
              <a:rPr lang="en-US" sz="2000" b="1" cap="none" spc="0">
                <a:ln w="0"/>
                <a:solidFill>
                  <a:srgbClr val="FF33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1 (Đoạn 1)</a:t>
            </a:r>
          </a:p>
        </p:txBody>
      </p:sp>
      <p:sp>
        <p:nvSpPr>
          <p:cNvPr id="45" name="Rectangle 44"/>
          <p:cNvSpPr/>
          <p:nvPr/>
        </p:nvSpPr>
        <p:spPr>
          <a:xfrm>
            <a:off x="435683" y="2674350"/>
            <a:ext cx="2175596" cy="400110"/>
          </a:xfrm>
          <a:prstGeom prst="rect">
            <a:avLst/>
          </a:prstGeom>
          <a:noFill/>
        </p:spPr>
        <p:txBody>
          <a:bodyPr wrap="none" lIns="91440" tIns="45720" rIns="91440" bIns="45720">
            <a:spAutoFit/>
          </a:bodyPr>
          <a:lstStyle/>
          <a:p>
            <a:pPr algn="ctr"/>
            <a:r>
              <a:rPr lang="en-US" sz="2000" b="1" cap="none" spc="0">
                <a:ln w="0"/>
                <a:solidFill>
                  <a:srgbClr val="FF33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2 (Đoạn 2)</a:t>
            </a:r>
          </a:p>
        </p:txBody>
      </p:sp>
      <p:sp>
        <p:nvSpPr>
          <p:cNvPr id="46" name="Rectangle 45"/>
          <p:cNvSpPr/>
          <p:nvPr/>
        </p:nvSpPr>
        <p:spPr>
          <a:xfrm>
            <a:off x="487563" y="4296895"/>
            <a:ext cx="2175596" cy="400110"/>
          </a:xfrm>
          <a:prstGeom prst="rect">
            <a:avLst/>
          </a:prstGeom>
          <a:noFill/>
        </p:spPr>
        <p:txBody>
          <a:bodyPr wrap="none" lIns="91440" tIns="45720" rIns="91440" bIns="45720">
            <a:spAutoFit/>
          </a:bodyPr>
          <a:lstStyle/>
          <a:p>
            <a:pPr algn="ctr"/>
            <a:r>
              <a:rPr lang="en-US" sz="2000" b="1" cap="none" spc="0">
                <a:ln w="0"/>
                <a:solidFill>
                  <a:srgbClr val="FF33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3 (Đoạn 3)</a:t>
            </a:r>
          </a:p>
        </p:txBody>
      </p:sp>
      <p:sp>
        <p:nvSpPr>
          <p:cNvPr id="47" name="Rectangle 46"/>
          <p:cNvSpPr/>
          <p:nvPr/>
        </p:nvSpPr>
        <p:spPr>
          <a:xfrm>
            <a:off x="484107" y="5547630"/>
            <a:ext cx="2175596" cy="400110"/>
          </a:xfrm>
          <a:prstGeom prst="rect">
            <a:avLst/>
          </a:prstGeom>
          <a:noFill/>
        </p:spPr>
        <p:txBody>
          <a:bodyPr wrap="none" lIns="91440" tIns="45720" rIns="91440" bIns="45720">
            <a:spAutoFit/>
          </a:bodyPr>
          <a:lstStyle/>
          <a:p>
            <a:pPr algn="ctr"/>
            <a:r>
              <a:rPr lang="en-US" sz="2000" b="1" cap="none" spc="0">
                <a:ln w="0"/>
                <a:solidFill>
                  <a:srgbClr val="FF33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4 (Đoạn 4)</a:t>
            </a:r>
          </a:p>
        </p:txBody>
      </p:sp>
    </p:spTree>
    <p:extLst>
      <p:ext uri="{BB962C8B-B14F-4D97-AF65-F5344CB8AC3E}">
        <p14:creationId xmlns:p14="http://schemas.microsoft.com/office/powerpoint/2010/main" val="307972632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iterate type="wd">
                                    <p:tmPct val="10000"/>
                                  </p:iterate>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anim calcmode="lin" valueType="num">
                                      <p:cBhvr>
                                        <p:cTn id="19" dur="500" fill="hold"/>
                                        <p:tgtEl>
                                          <p:spTgt spid="44"/>
                                        </p:tgtEl>
                                        <p:attrNameLst>
                                          <p:attrName>ppt_x</p:attrName>
                                        </p:attrNameLst>
                                      </p:cBhvr>
                                      <p:tavLst>
                                        <p:tav tm="0">
                                          <p:val>
                                            <p:strVal val="#ppt_x"/>
                                          </p:val>
                                        </p:tav>
                                        <p:tav tm="100000">
                                          <p:val>
                                            <p:strVal val="#ppt_x"/>
                                          </p:val>
                                        </p:tav>
                                      </p:tavLst>
                                    </p:anim>
                                    <p:anim calcmode="lin" valueType="num">
                                      <p:cBhvr>
                                        <p:cTn id="20" dur="500" fill="hold"/>
                                        <p:tgtEl>
                                          <p:spTgt spid="44"/>
                                        </p:tgtEl>
                                        <p:attrNameLst>
                                          <p:attrName>ppt_y</p:attrName>
                                        </p:attrNameLst>
                                      </p:cBhvr>
                                      <p:tavLst>
                                        <p:tav tm="0">
                                          <p:val>
                                            <p:strVal val="#ppt_y+.1"/>
                                          </p:val>
                                        </p:tav>
                                        <p:tav tm="100000">
                                          <p:val>
                                            <p:strVal val="#ppt_y"/>
                                          </p:val>
                                        </p:tav>
                                      </p:tavLst>
                                    </p:anim>
                                  </p:childTnLst>
                                </p:cTn>
                              </p:par>
                            </p:childTnLst>
                          </p:cTn>
                        </p:par>
                        <p:par>
                          <p:cTn id="21" fill="hold">
                            <p:stCondLst>
                              <p:cond delay="800"/>
                            </p:stCondLst>
                            <p:childTnLst>
                              <p:par>
                                <p:cTn id="22" presetID="42" presetClass="entr" presetSubtype="0" fill="hold" nodeType="afterEffect">
                                  <p:stCondLst>
                                    <p:cond delay="0"/>
                                  </p:stCondLst>
                                  <p:iterate type="wd">
                                    <p:tmPct val="10000"/>
                                  </p:iterate>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iterate type="wd">
                                    <p:tmPct val="10000"/>
                                  </p:iterate>
                                  <p:childTnLst>
                                    <p:set>
                                      <p:cBhvr>
                                        <p:cTn id="30" dur="1" fill="hold">
                                          <p:stCondLst>
                                            <p:cond delay="0"/>
                                          </p:stCondLst>
                                        </p:cTn>
                                        <p:tgtEl>
                                          <p:spTgt spid="45"/>
                                        </p:tgtEl>
                                        <p:attrNameLst>
                                          <p:attrName>style.visibility</p:attrName>
                                        </p:attrNameLst>
                                      </p:cBhvr>
                                      <p:to>
                                        <p:strVal val="visible"/>
                                      </p:to>
                                    </p:set>
                                    <p:animEffect transition="in" filter="strips(downLeft)">
                                      <p:cBhvr>
                                        <p:cTn id="31" dur="500"/>
                                        <p:tgtEl>
                                          <p:spTgt spid="45"/>
                                        </p:tgtEl>
                                      </p:cBhvr>
                                    </p:animEffect>
                                  </p:childTnLst>
                                </p:cTn>
                              </p:par>
                            </p:childTnLst>
                          </p:cTn>
                        </p:par>
                        <p:par>
                          <p:cTn id="32" fill="hold">
                            <p:stCondLst>
                              <p:cond delay="800"/>
                            </p:stCondLst>
                            <p:childTnLst>
                              <p:par>
                                <p:cTn id="33" presetID="18" presetClass="entr" presetSubtype="12" fill="hold" nodeType="afterEffect">
                                  <p:stCondLst>
                                    <p:cond delay="0"/>
                                  </p:stCondLst>
                                  <p:iterate type="wd">
                                    <p:tmPct val="10000"/>
                                  </p:iterate>
                                  <p:childTnLst>
                                    <p:set>
                                      <p:cBhvr>
                                        <p:cTn id="34" dur="1" fill="hold">
                                          <p:stCondLst>
                                            <p:cond delay="0"/>
                                          </p:stCondLst>
                                        </p:cTn>
                                        <p:tgtEl>
                                          <p:spTgt spid="13"/>
                                        </p:tgtEl>
                                        <p:attrNameLst>
                                          <p:attrName>style.visibility</p:attrName>
                                        </p:attrNameLst>
                                      </p:cBhvr>
                                      <p:to>
                                        <p:strVal val="visible"/>
                                      </p:to>
                                    </p:set>
                                    <p:animEffect transition="in" filter="strips(down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iterate type="wd">
                                    <p:tmPct val="10000"/>
                                  </p:iterate>
                                  <p:childTnLst>
                                    <p:set>
                                      <p:cBhvr>
                                        <p:cTn id="39" dur="1" fill="hold">
                                          <p:stCondLst>
                                            <p:cond delay="0"/>
                                          </p:stCondLst>
                                        </p:cTn>
                                        <p:tgtEl>
                                          <p:spTgt spid="46"/>
                                        </p:tgtEl>
                                        <p:attrNameLst>
                                          <p:attrName>style.visibility</p:attrName>
                                        </p:attrNameLst>
                                      </p:cBhvr>
                                      <p:to>
                                        <p:strVal val="visible"/>
                                      </p:to>
                                    </p:set>
                                    <p:anim calcmode="lin" valueType="num">
                                      <p:cBhvr additive="base">
                                        <p:cTn id="40" dur="500" fill="hold"/>
                                        <p:tgtEl>
                                          <p:spTgt spid="46"/>
                                        </p:tgtEl>
                                        <p:attrNameLst>
                                          <p:attrName>ppt_x</p:attrName>
                                        </p:attrNameLst>
                                      </p:cBhvr>
                                      <p:tavLst>
                                        <p:tav tm="0">
                                          <p:val>
                                            <p:strVal val="#ppt_x"/>
                                          </p:val>
                                        </p:tav>
                                        <p:tav tm="100000">
                                          <p:val>
                                            <p:strVal val="#ppt_x"/>
                                          </p:val>
                                        </p:tav>
                                      </p:tavLst>
                                    </p:anim>
                                    <p:anim calcmode="lin" valueType="num">
                                      <p:cBhvr additive="base">
                                        <p:cTn id="41" dur="500" fill="hold"/>
                                        <p:tgtEl>
                                          <p:spTgt spid="46"/>
                                        </p:tgtEl>
                                        <p:attrNameLst>
                                          <p:attrName>ppt_y</p:attrName>
                                        </p:attrNameLst>
                                      </p:cBhvr>
                                      <p:tavLst>
                                        <p:tav tm="0">
                                          <p:val>
                                            <p:strVal val="1+#ppt_h/2"/>
                                          </p:val>
                                        </p:tav>
                                        <p:tav tm="100000">
                                          <p:val>
                                            <p:strVal val="#ppt_y"/>
                                          </p:val>
                                        </p:tav>
                                      </p:tavLst>
                                    </p:anim>
                                  </p:childTnLst>
                                </p:cTn>
                              </p:par>
                            </p:childTnLst>
                          </p:cTn>
                        </p:par>
                        <p:par>
                          <p:cTn id="42" fill="hold">
                            <p:stCondLst>
                              <p:cond delay="800"/>
                            </p:stCondLst>
                            <p:childTnLst>
                              <p:par>
                                <p:cTn id="43" presetID="2" presetClass="entr" presetSubtype="4" fill="hold" nodeType="afterEffect">
                                  <p:stCondLst>
                                    <p:cond delay="0"/>
                                  </p:stCondLst>
                                  <p:iterate type="wd">
                                    <p:tmPct val="10000"/>
                                  </p:iterate>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500" fill="hold"/>
                                        <p:tgtEl>
                                          <p:spTgt spid="31"/>
                                        </p:tgtEl>
                                        <p:attrNameLst>
                                          <p:attrName>ppt_x</p:attrName>
                                        </p:attrNameLst>
                                      </p:cBhvr>
                                      <p:tavLst>
                                        <p:tav tm="0">
                                          <p:val>
                                            <p:strVal val="#ppt_x"/>
                                          </p:val>
                                        </p:tav>
                                        <p:tav tm="100000">
                                          <p:val>
                                            <p:strVal val="#ppt_x"/>
                                          </p:val>
                                        </p:tav>
                                      </p:tavLst>
                                    </p:anim>
                                    <p:anim calcmode="lin" valueType="num">
                                      <p:cBhvr additive="base">
                                        <p:cTn id="4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iterate type="wd">
                                    <p:tmPct val="10000"/>
                                  </p:iterate>
                                  <p:childTnLst>
                                    <p:set>
                                      <p:cBhvr>
                                        <p:cTn id="50" dur="1" fill="hold">
                                          <p:stCondLst>
                                            <p:cond delay="0"/>
                                          </p:stCondLst>
                                        </p:cTn>
                                        <p:tgtEl>
                                          <p:spTgt spid="47"/>
                                        </p:tgtEl>
                                        <p:attrNameLst>
                                          <p:attrName>style.visibility</p:attrName>
                                        </p:attrNameLst>
                                      </p:cBhvr>
                                      <p:to>
                                        <p:strVal val="visible"/>
                                      </p:to>
                                    </p:set>
                                    <p:animEffect transition="in" filter="fade">
                                      <p:cBhvr>
                                        <p:cTn id="51" dur="500"/>
                                        <p:tgtEl>
                                          <p:spTgt spid="47"/>
                                        </p:tgtEl>
                                      </p:cBhvr>
                                    </p:animEffect>
                                    <p:anim calcmode="lin" valueType="num">
                                      <p:cBhvr>
                                        <p:cTn id="52" dur="500" fill="hold"/>
                                        <p:tgtEl>
                                          <p:spTgt spid="47"/>
                                        </p:tgtEl>
                                        <p:attrNameLst>
                                          <p:attrName>ppt_x</p:attrName>
                                        </p:attrNameLst>
                                      </p:cBhvr>
                                      <p:tavLst>
                                        <p:tav tm="0">
                                          <p:val>
                                            <p:strVal val="#ppt_x"/>
                                          </p:val>
                                        </p:tav>
                                        <p:tav tm="100000">
                                          <p:val>
                                            <p:strVal val="#ppt_x"/>
                                          </p:val>
                                        </p:tav>
                                      </p:tavLst>
                                    </p:anim>
                                    <p:anim calcmode="lin" valueType="num">
                                      <p:cBhvr>
                                        <p:cTn id="53" dur="500" fill="hold"/>
                                        <p:tgtEl>
                                          <p:spTgt spid="47"/>
                                        </p:tgtEl>
                                        <p:attrNameLst>
                                          <p:attrName>ppt_y</p:attrName>
                                        </p:attrNameLst>
                                      </p:cBhvr>
                                      <p:tavLst>
                                        <p:tav tm="0">
                                          <p:val>
                                            <p:strVal val="#ppt_y+.1"/>
                                          </p:val>
                                        </p:tav>
                                        <p:tav tm="100000">
                                          <p:val>
                                            <p:strVal val="#ppt_y"/>
                                          </p:val>
                                        </p:tav>
                                      </p:tavLst>
                                    </p:anim>
                                  </p:childTnLst>
                                </p:cTn>
                              </p:par>
                            </p:childTnLst>
                          </p:cTn>
                        </p:par>
                        <p:par>
                          <p:cTn id="54" fill="hold">
                            <p:stCondLst>
                              <p:cond delay="800"/>
                            </p:stCondLst>
                            <p:childTnLst>
                              <p:par>
                                <p:cTn id="55" presetID="42" presetClass="entr" presetSubtype="0" fill="hold" nodeType="afterEffect">
                                  <p:stCondLst>
                                    <p:cond delay="0"/>
                                  </p:stCondLst>
                                  <p:iterate type="wd">
                                    <p:tmPct val="10000"/>
                                  </p:iterate>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anim calcmode="lin" valueType="num">
                                      <p:cBhvr>
                                        <p:cTn id="58" dur="500" fill="hold"/>
                                        <p:tgtEl>
                                          <p:spTgt spid="24"/>
                                        </p:tgtEl>
                                        <p:attrNameLst>
                                          <p:attrName>ppt_x</p:attrName>
                                        </p:attrNameLst>
                                      </p:cBhvr>
                                      <p:tavLst>
                                        <p:tav tm="0">
                                          <p:val>
                                            <p:strVal val="#ppt_x"/>
                                          </p:val>
                                        </p:tav>
                                        <p:tav tm="100000">
                                          <p:val>
                                            <p:strVal val="#ppt_x"/>
                                          </p:val>
                                        </p:tav>
                                      </p:tavLst>
                                    </p:anim>
                                    <p:anim calcmode="lin" valueType="num">
                                      <p:cBhvr>
                                        <p:cTn id="5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4" grpId="0"/>
      <p:bldP spid="45" grpId="0"/>
      <p:bldP spid="46" grpId="0"/>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F148555-414E-48CE-B8A1-33B01C3F2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图片 4">
            <a:extLst>
              <a:ext uri="{FF2B5EF4-FFF2-40B4-BE49-F238E27FC236}">
                <a16:creationId xmlns:a16="http://schemas.microsoft.com/office/drawing/2014/main" id="{905E4313-66BA-4DAF-8461-15CF7C968F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8181" y="0"/>
            <a:ext cx="5483819" cy="6858000"/>
          </a:xfrm>
          <a:prstGeom prst="rect">
            <a:avLst/>
          </a:prstGeom>
        </p:spPr>
      </p:pic>
      <p:pic>
        <p:nvPicPr>
          <p:cNvPr id="10" name="图片 9">
            <a:extLst>
              <a:ext uri="{FF2B5EF4-FFF2-40B4-BE49-F238E27FC236}">
                <a16:creationId xmlns:a16="http://schemas.microsoft.com/office/drawing/2014/main" id="{A63CADC4-5EB1-4971-9FD4-7B8CD8A7DC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57" y="3733296"/>
            <a:ext cx="1775576" cy="3124704"/>
          </a:xfrm>
          <a:prstGeom prst="rect">
            <a:avLst/>
          </a:prstGeom>
        </p:spPr>
      </p:pic>
      <p:pic>
        <p:nvPicPr>
          <p:cNvPr id="12" name="图片 11">
            <a:extLst>
              <a:ext uri="{FF2B5EF4-FFF2-40B4-BE49-F238E27FC236}">
                <a16:creationId xmlns:a16="http://schemas.microsoft.com/office/drawing/2014/main" id="{B0C8964D-3666-4547-A550-4823E5F56C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0587" y="6047030"/>
            <a:ext cx="495300" cy="790575"/>
          </a:xfrm>
          <a:prstGeom prst="rect">
            <a:avLst/>
          </a:prstGeom>
        </p:spPr>
      </p:pic>
      <p:pic>
        <p:nvPicPr>
          <p:cNvPr id="13" name="图形 12">
            <a:extLst>
              <a:ext uri="{FF2B5EF4-FFF2-40B4-BE49-F238E27FC236}">
                <a16:creationId xmlns:a16="http://schemas.microsoft.com/office/drawing/2014/main" id="{43A51496-4EC3-4779-8779-B18467FA3B1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133" y="0"/>
            <a:ext cx="2937261" cy="4549725"/>
          </a:xfrm>
          <a:prstGeom prst="rect">
            <a:avLst/>
          </a:prstGeom>
        </p:spPr>
      </p:pic>
      <p:sp>
        <p:nvSpPr>
          <p:cNvPr id="26" name="任意多边形: 形状 3">
            <a:extLst>
              <a:ext uri="{FF2B5EF4-FFF2-40B4-BE49-F238E27FC236}">
                <a16:creationId xmlns:a16="http://schemas.microsoft.com/office/drawing/2014/main" id="{7F0F3330-49CA-4BA8-8BA0-9D1E6EDD02FA}"/>
              </a:ext>
            </a:extLst>
          </p:cNvPr>
          <p:cNvSpPr/>
          <p:nvPr/>
        </p:nvSpPr>
        <p:spPr>
          <a:xfrm>
            <a:off x="3342630" y="371155"/>
            <a:ext cx="8636934" cy="5540721"/>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1" name="文本框 4">
            <a:extLst>
              <a:ext uri="{FF2B5EF4-FFF2-40B4-BE49-F238E27FC236}">
                <a16:creationId xmlns:a16="http://schemas.microsoft.com/office/drawing/2014/main" id="{414B1BD1-3C71-4EE7-A9F7-F5B8EEF6BCEF}"/>
              </a:ext>
            </a:extLst>
          </p:cNvPr>
          <p:cNvSpPr txBox="1"/>
          <p:nvPr/>
        </p:nvSpPr>
        <p:spPr>
          <a:xfrm>
            <a:off x="3544986" y="408187"/>
            <a:ext cx="8141153" cy="1569660"/>
          </a:xfrm>
          <a:prstGeom prst="rect">
            <a:avLst/>
          </a:prstGeom>
          <a:noFill/>
        </p:spPr>
        <p:txBody>
          <a:bodyPr wrap="square" rtlCol="0">
            <a:spAutoFit/>
          </a:bodyPr>
          <a:lstStyle/>
          <a:p>
            <a:pPr>
              <a:lnSpc>
                <a:spcPct val="150000"/>
              </a:lnSpc>
            </a:pP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a)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Mỗi</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đoạn</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văn</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trong</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bài</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văn</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kể</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chuyện</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kể</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điều</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gì</a:t>
            </a:r>
            <a:r>
              <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p>
        </p:txBody>
      </p:sp>
      <p:grpSp>
        <p:nvGrpSpPr>
          <p:cNvPr id="38" name="组合 6">
            <a:extLst>
              <a:ext uri="{FF2B5EF4-FFF2-40B4-BE49-F238E27FC236}">
                <a16:creationId xmlns:a16="http://schemas.microsoft.com/office/drawing/2014/main" id="{5A24A72E-FDF8-4C0B-8EF3-0DF89B882DA6}"/>
              </a:ext>
            </a:extLst>
          </p:cNvPr>
          <p:cNvGrpSpPr/>
          <p:nvPr/>
        </p:nvGrpSpPr>
        <p:grpSpPr>
          <a:xfrm>
            <a:off x="-132368" y="-105640"/>
            <a:ext cx="3593341" cy="3091918"/>
            <a:chOff x="314021" y="1884134"/>
            <a:chExt cx="4509940" cy="3610109"/>
          </a:xfrm>
        </p:grpSpPr>
        <p:pic>
          <p:nvPicPr>
            <p:cNvPr id="39" name="Picture 3" descr="E:\丫头\png\小人\卡通类素材\l;'.png">
              <a:extLst>
                <a:ext uri="{FF2B5EF4-FFF2-40B4-BE49-F238E27FC236}">
                  <a16:creationId xmlns:a16="http://schemas.microsoft.com/office/drawing/2014/main" id="{496FADA3-8A7C-49AA-AE46-4200E468F5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372459">
              <a:off x="314021" y="1884134"/>
              <a:ext cx="4509940" cy="3610109"/>
            </a:xfrm>
            <a:prstGeom prst="rect">
              <a:avLst/>
            </a:prstGeom>
            <a:noFill/>
            <a:extLst>
              <a:ext uri="{909E8E84-426E-40DD-AFC4-6F175D3DCCD1}">
                <a14:hiddenFill xmlns:a14="http://schemas.microsoft.com/office/drawing/2010/main">
                  <a:solidFill>
                    <a:srgbClr val="FFFFFF"/>
                  </a:solidFill>
                </a14:hiddenFill>
              </a:ext>
            </a:extLst>
          </p:spPr>
        </p:pic>
        <p:sp>
          <p:nvSpPr>
            <p:cNvPr id="40" name="文本框 2">
              <a:extLst>
                <a:ext uri="{FF2B5EF4-FFF2-40B4-BE49-F238E27FC236}">
                  <a16:creationId xmlns:a16="http://schemas.microsoft.com/office/drawing/2014/main" id="{1B2D0ECB-A699-4CFB-8B1B-0466B32E286B}"/>
                </a:ext>
              </a:extLst>
            </p:cNvPr>
            <p:cNvSpPr txBox="1"/>
            <p:nvPr/>
          </p:nvSpPr>
          <p:spPr>
            <a:xfrm rot="21353825">
              <a:off x="1115715" y="3033315"/>
              <a:ext cx="3168649" cy="1545241"/>
            </a:xfrm>
            <a:prstGeom prst="rect">
              <a:avLst/>
            </a:prstGeom>
            <a:noFill/>
          </p:spPr>
          <p:txBody>
            <a:bodyPr wrap="square" rtlCol="0">
              <a:spAutoFit/>
            </a:bodyPr>
            <a:lstStyle/>
            <a:p>
              <a:pPr algn="l"/>
              <a:r>
                <a:rPr lang="en-US" altLang="zh-CN" sz="4000" b="1" dirty="0" err="1">
                  <a:solidFill>
                    <a:srgbClr val="E1911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Nhận</a:t>
              </a:r>
              <a:r>
                <a:rPr lang="en-US" altLang="zh-CN" sz="4000" b="1" dirty="0">
                  <a:solidFill>
                    <a:srgbClr val="E1911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4000" b="1" dirty="0" err="1">
                  <a:solidFill>
                    <a:srgbClr val="E1911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xét</a:t>
              </a:r>
              <a:r>
                <a:rPr lang="en-US" altLang="zh-CN" sz="4000" b="1" dirty="0">
                  <a:solidFill>
                    <a:srgbClr val="E1911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a:t>
              </a:r>
              <a:endParaRPr lang="zh-CN" altLang="en-US" sz="4000" b="1" dirty="0">
                <a:solidFill>
                  <a:srgbClr val="E1911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41" name="文本框 4">
            <a:extLst>
              <a:ext uri="{FF2B5EF4-FFF2-40B4-BE49-F238E27FC236}">
                <a16:creationId xmlns:a16="http://schemas.microsoft.com/office/drawing/2014/main" id="{414B1BD1-3C71-4EE7-A9F7-F5B8EEF6BCEF}"/>
              </a:ext>
            </a:extLst>
          </p:cNvPr>
          <p:cNvSpPr txBox="1"/>
          <p:nvPr/>
        </p:nvSpPr>
        <p:spPr>
          <a:xfrm>
            <a:off x="3449719" y="3959037"/>
            <a:ext cx="8438778" cy="830997"/>
          </a:xfrm>
          <a:prstGeom prst="rect">
            <a:avLst/>
          </a:prstGeom>
          <a:noFill/>
        </p:spPr>
        <p:txBody>
          <a:bodyPr wrap="square" rtlCol="0">
            <a:spAutoFit/>
          </a:bodyPr>
          <a:lstStyle/>
          <a:p>
            <a:pPr>
              <a:lnSpc>
                <a:spcPct val="150000"/>
              </a:lnSpc>
            </a:pPr>
            <a:r>
              <a:rPr lang="vi-VN"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b) Đoạn văn được nhận ra nhờ dấu hiệu nào?</a:t>
            </a:r>
            <a:endParaRPr lang="en-US" altLang="zh-CN" sz="3200" b="1" dirty="0">
              <a:solidFill>
                <a:srgbClr val="077246"/>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endParaRPr>
          </a:p>
        </p:txBody>
      </p:sp>
      <p:sp>
        <p:nvSpPr>
          <p:cNvPr id="42" name="文本框 4">
            <a:extLst>
              <a:ext uri="{FF2B5EF4-FFF2-40B4-BE49-F238E27FC236}">
                <a16:creationId xmlns:a16="http://schemas.microsoft.com/office/drawing/2014/main" id="{414B1BD1-3C71-4EE7-A9F7-F5B8EEF6BCEF}"/>
              </a:ext>
            </a:extLst>
          </p:cNvPr>
          <p:cNvSpPr txBox="1"/>
          <p:nvPr/>
        </p:nvSpPr>
        <p:spPr>
          <a:xfrm>
            <a:off x="3667163" y="1748058"/>
            <a:ext cx="8077033" cy="2308324"/>
          </a:xfrm>
          <a:prstGeom prst="rect">
            <a:avLst/>
          </a:prstGeom>
          <a:noFill/>
        </p:spPr>
        <p:txBody>
          <a:bodyPr wrap="square" rtlCol="0">
            <a:spAutoFit/>
          </a:bodyPr>
          <a:lstStyle/>
          <a:p>
            <a:pPr algn="just">
              <a:lnSpc>
                <a:spcPct val="150000"/>
              </a:lnSpc>
            </a:pP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Mỗi</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đoạn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văn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trong</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bài</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văn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kể</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chuyện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kể</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một</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sự</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việc</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trong</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một</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chuỗi</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sự</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việc</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làm</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nòng</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cốt</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cho</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diễn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biến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của</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truyện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a:t>
            </a:r>
          </a:p>
        </p:txBody>
      </p:sp>
      <p:sp>
        <p:nvSpPr>
          <p:cNvPr id="43" name="文本框 4">
            <a:extLst>
              <a:ext uri="{FF2B5EF4-FFF2-40B4-BE49-F238E27FC236}">
                <a16:creationId xmlns:a16="http://schemas.microsoft.com/office/drawing/2014/main" id="{414B1BD1-3C71-4EE7-A9F7-F5B8EEF6BCEF}"/>
              </a:ext>
            </a:extLst>
          </p:cNvPr>
          <p:cNvSpPr txBox="1"/>
          <p:nvPr/>
        </p:nvSpPr>
        <p:spPr>
          <a:xfrm>
            <a:off x="3544986" y="4602288"/>
            <a:ext cx="7952160" cy="830997"/>
          </a:xfrm>
          <a:prstGeom prst="rect">
            <a:avLst/>
          </a:prstGeom>
          <a:noFill/>
        </p:spPr>
        <p:txBody>
          <a:bodyPr wrap="square" rtlCol="0">
            <a:spAutoFit/>
          </a:bodyPr>
          <a:lstStyle/>
          <a:p>
            <a:pPr algn="just">
              <a:lnSpc>
                <a:spcPct val="150000"/>
              </a:lnSpc>
            </a:pP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Hết</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một</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đoạn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văn</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chấm</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xuống</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200" b="1" dirty="0" err="1">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dòng</a:t>
            </a:r>
            <a:r>
              <a:rPr lang="en-US" altLang="zh-CN" sz="3200" b="1" dirty="0">
                <a:solidFill>
                  <a:srgbClr val="C33205"/>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a:t>
            </a:r>
          </a:p>
        </p:txBody>
      </p:sp>
      <p:pic>
        <p:nvPicPr>
          <p:cNvPr id="8" name="图片 7">
            <a:extLst>
              <a:ext uri="{FF2B5EF4-FFF2-40B4-BE49-F238E27FC236}">
                <a16:creationId xmlns:a16="http://schemas.microsoft.com/office/drawing/2014/main" id="{B02993A4-611E-497B-A1E3-6300D55E5B2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044944" y="5038874"/>
            <a:ext cx="1318759" cy="1798731"/>
          </a:xfrm>
          <a:prstGeom prst="rect">
            <a:avLst/>
          </a:prstGeom>
        </p:spPr>
      </p:pic>
    </p:spTree>
    <p:extLst>
      <p:ext uri="{BB962C8B-B14F-4D97-AF65-F5344CB8AC3E}">
        <p14:creationId xmlns:p14="http://schemas.microsoft.com/office/powerpoint/2010/main" val="1454648618"/>
      </p:ext>
    </p:extLst>
  </p:cSld>
  <p:clrMapOvr>
    <a:masterClrMapping/>
  </p:clrMapOvr>
  <mc:AlternateContent xmlns:mc="http://schemas.openxmlformats.org/markup-compatibility/2006" xmlns:p14="http://schemas.microsoft.com/office/powerpoint/2010/main">
    <mc:Choice Requires="p14">
      <p:transition spd="slow" p14:dur="1750" advClick="0" advTm="0">
        <p14:window dir="vert"/>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750"/>
                                        <p:tgtEl>
                                          <p:spTgt spid="10"/>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750"/>
                                        <p:tgtEl>
                                          <p:spTgt spid="5"/>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750"/>
                                        <p:tgtEl>
                                          <p:spTgt spid="12"/>
                                        </p:tgtEl>
                                      </p:cBhvr>
                                    </p:animEffect>
                                  </p:childTnLst>
                                </p:cTn>
                              </p:par>
                              <p:par>
                                <p:cTn id="26" presetID="18" presetClass="entr" presetSubtype="12" fill="hold" grpId="0" nodeType="withEffect">
                                  <p:stCondLst>
                                    <p:cond delay="0"/>
                                  </p:stCondLst>
                                  <p:iterate type="wd">
                                    <p:tmPct val="10000"/>
                                  </p:iterate>
                                  <p:childTnLst>
                                    <p:set>
                                      <p:cBhvr>
                                        <p:cTn id="27" dur="1" fill="hold">
                                          <p:stCondLst>
                                            <p:cond delay="0"/>
                                          </p:stCondLst>
                                        </p:cTn>
                                        <p:tgtEl>
                                          <p:spTgt spid="26"/>
                                        </p:tgtEl>
                                        <p:attrNameLst>
                                          <p:attrName>style.visibility</p:attrName>
                                        </p:attrNameLst>
                                      </p:cBhvr>
                                      <p:to>
                                        <p:strVal val="visible"/>
                                      </p:to>
                                    </p:set>
                                    <p:animEffect transition="in" filter="strips(downLeft)">
                                      <p:cBhvr>
                                        <p:cTn id="28" dur="500"/>
                                        <p:tgtEl>
                                          <p:spTgt spid="26"/>
                                        </p:tgtEl>
                                      </p:cBhvr>
                                    </p:animEffect>
                                  </p:childTnLst>
                                </p:cTn>
                              </p:par>
                            </p:childTnLst>
                          </p:cTn>
                        </p:par>
                        <p:par>
                          <p:cTn id="29" fill="hold">
                            <p:stCondLst>
                              <p:cond delay="3750"/>
                            </p:stCondLst>
                            <p:childTnLst>
                              <p:par>
                                <p:cTn id="30" presetID="42" presetClass="entr" presetSubtype="0" fill="hold" nodeType="afterEffect">
                                  <p:stCondLst>
                                    <p:cond delay="0"/>
                                  </p:stCondLst>
                                  <p:iterate type="wd">
                                    <p:tmPct val="10000"/>
                                  </p:iterate>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anim calcmode="lin" valueType="num">
                                      <p:cBhvr>
                                        <p:cTn id="33" dur="500" fill="hold"/>
                                        <p:tgtEl>
                                          <p:spTgt spid="38"/>
                                        </p:tgtEl>
                                        <p:attrNameLst>
                                          <p:attrName>ppt_x</p:attrName>
                                        </p:attrNameLst>
                                      </p:cBhvr>
                                      <p:tavLst>
                                        <p:tav tm="0">
                                          <p:val>
                                            <p:strVal val="#ppt_x"/>
                                          </p:val>
                                        </p:tav>
                                        <p:tav tm="100000">
                                          <p:val>
                                            <p:strVal val="#ppt_x"/>
                                          </p:val>
                                        </p:tav>
                                      </p:tavLst>
                                    </p:anim>
                                    <p:anim calcmode="lin" valueType="num">
                                      <p:cBhvr>
                                        <p:cTn id="34" dur="500" fill="hold"/>
                                        <p:tgtEl>
                                          <p:spTgt spid="38"/>
                                        </p:tgtEl>
                                        <p:attrNameLst>
                                          <p:attrName>ppt_y</p:attrName>
                                        </p:attrNameLst>
                                      </p:cBhvr>
                                      <p:tavLst>
                                        <p:tav tm="0">
                                          <p:val>
                                            <p:strVal val="#ppt_y+.1"/>
                                          </p:val>
                                        </p:tav>
                                        <p:tav tm="100000">
                                          <p:val>
                                            <p:strVal val="#ppt_y"/>
                                          </p:val>
                                        </p:tav>
                                      </p:tavLst>
                                    </p:anim>
                                  </p:childTnLst>
                                </p:cTn>
                              </p:par>
                            </p:childTnLst>
                          </p:cTn>
                        </p:par>
                        <p:par>
                          <p:cTn id="35" fill="hold">
                            <p:stCondLst>
                              <p:cond delay="4250"/>
                            </p:stCondLst>
                            <p:childTnLst>
                              <p:par>
                                <p:cTn id="36" presetID="22" presetClass="entr" presetSubtype="8" fill="hold" grpId="0" nodeType="afterEffect">
                                  <p:stCondLst>
                                    <p:cond delay="0"/>
                                  </p:stCondLst>
                                  <p:iterate type="wd">
                                    <p:tmPct val="10000"/>
                                  </p:iterate>
                                  <p:childTnLst>
                                    <p:set>
                                      <p:cBhvr>
                                        <p:cTn id="37" dur="1" fill="hold">
                                          <p:stCondLst>
                                            <p:cond delay="0"/>
                                          </p:stCondLst>
                                        </p:cTn>
                                        <p:tgtEl>
                                          <p:spTgt spid="31"/>
                                        </p:tgtEl>
                                        <p:attrNameLst>
                                          <p:attrName>style.visibility</p:attrName>
                                        </p:attrNameLst>
                                      </p:cBhvr>
                                      <p:to>
                                        <p:strVal val="visible"/>
                                      </p:to>
                                    </p:set>
                                    <p:animEffect transition="in" filter="wipe(left)">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iterate type="wd">
                                    <p:tmPct val="10000"/>
                                  </p:iterate>
                                  <p:childTnLst>
                                    <p:set>
                                      <p:cBhvr>
                                        <p:cTn id="42" dur="1" fill="hold">
                                          <p:stCondLst>
                                            <p:cond delay="0"/>
                                          </p:stCondLst>
                                        </p:cTn>
                                        <p:tgtEl>
                                          <p:spTgt spid="42"/>
                                        </p:tgtEl>
                                        <p:attrNameLst>
                                          <p:attrName>style.visibility</p:attrName>
                                        </p:attrNameLst>
                                      </p:cBhvr>
                                      <p:to>
                                        <p:strVal val="visible"/>
                                      </p:to>
                                    </p:set>
                                    <p:animEffect transition="in" filter="wipe(left)">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iterate type="wd">
                                    <p:tmPct val="10000"/>
                                  </p:iterate>
                                  <p:childTnLst>
                                    <p:set>
                                      <p:cBhvr>
                                        <p:cTn id="47" dur="1" fill="hold">
                                          <p:stCondLst>
                                            <p:cond delay="0"/>
                                          </p:stCondLst>
                                        </p:cTn>
                                        <p:tgtEl>
                                          <p:spTgt spid="41"/>
                                        </p:tgtEl>
                                        <p:attrNameLst>
                                          <p:attrName>style.visibility</p:attrName>
                                        </p:attrNameLst>
                                      </p:cBhvr>
                                      <p:to>
                                        <p:strVal val="visible"/>
                                      </p:to>
                                    </p:set>
                                    <p:animEffect transition="in" filter="wipe(left)">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iterate type="wd">
                                    <p:tmPct val="10000"/>
                                  </p:iterate>
                                  <p:childTnLst>
                                    <p:set>
                                      <p:cBhvr>
                                        <p:cTn id="52" dur="1" fill="hold">
                                          <p:stCondLst>
                                            <p:cond delay="0"/>
                                          </p:stCondLst>
                                        </p:cTn>
                                        <p:tgtEl>
                                          <p:spTgt spid="43"/>
                                        </p:tgtEl>
                                        <p:attrNameLst>
                                          <p:attrName>style.visibility</p:attrName>
                                        </p:attrNameLst>
                                      </p:cBhvr>
                                      <p:to>
                                        <p:strVal val="visible"/>
                                      </p:to>
                                    </p:set>
                                    <p:animEffect transition="in" filter="wipe(left)">
                                      <p:cBhvr>
                                        <p:cTn id="5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1" grpId="0"/>
      <p:bldP spid="41" grpId="0"/>
      <p:bldP spid="42" grpId="0"/>
      <p:bldP spid="4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1E51D711-61FB-414F-99E2-BE1FB7F55F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111" y="596753"/>
            <a:ext cx="10879247" cy="6020352"/>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文本框 7">
            <a:extLst>
              <a:ext uri="{FF2B5EF4-FFF2-40B4-BE49-F238E27FC236}">
                <a16:creationId xmlns:a16="http://schemas.microsoft.com/office/drawing/2014/main" id="{702FBDFC-CEE2-4A48-8D48-D9F9AAB64F0D}"/>
              </a:ext>
            </a:extLst>
          </p:cNvPr>
          <p:cNvSpPr txBox="1"/>
          <p:nvPr/>
        </p:nvSpPr>
        <p:spPr>
          <a:xfrm>
            <a:off x="4217416" y="375080"/>
            <a:ext cx="4730819" cy="1323439"/>
          </a:xfrm>
          <a:prstGeom prst="rect">
            <a:avLst/>
          </a:prstGeom>
          <a:noFill/>
        </p:spPr>
        <p:txBody>
          <a:bodyPr wrap="square" rtlCol="0">
            <a:spAutoFit/>
          </a:bodyPr>
          <a:lstStyle/>
          <a:p>
            <a:r>
              <a:rPr lang="en-US" altLang="zh-CN" sz="8000" dirty="0" err="1">
                <a:ln w="19050">
                  <a:noFill/>
                </a:ln>
                <a:solidFill>
                  <a:schemeClr val="bg1"/>
                </a:solidFill>
                <a:effectLst>
                  <a:glow rad="495300">
                    <a:schemeClr val="accent2">
                      <a:satMod val="175000"/>
                      <a:alpha val="40000"/>
                    </a:schemeClr>
                  </a:glow>
                </a:effectLst>
                <a:latin typeface="UTM Cookies" panose="02040603050506020204" pitchFamily="18" charset="0"/>
                <a:ea typeface="inpin heiti" panose="00000500000000000000" pitchFamily="2" charset="-122"/>
                <a:sym typeface="inpin heiti" panose="00000500000000000000" pitchFamily="2" charset="-122"/>
              </a:rPr>
              <a:t>Ghi</a:t>
            </a:r>
            <a:r>
              <a:rPr lang="en-US" altLang="zh-CN" sz="8000" dirty="0">
                <a:ln w="19050">
                  <a:noFill/>
                </a:ln>
                <a:solidFill>
                  <a:srgbClr val="E6E6E6"/>
                </a:solidFill>
                <a:effectLst>
                  <a:glow rad="495300">
                    <a:schemeClr val="accent2">
                      <a:satMod val="175000"/>
                      <a:alpha val="40000"/>
                    </a:schemeClr>
                  </a:glow>
                </a:effectLst>
                <a:latin typeface="UTM Cookies" panose="02040603050506020204" pitchFamily="18" charset="0"/>
                <a:ea typeface="inpin heiti" panose="00000500000000000000" pitchFamily="2" charset="-122"/>
                <a:sym typeface="inpin heiti" panose="00000500000000000000" pitchFamily="2" charset="-122"/>
              </a:rPr>
              <a:t> </a:t>
            </a:r>
            <a:r>
              <a:rPr lang="en-US" altLang="zh-CN" sz="8000" dirty="0" err="1">
                <a:ln w="19050">
                  <a:noFill/>
                </a:ln>
                <a:solidFill>
                  <a:schemeClr val="bg1"/>
                </a:solidFill>
                <a:effectLst>
                  <a:glow rad="495300">
                    <a:schemeClr val="accent2">
                      <a:satMod val="175000"/>
                      <a:alpha val="40000"/>
                    </a:schemeClr>
                  </a:glow>
                </a:effectLst>
                <a:latin typeface="UTM Cookies" panose="02040603050506020204" pitchFamily="18" charset="0"/>
                <a:ea typeface="inpin heiti" panose="00000500000000000000" pitchFamily="2" charset="-122"/>
                <a:sym typeface="inpin heiti" panose="00000500000000000000" pitchFamily="2" charset="-122"/>
              </a:rPr>
              <a:t>nhớ</a:t>
            </a:r>
            <a:endParaRPr lang="zh-CN" altLang="en-US" sz="8000" dirty="0">
              <a:ln w="19050">
                <a:noFill/>
              </a:ln>
              <a:solidFill>
                <a:schemeClr val="bg1"/>
              </a:solidFill>
              <a:effectLst>
                <a:glow rad="495300">
                  <a:schemeClr val="accent2">
                    <a:satMod val="175000"/>
                    <a:alpha val="40000"/>
                  </a:schemeClr>
                </a:glow>
              </a:effectLst>
              <a:latin typeface="UTM Cookies" panose="02040603050506020204" pitchFamily="18" charset="0"/>
              <a:ea typeface="inpin heiti" panose="00000500000000000000" pitchFamily="2" charset="-122"/>
              <a:sym typeface="inpin heiti" panose="00000500000000000000" pitchFamily="2" charset="-122"/>
            </a:endParaRPr>
          </a:p>
        </p:txBody>
      </p:sp>
      <p:sp>
        <p:nvSpPr>
          <p:cNvPr id="4" name="文本框 8">
            <a:extLst>
              <a:ext uri="{FF2B5EF4-FFF2-40B4-BE49-F238E27FC236}">
                <a16:creationId xmlns:a16="http://schemas.microsoft.com/office/drawing/2014/main" id="{0C8B595A-8369-4237-A956-5AEEC0FD8DD6}"/>
              </a:ext>
            </a:extLst>
          </p:cNvPr>
          <p:cNvSpPr txBox="1"/>
          <p:nvPr/>
        </p:nvSpPr>
        <p:spPr>
          <a:xfrm>
            <a:off x="1935679" y="2522016"/>
            <a:ext cx="9027886" cy="3493264"/>
          </a:xfrm>
          <a:prstGeom prst="rect">
            <a:avLst/>
          </a:prstGeom>
          <a:noFill/>
        </p:spPr>
        <p:txBody>
          <a:bodyPr wrap="square" rtlCol="0">
            <a:spAutoFit/>
          </a:bodyPr>
          <a:lstStyle/>
          <a:p>
            <a:pPr algn="just">
              <a:lnSpc>
                <a:spcPct val="150000"/>
              </a:lnSpc>
              <a:spcAft>
                <a:spcPts val="600"/>
              </a:spcAft>
            </a:pPr>
            <a:r>
              <a:rPr lang="vi-VN" sz="3600" b="1" dirty="0">
                <a:solidFill>
                  <a:srgbClr val="4A7276"/>
                </a:solidFill>
                <a:effectLst/>
                <a:latin typeface="Times New Roman" panose="02020603050405020304" pitchFamily="18" charset="0"/>
                <a:ea typeface="inpin heiti" panose="00000500000000000000" pitchFamily="2" charset="-122"/>
                <a:cs typeface="Times New Roman" panose="02020603050405020304" pitchFamily="18" charset="0"/>
              </a:rPr>
              <a:t>1. Một câu chuyện có thể gồm nhiều sự việc. Mỗi sự việc được kể thành một đoạn văn.</a:t>
            </a:r>
          </a:p>
          <a:p>
            <a:pPr algn="just">
              <a:lnSpc>
                <a:spcPct val="150000"/>
              </a:lnSpc>
            </a:pPr>
            <a:r>
              <a:rPr lang="vi-VN" sz="3600" b="1" dirty="0">
                <a:solidFill>
                  <a:srgbClr val="4A7276"/>
                </a:solidFill>
                <a:effectLst/>
                <a:latin typeface="Times New Roman" panose="02020603050405020304" pitchFamily="18" charset="0"/>
                <a:ea typeface="inpin heiti" panose="00000500000000000000" pitchFamily="2" charset="-122"/>
                <a:cs typeface="Times New Roman" panose="02020603050405020304" pitchFamily="18" charset="0"/>
              </a:rPr>
              <a:t>2. Khi viết hết một đoạn văn, cần chấm xuống dòng.</a:t>
            </a:r>
            <a:endParaRPr lang="zh-CN" altLang="en-US" sz="3600" b="1" dirty="0">
              <a:solidFill>
                <a:srgbClr val="4A7276"/>
              </a:solidFill>
              <a:effectLst/>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254828485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7" presetClass="entr" presetSubtype="0" fill="hold" grpId="0" nodeType="with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450" decel="100000" fill="hold"/>
                                        <p:tgtEl>
                                          <p:spTgt spid="3"/>
                                        </p:tgtEl>
                                        <p:attrNameLst>
                                          <p:attrName>ppt_y</p:attrName>
                                        </p:attrNameLst>
                                      </p:cBhvr>
                                      <p:tavLst>
                                        <p:tav tm="0">
                                          <p:val>
                                            <p:strVal val="#ppt_y+1"/>
                                          </p:val>
                                        </p:tav>
                                        <p:tav tm="100000">
                                          <p:val>
                                            <p:strVal val="#ppt_y-.03"/>
                                          </p:val>
                                        </p:tav>
                                      </p:tavLst>
                                    </p:anim>
                                    <p:anim calcmode="lin" valueType="num">
                                      <p:cBhvr>
                                        <p:cTn id="14"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iterate type="wd">
                                    <p:tmPct val="10000"/>
                                  </p:iterate>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strVal val="#ppt_w*0.7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6262082-4FEC-492A-A7CA-DEA40F2CD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图形 4">
            <a:extLst>
              <a:ext uri="{FF2B5EF4-FFF2-40B4-BE49-F238E27FC236}">
                <a16:creationId xmlns:a16="http://schemas.microsoft.com/office/drawing/2014/main" id="{76AE121B-C6C0-4DD2-B32E-4B8C66984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68191" y="-137589"/>
            <a:ext cx="5067300" cy="2829759"/>
          </a:xfrm>
          <a:prstGeom prst="rect">
            <a:avLst/>
          </a:prstGeom>
        </p:spPr>
      </p:pic>
      <p:pic>
        <p:nvPicPr>
          <p:cNvPr id="9" name="图片 8">
            <a:extLst>
              <a:ext uri="{FF2B5EF4-FFF2-40B4-BE49-F238E27FC236}">
                <a16:creationId xmlns:a16="http://schemas.microsoft.com/office/drawing/2014/main" id="{AF05DD9A-01B1-473F-8D20-4CE0BE31DE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2463800"/>
            <a:ext cx="3990667" cy="4787899"/>
          </a:xfrm>
          <a:prstGeom prst="rect">
            <a:avLst/>
          </a:prstGeom>
        </p:spPr>
      </p:pic>
      <p:pic>
        <p:nvPicPr>
          <p:cNvPr id="10" name="图形 9">
            <a:extLst>
              <a:ext uri="{FF2B5EF4-FFF2-40B4-BE49-F238E27FC236}">
                <a16:creationId xmlns:a16="http://schemas.microsoft.com/office/drawing/2014/main" id="{46A2CE7B-2D51-4F72-B178-2B4204722F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0" y="0"/>
            <a:ext cx="5078419" cy="2598647"/>
          </a:xfrm>
          <a:prstGeom prst="rect">
            <a:avLst/>
          </a:prstGeom>
        </p:spPr>
      </p:pic>
      <p:sp>
        <p:nvSpPr>
          <p:cNvPr id="14" name="文本框 13">
            <a:extLst>
              <a:ext uri="{FF2B5EF4-FFF2-40B4-BE49-F238E27FC236}">
                <a16:creationId xmlns:a16="http://schemas.microsoft.com/office/drawing/2014/main" id="{00584AFB-479C-40BE-9A6C-6D5066FF15CB}"/>
              </a:ext>
            </a:extLst>
          </p:cNvPr>
          <p:cNvSpPr txBox="1"/>
          <p:nvPr/>
        </p:nvSpPr>
        <p:spPr>
          <a:xfrm>
            <a:off x="2937164" y="3120256"/>
            <a:ext cx="8229599" cy="925894"/>
          </a:xfrm>
          <a:prstGeom prst="rect">
            <a:avLst/>
          </a:prstGeom>
          <a:noFill/>
        </p:spPr>
        <p:txBody>
          <a:bodyPr wrap="square" rtlCol="0">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kumimoji="0" lang="en-US" altLang="zh-CN" sz="8800" b="0" i="0" u="none" strike="noStrike" kern="1200" cap="none" spc="600" normalizeH="0" baseline="0" noProof="0" dirty="0">
                <a:ln w="28575">
                  <a:solidFill>
                    <a:schemeClr val="accent6">
                      <a:lumMod val="50000"/>
                    </a:schemeClr>
                  </a:solidFill>
                </a:ln>
                <a:solidFill>
                  <a:srgbClr val="ABCB4B"/>
                </a:solidFill>
                <a:effectLst/>
                <a:uLnTx/>
                <a:uFillTx/>
                <a:latin typeface="UTM Showcard" panose="02040603050506020204" pitchFamily="18" charset="0"/>
                <a:ea typeface="义启紫水晶体" panose="020B0604020202020204" charset="-122"/>
              </a:rPr>
              <a:t>LUYỆN</a:t>
            </a:r>
            <a:r>
              <a:rPr kumimoji="0" lang="en-US" altLang="zh-CN" sz="8800" b="0" i="0" u="none" strike="noStrike" kern="1200" cap="none" spc="600" normalizeH="0" noProof="0" dirty="0">
                <a:ln w="28575">
                  <a:solidFill>
                    <a:schemeClr val="accent6">
                      <a:lumMod val="50000"/>
                    </a:schemeClr>
                  </a:solidFill>
                </a:ln>
                <a:solidFill>
                  <a:srgbClr val="ABCB4B"/>
                </a:solidFill>
                <a:effectLst/>
                <a:uLnTx/>
                <a:uFillTx/>
                <a:latin typeface="UTM Showcard" panose="02040603050506020204" pitchFamily="18" charset="0"/>
                <a:ea typeface="义启紫水晶体" panose="020B0604020202020204" charset="-122"/>
              </a:rPr>
              <a:t> TẬP</a:t>
            </a:r>
            <a:endParaRPr kumimoji="0" lang="zh-CN" altLang="en-US" sz="8800" b="0" i="0" u="none" strike="noStrike" kern="1200" cap="none" spc="600" normalizeH="0" baseline="0" noProof="0" dirty="0">
              <a:ln w="28575">
                <a:solidFill>
                  <a:schemeClr val="accent6">
                    <a:lumMod val="50000"/>
                  </a:schemeClr>
                </a:solidFill>
              </a:ln>
              <a:solidFill>
                <a:srgbClr val="ABCB4B"/>
              </a:solidFill>
              <a:effectLst/>
              <a:uLnTx/>
              <a:uFillTx/>
              <a:latin typeface="UTM Showcard" panose="02040603050506020204" pitchFamily="18" charset="0"/>
              <a:ea typeface="义启紫水晶体" panose="020B0604020202020204" charset="-122"/>
            </a:endParaRPr>
          </a:p>
        </p:txBody>
      </p:sp>
      <p:sp>
        <p:nvSpPr>
          <p:cNvPr id="16" name="矩形 15">
            <a:extLst>
              <a:ext uri="{FF2B5EF4-FFF2-40B4-BE49-F238E27FC236}">
                <a16:creationId xmlns:a16="http://schemas.microsoft.com/office/drawing/2014/main" id="{B469BFEF-42C3-4F82-A259-C76394997C97}"/>
              </a:ext>
            </a:extLst>
          </p:cNvPr>
          <p:cNvSpPr/>
          <p:nvPr/>
        </p:nvSpPr>
        <p:spPr>
          <a:xfrm>
            <a:off x="8859175" y="1097181"/>
            <a:ext cx="856325" cy="925894"/>
          </a:xfrm>
          <a:prstGeom prst="rect">
            <a:avLst/>
          </a:prstGeom>
        </p:spPr>
        <p:txBody>
          <a:bodyPr wrap="none">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lang="en-US" altLang="zh-CN" sz="6600" b="1" noProof="0" dirty="0">
                <a:ln w="28575">
                  <a:solidFill>
                    <a:schemeClr val="accent6">
                      <a:lumMod val="50000"/>
                    </a:schemeClr>
                  </a:solidFill>
                </a:ln>
                <a:solidFill>
                  <a:srgbClr val="ABCB4B"/>
                </a:solidFill>
                <a:latin typeface="UTM Showcard" panose="02040603050506020204" pitchFamily="18" charset="0"/>
                <a:ea typeface="义启紫水晶体" panose="020B0604020202020204" charset="-122"/>
              </a:rPr>
              <a:t>3</a:t>
            </a:r>
            <a:r>
              <a:rPr kumimoji="0" lang="en-US" altLang="zh-CN" sz="6600" b="1" i="0" u="none" strike="noStrike" kern="1200" cap="none" spc="0" normalizeH="0" baseline="0" noProof="0" dirty="0">
                <a:ln w="28575">
                  <a:solidFill>
                    <a:schemeClr val="accent6">
                      <a:lumMod val="50000"/>
                    </a:schemeClr>
                  </a:solidFill>
                </a:ln>
                <a:solidFill>
                  <a:srgbClr val="ABCB4B"/>
                </a:solidFill>
                <a:effectLst/>
                <a:uLnTx/>
                <a:uFillTx/>
                <a:latin typeface="UTM Showcard" panose="02040603050506020204" pitchFamily="18" charset="0"/>
                <a:ea typeface="义启紫水晶体" panose="020B0604020202020204" charset="-122"/>
              </a:rPr>
              <a:t>.</a:t>
            </a:r>
          </a:p>
        </p:txBody>
      </p:sp>
      <p:pic>
        <p:nvPicPr>
          <p:cNvPr id="18" name="图片 17">
            <a:extLst>
              <a:ext uri="{FF2B5EF4-FFF2-40B4-BE49-F238E27FC236}">
                <a16:creationId xmlns:a16="http://schemas.microsoft.com/office/drawing/2014/main" id="{9C1B621F-0946-4952-A48B-9297343255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15500" y="5175322"/>
            <a:ext cx="2476499" cy="1682678"/>
          </a:xfrm>
          <a:prstGeom prst="rect">
            <a:avLst/>
          </a:prstGeom>
        </p:spPr>
      </p:pic>
    </p:spTree>
    <p:extLst>
      <p:ext uri="{BB962C8B-B14F-4D97-AF65-F5344CB8AC3E}">
        <p14:creationId xmlns:p14="http://schemas.microsoft.com/office/powerpoint/2010/main" val="617155916"/>
      </p:ext>
    </p:extLst>
  </p:cSld>
  <p:clrMapOvr>
    <a:masterClrMapping/>
  </p:clrMapOvr>
  <mc:AlternateContent xmlns:mc="http://schemas.openxmlformats.org/markup-compatibility/2006" xmlns:p14="http://schemas.microsoft.com/office/powerpoint/2010/main">
    <mc:Choice Requires="p14">
      <p:transition spd="slow" p14:dur="175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750"/>
                                        <p:tgtEl>
                                          <p:spTgt spid="10"/>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750"/>
                                        <p:tgtEl>
                                          <p:spTgt spid="9"/>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750" fill="hold"/>
                                        <p:tgtEl>
                                          <p:spTgt spid="5"/>
                                        </p:tgtEl>
                                        <p:attrNameLst>
                                          <p:attrName>ppt_w</p:attrName>
                                        </p:attrNameLst>
                                      </p:cBhvr>
                                      <p:tavLst>
                                        <p:tav tm="0">
                                          <p:val>
                                            <p:fltVal val="0"/>
                                          </p:val>
                                        </p:tav>
                                        <p:tav tm="100000">
                                          <p:val>
                                            <p:strVal val="#ppt_w"/>
                                          </p:val>
                                        </p:tav>
                                      </p:tavLst>
                                    </p:anim>
                                    <p:anim calcmode="lin" valueType="num">
                                      <p:cBhvr>
                                        <p:cTn id="20" dur="750" fill="hold"/>
                                        <p:tgtEl>
                                          <p:spTgt spid="5"/>
                                        </p:tgtEl>
                                        <p:attrNameLst>
                                          <p:attrName>ppt_h</p:attrName>
                                        </p:attrNameLst>
                                      </p:cBhvr>
                                      <p:tavLst>
                                        <p:tav tm="0">
                                          <p:val>
                                            <p:fltVal val="0"/>
                                          </p:val>
                                        </p:tav>
                                        <p:tav tm="100000">
                                          <p:val>
                                            <p:strVal val="#ppt_h"/>
                                          </p:val>
                                        </p:tav>
                                      </p:tavLst>
                                    </p:anim>
                                    <p:animEffect transition="in" filter="fade">
                                      <p:cBhvr>
                                        <p:cTn id="21" dur="750"/>
                                        <p:tgtEl>
                                          <p:spTgt spid="5"/>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750"/>
                                        <p:tgtEl>
                                          <p:spTgt spid="16"/>
                                        </p:tgtEl>
                                      </p:cBhvr>
                                    </p:animEffect>
                                  </p:childTnLst>
                                </p:cTn>
                              </p:par>
                            </p:childTnLst>
                          </p:cTn>
                        </p:par>
                        <p:par>
                          <p:cTn id="26" fill="hold">
                            <p:stCondLst>
                              <p:cond delay="3750"/>
                            </p:stCondLst>
                            <p:childTnLst>
                              <p:par>
                                <p:cTn id="27" presetID="14" presetClass="entr" presetSubtype="1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randombar(horizontal)">
                                      <p:cBhvr>
                                        <p:cTn id="29"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2191C78-CD46-4C29-8986-A83EFCDDB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6" name="图形 5">
            <a:extLst>
              <a:ext uri="{FF2B5EF4-FFF2-40B4-BE49-F238E27FC236}">
                <a16:creationId xmlns:a16="http://schemas.microsoft.com/office/drawing/2014/main" id="{EB46120D-E2E9-4156-B775-7BB2686376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9728199" y="4963514"/>
            <a:ext cx="2463799" cy="1894485"/>
          </a:xfrm>
          <a:prstGeom prst="rect">
            <a:avLst/>
          </a:prstGeom>
        </p:spPr>
      </p:pic>
      <p:pic>
        <p:nvPicPr>
          <p:cNvPr id="7" name="图形 6">
            <a:extLst>
              <a:ext uri="{FF2B5EF4-FFF2-40B4-BE49-F238E27FC236}">
                <a16:creationId xmlns:a16="http://schemas.microsoft.com/office/drawing/2014/main" id="{AF965989-A108-460E-ABBE-5370CE02D4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003" y="-102955"/>
            <a:ext cx="750803" cy="863600"/>
          </a:xfrm>
          <a:prstGeom prst="rect">
            <a:avLst/>
          </a:prstGeom>
        </p:spPr>
      </p:pic>
      <p:pic>
        <p:nvPicPr>
          <p:cNvPr id="13" name="Picture 2">
            <a:extLst>
              <a:ext uri="{FF2B5EF4-FFF2-40B4-BE49-F238E27FC236}">
                <a16:creationId xmlns:a16="http://schemas.microsoft.com/office/drawing/2014/main" id="{CFD6306F-C149-424D-BA6B-23A8DF83ED0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29398" y="863600"/>
            <a:ext cx="12360269" cy="6097355"/>
          </a:xfrm>
          <a:prstGeom prst="rect">
            <a:avLst/>
          </a:prstGeom>
          <a:noFill/>
          <a:extLst>
            <a:ext uri="{909E8E84-426E-40DD-AFC4-6F175D3DCCD1}">
              <a14:hiddenFill xmlns:a14="http://schemas.microsoft.com/office/drawing/2010/main">
                <a:solidFill>
                  <a:srgbClr val="FFFFFF"/>
                </a:solidFill>
              </a14:hiddenFill>
            </a:ext>
          </a:extLst>
        </p:spPr>
      </p:pic>
      <p:sp>
        <p:nvSpPr>
          <p:cNvPr id="14" name="文本框 104">
            <a:extLst>
              <a:ext uri="{FF2B5EF4-FFF2-40B4-BE49-F238E27FC236}">
                <a16:creationId xmlns:a16="http://schemas.microsoft.com/office/drawing/2014/main" id="{9D0B3987-2AA4-4694-A8F1-959A24111A92}"/>
              </a:ext>
            </a:extLst>
          </p:cNvPr>
          <p:cNvSpPr txBox="1"/>
          <p:nvPr/>
        </p:nvSpPr>
        <p:spPr>
          <a:xfrm>
            <a:off x="705988" y="47248"/>
            <a:ext cx="10914612" cy="1785104"/>
          </a:xfrm>
          <a:prstGeom prst="rect">
            <a:avLst/>
          </a:prstGeom>
          <a:noFill/>
        </p:spPr>
        <p:txBody>
          <a:bodyPr wrap="square" rtlCol="0">
            <a:spAutoFit/>
          </a:bodyPr>
          <a:lstStyle/>
          <a:p>
            <a:pPr algn="just"/>
            <a:r>
              <a:rPr lang="en-US" sz="2200" b="1" dirty="0">
                <a:solidFill>
                  <a:srgbClr val="0F9357"/>
                </a:solidFill>
                <a:latin typeface="+mj-lt"/>
              </a:rPr>
              <a:t>	</a:t>
            </a:r>
            <a:r>
              <a:rPr lang="vi-VN" sz="2200" b="1" dirty="0">
                <a:solidFill>
                  <a:srgbClr val="0F9357"/>
                </a:solidFill>
                <a:latin typeface="+mj-lt"/>
              </a:rPr>
              <a:t>Dưới đây là ba đoạn văn được viết theo cốt truyện </a:t>
            </a:r>
            <a:r>
              <a:rPr lang="vi-VN" sz="2200" b="1" dirty="0">
                <a:solidFill>
                  <a:srgbClr val="0F9357"/>
                </a:solidFill>
                <a:effectLst>
                  <a:glow rad="228600">
                    <a:schemeClr val="accent6">
                      <a:satMod val="175000"/>
                      <a:alpha val="40000"/>
                    </a:schemeClr>
                  </a:glow>
                </a:effectLst>
                <a:latin typeface="+mj-lt"/>
              </a:rPr>
              <a:t>Hai mẹ con và bà tiên</a:t>
            </a:r>
            <a:r>
              <a:rPr lang="vi-VN" sz="2200" b="1" dirty="0">
                <a:solidFill>
                  <a:srgbClr val="0F9357"/>
                </a:solidFill>
                <a:latin typeface="+mj-lt"/>
              </a:rPr>
              <a:t>, trong đó có hai đoạn đã hoàn chỉnh, còn một đoạn mới chỉ có phần mở đầu và phần kết thúc. Hãy viết tiếp phần còn thiếu:</a:t>
            </a:r>
            <a:r>
              <a:rPr lang="en-US" sz="2200" b="1" dirty="0">
                <a:solidFill>
                  <a:srgbClr val="0F9357"/>
                </a:solidFill>
                <a:latin typeface="+mj-lt"/>
              </a:rPr>
              <a:t>   </a:t>
            </a:r>
          </a:p>
          <a:p>
            <a:pPr algn="just"/>
            <a:br>
              <a:rPr lang="vi-VN" sz="2200" b="1" dirty="0">
                <a:solidFill>
                  <a:srgbClr val="0F9357"/>
                </a:solidFill>
                <a:latin typeface="+mj-lt"/>
              </a:rPr>
            </a:br>
            <a:endParaRPr lang="zh-CN" altLang="en-US" sz="2200" dirty="0">
              <a:solidFill>
                <a:srgbClr val="0F9357"/>
              </a:solidFill>
              <a:latin typeface="+mj-lt"/>
              <a:ea typeface="inpin heiti" panose="00000500000000000000" pitchFamily="2" charset="-122"/>
              <a:sym typeface="inpin heiti" panose="00000500000000000000" pitchFamily="2" charset="-122"/>
            </a:endParaRPr>
          </a:p>
        </p:txBody>
      </p:sp>
      <p:pic>
        <p:nvPicPr>
          <p:cNvPr id="16" name="图片 16">
            <a:extLst>
              <a:ext uri="{FF2B5EF4-FFF2-40B4-BE49-F238E27FC236}">
                <a16:creationId xmlns:a16="http://schemas.microsoft.com/office/drawing/2014/main" id="{11AA59B1-0835-41CA-90E4-DCB405F31D82}"/>
              </a:ext>
            </a:extLst>
          </p:cNvPr>
          <p:cNvPicPr>
            <a:picLocks noChangeAspect="1"/>
          </p:cNvPicPr>
          <p:nvPr/>
        </p:nvPicPr>
        <p:blipFill>
          <a:blip r:embed="rId9"/>
          <a:stretch>
            <a:fillRect/>
          </a:stretch>
        </p:blipFill>
        <p:spPr>
          <a:xfrm>
            <a:off x="69372" y="1382260"/>
            <a:ext cx="1225670" cy="1192522"/>
          </a:xfrm>
          <a:prstGeom prst="rect">
            <a:avLst/>
          </a:prstGeom>
        </p:spPr>
      </p:pic>
      <p:sp>
        <p:nvSpPr>
          <p:cNvPr id="17" name="Rounded Rectangle 16"/>
          <p:cNvSpPr/>
          <p:nvPr/>
        </p:nvSpPr>
        <p:spPr>
          <a:xfrm>
            <a:off x="987718" y="3676649"/>
            <a:ext cx="10326038" cy="2290019"/>
          </a:xfrm>
          <a:prstGeom prst="round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18" name="Group 17"/>
          <p:cNvGrpSpPr/>
          <p:nvPr/>
        </p:nvGrpSpPr>
        <p:grpSpPr>
          <a:xfrm>
            <a:off x="9913145" y="2635338"/>
            <a:ext cx="1400610" cy="1016302"/>
            <a:chOff x="9913145" y="2635338"/>
            <a:chExt cx="1400610" cy="1016302"/>
          </a:xfrm>
        </p:grpSpPr>
        <p:sp>
          <p:nvSpPr>
            <p:cNvPr id="19" name="Down Arrow 18"/>
            <p:cNvSpPr/>
            <p:nvPr/>
          </p:nvSpPr>
          <p:spPr>
            <a:xfrm>
              <a:off x="10167748" y="3006559"/>
              <a:ext cx="976323" cy="645081"/>
            </a:xfrm>
            <a:prstGeom prst="downArrow">
              <a:avLst/>
            </a:prstGeom>
            <a:solidFill>
              <a:srgbClr val="47D07A"/>
            </a:solidFill>
            <a:ln w="28575">
              <a:noFill/>
              <a:prstDash val="sysDash"/>
            </a:ln>
          </p:spPr>
          <p:txBody>
            <a:bodyPr wrap="square" lIns="91440" tIns="45720" rIns="91440" bIns="45720">
              <a:spAutoFit/>
            </a:bodyPr>
            <a:lstStyle/>
            <a:p>
              <a:pPr algn="ctr"/>
              <a:endParaRPr lang="en-US" sz="3000" b="1">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0" name="Rounded Rectangle 19"/>
            <p:cNvSpPr/>
            <p:nvPr/>
          </p:nvSpPr>
          <p:spPr>
            <a:xfrm>
              <a:off x="9913145" y="2635338"/>
              <a:ext cx="1400610" cy="612934"/>
            </a:xfrm>
            <a:prstGeom prst="roundRect">
              <a:avLst/>
            </a:prstGeom>
            <a:solidFill>
              <a:srgbClr val="47D07A"/>
            </a:solidFill>
            <a:ln w="28575">
              <a:noFill/>
              <a:prstDash val="sysDash"/>
            </a:ln>
          </p:spPr>
          <p:txBody>
            <a:bodyPr wrap="none" lIns="91440" tIns="45720" rIns="91440" bIns="45720">
              <a:spAutoFit/>
            </a:bodyPr>
            <a:lstStyle/>
            <a:p>
              <a:pPr algn="ctr"/>
              <a:r>
                <a:rPr lang="en-US" sz="3000" b="1">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3</a:t>
              </a:r>
            </a:p>
          </p:txBody>
        </p:sp>
      </p:grpSp>
      <p:sp>
        <p:nvSpPr>
          <p:cNvPr id="21" name="Rectangle 20"/>
          <p:cNvSpPr/>
          <p:nvPr/>
        </p:nvSpPr>
        <p:spPr>
          <a:xfrm>
            <a:off x="7796754" y="4362975"/>
            <a:ext cx="2103461" cy="400110"/>
          </a:xfrm>
          <a:prstGeom prst="rect">
            <a:avLst/>
          </a:prstGeom>
        </p:spPr>
        <p:txBody>
          <a:bodyPr wrap="none">
            <a:spAutoFit/>
          </a:bodyPr>
          <a:lstStyle/>
          <a:p>
            <a:r>
              <a:rPr lang="en-US" sz="2000" b="1">
                <a:solidFill>
                  <a:srgbClr val="0F9357"/>
                </a:solidFill>
                <a:latin typeface="Times New Roman" panose="02020603050405020304" pitchFamily="18" charset="0"/>
                <a:cs typeface="Times New Roman" panose="02020603050405020304" pitchFamily="18" charset="0"/>
              </a:rPr>
              <a:t>P</a:t>
            </a:r>
            <a:r>
              <a:rPr lang="vi-VN" sz="2000" b="1">
                <a:solidFill>
                  <a:srgbClr val="0F9357"/>
                </a:solidFill>
                <a:latin typeface="Times New Roman" panose="02020603050405020304" pitchFamily="18" charset="0"/>
                <a:cs typeface="Times New Roman" panose="02020603050405020304" pitchFamily="18" charset="0"/>
              </a:rPr>
              <a:t>HẦN MỞ ĐẦU </a:t>
            </a:r>
            <a:endParaRPr lang="en-US" sz="2000">
              <a:latin typeface="Times New Roman" panose="02020603050405020304" pitchFamily="18" charset="0"/>
              <a:cs typeface="Times New Roman" panose="02020603050405020304" pitchFamily="18" charset="0"/>
            </a:endParaRPr>
          </a:p>
        </p:txBody>
      </p:sp>
      <p:sp>
        <p:nvSpPr>
          <p:cNvPr id="22" name="Rectangle 21"/>
          <p:cNvSpPr/>
          <p:nvPr/>
        </p:nvSpPr>
        <p:spPr>
          <a:xfrm>
            <a:off x="7829409" y="4746228"/>
            <a:ext cx="2315442" cy="400110"/>
          </a:xfrm>
          <a:prstGeom prst="rect">
            <a:avLst/>
          </a:prstGeom>
        </p:spPr>
        <p:txBody>
          <a:bodyPr wrap="none">
            <a:spAutoFit/>
          </a:bodyPr>
          <a:lstStyle/>
          <a:p>
            <a:r>
              <a:rPr lang="en-US" sz="2000" b="1">
                <a:solidFill>
                  <a:srgbClr val="0F9357"/>
                </a:solidFill>
                <a:latin typeface="Times New Roman" panose="02020603050405020304" pitchFamily="18" charset="0"/>
                <a:cs typeface="Times New Roman" panose="02020603050405020304" pitchFamily="18" charset="0"/>
              </a:rPr>
              <a:t>P</a:t>
            </a:r>
            <a:r>
              <a:rPr lang="vi-VN" sz="2000" b="1">
                <a:solidFill>
                  <a:srgbClr val="0F9357"/>
                </a:solidFill>
                <a:latin typeface="Times New Roman" panose="02020603050405020304" pitchFamily="18" charset="0"/>
                <a:cs typeface="Times New Roman" panose="02020603050405020304" pitchFamily="18" charset="0"/>
              </a:rPr>
              <a:t>HẦN </a:t>
            </a:r>
            <a:r>
              <a:rPr lang="en-US" sz="2000" b="1">
                <a:solidFill>
                  <a:srgbClr val="0F9357"/>
                </a:solidFill>
                <a:latin typeface="Times New Roman" panose="02020603050405020304" pitchFamily="18" charset="0"/>
                <a:cs typeface="Times New Roman" panose="02020603050405020304" pitchFamily="18" charset="0"/>
              </a:rPr>
              <a:t>KẾT THÚC</a:t>
            </a:r>
            <a:endParaRPr lang="en-US" sz="2000">
              <a:latin typeface="Times New Roman" panose="02020603050405020304" pitchFamily="18" charset="0"/>
              <a:cs typeface="Times New Roman" panose="02020603050405020304" pitchFamily="18" charset="0"/>
            </a:endParaRPr>
          </a:p>
        </p:txBody>
      </p:sp>
      <p:sp>
        <p:nvSpPr>
          <p:cNvPr id="23" name="Rectangle 22"/>
          <p:cNvSpPr/>
          <p:nvPr/>
        </p:nvSpPr>
        <p:spPr>
          <a:xfrm>
            <a:off x="1857829" y="3697520"/>
            <a:ext cx="9286242" cy="40186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068616" y="4017244"/>
            <a:ext cx="10179829" cy="40186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25" name="Rectangle 24"/>
          <p:cNvSpPr/>
          <p:nvPr/>
        </p:nvSpPr>
        <p:spPr>
          <a:xfrm>
            <a:off x="1812237" y="4755303"/>
            <a:ext cx="3064563" cy="40186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857829" y="5075027"/>
            <a:ext cx="9286242" cy="40186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27" name="Rectangle 26"/>
          <p:cNvSpPr/>
          <p:nvPr/>
        </p:nvSpPr>
        <p:spPr>
          <a:xfrm>
            <a:off x="1068616" y="5394583"/>
            <a:ext cx="9612630" cy="40186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28" name="Oval 27"/>
          <p:cNvSpPr/>
          <p:nvPr/>
        </p:nvSpPr>
        <p:spPr>
          <a:xfrm>
            <a:off x="987718" y="4398238"/>
            <a:ext cx="639604" cy="3479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987718" y="1541627"/>
            <a:ext cx="10480382" cy="4693593"/>
          </a:xfrm>
          <a:prstGeom prst="rect">
            <a:avLst/>
          </a:prstGeom>
        </p:spPr>
        <p:txBody>
          <a:bodyPr wrap="square">
            <a:spAutoFit/>
          </a:bodyPr>
          <a:lstStyle/>
          <a:p>
            <a:pPr>
              <a:defRPr/>
            </a:pPr>
            <a:r>
              <a:rPr lang="en-US" sz="2300" b="1">
                <a:latin typeface="Times New Roman" panose="02020603050405020304" pitchFamily="18" charset="0"/>
                <a:cs typeface="Times New Roman" panose="02020603050405020304" pitchFamily="18" charset="0"/>
              </a:rPr>
              <a:t>	</a:t>
            </a:r>
            <a:r>
              <a:rPr lang="vi-VN" sz="2300" b="1">
                <a:latin typeface="Times New Roman" panose="02020603050405020304" pitchFamily="18" charset="0"/>
                <a:cs typeface="Times New Roman" panose="02020603050405020304" pitchFamily="18" charset="0"/>
              </a:rPr>
              <a:t>a) Ngày xưa, ở làng kia, có hai mẹ con cô bé sống trong một túp lều. Họ phải làm lụng vất vả quanh năm mới đủ ăn.</a:t>
            </a:r>
            <a:endParaRPr lang="en-US" sz="2300" b="1">
              <a:latin typeface="Times New Roman" panose="02020603050405020304" pitchFamily="18" charset="0"/>
              <a:cs typeface="Times New Roman" panose="02020603050405020304" pitchFamily="18" charset="0"/>
            </a:endParaRPr>
          </a:p>
          <a:p>
            <a:pPr>
              <a:defRPr/>
            </a:pPr>
            <a:r>
              <a:rPr lang="en-US" sz="2300" b="1">
                <a:latin typeface="Times New Roman" panose="02020603050405020304" pitchFamily="18" charset="0"/>
                <a:cs typeface="Times New Roman" panose="02020603050405020304" pitchFamily="18" charset="0"/>
              </a:rPr>
              <a:t>	</a:t>
            </a:r>
            <a:r>
              <a:rPr lang="vi-VN" sz="2300" b="1">
                <a:latin typeface="Times New Roman" panose="02020603050405020304" pitchFamily="18" charset="0"/>
                <a:cs typeface="Times New Roman" panose="02020603050405020304" pitchFamily="18" charset="0"/>
              </a:rPr>
              <a:t>b) Một hôm, người mẹ không may bị bệnh nặng. Cô bé ngày đêm chăm sóc mẹ. Nhưng bệnh mẹ mỗi ngày một nặng thêm. Có người mách :</a:t>
            </a:r>
          </a:p>
          <a:p>
            <a:pPr>
              <a:defRPr/>
            </a:pPr>
            <a:r>
              <a:rPr lang="en-US" sz="2300" b="1">
                <a:latin typeface="Times New Roman" panose="02020603050405020304" pitchFamily="18" charset="0"/>
                <a:cs typeface="Times New Roman" panose="02020603050405020304" pitchFamily="18" charset="0"/>
              </a:rPr>
              <a:t>	</a:t>
            </a:r>
            <a:r>
              <a:rPr lang="vi-VN" sz="2300" b="1">
                <a:latin typeface="Times New Roman" panose="02020603050405020304" pitchFamily="18" charset="0"/>
                <a:cs typeface="Times New Roman" panose="02020603050405020304" pitchFamily="18" charset="0"/>
              </a:rPr>
              <a:t>- Ở vùng bên có ông thầy thuốc giỏi chữa được bệnh này.</a:t>
            </a:r>
          </a:p>
          <a:p>
            <a:pPr>
              <a:defRPr/>
            </a:pPr>
            <a:r>
              <a:rPr lang="en-US" sz="2300" b="1">
                <a:latin typeface="Times New Roman" panose="02020603050405020304" pitchFamily="18" charset="0"/>
                <a:cs typeface="Times New Roman" panose="02020603050405020304" pitchFamily="18" charset="0"/>
              </a:rPr>
              <a:t>	</a:t>
            </a:r>
            <a:r>
              <a:rPr lang="vi-VN" sz="2300" b="1">
                <a:latin typeface="Times New Roman" panose="02020603050405020304" pitchFamily="18" charset="0"/>
                <a:cs typeface="Times New Roman" panose="02020603050405020304" pitchFamily="18" charset="0"/>
              </a:rPr>
              <a:t>Cô bé nhờ bà con hàng xóm trông nom mẹ, ngay hôm ấy lên đường.</a:t>
            </a:r>
            <a:endParaRPr lang="en-US" sz="2300" b="1">
              <a:latin typeface="Times New Roman" panose="02020603050405020304" pitchFamily="18" charset="0"/>
              <a:cs typeface="Times New Roman" panose="02020603050405020304" pitchFamily="18" charset="0"/>
            </a:endParaRPr>
          </a:p>
          <a:p>
            <a:pPr>
              <a:defRPr/>
            </a:pPr>
            <a:r>
              <a:rPr lang="en-US" sz="2300" b="1">
                <a:latin typeface="Times New Roman" panose="02020603050405020304" pitchFamily="18" charset="0"/>
                <a:cs typeface="Times New Roman" panose="02020603050405020304" pitchFamily="18" charset="0"/>
              </a:rPr>
              <a:t>	</a:t>
            </a:r>
            <a:r>
              <a:rPr lang="vi-VN" sz="2300" b="1">
                <a:latin typeface="Times New Roman" panose="02020603050405020304" pitchFamily="18" charset="0"/>
                <a:cs typeface="Times New Roman" panose="02020603050405020304" pitchFamily="18" charset="0"/>
              </a:rPr>
              <a:t>c) Vừa đi, cô bé hiếu thảo vừa lo mấy đồng bạc mang theo không đủ trả tiền thuốc cho mẹ. Bỗng cô thấy bên đường có vật gì như chiếc tay nải ai bỏ quên.</a:t>
            </a:r>
          </a:p>
          <a:p>
            <a:pPr>
              <a:defRPr/>
            </a:pPr>
            <a:r>
              <a:rPr lang="en-US" sz="2300" b="1">
                <a:latin typeface="Times New Roman" panose="02020603050405020304" pitchFamily="18" charset="0"/>
                <a:cs typeface="Times New Roman" panose="02020603050405020304" pitchFamily="18" charset="0"/>
              </a:rPr>
              <a:t>…</a:t>
            </a:r>
            <a:endParaRPr lang="vi-VN" sz="2300" b="1">
              <a:latin typeface="Times New Roman" panose="02020603050405020304" pitchFamily="18" charset="0"/>
              <a:cs typeface="Times New Roman" panose="02020603050405020304" pitchFamily="18" charset="0"/>
            </a:endParaRPr>
          </a:p>
          <a:p>
            <a:pPr>
              <a:defRPr/>
            </a:pPr>
            <a:r>
              <a:rPr lang="vi-VN" sz="2300" b="1">
                <a:latin typeface="Times New Roman" panose="02020603050405020304" pitchFamily="18" charset="0"/>
                <a:cs typeface="Times New Roman" panose="02020603050405020304" pitchFamily="18" charset="0"/>
              </a:rPr>
              <a:t>	Bà lão cười hiền hậu :</a:t>
            </a:r>
          </a:p>
          <a:p>
            <a:pPr>
              <a:defRPr/>
            </a:pPr>
            <a:r>
              <a:rPr lang="en-US" sz="2300" b="1">
                <a:latin typeface="Times New Roman" panose="02020603050405020304" pitchFamily="18" charset="0"/>
                <a:cs typeface="Times New Roman" panose="02020603050405020304" pitchFamily="18" charset="0"/>
              </a:rPr>
              <a:t>	</a:t>
            </a:r>
            <a:r>
              <a:rPr lang="vi-VN" sz="2300" b="1">
                <a:latin typeface="Times New Roman" panose="02020603050405020304" pitchFamily="18" charset="0"/>
                <a:cs typeface="Times New Roman" panose="02020603050405020304" pitchFamily="18" charset="0"/>
              </a:rPr>
              <a:t>- Khen cho con đã hiếu thảo lại thật thà. Ta chính là tiên thử lòng con đấy thôi. Con thật đáng được giúp đỡ. Hãy đưa ta về nhà chữa bệnh cho mẹ</a:t>
            </a:r>
            <a:r>
              <a:rPr lang="en-US" sz="2300" b="1">
                <a:latin typeface="Times New Roman" panose="02020603050405020304" pitchFamily="18" charset="0"/>
                <a:cs typeface="Times New Roman" panose="02020603050405020304" pitchFamily="18" charset="0"/>
              </a:rPr>
              <a:t> con</a:t>
            </a:r>
            <a:r>
              <a:rPr lang="vi-VN" sz="2300" b="1">
                <a:latin typeface="Times New Roman" panose="02020603050405020304" pitchFamily="18" charset="0"/>
                <a:cs typeface="Times New Roman" panose="02020603050405020304" pitchFamily="18" charset="0"/>
              </a:rPr>
              <a:t>. </a:t>
            </a:r>
          </a:p>
          <a:p>
            <a:pPr>
              <a:defRPr/>
            </a:pPr>
            <a:endParaRPr lang="vi-VN" sz="23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951463"/>
      </p:ext>
    </p:extLst>
  </p:cSld>
  <p:clrMapOvr>
    <a:masterClrMapping/>
  </p:clrMapOvr>
  <mc:AlternateContent xmlns:mc="http://schemas.openxmlformats.org/markup-compatibility/2006" xmlns:p14="http://schemas.microsoft.com/office/powerpoint/2010/main">
    <mc:Choice Requires="p14">
      <p:transition spd="slow" p14:dur="175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55" presetClass="entr" presetSubtype="0" fill="hold" nodeType="afterEffect">
                                  <p:stCondLst>
                                    <p:cond delay="0"/>
                                  </p:stCondLst>
                                  <p:iterate type="wd">
                                    <p:tmPct val="10000"/>
                                  </p:iterate>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strVal val="#ppt_w*0.70"/>
                                          </p:val>
                                        </p:tav>
                                        <p:tav tm="100000">
                                          <p:val>
                                            <p:strVal val="#ppt_w"/>
                                          </p:val>
                                        </p:tav>
                                      </p:tavLst>
                                    </p:anim>
                                    <p:anim calcmode="lin" valueType="num">
                                      <p:cBhvr>
                                        <p:cTn id="17" dur="500" fill="hold"/>
                                        <p:tgtEl>
                                          <p:spTgt spid="13"/>
                                        </p:tgtEl>
                                        <p:attrNameLst>
                                          <p:attrName>ppt_h</p:attrName>
                                        </p:attrNameLst>
                                      </p:cBhvr>
                                      <p:tavLst>
                                        <p:tav tm="0">
                                          <p:val>
                                            <p:strVal val="#ppt_h"/>
                                          </p:val>
                                        </p:tav>
                                        <p:tav tm="100000">
                                          <p:val>
                                            <p:strVal val="#ppt_h"/>
                                          </p:val>
                                        </p:tav>
                                      </p:tavLst>
                                    </p:anim>
                                    <p:animEffect transition="in" filter="fade">
                                      <p:cBhvr>
                                        <p:cTn id="18" dur="500"/>
                                        <p:tgtEl>
                                          <p:spTgt spid="13"/>
                                        </p:tgtEl>
                                      </p:cBhvr>
                                    </p:animEffect>
                                  </p:childTnLst>
                                </p:cTn>
                              </p:par>
                            </p:childTnLst>
                          </p:cTn>
                        </p:par>
                        <p:par>
                          <p:cTn id="19" fill="hold">
                            <p:stCondLst>
                              <p:cond delay="2000"/>
                            </p:stCondLst>
                            <p:childTnLst>
                              <p:par>
                                <p:cTn id="20" presetID="42" presetClass="entr" presetSubtype="0" fill="hold" grpId="0" nodeType="afterEffect">
                                  <p:stCondLst>
                                    <p:cond delay="0"/>
                                  </p:stCondLst>
                                  <p:iterate type="wd">
                                    <p:tmPct val="10000"/>
                                  </p:iterate>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31" presetClass="entr" presetSubtype="0" fill="hold" nodeType="withEffect">
                                  <p:stCondLst>
                                    <p:cond delay="0"/>
                                  </p:stCondLst>
                                  <p:iterate type="wd">
                                    <p:tmPct val="5000"/>
                                  </p:iterate>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90"/>
                                          </p:val>
                                        </p:tav>
                                        <p:tav tm="100000">
                                          <p:val>
                                            <p:fltVal val="0"/>
                                          </p:val>
                                        </p:tav>
                                      </p:tavLst>
                                    </p:anim>
                                    <p:animEffect transition="in" filter="fade">
                                      <p:cBhvr>
                                        <p:cTn id="30" dur="500"/>
                                        <p:tgtEl>
                                          <p:spTgt spid="16"/>
                                        </p:tgtEl>
                                      </p:cBhvr>
                                    </p:animEffect>
                                  </p:childTnLst>
                                </p:cTn>
                              </p:par>
                            </p:childTnLst>
                          </p:cTn>
                        </p:par>
                        <p:par>
                          <p:cTn id="31" fill="hold">
                            <p:stCondLst>
                              <p:cond delay="4850"/>
                            </p:stCondLst>
                            <p:childTnLst>
                              <p:par>
                                <p:cTn id="32" presetID="14" presetClass="entr" presetSubtype="1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randombar(horizontal)">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iterate type="wd">
                                    <p:tmPct val="10000"/>
                                  </p:iterate>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childTnLst>
                          </p:cTn>
                        </p:par>
                        <p:par>
                          <p:cTn id="40" fill="hold">
                            <p:stCondLst>
                              <p:cond delay="500"/>
                            </p:stCondLst>
                            <p:childTnLst>
                              <p:par>
                                <p:cTn id="41" presetID="26" presetClass="emph" presetSubtype="0" fill="hold" grpId="1" nodeType="afterEffect">
                                  <p:stCondLst>
                                    <p:cond delay="0"/>
                                  </p:stCondLst>
                                  <p:iterate type="wd">
                                    <p:tmPct val="10000"/>
                                  </p:iterate>
                                  <p:childTnLst>
                                    <p:animEffect transition="out" filter="fade">
                                      <p:cBhvr>
                                        <p:cTn id="42" dur="500" tmFilter="0, 0; .2, .5; .8, .5; 1, 0"/>
                                        <p:tgtEl>
                                          <p:spTgt spid="17"/>
                                        </p:tgtEl>
                                      </p:cBhvr>
                                    </p:animEffect>
                                    <p:animScale>
                                      <p:cBhvr>
                                        <p:cTn id="43" dur="250" autoRev="1" fill="hold"/>
                                        <p:tgtEl>
                                          <p:spTgt spid="17"/>
                                        </p:tgtEl>
                                      </p:cBhvr>
                                      <p:by x="105000" y="105000"/>
                                    </p:animScale>
                                  </p:childTnLst>
                                </p:cTn>
                              </p:par>
                            </p:childTnLst>
                          </p:cTn>
                        </p:par>
                        <p:par>
                          <p:cTn id="44" fill="hold">
                            <p:stCondLst>
                              <p:cond delay="1000"/>
                            </p:stCondLst>
                            <p:childTnLst>
                              <p:par>
                                <p:cTn id="45" presetID="47" presetClass="entr" presetSubtype="0" fill="hold" nodeType="afterEffect">
                                  <p:stCondLst>
                                    <p:cond delay="0"/>
                                  </p:stCondLst>
                                  <p:iterate type="wd">
                                    <p:tmPct val="10000"/>
                                  </p:iterate>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childTnLst>
                          </p:cTn>
                        </p:par>
                        <p:par>
                          <p:cTn id="50" fill="hold">
                            <p:stCondLst>
                              <p:cond delay="1500"/>
                            </p:stCondLst>
                            <p:childTnLst>
                              <p:par>
                                <p:cTn id="51" presetID="26" presetClass="emph" presetSubtype="0" fill="hold" nodeType="afterEffect">
                                  <p:stCondLst>
                                    <p:cond delay="0"/>
                                  </p:stCondLst>
                                  <p:iterate type="wd">
                                    <p:tmPct val="10000"/>
                                  </p:iterate>
                                  <p:childTnLst>
                                    <p:animEffect transition="out" filter="fade">
                                      <p:cBhvr>
                                        <p:cTn id="52" dur="500" tmFilter="0, 0; .2, .5; .8, .5; 1, 0"/>
                                        <p:tgtEl>
                                          <p:spTgt spid="18"/>
                                        </p:tgtEl>
                                      </p:cBhvr>
                                    </p:animEffect>
                                    <p:animScale>
                                      <p:cBhvr>
                                        <p:cTn id="53" dur="250" autoRev="1" fill="hold"/>
                                        <p:tgtEl>
                                          <p:spTgt spid="18"/>
                                        </p:tgtEl>
                                      </p:cBhvr>
                                      <p:by x="105000" y="105000"/>
                                    </p:animScale>
                                  </p:childTnLst>
                                </p:cTn>
                              </p:par>
                            </p:childTnLst>
                          </p:cTn>
                        </p:par>
                      </p:childTnLst>
                    </p:cTn>
                  </p:par>
                  <p:par>
                    <p:cTn id="54" fill="hold">
                      <p:stCondLst>
                        <p:cond delay="indefinite"/>
                      </p:stCondLst>
                      <p:childTnLst>
                        <p:par>
                          <p:cTn id="55" fill="hold">
                            <p:stCondLst>
                              <p:cond delay="0"/>
                            </p:stCondLst>
                            <p:childTnLst>
                              <p:par>
                                <p:cTn id="56" presetID="12" presetClass="entr" presetSubtype="4" fill="hold" grpId="0" nodeType="clickEffect">
                                  <p:stCondLst>
                                    <p:cond delay="0"/>
                                  </p:stCondLst>
                                  <p:iterate type="wd">
                                    <p:tmPct val="10000"/>
                                  </p:iterate>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p:tgtEl>
                                          <p:spTgt spid="23"/>
                                        </p:tgtEl>
                                        <p:attrNameLst>
                                          <p:attrName>ppt_y</p:attrName>
                                        </p:attrNameLst>
                                      </p:cBhvr>
                                      <p:tavLst>
                                        <p:tav tm="0">
                                          <p:val>
                                            <p:strVal val="#ppt_y+#ppt_h*1.125000"/>
                                          </p:val>
                                        </p:tav>
                                        <p:tav tm="100000">
                                          <p:val>
                                            <p:strVal val="#ppt_y"/>
                                          </p:val>
                                        </p:tav>
                                      </p:tavLst>
                                    </p:anim>
                                    <p:animEffect transition="in" filter="wipe(up)">
                                      <p:cBhvr>
                                        <p:cTn id="59" dur="500"/>
                                        <p:tgtEl>
                                          <p:spTgt spid="23"/>
                                        </p:tgtEl>
                                      </p:cBhvr>
                                    </p:animEffect>
                                  </p:childTnLst>
                                </p:cTn>
                              </p:par>
                              <p:par>
                                <p:cTn id="60" presetID="12" presetClass="entr" presetSubtype="4" fill="hold" grpId="0" nodeType="withEffect">
                                  <p:stCondLst>
                                    <p:cond delay="0"/>
                                  </p:stCondLst>
                                  <p:iterate type="wd">
                                    <p:tmPct val="10000"/>
                                  </p:iterate>
                                  <p:childTnLst>
                                    <p:set>
                                      <p:cBhvr>
                                        <p:cTn id="61" dur="1" fill="hold">
                                          <p:stCondLst>
                                            <p:cond delay="0"/>
                                          </p:stCondLst>
                                        </p:cTn>
                                        <p:tgtEl>
                                          <p:spTgt spid="24"/>
                                        </p:tgtEl>
                                        <p:attrNameLst>
                                          <p:attrName>style.visibility</p:attrName>
                                        </p:attrNameLst>
                                      </p:cBhvr>
                                      <p:to>
                                        <p:strVal val="visible"/>
                                      </p:to>
                                    </p:set>
                                    <p:anim calcmode="lin" valueType="num">
                                      <p:cBhvr additive="base">
                                        <p:cTn id="62" dur="500"/>
                                        <p:tgtEl>
                                          <p:spTgt spid="24"/>
                                        </p:tgtEl>
                                        <p:attrNameLst>
                                          <p:attrName>ppt_y</p:attrName>
                                        </p:attrNameLst>
                                      </p:cBhvr>
                                      <p:tavLst>
                                        <p:tav tm="0">
                                          <p:val>
                                            <p:strVal val="#ppt_y+#ppt_h*1.125000"/>
                                          </p:val>
                                        </p:tav>
                                        <p:tav tm="100000">
                                          <p:val>
                                            <p:strVal val="#ppt_y"/>
                                          </p:val>
                                        </p:tav>
                                      </p:tavLst>
                                    </p:anim>
                                    <p:animEffect transition="in" filter="wipe(up)">
                                      <p:cBhvr>
                                        <p:cTn id="63" dur="500"/>
                                        <p:tgtEl>
                                          <p:spTgt spid="24"/>
                                        </p:tgtEl>
                                      </p:cBhvr>
                                    </p:animEffect>
                                  </p:childTnLst>
                                </p:cTn>
                              </p:par>
                            </p:childTnLst>
                          </p:cTn>
                        </p:par>
                        <p:par>
                          <p:cTn id="64" fill="hold">
                            <p:stCondLst>
                              <p:cond delay="500"/>
                            </p:stCondLst>
                            <p:childTnLst>
                              <p:par>
                                <p:cTn id="65" presetID="50" presetClass="entr" presetSubtype="0" decel="100000" fill="hold" grpId="0" nodeType="afterEffect">
                                  <p:stCondLst>
                                    <p:cond delay="0"/>
                                  </p:stCondLst>
                                  <p:iterate type="wd">
                                    <p:tmPct val="10000"/>
                                  </p:iterate>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strVal val="#ppt_w+.3"/>
                                          </p:val>
                                        </p:tav>
                                        <p:tav tm="100000">
                                          <p:val>
                                            <p:strVal val="#ppt_w"/>
                                          </p:val>
                                        </p:tav>
                                      </p:tavLst>
                                    </p:anim>
                                    <p:anim calcmode="lin" valueType="num">
                                      <p:cBhvr>
                                        <p:cTn id="68" dur="500" fill="hold"/>
                                        <p:tgtEl>
                                          <p:spTgt spid="21"/>
                                        </p:tgtEl>
                                        <p:attrNameLst>
                                          <p:attrName>ppt_h</p:attrName>
                                        </p:attrNameLst>
                                      </p:cBhvr>
                                      <p:tavLst>
                                        <p:tav tm="0">
                                          <p:val>
                                            <p:strVal val="#ppt_h"/>
                                          </p:val>
                                        </p:tav>
                                        <p:tav tm="100000">
                                          <p:val>
                                            <p:strVal val="#ppt_h"/>
                                          </p:val>
                                        </p:tav>
                                      </p:tavLst>
                                    </p:anim>
                                    <p:animEffect transition="in" filter="fade">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xit" presetSubtype="0" fill="hold" grpId="1" nodeType="clickEffect">
                                  <p:stCondLst>
                                    <p:cond delay="0"/>
                                  </p:stCondLst>
                                  <p:iterate type="wd">
                                    <p:tmPct val="10000"/>
                                  </p:iterate>
                                  <p:childTnLst>
                                    <p:animEffect transition="out" filter="fade">
                                      <p:cBhvr>
                                        <p:cTn id="73" dur="500"/>
                                        <p:tgtEl>
                                          <p:spTgt spid="21"/>
                                        </p:tgtEl>
                                      </p:cBhvr>
                                    </p:animEffect>
                                    <p:anim calcmode="lin" valueType="num">
                                      <p:cBhvr>
                                        <p:cTn id="74" dur="500"/>
                                        <p:tgtEl>
                                          <p:spTgt spid="21"/>
                                        </p:tgtEl>
                                        <p:attrNameLst>
                                          <p:attrName>ppt_x</p:attrName>
                                        </p:attrNameLst>
                                      </p:cBhvr>
                                      <p:tavLst>
                                        <p:tav tm="0">
                                          <p:val>
                                            <p:strVal val="ppt_x"/>
                                          </p:val>
                                        </p:tav>
                                        <p:tav tm="100000">
                                          <p:val>
                                            <p:strVal val="ppt_x"/>
                                          </p:val>
                                        </p:tav>
                                      </p:tavLst>
                                    </p:anim>
                                    <p:anim calcmode="lin" valueType="num">
                                      <p:cBhvr>
                                        <p:cTn id="75" dur="500"/>
                                        <p:tgtEl>
                                          <p:spTgt spid="21"/>
                                        </p:tgtEl>
                                        <p:attrNameLst>
                                          <p:attrName>ppt_y</p:attrName>
                                        </p:attrNameLst>
                                      </p:cBhvr>
                                      <p:tavLst>
                                        <p:tav tm="0">
                                          <p:val>
                                            <p:strVal val="ppt_y"/>
                                          </p:val>
                                        </p:tav>
                                        <p:tav tm="100000">
                                          <p:val>
                                            <p:strVal val="ppt_y+.1"/>
                                          </p:val>
                                        </p:tav>
                                      </p:tavLst>
                                    </p:anim>
                                    <p:set>
                                      <p:cBhvr>
                                        <p:cTn id="76" dur="1" fill="hold">
                                          <p:stCondLst>
                                            <p:cond delay="499"/>
                                          </p:stCondLst>
                                        </p:cTn>
                                        <p:tgtEl>
                                          <p:spTgt spid="21"/>
                                        </p:tgtEl>
                                        <p:attrNameLst>
                                          <p:attrName>style.visibility</p:attrName>
                                        </p:attrNameLst>
                                      </p:cBhvr>
                                      <p:to>
                                        <p:strVal val="hidden"/>
                                      </p:to>
                                    </p:set>
                                  </p:childTnLst>
                                </p:cTn>
                              </p:par>
                              <p:par>
                                <p:cTn id="77" presetID="50" presetClass="entr" presetSubtype="0" decel="100000" fill="hold" grpId="0" nodeType="withEffect">
                                  <p:stCondLst>
                                    <p:cond delay="0"/>
                                  </p:stCondLst>
                                  <p:iterate type="wd">
                                    <p:tmPct val="10000"/>
                                  </p:iterate>
                                  <p:childTnLst>
                                    <p:set>
                                      <p:cBhvr>
                                        <p:cTn id="78" dur="1" fill="hold">
                                          <p:stCondLst>
                                            <p:cond delay="0"/>
                                          </p:stCondLst>
                                        </p:cTn>
                                        <p:tgtEl>
                                          <p:spTgt spid="22"/>
                                        </p:tgtEl>
                                        <p:attrNameLst>
                                          <p:attrName>style.visibility</p:attrName>
                                        </p:attrNameLst>
                                      </p:cBhvr>
                                      <p:to>
                                        <p:strVal val="visible"/>
                                      </p:to>
                                    </p:set>
                                    <p:anim calcmode="lin" valueType="num">
                                      <p:cBhvr>
                                        <p:cTn id="79" dur="500" fill="hold"/>
                                        <p:tgtEl>
                                          <p:spTgt spid="22"/>
                                        </p:tgtEl>
                                        <p:attrNameLst>
                                          <p:attrName>ppt_w</p:attrName>
                                        </p:attrNameLst>
                                      </p:cBhvr>
                                      <p:tavLst>
                                        <p:tav tm="0">
                                          <p:val>
                                            <p:strVal val="#ppt_w+.3"/>
                                          </p:val>
                                        </p:tav>
                                        <p:tav tm="100000">
                                          <p:val>
                                            <p:strVal val="#ppt_w"/>
                                          </p:val>
                                        </p:tav>
                                      </p:tavLst>
                                    </p:anim>
                                    <p:anim calcmode="lin" valueType="num">
                                      <p:cBhvr>
                                        <p:cTn id="80" dur="500" fill="hold"/>
                                        <p:tgtEl>
                                          <p:spTgt spid="22"/>
                                        </p:tgtEl>
                                        <p:attrNameLst>
                                          <p:attrName>ppt_h</p:attrName>
                                        </p:attrNameLst>
                                      </p:cBhvr>
                                      <p:tavLst>
                                        <p:tav tm="0">
                                          <p:val>
                                            <p:strVal val="#ppt_h"/>
                                          </p:val>
                                        </p:tav>
                                        <p:tav tm="100000">
                                          <p:val>
                                            <p:strVal val="#ppt_h"/>
                                          </p:val>
                                        </p:tav>
                                      </p:tavLst>
                                    </p:anim>
                                    <p:animEffect transition="in" filter="fade">
                                      <p:cBhvr>
                                        <p:cTn id="81" dur="500"/>
                                        <p:tgtEl>
                                          <p:spTgt spid="22"/>
                                        </p:tgtEl>
                                      </p:cBhvr>
                                    </p:animEffect>
                                  </p:childTnLst>
                                </p:cTn>
                              </p:par>
                            </p:childTnLst>
                          </p:cTn>
                        </p:par>
                        <p:par>
                          <p:cTn id="82" fill="hold">
                            <p:stCondLst>
                              <p:cond delay="650"/>
                            </p:stCondLst>
                            <p:childTnLst>
                              <p:par>
                                <p:cTn id="83" presetID="12" presetClass="entr" presetSubtype="4" fill="hold" grpId="0" nodeType="afterEffect">
                                  <p:stCondLst>
                                    <p:cond delay="0"/>
                                  </p:stCondLst>
                                  <p:iterate type="wd">
                                    <p:tmPct val="10000"/>
                                  </p:iterate>
                                  <p:childTnLst>
                                    <p:set>
                                      <p:cBhvr>
                                        <p:cTn id="84" dur="1" fill="hold">
                                          <p:stCondLst>
                                            <p:cond delay="0"/>
                                          </p:stCondLst>
                                        </p:cTn>
                                        <p:tgtEl>
                                          <p:spTgt spid="25"/>
                                        </p:tgtEl>
                                        <p:attrNameLst>
                                          <p:attrName>style.visibility</p:attrName>
                                        </p:attrNameLst>
                                      </p:cBhvr>
                                      <p:to>
                                        <p:strVal val="visible"/>
                                      </p:to>
                                    </p:set>
                                    <p:anim calcmode="lin" valueType="num">
                                      <p:cBhvr additive="base">
                                        <p:cTn id="85" dur="500"/>
                                        <p:tgtEl>
                                          <p:spTgt spid="25"/>
                                        </p:tgtEl>
                                        <p:attrNameLst>
                                          <p:attrName>ppt_y</p:attrName>
                                        </p:attrNameLst>
                                      </p:cBhvr>
                                      <p:tavLst>
                                        <p:tav tm="0">
                                          <p:val>
                                            <p:strVal val="#ppt_y+#ppt_h*1.125000"/>
                                          </p:val>
                                        </p:tav>
                                        <p:tav tm="100000">
                                          <p:val>
                                            <p:strVal val="#ppt_y"/>
                                          </p:val>
                                        </p:tav>
                                      </p:tavLst>
                                    </p:anim>
                                    <p:animEffect transition="in" filter="wipe(up)">
                                      <p:cBhvr>
                                        <p:cTn id="86" dur="500"/>
                                        <p:tgtEl>
                                          <p:spTgt spid="25"/>
                                        </p:tgtEl>
                                      </p:cBhvr>
                                    </p:animEffect>
                                  </p:childTnLst>
                                </p:cTn>
                              </p:par>
                              <p:par>
                                <p:cTn id="87" presetID="12" presetClass="entr" presetSubtype="4" fill="hold" grpId="0" nodeType="withEffect">
                                  <p:stCondLst>
                                    <p:cond delay="0"/>
                                  </p:stCondLst>
                                  <p:iterate type="wd">
                                    <p:tmPct val="10000"/>
                                  </p:iterate>
                                  <p:childTnLst>
                                    <p:set>
                                      <p:cBhvr>
                                        <p:cTn id="88" dur="1" fill="hold">
                                          <p:stCondLst>
                                            <p:cond delay="0"/>
                                          </p:stCondLst>
                                        </p:cTn>
                                        <p:tgtEl>
                                          <p:spTgt spid="26"/>
                                        </p:tgtEl>
                                        <p:attrNameLst>
                                          <p:attrName>style.visibility</p:attrName>
                                        </p:attrNameLst>
                                      </p:cBhvr>
                                      <p:to>
                                        <p:strVal val="visible"/>
                                      </p:to>
                                    </p:set>
                                    <p:anim calcmode="lin" valueType="num">
                                      <p:cBhvr additive="base">
                                        <p:cTn id="89" dur="500"/>
                                        <p:tgtEl>
                                          <p:spTgt spid="26"/>
                                        </p:tgtEl>
                                        <p:attrNameLst>
                                          <p:attrName>ppt_y</p:attrName>
                                        </p:attrNameLst>
                                      </p:cBhvr>
                                      <p:tavLst>
                                        <p:tav tm="0">
                                          <p:val>
                                            <p:strVal val="#ppt_y+#ppt_h*1.125000"/>
                                          </p:val>
                                        </p:tav>
                                        <p:tav tm="100000">
                                          <p:val>
                                            <p:strVal val="#ppt_y"/>
                                          </p:val>
                                        </p:tav>
                                      </p:tavLst>
                                    </p:anim>
                                    <p:animEffect transition="in" filter="wipe(up)">
                                      <p:cBhvr>
                                        <p:cTn id="90" dur="500"/>
                                        <p:tgtEl>
                                          <p:spTgt spid="26"/>
                                        </p:tgtEl>
                                      </p:cBhvr>
                                    </p:animEffect>
                                  </p:childTnLst>
                                </p:cTn>
                              </p:par>
                              <p:par>
                                <p:cTn id="91" presetID="12" presetClass="entr" presetSubtype="4" fill="hold" grpId="0" nodeType="withEffect">
                                  <p:stCondLst>
                                    <p:cond delay="0"/>
                                  </p:stCondLst>
                                  <p:iterate type="wd">
                                    <p:tmPct val="10000"/>
                                  </p:iterate>
                                  <p:childTnLst>
                                    <p:set>
                                      <p:cBhvr>
                                        <p:cTn id="92" dur="1" fill="hold">
                                          <p:stCondLst>
                                            <p:cond delay="0"/>
                                          </p:stCondLst>
                                        </p:cTn>
                                        <p:tgtEl>
                                          <p:spTgt spid="27"/>
                                        </p:tgtEl>
                                        <p:attrNameLst>
                                          <p:attrName>style.visibility</p:attrName>
                                        </p:attrNameLst>
                                      </p:cBhvr>
                                      <p:to>
                                        <p:strVal val="visible"/>
                                      </p:to>
                                    </p:set>
                                    <p:anim calcmode="lin" valueType="num">
                                      <p:cBhvr additive="base">
                                        <p:cTn id="93" dur="500"/>
                                        <p:tgtEl>
                                          <p:spTgt spid="27"/>
                                        </p:tgtEl>
                                        <p:attrNameLst>
                                          <p:attrName>ppt_y</p:attrName>
                                        </p:attrNameLst>
                                      </p:cBhvr>
                                      <p:tavLst>
                                        <p:tav tm="0">
                                          <p:val>
                                            <p:strVal val="#ppt_y+#ppt_h*1.125000"/>
                                          </p:val>
                                        </p:tav>
                                        <p:tav tm="100000">
                                          <p:val>
                                            <p:strVal val="#ppt_y"/>
                                          </p:val>
                                        </p:tav>
                                      </p:tavLst>
                                    </p:anim>
                                    <p:animEffect transition="in" filter="wipe(up)">
                                      <p:cBhvr>
                                        <p:cTn id="94" dur="500"/>
                                        <p:tgtEl>
                                          <p:spTgt spid="27"/>
                                        </p:tgtEl>
                                      </p:cBhvr>
                                    </p:animEffect>
                                  </p:childTnLst>
                                </p:cTn>
                              </p:par>
                            </p:childTnLst>
                          </p:cTn>
                        </p:par>
                      </p:childTnLst>
                    </p:cTn>
                  </p:par>
                  <p:par>
                    <p:cTn id="95" fill="hold">
                      <p:stCondLst>
                        <p:cond delay="indefinite"/>
                      </p:stCondLst>
                      <p:childTnLst>
                        <p:par>
                          <p:cTn id="96" fill="hold">
                            <p:stCondLst>
                              <p:cond delay="0"/>
                            </p:stCondLst>
                            <p:childTnLst>
                              <p:par>
                                <p:cTn id="97" presetID="17" presetClass="exit" presetSubtype="10" fill="hold" grpId="1" nodeType="clickEffect">
                                  <p:stCondLst>
                                    <p:cond delay="0"/>
                                  </p:stCondLst>
                                  <p:iterate type="wd">
                                    <p:tmPct val="0"/>
                                  </p:iterate>
                                  <p:childTnLst>
                                    <p:anim calcmode="lin" valueType="num">
                                      <p:cBhvr>
                                        <p:cTn id="98" dur="500"/>
                                        <p:tgtEl>
                                          <p:spTgt spid="22"/>
                                        </p:tgtEl>
                                        <p:attrNameLst>
                                          <p:attrName>ppt_w</p:attrName>
                                        </p:attrNameLst>
                                      </p:cBhvr>
                                      <p:tavLst>
                                        <p:tav tm="0">
                                          <p:val>
                                            <p:strVal val="ppt_w"/>
                                          </p:val>
                                        </p:tav>
                                        <p:tav tm="100000">
                                          <p:val>
                                            <p:fltVal val="0"/>
                                          </p:val>
                                        </p:tav>
                                      </p:tavLst>
                                    </p:anim>
                                    <p:anim calcmode="lin" valueType="num">
                                      <p:cBhvr>
                                        <p:cTn id="99" dur="500"/>
                                        <p:tgtEl>
                                          <p:spTgt spid="22"/>
                                        </p:tgtEl>
                                        <p:attrNameLst>
                                          <p:attrName>ppt_h</p:attrName>
                                        </p:attrNameLst>
                                      </p:cBhvr>
                                      <p:tavLst>
                                        <p:tav tm="0">
                                          <p:val>
                                            <p:strVal val="ppt_h"/>
                                          </p:val>
                                        </p:tav>
                                        <p:tav tm="100000">
                                          <p:val>
                                            <p:strVal val="ppt_h"/>
                                          </p:val>
                                        </p:tav>
                                      </p:tavLst>
                                    </p:anim>
                                    <p:set>
                                      <p:cBhvr>
                                        <p:cTn id="100" dur="1" fill="hold">
                                          <p:stCondLst>
                                            <p:cond delay="499"/>
                                          </p:stCondLst>
                                        </p:cTn>
                                        <p:tgtEl>
                                          <p:spTgt spid="22"/>
                                        </p:tgtEl>
                                        <p:attrNameLst>
                                          <p:attrName>style.visibility</p:attrName>
                                        </p:attrNameLst>
                                      </p:cBhvr>
                                      <p:to>
                                        <p:strVal val="hidden"/>
                                      </p:to>
                                    </p:set>
                                  </p:childTnLst>
                                </p:cTn>
                              </p:par>
                            </p:childTnLst>
                          </p:cTn>
                        </p:par>
                        <p:par>
                          <p:cTn id="101" fill="hold">
                            <p:stCondLst>
                              <p:cond delay="500"/>
                            </p:stCondLst>
                            <p:childTnLst>
                              <p:par>
                                <p:cTn id="102" presetID="14" presetClass="entr" presetSubtype="10" fill="hold" grpId="0" nodeType="afterEffect">
                                  <p:stCondLst>
                                    <p:cond delay="0"/>
                                  </p:stCondLst>
                                  <p:iterate type="wd">
                                    <p:tmPct val="10000"/>
                                  </p:iterate>
                                  <p:childTnLst>
                                    <p:set>
                                      <p:cBhvr>
                                        <p:cTn id="103" dur="1" fill="hold">
                                          <p:stCondLst>
                                            <p:cond delay="0"/>
                                          </p:stCondLst>
                                        </p:cTn>
                                        <p:tgtEl>
                                          <p:spTgt spid="28"/>
                                        </p:tgtEl>
                                        <p:attrNameLst>
                                          <p:attrName>style.visibility</p:attrName>
                                        </p:attrNameLst>
                                      </p:cBhvr>
                                      <p:to>
                                        <p:strVal val="visible"/>
                                      </p:to>
                                    </p:set>
                                    <p:animEffect transition="in" filter="randombar(horizontal)">
                                      <p:cBhvr>
                                        <p:cTn id="104" dur="500"/>
                                        <p:tgtEl>
                                          <p:spTgt spid="28"/>
                                        </p:tgtEl>
                                      </p:cBhvr>
                                    </p:animEffect>
                                  </p:childTnLst>
                                </p:cTn>
                              </p:par>
                            </p:childTnLst>
                          </p:cTn>
                        </p:par>
                        <p:par>
                          <p:cTn id="105" fill="hold">
                            <p:stCondLst>
                              <p:cond delay="1000"/>
                            </p:stCondLst>
                            <p:childTnLst>
                              <p:par>
                                <p:cTn id="106" presetID="26" presetClass="emph" presetSubtype="0" repeatCount="indefinite" fill="hold" grpId="1" nodeType="afterEffect">
                                  <p:stCondLst>
                                    <p:cond delay="0"/>
                                  </p:stCondLst>
                                  <p:iterate type="wd">
                                    <p:tmPct val="10000"/>
                                  </p:iterate>
                                  <p:childTnLst>
                                    <p:animEffect transition="out" filter="fade">
                                      <p:cBhvr>
                                        <p:cTn id="107" dur="500" tmFilter="0, 0; .2, .5; .8, .5; 1, 0"/>
                                        <p:tgtEl>
                                          <p:spTgt spid="28"/>
                                        </p:tgtEl>
                                      </p:cBhvr>
                                    </p:animEffect>
                                    <p:animScale>
                                      <p:cBhvr>
                                        <p:cTn id="108" dur="250" autoRev="1"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P spid="17" grpId="1" animBg="1"/>
      <p:bldP spid="21" grpId="0"/>
      <p:bldP spid="21" grpId="1"/>
      <p:bldP spid="22" grpId="0"/>
      <p:bldP spid="22" grpId="1"/>
      <p:bldP spid="23" grpId="0" animBg="1"/>
      <p:bldP spid="24" grpId="0" animBg="1"/>
      <p:bldP spid="25" grpId="0" animBg="1"/>
      <p:bldP spid="26" grpId="0" animBg="1"/>
      <p:bldP spid="27" grpId="0" animBg="1"/>
      <p:bldP spid="28" grpId="0" animBg="1"/>
      <p:bldP spid="28" grpId="1" animBg="1"/>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a:extLst>
              <a:ext uri="{FF2B5EF4-FFF2-40B4-BE49-F238E27FC236}">
                <a16:creationId xmlns:a16="http://schemas.microsoft.com/office/drawing/2014/main" id="{2CAD5F4F-D022-42E5-B89C-F04CCB290745}"/>
              </a:ext>
            </a:extLst>
          </p:cNvPr>
          <p:cNvPicPr>
            <a:picLocks noChangeAspect="1"/>
          </p:cNvPicPr>
          <p:nvPr/>
        </p:nvPicPr>
        <p:blipFill>
          <a:blip r:embed="rId2">
            <a:duotone>
              <a:schemeClr val="accent4">
                <a:shade val="45000"/>
                <a:satMod val="135000"/>
              </a:schemeClr>
              <a:prstClr val="white"/>
            </a:duotone>
          </a:blip>
          <a:stretch>
            <a:fillRect/>
          </a:stretch>
        </p:blipFill>
        <p:spPr>
          <a:xfrm>
            <a:off x="0" y="93741"/>
            <a:ext cx="11669661" cy="6141958"/>
          </a:xfrm>
          <a:prstGeom prst="rect">
            <a:avLst/>
          </a:prstGeom>
        </p:spPr>
      </p:pic>
      <p:sp>
        <p:nvSpPr>
          <p:cNvPr id="3" name="文本框 9">
            <a:extLst>
              <a:ext uri="{FF2B5EF4-FFF2-40B4-BE49-F238E27FC236}">
                <a16:creationId xmlns:a16="http://schemas.microsoft.com/office/drawing/2014/main" id="{41D8CF20-FF0A-4A1D-A3F1-76B6550B5CFA}"/>
              </a:ext>
            </a:extLst>
          </p:cNvPr>
          <p:cNvSpPr txBox="1"/>
          <p:nvPr/>
        </p:nvSpPr>
        <p:spPr>
          <a:xfrm>
            <a:off x="1174088" y="2048469"/>
            <a:ext cx="9443112" cy="2751522"/>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just"/>
            <a:r>
              <a:rPr lang="vi-VN" sz="3600" b="1" dirty="0">
                <a:solidFill>
                  <a:srgbClr val="A37D1D"/>
                </a:solidFill>
                <a:latin typeface="+mj-lt"/>
              </a:rPr>
              <a:t> Ba đoạn văn này nói về một em bé vừa hiếu thảo vừa thật thà, trung thực, Em lo thiếu tiền </a:t>
            </a:r>
            <a:r>
              <a:rPr lang="en-US" sz="3600" b="1" dirty="0">
                <a:solidFill>
                  <a:srgbClr val="A37D1D"/>
                </a:solidFill>
                <a:latin typeface="+mj-lt"/>
              </a:rPr>
              <a:t>			   </a:t>
            </a:r>
            <a:r>
              <a:rPr lang="vi-VN" sz="3600" b="1" dirty="0">
                <a:solidFill>
                  <a:srgbClr val="A37D1D"/>
                </a:solidFill>
                <a:latin typeface="+mj-lt"/>
              </a:rPr>
              <a:t>mua thuốc</a:t>
            </a:r>
            <a:r>
              <a:rPr lang="en-US" sz="3600" b="1" dirty="0">
                <a:solidFill>
                  <a:srgbClr val="A37D1D"/>
                </a:solidFill>
                <a:latin typeface="+mj-lt"/>
              </a:rPr>
              <a:t> </a:t>
            </a:r>
            <a:r>
              <a:rPr lang="vi-VN" sz="3600" b="1" dirty="0">
                <a:solidFill>
                  <a:srgbClr val="A37D1D"/>
                </a:solidFill>
                <a:latin typeface="+mj-lt"/>
              </a:rPr>
              <a:t>cho mẹ nhưng thật thà </a:t>
            </a:r>
            <a:r>
              <a:rPr lang="en-US" sz="3600" b="1" dirty="0">
                <a:solidFill>
                  <a:srgbClr val="A37D1D"/>
                </a:solidFill>
                <a:latin typeface="+mj-lt"/>
              </a:rPr>
              <a:t>			  </a:t>
            </a:r>
            <a:r>
              <a:rPr lang="vi-VN" sz="3600" b="1" dirty="0">
                <a:solidFill>
                  <a:srgbClr val="A37D1D"/>
                </a:solidFill>
                <a:latin typeface="+mj-lt"/>
              </a:rPr>
              <a:t>trả lại</a:t>
            </a:r>
            <a:r>
              <a:rPr lang="en-US" sz="3600" b="1" dirty="0">
                <a:solidFill>
                  <a:srgbClr val="A37D1D"/>
                </a:solidFill>
                <a:latin typeface="+mj-lt"/>
              </a:rPr>
              <a:t> </a:t>
            </a:r>
            <a:r>
              <a:rPr lang="en-US" sz="3600" b="1" dirty="0" err="1">
                <a:solidFill>
                  <a:srgbClr val="A37D1D"/>
                </a:solidFill>
                <a:latin typeface="Times New Roman" panose="02020603050405020304" pitchFamily="18" charset="0"/>
                <a:cs typeface="Times New Roman" panose="02020603050405020304" pitchFamily="18" charset="0"/>
              </a:rPr>
              <a:t>đồ</a:t>
            </a:r>
            <a:r>
              <a:rPr lang="en-US" sz="3600" b="1" dirty="0">
                <a:solidFill>
                  <a:srgbClr val="A37D1D"/>
                </a:solidFill>
                <a:latin typeface="+mj-lt"/>
                <a:cs typeface="Times New Roman" panose="02020603050405020304" pitchFamily="18" charset="0"/>
              </a:rPr>
              <a:t> </a:t>
            </a:r>
            <a:r>
              <a:rPr lang="vi-VN" sz="3600" b="1" dirty="0">
                <a:solidFill>
                  <a:srgbClr val="A37D1D"/>
                </a:solidFill>
                <a:latin typeface="+mj-lt"/>
              </a:rPr>
              <a:t>của ngườ</a:t>
            </a:r>
            <a:r>
              <a:rPr lang="en-US" sz="3600" b="1" dirty="0" err="1">
                <a:solidFill>
                  <a:srgbClr val="A37D1D"/>
                </a:solidFill>
                <a:latin typeface="Times New Roman" panose="02020603050405020304" pitchFamily="18" charset="0"/>
                <a:cs typeface="Times New Roman" panose="02020603050405020304" pitchFamily="18" charset="0"/>
              </a:rPr>
              <a:t>i</a:t>
            </a:r>
            <a:r>
              <a:rPr lang="en-US" sz="3600" b="1" dirty="0">
                <a:solidFill>
                  <a:srgbClr val="A37D1D"/>
                </a:solidFill>
                <a:latin typeface="Times New Roman" panose="02020603050405020304" pitchFamily="18" charset="0"/>
                <a:cs typeface="Times New Roman" panose="02020603050405020304" pitchFamily="18" charset="0"/>
              </a:rPr>
              <a:t> k</a:t>
            </a:r>
            <a:r>
              <a:rPr lang="vi-VN" sz="3600" b="1" dirty="0">
                <a:solidFill>
                  <a:srgbClr val="A37D1D"/>
                </a:solidFill>
                <a:latin typeface="+mj-lt"/>
              </a:rPr>
              <a:t>hác đánh rơi</a:t>
            </a:r>
            <a:r>
              <a:rPr lang="en-US" sz="3600" b="1" dirty="0">
                <a:solidFill>
                  <a:srgbClr val="A37D1D"/>
                </a:solidFill>
                <a:latin typeface="+mj-lt"/>
              </a:rPr>
              <a:t>.</a:t>
            </a:r>
            <a:endParaRPr lang="zh-CN" altLang="en-US" sz="3600" b="1" dirty="0">
              <a:solidFill>
                <a:srgbClr val="A37D1D"/>
              </a:solidFill>
              <a:latin typeface="+mj-lt"/>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65279495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96262082-4FEC-492A-A7CA-DEA40F2CDA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290" y="1029083"/>
            <a:ext cx="10958262" cy="5352251"/>
          </a:xfrm>
          <a:prstGeom prst="rect">
            <a:avLst/>
          </a:prstGeom>
        </p:spPr>
      </p:pic>
      <p:sp>
        <p:nvSpPr>
          <p:cNvPr id="5" name="文本框 104">
            <a:extLst>
              <a:ext uri="{FF2B5EF4-FFF2-40B4-BE49-F238E27FC236}">
                <a16:creationId xmlns:a16="http://schemas.microsoft.com/office/drawing/2014/main" id="{9D0B3987-2AA4-4694-A8F1-959A24111A92}"/>
              </a:ext>
            </a:extLst>
          </p:cNvPr>
          <p:cNvSpPr txBox="1"/>
          <p:nvPr/>
        </p:nvSpPr>
        <p:spPr>
          <a:xfrm>
            <a:off x="3041843" y="2589999"/>
            <a:ext cx="6483157" cy="2585323"/>
          </a:xfrm>
          <a:prstGeom prst="rect">
            <a:avLst/>
          </a:prstGeom>
          <a:noFill/>
        </p:spPr>
        <p:txBody>
          <a:bodyPr wrap="square" rtlCol="0">
            <a:spAutoFit/>
          </a:bodyPr>
          <a:lstStyle/>
          <a:p>
            <a:pPr algn="just"/>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Em</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viết</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phần</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còn</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thiếu</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để</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hoàn</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chỉnh</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5400" b="1" dirty="0" err="1">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đoạn</a:t>
            </a:r>
            <a:r>
              <a:rPr lang="en-US" altLang="zh-CN" sz="5400" b="1" dirty="0">
                <a:solidFill>
                  <a:srgbClr val="7E0247"/>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3.</a:t>
            </a:r>
            <a:endParaRPr lang="zh-CN" altLang="en-US" sz="5400" b="1" dirty="0">
              <a:solidFill>
                <a:srgbClr val="7E0247"/>
              </a:solidFill>
              <a:latin typeface="Cambria" panose="020405030504060302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pic>
        <p:nvPicPr>
          <p:cNvPr id="6" name="图形 9">
            <a:extLst>
              <a:ext uri="{FF2B5EF4-FFF2-40B4-BE49-F238E27FC236}">
                <a16:creationId xmlns:a16="http://schemas.microsoft.com/office/drawing/2014/main" id="{46A2CE7B-2D51-4F72-B178-2B4204722F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0" y="0"/>
            <a:ext cx="5078419" cy="2598647"/>
          </a:xfrm>
          <a:prstGeom prst="rect">
            <a:avLst/>
          </a:prstGeom>
        </p:spPr>
      </p:pic>
      <p:pic>
        <p:nvPicPr>
          <p:cNvPr id="7" name="图片 17">
            <a:extLst>
              <a:ext uri="{FF2B5EF4-FFF2-40B4-BE49-F238E27FC236}">
                <a16:creationId xmlns:a16="http://schemas.microsoft.com/office/drawing/2014/main" id="{9C1B621F-0946-4952-A48B-9297343255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5500" y="5175322"/>
            <a:ext cx="2476499" cy="1682678"/>
          </a:xfrm>
          <a:prstGeom prst="rect">
            <a:avLst/>
          </a:prstGeom>
        </p:spPr>
      </p:pic>
    </p:spTree>
    <p:extLst>
      <p:ext uri="{BB962C8B-B14F-4D97-AF65-F5344CB8AC3E}">
        <p14:creationId xmlns:p14="http://schemas.microsoft.com/office/powerpoint/2010/main" val="385997812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750"/>
                                        <p:tgtEl>
                                          <p:spTgt spid="6"/>
                                        </p:tgtEl>
                                      </p:cBhvr>
                                    </p:animEffect>
                                  </p:childTnLst>
                                </p:cTn>
                              </p:par>
                            </p:childTnLst>
                          </p:cTn>
                        </p:par>
                        <p:par>
                          <p:cTn id="14" fill="hold">
                            <p:stCondLst>
                              <p:cond delay="1750"/>
                            </p:stCondLst>
                            <p:childTnLst>
                              <p:par>
                                <p:cTn id="15" presetID="2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6262082-4FEC-492A-A7CA-DEA40F2CD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图形 4">
            <a:extLst>
              <a:ext uri="{FF2B5EF4-FFF2-40B4-BE49-F238E27FC236}">
                <a16:creationId xmlns:a16="http://schemas.microsoft.com/office/drawing/2014/main" id="{76AE121B-C6C0-4DD2-B32E-4B8C66984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68191" y="-137589"/>
            <a:ext cx="5067300" cy="2829759"/>
          </a:xfrm>
          <a:prstGeom prst="rect">
            <a:avLst/>
          </a:prstGeom>
        </p:spPr>
      </p:pic>
      <p:pic>
        <p:nvPicPr>
          <p:cNvPr id="10" name="图形 9">
            <a:extLst>
              <a:ext uri="{FF2B5EF4-FFF2-40B4-BE49-F238E27FC236}">
                <a16:creationId xmlns:a16="http://schemas.microsoft.com/office/drawing/2014/main" id="{46A2CE7B-2D51-4F72-B178-2B4204722F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0" y="0"/>
            <a:ext cx="5078419" cy="2598647"/>
          </a:xfrm>
          <a:prstGeom prst="rect">
            <a:avLst/>
          </a:prstGeom>
        </p:spPr>
      </p:pic>
      <p:sp>
        <p:nvSpPr>
          <p:cNvPr id="14" name="文本框 13">
            <a:extLst>
              <a:ext uri="{FF2B5EF4-FFF2-40B4-BE49-F238E27FC236}">
                <a16:creationId xmlns:a16="http://schemas.microsoft.com/office/drawing/2014/main" id="{00584AFB-479C-40BE-9A6C-6D5066FF15CB}"/>
              </a:ext>
            </a:extLst>
          </p:cNvPr>
          <p:cNvSpPr txBox="1"/>
          <p:nvPr/>
        </p:nvSpPr>
        <p:spPr>
          <a:xfrm>
            <a:off x="1311564" y="2967856"/>
            <a:ext cx="9369136" cy="2593018"/>
          </a:xfrm>
          <a:prstGeom prst="rect">
            <a:avLst/>
          </a:prstGeom>
          <a:noFill/>
        </p:spPr>
        <p:txBody>
          <a:bodyPr wrap="square" rtlCol="0">
            <a:spAutoFit/>
          </a:bodyPr>
          <a:lstStyle/>
          <a:p>
            <a:pPr marL="0" marR="0" lvl="0" indent="0" algn="ctr" defTabSz="914400" rtl="0" eaLnBrk="1" fontAlgn="auto" latinLnBrk="0" hangingPunct="1">
              <a:lnSpc>
                <a:spcPts val="6500"/>
              </a:lnSpc>
              <a:spcBef>
                <a:spcPts val="0"/>
              </a:spcBef>
              <a:spcAft>
                <a:spcPts val="0"/>
              </a:spcAft>
              <a:buClrTx/>
              <a:buSzTx/>
              <a:buFontTx/>
              <a:buNone/>
              <a:tabLst/>
              <a:defRPr/>
            </a:pPr>
            <a:r>
              <a:rPr kumimoji="0" lang="en-US" altLang="zh-CN" sz="8800" b="0" i="0" u="none" strike="noStrike" kern="1200" cap="none" spc="600" normalizeH="0" baseline="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Nhận</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xét</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bài</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làm</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a:ln w="28575">
                  <a:solidFill>
                    <a:schemeClr val="accent6">
                      <a:lumMod val="50000"/>
                    </a:schemeClr>
                  </a:solidFill>
                </a:ln>
                <a:solidFill>
                  <a:srgbClr val="ABCB4B"/>
                </a:solidFill>
                <a:effectLst/>
                <a:uLnTx/>
                <a:uFillTx/>
                <a:latin typeface="UTM Alpine KT" panose="02040603050506020204" pitchFamily="18" charset="0"/>
                <a:ea typeface="义启紫水晶体" panose="020B0604020202020204" charset="-122"/>
              </a:rPr>
              <a:t>– </a:t>
            </a:r>
          </a:p>
          <a:p>
            <a:pPr marL="0" marR="0" lvl="0" indent="0" algn="ctr" defTabSz="914400" rtl="0" eaLnBrk="1" fontAlgn="auto" latinLnBrk="0" hangingPunct="1">
              <a:lnSpc>
                <a:spcPts val="6500"/>
              </a:lnSpc>
              <a:spcBef>
                <a:spcPts val="0"/>
              </a:spcBef>
              <a:spcAft>
                <a:spcPts val="0"/>
              </a:spcAft>
              <a:buClrTx/>
              <a:buSzTx/>
              <a:buFontTx/>
              <a:buNone/>
              <a:tabLst/>
              <a:defRPr/>
            </a:pPr>
            <a:r>
              <a:rPr kumimoji="0" lang="en-US" altLang="zh-CN" sz="8800" b="0" i="0" u="none" strike="noStrike" kern="1200" cap="none" spc="600" normalizeH="0" noProof="0" dirty="0" err="1">
                <a:ln w="28575">
                  <a:solidFill>
                    <a:schemeClr val="accent2">
                      <a:lumMod val="75000"/>
                    </a:schemeClr>
                  </a:solidFill>
                </a:ln>
                <a:solidFill>
                  <a:srgbClr val="FEBC3A"/>
                </a:solidFill>
                <a:effectLst/>
                <a:uLnTx/>
                <a:uFillTx/>
                <a:latin typeface="UTM Alpine KT" panose="02040603050506020204" pitchFamily="18" charset="0"/>
                <a:ea typeface="义启紫水晶体" panose="020B0604020202020204" charset="-122"/>
              </a:rPr>
              <a:t>tuyên</a:t>
            </a:r>
            <a:r>
              <a:rPr kumimoji="0" lang="en-US" altLang="zh-CN" sz="8800" b="0" i="0" u="none" strike="noStrike" kern="1200" cap="none" spc="600" normalizeH="0" noProof="0" dirty="0">
                <a:ln w="28575">
                  <a:solidFill>
                    <a:schemeClr val="accent2">
                      <a:lumMod val="75000"/>
                    </a:schemeClr>
                  </a:solidFill>
                </a:ln>
                <a:solidFill>
                  <a:srgbClr val="FEBC3A"/>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2">
                      <a:lumMod val="75000"/>
                    </a:schemeClr>
                  </a:solidFill>
                </a:ln>
                <a:solidFill>
                  <a:srgbClr val="FEBC3A"/>
                </a:solidFill>
                <a:effectLst/>
                <a:uLnTx/>
                <a:uFillTx/>
                <a:latin typeface="UTM Alpine KT" panose="02040603050506020204" pitchFamily="18" charset="0"/>
                <a:ea typeface="义启紫水晶体" panose="020B0604020202020204" charset="-122"/>
              </a:rPr>
              <a:t>dương</a:t>
            </a:r>
            <a:endParaRPr kumimoji="0" lang="zh-CN" altLang="en-US" sz="8800" b="0" i="0" u="none" strike="noStrike" kern="1200" cap="none" spc="600" normalizeH="0" baseline="0" noProof="0" dirty="0">
              <a:ln w="28575">
                <a:solidFill>
                  <a:schemeClr val="accent2">
                    <a:lumMod val="75000"/>
                  </a:schemeClr>
                </a:solidFill>
              </a:ln>
              <a:solidFill>
                <a:srgbClr val="FEBC3A"/>
              </a:solidFill>
              <a:effectLst/>
              <a:uLnTx/>
              <a:uFillTx/>
              <a:latin typeface="UTM Alpine KT" panose="02040603050506020204" pitchFamily="18" charset="0"/>
              <a:ea typeface="义启紫水晶体" panose="020B0604020202020204" charset="-122"/>
            </a:endParaRPr>
          </a:p>
        </p:txBody>
      </p:sp>
      <p:pic>
        <p:nvPicPr>
          <p:cNvPr id="18" name="图片 17">
            <a:extLst>
              <a:ext uri="{FF2B5EF4-FFF2-40B4-BE49-F238E27FC236}">
                <a16:creationId xmlns:a16="http://schemas.microsoft.com/office/drawing/2014/main" id="{9C1B621F-0946-4952-A48B-9297343255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15500" y="5175322"/>
            <a:ext cx="2476499" cy="1682678"/>
          </a:xfrm>
          <a:prstGeom prst="rect">
            <a:avLst/>
          </a:prstGeom>
        </p:spPr>
      </p:pic>
    </p:spTree>
    <p:extLst>
      <p:ext uri="{BB962C8B-B14F-4D97-AF65-F5344CB8AC3E}">
        <p14:creationId xmlns:p14="http://schemas.microsoft.com/office/powerpoint/2010/main" val="1382463798"/>
      </p:ext>
    </p:extLst>
  </p:cSld>
  <p:clrMapOvr>
    <a:masterClrMapping/>
  </p:clrMapOvr>
  <mc:AlternateContent xmlns:mc="http://schemas.openxmlformats.org/markup-compatibility/2006" xmlns:p14="http://schemas.microsoft.com/office/powerpoint/2010/main">
    <mc:Choice Requires="p14">
      <p:transition spd="slow" p14:dur="175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750"/>
                                        <p:tgtEl>
                                          <p:spTgt spid="10"/>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750"/>
                                        <p:tgtEl>
                                          <p:spTgt spid="18"/>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750" fill="hold"/>
                                        <p:tgtEl>
                                          <p:spTgt spid="5"/>
                                        </p:tgtEl>
                                        <p:attrNameLst>
                                          <p:attrName>ppt_w</p:attrName>
                                        </p:attrNameLst>
                                      </p:cBhvr>
                                      <p:tavLst>
                                        <p:tav tm="0">
                                          <p:val>
                                            <p:fltVal val="0"/>
                                          </p:val>
                                        </p:tav>
                                        <p:tav tm="100000">
                                          <p:val>
                                            <p:strVal val="#ppt_w"/>
                                          </p:val>
                                        </p:tav>
                                      </p:tavLst>
                                    </p:anim>
                                    <p:anim calcmode="lin" valueType="num">
                                      <p:cBhvr>
                                        <p:cTn id="16" dur="750" fill="hold"/>
                                        <p:tgtEl>
                                          <p:spTgt spid="5"/>
                                        </p:tgtEl>
                                        <p:attrNameLst>
                                          <p:attrName>ppt_h</p:attrName>
                                        </p:attrNameLst>
                                      </p:cBhvr>
                                      <p:tavLst>
                                        <p:tav tm="0">
                                          <p:val>
                                            <p:fltVal val="0"/>
                                          </p:val>
                                        </p:tav>
                                        <p:tav tm="100000">
                                          <p:val>
                                            <p:strVal val="#ppt_h"/>
                                          </p:val>
                                        </p:tav>
                                      </p:tavLst>
                                    </p:anim>
                                    <p:animEffect transition="in" filter="fade">
                                      <p:cBhvr>
                                        <p:cTn id="17" dur="750"/>
                                        <p:tgtEl>
                                          <p:spTgt spid="5"/>
                                        </p:tgtEl>
                                      </p:cBhvr>
                                    </p:animEffect>
                                  </p:childTnLst>
                                </p:cTn>
                              </p:par>
                            </p:childTnLst>
                          </p:cTn>
                        </p:par>
                        <p:par>
                          <p:cTn id="18" fill="hold">
                            <p:stCondLst>
                              <p:cond delay="2250"/>
                            </p:stCondLst>
                            <p:childTnLst>
                              <p:par>
                                <p:cTn id="19" presetID="14" presetClass="entr" presetSubtype="1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6262082-4FEC-492A-A7CA-DEA40F2CD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0" name="图形 9">
            <a:extLst>
              <a:ext uri="{FF2B5EF4-FFF2-40B4-BE49-F238E27FC236}">
                <a16:creationId xmlns:a16="http://schemas.microsoft.com/office/drawing/2014/main" id="{46A2CE7B-2D51-4F72-B178-2B4204722F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0" y="0"/>
            <a:ext cx="5078419" cy="2598647"/>
          </a:xfrm>
          <a:prstGeom prst="rect">
            <a:avLst/>
          </a:prstGeom>
        </p:spPr>
      </p:pic>
      <p:pic>
        <p:nvPicPr>
          <p:cNvPr id="18" name="图片 17">
            <a:extLst>
              <a:ext uri="{FF2B5EF4-FFF2-40B4-BE49-F238E27FC236}">
                <a16:creationId xmlns:a16="http://schemas.microsoft.com/office/drawing/2014/main" id="{9C1B621F-0946-4952-A48B-9297343255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5500" y="5175322"/>
            <a:ext cx="2476499" cy="1682678"/>
          </a:xfrm>
          <a:prstGeom prst="rect">
            <a:avLst/>
          </a:prstGeom>
        </p:spPr>
      </p:pic>
      <p:sp>
        <p:nvSpPr>
          <p:cNvPr id="17" name="文本框 13">
            <a:extLst>
              <a:ext uri="{FF2B5EF4-FFF2-40B4-BE49-F238E27FC236}">
                <a16:creationId xmlns:a16="http://schemas.microsoft.com/office/drawing/2014/main" id="{00584AFB-479C-40BE-9A6C-6D5066FF15CB}"/>
              </a:ext>
            </a:extLst>
          </p:cNvPr>
          <p:cNvSpPr txBox="1"/>
          <p:nvPr/>
        </p:nvSpPr>
        <p:spPr>
          <a:xfrm>
            <a:off x="981364" y="3107556"/>
            <a:ext cx="10486736" cy="925894"/>
          </a:xfrm>
          <a:prstGeom prst="rect">
            <a:avLst/>
          </a:prstGeom>
          <a:noFill/>
        </p:spPr>
        <p:txBody>
          <a:bodyPr wrap="square" rtlCol="0">
            <a:spAutoFit/>
          </a:bodyPr>
          <a:lstStyle/>
          <a:p>
            <a:pPr marL="0" marR="0" lvl="0" indent="0" algn="ctr" defTabSz="914400" rtl="0" eaLnBrk="1" fontAlgn="auto" latinLnBrk="0" hangingPunct="1">
              <a:lnSpc>
                <a:spcPts val="6500"/>
              </a:lnSpc>
              <a:spcBef>
                <a:spcPts val="0"/>
              </a:spcBef>
              <a:spcAft>
                <a:spcPts val="0"/>
              </a:spcAft>
              <a:buClrTx/>
              <a:buSzTx/>
              <a:buFontTx/>
              <a:buNone/>
              <a:tabLst/>
              <a:defRPr/>
            </a:pPr>
            <a:r>
              <a:rPr kumimoji="0" lang="en-US" altLang="zh-CN" sz="8800" b="0" i="0" u="none" strike="noStrike" kern="1200" cap="none" spc="600" normalizeH="0" baseline="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Chúc</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các</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em</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học</a:t>
            </a:r>
            <a:r>
              <a:rPr kumimoji="0" lang="en-US" altLang="zh-CN" sz="8800" b="0" i="0" u="none" strike="noStrike" kern="1200" cap="none" spc="600" normalizeH="0" noProof="0" dirty="0">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6">
                      <a:lumMod val="50000"/>
                    </a:schemeClr>
                  </a:solidFill>
                </a:ln>
                <a:solidFill>
                  <a:srgbClr val="C2ECDE"/>
                </a:solidFill>
                <a:effectLst/>
                <a:uLnTx/>
                <a:uFillTx/>
                <a:latin typeface="UTM Alpine KT" panose="02040603050506020204" pitchFamily="18" charset="0"/>
                <a:ea typeface="义启紫水晶体" panose="020B0604020202020204" charset="-122"/>
              </a:rPr>
              <a:t>tốt</a:t>
            </a:r>
            <a:endParaRPr kumimoji="0" lang="zh-CN" altLang="en-US" sz="8800" b="0" i="0" u="none" strike="noStrike" kern="1200" cap="none" spc="600" normalizeH="0" baseline="0" noProof="0" dirty="0">
              <a:ln w="28575">
                <a:solidFill>
                  <a:schemeClr val="accent2">
                    <a:lumMod val="75000"/>
                  </a:schemeClr>
                </a:solidFill>
              </a:ln>
              <a:solidFill>
                <a:srgbClr val="FEBC3A"/>
              </a:solidFill>
              <a:effectLst/>
              <a:uLnTx/>
              <a:uFillTx/>
              <a:latin typeface="UTM Alpine KT" panose="02040603050506020204" pitchFamily="18" charset="0"/>
              <a:ea typeface="义启紫水晶体" panose="020B0604020202020204" charset="-122"/>
            </a:endParaRPr>
          </a:p>
        </p:txBody>
      </p:sp>
    </p:spTree>
    <p:extLst>
      <p:ext uri="{BB962C8B-B14F-4D97-AF65-F5344CB8AC3E}">
        <p14:creationId xmlns:p14="http://schemas.microsoft.com/office/powerpoint/2010/main" val="1068771937"/>
      </p:ext>
    </p:extLst>
  </p:cSld>
  <p:clrMapOvr>
    <a:masterClrMapping/>
  </p:clrMapOvr>
  <mc:AlternateContent xmlns:mc="http://schemas.openxmlformats.org/markup-compatibility/2006" xmlns:p14="http://schemas.microsoft.com/office/powerpoint/2010/main">
    <mc:Choice Requires="p14">
      <p:transition spd="slow" p14:dur="175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750"/>
                                        <p:tgtEl>
                                          <p:spTgt spid="10"/>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750"/>
                                        <p:tgtEl>
                                          <p:spTgt spid="18"/>
                                        </p:tgtEl>
                                      </p:cBhvr>
                                    </p:animEffect>
                                  </p:childTnLst>
                                </p:cTn>
                              </p:par>
                            </p:childTnLst>
                          </p:cTn>
                        </p:par>
                        <p:par>
                          <p:cTn id="12" fill="hold">
                            <p:stCondLst>
                              <p:cond delay="1500"/>
                            </p:stCondLst>
                            <p:childTnLst>
                              <p:par>
                                <p:cTn id="13" presetID="14" presetClass="entr" presetSubtype="1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6262082-4FEC-492A-A7CA-DEA40F2CD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图形 4">
            <a:extLst>
              <a:ext uri="{FF2B5EF4-FFF2-40B4-BE49-F238E27FC236}">
                <a16:creationId xmlns:a16="http://schemas.microsoft.com/office/drawing/2014/main" id="{76AE121B-C6C0-4DD2-B32E-4B8C66984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68191" y="-137589"/>
            <a:ext cx="5067300" cy="2829759"/>
          </a:xfrm>
          <a:prstGeom prst="rect">
            <a:avLst/>
          </a:prstGeom>
        </p:spPr>
      </p:pic>
      <p:pic>
        <p:nvPicPr>
          <p:cNvPr id="9" name="图片 8">
            <a:extLst>
              <a:ext uri="{FF2B5EF4-FFF2-40B4-BE49-F238E27FC236}">
                <a16:creationId xmlns:a16="http://schemas.microsoft.com/office/drawing/2014/main" id="{AF05DD9A-01B1-473F-8D20-4CE0BE31DE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2463800"/>
            <a:ext cx="3990667" cy="4787899"/>
          </a:xfrm>
          <a:prstGeom prst="rect">
            <a:avLst/>
          </a:prstGeom>
        </p:spPr>
      </p:pic>
      <p:pic>
        <p:nvPicPr>
          <p:cNvPr id="10" name="图形 9">
            <a:extLst>
              <a:ext uri="{FF2B5EF4-FFF2-40B4-BE49-F238E27FC236}">
                <a16:creationId xmlns:a16="http://schemas.microsoft.com/office/drawing/2014/main" id="{46A2CE7B-2D51-4F72-B178-2B4204722F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0" y="0"/>
            <a:ext cx="5078419" cy="2598647"/>
          </a:xfrm>
          <a:prstGeom prst="rect">
            <a:avLst/>
          </a:prstGeom>
        </p:spPr>
      </p:pic>
      <p:sp>
        <p:nvSpPr>
          <p:cNvPr id="14" name="文本框 13">
            <a:extLst>
              <a:ext uri="{FF2B5EF4-FFF2-40B4-BE49-F238E27FC236}">
                <a16:creationId xmlns:a16="http://schemas.microsoft.com/office/drawing/2014/main" id="{00584AFB-479C-40BE-9A6C-6D5066FF15CB}"/>
              </a:ext>
            </a:extLst>
          </p:cNvPr>
          <p:cNvSpPr txBox="1"/>
          <p:nvPr/>
        </p:nvSpPr>
        <p:spPr>
          <a:xfrm>
            <a:off x="2937164" y="3120256"/>
            <a:ext cx="8229599" cy="925894"/>
          </a:xfrm>
          <a:prstGeom prst="rect">
            <a:avLst/>
          </a:prstGeom>
          <a:noFill/>
        </p:spPr>
        <p:txBody>
          <a:bodyPr wrap="square" rtlCol="0">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kumimoji="0" lang="en-US" altLang="zh-CN" sz="8800" b="0" i="0" u="none" strike="noStrike" kern="1200" cap="none" spc="600" normalizeH="0" baseline="0" noProof="0" dirty="0" err="1">
                <a:ln w="28575">
                  <a:solidFill>
                    <a:schemeClr val="accent1"/>
                  </a:solidFill>
                </a:ln>
                <a:solidFill>
                  <a:srgbClr val="A3D2E1"/>
                </a:solidFill>
                <a:effectLst/>
                <a:uLnTx/>
                <a:uFillTx/>
                <a:latin typeface="UTM Showcard" panose="02040603050506020204" pitchFamily="18" charset="0"/>
                <a:ea typeface="义启紫水晶体" panose="020B0604020202020204" charset="-122"/>
              </a:rPr>
              <a:t>Khởi</a:t>
            </a:r>
            <a:r>
              <a:rPr kumimoji="0" lang="en-US" altLang="zh-CN" sz="8800" b="0" i="0" u="none" strike="noStrike" kern="1200" cap="none" spc="600" normalizeH="0" noProof="0" dirty="0">
                <a:ln w="28575">
                  <a:solidFill>
                    <a:schemeClr val="accent1"/>
                  </a:solidFill>
                </a:ln>
                <a:solidFill>
                  <a:srgbClr val="A3D2E1"/>
                </a:solidFill>
                <a:effectLst/>
                <a:uLnTx/>
                <a:uFillTx/>
                <a:latin typeface="UTM Showcard" panose="02040603050506020204" pitchFamily="18" charset="0"/>
                <a:ea typeface="义启紫水晶体" panose="020B0604020202020204" charset="-122"/>
              </a:rPr>
              <a:t> </a:t>
            </a:r>
            <a:r>
              <a:rPr kumimoji="0" lang="en-US" altLang="zh-CN" sz="8800" b="0" i="0" u="none" strike="noStrike" kern="1200" cap="none" spc="600" normalizeH="0" noProof="0" dirty="0" err="1">
                <a:ln w="28575">
                  <a:solidFill>
                    <a:schemeClr val="accent1"/>
                  </a:solidFill>
                </a:ln>
                <a:solidFill>
                  <a:srgbClr val="A3D2E1"/>
                </a:solidFill>
                <a:effectLst/>
                <a:uLnTx/>
                <a:uFillTx/>
                <a:latin typeface="UTM Showcard" panose="02040603050506020204" pitchFamily="18" charset="0"/>
                <a:ea typeface="义启紫水晶体" panose="020B0604020202020204" charset="-122"/>
              </a:rPr>
              <a:t>động</a:t>
            </a:r>
            <a:endParaRPr kumimoji="0" lang="zh-CN" altLang="en-US" sz="8800" b="0" i="0" u="none" strike="noStrike" kern="1200" cap="none" spc="600" normalizeH="0" baseline="0" noProof="0" dirty="0">
              <a:ln w="28575">
                <a:solidFill>
                  <a:schemeClr val="accent1"/>
                </a:solidFill>
              </a:ln>
              <a:solidFill>
                <a:srgbClr val="A3D2E1"/>
              </a:solidFill>
              <a:effectLst/>
              <a:uLnTx/>
              <a:uFillTx/>
              <a:latin typeface="UTM Showcard" panose="02040603050506020204" pitchFamily="18" charset="0"/>
              <a:ea typeface="义启紫水晶体" panose="020B0604020202020204" charset="-122"/>
            </a:endParaRPr>
          </a:p>
        </p:txBody>
      </p:sp>
      <p:sp>
        <p:nvSpPr>
          <p:cNvPr id="16" name="矩形 15">
            <a:extLst>
              <a:ext uri="{FF2B5EF4-FFF2-40B4-BE49-F238E27FC236}">
                <a16:creationId xmlns:a16="http://schemas.microsoft.com/office/drawing/2014/main" id="{B469BFEF-42C3-4F82-A259-C76394997C97}"/>
              </a:ext>
            </a:extLst>
          </p:cNvPr>
          <p:cNvSpPr/>
          <p:nvPr/>
        </p:nvSpPr>
        <p:spPr>
          <a:xfrm>
            <a:off x="7406540" y="1277290"/>
            <a:ext cx="790601" cy="925894"/>
          </a:xfrm>
          <a:prstGeom prst="rect">
            <a:avLst/>
          </a:prstGeom>
        </p:spPr>
        <p:txBody>
          <a:bodyPr wrap="none">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chemeClr val="accent1"/>
                  </a:solidFill>
                </a:ln>
                <a:solidFill>
                  <a:srgbClr val="A3D2E1"/>
                </a:solidFill>
                <a:effectLst/>
                <a:uLnTx/>
                <a:uFillTx/>
                <a:latin typeface="UTM Showcard" panose="02040603050506020204" pitchFamily="18" charset="0"/>
                <a:ea typeface="义启紫水晶体" panose="020B0604020202020204" charset="-122"/>
              </a:rPr>
              <a:t>1.</a:t>
            </a:r>
          </a:p>
        </p:txBody>
      </p:sp>
      <p:pic>
        <p:nvPicPr>
          <p:cNvPr id="18" name="图片 17">
            <a:extLst>
              <a:ext uri="{FF2B5EF4-FFF2-40B4-BE49-F238E27FC236}">
                <a16:creationId xmlns:a16="http://schemas.microsoft.com/office/drawing/2014/main" id="{9C1B621F-0946-4952-A48B-9297343255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15500" y="5175322"/>
            <a:ext cx="2476499" cy="1682678"/>
          </a:xfrm>
          <a:prstGeom prst="rect">
            <a:avLst/>
          </a:prstGeom>
        </p:spPr>
      </p:pic>
    </p:spTree>
    <p:extLst>
      <p:ext uri="{BB962C8B-B14F-4D97-AF65-F5344CB8AC3E}">
        <p14:creationId xmlns:p14="http://schemas.microsoft.com/office/powerpoint/2010/main" val="3514275781"/>
      </p:ext>
    </p:extLst>
  </p:cSld>
  <p:clrMapOvr>
    <a:masterClrMapping/>
  </p:clrMapOvr>
  <mc:AlternateContent xmlns:mc="http://schemas.openxmlformats.org/markup-compatibility/2006" xmlns:p14="http://schemas.microsoft.com/office/powerpoint/2010/main">
    <mc:Choice Requires="p14">
      <p:transition spd="slow" p14:dur="175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750"/>
                                        <p:tgtEl>
                                          <p:spTgt spid="10"/>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750"/>
                                        <p:tgtEl>
                                          <p:spTgt spid="9"/>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750" fill="hold"/>
                                        <p:tgtEl>
                                          <p:spTgt spid="5"/>
                                        </p:tgtEl>
                                        <p:attrNameLst>
                                          <p:attrName>ppt_w</p:attrName>
                                        </p:attrNameLst>
                                      </p:cBhvr>
                                      <p:tavLst>
                                        <p:tav tm="0">
                                          <p:val>
                                            <p:fltVal val="0"/>
                                          </p:val>
                                        </p:tav>
                                        <p:tav tm="100000">
                                          <p:val>
                                            <p:strVal val="#ppt_w"/>
                                          </p:val>
                                        </p:tav>
                                      </p:tavLst>
                                    </p:anim>
                                    <p:anim calcmode="lin" valueType="num">
                                      <p:cBhvr>
                                        <p:cTn id="20" dur="750" fill="hold"/>
                                        <p:tgtEl>
                                          <p:spTgt spid="5"/>
                                        </p:tgtEl>
                                        <p:attrNameLst>
                                          <p:attrName>ppt_h</p:attrName>
                                        </p:attrNameLst>
                                      </p:cBhvr>
                                      <p:tavLst>
                                        <p:tav tm="0">
                                          <p:val>
                                            <p:fltVal val="0"/>
                                          </p:val>
                                        </p:tav>
                                        <p:tav tm="100000">
                                          <p:val>
                                            <p:strVal val="#ppt_h"/>
                                          </p:val>
                                        </p:tav>
                                      </p:tavLst>
                                    </p:anim>
                                    <p:animEffect transition="in" filter="fade">
                                      <p:cBhvr>
                                        <p:cTn id="21" dur="750"/>
                                        <p:tgtEl>
                                          <p:spTgt spid="5"/>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750"/>
                                        <p:tgtEl>
                                          <p:spTgt spid="16"/>
                                        </p:tgtEl>
                                      </p:cBhvr>
                                    </p:animEffect>
                                  </p:childTnLst>
                                </p:cTn>
                              </p:par>
                            </p:childTnLst>
                          </p:cTn>
                        </p:par>
                        <p:par>
                          <p:cTn id="26" fill="hold">
                            <p:stCondLst>
                              <p:cond delay="3750"/>
                            </p:stCondLst>
                            <p:childTnLst>
                              <p:par>
                                <p:cTn id="27" presetID="14" presetClass="entr" presetSubtype="1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randombar(horizontal)">
                                      <p:cBhvr>
                                        <p:cTn id="29"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2191C78-CD46-4C29-8986-A83EFCDDB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0" name="任意多边形: 形状 1">
            <a:extLst>
              <a:ext uri="{FF2B5EF4-FFF2-40B4-BE49-F238E27FC236}">
                <a16:creationId xmlns:a16="http://schemas.microsoft.com/office/drawing/2014/main" id="{4A91F203-DC90-4DB5-813F-C4AA7D6481B4}"/>
              </a:ext>
            </a:extLst>
          </p:cNvPr>
          <p:cNvSpPr/>
          <p:nvPr/>
        </p:nvSpPr>
        <p:spPr>
          <a:xfrm>
            <a:off x="2525663" y="433388"/>
            <a:ext cx="7493000" cy="5751512"/>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6" name="图形 5">
            <a:extLst>
              <a:ext uri="{FF2B5EF4-FFF2-40B4-BE49-F238E27FC236}">
                <a16:creationId xmlns:a16="http://schemas.microsoft.com/office/drawing/2014/main" id="{EB46120D-E2E9-4156-B775-7BB2686376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9728199" y="4963514"/>
            <a:ext cx="2463799" cy="1894485"/>
          </a:xfrm>
          <a:prstGeom prst="rect">
            <a:avLst/>
          </a:prstGeom>
        </p:spPr>
      </p:pic>
      <p:pic>
        <p:nvPicPr>
          <p:cNvPr id="7" name="图形 6">
            <a:extLst>
              <a:ext uri="{FF2B5EF4-FFF2-40B4-BE49-F238E27FC236}">
                <a16:creationId xmlns:a16="http://schemas.microsoft.com/office/drawing/2014/main" id="{AF965989-A108-460E-ABBE-5370CE02D4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787" y="128588"/>
            <a:ext cx="620713" cy="713966"/>
          </a:xfrm>
          <a:prstGeom prst="rect">
            <a:avLst/>
          </a:prstGeom>
        </p:spPr>
      </p:pic>
      <p:pic>
        <p:nvPicPr>
          <p:cNvPr id="15" name="图片 14">
            <a:extLst>
              <a:ext uri="{FF2B5EF4-FFF2-40B4-BE49-F238E27FC236}">
                <a16:creationId xmlns:a16="http://schemas.microsoft.com/office/drawing/2014/main" id="{6261F4E1-5B20-4DF7-9CEB-A87DC0B08E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4787" y="3620241"/>
            <a:ext cx="2320876" cy="2686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文本框 2">
            <a:extLst>
              <a:ext uri="{FF2B5EF4-FFF2-40B4-BE49-F238E27FC236}">
                <a16:creationId xmlns:a16="http://schemas.microsoft.com/office/drawing/2014/main" id="{2544A4F8-E6BE-47C5-BB5A-8F9C55060FFE}"/>
              </a:ext>
            </a:extLst>
          </p:cNvPr>
          <p:cNvSpPr txBox="1"/>
          <p:nvPr/>
        </p:nvSpPr>
        <p:spPr>
          <a:xfrm>
            <a:off x="4252825" y="521197"/>
            <a:ext cx="3597904" cy="830997"/>
          </a:xfrm>
          <a:prstGeom prst="rect">
            <a:avLst/>
          </a:prstGeom>
          <a:noFill/>
        </p:spPr>
        <p:txBody>
          <a:bodyPr wrap="square" rtlCol="0">
            <a:spAutoFit/>
          </a:bodyPr>
          <a:lstStyle/>
          <a:p>
            <a:pPr algn="just">
              <a:lnSpc>
                <a:spcPct val="150000"/>
              </a:lnSpc>
            </a:pPr>
            <a:r>
              <a:rPr lang="en-US" altLang="zh-CN" sz="3200" b="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Cốt truyện là gì?</a:t>
            </a:r>
            <a:endParaRPr lang="zh-CN" altLang="en-US"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1" name="文本框 2">
            <a:extLst>
              <a:ext uri="{FF2B5EF4-FFF2-40B4-BE49-F238E27FC236}">
                <a16:creationId xmlns:a16="http://schemas.microsoft.com/office/drawing/2014/main" id="{2544A4F8-E6BE-47C5-BB5A-8F9C55060FFE}"/>
              </a:ext>
            </a:extLst>
          </p:cNvPr>
          <p:cNvSpPr txBox="1"/>
          <p:nvPr/>
        </p:nvSpPr>
        <p:spPr>
          <a:xfrm>
            <a:off x="2740198" y="1166435"/>
            <a:ext cx="6623158" cy="1569660"/>
          </a:xfrm>
          <a:prstGeom prst="rect">
            <a:avLst/>
          </a:prstGeom>
          <a:noFill/>
        </p:spPr>
        <p:txBody>
          <a:bodyPr wrap="square" rtlCol="0">
            <a:spAutoFit/>
          </a:bodyPr>
          <a:lstStyle/>
          <a:p>
            <a:pPr algn="just">
              <a:lnSpc>
                <a:spcPct val="150000"/>
              </a:lnSpc>
            </a:pP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Cốt</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truyện</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là</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một</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chuỗi</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sự</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việc</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làm</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nòng</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cốt</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cho</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diễn</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biến</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của</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truyện</a:t>
            </a:r>
            <a:r>
              <a:rPr lang="en-US" altLang="zh-CN"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a:t>
            </a:r>
            <a:endParaRPr lang="zh-CN" altLang="en-US" sz="3200" b="1" dirty="0">
              <a:solidFill>
                <a:srgbClr val="087E78"/>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2" name="文本框 2">
            <a:extLst>
              <a:ext uri="{FF2B5EF4-FFF2-40B4-BE49-F238E27FC236}">
                <a16:creationId xmlns:a16="http://schemas.microsoft.com/office/drawing/2014/main" id="{2544A4F8-E6BE-47C5-BB5A-8F9C55060FFE}"/>
              </a:ext>
            </a:extLst>
          </p:cNvPr>
          <p:cNvSpPr txBox="1"/>
          <p:nvPr/>
        </p:nvSpPr>
        <p:spPr>
          <a:xfrm>
            <a:off x="2740198" y="2728867"/>
            <a:ext cx="7048030" cy="1569660"/>
          </a:xfrm>
          <a:prstGeom prst="rect">
            <a:avLst/>
          </a:prstGeom>
          <a:noFill/>
        </p:spPr>
        <p:txBody>
          <a:bodyPr wrap="square" rtlCol="0">
            <a:spAutoFit/>
          </a:bodyPr>
          <a:lstStyle/>
          <a:p>
            <a:pPr algn="just">
              <a:lnSpc>
                <a:spcPct val="150000"/>
              </a:lnSpc>
            </a:pP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Mỗi</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đoạn</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văn</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trong</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bài</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văn</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kể</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chuyện</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kể</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điều</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200" b="1" dirty="0" err="1">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gì</a:t>
            </a:r>
            <a:r>
              <a:rPr lang="en-US"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endParaRPr lang="zh-CN" altLang="en-US"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3" name="文本框 2">
            <a:extLst>
              <a:ext uri="{FF2B5EF4-FFF2-40B4-BE49-F238E27FC236}">
                <a16:creationId xmlns:a16="http://schemas.microsoft.com/office/drawing/2014/main" id="{2544A4F8-E6BE-47C5-BB5A-8F9C55060FFE}"/>
              </a:ext>
            </a:extLst>
          </p:cNvPr>
          <p:cNvSpPr txBox="1"/>
          <p:nvPr/>
        </p:nvSpPr>
        <p:spPr>
          <a:xfrm>
            <a:off x="2790998" y="4291299"/>
            <a:ext cx="6946429" cy="1569660"/>
          </a:xfrm>
          <a:prstGeom prst="rect">
            <a:avLst/>
          </a:prstGeom>
          <a:noFill/>
        </p:spPr>
        <p:txBody>
          <a:bodyPr wrap="square" rtlCol="0">
            <a:spAutoFit/>
          </a:bodyPr>
          <a:lstStyle/>
          <a:p>
            <a:pPr algn="just">
              <a:lnSpc>
                <a:spcPct val="150000"/>
              </a:lnSpc>
            </a:pPr>
            <a:r>
              <a:rPr lang="vi-VN" altLang="zh-CN" sz="3200" b="1" dirty="0">
                <a:solidFill>
                  <a:srgbClr val="B63563"/>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Đoạn văn được nhận ra nhờ dấu hiệu nào?</a:t>
            </a:r>
          </a:p>
        </p:txBody>
      </p:sp>
    </p:spTree>
    <p:extLst>
      <p:ext uri="{BB962C8B-B14F-4D97-AF65-F5344CB8AC3E}">
        <p14:creationId xmlns:p14="http://schemas.microsoft.com/office/powerpoint/2010/main" val="2455360695"/>
      </p:ext>
    </p:extLst>
  </p:cSld>
  <p:clrMapOvr>
    <a:masterClrMapping/>
  </p:clrMapOvr>
  <mc:AlternateContent xmlns:mc="http://schemas.openxmlformats.org/markup-compatibility/2006" xmlns:p14="http://schemas.microsoft.com/office/powerpoint/2010/main">
    <mc:Choice Requires="p14">
      <p:transition spd="slow" p14:dur="175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750" fill="hold"/>
                                        <p:tgtEl>
                                          <p:spTgt spid="15"/>
                                        </p:tgtEl>
                                        <p:attrNameLst>
                                          <p:attrName>ppt_x</p:attrName>
                                        </p:attrNameLst>
                                      </p:cBhvr>
                                      <p:tavLst>
                                        <p:tav tm="0">
                                          <p:val>
                                            <p:strVal val="#ppt_x"/>
                                          </p:val>
                                        </p:tav>
                                        <p:tav tm="100000">
                                          <p:val>
                                            <p:strVal val="#ppt_x"/>
                                          </p:val>
                                        </p:tav>
                                      </p:tavLst>
                                    </p:anim>
                                    <p:anim calcmode="lin" valueType="num">
                                      <p:cBhvr additive="base">
                                        <p:cTn id="17" dur="750" fill="hold"/>
                                        <p:tgtEl>
                                          <p:spTgt spid="15"/>
                                        </p:tgtEl>
                                        <p:attrNameLst>
                                          <p:attrName>ppt_y</p:attrName>
                                        </p:attrNameLst>
                                      </p:cBhvr>
                                      <p:tavLst>
                                        <p:tav tm="0">
                                          <p:val>
                                            <p:strVal val="1+#ppt_h/2"/>
                                          </p:val>
                                        </p:tav>
                                        <p:tav tm="100000">
                                          <p:val>
                                            <p:strVal val="#ppt_y"/>
                                          </p:val>
                                        </p:tav>
                                      </p:tavLst>
                                    </p:anim>
                                  </p:childTnLst>
                                </p:cTn>
                              </p:par>
                            </p:childTnLst>
                          </p:cTn>
                        </p:par>
                        <p:par>
                          <p:cTn id="18" fill="hold">
                            <p:stCondLst>
                              <p:cond delay="2250"/>
                            </p:stCondLst>
                            <p:childTnLst>
                              <p:par>
                                <p:cTn id="19" presetID="18" presetClass="entr" presetSubtype="12"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trips(downLeft)">
                                      <p:cBhvr>
                                        <p:cTn id="21" dur="500"/>
                                        <p:tgtEl>
                                          <p:spTgt spid="10"/>
                                        </p:tgtEl>
                                      </p:cBhvr>
                                    </p:animEffect>
                                  </p:childTnLst>
                                </p:cTn>
                              </p:par>
                            </p:childTnLst>
                          </p:cTn>
                        </p:par>
                        <p:par>
                          <p:cTn id="22" fill="hold">
                            <p:stCondLst>
                              <p:cond delay="2750"/>
                            </p:stCondLst>
                            <p:childTnLst>
                              <p:par>
                                <p:cTn id="23" presetID="42" presetClass="entr" presetSubtype="0" fill="hold" grpId="0" nodeType="afterEffect">
                                  <p:stCondLst>
                                    <p:cond delay="0"/>
                                  </p:stCondLst>
                                  <p:iterate type="wd">
                                    <p:tmPct val="10000"/>
                                  </p:iterate>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anim calcmode="lin" valueType="num">
                                      <p:cBhvr>
                                        <p:cTn id="26" dur="500" fill="hold"/>
                                        <p:tgtEl>
                                          <p:spTgt spid="20"/>
                                        </p:tgtEl>
                                        <p:attrNameLst>
                                          <p:attrName>ppt_x</p:attrName>
                                        </p:attrNameLst>
                                      </p:cBhvr>
                                      <p:tavLst>
                                        <p:tav tm="0">
                                          <p:val>
                                            <p:strVal val="#ppt_x"/>
                                          </p:val>
                                        </p:tav>
                                        <p:tav tm="100000">
                                          <p:val>
                                            <p:strVal val="#ppt_x"/>
                                          </p:val>
                                        </p:tav>
                                      </p:tavLst>
                                    </p:anim>
                                    <p:anim calcmode="lin" valueType="num">
                                      <p:cBhvr>
                                        <p:cTn id="2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iterate type="wd">
                                    <p:tmPct val="10000"/>
                                  </p:iterate>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anim calcmode="lin" valueType="num">
                                      <p:cBhvr>
                                        <p:cTn id="33" dur="500" fill="hold"/>
                                        <p:tgtEl>
                                          <p:spTgt spid="21"/>
                                        </p:tgtEl>
                                        <p:attrNameLst>
                                          <p:attrName>ppt_x</p:attrName>
                                        </p:attrNameLst>
                                      </p:cBhvr>
                                      <p:tavLst>
                                        <p:tav tm="0">
                                          <p:val>
                                            <p:strVal val="#ppt_x"/>
                                          </p:val>
                                        </p:tav>
                                        <p:tav tm="100000">
                                          <p:val>
                                            <p:strVal val="#ppt_x"/>
                                          </p:val>
                                        </p:tav>
                                      </p:tavLst>
                                    </p:anim>
                                    <p:anim calcmode="lin" valueType="num">
                                      <p:cBhvr>
                                        <p:cTn id="34" dur="500" fill="hold"/>
                                        <p:tgtEl>
                                          <p:spTgt spid="21"/>
                                        </p:tgtEl>
                                        <p:attrNameLst>
                                          <p:attrName>ppt_y</p:attrName>
                                        </p:attrNameLst>
                                      </p:cBhvr>
                                      <p:tavLst>
                                        <p:tav tm="0">
                                          <p:val>
                                            <p:strVal val="#ppt_y+.1"/>
                                          </p:val>
                                        </p:tav>
                                        <p:tav tm="100000">
                                          <p:val>
                                            <p:strVal val="#ppt_y"/>
                                          </p:val>
                                        </p:tav>
                                      </p:tavLst>
                                    </p:anim>
                                  </p:childTnLst>
                                </p:cTn>
                              </p:par>
                            </p:childTnLst>
                          </p:cTn>
                        </p:par>
                        <p:par>
                          <p:cTn id="35" fill="hold">
                            <p:stCondLst>
                              <p:cond delay="1250"/>
                            </p:stCondLst>
                            <p:childTnLst>
                              <p:par>
                                <p:cTn id="36" presetID="42" presetClass="entr" presetSubtype="0" fill="hold" grpId="0" nodeType="afterEffect">
                                  <p:stCondLst>
                                    <p:cond delay="0"/>
                                  </p:stCondLst>
                                  <p:iterate type="wd">
                                    <p:tmPct val="10000"/>
                                  </p:iterate>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anim calcmode="lin" valueType="num">
                                      <p:cBhvr>
                                        <p:cTn id="39" dur="500" fill="hold"/>
                                        <p:tgtEl>
                                          <p:spTgt spid="22"/>
                                        </p:tgtEl>
                                        <p:attrNameLst>
                                          <p:attrName>ppt_x</p:attrName>
                                        </p:attrNameLst>
                                      </p:cBhvr>
                                      <p:tavLst>
                                        <p:tav tm="0">
                                          <p:val>
                                            <p:strVal val="#ppt_x"/>
                                          </p:val>
                                        </p:tav>
                                        <p:tav tm="100000">
                                          <p:val>
                                            <p:strVal val="#ppt_x"/>
                                          </p:val>
                                        </p:tav>
                                      </p:tavLst>
                                    </p:anim>
                                    <p:anim calcmode="lin" valueType="num">
                                      <p:cBhvr>
                                        <p:cTn id="40" dur="500" fill="hold"/>
                                        <p:tgtEl>
                                          <p:spTgt spid="22"/>
                                        </p:tgtEl>
                                        <p:attrNameLst>
                                          <p:attrName>ppt_y</p:attrName>
                                        </p:attrNameLst>
                                      </p:cBhvr>
                                      <p:tavLst>
                                        <p:tav tm="0">
                                          <p:val>
                                            <p:strVal val="#ppt_y+.1"/>
                                          </p:val>
                                        </p:tav>
                                        <p:tav tm="100000">
                                          <p:val>
                                            <p:strVal val="#ppt_y"/>
                                          </p:val>
                                        </p:tav>
                                      </p:tavLst>
                                    </p:anim>
                                  </p:childTnLst>
                                </p:cTn>
                              </p:par>
                            </p:childTnLst>
                          </p:cTn>
                        </p:par>
                        <p:par>
                          <p:cTn id="41" fill="hold">
                            <p:stCondLst>
                              <p:cond delay="2300"/>
                            </p:stCondLst>
                            <p:childTnLst>
                              <p:par>
                                <p:cTn id="42" presetID="42" presetClass="entr" presetSubtype="0" fill="hold" grpId="0" nodeType="afterEffect">
                                  <p:stCondLst>
                                    <p:cond delay="0"/>
                                  </p:stCondLst>
                                  <p:iterate type="wd">
                                    <p:tmPct val="10000"/>
                                  </p:iterate>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anim calcmode="lin" valueType="num">
                                      <p:cBhvr>
                                        <p:cTn id="45" dur="500" fill="hold"/>
                                        <p:tgtEl>
                                          <p:spTgt spid="23"/>
                                        </p:tgtEl>
                                        <p:attrNameLst>
                                          <p:attrName>ppt_x</p:attrName>
                                        </p:attrNameLst>
                                      </p:cBhvr>
                                      <p:tavLst>
                                        <p:tav tm="0">
                                          <p:val>
                                            <p:strVal val="#ppt_x"/>
                                          </p:val>
                                        </p:tav>
                                        <p:tav tm="100000">
                                          <p:val>
                                            <p:strVal val="#ppt_x"/>
                                          </p:val>
                                        </p:tav>
                                      </p:tavLst>
                                    </p:anim>
                                    <p:anim calcmode="lin" valueType="num">
                                      <p:cBhvr>
                                        <p:cTn id="46"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6262082-4FEC-492A-A7CA-DEA40F2CD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图形 4">
            <a:extLst>
              <a:ext uri="{FF2B5EF4-FFF2-40B4-BE49-F238E27FC236}">
                <a16:creationId xmlns:a16="http://schemas.microsoft.com/office/drawing/2014/main" id="{76AE121B-C6C0-4DD2-B32E-4B8C66984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68191" y="-137589"/>
            <a:ext cx="5067300" cy="2829759"/>
          </a:xfrm>
          <a:prstGeom prst="rect">
            <a:avLst/>
          </a:prstGeom>
        </p:spPr>
      </p:pic>
      <p:pic>
        <p:nvPicPr>
          <p:cNvPr id="9" name="图片 8">
            <a:extLst>
              <a:ext uri="{FF2B5EF4-FFF2-40B4-BE49-F238E27FC236}">
                <a16:creationId xmlns:a16="http://schemas.microsoft.com/office/drawing/2014/main" id="{AF05DD9A-01B1-473F-8D20-4CE0BE31DE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2463800"/>
            <a:ext cx="3990667" cy="4787899"/>
          </a:xfrm>
          <a:prstGeom prst="rect">
            <a:avLst/>
          </a:prstGeom>
        </p:spPr>
      </p:pic>
      <p:pic>
        <p:nvPicPr>
          <p:cNvPr id="10" name="图形 9">
            <a:extLst>
              <a:ext uri="{FF2B5EF4-FFF2-40B4-BE49-F238E27FC236}">
                <a16:creationId xmlns:a16="http://schemas.microsoft.com/office/drawing/2014/main" id="{46A2CE7B-2D51-4F72-B178-2B4204722F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0" y="0"/>
            <a:ext cx="5078419" cy="2598647"/>
          </a:xfrm>
          <a:prstGeom prst="rect">
            <a:avLst/>
          </a:prstGeom>
        </p:spPr>
      </p:pic>
      <p:sp>
        <p:nvSpPr>
          <p:cNvPr id="14" name="文本框 13">
            <a:extLst>
              <a:ext uri="{FF2B5EF4-FFF2-40B4-BE49-F238E27FC236}">
                <a16:creationId xmlns:a16="http://schemas.microsoft.com/office/drawing/2014/main" id="{00584AFB-479C-40BE-9A6C-6D5066FF15CB}"/>
              </a:ext>
            </a:extLst>
          </p:cNvPr>
          <p:cNvSpPr txBox="1"/>
          <p:nvPr/>
        </p:nvSpPr>
        <p:spPr>
          <a:xfrm>
            <a:off x="2937164" y="3120256"/>
            <a:ext cx="8229599" cy="925894"/>
          </a:xfrm>
          <a:prstGeom prst="rect">
            <a:avLst/>
          </a:prstGeom>
          <a:noFill/>
        </p:spPr>
        <p:txBody>
          <a:bodyPr wrap="square" rtlCol="0">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kumimoji="0" lang="en-US" altLang="zh-CN" sz="8800" b="0" i="0" u="none" strike="noStrike" kern="1200" cap="none" spc="600" normalizeH="0" baseline="0" noProof="0" dirty="0">
                <a:ln w="28575">
                  <a:solidFill>
                    <a:srgbClr val="7030A0"/>
                  </a:solidFill>
                </a:ln>
                <a:solidFill>
                  <a:srgbClr val="BBB3D7"/>
                </a:solidFill>
                <a:effectLst/>
                <a:uLnTx/>
                <a:uFillTx/>
                <a:latin typeface="UTM Showcard" panose="02040603050506020204" pitchFamily="18" charset="0"/>
                <a:ea typeface="义启紫水晶体" panose="020B0604020202020204" charset="-122"/>
              </a:rPr>
              <a:t>KHÁM</a:t>
            </a:r>
            <a:r>
              <a:rPr kumimoji="0" lang="en-US" altLang="zh-CN" sz="8800" b="0" i="0" u="none" strike="noStrike" kern="1200" cap="none" spc="600" normalizeH="0" noProof="0" dirty="0">
                <a:ln w="28575">
                  <a:solidFill>
                    <a:srgbClr val="7030A0"/>
                  </a:solidFill>
                </a:ln>
                <a:solidFill>
                  <a:srgbClr val="BBB3D7"/>
                </a:solidFill>
                <a:effectLst/>
                <a:uLnTx/>
                <a:uFillTx/>
                <a:latin typeface="UTM Showcard" panose="02040603050506020204" pitchFamily="18" charset="0"/>
                <a:ea typeface="义启紫水晶体" panose="020B0604020202020204" charset="-122"/>
              </a:rPr>
              <a:t> PHÁ</a:t>
            </a:r>
            <a:endParaRPr kumimoji="0" lang="zh-CN" altLang="en-US" sz="8800" b="0" i="0" u="none" strike="noStrike" kern="1200" cap="none" spc="600" normalizeH="0" baseline="0" noProof="0" dirty="0">
              <a:ln w="28575">
                <a:solidFill>
                  <a:srgbClr val="7030A0"/>
                </a:solidFill>
              </a:ln>
              <a:solidFill>
                <a:srgbClr val="BBB3D7"/>
              </a:solidFill>
              <a:effectLst/>
              <a:uLnTx/>
              <a:uFillTx/>
              <a:latin typeface="UTM Showcard" panose="02040603050506020204" pitchFamily="18" charset="0"/>
              <a:ea typeface="义启紫水晶体" panose="020B0604020202020204" charset="-122"/>
            </a:endParaRPr>
          </a:p>
        </p:txBody>
      </p:sp>
      <p:sp>
        <p:nvSpPr>
          <p:cNvPr id="16" name="矩形 15">
            <a:extLst>
              <a:ext uri="{FF2B5EF4-FFF2-40B4-BE49-F238E27FC236}">
                <a16:creationId xmlns:a16="http://schemas.microsoft.com/office/drawing/2014/main" id="{B469BFEF-42C3-4F82-A259-C76394997C97}"/>
              </a:ext>
            </a:extLst>
          </p:cNvPr>
          <p:cNvSpPr/>
          <p:nvPr/>
        </p:nvSpPr>
        <p:spPr>
          <a:xfrm>
            <a:off x="6095999" y="1097181"/>
            <a:ext cx="829073" cy="925894"/>
          </a:xfrm>
          <a:prstGeom prst="rect">
            <a:avLst/>
          </a:prstGeom>
        </p:spPr>
        <p:txBody>
          <a:bodyPr wrap="none">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lang="en-US" altLang="zh-CN" sz="6600" b="1" dirty="0">
                <a:ln w="28575">
                  <a:solidFill>
                    <a:srgbClr val="7030A0"/>
                  </a:solidFill>
                </a:ln>
                <a:solidFill>
                  <a:srgbClr val="BBB3D7"/>
                </a:solidFill>
                <a:latin typeface="UTM Showcard" panose="02040603050506020204" pitchFamily="18" charset="0"/>
                <a:ea typeface="义启紫水晶体" panose="020B0604020202020204" charset="-122"/>
              </a:rPr>
              <a:t>2</a:t>
            </a:r>
            <a:r>
              <a:rPr kumimoji="0" lang="en-US" altLang="zh-CN" sz="6600" b="1" i="0" u="none" strike="noStrike" kern="1200" cap="none" spc="0" normalizeH="0" baseline="0" noProof="0" dirty="0">
                <a:ln w="28575">
                  <a:solidFill>
                    <a:srgbClr val="7030A0"/>
                  </a:solidFill>
                </a:ln>
                <a:solidFill>
                  <a:srgbClr val="BBB3D7"/>
                </a:solidFill>
                <a:effectLst/>
                <a:uLnTx/>
                <a:uFillTx/>
                <a:latin typeface="UTM Showcard" panose="02040603050506020204" pitchFamily="18" charset="0"/>
                <a:ea typeface="义启紫水晶体" panose="020B0604020202020204" charset="-122"/>
              </a:rPr>
              <a:t>.</a:t>
            </a:r>
          </a:p>
        </p:txBody>
      </p:sp>
      <p:pic>
        <p:nvPicPr>
          <p:cNvPr id="18" name="图片 17">
            <a:extLst>
              <a:ext uri="{FF2B5EF4-FFF2-40B4-BE49-F238E27FC236}">
                <a16:creationId xmlns:a16="http://schemas.microsoft.com/office/drawing/2014/main" id="{9C1B621F-0946-4952-A48B-9297343255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15500" y="5175322"/>
            <a:ext cx="2476499" cy="1682678"/>
          </a:xfrm>
          <a:prstGeom prst="rect">
            <a:avLst/>
          </a:prstGeom>
        </p:spPr>
      </p:pic>
    </p:spTree>
    <p:extLst>
      <p:ext uri="{BB962C8B-B14F-4D97-AF65-F5344CB8AC3E}">
        <p14:creationId xmlns:p14="http://schemas.microsoft.com/office/powerpoint/2010/main" val="522719497"/>
      </p:ext>
    </p:extLst>
  </p:cSld>
  <p:clrMapOvr>
    <a:masterClrMapping/>
  </p:clrMapOvr>
  <mc:AlternateContent xmlns:mc="http://schemas.openxmlformats.org/markup-compatibility/2006" xmlns:p14="http://schemas.microsoft.com/office/powerpoint/2010/main">
    <mc:Choice Requires="p14">
      <p:transition spd="slow" p14:dur="175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750"/>
                                        <p:tgtEl>
                                          <p:spTgt spid="10"/>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750"/>
                                        <p:tgtEl>
                                          <p:spTgt spid="9"/>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750" fill="hold"/>
                                        <p:tgtEl>
                                          <p:spTgt spid="5"/>
                                        </p:tgtEl>
                                        <p:attrNameLst>
                                          <p:attrName>ppt_w</p:attrName>
                                        </p:attrNameLst>
                                      </p:cBhvr>
                                      <p:tavLst>
                                        <p:tav tm="0">
                                          <p:val>
                                            <p:fltVal val="0"/>
                                          </p:val>
                                        </p:tav>
                                        <p:tav tm="100000">
                                          <p:val>
                                            <p:strVal val="#ppt_w"/>
                                          </p:val>
                                        </p:tav>
                                      </p:tavLst>
                                    </p:anim>
                                    <p:anim calcmode="lin" valueType="num">
                                      <p:cBhvr>
                                        <p:cTn id="20" dur="750" fill="hold"/>
                                        <p:tgtEl>
                                          <p:spTgt spid="5"/>
                                        </p:tgtEl>
                                        <p:attrNameLst>
                                          <p:attrName>ppt_h</p:attrName>
                                        </p:attrNameLst>
                                      </p:cBhvr>
                                      <p:tavLst>
                                        <p:tav tm="0">
                                          <p:val>
                                            <p:fltVal val="0"/>
                                          </p:val>
                                        </p:tav>
                                        <p:tav tm="100000">
                                          <p:val>
                                            <p:strVal val="#ppt_h"/>
                                          </p:val>
                                        </p:tav>
                                      </p:tavLst>
                                    </p:anim>
                                    <p:animEffect transition="in" filter="fade">
                                      <p:cBhvr>
                                        <p:cTn id="21" dur="750"/>
                                        <p:tgtEl>
                                          <p:spTgt spid="5"/>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750"/>
                                        <p:tgtEl>
                                          <p:spTgt spid="16"/>
                                        </p:tgtEl>
                                      </p:cBhvr>
                                    </p:animEffect>
                                  </p:childTnLst>
                                </p:cTn>
                              </p:par>
                            </p:childTnLst>
                          </p:cTn>
                        </p:par>
                        <p:par>
                          <p:cTn id="26" fill="hold">
                            <p:stCondLst>
                              <p:cond delay="3750"/>
                            </p:stCondLst>
                            <p:childTnLst>
                              <p:par>
                                <p:cTn id="27" presetID="14" presetClass="entr" presetSubtype="1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randombar(horizontal)">
                                      <p:cBhvr>
                                        <p:cTn id="29"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2191C78-CD46-4C29-8986-A83EFCDDB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6" name="图形 5">
            <a:extLst>
              <a:ext uri="{FF2B5EF4-FFF2-40B4-BE49-F238E27FC236}">
                <a16:creationId xmlns:a16="http://schemas.microsoft.com/office/drawing/2014/main" id="{EB46120D-E2E9-4156-B775-7BB2686376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9728199" y="4963514"/>
            <a:ext cx="2463799" cy="1894485"/>
          </a:xfrm>
          <a:prstGeom prst="rect">
            <a:avLst/>
          </a:prstGeom>
        </p:spPr>
      </p:pic>
      <p:pic>
        <p:nvPicPr>
          <p:cNvPr id="7" name="图形 6">
            <a:extLst>
              <a:ext uri="{FF2B5EF4-FFF2-40B4-BE49-F238E27FC236}">
                <a16:creationId xmlns:a16="http://schemas.microsoft.com/office/drawing/2014/main" id="{AF965989-A108-460E-ABBE-5370CE02D4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787" y="128588"/>
            <a:ext cx="620713" cy="713966"/>
          </a:xfrm>
          <a:prstGeom prst="rect">
            <a:avLst/>
          </a:prstGeom>
        </p:spPr>
      </p:pic>
      <p:sp>
        <p:nvSpPr>
          <p:cNvPr id="8" name="文本框 7">
            <a:extLst>
              <a:ext uri="{FF2B5EF4-FFF2-40B4-BE49-F238E27FC236}">
                <a16:creationId xmlns:a16="http://schemas.microsoft.com/office/drawing/2014/main" id="{7E25903A-7D59-4CE7-B99B-F12644CD65E4}"/>
              </a:ext>
            </a:extLst>
          </p:cNvPr>
          <p:cNvSpPr txBox="1"/>
          <p:nvPr/>
        </p:nvSpPr>
        <p:spPr>
          <a:xfrm>
            <a:off x="918260" y="-18898"/>
            <a:ext cx="3579850" cy="789575"/>
          </a:xfrm>
          <a:prstGeom prst="rect">
            <a:avLst/>
          </a:prstGeom>
          <a:noFill/>
        </p:spPr>
        <p:txBody>
          <a:bodyPr wrap="square" rtlCol="0">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kumimoji="0" lang="en-US" altLang="zh-CN" sz="3200" b="0" i="0" u="none" strike="noStrike" kern="1200" cap="none" spc="600" normalizeH="0" baseline="0" noProof="0" dirty="0">
                <a:ln>
                  <a:noFill/>
                </a:ln>
                <a:solidFill>
                  <a:srgbClr val="F77354"/>
                </a:solidFill>
                <a:effectLst/>
                <a:uLnTx/>
                <a:uFillTx/>
                <a:latin typeface="UTM Showcard" panose="02040603050506020204" pitchFamily="18" charset="0"/>
                <a:ea typeface="义启紫水晶体" panose="02010601030101010101" pitchFamily="2" charset="-122"/>
              </a:rPr>
              <a:t>1. </a:t>
            </a:r>
            <a:r>
              <a:rPr lang="en-US" altLang="zh-CN" sz="3200" spc="600" dirty="0" err="1">
                <a:solidFill>
                  <a:srgbClr val="F77354"/>
                </a:solidFill>
                <a:latin typeface="UTM Showcard" panose="02040603050506020204" pitchFamily="18" charset="0"/>
                <a:ea typeface="义启紫水晶体" panose="02010601030101010101" pitchFamily="2" charset="-122"/>
              </a:rPr>
              <a:t>Nhận</a:t>
            </a:r>
            <a:r>
              <a:rPr lang="en-US" altLang="zh-CN" sz="3200" spc="600" dirty="0">
                <a:solidFill>
                  <a:srgbClr val="F77354"/>
                </a:solidFill>
                <a:latin typeface="UTM Showcard" panose="02040603050506020204" pitchFamily="18" charset="0"/>
                <a:ea typeface="义启紫水晶体" panose="02010601030101010101" pitchFamily="2" charset="-122"/>
              </a:rPr>
              <a:t> </a:t>
            </a:r>
            <a:r>
              <a:rPr lang="en-US" altLang="zh-CN" sz="3200" spc="600" dirty="0" err="1">
                <a:solidFill>
                  <a:srgbClr val="F77354"/>
                </a:solidFill>
                <a:latin typeface="UTM Showcard" panose="02040603050506020204" pitchFamily="18" charset="0"/>
                <a:ea typeface="义启紫水晶体" panose="02010601030101010101" pitchFamily="2" charset="-122"/>
              </a:rPr>
              <a:t>xét</a:t>
            </a:r>
            <a:endParaRPr kumimoji="0" lang="zh-CN" altLang="en-US" sz="3200" b="0" i="0" u="none" strike="noStrike" kern="1200" cap="none" spc="600" normalizeH="0" baseline="0" noProof="0" dirty="0">
              <a:ln>
                <a:noFill/>
              </a:ln>
              <a:solidFill>
                <a:srgbClr val="F77354"/>
              </a:solidFill>
              <a:effectLst/>
              <a:uLnTx/>
              <a:uFillTx/>
              <a:latin typeface="UTM Showcard" panose="02040603050506020204" pitchFamily="18" charset="0"/>
              <a:ea typeface="义启紫水晶体" panose="02010601030101010101" pitchFamily="2" charset="-122"/>
            </a:endParaRPr>
          </a:p>
        </p:txBody>
      </p:sp>
      <p:pic>
        <p:nvPicPr>
          <p:cNvPr id="2" name="图形 1">
            <a:extLst>
              <a:ext uri="{FF2B5EF4-FFF2-40B4-BE49-F238E27FC236}">
                <a16:creationId xmlns:a16="http://schemas.microsoft.com/office/drawing/2014/main" id="{C012B038-25A3-4ED7-AB42-FA89B0F810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7337" y="3214255"/>
            <a:ext cx="2385673" cy="3643744"/>
          </a:xfrm>
          <a:prstGeom prst="rect">
            <a:avLst/>
          </a:prstGeom>
        </p:spPr>
      </p:pic>
      <p:sp>
        <p:nvSpPr>
          <p:cNvPr id="17" name="文本框 1">
            <a:extLst>
              <a:ext uri="{FF2B5EF4-FFF2-40B4-BE49-F238E27FC236}">
                <a16:creationId xmlns:a16="http://schemas.microsoft.com/office/drawing/2014/main" id="{06498F00-EE23-4DF4-924F-AEFEBAF01657}"/>
              </a:ext>
            </a:extLst>
          </p:cNvPr>
          <p:cNvSpPr txBox="1"/>
          <p:nvPr/>
        </p:nvSpPr>
        <p:spPr>
          <a:xfrm>
            <a:off x="2018336" y="713214"/>
            <a:ext cx="5560290" cy="6740307"/>
          </a:xfrm>
          <a:prstGeom prst="rect">
            <a:avLst/>
          </a:prstGeom>
          <a:noFill/>
        </p:spPr>
        <p:txBody>
          <a:bodyPr wrap="square" rtlCol="0">
            <a:spAutoFit/>
          </a:bodyPr>
          <a:lstStyle/>
          <a:p>
            <a:pPr>
              <a:lnSpc>
                <a:spcPct val="150000"/>
              </a:lnSpc>
            </a:pP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 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Đọc</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lại</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truyện</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Những</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hạt</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thóc</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giống</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a:t>
            </a:r>
          </a:p>
          <a:p>
            <a:pPr>
              <a:lnSpc>
                <a:spcPct val="150000"/>
              </a:lnSpc>
            </a:pP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 </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N</a:t>
            </a:r>
            <a:r>
              <a:rPr lang="vi-VN"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êu những sự việc tạo thành cốt truyện</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a:t>
            </a:r>
          </a:p>
          <a:p>
            <a:pPr marL="457200" indent="-457200">
              <a:lnSpc>
                <a:spcPct val="150000"/>
              </a:lnSpc>
              <a:buFont typeface="Wingdings" panose="05000000000000000000" pitchFamily="2" charset="2"/>
              <a:buChar char="F"/>
            </a:pPr>
            <a:r>
              <a:rPr lang="vi-VN"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Cho biết mỗi sự việc được </a:t>
            </a:r>
            <a:r>
              <a:rPr lang="en-US" altLang="zh-CN" sz="3600" b="1" dirty="0" err="1">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kể</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 </a:t>
            </a:r>
            <a:r>
              <a:rPr lang="vi-VN"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trong đoạn văn </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n</a:t>
            </a:r>
            <a:r>
              <a:rPr lang="vi-VN"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ào</a:t>
            </a:r>
            <a:r>
              <a:rPr lang="en-US"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rPr>
              <a:t>?</a:t>
            </a:r>
            <a:endParaRPr lang="vi-VN" altLang="zh-CN" sz="3600" b="1" dirty="0">
              <a:solidFill>
                <a:srgbClr val="F1738F"/>
              </a:solidFill>
              <a:latin typeface="Cambria" panose="02040503050406030204" pitchFamily="18" charset="0"/>
              <a:ea typeface="Cambria" panose="02040503050406030204" pitchFamily="18" charset="0"/>
              <a:cs typeface="Times New Roman" panose="02020603050405020304" pitchFamily="18" charset="0"/>
              <a:sym typeface="inpin heiti" panose="00000500000000000000" pitchFamily="2" charset="-122"/>
            </a:endParaRPr>
          </a:p>
          <a:p>
            <a:pPr>
              <a:lnSpc>
                <a:spcPct val="150000"/>
              </a:lnSpc>
            </a:pPr>
            <a:endParaRPr lang="zh-CN" altLang="en-US" sz="3600" b="1" dirty="0">
              <a:solidFill>
                <a:srgbClr val="F1738F"/>
              </a:solidFill>
              <a:latin typeface="Cambria" panose="020405030504060302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8626" y="184007"/>
            <a:ext cx="4496036" cy="315679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50743477"/>
      </p:ext>
    </p:extLst>
  </p:cSld>
  <p:clrMapOvr>
    <a:masterClrMapping/>
  </p:clrMapOvr>
  <mc:AlternateContent xmlns:mc="http://schemas.openxmlformats.org/markup-compatibility/2006" xmlns:p14="http://schemas.microsoft.com/office/powerpoint/2010/main">
    <mc:Choice Requires="p14">
      <p:transition spd="slow" p14:dur="1750" advClick="0" advTm="0">
        <p14:conveyor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14" presetClass="entr" presetSubtype="1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750"/>
                                        <p:tgtEl>
                                          <p:spTgt spid="8"/>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75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iterate type="wd">
                                    <p:tmPct val="10000"/>
                                  </p:iterate>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par>
                                <p:cTn id="26" presetID="2" presetClass="entr" presetSubtype="4" fill="hold" nodeType="withEffect">
                                  <p:stCondLst>
                                    <p:cond delay="0"/>
                                  </p:stCondLst>
                                  <p:iterate type="wd">
                                    <p:tmPct val="10000"/>
                                  </p:iterate>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62191C78-CD46-4C29-8986-A83EFCDDB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任意多边形: 形状 1">
            <a:extLst>
              <a:ext uri="{FF2B5EF4-FFF2-40B4-BE49-F238E27FC236}">
                <a16:creationId xmlns:a16="http://schemas.microsoft.com/office/drawing/2014/main" id="{4A91F203-DC90-4DB5-813F-C4AA7D6481B4}"/>
              </a:ext>
            </a:extLst>
          </p:cNvPr>
          <p:cNvSpPr/>
          <p:nvPr/>
        </p:nvSpPr>
        <p:spPr>
          <a:xfrm>
            <a:off x="314631" y="115278"/>
            <a:ext cx="11562735" cy="662202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7" name="图形 5">
            <a:extLst>
              <a:ext uri="{FF2B5EF4-FFF2-40B4-BE49-F238E27FC236}">
                <a16:creationId xmlns:a16="http://schemas.microsoft.com/office/drawing/2014/main" id="{EB46120D-E2E9-4156-B775-7BB2686376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728199" y="4963514"/>
            <a:ext cx="2463799" cy="1894485"/>
          </a:xfrm>
          <a:prstGeom prst="rect">
            <a:avLst/>
          </a:prstGeom>
        </p:spPr>
      </p:pic>
      <p:sp>
        <p:nvSpPr>
          <p:cNvPr id="5" name="文本框 5">
            <a:extLst>
              <a:ext uri="{FF2B5EF4-FFF2-40B4-BE49-F238E27FC236}">
                <a16:creationId xmlns:a16="http://schemas.microsoft.com/office/drawing/2014/main" id="{32647452-F270-483A-B90D-FB03AC2F9EA5}"/>
              </a:ext>
            </a:extLst>
          </p:cNvPr>
          <p:cNvSpPr txBox="1"/>
          <p:nvPr/>
        </p:nvSpPr>
        <p:spPr>
          <a:xfrm>
            <a:off x="443345" y="333137"/>
            <a:ext cx="11240655" cy="6186309"/>
          </a:xfrm>
          <a:prstGeom prst="rect">
            <a:avLst/>
          </a:prstGeom>
          <a:noFill/>
        </p:spPr>
        <p:txBody>
          <a:bodyPr wrap="square" rtlCol="0">
            <a:spAutoFit/>
          </a:bodyPr>
          <a:lstStyle/>
          <a:p>
            <a:pPr algn="ctr"/>
            <a:r>
              <a:rPr lang="vi-VN" altLang="zh-CN" sz="2200" b="1" dirty="0">
                <a:solidFill>
                  <a:srgbClr val="002060"/>
                </a:solidFill>
                <a:latin typeface="Cambria" panose="02040503050406030204" pitchFamily="18" charset="0"/>
                <a:ea typeface="Cambria" panose="02040503050406030204" pitchFamily="18" charset="0"/>
                <a:sym typeface="inpin heiti" panose="00000500000000000000" pitchFamily="2" charset="-122"/>
              </a:rPr>
              <a:t>Những hạt thóc giống</a:t>
            </a:r>
          </a:p>
          <a:p>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Ngày xưa có một ông vua cao tuổi muốn tìm người nối ngôi. Vua ra lệnh phát cho mỗi người dân một thúng thóc về gieo trồng và giao hẹn: ai thu được nhiều thóc nhất sẽ được truyền ngôi, ai không có thóc nộp sẽ bị trừng phạt.</a:t>
            </a:r>
          </a:p>
          <a:p>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Có chú bé mồ côi tên là Chôm nhận thóc về, dốc công chăm sóc mà thóc vẫn chẳng nảy mầm. </a:t>
            </a:r>
          </a:p>
          <a:p>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Đến vụ thu hoạch, mọi người nô nức chở thóc về kinh thành nộp cho nhà vua. Chôm lo lắng đến trước nhà vua, quỳ tâu:</a:t>
            </a:r>
          </a:p>
          <a:p>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Tâu Bệ hạ! Con không làm sao cho thóc nảy mầm được.</a:t>
            </a:r>
          </a:p>
          <a:p>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Mọi người đều sững sờ vì lời thú tội của Chôm. Nhưng nhà vua đã đỡ chú bé đứng dậy. Ngài hỏi còn ai để chết thóc giống không. Không ai trả lời. Lúc bấy giờ nhà vua mới ôn tồn nói:</a:t>
            </a:r>
          </a:p>
          <a:p>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Trước khi phát thóc giống, ta đã cho luộc kĩ rồi. Lẽ nào thóc ấy còn mọc được? Những xe thóc đầy ắp kia đâu phải thu được từ thóc giống của ta!</a:t>
            </a:r>
          </a:p>
          <a:p>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Rồi vua dõng dạ nói tiếp:</a:t>
            </a:r>
          </a:p>
          <a:p>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Trung thực là đức tính quý nhất của con người. Ta sẽ truyền ngôi cho chú bé trung thực và dũng cảm này.</a:t>
            </a:r>
          </a:p>
          <a:p>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Chôm được truyền ngôi và trở thành ông vua hiền minh.</a:t>
            </a:r>
          </a:p>
          <a:p>
            <a:pPr algn="ctr"/>
            <a:r>
              <a:rPr lang="vi-VN"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en-US" altLang="zh-CN" sz="2200" dirty="0">
                <a:solidFill>
                  <a:srgbClr val="002060"/>
                </a:solidFill>
                <a:latin typeface="Cambria" panose="02040503050406030204" pitchFamily="18" charset="0"/>
                <a:ea typeface="Cambria" panose="02040503050406030204" pitchFamily="18" charset="0"/>
                <a:sym typeface="inpin heiti" panose="00000500000000000000" pitchFamily="2" charset="-122"/>
              </a:rPr>
              <a:t>                                                             </a:t>
            </a:r>
            <a:r>
              <a:rPr lang="vi-VN" altLang="zh-CN" sz="2200" i="1" dirty="0">
                <a:solidFill>
                  <a:srgbClr val="002060"/>
                </a:solidFill>
                <a:latin typeface="Cambria" panose="02040503050406030204" pitchFamily="18" charset="0"/>
                <a:ea typeface="Cambria" panose="02040503050406030204" pitchFamily="18" charset="0"/>
                <a:sym typeface="inpin heiti" panose="00000500000000000000" pitchFamily="2" charset="-122"/>
              </a:rPr>
              <a:t>(Truyện dân gian Khmer)</a:t>
            </a:r>
            <a:endParaRPr lang="zh-CN" altLang="en-US" sz="2200" i="1" dirty="0">
              <a:solidFill>
                <a:srgbClr val="002060"/>
              </a:solidFill>
              <a:latin typeface="Cambria" panose="02040503050406030204" pitchFamily="18" charset="0"/>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111240459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iterate type="wd">
                                    <p:tmPct val="10000"/>
                                  </p:iterate>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par>
                                <p:cTn id="18" presetID="22" presetClass="entr" presetSubtype="4" fill="hold" nodeType="withEffect">
                                  <p:stCondLst>
                                    <p:cond delay="0"/>
                                  </p:stCondLst>
                                  <p:iterate type="wd">
                                    <p:tmPct val="10000"/>
                                  </p:iterate>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down)">
                                      <p:cBhvr>
                                        <p:cTn id="20" dur="500"/>
                                        <p:tgtEl>
                                          <p:spTgt spid="5">
                                            <p:txEl>
                                              <p:pRg st="1" end="1"/>
                                            </p:txEl>
                                          </p:spTgt>
                                        </p:tgtEl>
                                      </p:cBhvr>
                                    </p:animEffect>
                                  </p:childTnLst>
                                </p:cTn>
                              </p:par>
                              <p:par>
                                <p:cTn id="21" presetID="22" presetClass="entr" presetSubtype="4" fill="hold" nodeType="withEffect">
                                  <p:stCondLst>
                                    <p:cond delay="0"/>
                                  </p:stCondLst>
                                  <p:iterate type="wd">
                                    <p:tmPct val="10000"/>
                                  </p:iterate>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down)">
                                      <p:cBhvr>
                                        <p:cTn id="23" dur="500"/>
                                        <p:tgtEl>
                                          <p:spTgt spid="5">
                                            <p:txEl>
                                              <p:pRg st="2" end="2"/>
                                            </p:txEl>
                                          </p:spTgt>
                                        </p:tgtEl>
                                      </p:cBhvr>
                                    </p:animEffect>
                                  </p:childTnLst>
                                </p:cTn>
                              </p:par>
                              <p:par>
                                <p:cTn id="24" presetID="22" presetClass="entr" presetSubtype="4" fill="hold" nodeType="withEffect">
                                  <p:stCondLst>
                                    <p:cond delay="0"/>
                                  </p:stCondLst>
                                  <p:iterate type="wd">
                                    <p:tmPct val="10000"/>
                                  </p:iterate>
                                  <p:childTnLst>
                                    <p:set>
                                      <p:cBhvr>
                                        <p:cTn id="25" dur="1" fill="hold">
                                          <p:stCondLst>
                                            <p:cond delay="0"/>
                                          </p:stCondLst>
                                        </p:cTn>
                                        <p:tgtEl>
                                          <p:spTgt spid="5">
                                            <p:txEl>
                                              <p:pRg st="3" end="3"/>
                                            </p:txEl>
                                          </p:spTgt>
                                        </p:tgtEl>
                                        <p:attrNameLst>
                                          <p:attrName>style.visibility</p:attrName>
                                        </p:attrNameLst>
                                      </p:cBhvr>
                                      <p:to>
                                        <p:strVal val="visible"/>
                                      </p:to>
                                    </p:set>
                                    <p:animEffect transition="in" filter="wipe(down)">
                                      <p:cBhvr>
                                        <p:cTn id="26" dur="500"/>
                                        <p:tgtEl>
                                          <p:spTgt spid="5">
                                            <p:txEl>
                                              <p:pRg st="3" end="3"/>
                                            </p:txEl>
                                          </p:spTgt>
                                        </p:tgtEl>
                                      </p:cBhvr>
                                    </p:animEffect>
                                  </p:childTnLst>
                                </p:cTn>
                              </p:par>
                              <p:par>
                                <p:cTn id="27" presetID="22" presetClass="entr" presetSubtype="4" fill="hold" nodeType="withEffect">
                                  <p:stCondLst>
                                    <p:cond delay="0"/>
                                  </p:stCondLst>
                                  <p:iterate type="wd">
                                    <p:tmPct val="10000"/>
                                  </p:iterate>
                                  <p:childTnLst>
                                    <p:set>
                                      <p:cBhvr>
                                        <p:cTn id="28" dur="1" fill="hold">
                                          <p:stCondLst>
                                            <p:cond delay="0"/>
                                          </p:stCondLst>
                                        </p:cTn>
                                        <p:tgtEl>
                                          <p:spTgt spid="5">
                                            <p:txEl>
                                              <p:pRg st="4" end="4"/>
                                            </p:txEl>
                                          </p:spTgt>
                                        </p:tgtEl>
                                        <p:attrNameLst>
                                          <p:attrName>style.visibility</p:attrName>
                                        </p:attrNameLst>
                                      </p:cBhvr>
                                      <p:to>
                                        <p:strVal val="visible"/>
                                      </p:to>
                                    </p:set>
                                    <p:animEffect transition="in" filter="wipe(down)">
                                      <p:cBhvr>
                                        <p:cTn id="29" dur="500"/>
                                        <p:tgtEl>
                                          <p:spTgt spid="5">
                                            <p:txEl>
                                              <p:pRg st="4" end="4"/>
                                            </p:txEl>
                                          </p:spTgt>
                                        </p:tgtEl>
                                      </p:cBhvr>
                                    </p:animEffect>
                                  </p:childTnLst>
                                </p:cTn>
                              </p:par>
                              <p:par>
                                <p:cTn id="30" presetID="22" presetClass="entr" presetSubtype="4" fill="hold" nodeType="withEffect">
                                  <p:stCondLst>
                                    <p:cond delay="0"/>
                                  </p:stCondLst>
                                  <p:iterate type="wd">
                                    <p:tmPct val="10000"/>
                                  </p:iterate>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par>
                                <p:cTn id="33" presetID="22" presetClass="entr" presetSubtype="4" fill="hold" nodeType="withEffect">
                                  <p:stCondLst>
                                    <p:cond delay="0"/>
                                  </p:stCondLst>
                                  <p:iterate type="wd">
                                    <p:tmPct val="10000"/>
                                  </p:iterate>
                                  <p:childTnLst>
                                    <p:set>
                                      <p:cBhvr>
                                        <p:cTn id="34" dur="1" fill="hold">
                                          <p:stCondLst>
                                            <p:cond delay="0"/>
                                          </p:stCondLst>
                                        </p:cTn>
                                        <p:tgtEl>
                                          <p:spTgt spid="5">
                                            <p:txEl>
                                              <p:pRg st="6" end="6"/>
                                            </p:txEl>
                                          </p:spTgt>
                                        </p:tgtEl>
                                        <p:attrNameLst>
                                          <p:attrName>style.visibility</p:attrName>
                                        </p:attrNameLst>
                                      </p:cBhvr>
                                      <p:to>
                                        <p:strVal val="visible"/>
                                      </p:to>
                                    </p:set>
                                    <p:animEffect transition="in" filter="wipe(down)">
                                      <p:cBhvr>
                                        <p:cTn id="35" dur="500"/>
                                        <p:tgtEl>
                                          <p:spTgt spid="5">
                                            <p:txEl>
                                              <p:pRg st="6" end="6"/>
                                            </p:txEl>
                                          </p:spTgt>
                                        </p:tgtEl>
                                      </p:cBhvr>
                                    </p:animEffect>
                                  </p:childTnLst>
                                </p:cTn>
                              </p:par>
                              <p:par>
                                <p:cTn id="36" presetID="22" presetClass="entr" presetSubtype="4" fill="hold" nodeType="withEffect">
                                  <p:stCondLst>
                                    <p:cond delay="0"/>
                                  </p:stCondLst>
                                  <p:iterate type="wd">
                                    <p:tmPct val="10000"/>
                                  </p:iterate>
                                  <p:childTnLst>
                                    <p:set>
                                      <p:cBhvr>
                                        <p:cTn id="37" dur="1" fill="hold">
                                          <p:stCondLst>
                                            <p:cond delay="0"/>
                                          </p:stCondLst>
                                        </p:cTn>
                                        <p:tgtEl>
                                          <p:spTgt spid="5">
                                            <p:txEl>
                                              <p:pRg st="7" end="7"/>
                                            </p:txEl>
                                          </p:spTgt>
                                        </p:tgtEl>
                                        <p:attrNameLst>
                                          <p:attrName>style.visibility</p:attrName>
                                        </p:attrNameLst>
                                      </p:cBhvr>
                                      <p:to>
                                        <p:strVal val="visible"/>
                                      </p:to>
                                    </p:set>
                                    <p:animEffect transition="in" filter="wipe(down)">
                                      <p:cBhvr>
                                        <p:cTn id="38" dur="500"/>
                                        <p:tgtEl>
                                          <p:spTgt spid="5">
                                            <p:txEl>
                                              <p:pRg st="7" end="7"/>
                                            </p:txEl>
                                          </p:spTgt>
                                        </p:tgtEl>
                                      </p:cBhvr>
                                    </p:animEffect>
                                  </p:childTnLst>
                                </p:cTn>
                              </p:par>
                              <p:par>
                                <p:cTn id="39" presetID="22" presetClass="entr" presetSubtype="4" fill="hold" nodeType="withEffect">
                                  <p:stCondLst>
                                    <p:cond delay="0"/>
                                  </p:stCondLst>
                                  <p:iterate type="wd">
                                    <p:tmPct val="10000"/>
                                  </p:iterate>
                                  <p:childTnLst>
                                    <p:set>
                                      <p:cBhvr>
                                        <p:cTn id="40" dur="1" fill="hold">
                                          <p:stCondLst>
                                            <p:cond delay="0"/>
                                          </p:stCondLst>
                                        </p:cTn>
                                        <p:tgtEl>
                                          <p:spTgt spid="5">
                                            <p:txEl>
                                              <p:pRg st="8" end="8"/>
                                            </p:txEl>
                                          </p:spTgt>
                                        </p:tgtEl>
                                        <p:attrNameLst>
                                          <p:attrName>style.visibility</p:attrName>
                                        </p:attrNameLst>
                                      </p:cBhvr>
                                      <p:to>
                                        <p:strVal val="visible"/>
                                      </p:to>
                                    </p:set>
                                    <p:animEffect transition="in" filter="wipe(down)">
                                      <p:cBhvr>
                                        <p:cTn id="41" dur="500"/>
                                        <p:tgtEl>
                                          <p:spTgt spid="5">
                                            <p:txEl>
                                              <p:pRg st="8" end="8"/>
                                            </p:txEl>
                                          </p:spTgt>
                                        </p:tgtEl>
                                      </p:cBhvr>
                                    </p:animEffect>
                                  </p:childTnLst>
                                </p:cTn>
                              </p:par>
                              <p:par>
                                <p:cTn id="42" presetID="22" presetClass="entr" presetSubtype="4" fill="hold" nodeType="withEffect">
                                  <p:stCondLst>
                                    <p:cond delay="0"/>
                                  </p:stCondLst>
                                  <p:iterate type="wd">
                                    <p:tmPct val="10000"/>
                                  </p:iterate>
                                  <p:childTnLst>
                                    <p:set>
                                      <p:cBhvr>
                                        <p:cTn id="43" dur="1" fill="hold">
                                          <p:stCondLst>
                                            <p:cond delay="0"/>
                                          </p:stCondLst>
                                        </p:cTn>
                                        <p:tgtEl>
                                          <p:spTgt spid="5">
                                            <p:txEl>
                                              <p:pRg st="9" end="9"/>
                                            </p:txEl>
                                          </p:spTgt>
                                        </p:tgtEl>
                                        <p:attrNameLst>
                                          <p:attrName>style.visibility</p:attrName>
                                        </p:attrNameLst>
                                      </p:cBhvr>
                                      <p:to>
                                        <p:strVal val="visible"/>
                                      </p:to>
                                    </p:set>
                                    <p:animEffect transition="in" filter="wipe(down)">
                                      <p:cBhvr>
                                        <p:cTn id="44" dur="500"/>
                                        <p:tgtEl>
                                          <p:spTgt spid="5">
                                            <p:txEl>
                                              <p:pRg st="9" end="9"/>
                                            </p:txEl>
                                          </p:spTgt>
                                        </p:tgtEl>
                                      </p:cBhvr>
                                    </p:animEffect>
                                  </p:childTnLst>
                                </p:cTn>
                              </p:par>
                              <p:par>
                                <p:cTn id="45" presetID="22" presetClass="entr" presetSubtype="4" fill="hold" nodeType="withEffect">
                                  <p:stCondLst>
                                    <p:cond delay="0"/>
                                  </p:stCondLst>
                                  <p:iterate type="wd">
                                    <p:tmPct val="10000"/>
                                  </p:iterate>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wipe(down)">
                                      <p:cBhvr>
                                        <p:cTn id="47" dur="500"/>
                                        <p:tgtEl>
                                          <p:spTgt spid="5">
                                            <p:txEl>
                                              <p:pRg st="10" end="10"/>
                                            </p:txEl>
                                          </p:spTgt>
                                        </p:tgtEl>
                                      </p:cBhvr>
                                    </p:animEffect>
                                  </p:childTnLst>
                                </p:cTn>
                              </p:par>
                            </p:childTnLst>
                          </p:cTn>
                        </p:par>
                        <p:par>
                          <p:cTn id="48" fill="hold">
                            <p:stCondLst>
                              <p:cond delay="4150"/>
                            </p:stCondLst>
                            <p:childTnLst>
                              <p:par>
                                <p:cTn id="49" presetID="22" presetClass="entr" presetSubtype="4"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1">
            <a:extLst>
              <a:ext uri="{FF2B5EF4-FFF2-40B4-BE49-F238E27FC236}">
                <a16:creationId xmlns:a16="http://schemas.microsoft.com/office/drawing/2014/main" id="{4A91F203-DC90-4DB5-813F-C4AA7D6481B4}"/>
              </a:ext>
            </a:extLst>
          </p:cNvPr>
          <p:cNvSpPr/>
          <p:nvPr/>
        </p:nvSpPr>
        <p:spPr>
          <a:xfrm>
            <a:off x="265471" y="235974"/>
            <a:ext cx="11562735" cy="662202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5" name="图片 3">
            <a:extLst>
              <a:ext uri="{FF2B5EF4-FFF2-40B4-BE49-F238E27FC236}">
                <a16:creationId xmlns:a16="http://schemas.microsoft.com/office/drawing/2014/main" id="{5A1F2765-D738-462A-B5D8-19D22C8BB2DA}"/>
              </a:ext>
            </a:extLst>
          </p:cNvPr>
          <p:cNvPicPr>
            <a:picLocks noChangeAspect="1"/>
          </p:cNvPicPr>
          <p:nvPr/>
        </p:nvPicPr>
        <p:blipFill>
          <a:blip r:embed="rId2"/>
          <a:stretch>
            <a:fillRect/>
          </a:stretch>
        </p:blipFill>
        <p:spPr>
          <a:xfrm>
            <a:off x="0" y="0"/>
            <a:ext cx="1616671" cy="1014506"/>
          </a:xfrm>
          <a:prstGeom prst="rect">
            <a:avLst/>
          </a:prstGeom>
        </p:spPr>
      </p:pic>
      <p:sp>
        <p:nvSpPr>
          <p:cNvPr id="6" name="文本框 5">
            <a:extLst>
              <a:ext uri="{FF2B5EF4-FFF2-40B4-BE49-F238E27FC236}">
                <a16:creationId xmlns:a16="http://schemas.microsoft.com/office/drawing/2014/main" id="{32647452-F270-483A-B90D-FB03AC2F9EA5}"/>
              </a:ext>
            </a:extLst>
          </p:cNvPr>
          <p:cNvSpPr txBox="1"/>
          <p:nvPr/>
        </p:nvSpPr>
        <p:spPr>
          <a:xfrm>
            <a:off x="808335" y="333137"/>
            <a:ext cx="10764254" cy="6524863"/>
          </a:xfrm>
          <a:prstGeom prst="rect">
            <a:avLst/>
          </a:prstGeom>
          <a:noFill/>
        </p:spPr>
        <p:txBody>
          <a:bodyPr wrap="square" rtlCol="0">
            <a:spAutoFit/>
          </a:bodyPr>
          <a:lstStyle/>
          <a:p>
            <a:pPr algn="ctr"/>
            <a:r>
              <a:rPr lang="vi-VN" altLang="zh-CN" sz="2200" b="1">
                <a:solidFill>
                  <a:srgbClr val="002060"/>
                </a:solidFill>
                <a:latin typeface="+mj-lt"/>
                <a:ea typeface="inpin heiti" panose="00000500000000000000" pitchFamily="2" charset="-122"/>
                <a:sym typeface="inpin heiti" panose="00000500000000000000" pitchFamily="2" charset="-122"/>
              </a:rPr>
              <a:t>Những hạt thóc giống</a:t>
            </a:r>
          </a:p>
          <a:p>
            <a:r>
              <a:rPr lang="vi-VN" altLang="zh-CN" sz="2200">
                <a:solidFill>
                  <a:srgbClr val="002060"/>
                </a:solidFill>
                <a:latin typeface="+mj-lt"/>
                <a:ea typeface="inpin heiti" panose="00000500000000000000" pitchFamily="2" charset="-122"/>
                <a:sym typeface="inpin heiti" panose="00000500000000000000" pitchFamily="2" charset="-122"/>
              </a:rPr>
              <a:t>   </a:t>
            </a:r>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Ngày xưa có một ông vua cao tuổi muốn tìm người nối ngôi. Vua ra lệnh phát cho mỗi người dân một thúng thóc về gieo trồng và giao hẹn: ai thu được nhiều thóc nhất sẽ được truyền ngôi, ai không có thóc nộp sẽ bị trừng phạt.</a:t>
            </a:r>
          </a:p>
          <a:p>
            <a:r>
              <a:rPr lang="vi-VN" altLang="zh-CN" sz="2200">
                <a:latin typeface="+mj-lt"/>
                <a:ea typeface="inpin heiti" panose="00000500000000000000" pitchFamily="2" charset="-122"/>
                <a:sym typeface="inpin heiti" panose="00000500000000000000" pitchFamily="2" charset="-122"/>
              </a:rPr>
              <a:t>   </a:t>
            </a:r>
            <a:r>
              <a:rPr lang="en-US" altLang="zh-CN" sz="2200">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Có chú bé mồ côi tên là Chôm nhận thóc về, dốc công chăm sóc mà thóc vẫn chẳng nảy mầm. </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Đến vụ thu hoạch, mọi người nô nức chở thóc về kinh thành nộp cho nhà vua. Chôm lo lắng đến trước nhà vua, quỳ tâu:</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Tâu Bệ hạ! Con không làm sao cho thóc nảy mầm được.</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Mọi người đều sững sờ vì lời thú tội của Chôm. Nhưng nhà vua đã đỡ chú bé đứng dậy. Ngài hỏi còn ai để chết thóc giống không. Không ai trả lời. Lúc bấy giờ nhà vua mới ôn tồn nói:</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Trước khi phát thóc giống, ta đã cho luộc kĩ rồi. Lẽ nào thóc ấy còn mọc được? Những xe thóc đầy ắp kia đâu phải thu được từ thóc giống của ta!</a:t>
            </a:r>
          </a:p>
          <a:p>
            <a:r>
              <a:rPr lang="vi-VN" altLang="zh-CN" sz="2200">
                <a:solidFill>
                  <a:srgbClr val="E4E4E4"/>
                </a:solidFill>
                <a:latin typeface="+mj-lt"/>
                <a:ea typeface="inpin heiti" panose="00000500000000000000" pitchFamily="2" charset="-122"/>
                <a:sym typeface="inpin heiti" panose="00000500000000000000" pitchFamily="2" charset="-122"/>
              </a:rPr>
              <a:t>   Rồi vua dõng dạ nói tiếp:</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Trung thực là đức tính quý nhất của con người. Ta sẽ truyền ngôi cho chú bé trung thực và dũng cảm này.</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Chôm được truyền ngôi và trở thành ông vua hiền minh.</a:t>
            </a:r>
          </a:p>
          <a:p>
            <a:pPr algn="ctr"/>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i="1">
                <a:solidFill>
                  <a:srgbClr val="E4E4E4"/>
                </a:solidFill>
                <a:latin typeface="+mj-lt"/>
                <a:ea typeface="inpin heiti" panose="00000500000000000000" pitchFamily="2" charset="-122"/>
                <a:sym typeface="inpin heiti" panose="00000500000000000000" pitchFamily="2" charset="-122"/>
              </a:rPr>
              <a:t>(Truyện dân gian Khmer)</a:t>
            </a:r>
            <a:endParaRPr lang="zh-CN" altLang="en-US" sz="2200" i="1" dirty="0">
              <a:solidFill>
                <a:srgbClr val="E4E4E4"/>
              </a:solidFill>
              <a:latin typeface="+mj-lt"/>
              <a:ea typeface="inpin heiti" panose="00000500000000000000" pitchFamily="2" charset="-122"/>
              <a:sym typeface="inpin heiti" panose="00000500000000000000" pitchFamily="2" charset="-122"/>
            </a:endParaRPr>
          </a:p>
        </p:txBody>
      </p:sp>
      <p:sp>
        <p:nvSpPr>
          <p:cNvPr id="7" name="Rectangle 6"/>
          <p:cNvSpPr/>
          <p:nvPr/>
        </p:nvSpPr>
        <p:spPr>
          <a:xfrm>
            <a:off x="808335" y="696686"/>
            <a:ext cx="10628104" cy="10828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8" name="Straight Connector 7"/>
          <p:cNvCxnSpPr/>
          <p:nvPr/>
        </p:nvCxnSpPr>
        <p:spPr>
          <a:xfrm>
            <a:off x="4354606" y="1015253"/>
            <a:ext cx="41783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39800" y="1373841"/>
            <a:ext cx="34417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7315200" y="1373094"/>
            <a:ext cx="39370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50794" y="1702363"/>
            <a:ext cx="5619856"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060030" y="1014506"/>
            <a:ext cx="9000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265471" y="2459713"/>
            <a:ext cx="11562735" cy="1858287"/>
          </a:xfrm>
          <a:prstGeom prst="roundRect">
            <a:avLst/>
          </a:prstGeom>
          <a:solidFill>
            <a:srgbClr val="47D0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r="11481"/>
          <a:stretch/>
        </p:blipFill>
        <p:spPr>
          <a:xfrm flipH="1">
            <a:off x="296427" y="2706561"/>
            <a:ext cx="1943189" cy="1444877"/>
          </a:xfrm>
          <a:prstGeom prst="rect">
            <a:avLst/>
          </a:prstGeom>
          <a:solidFill>
            <a:srgbClr val="47D07A"/>
          </a:solidFill>
        </p:spPr>
      </p:pic>
      <p:sp>
        <p:nvSpPr>
          <p:cNvPr id="15" name="Rectangle 14"/>
          <p:cNvSpPr/>
          <p:nvPr/>
        </p:nvSpPr>
        <p:spPr>
          <a:xfrm>
            <a:off x="2107472" y="3594020"/>
            <a:ext cx="1672254"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cao tuổi, phát</a:t>
            </a: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0131" y="3341842"/>
            <a:ext cx="966649" cy="728528"/>
          </a:xfrm>
          <a:prstGeom prst="rect">
            <a:avLst/>
          </a:prstGeom>
          <a:solidFill>
            <a:srgbClr val="47D07A"/>
          </a:solidFill>
        </p:spPr>
      </p:pic>
      <p:sp>
        <p:nvSpPr>
          <p:cNvPr id="17" name="Rectangle 16"/>
          <p:cNvSpPr/>
          <p:nvPr/>
        </p:nvSpPr>
        <p:spPr>
          <a:xfrm>
            <a:off x="4746780" y="3603572"/>
            <a:ext cx="3908442"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hẹn ai gieo trồng, thu hoạch nhiều</a:t>
            </a: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4988" y="3283501"/>
            <a:ext cx="1192662" cy="898866"/>
          </a:xfrm>
          <a:prstGeom prst="rect">
            <a:avLst/>
          </a:prstGeom>
          <a:solidFill>
            <a:srgbClr val="47D07A"/>
          </a:solidFill>
        </p:spPr>
      </p:pic>
      <p:sp>
        <p:nvSpPr>
          <p:cNvPr id="19" name="Rectangle 18"/>
          <p:cNvSpPr/>
          <p:nvPr/>
        </p:nvSpPr>
        <p:spPr>
          <a:xfrm>
            <a:off x="9621872" y="3606131"/>
            <a:ext cx="2125903"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được truyền ngôi.</a:t>
            </a:r>
          </a:p>
        </p:txBody>
      </p:sp>
      <p:sp>
        <p:nvSpPr>
          <p:cNvPr id="20" name="Rectangle 19"/>
          <p:cNvSpPr/>
          <p:nvPr/>
        </p:nvSpPr>
        <p:spPr>
          <a:xfrm>
            <a:off x="9916366" y="2547495"/>
            <a:ext cx="1656223" cy="553998"/>
          </a:xfrm>
          <a:prstGeom prst="rect">
            <a:avLst/>
          </a:prstGeom>
          <a:noFill/>
        </p:spPr>
        <p:txBody>
          <a:bodyPr wrap="none" lIns="91440" tIns="45720" rIns="91440" bIns="45720">
            <a:spAutoFit/>
          </a:bodyPr>
          <a:lstStyle/>
          <a:p>
            <a:pPr algn="ctr"/>
            <a:r>
              <a:rPr lang="en-US" sz="3000" b="1" cap="none" spc="0">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1</a:t>
            </a:r>
          </a:p>
        </p:txBody>
      </p:sp>
      <p:sp>
        <p:nvSpPr>
          <p:cNvPr id="21" name="Rounded Rectangle 20"/>
          <p:cNvSpPr/>
          <p:nvPr/>
        </p:nvSpPr>
        <p:spPr>
          <a:xfrm>
            <a:off x="9081114" y="26505"/>
            <a:ext cx="1400611" cy="612934"/>
          </a:xfrm>
          <a:prstGeom prst="roundRect">
            <a:avLst/>
          </a:prstGeom>
          <a:solidFill>
            <a:srgbClr val="47D07A"/>
          </a:solidFill>
          <a:ln w="28575">
            <a:solidFill>
              <a:schemeClr val="bg1"/>
            </a:solidFill>
            <a:prstDash val="sysDash"/>
          </a:ln>
        </p:spPr>
        <p:txBody>
          <a:bodyPr wrap="none" lIns="91440" tIns="45720" rIns="91440" bIns="45720">
            <a:spAutoFit/>
          </a:bodyPr>
          <a:lstStyle/>
          <a:p>
            <a:pPr algn="ctr"/>
            <a:r>
              <a:rPr lang="en-US" sz="3000" b="1">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1</a:t>
            </a:r>
            <a:endParaRPr lang="en-US" sz="3000" b="1" cap="none" spc="0">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2" name="图片 2">
            <a:extLst>
              <a:ext uri="{FF2B5EF4-FFF2-40B4-BE49-F238E27FC236}">
                <a16:creationId xmlns:a16="http://schemas.microsoft.com/office/drawing/2014/main" id="{92132393-9491-49B7-837D-2629EC9FA361}"/>
              </a:ext>
            </a:extLst>
          </p:cNvPr>
          <p:cNvPicPr>
            <a:picLocks noChangeAspect="1"/>
          </p:cNvPicPr>
          <p:nvPr/>
        </p:nvPicPr>
        <p:blipFill>
          <a:blip r:embed="rId6"/>
          <a:stretch>
            <a:fillRect/>
          </a:stretch>
        </p:blipFill>
        <p:spPr>
          <a:xfrm>
            <a:off x="10960030" y="5709766"/>
            <a:ext cx="1155423" cy="1148234"/>
          </a:xfrm>
          <a:prstGeom prst="rect">
            <a:avLst/>
          </a:prstGeom>
        </p:spPr>
      </p:pic>
    </p:spTree>
    <p:extLst>
      <p:ext uri="{BB962C8B-B14F-4D97-AF65-F5344CB8AC3E}">
        <p14:creationId xmlns:p14="http://schemas.microsoft.com/office/powerpoint/2010/main" val="40546720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iterate type="wd">
                                    <p:tmPct val="10000"/>
                                  </p:iterate>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par>
                                <p:cTn id="13" presetID="20" presetClass="entr" presetSubtype="0" fill="hold" nodeType="withEffect">
                                  <p:stCondLst>
                                    <p:cond delay="0"/>
                                  </p:stCondLst>
                                  <p:iterate type="wd">
                                    <p:tmPct val="10000"/>
                                  </p:iterate>
                                  <p:childTnLst>
                                    <p:set>
                                      <p:cBhvr>
                                        <p:cTn id="14" dur="1" fill="hold">
                                          <p:stCondLst>
                                            <p:cond delay="0"/>
                                          </p:stCondLst>
                                        </p:cTn>
                                        <p:tgtEl>
                                          <p:spTgt spid="9"/>
                                        </p:tgtEl>
                                        <p:attrNameLst>
                                          <p:attrName>style.visibility</p:attrName>
                                        </p:attrNameLst>
                                      </p:cBhvr>
                                      <p:to>
                                        <p:strVal val="visible"/>
                                      </p:to>
                                    </p:set>
                                    <p:animEffect transition="in" filter="wedg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iterate type="wd">
                                    <p:tmPct val="10000"/>
                                  </p:iterate>
                                  <p:childTnLst>
                                    <p:set>
                                      <p:cBhvr>
                                        <p:cTn id="19" dur="1" fill="hold">
                                          <p:stCondLst>
                                            <p:cond delay="0"/>
                                          </p:stCondLst>
                                        </p:cTn>
                                        <p:tgtEl>
                                          <p:spTgt spid="10"/>
                                        </p:tgtEl>
                                        <p:attrNameLst>
                                          <p:attrName>style.visibility</p:attrName>
                                        </p:attrNameLst>
                                      </p:cBhvr>
                                      <p:to>
                                        <p:strVal val="visible"/>
                                      </p:to>
                                    </p:set>
                                    <p:animEffect transition="in" filter="wedg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nodeType="clickEffect">
                                  <p:stCondLst>
                                    <p:cond delay="0"/>
                                  </p:stCondLst>
                                  <p:iterate type="wd">
                                    <p:tmPct val="10000"/>
                                  </p:iterate>
                                  <p:childTnLst>
                                    <p:set>
                                      <p:cBhvr>
                                        <p:cTn id="24" dur="1" fill="hold">
                                          <p:stCondLst>
                                            <p:cond delay="0"/>
                                          </p:stCondLst>
                                        </p:cTn>
                                        <p:tgtEl>
                                          <p:spTgt spid="11"/>
                                        </p:tgtEl>
                                        <p:attrNameLst>
                                          <p:attrName>style.visibility</p:attrName>
                                        </p:attrNameLst>
                                      </p:cBhvr>
                                      <p:to>
                                        <p:strVal val="visible"/>
                                      </p:to>
                                    </p:set>
                                    <p:animEffect transition="in" filter="wedg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iterate type="wd">
                                    <p:tmPct val="10000"/>
                                  </p:iterate>
                                  <p:childTnLst>
                                    <p:set>
                                      <p:cBhvr>
                                        <p:cTn id="29" dur="1" fill="hold">
                                          <p:stCondLst>
                                            <p:cond delay="0"/>
                                          </p:stCondLst>
                                        </p:cTn>
                                        <p:tgtEl>
                                          <p:spTgt spid="13"/>
                                        </p:tgtEl>
                                        <p:attrNameLst>
                                          <p:attrName>style.visibility</p:attrName>
                                        </p:attrNameLst>
                                      </p:cBhvr>
                                      <p:to>
                                        <p:strVal val="visible"/>
                                      </p:to>
                                    </p:set>
                                    <p:animEffect transition="in" filter="randombar(horizontal)">
                                      <p:cBhvr>
                                        <p:cTn id="30" dur="500"/>
                                        <p:tgtEl>
                                          <p:spTgt spid="13"/>
                                        </p:tgtEl>
                                      </p:cBhvr>
                                    </p:animEffect>
                                  </p:childTnLst>
                                </p:cTn>
                              </p:par>
                              <p:par>
                                <p:cTn id="31" presetID="42" presetClass="entr" presetSubtype="0" fill="hold" grpId="0" nodeType="withEffect">
                                  <p:stCondLst>
                                    <p:cond delay="0"/>
                                  </p:stCondLst>
                                  <p:iterate type="wd">
                                    <p:tmPct val="10000"/>
                                  </p:iterate>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anim calcmode="lin" valueType="num">
                                      <p:cBhvr>
                                        <p:cTn id="34" dur="500" fill="hold"/>
                                        <p:tgtEl>
                                          <p:spTgt spid="20"/>
                                        </p:tgtEl>
                                        <p:attrNameLst>
                                          <p:attrName>ppt_x</p:attrName>
                                        </p:attrNameLst>
                                      </p:cBhvr>
                                      <p:tavLst>
                                        <p:tav tm="0">
                                          <p:val>
                                            <p:strVal val="#ppt_x"/>
                                          </p:val>
                                        </p:tav>
                                        <p:tav tm="100000">
                                          <p:val>
                                            <p:strVal val="#ppt_x"/>
                                          </p:val>
                                        </p:tav>
                                      </p:tavLst>
                                    </p:anim>
                                    <p:anim calcmode="lin" valueType="num">
                                      <p:cBhvr>
                                        <p:cTn id="35" dur="500" fill="hold"/>
                                        <p:tgtEl>
                                          <p:spTgt spid="20"/>
                                        </p:tgtEl>
                                        <p:attrNameLst>
                                          <p:attrName>ppt_y</p:attrName>
                                        </p:attrNameLst>
                                      </p:cBhvr>
                                      <p:tavLst>
                                        <p:tav tm="0">
                                          <p:val>
                                            <p:strVal val="#ppt_y+.1"/>
                                          </p:val>
                                        </p:tav>
                                        <p:tav tm="100000">
                                          <p:val>
                                            <p:strVal val="#ppt_y"/>
                                          </p:val>
                                        </p:tav>
                                      </p:tavLst>
                                    </p:anim>
                                  </p:childTnLst>
                                </p:cTn>
                              </p:par>
                            </p:childTnLst>
                          </p:cTn>
                        </p:par>
                        <p:par>
                          <p:cTn id="36" fill="hold">
                            <p:stCondLst>
                              <p:cond delay="600"/>
                            </p:stCondLst>
                            <p:childTnLst>
                              <p:par>
                                <p:cTn id="37" presetID="32" presetClass="emph" presetSubtype="0" repeatCount="indefinite" fill="hold" grpId="1" nodeType="afterEffect">
                                  <p:stCondLst>
                                    <p:cond delay="0"/>
                                  </p:stCondLst>
                                  <p:iterate type="wd">
                                    <p:tmPct val="10000"/>
                                  </p:iterate>
                                  <p:childTnLst>
                                    <p:animRot by="120000">
                                      <p:cBhvr>
                                        <p:cTn id="38" dur="50" fill="hold">
                                          <p:stCondLst>
                                            <p:cond delay="0"/>
                                          </p:stCondLst>
                                        </p:cTn>
                                        <p:tgtEl>
                                          <p:spTgt spid="20"/>
                                        </p:tgtEl>
                                        <p:attrNameLst>
                                          <p:attrName>r</p:attrName>
                                        </p:attrNameLst>
                                      </p:cBhvr>
                                    </p:animRot>
                                    <p:animRot by="-240000">
                                      <p:cBhvr>
                                        <p:cTn id="39" dur="100" fill="hold">
                                          <p:stCondLst>
                                            <p:cond delay="100"/>
                                          </p:stCondLst>
                                        </p:cTn>
                                        <p:tgtEl>
                                          <p:spTgt spid="20"/>
                                        </p:tgtEl>
                                        <p:attrNameLst>
                                          <p:attrName>r</p:attrName>
                                        </p:attrNameLst>
                                      </p:cBhvr>
                                    </p:animRot>
                                    <p:animRot by="240000">
                                      <p:cBhvr>
                                        <p:cTn id="40" dur="100" fill="hold">
                                          <p:stCondLst>
                                            <p:cond delay="200"/>
                                          </p:stCondLst>
                                        </p:cTn>
                                        <p:tgtEl>
                                          <p:spTgt spid="20"/>
                                        </p:tgtEl>
                                        <p:attrNameLst>
                                          <p:attrName>r</p:attrName>
                                        </p:attrNameLst>
                                      </p:cBhvr>
                                    </p:animRot>
                                    <p:animRot by="-240000">
                                      <p:cBhvr>
                                        <p:cTn id="41" dur="100" fill="hold">
                                          <p:stCondLst>
                                            <p:cond delay="300"/>
                                          </p:stCondLst>
                                        </p:cTn>
                                        <p:tgtEl>
                                          <p:spTgt spid="20"/>
                                        </p:tgtEl>
                                        <p:attrNameLst>
                                          <p:attrName>r</p:attrName>
                                        </p:attrNameLst>
                                      </p:cBhvr>
                                    </p:animRot>
                                    <p:animRot by="120000">
                                      <p:cBhvr>
                                        <p:cTn id="42" dur="100" fill="hold">
                                          <p:stCondLst>
                                            <p:cond delay="400"/>
                                          </p:stCondLst>
                                        </p:cTn>
                                        <p:tgtEl>
                                          <p:spTgt spid="20"/>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iterate type="wd">
                                    <p:tmPct val="10000"/>
                                  </p:iterate>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grpId="0" nodeType="clickEffect">
                                  <p:stCondLst>
                                    <p:cond delay="0"/>
                                  </p:stCondLst>
                                  <p:iterate type="wd">
                                    <p:tmPct val="10000"/>
                                  </p:iterate>
                                  <p:childTnLst>
                                    <p:set>
                                      <p:cBhvr>
                                        <p:cTn id="52" dur="1" fill="hold">
                                          <p:stCondLst>
                                            <p:cond delay="0"/>
                                          </p:stCondLst>
                                        </p:cTn>
                                        <p:tgtEl>
                                          <p:spTgt spid="15"/>
                                        </p:tgtEl>
                                        <p:attrNameLst>
                                          <p:attrName>style.visibility</p:attrName>
                                        </p:attrNameLst>
                                      </p:cBhvr>
                                      <p:to>
                                        <p:strVal val="visible"/>
                                      </p:to>
                                    </p:set>
                                    <p:anim calcmode="lin" valueType="num">
                                      <p:cBhvr>
                                        <p:cTn id="53" dur="500" fill="hold"/>
                                        <p:tgtEl>
                                          <p:spTgt spid="15"/>
                                        </p:tgtEl>
                                        <p:attrNameLst>
                                          <p:attrName>ppt_w</p:attrName>
                                        </p:attrNameLst>
                                      </p:cBhvr>
                                      <p:tavLst>
                                        <p:tav tm="0">
                                          <p:val>
                                            <p:fltVal val="0"/>
                                          </p:val>
                                        </p:tav>
                                        <p:tav tm="100000">
                                          <p:val>
                                            <p:strVal val="#ppt_w"/>
                                          </p:val>
                                        </p:tav>
                                      </p:tavLst>
                                    </p:anim>
                                    <p:anim calcmode="lin" valueType="num">
                                      <p:cBhvr>
                                        <p:cTn id="54" dur="500" fill="hold"/>
                                        <p:tgtEl>
                                          <p:spTgt spid="15"/>
                                        </p:tgtEl>
                                        <p:attrNameLst>
                                          <p:attrName>ppt_h</p:attrName>
                                        </p:attrNameLst>
                                      </p:cBhvr>
                                      <p:tavLst>
                                        <p:tav tm="0">
                                          <p:val>
                                            <p:fltVal val="0"/>
                                          </p:val>
                                        </p:tav>
                                        <p:tav tm="100000">
                                          <p:val>
                                            <p:strVal val="#ppt_h"/>
                                          </p:val>
                                        </p:tav>
                                      </p:tavLst>
                                    </p:anim>
                                  </p:childTnLst>
                                </p:cTn>
                              </p:par>
                              <p:par>
                                <p:cTn id="55" presetID="23" presetClass="entr" presetSubtype="16" fill="hold" nodeType="withEffect">
                                  <p:stCondLst>
                                    <p:cond delay="0"/>
                                  </p:stCondLst>
                                  <p:iterate type="wd">
                                    <p:tmPct val="10000"/>
                                  </p:iterate>
                                  <p:childTnLst>
                                    <p:set>
                                      <p:cBhvr>
                                        <p:cTn id="56" dur="1" fill="hold">
                                          <p:stCondLst>
                                            <p:cond delay="0"/>
                                          </p:stCondLst>
                                        </p:cTn>
                                        <p:tgtEl>
                                          <p:spTgt spid="16"/>
                                        </p:tgtEl>
                                        <p:attrNameLst>
                                          <p:attrName>style.visibility</p:attrName>
                                        </p:attrNameLst>
                                      </p:cBhvr>
                                      <p:to>
                                        <p:strVal val="visible"/>
                                      </p:to>
                                    </p:set>
                                    <p:anim calcmode="lin" valueType="num">
                                      <p:cBhvr>
                                        <p:cTn id="57" dur="500" fill="hold"/>
                                        <p:tgtEl>
                                          <p:spTgt spid="16"/>
                                        </p:tgtEl>
                                        <p:attrNameLst>
                                          <p:attrName>ppt_w</p:attrName>
                                        </p:attrNameLst>
                                      </p:cBhvr>
                                      <p:tavLst>
                                        <p:tav tm="0">
                                          <p:val>
                                            <p:fltVal val="0"/>
                                          </p:val>
                                        </p:tav>
                                        <p:tav tm="100000">
                                          <p:val>
                                            <p:strVal val="#ppt_w"/>
                                          </p:val>
                                        </p:tav>
                                      </p:tavLst>
                                    </p:anim>
                                    <p:anim calcmode="lin" valueType="num">
                                      <p:cBhvr>
                                        <p:cTn id="58"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iterate type="wd">
                                    <p:tmPct val="10000"/>
                                  </p:iterate>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childTnLst>
                                </p:cTn>
                              </p:par>
                              <p:par>
                                <p:cTn id="65" presetID="23" presetClass="entr" presetSubtype="16" fill="hold" nodeType="withEffect">
                                  <p:stCondLst>
                                    <p:cond delay="0"/>
                                  </p:stCondLst>
                                  <p:iterate type="wd">
                                    <p:tmPct val="10000"/>
                                  </p:iterate>
                                  <p:childTnLst>
                                    <p:set>
                                      <p:cBhvr>
                                        <p:cTn id="66" dur="1" fill="hold">
                                          <p:stCondLst>
                                            <p:cond delay="0"/>
                                          </p:stCondLst>
                                        </p:cTn>
                                        <p:tgtEl>
                                          <p:spTgt spid="18"/>
                                        </p:tgtEl>
                                        <p:attrNameLst>
                                          <p:attrName>style.visibility</p:attrName>
                                        </p:attrNameLst>
                                      </p:cBhvr>
                                      <p:to>
                                        <p:strVal val="visible"/>
                                      </p:to>
                                    </p:set>
                                    <p:anim calcmode="lin" valueType="num">
                                      <p:cBhvr>
                                        <p:cTn id="67" dur="500" fill="hold"/>
                                        <p:tgtEl>
                                          <p:spTgt spid="18"/>
                                        </p:tgtEl>
                                        <p:attrNameLst>
                                          <p:attrName>ppt_w</p:attrName>
                                        </p:attrNameLst>
                                      </p:cBhvr>
                                      <p:tavLst>
                                        <p:tav tm="0">
                                          <p:val>
                                            <p:fltVal val="0"/>
                                          </p:val>
                                        </p:tav>
                                        <p:tav tm="100000">
                                          <p:val>
                                            <p:strVal val="#ppt_w"/>
                                          </p:val>
                                        </p:tav>
                                      </p:tavLst>
                                    </p:anim>
                                    <p:anim calcmode="lin" valueType="num">
                                      <p:cBhvr>
                                        <p:cTn id="68" dur="500" fill="hold"/>
                                        <p:tgtEl>
                                          <p:spTgt spid="18"/>
                                        </p:tgtEl>
                                        <p:attrNameLst>
                                          <p:attrName>ppt_h</p:attrName>
                                        </p:attrNameLst>
                                      </p:cBhvr>
                                      <p:tavLst>
                                        <p:tav tm="0">
                                          <p:val>
                                            <p:fltVal val="0"/>
                                          </p:val>
                                        </p:tav>
                                        <p:tav tm="100000">
                                          <p:val>
                                            <p:strVal val="#ppt_h"/>
                                          </p:val>
                                        </p:tav>
                                      </p:tavLst>
                                    </p:anim>
                                  </p:childTnLst>
                                </p:cTn>
                              </p:par>
                            </p:childTnLst>
                          </p:cTn>
                        </p:par>
                        <p:par>
                          <p:cTn id="69" fill="hold">
                            <p:stCondLst>
                              <p:cond delay="850"/>
                            </p:stCondLst>
                            <p:childTnLst>
                              <p:par>
                                <p:cTn id="70" presetID="23" presetClass="entr" presetSubtype="16" fill="hold" grpId="0" nodeType="afterEffect">
                                  <p:stCondLst>
                                    <p:cond delay="0"/>
                                  </p:stCondLst>
                                  <p:iterate type="wd">
                                    <p:tmPct val="10000"/>
                                  </p:iterate>
                                  <p:childTnLst>
                                    <p:set>
                                      <p:cBhvr>
                                        <p:cTn id="71" dur="1" fill="hold">
                                          <p:stCondLst>
                                            <p:cond delay="0"/>
                                          </p:stCondLst>
                                        </p:cTn>
                                        <p:tgtEl>
                                          <p:spTgt spid="19"/>
                                        </p:tgtEl>
                                        <p:attrNameLst>
                                          <p:attrName>style.visibility</p:attrName>
                                        </p:attrNameLst>
                                      </p:cBhvr>
                                      <p:to>
                                        <p:strVal val="visible"/>
                                      </p:to>
                                    </p:set>
                                    <p:anim calcmode="lin" valueType="num">
                                      <p:cBhvr>
                                        <p:cTn id="72" dur="500" fill="hold"/>
                                        <p:tgtEl>
                                          <p:spTgt spid="19"/>
                                        </p:tgtEl>
                                        <p:attrNameLst>
                                          <p:attrName>ppt_w</p:attrName>
                                        </p:attrNameLst>
                                      </p:cBhvr>
                                      <p:tavLst>
                                        <p:tav tm="0">
                                          <p:val>
                                            <p:fltVal val="0"/>
                                          </p:val>
                                        </p:tav>
                                        <p:tav tm="100000">
                                          <p:val>
                                            <p:strVal val="#ppt_w"/>
                                          </p:val>
                                        </p:tav>
                                      </p:tavLst>
                                    </p:anim>
                                    <p:anim calcmode="lin" valueType="num">
                                      <p:cBhvr>
                                        <p:cTn id="73"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7"/>
                                        </p:tgtEl>
                                        <p:attrNameLst>
                                          <p:attrName>style.visibility</p:attrName>
                                        </p:attrNameLst>
                                      </p:cBhvr>
                                      <p:to>
                                        <p:strVal val="visible"/>
                                      </p:to>
                                    </p:set>
                                    <p:animEffect transition="in" filter="barn(inVertical)">
                                      <p:cBhvr>
                                        <p:cTn id="78" dur="500"/>
                                        <p:tgtEl>
                                          <p:spTgt spid="7"/>
                                        </p:tgtEl>
                                      </p:cBhvr>
                                    </p:animEffect>
                                  </p:childTnLst>
                                </p:cTn>
                              </p:par>
                              <p:par>
                                <p:cTn id="79" presetID="26" presetClass="emph" presetSubtype="0" repeatCount="3000" fill="hold" grpId="1" nodeType="withEffect">
                                  <p:stCondLst>
                                    <p:cond delay="0"/>
                                  </p:stCondLst>
                                  <p:childTnLst>
                                    <p:animEffect transition="out" filter="fade">
                                      <p:cBhvr>
                                        <p:cTn id="80" dur="500" tmFilter="0, 0; .2, .5; .8, .5; 1, 0"/>
                                        <p:tgtEl>
                                          <p:spTgt spid="7"/>
                                        </p:tgtEl>
                                      </p:cBhvr>
                                    </p:animEffect>
                                    <p:animScale>
                                      <p:cBhvr>
                                        <p:cTn id="81" dur="250" autoRev="1" fill="hold"/>
                                        <p:tgtEl>
                                          <p:spTgt spid="7"/>
                                        </p:tgtEl>
                                      </p:cBhvr>
                                      <p:by x="105000" y="105000"/>
                                    </p:animScale>
                                  </p:childTnLst>
                                </p:cTn>
                              </p:par>
                            </p:childTnLst>
                          </p:cTn>
                        </p:par>
                        <p:par>
                          <p:cTn id="82" fill="hold">
                            <p:stCondLst>
                              <p:cond delay="1500"/>
                            </p:stCondLst>
                            <p:childTnLst>
                              <p:par>
                                <p:cTn id="83" presetID="5" presetClass="entr" presetSubtype="10" fill="hold" grpId="0" nodeType="after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checkerboard(across)">
                                      <p:cBhvr>
                                        <p:cTn id="8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3" grpId="0" animBg="1"/>
      <p:bldP spid="15" grpId="0" animBg="1"/>
      <p:bldP spid="17" grpId="0" animBg="1"/>
      <p:bldP spid="19" grpId="0" animBg="1"/>
      <p:bldP spid="20" grpId="0"/>
      <p:bldP spid="20" grpId="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4A91F203-DC90-4DB5-813F-C4AA7D6481B4}"/>
              </a:ext>
            </a:extLst>
          </p:cNvPr>
          <p:cNvSpPr/>
          <p:nvPr/>
        </p:nvSpPr>
        <p:spPr>
          <a:xfrm>
            <a:off x="265471" y="235974"/>
            <a:ext cx="11562735" cy="662202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3" name="图片 3">
            <a:extLst>
              <a:ext uri="{FF2B5EF4-FFF2-40B4-BE49-F238E27FC236}">
                <a16:creationId xmlns:a16="http://schemas.microsoft.com/office/drawing/2014/main" id="{5A1F2765-D738-462A-B5D8-19D22C8BB2DA}"/>
              </a:ext>
            </a:extLst>
          </p:cNvPr>
          <p:cNvPicPr>
            <a:picLocks noChangeAspect="1"/>
          </p:cNvPicPr>
          <p:nvPr/>
        </p:nvPicPr>
        <p:blipFill>
          <a:blip r:embed="rId2"/>
          <a:stretch>
            <a:fillRect/>
          </a:stretch>
        </p:blipFill>
        <p:spPr>
          <a:xfrm>
            <a:off x="0" y="0"/>
            <a:ext cx="1616671" cy="1014506"/>
          </a:xfrm>
          <a:prstGeom prst="rect">
            <a:avLst/>
          </a:prstGeom>
        </p:spPr>
      </p:pic>
      <p:sp>
        <p:nvSpPr>
          <p:cNvPr id="4" name="文本框 5">
            <a:extLst>
              <a:ext uri="{FF2B5EF4-FFF2-40B4-BE49-F238E27FC236}">
                <a16:creationId xmlns:a16="http://schemas.microsoft.com/office/drawing/2014/main" id="{32647452-F270-483A-B90D-FB03AC2F9EA5}"/>
              </a:ext>
            </a:extLst>
          </p:cNvPr>
          <p:cNvSpPr txBox="1"/>
          <p:nvPr/>
        </p:nvSpPr>
        <p:spPr>
          <a:xfrm>
            <a:off x="808335" y="333137"/>
            <a:ext cx="10764254" cy="6524863"/>
          </a:xfrm>
          <a:prstGeom prst="rect">
            <a:avLst/>
          </a:prstGeom>
          <a:noFill/>
        </p:spPr>
        <p:txBody>
          <a:bodyPr wrap="square" rtlCol="0">
            <a:spAutoFit/>
          </a:bodyPr>
          <a:lstStyle/>
          <a:p>
            <a:pPr algn="ctr"/>
            <a:r>
              <a:rPr lang="vi-VN" altLang="zh-CN" sz="2200" b="1">
                <a:solidFill>
                  <a:srgbClr val="002060"/>
                </a:solidFill>
                <a:latin typeface="+mj-lt"/>
                <a:ea typeface="inpin heiti" panose="00000500000000000000" pitchFamily="2" charset="-122"/>
                <a:sym typeface="inpin heiti" panose="00000500000000000000" pitchFamily="2" charset="-122"/>
              </a:rPr>
              <a:t>Những hạt thóc giống</a:t>
            </a:r>
          </a:p>
          <a:p>
            <a:r>
              <a:rPr lang="vi-VN" altLang="zh-CN" sz="2200">
                <a:latin typeface="+mj-lt"/>
                <a:ea typeface="inpin heiti" panose="00000500000000000000" pitchFamily="2" charset="-122"/>
                <a:sym typeface="inpin heiti" panose="00000500000000000000" pitchFamily="2" charset="-122"/>
              </a:rPr>
              <a:t>   </a:t>
            </a:r>
            <a:r>
              <a:rPr lang="en-US" altLang="zh-CN" sz="2200">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Ngày xưa có một ông vua cao tuổi muốn tìm người nối ngôi. Vua ra lệnh phát cho mỗi người dân một thúng thóc về gieo trồng và giao hẹn: ai thu được nhiều thóc nhất sẽ được truyền ngôi, ai không có thóc nộp sẽ bị trừng phạt.</a:t>
            </a:r>
          </a:p>
          <a:p>
            <a:r>
              <a:rPr lang="vi-VN" altLang="zh-CN" sz="2200">
                <a:latin typeface="+mj-lt"/>
                <a:ea typeface="inpin heiti" panose="00000500000000000000" pitchFamily="2" charset="-122"/>
                <a:sym typeface="inpin heiti" panose="00000500000000000000" pitchFamily="2" charset="-122"/>
              </a:rPr>
              <a:t>   </a:t>
            </a:r>
            <a:r>
              <a:rPr lang="en-US" altLang="zh-CN" sz="2200">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Có chú bé mồ côi tên là Chôm nhận thóc về, dốc công chăm sóc mà thóc vẫn chẳng nảy mầm. </a:t>
            </a:r>
          </a:p>
          <a:p>
            <a:r>
              <a:rPr lang="vi-VN" altLang="zh-CN" sz="2200">
                <a:latin typeface="+mj-lt"/>
                <a:ea typeface="inpin heiti" panose="00000500000000000000" pitchFamily="2" charset="-122"/>
                <a:sym typeface="inpin heiti" panose="00000500000000000000" pitchFamily="2" charset="-122"/>
              </a:rPr>
              <a:t>  </a:t>
            </a:r>
            <a:r>
              <a:rPr lang="en-US" altLang="zh-CN" sz="2200">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Đến vụ thu hoạch, mọi người nô nức chở thóc về kinh thành nộp cho nhà vua. Chôm lo lắng đến trước nhà vua, quỳ tâu:</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Tâu Bệ hạ! Con không làm sao cho thóc nảy mầm được.</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Mọi người đều sững sờ vì lời thú tội của Chôm. Nhưng nhà vua đã đỡ chú bé đứng dậy. Ngài hỏi còn ai để chết thóc giống không. Không ai trả lời. Lúc bấy giờ nhà vua mới ôn tồn nói:</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Trước khi phát thóc giống, ta đã cho luộc kĩ rồi. Lẽ nào thóc ấy còn mọc được? Những xe thóc đầy ắp kia đâu phải thu được từ thóc giống của ta!</a:t>
            </a:r>
          </a:p>
          <a:p>
            <a:r>
              <a:rPr lang="vi-VN" altLang="zh-CN" sz="2200">
                <a:solidFill>
                  <a:srgbClr val="E4E4E4"/>
                </a:solidFill>
                <a:latin typeface="+mj-lt"/>
                <a:ea typeface="inpin heiti" panose="00000500000000000000" pitchFamily="2" charset="-122"/>
                <a:sym typeface="inpin heiti" panose="00000500000000000000" pitchFamily="2" charset="-122"/>
              </a:rPr>
              <a:t>   Rồi vua dõng dạ nói tiếp:</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Trung thực là đức tính quý nhất của con người. Ta sẽ truyền ngôi cho chú bé trung thực và dũng cảm này.</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Chôm được truyền ngôi và trở thành ông vua hiền minh.</a:t>
            </a:r>
          </a:p>
          <a:p>
            <a:pPr algn="ctr"/>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i="1">
                <a:solidFill>
                  <a:srgbClr val="E4E4E4"/>
                </a:solidFill>
                <a:latin typeface="+mj-lt"/>
                <a:ea typeface="inpin heiti" panose="00000500000000000000" pitchFamily="2" charset="-122"/>
                <a:sym typeface="inpin heiti" panose="00000500000000000000" pitchFamily="2" charset="-122"/>
              </a:rPr>
              <a:t>(Truyện dân gian Khmer)</a:t>
            </a:r>
            <a:endParaRPr lang="zh-CN" altLang="en-US" sz="2200" i="1" dirty="0">
              <a:solidFill>
                <a:srgbClr val="E4E4E4"/>
              </a:solidFill>
              <a:latin typeface="+mj-lt"/>
              <a:ea typeface="inpin heiti" panose="00000500000000000000" pitchFamily="2" charset="-122"/>
              <a:sym typeface="inpin heiti" panose="00000500000000000000" pitchFamily="2" charset="-122"/>
            </a:endParaRPr>
          </a:p>
        </p:txBody>
      </p:sp>
      <p:cxnSp>
        <p:nvCxnSpPr>
          <p:cNvPr id="5" name="Straight Connector 4"/>
          <p:cNvCxnSpPr/>
          <p:nvPr/>
        </p:nvCxnSpPr>
        <p:spPr>
          <a:xfrm>
            <a:off x="1830509" y="2024947"/>
            <a:ext cx="9360000"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51877" y="2369105"/>
            <a:ext cx="1080000"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699558" y="2605080"/>
            <a:ext cx="10694559" cy="2193341"/>
          </a:xfrm>
          <a:prstGeom prst="roundRect">
            <a:avLst/>
          </a:prstGeom>
          <a:solidFill>
            <a:srgbClr val="47D0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525523" y="2594963"/>
            <a:ext cx="1656223" cy="553998"/>
          </a:xfrm>
          <a:prstGeom prst="rect">
            <a:avLst/>
          </a:prstGeom>
          <a:noFill/>
        </p:spPr>
        <p:txBody>
          <a:bodyPr wrap="none" lIns="91440" tIns="45720" rIns="91440" bIns="45720">
            <a:spAutoFit/>
          </a:bodyPr>
          <a:lstStyle/>
          <a:p>
            <a:pPr algn="ctr"/>
            <a:r>
              <a:rPr lang="en-US" sz="3000" b="1" cap="none" spc="0">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2</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5794" y="2743453"/>
            <a:ext cx="1485904" cy="209120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8329" y="3789054"/>
            <a:ext cx="870886" cy="656356"/>
          </a:xfrm>
          <a:prstGeom prst="rect">
            <a:avLst/>
          </a:prstGeom>
        </p:spPr>
      </p:pic>
      <p:sp>
        <p:nvSpPr>
          <p:cNvPr id="11" name="Rectangle 10"/>
          <p:cNvSpPr/>
          <p:nvPr/>
        </p:nvSpPr>
        <p:spPr>
          <a:xfrm>
            <a:off x="2698776" y="3917177"/>
            <a:ext cx="740908"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nhận</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3728" y="2523440"/>
            <a:ext cx="2178685" cy="2274981"/>
          </a:xfrm>
          <a:prstGeom prst="rect">
            <a:avLst/>
          </a:prstGeom>
        </p:spPr>
      </p:pic>
      <p:sp>
        <p:nvSpPr>
          <p:cNvPr id="13" name="Rectangle 12"/>
          <p:cNvSpPr/>
          <p:nvPr/>
        </p:nvSpPr>
        <p:spPr>
          <a:xfrm>
            <a:off x="7882042" y="3917177"/>
            <a:ext cx="894796"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nhưng</a:t>
            </a: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76838" y="3113854"/>
            <a:ext cx="1862044" cy="143166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0509" y="3423692"/>
            <a:ext cx="1463269" cy="1377394"/>
          </a:xfrm>
          <a:prstGeom prst="rect">
            <a:avLst/>
          </a:prstGeom>
        </p:spPr>
      </p:pic>
      <p:cxnSp>
        <p:nvCxnSpPr>
          <p:cNvPr id="16" name="Straight Connector 15"/>
          <p:cNvCxnSpPr/>
          <p:nvPr/>
        </p:nvCxnSpPr>
        <p:spPr>
          <a:xfrm>
            <a:off x="9300211" y="3680347"/>
            <a:ext cx="977653" cy="7703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9313660" y="3635231"/>
            <a:ext cx="843513" cy="89842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9007554" y="971070"/>
            <a:ext cx="1400611" cy="612934"/>
          </a:xfrm>
          <a:prstGeom prst="roundRect">
            <a:avLst/>
          </a:prstGeom>
          <a:solidFill>
            <a:srgbClr val="47D07A"/>
          </a:solidFill>
          <a:ln w="28575">
            <a:solidFill>
              <a:schemeClr val="bg1"/>
            </a:solidFill>
            <a:prstDash val="sysDash"/>
          </a:ln>
        </p:spPr>
        <p:txBody>
          <a:bodyPr wrap="none" lIns="91440" tIns="45720" rIns="91440" bIns="45720">
            <a:spAutoFit/>
          </a:bodyPr>
          <a:lstStyle/>
          <a:p>
            <a:pPr algn="ctr"/>
            <a:r>
              <a:rPr lang="en-US" sz="3000" b="1">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2</a:t>
            </a:r>
            <a:endParaRPr lang="en-US" sz="3000" b="1" cap="none" spc="0">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9" name="Rectangle 18"/>
          <p:cNvSpPr/>
          <p:nvPr/>
        </p:nvSpPr>
        <p:spPr>
          <a:xfrm>
            <a:off x="699558" y="1670368"/>
            <a:ext cx="10628104" cy="7687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20" name="图片 2">
            <a:extLst>
              <a:ext uri="{FF2B5EF4-FFF2-40B4-BE49-F238E27FC236}">
                <a16:creationId xmlns:a16="http://schemas.microsoft.com/office/drawing/2014/main" id="{92132393-9491-49B7-837D-2629EC9FA361}"/>
              </a:ext>
            </a:extLst>
          </p:cNvPr>
          <p:cNvPicPr>
            <a:picLocks noChangeAspect="1"/>
          </p:cNvPicPr>
          <p:nvPr/>
        </p:nvPicPr>
        <p:blipFill>
          <a:blip r:embed="rId8"/>
          <a:stretch>
            <a:fillRect/>
          </a:stretch>
        </p:blipFill>
        <p:spPr>
          <a:xfrm>
            <a:off x="10960030" y="5709766"/>
            <a:ext cx="1155423" cy="1148234"/>
          </a:xfrm>
          <a:prstGeom prst="rect">
            <a:avLst/>
          </a:prstGeom>
        </p:spPr>
      </p:pic>
    </p:spTree>
    <p:extLst>
      <p:ext uri="{BB962C8B-B14F-4D97-AF65-F5344CB8AC3E}">
        <p14:creationId xmlns:p14="http://schemas.microsoft.com/office/powerpoint/2010/main" val="423088793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wedge">
                                      <p:cBhvr>
                                        <p:cTn id="7" dur="500"/>
                                        <p:tgtEl>
                                          <p:spTgt spid="5"/>
                                        </p:tgtEl>
                                      </p:cBhvr>
                                    </p:animEffect>
                                  </p:childTnLst>
                                </p:cTn>
                              </p:par>
                              <p:par>
                                <p:cTn id="8" presetID="20" presetClass="entr" presetSubtype="0" fill="hold" nodeType="withEffect">
                                  <p:stCondLst>
                                    <p:cond delay="0"/>
                                  </p:stCondLst>
                                  <p:iterate type="wd">
                                    <p:tmPct val="10000"/>
                                  </p:iterate>
                                  <p:childTnLst>
                                    <p:set>
                                      <p:cBhvr>
                                        <p:cTn id="9" dur="1" fill="hold">
                                          <p:stCondLst>
                                            <p:cond delay="0"/>
                                          </p:stCondLst>
                                        </p:cTn>
                                        <p:tgtEl>
                                          <p:spTgt spid="6"/>
                                        </p:tgtEl>
                                        <p:attrNameLst>
                                          <p:attrName>style.visibility</p:attrName>
                                        </p:attrNameLst>
                                      </p:cBhvr>
                                      <p:to>
                                        <p:strVal val="visible"/>
                                      </p:to>
                                    </p:set>
                                    <p:animEffect transition="in" filter="wedg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par>
                          <p:cTn id="19" fill="hold">
                            <p:stCondLst>
                              <p:cond delay="500"/>
                            </p:stCondLst>
                            <p:childTnLst>
                              <p:par>
                                <p:cTn id="20" presetID="32" presetClass="emph" presetSubtype="0" repeatCount="indefinite" fill="hold" grpId="1" nodeType="afterEffect">
                                  <p:stCondLst>
                                    <p:cond delay="0"/>
                                  </p:stCondLst>
                                  <p:childTnLst>
                                    <p:animRot by="120000">
                                      <p:cBhvr>
                                        <p:cTn id="21" dur="100" fill="hold">
                                          <p:stCondLst>
                                            <p:cond delay="0"/>
                                          </p:stCondLst>
                                        </p:cTn>
                                        <p:tgtEl>
                                          <p:spTgt spid="8"/>
                                        </p:tgtEl>
                                        <p:attrNameLst>
                                          <p:attrName>r</p:attrName>
                                        </p:attrNameLst>
                                      </p:cBhvr>
                                    </p:animRot>
                                    <p:animRot by="-240000">
                                      <p:cBhvr>
                                        <p:cTn id="22" dur="200" fill="hold">
                                          <p:stCondLst>
                                            <p:cond delay="200"/>
                                          </p:stCondLst>
                                        </p:cTn>
                                        <p:tgtEl>
                                          <p:spTgt spid="8"/>
                                        </p:tgtEl>
                                        <p:attrNameLst>
                                          <p:attrName>r</p:attrName>
                                        </p:attrNameLst>
                                      </p:cBhvr>
                                    </p:animRot>
                                    <p:animRot by="240000">
                                      <p:cBhvr>
                                        <p:cTn id="23" dur="200" fill="hold">
                                          <p:stCondLst>
                                            <p:cond delay="400"/>
                                          </p:stCondLst>
                                        </p:cTn>
                                        <p:tgtEl>
                                          <p:spTgt spid="8"/>
                                        </p:tgtEl>
                                        <p:attrNameLst>
                                          <p:attrName>r</p:attrName>
                                        </p:attrNameLst>
                                      </p:cBhvr>
                                    </p:animRot>
                                    <p:animRot by="-240000">
                                      <p:cBhvr>
                                        <p:cTn id="24" dur="200" fill="hold">
                                          <p:stCondLst>
                                            <p:cond delay="600"/>
                                          </p:stCondLst>
                                        </p:cTn>
                                        <p:tgtEl>
                                          <p:spTgt spid="8"/>
                                        </p:tgtEl>
                                        <p:attrNameLst>
                                          <p:attrName>r</p:attrName>
                                        </p:attrNameLst>
                                      </p:cBhvr>
                                    </p:animRot>
                                    <p:animRot by="120000">
                                      <p:cBhvr>
                                        <p:cTn id="25" dur="200" fill="hold">
                                          <p:stCondLst>
                                            <p:cond delay="800"/>
                                          </p:stCondLst>
                                        </p:cTn>
                                        <p:tgtEl>
                                          <p:spTgt spid="8"/>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iterate type="wd">
                                    <p:tmPct val="10000"/>
                                  </p:iterate>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iterate type="wd">
                                    <p:tmPct val="10000"/>
                                  </p:iterate>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par>
                          <p:cTn id="36" fill="hold">
                            <p:stCondLst>
                              <p:cond delay="500"/>
                            </p:stCondLst>
                            <p:childTnLst>
                              <p:par>
                                <p:cTn id="37" presetID="3" presetClass="entr" presetSubtype="10" fill="hold" nodeType="afterEffect">
                                  <p:stCondLst>
                                    <p:cond delay="0"/>
                                  </p:stCondLst>
                                  <p:iterate type="wd">
                                    <p:tmPct val="10000"/>
                                  </p:iterate>
                                  <p:childTnLst>
                                    <p:set>
                                      <p:cBhvr>
                                        <p:cTn id="38" dur="1" fill="hold">
                                          <p:stCondLst>
                                            <p:cond delay="0"/>
                                          </p:stCondLst>
                                        </p:cTn>
                                        <p:tgtEl>
                                          <p:spTgt spid="10"/>
                                        </p:tgtEl>
                                        <p:attrNameLst>
                                          <p:attrName>style.visibility</p:attrName>
                                        </p:attrNameLst>
                                      </p:cBhvr>
                                      <p:to>
                                        <p:strVal val="visible"/>
                                      </p:to>
                                    </p:set>
                                    <p:animEffect transition="in" filter="blinds(horizont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iterate type="wd">
                                    <p:tmPct val="10000"/>
                                  </p:iterate>
                                  <p:childTnLst>
                                    <p:set>
                                      <p:cBhvr>
                                        <p:cTn id="43" dur="1" fill="hold">
                                          <p:stCondLst>
                                            <p:cond delay="0"/>
                                          </p:stCondLst>
                                        </p:cTn>
                                        <p:tgtEl>
                                          <p:spTgt spid="12"/>
                                        </p:tgtEl>
                                        <p:attrNameLst>
                                          <p:attrName>style.visibility</p:attrName>
                                        </p:attrNameLst>
                                      </p:cBhvr>
                                      <p:to>
                                        <p:strVal val="visible"/>
                                      </p:to>
                                    </p:set>
                                    <p:animEffect transition="in" filter="blinds(horizont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iterate type="wd">
                                    <p:tmPct val="10000"/>
                                  </p:iterate>
                                  <p:childTnLst>
                                    <p:set>
                                      <p:cBhvr>
                                        <p:cTn id="48" dur="1" fill="hold">
                                          <p:stCondLst>
                                            <p:cond delay="0"/>
                                          </p:stCondLst>
                                        </p:cTn>
                                        <p:tgtEl>
                                          <p:spTgt spid="15"/>
                                        </p:tgtEl>
                                        <p:attrNameLst>
                                          <p:attrName>style.visibility</p:attrName>
                                        </p:attrNameLst>
                                      </p:cBhvr>
                                      <p:to>
                                        <p:strVal val="visible"/>
                                      </p:to>
                                    </p:set>
                                    <p:animEffect transition="in" filter="blinds(horizont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iterate type="wd">
                                    <p:tmPct val="10000"/>
                                  </p:iterate>
                                  <p:childTnLst>
                                    <p:set>
                                      <p:cBhvr>
                                        <p:cTn id="53" dur="1" fill="hold">
                                          <p:stCondLst>
                                            <p:cond delay="0"/>
                                          </p:stCondLst>
                                        </p:cTn>
                                        <p:tgtEl>
                                          <p:spTgt spid="13"/>
                                        </p:tgtEl>
                                        <p:attrNameLst>
                                          <p:attrName>style.visibility</p:attrName>
                                        </p:attrNameLst>
                                      </p:cBhvr>
                                      <p:to>
                                        <p:strVal val="visible"/>
                                      </p:to>
                                    </p:set>
                                    <p:animEffect transition="in" filter="blinds(horizontal)">
                                      <p:cBhvr>
                                        <p:cTn id="54" dur="500"/>
                                        <p:tgtEl>
                                          <p:spTgt spid="13"/>
                                        </p:tgtEl>
                                      </p:cBhvr>
                                    </p:animEffect>
                                  </p:childTnLst>
                                </p:cTn>
                              </p:par>
                            </p:childTnLst>
                          </p:cTn>
                        </p:par>
                        <p:par>
                          <p:cTn id="55" fill="hold">
                            <p:stCondLst>
                              <p:cond delay="500"/>
                            </p:stCondLst>
                            <p:childTnLst>
                              <p:par>
                                <p:cTn id="56" presetID="3" presetClass="entr" presetSubtype="10" fill="hold" nodeType="afterEffect">
                                  <p:stCondLst>
                                    <p:cond delay="0"/>
                                  </p:stCondLst>
                                  <p:iterate type="wd">
                                    <p:tmPct val="10000"/>
                                  </p:iterate>
                                  <p:childTnLst>
                                    <p:set>
                                      <p:cBhvr>
                                        <p:cTn id="57" dur="1" fill="hold">
                                          <p:stCondLst>
                                            <p:cond delay="0"/>
                                          </p:stCondLst>
                                        </p:cTn>
                                        <p:tgtEl>
                                          <p:spTgt spid="14"/>
                                        </p:tgtEl>
                                        <p:attrNameLst>
                                          <p:attrName>style.visibility</p:attrName>
                                        </p:attrNameLst>
                                      </p:cBhvr>
                                      <p:to>
                                        <p:strVal val="visible"/>
                                      </p:to>
                                    </p:set>
                                    <p:animEffect transition="in" filter="blinds(horizontal)">
                                      <p:cBhvr>
                                        <p:cTn id="58" dur="500"/>
                                        <p:tgtEl>
                                          <p:spTgt spid="14"/>
                                        </p:tgtEl>
                                      </p:cBhvr>
                                    </p:animEffect>
                                  </p:childTnLst>
                                </p:cTn>
                              </p:par>
                              <p:par>
                                <p:cTn id="59" presetID="14" presetClass="entr" presetSubtype="10"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randombar(horizontal)">
                                      <p:cBhvr>
                                        <p:cTn id="61" dur="500"/>
                                        <p:tgtEl>
                                          <p:spTgt spid="17"/>
                                        </p:tgtEl>
                                      </p:cBhvr>
                                    </p:animEffect>
                                  </p:childTnLst>
                                </p:cTn>
                              </p:par>
                              <p:par>
                                <p:cTn id="62" presetID="14" presetClass="entr" presetSubtype="10"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randombar(horizontal)">
                                      <p:cBhvr>
                                        <p:cTn id="64" dur="500"/>
                                        <p:tgtEl>
                                          <p:spTgt spid="1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iterate type="wd">
                                    <p:tmPct val="10000"/>
                                  </p:iterate>
                                  <p:childTnLst>
                                    <p:set>
                                      <p:cBhvr>
                                        <p:cTn id="68" dur="1" fill="hold">
                                          <p:stCondLst>
                                            <p:cond delay="0"/>
                                          </p:stCondLst>
                                        </p:cTn>
                                        <p:tgtEl>
                                          <p:spTgt spid="19"/>
                                        </p:tgtEl>
                                        <p:attrNameLst>
                                          <p:attrName>style.visibility</p:attrName>
                                        </p:attrNameLst>
                                      </p:cBhvr>
                                      <p:to>
                                        <p:strVal val="visible"/>
                                      </p:to>
                                    </p:set>
                                    <p:animEffect transition="in" filter="barn(inVertical)">
                                      <p:cBhvr>
                                        <p:cTn id="69" dur="500"/>
                                        <p:tgtEl>
                                          <p:spTgt spid="19"/>
                                        </p:tgtEl>
                                      </p:cBhvr>
                                    </p:animEffect>
                                  </p:childTnLst>
                                </p:cTn>
                              </p:par>
                            </p:childTnLst>
                          </p:cTn>
                        </p:par>
                        <p:par>
                          <p:cTn id="70" fill="hold">
                            <p:stCondLst>
                              <p:cond delay="500"/>
                            </p:stCondLst>
                            <p:childTnLst>
                              <p:par>
                                <p:cTn id="71" presetID="26" presetClass="emph" presetSubtype="0" repeatCount="3000" fill="hold" grpId="1" nodeType="afterEffect">
                                  <p:stCondLst>
                                    <p:cond delay="0"/>
                                  </p:stCondLst>
                                  <p:iterate type="wd">
                                    <p:tmPct val="10000"/>
                                  </p:iterate>
                                  <p:childTnLst>
                                    <p:animEffect transition="out" filter="fade">
                                      <p:cBhvr>
                                        <p:cTn id="72" dur="500" tmFilter="0, 0; .2, .5; .8, .5; 1, 0"/>
                                        <p:tgtEl>
                                          <p:spTgt spid="19"/>
                                        </p:tgtEl>
                                      </p:cBhvr>
                                    </p:animEffect>
                                    <p:animScale>
                                      <p:cBhvr>
                                        <p:cTn id="73" dur="250" autoRev="1" fill="hold"/>
                                        <p:tgtEl>
                                          <p:spTgt spid="19"/>
                                        </p:tgtEl>
                                      </p:cBhvr>
                                      <p:by x="105000" y="105000"/>
                                    </p:animScale>
                                  </p:childTnLst>
                                </p:cTn>
                              </p:par>
                            </p:childTnLst>
                          </p:cTn>
                        </p:par>
                        <p:par>
                          <p:cTn id="74" fill="hold">
                            <p:stCondLst>
                              <p:cond delay="2000"/>
                            </p:stCondLst>
                            <p:childTnLst>
                              <p:par>
                                <p:cTn id="75" presetID="47" presetClass="entr" presetSubtype="0" fill="hold" grpId="0" nodeType="afterEffect">
                                  <p:stCondLst>
                                    <p:cond delay="0"/>
                                  </p:stCondLst>
                                  <p:iterate type="wd">
                                    <p:tmPct val="10000"/>
                                  </p:iterate>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anim calcmode="lin" valueType="num">
                                      <p:cBhvr>
                                        <p:cTn id="78" dur="500" fill="hold"/>
                                        <p:tgtEl>
                                          <p:spTgt spid="18"/>
                                        </p:tgtEl>
                                        <p:attrNameLst>
                                          <p:attrName>ppt_x</p:attrName>
                                        </p:attrNameLst>
                                      </p:cBhvr>
                                      <p:tavLst>
                                        <p:tav tm="0">
                                          <p:val>
                                            <p:strVal val="#ppt_x"/>
                                          </p:val>
                                        </p:tav>
                                        <p:tav tm="100000">
                                          <p:val>
                                            <p:strVal val="#ppt_x"/>
                                          </p:val>
                                        </p:tav>
                                      </p:tavLst>
                                    </p:anim>
                                    <p:anim calcmode="lin" valueType="num">
                                      <p:cBhvr>
                                        <p:cTn id="7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8" grpId="1"/>
      <p:bldP spid="11" grpId="0" animBg="1"/>
      <p:bldP spid="13" grpId="0" animBg="1"/>
      <p:bldP spid="18" grpId="0" animBg="1"/>
      <p:bldP spid="19" grpId="0" animBg="1"/>
      <p:bldP spid="1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4A91F203-DC90-4DB5-813F-C4AA7D6481B4}"/>
              </a:ext>
            </a:extLst>
          </p:cNvPr>
          <p:cNvSpPr/>
          <p:nvPr/>
        </p:nvSpPr>
        <p:spPr>
          <a:xfrm>
            <a:off x="265471" y="235974"/>
            <a:ext cx="11562735" cy="662202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3" name="图片 3">
            <a:extLst>
              <a:ext uri="{FF2B5EF4-FFF2-40B4-BE49-F238E27FC236}">
                <a16:creationId xmlns:a16="http://schemas.microsoft.com/office/drawing/2014/main" id="{5A1F2765-D738-462A-B5D8-19D22C8BB2DA}"/>
              </a:ext>
            </a:extLst>
          </p:cNvPr>
          <p:cNvPicPr>
            <a:picLocks noChangeAspect="1"/>
          </p:cNvPicPr>
          <p:nvPr/>
        </p:nvPicPr>
        <p:blipFill>
          <a:blip r:embed="rId2"/>
          <a:stretch>
            <a:fillRect/>
          </a:stretch>
        </p:blipFill>
        <p:spPr>
          <a:xfrm>
            <a:off x="252529" y="57148"/>
            <a:ext cx="1616671" cy="1014506"/>
          </a:xfrm>
          <a:prstGeom prst="rect">
            <a:avLst/>
          </a:prstGeom>
        </p:spPr>
      </p:pic>
      <p:sp>
        <p:nvSpPr>
          <p:cNvPr id="4" name="文本框 5">
            <a:extLst>
              <a:ext uri="{FF2B5EF4-FFF2-40B4-BE49-F238E27FC236}">
                <a16:creationId xmlns:a16="http://schemas.microsoft.com/office/drawing/2014/main" id="{32647452-F270-483A-B90D-FB03AC2F9EA5}"/>
              </a:ext>
            </a:extLst>
          </p:cNvPr>
          <p:cNvSpPr txBox="1"/>
          <p:nvPr/>
        </p:nvSpPr>
        <p:spPr>
          <a:xfrm>
            <a:off x="808335" y="333137"/>
            <a:ext cx="10764254" cy="6524863"/>
          </a:xfrm>
          <a:prstGeom prst="rect">
            <a:avLst/>
          </a:prstGeom>
          <a:noFill/>
        </p:spPr>
        <p:txBody>
          <a:bodyPr wrap="square" rtlCol="0">
            <a:spAutoFit/>
          </a:bodyPr>
          <a:lstStyle/>
          <a:p>
            <a:pPr algn="ctr"/>
            <a:r>
              <a:rPr lang="vi-VN" altLang="zh-CN" sz="2200" b="1">
                <a:solidFill>
                  <a:srgbClr val="002060"/>
                </a:solidFill>
                <a:latin typeface="+mj-lt"/>
                <a:ea typeface="inpin heiti" panose="00000500000000000000" pitchFamily="2" charset="-122"/>
                <a:sym typeface="inpin heiti" panose="00000500000000000000" pitchFamily="2" charset="-122"/>
              </a:rPr>
              <a:t>Những hạt thóc giống</a:t>
            </a:r>
          </a:p>
          <a:p>
            <a:r>
              <a:rPr lang="vi-VN" altLang="zh-CN" sz="2200">
                <a:latin typeface="+mj-lt"/>
                <a:ea typeface="inpin heiti" panose="00000500000000000000" pitchFamily="2" charset="-122"/>
                <a:sym typeface="inpin heiti" panose="00000500000000000000" pitchFamily="2" charset="-122"/>
              </a:rPr>
              <a:t>   </a:t>
            </a:r>
            <a:r>
              <a:rPr lang="en-US" altLang="zh-CN" sz="2200">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Ngày xưa có một ông vua cao tuổi muốn tìm người nối ngôi. Vua ra lệnh phát cho mỗi người dân một thúng thóc về gieo trồng và giao hẹn: ai thu được nhiều thóc nhất sẽ được truyền ngôi, ai không có thóc nộp sẽ bị trừng phạt.</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Có chú bé mồ côi tên là Chôm nhận thóc về, dốc công chăm sóc mà thóc vẫn chẳng nảy mầm. </a:t>
            </a:r>
          </a:p>
          <a:p>
            <a:r>
              <a:rPr lang="vi-VN" altLang="zh-CN" sz="2200">
                <a:solidFill>
                  <a:srgbClr val="002060"/>
                </a:solidFill>
                <a:latin typeface="+mj-lt"/>
                <a:ea typeface="inpin heiti" panose="00000500000000000000" pitchFamily="2" charset="-122"/>
                <a:sym typeface="inpin heiti" panose="00000500000000000000" pitchFamily="2" charset="-122"/>
              </a:rPr>
              <a:t>  </a:t>
            </a:r>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 Đến vụ thu hoạch, mọi người nô nức chở thóc về kinh thành nộp cho nhà vua. Chôm lo lắng đến trước nhà vua, quỳ tâu:</a:t>
            </a:r>
          </a:p>
          <a:p>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 Tâu Bệ hạ! Con không làm sao cho thóc nảy mầm được.</a:t>
            </a:r>
          </a:p>
          <a:p>
            <a:r>
              <a:rPr lang="vi-VN" altLang="zh-CN" sz="2200">
                <a:solidFill>
                  <a:srgbClr val="002060"/>
                </a:solidFill>
                <a:latin typeface="+mj-lt"/>
                <a:ea typeface="inpin heiti" panose="00000500000000000000" pitchFamily="2" charset="-122"/>
                <a:sym typeface="inpin heiti" panose="00000500000000000000" pitchFamily="2" charset="-122"/>
              </a:rPr>
              <a:t>   </a:t>
            </a:r>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Mọi người đều sững sờ vì lời thú tội của Chôm. Nhưng nhà vua đã đỡ chú bé đứng dậy. Ngài hỏi còn ai để chết thóc giống không. Không ai trả lời. Lúc bấy giờ nhà vua mới ôn tồn nói:</a:t>
            </a:r>
          </a:p>
          <a:p>
            <a:r>
              <a:rPr lang="en-US" altLang="zh-CN" sz="2200">
                <a:solidFill>
                  <a:srgbClr val="002060"/>
                </a:solidFill>
                <a:latin typeface="+mj-lt"/>
                <a:ea typeface="inpin heiti" panose="00000500000000000000" pitchFamily="2" charset="-122"/>
                <a:sym typeface="inpin heiti" panose="00000500000000000000" pitchFamily="2" charset="-122"/>
              </a:rPr>
              <a:t>	</a:t>
            </a:r>
            <a:r>
              <a:rPr lang="vi-VN" altLang="zh-CN" sz="2200">
                <a:solidFill>
                  <a:srgbClr val="002060"/>
                </a:solidFill>
                <a:latin typeface="+mj-lt"/>
                <a:ea typeface="inpin heiti" panose="00000500000000000000" pitchFamily="2" charset="-122"/>
                <a:sym typeface="inpin heiti" panose="00000500000000000000" pitchFamily="2" charset="-122"/>
              </a:rPr>
              <a:t>- Trước khi phát thóc giống, ta đã cho luộc kĩ rồi. Lẽ nào thóc ấy còn mọc được? Những xe thóc đầy ắp kia đâu phải thu được từ thóc giống của ta!</a:t>
            </a:r>
          </a:p>
          <a:p>
            <a:r>
              <a:rPr lang="vi-VN" altLang="zh-CN" sz="2200">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Rồi vua dõng dạ nói tiếp:</a:t>
            </a:r>
          </a:p>
          <a:p>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 Trung thực là đức tính quý nhất của con người. Ta sẽ truyền ngôi cho chú bé trung thực và dũng cảm này.</a:t>
            </a:r>
          </a:p>
          <a:p>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a:solidFill>
                  <a:srgbClr val="E4E4E4"/>
                </a:solidFill>
                <a:latin typeface="+mj-lt"/>
                <a:ea typeface="inpin heiti" panose="00000500000000000000" pitchFamily="2" charset="-122"/>
                <a:sym typeface="inpin heiti" panose="00000500000000000000" pitchFamily="2" charset="-122"/>
              </a:rPr>
              <a:t>Chôm được truyền ngôi và trở thành ông vua hiền minh.</a:t>
            </a:r>
          </a:p>
          <a:p>
            <a:pPr algn="ctr"/>
            <a:r>
              <a:rPr lang="vi-VN" altLang="zh-CN" sz="2200">
                <a:solidFill>
                  <a:srgbClr val="E4E4E4"/>
                </a:solidFill>
                <a:latin typeface="+mj-lt"/>
                <a:ea typeface="inpin heiti" panose="00000500000000000000" pitchFamily="2" charset="-122"/>
                <a:sym typeface="inpin heiti" panose="00000500000000000000" pitchFamily="2" charset="-122"/>
              </a:rPr>
              <a:t>                           </a:t>
            </a:r>
            <a:r>
              <a:rPr lang="en-US" altLang="zh-CN" sz="2200">
                <a:solidFill>
                  <a:srgbClr val="E4E4E4"/>
                </a:solidFill>
                <a:latin typeface="+mj-lt"/>
                <a:ea typeface="inpin heiti" panose="00000500000000000000" pitchFamily="2" charset="-122"/>
                <a:sym typeface="inpin heiti" panose="00000500000000000000" pitchFamily="2" charset="-122"/>
              </a:rPr>
              <a:t>                                                             </a:t>
            </a:r>
            <a:r>
              <a:rPr lang="vi-VN" altLang="zh-CN" sz="2200" i="1">
                <a:solidFill>
                  <a:srgbClr val="E4E4E4"/>
                </a:solidFill>
                <a:latin typeface="+mj-lt"/>
                <a:ea typeface="inpin heiti" panose="00000500000000000000" pitchFamily="2" charset="-122"/>
                <a:sym typeface="inpin heiti" panose="00000500000000000000" pitchFamily="2" charset="-122"/>
              </a:rPr>
              <a:t>(Truyện dân gian Khmer)</a:t>
            </a:r>
            <a:endParaRPr lang="zh-CN" altLang="en-US" sz="2200" i="1" dirty="0">
              <a:solidFill>
                <a:srgbClr val="E4E4E4"/>
              </a:solidFill>
              <a:latin typeface="+mj-lt"/>
              <a:ea typeface="inpin heiti" panose="00000500000000000000" pitchFamily="2" charset="-122"/>
              <a:sym typeface="inpin heiti" panose="00000500000000000000" pitchFamily="2" charset="-122"/>
            </a:endParaRPr>
          </a:p>
        </p:txBody>
      </p:sp>
      <p:pic>
        <p:nvPicPr>
          <p:cNvPr id="5" name="图片 2">
            <a:extLst>
              <a:ext uri="{FF2B5EF4-FFF2-40B4-BE49-F238E27FC236}">
                <a16:creationId xmlns:a16="http://schemas.microsoft.com/office/drawing/2014/main" id="{92132393-9491-49B7-837D-2629EC9FA361}"/>
              </a:ext>
            </a:extLst>
          </p:cNvPr>
          <p:cNvPicPr>
            <a:picLocks noChangeAspect="1"/>
          </p:cNvPicPr>
          <p:nvPr/>
        </p:nvPicPr>
        <p:blipFill>
          <a:blip r:embed="rId3"/>
          <a:stretch>
            <a:fillRect/>
          </a:stretch>
        </p:blipFill>
        <p:spPr>
          <a:xfrm>
            <a:off x="10960030" y="5709766"/>
            <a:ext cx="1155423" cy="1148234"/>
          </a:xfrm>
          <a:prstGeom prst="rect">
            <a:avLst/>
          </a:prstGeom>
        </p:spPr>
      </p:pic>
      <p:sp>
        <p:nvSpPr>
          <p:cNvPr id="6" name="Rectangle 5"/>
          <p:cNvSpPr/>
          <p:nvPr/>
        </p:nvSpPr>
        <p:spPr>
          <a:xfrm>
            <a:off x="808335" y="2410597"/>
            <a:ext cx="10628104" cy="26984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Rounded Rectangle 6"/>
          <p:cNvSpPr/>
          <p:nvPr/>
        </p:nvSpPr>
        <p:spPr>
          <a:xfrm>
            <a:off x="1455468" y="66608"/>
            <a:ext cx="9779915" cy="2326913"/>
          </a:xfrm>
          <a:prstGeom prst="roundRect">
            <a:avLst/>
          </a:prstGeom>
          <a:solidFill>
            <a:srgbClr val="47D0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565176" y="66682"/>
            <a:ext cx="1656223" cy="553998"/>
          </a:xfrm>
          <a:prstGeom prst="rect">
            <a:avLst/>
          </a:prstGeom>
          <a:noFill/>
        </p:spPr>
        <p:txBody>
          <a:bodyPr wrap="none" lIns="91440" tIns="45720" rIns="91440" bIns="45720">
            <a:spAutoFit/>
          </a:bodyPr>
          <a:lstStyle/>
          <a:p>
            <a:pPr algn="ctr"/>
            <a:r>
              <a:rPr lang="en-US" sz="3000" b="1" cap="none" spc="0">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 việc 3</a:t>
            </a:r>
          </a:p>
        </p:txBody>
      </p:sp>
      <p:grpSp>
        <p:nvGrpSpPr>
          <p:cNvPr id="9" name="Group 8"/>
          <p:cNvGrpSpPr/>
          <p:nvPr/>
        </p:nvGrpSpPr>
        <p:grpSpPr>
          <a:xfrm>
            <a:off x="1769217" y="66682"/>
            <a:ext cx="1705757" cy="2400612"/>
            <a:chOff x="3794562" y="-1514292"/>
            <a:chExt cx="5813900" cy="8182247"/>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4562" y="-1514292"/>
              <a:ext cx="5813900" cy="8182247"/>
            </a:xfrm>
            <a:prstGeom prst="rect">
              <a:avLst/>
            </a:prstGeom>
          </p:spPr>
        </p:pic>
        <p:sp>
          <p:nvSpPr>
            <p:cNvPr id="11" name="Rectangle 10"/>
            <p:cNvSpPr/>
            <p:nvPr/>
          </p:nvSpPr>
          <p:spPr>
            <a:xfrm>
              <a:off x="6255661" y="2075541"/>
              <a:ext cx="1175659" cy="464456"/>
            </a:xfrm>
            <a:prstGeom prst="rect">
              <a:avLst/>
            </a:prstGeom>
            <a:solidFill>
              <a:srgbClr val="EEC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p:cNvSpPr/>
            <p:nvPr/>
          </p:nvSpPr>
          <p:spPr>
            <a:xfrm rot="19191624">
              <a:off x="6303651" y="2217075"/>
              <a:ext cx="986970" cy="725713"/>
            </a:xfrm>
            <a:prstGeom prst="arc">
              <a:avLst/>
            </a:prstGeom>
            <a:ln w="28575">
              <a:solidFill>
                <a:srgbClr val="79455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3" name="Rectangle 12"/>
          <p:cNvSpPr/>
          <p:nvPr/>
        </p:nvSpPr>
        <p:spPr>
          <a:xfrm>
            <a:off x="3091098" y="1781788"/>
            <a:ext cx="2316661"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dám tâu sự thật với</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1339" y="-31761"/>
            <a:ext cx="3584056" cy="2123550"/>
          </a:xfrm>
          <a:prstGeom prst="rect">
            <a:avLst/>
          </a:prstGeom>
        </p:spPr>
      </p:pic>
      <p:sp>
        <p:nvSpPr>
          <p:cNvPr id="15" name="Rectangle 14"/>
          <p:cNvSpPr/>
          <p:nvPr/>
        </p:nvSpPr>
        <p:spPr>
          <a:xfrm>
            <a:off x="6604528" y="1765903"/>
            <a:ext cx="1111202"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trước sự</a:t>
            </a: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8295" y="888227"/>
            <a:ext cx="1386056" cy="1386056"/>
          </a:xfrm>
          <a:prstGeom prst="rect">
            <a:avLst/>
          </a:prstGeom>
        </p:spPr>
      </p:pic>
      <p:sp>
        <p:nvSpPr>
          <p:cNvPr id="17" name="Rectangle 16"/>
          <p:cNvSpPr/>
          <p:nvPr/>
        </p:nvSpPr>
        <p:spPr>
          <a:xfrm>
            <a:off x="8939265" y="1744833"/>
            <a:ext cx="1811714" cy="400110"/>
          </a:xfrm>
          <a:prstGeom prst="rect">
            <a:avLst/>
          </a:prstGeom>
          <a:solidFill>
            <a:srgbClr val="47D07A"/>
          </a:solidFill>
        </p:spPr>
        <p:txBody>
          <a:bodyPr wrap="none" lIns="91440" tIns="45720" rIns="91440" bIns="45720">
            <a:spAutoFit/>
          </a:bodyPr>
          <a:lstStyle/>
          <a:p>
            <a:pPr algn="ctr"/>
            <a:r>
              <a:rPr lang="en-US" sz="2000" b="1">
                <a:ln w="0"/>
                <a:solidFill>
                  <a:srgbClr val="0033CC"/>
                </a:solidFill>
                <a:latin typeface="Times New Roman" panose="02020603050405020304" pitchFamily="18" charset="0"/>
                <a:cs typeface="Times New Roman" panose="02020603050405020304" pitchFamily="18" charset="0"/>
              </a:rPr>
              <a:t>của mọi người.</a:t>
            </a:r>
          </a:p>
        </p:txBody>
      </p:sp>
      <p:cxnSp>
        <p:nvCxnSpPr>
          <p:cNvPr id="18" name="Straight Connector 17"/>
          <p:cNvCxnSpPr/>
          <p:nvPr/>
        </p:nvCxnSpPr>
        <p:spPr>
          <a:xfrm>
            <a:off x="1684263" y="3040947"/>
            <a:ext cx="3060000"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26735" y="3360262"/>
            <a:ext cx="4896000"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9545150" y="5206192"/>
            <a:ext cx="1400610" cy="612934"/>
          </a:xfrm>
          <a:prstGeom prst="roundRect">
            <a:avLst/>
          </a:prstGeom>
          <a:solidFill>
            <a:srgbClr val="47D07A"/>
          </a:solidFill>
          <a:ln w="28575">
            <a:solidFill>
              <a:schemeClr val="bg1"/>
            </a:solidFill>
            <a:prstDash val="sysDash"/>
          </a:ln>
        </p:spPr>
        <p:txBody>
          <a:bodyPr wrap="none" lIns="91440" tIns="45720" rIns="91440" bIns="45720">
            <a:spAutoFit/>
          </a:bodyPr>
          <a:lstStyle/>
          <a:p>
            <a:pPr algn="ctr"/>
            <a:r>
              <a:rPr lang="en-US" sz="3000" b="1">
                <a:ln w="0"/>
                <a:solidFill>
                  <a:srgbClr val="FFF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3</a:t>
            </a:r>
          </a:p>
        </p:txBody>
      </p:sp>
      <p:cxnSp>
        <p:nvCxnSpPr>
          <p:cNvPr id="21" name="Straight Connector 20"/>
          <p:cNvCxnSpPr/>
          <p:nvPr/>
        </p:nvCxnSpPr>
        <p:spPr>
          <a:xfrm flipV="1">
            <a:off x="1861498" y="3697941"/>
            <a:ext cx="5265443" cy="0"/>
          </a:xfrm>
          <a:prstGeom prst="line">
            <a:avLst/>
          </a:prstGeom>
          <a:ln w="28575">
            <a:solidFill>
              <a:srgbClr val="0772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27014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wedg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iterate type="wd">
                                    <p:tmPct val="10000"/>
                                  </p:iterate>
                                  <p:childTnLst>
                                    <p:set>
                                      <p:cBhvr>
                                        <p:cTn id="11" dur="1" fill="hold">
                                          <p:stCondLst>
                                            <p:cond delay="0"/>
                                          </p:stCondLst>
                                        </p:cTn>
                                        <p:tgtEl>
                                          <p:spTgt spid="19"/>
                                        </p:tgtEl>
                                        <p:attrNameLst>
                                          <p:attrName>style.visibility</p:attrName>
                                        </p:attrNameLst>
                                      </p:cBhvr>
                                      <p:to>
                                        <p:strVal val="visible"/>
                                      </p:to>
                                    </p:set>
                                    <p:animEffect transition="in" filter="wedg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iterate type="wd">
                                    <p:tmPct val="10000"/>
                                  </p:iterate>
                                  <p:childTnLst>
                                    <p:set>
                                      <p:cBhvr>
                                        <p:cTn id="16" dur="1" fill="hold">
                                          <p:stCondLst>
                                            <p:cond delay="0"/>
                                          </p:stCondLst>
                                        </p:cTn>
                                        <p:tgtEl>
                                          <p:spTgt spid="21"/>
                                        </p:tgtEl>
                                        <p:attrNameLst>
                                          <p:attrName>style.visibility</p:attrName>
                                        </p:attrNameLst>
                                      </p:cBhvr>
                                      <p:to>
                                        <p:strVal val="visible"/>
                                      </p:to>
                                    </p:set>
                                    <p:animEffect transition="in" filter="wedg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iterate type="wd">
                                    <p:tmPct val="10000"/>
                                  </p:iterate>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par>
                                <p:cTn id="23" presetID="14" presetClass="entr" presetSubtype="10" fill="hold" grpId="0" nodeType="withEffect">
                                  <p:stCondLst>
                                    <p:cond delay="0"/>
                                  </p:stCondLst>
                                  <p:iterate type="wd">
                                    <p:tmPct val="10000"/>
                                  </p:iterate>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par>
                          <p:cTn id="26" fill="hold">
                            <p:stCondLst>
                              <p:cond delay="600"/>
                            </p:stCondLst>
                            <p:childTnLst>
                              <p:par>
                                <p:cTn id="27" presetID="32" presetClass="emph" presetSubtype="0" repeatCount="indefinite" fill="hold" grpId="1" nodeType="afterEffect">
                                  <p:stCondLst>
                                    <p:cond delay="0"/>
                                  </p:stCondLst>
                                  <p:iterate type="wd">
                                    <p:tmPct val="10000"/>
                                  </p:iterate>
                                  <p:childTnLst>
                                    <p:animRot by="120000">
                                      <p:cBhvr>
                                        <p:cTn id="28" dur="50" fill="hold">
                                          <p:stCondLst>
                                            <p:cond delay="0"/>
                                          </p:stCondLst>
                                        </p:cTn>
                                        <p:tgtEl>
                                          <p:spTgt spid="8"/>
                                        </p:tgtEl>
                                        <p:attrNameLst>
                                          <p:attrName>r</p:attrName>
                                        </p:attrNameLst>
                                      </p:cBhvr>
                                    </p:animRot>
                                    <p:animRot by="-240000">
                                      <p:cBhvr>
                                        <p:cTn id="29" dur="100" fill="hold">
                                          <p:stCondLst>
                                            <p:cond delay="100"/>
                                          </p:stCondLst>
                                        </p:cTn>
                                        <p:tgtEl>
                                          <p:spTgt spid="8"/>
                                        </p:tgtEl>
                                        <p:attrNameLst>
                                          <p:attrName>r</p:attrName>
                                        </p:attrNameLst>
                                      </p:cBhvr>
                                    </p:animRot>
                                    <p:animRot by="240000">
                                      <p:cBhvr>
                                        <p:cTn id="30" dur="100" fill="hold">
                                          <p:stCondLst>
                                            <p:cond delay="200"/>
                                          </p:stCondLst>
                                        </p:cTn>
                                        <p:tgtEl>
                                          <p:spTgt spid="8"/>
                                        </p:tgtEl>
                                        <p:attrNameLst>
                                          <p:attrName>r</p:attrName>
                                        </p:attrNameLst>
                                      </p:cBhvr>
                                    </p:animRot>
                                    <p:animRot by="-240000">
                                      <p:cBhvr>
                                        <p:cTn id="31" dur="100" fill="hold">
                                          <p:stCondLst>
                                            <p:cond delay="300"/>
                                          </p:stCondLst>
                                        </p:cTn>
                                        <p:tgtEl>
                                          <p:spTgt spid="8"/>
                                        </p:tgtEl>
                                        <p:attrNameLst>
                                          <p:attrName>r</p:attrName>
                                        </p:attrNameLst>
                                      </p:cBhvr>
                                    </p:animRot>
                                    <p:animRot by="120000">
                                      <p:cBhvr>
                                        <p:cTn id="32" dur="100" fill="hold">
                                          <p:stCondLst>
                                            <p:cond delay="400"/>
                                          </p:stCondLst>
                                        </p:cTn>
                                        <p:tgtEl>
                                          <p:spTgt spid="8"/>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iterate type="wd">
                                    <p:tmPct val="10000"/>
                                  </p:iterate>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anim calcmode="lin" valueType="num">
                                      <p:cBhvr>
                                        <p:cTn id="38" dur="500" fill="hold"/>
                                        <p:tgtEl>
                                          <p:spTgt spid="9"/>
                                        </p:tgtEl>
                                        <p:attrNameLst>
                                          <p:attrName>ppt_x</p:attrName>
                                        </p:attrNameLst>
                                      </p:cBhvr>
                                      <p:tavLst>
                                        <p:tav tm="0">
                                          <p:val>
                                            <p:strVal val="#ppt_x"/>
                                          </p:val>
                                        </p:tav>
                                        <p:tav tm="100000">
                                          <p:val>
                                            <p:strVal val="#ppt_x"/>
                                          </p:val>
                                        </p:tav>
                                      </p:tavLst>
                                    </p:anim>
                                    <p:anim calcmode="lin" valueType="num">
                                      <p:cBhvr>
                                        <p:cTn id="39" dur="500" fill="hold"/>
                                        <p:tgtEl>
                                          <p:spTgt spid="9"/>
                                        </p:tgtEl>
                                        <p:attrNameLst>
                                          <p:attrName>ppt_y</p:attrName>
                                        </p:attrNameLst>
                                      </p:cBhvr>
                                      <p:tavLst>
                                        <p:tav tm="0">
                                          <p:val>
                                            <p:strVal val="#ppt_y+.1"/>
                                          </p:val>
                                        </p:tav>
                                        <p:tav tm="100000">
                                          <p:val>
                                            <p:strVal val="#ppt_y"/>
                                          </p:val>
                                        </p:tav>
                                      </p:tavLst>
                                    </p:anim>
                                  </p:childTnLst>
                                </p:cTn>
                              </p:par>
                            </p:childTnLst>
                          </p:cTn>
                        </p:par>
                        <p:par>
                          <p:cTn id="40" fill="hold">
                            <p:stCondLst>
                              <p:cond delay="500"/>
                            </p:stCondLst>
                            <p:childTnLst>
                              <p:par>
                                <p:cTn id="41" presetID="42" presetClass="entr" presetSubtype="0" fill="hold" grpId="0" nodeType="afterEffect">
                                  <p:stCondLst>
                                    <p:cond delay="0"/>
                                  </p:stCondLst>
                                  <p:iterate type="wd">
                                    <p:tmPct val="10000"/>
                                  </p:iterate>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anim calcmode="lin" valueType="num">
                                      <p:cBhvr>
                                        <p:cTn id="44" dur="500" fill="hold"/>
                                        <p:tgtEl>
                                          <p:spTgt spid="13"/>
                                        </p:tgtEl>
                                        <p:attrNameLst>
                                          <p:attrName>ppt_x</p:attrName>
                                        </p:attrNameLst>
                                      </p:cBhvr>
                                      <p:tavLst>
                                        <p:tav tm="0">
                                          <p:val>
                                            <p:strVal val="#ppt_x"/>
                                          </p:val>
                                        </p:tav>
                                        <p:tav tm="100000">
                                          <p:val>
                                            <p:strVal val="#ppt_x"/>
                                          </p:val>
                                        </p:tav>
                                      </p:tavLst>
                                    </p:anim>
                                    <p:anim calcmode="lin" valueType="num">
                                      <p:cBhvr>
                                        <p:cTn id="45" dur="500" fill="hold"/>
                                        <p:tgtEl>
                                          <p:spTgt spid="13"/>
                                        </p:tgtEl>
                                        <p:attrNameLst>
                                          <p:attrName>ppt_y</p:attrName>
                                        </p:attrNameLst>
                                      </p:cBhvr>
                                      <p:tavLst>
                                        <p:tav tm="0">
                                          <p:val>
                                            <p:strVal val="#ppt_y+.1"/>
                                          </p:val>
                                        </p:tav>
                                        <p:tav tm="100000">
                                          <p:val>
                                            <p:strVal val="#ppt_y"/>
                                          </p:val>
                                        </p:tav>
                                      </p:tavLst>
                                    </p:anim>
                                  </p:childTnLst>
                                </p:cTn>
                              </p:par>
                            </p:childTnLst>
                          </p:cTn>
                        </p:par>
                        <p:par>
                          <p:cTn id="46" fill="hold">
                            <p:stCondLst>
                              <p:cond delay="1200"/>
                            </p:stCondLst>
                            <p:childTnLst>
                              <p:par>
                                <p:cTn id="47" presetID="42" presetClass="entr" presetSubtype="0" fill="hold" nodeType="afterEffect">
                                  <p:stCondLst>
                                    <p:cond delay="0"/>
                                  </p:stCondLst>
                                  <p:iterate type="wd">
                                    <p:tmPct val="10000"/>
                                  </p:iterate>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anim calcmode="lin" valueType="num">
                                      <p:cBhvr>
                                        <p:cTn id="50" dur="500" fill="hold"/>
                                        <p:tgtEl>
                                          <p:spTgt spid="14"/>
                                        </p:tgtEl>
                                        <p:attrNameLst>
                                          <p:attrName>ppt_x</p:attrName>
                                        </p:attrNameLst>
                                      </p:cBhvr>
                                      <p:tavLst>
                                        <p:tav tm="0">
                                          <p:val>
                                            <p:strVal val="#ppt_x"/>
                                          </p:val>
                                        </p:tav>
                                        <p:tav tm="100000">
                                          <p:val>
                                            <p:strVal val="#ppt_x"/>
                                          </p:val>
                                        </p:tav>
                                      </p:tavLst>
                                    </p:anim>
                                    <p:anim calcmode="lin" valueType="num">
                                      <p:cBhvr>
                                        <p:cTn id="51"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iterate type="wd">
                                    <p:tmPct val="10000"/>
                                  </p:iterate>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anim calcmode="lin" valueType="num">
                                      <p:cBhvr>
                                        <p:cTn id="57" dur="500" fill="hold"/>
                                        <p:tgtEl>
                                          <p:spTgt spid="15"/>
                                        </p:tgtEl>
                                        <p:attrNameLst>
                                          <p:attrName>ppt_x</p:attrName>
                                        </p:attrNameLst>
                                      </p:cBhvr>
                                      <p:tavLst>
                                        <p:tav tm="0">
                                          <p:val>
                                            <p:strVal val="#ppt_x"/>
                                          </p:val>
                                        </p:tav>
                                        <p:tav tm="100000">
                                          <p:val>
                                            <p:strVal val="#ppt_x"/>
                                          </p:val>
                                        </p:tav>
                                      </p:tavLst>
                                    </p:anim>
                                    <p:anim calcmode="lin" valueType="num">
                                      <p:cBhvr>
                                        <p:cTn id="58" dur="500" fill="hold"/>
                                        <p:tgtEl>
                                          <p:spTgt spid="15"/>
                                        </p:tgtEl>
                                        <p:attrNameLst>
                                          <p:attrName>ppt_y</p:attrName>
                                        </p:attrNameLst>
                                      </p:cBhvr>
                                      <p:tavLst>
                                        <p:tav tm="0">
                                          <p:val>
                                            <p:strVal val="#ppt_y+.1"/>
                                          </p:val>
                                        </p:tav>
                                        <p:tav tm="100000">
                                          <p:val>
                                            <p:strVal val="#ppt_y"/>
                                          </p:val>
                                        </p:tav>
                                      </p:tavLst>
                                    </p:anim>
                                  </p:childTnLst>
                                </p:cTn>
                              </p:par>
                            </p:childTnLst>
                          </p:cTn>
                        </p:par>
                        <p:par>
                          <p:cTn id="59" fill="hold">
                            <p:stCondLst>
                              <p:cond delay="550"/>
                            </p:stCondLst>
                            <p:childTnLst>
                              <p:par>
                                <p:cTn id="60" presetID="42" presetClass="entr" presetSubtype="0" fill="hold" nodeType="afterEffect">
                                  <p:stCondLst>
                                    <p:cond delay="0"/>
                                  </p:stCondLst>
                                  <p:iterate type="wd">
                                    <p:tmPct val="10000"/>
                                  </p:iterate>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anim calcmode="lin" valueType="num">
                                      <p:cBhvr>
                                        <p:cTn id="63" dur="500" fill="hold"/>
                                        <p:tgtEl>
                                          <p:spTgt spid="16"/>
                                        </p:tgtEl>
                                        <p:attrNameLst>
                                          <p:attrName>ppt_x</p:attrName>
                                        </p:attrNameLst>
                                      </p:cBhvr>
                                      <p:tavLst>
                                        <p:tav tm="0">
                                          <p:val>
                                            <p:strVal val="#ppt_x"/>
                                          </p:val>
                                        </p:tav>
                                        <p:tav tm="100000">
                                          <p:val>
                                            <p:strVal val="#ppt_x"/>
                                          </p:val>
                                        </p:tav>
                                      </p:tavLst>
                                    </p:anim>
                                    <p:anim calcmode="lin" valueType="num">
                                      <p:cBhvr>
                                        <p:cTn id="64" dur="500" fill="hold"/>
                                        <p:tgtEl>
                                          <p:spTgt spid="16"/>
                                        </p:tgtEl>
                                        <p:attrNameLst>
                                          <p:attrName>ppt_y</p:attrName>
                                        </p:attrNameLst>
                                      </p:cBhvr>
                                      <p:tavLst>
                                        <p:tav tm="0">
                                          <p:val>
                                            <p:strVal val="#ppt_y+.1"/>
                                          </p:val>
                                        </p:tav>
                                        <p:tav tm="100000">
                                          <p:val>
                                            <p:strVal val="#ppt_y"/>
                                          </p:val>
                                        </p:tav>
                                      </p:tavLst>
                                    </p:anim>
                                  </p:childTnLst>
                                </p:cTn>
                              </p:par>
                            </p:childTnLst>
                          </p:cTn>
                        </p:par>
                        <p:par>
                          <p:cTn id="65" fill="hold">
                            <p:stCondLst>
                              <p:cond delay="1050"/>
                            </p:stCondLst>
                            <p:childTnLst>
                              <p:par>
                                <p:cTn id="66" presetID="42" presetClass="entr" presetSubtype="0" fill="hold" grpId="0" nodeType="afterEffect">
                                  <p:stCondLst>
                                    <p:cond delay="0"/>
                                  </p:stCondLst>
                                  <p:iterate type="wd">
                                    <p:tmPct val="10000"/>
                                  </p:iterate>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anim calcmode="lin" valueType="num">
                                      <p:cBhvr>
                                        <p:cTn id="69" dur="500" fill="hold"/>
                                        <p:tgtEl>
                                          <p:spTgt spid="17"/>
                                        </p:tgtEl>
                                        <p:attrNameLst>
                                          <p:attrName>ppt_x</p:attrName>
                                        </p:attrNameLst>
                                      </p:cBhvr>
                                      <p:tavLst>
                                        <p:tav tm="0">
                                          <p:val>
                                            <p:strVal val="#ppt_x"/>
                                          </p:val>
                                        </p:tav>
                                        <p:tav tm="100000">
                                          <p:val>
                                            <p:strVal val="#ppt_x"/>
                                          </p:val>
                                        </p:tav>
                                      </p:tavLst>
                                    </p:anim>
                                    <p:anim calcmode="lin" valueType="num">
                                      <p:cBhvr>
                                        <p:cTn id="70"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iterate type="wd">
                                    <p:tmPct val="10000"/>
                                  </p:iterate>
                                  <p:childTnLst>
                                    <p:set>
                                      <p:cBhvr>
                                        <p:cTn id="74" dur="1" fill="hold">
                                          <p:stCondLst>
                                            <p:cond delay="0"/>
                                          </p:stCondLst>
                                        </p:cTn>
                                        <p:tgtEl>
                                          <p:spTgt spid="6"/>
                                        </p:tgtEl>
                                        <p:attrNameLst>
                                          <p:attrName>style.visibility</p:attrName>
                                        </p:attrNameLst>
                                      </p:cBhvr>
                                      <p:to>
                                        <p:strVal val="visible"/>
                                      </p:to>
                                    </p:set>
                                    <p:animEffect transition="in" filter="barn(inVertical)">
                                      <p:cBhvr>
                                        <p:cTn id="75" dur="500"/>
                                        <p:tgtEl>
                                          <p:spTgt spid="6"/>
                                        </p:tgtEl>
                                      </p:cBhvr>
                                    </p:animEffect>
                                  </p:childTnLst>
                                </p:cTn>
                              </p:par>
                            </p:childTnLst>
                          </p:cTn>
                        </p:par>
                        <p:par>
                          <p:cTn id="76" fill="hold">
                            <p:stCondLst>
                              <p:cond delay="500"/>
                            </p:stCondLst>
                            <p:childTnLst>
                              <p:par>
                                <p:cTn id="77" presetID="26" presetClass="emph" presetSubtype="0" repeatCount="3000" fill="hold" grpId="1" nodeType="afterEffect">
                                  <p:stCondLst>
                                    <p:cond delay="0"/>
                                  </p:stCondLst>
                                  <p:iterate type="wd">
                                    <p:tmPct val="10000"/>
                                  </p:iterate>
                                  <p:childTnLst>
                                    <p:animEffect transition="out" filter="fade">
                                      <p:cBhvr>
                                        <p:cTn id="78" dur="500" tmFilter="0, 0; .2, .5; .8, .5; 1, 0"/>
                                        <p:tgtEl>
                                          <p:spTgt spid="6"/>
                                        </p:tgtEl>
                                      </p:cBhvr>
                                    </p:animEffect>
                                    <p:animScale>
                                      <p:cBhvr>
                                        <p:cTn id="79" dur="250" autoRev="1" fill="hold"/>
                                        <p:tgtEl>
                                          <p:spTgt spid="6"/>
                                        </p:tgtEl>
                                      </p:cBhvr>
                                      <p:by x="105000" y="105000"/>
                                    </p:animScale>
                                  </p:childTnLst>
                                </p:cTn>
                              </p:par>
                            </p:childTnLst>
                          </p:cTn>
                        </p:par>
                        <p:par>
                          <p:cTn id="80" fill="hold">
                            <p:stCondLst>
                              <p:cond delay="2000"/>
                            </p:stCondLst>
                            <p:childTnLst>
                              <p:par>
                                <p:cTn id="81" presetID="53" presetClass="entr" presetSubtype="16" fill="hold" grpId="0" nodeType="afterEffect">
                                  <p:stCondLst>
                                    <p:cond delay="0"/>
                                  </p:stCondLst>
                                  <p:iterate type="wd">
                                    <p:tmPct val="10000"/>
                                  </p:iterate>
                                  <p:childTnLst>
                                    <p:set>
                                      <p:cBhvr>
                                        <p:cTn id="82" dur="1" fill="hold">
                                          <p:stCondLst>
                                            <p:cond delay="0"/>
                                          </p:stCondLst>
                                        </p:cTn>
                                        <p:tgtEl>
                                          <p:spTgt spid="20"/>
                                        </p:tgtEl>
                                        <p:attrNameLst>
                                          <p:attrName>style.visibility</p:attrName>
                                        </p:attrNameLst>
                                      </p:cBhvr>
                                      <p:to>
                                        <p:strVal val="visible"/>
                                      </p:to>
                                    </p:set>
                                    <p:anim calcmode="lin" valueType="num">
                                      <p:cBhvr>
                                        <p:cTn id="83" dur="500" fill="hold"/>
                                        <p:tgtEl>
                                          <p:spTgt spid="20"/>
                                        </p:tgtEl>
                                        <p:attrNameLst>
                                          <p:attrName>ppt_w</p:attrName>
                                        </p:attrNameLst>
                                      </p:cBhvr>
                                      <p:tavLst>
                                        <p:tav tm="0">
                                          <p:val>
                                            <p:fltVal val="0"/>
                                          </p:val>
                                        </p:tav>
                                        <p:tav tm="100000">
                                          <p:val>
                                            <p:strVal val="#ppt_w"/>
                                          </p:val>
                                        </p:tav>
                                      </p:tavLst>
                                    </p:anim>
                                    <p:anim calcmode="lin" valueType="num">
                                      <p:cBhvr>
                                        <p:cTn id="84" dur="500" fill="hold"/>
                                        <p:tgtEl>
                                          <p:spTgt spid="20"/>
                                        </p:tgtEl>
                                        <p:attrNameLst>
                                          <p:attrName>ppt_h</p:attrName>
                                        </p:attrNameLst>
                                      </p:cBhvr>
                                      <p:tavLst>
                                        <p:tav tm="0">
                                          <p:val>
                                            <p:fltVal val="0"/>
                                          </p:val>
                                        </p:tav>
                                        <p:tav tm="100000">
                                          <p:val>
                                            <p:strVal val="#ppt_h"/>
                                          </p:val>
                                        </p:tav>
                                      </p:tavLst>
                                    </p:anim>
                                    <p:animEffect transition="in" filter="fade">
                                      <p:cBhvr>
                                        <p:cTn id="8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p:bldP spid="8" grpId="1"/>
      <p:bldP spid="13" grpId="0" animBg="1"/>
      <p:bldP spid="15" grpId="0" animBg="1"/>
      <p:bldP spid="17" grpId="0" animBg="1"/>
      <p:bldP spid="20"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2070</Words>
  <Application>Microsoft Office PowerPoint</Application>
  <PresentationFormat>Widescreen</PresentationFormat>
  <Paragraphs>143</Paragraphs>
  <Slides>19</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UTM Alpine KT</vt:lpstr>
      <vt:lpstr>Calibri</vt:lpstr>
      <vt:lpstr>UTM A&amp;S Graceland</vt:lpstr>
      <vt:lpstr>Wingdings</vt:lpstr>
      <vt:lpstr>Arial</vt:lpstr>
      <vt:lpstr>Times New Roman</vt:lpstr>
      <vt:lpstr>UTM Cookies</vt:lpstr>
      <vt:lpstr>DengXian</vt:lpstr>
      <vt:lpstr>UTM Showcard</vt:lpstr>
      <vt:lpstr>等线 Light</vt:lpstr>
      <vt:lpstr>inpin heiti</vt:lpstr>
      <vt:lpstr>Cambria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MANGNONTEAM</cp:keywords>
  <cp:lastModifiedBy>Lan Anh Dương</cp:lastModifiedBy>
  <cp:revision>8</cp:revision>
  <dcterms:created xsi:type="dcterms:W3CDTF">2022-08-07T11:20:03Z</dcterms:created>
  <dcterms:modified xsi:type="dcterms:W3CDTF">2023-07-20T07:04:17Z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2022-10-06T14:12:14Z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73ca48be-e043-4aa6-b85b-401461cb2606</vt:lpwstr>
  </property>
  <property fmtid="{D5CDD505-2E9C-101B-9397-08002B2CF9AE}" pid="8" name="MSIP_Label_defa4170-0d19-0005-0004-bc88714345d2_ContentBits">
    <vt:lpwstr>0</vt:lpwstr>
  </property>
</Properties>
</file>