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89" r:id="rId4"/>
    <p:sldId id="297" r:id="rId5"/>
    <p:sldId id="299" r:id="rId6"/>
    <p:sldId id="300" r:id="rId7"/>
    <p:sldId id="303" r:id="rId8"/>
    <p:sldId id="304" r:id="rId9"/>
    <p:sldId id="301" r:id="rId10"/>
    <p:sldId id="302" r:id="rId11"/>
    <p:sldId id="306" r:id="rId12"/>
    <p:sldId id="298" r:id="rId13"/>
    <p:sldId id="290" r:id="rId14"/>
    <p:sldId id="286" r:id="rId15"/>
    <p:sldId id="307" r:id="rId16"/>
    <p:sldId id="273" r:id="rId17"/>
    <p:sldId id="293" r:id="rId18"/>
  </p:sldIdLst>
  <p:sldSz cx="9144000" cy="5143500" type="screen16x9"/>
  <p:notesSz cx="6858000" cy="9144000"/>
  <p:custDataLst>
    <p:tags r:id="rId20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B4"/>
    <a:srgbClr val="EABD00"/>
    <a:srgbClr val="FF9900"/>
    <a:srgbClr val="0000FF"/>
    <a:srgbClr val="4FA7C7"/>
    <a:srgbClr val="E4714B"/>
    <a:srgbClr val="689733"/>
    <a:srgbClr val="5EA5DA"/>
    <a:srgbClr val="6BBDD6"/>
    <a:srgbClr val="F08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>
        <p:scale>
          <a:sx n="75" d="100"/>
          <a:sy n="75" d="100"/>
        </p:scale>
        <p:origin x="-1574" y="-6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A802F-B6B1-40DF-9B90-C587BF7F770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F14E2-7C29-456F-B69A-B31212F2FB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000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492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34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34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4922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4652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477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477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277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215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541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899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765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34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34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34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34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34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B74CE8B9-D3ED-4BA4-B587-B94AC7BA5B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B59CBA46-FDC6-46EE-8736-EE40838993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673DD989-B404-47B3-8E76-A410E4DD5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="" xmlns:a16="http://schemas.microsoft.com/office/drawing/2014/main" id="{14963335-6A56-4EC5-B285-CB07E485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8F2F06AD-CD97-481F-8E3C-FEE77B078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2B1F5D08-292D-CB44-84BF-C29CE854ED6D}"/>
              </a:ext>
            </a:extLst>
          </p:cNvPr>
          <p:cNvSpPr/>
          <p:nvPr userDrawn="1"/>
        </p:nvSpPr>
        <p:spPr>
          <a:xfrm>
            <a:off x="-2567355" y="0"/>
            <a:ext cx="1635369" cy="1600200"/>
          </a:xfrm>
          <a:prstGeom prst="ellipse">
            <a:avLst/>
          </a:prstGeom>
          <a:blipFill>
            <a:blip r:embed="rId13"/>
            <a:stretch>
              <a:fillRect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27">
            <a:extLst>
              <a:ext uri="{FF2B5EF4-FFF2-40B4-BE49-F238E27FC236}">
                <a16:creationId xmlns="" xmlns:a16="http://schemas.microsoft.com/office/drawing/2014/main" id="{01517409-D12D-45AC-9B23-B862D34E10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1556598" y="3347605"/>
            <a:ext cx="10058400" cy="1814945"/>
          </a:xfrm>
          <a:prstGeom prst="rect">
            <a:avLst/>
          </a:prstGeom>
        </p:spPr>
      </p:pic>
      <p:pic>
        <p:nvPicPr>
          <p:cNvPr id="17" name="图片 28">
            <a:extLst>
              <a:ext uri="{FF2B5EF4-FFF2-40B4-BE49-F238E27FC236}">
                <a16:creationId xmlns="" xmlns:a16="http://schemas.microsoft.com/office/drawing/2014/main" id="{03858454-7124-4ED5-B52F-14CABDF204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3768436" y="3361460"/>
            <a:ext cx="5375564" cy="181494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176828" y="-129873"/>
            <a:ext cx="9413170" cy="4340277"/>
            <a:chOff x="-194247" y="-71345"/>
            <a:chExt cx="9413170" cy="4340277"/>
          </a:xfrm>
        </p:grpSpPr>
        <p:grpSp>
          <p:nvGrpSpPr>
            <p:cNvPr id="2" name="Group 1"/>
            <p:cNvGrpSpPr/>
            <p:nvPr/>
          </p:nvGrpSpPr>
          <p:grpSpPr>
            <a:xfrm>
              <a:off x="710733" y="258552"/>
              <a:ext cx="8508190" cy="4010380"/>
              <a:chOff x="653583" y="132408"/>
              <a:chExt cx="8508190" cy="4010380"/>
            </a:xfrm>
          </p:grpSpPr>
          <p:sp>
            <p:nvSpPr>
              <p:cNvPr id="15" name="矩形: 圆角 9">
                <a:extLst>
                  <a:ext uri="{FF2B5EF4-FFF2-40B4-BE49-F238E27FC236}">
                    <a16:creationId xmlns="" xmlns:a16="http://schemas.microsoft.com/office/drawing/2014/main" id="{0003EF7A-4E1F-4B65-A78C-0075F3C249C5}"/>
                  </a:ext>
                </a:extLst>
              </p:cNvPr>
              <p:cNvSpPr/>
              <p:nvPr/>
            </p:nvSpPr>
            <p:spPr>
              <a:xfrm>
                <a:off x="653583" y="898411"/>
                <a:ext cx="7416465" cy="2975896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4FA7C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3">
                <a:extLst>
                  <a:ext uri="{FF2B5EF4-FFF2-40B4-BE49-F238E27FC236}">
                    <a16:creationId xmlns="" xmlns:a16="http://schemas.microsoft.com/office/drawing/2014/main" id="{78B82ADE-99DC-F443-A91E-F5F394D479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75016" y="132408"/>
                <a:ext cx="2886757" cy="4010380"/>
              </a:xfrm>
              <a:prstGeom prst="rect">
                <a:avLst/>
              </a:prstGeom>
            </p:spPr>
          </p:pic>
        </p:grpSp>
        <p:pic>
          <p:nvPicPr>
            <p:cNvPr id="20" name="图片 19">
              <a:extLst>
                <a:ext uri="{FF2B5EF4-FFF2-40B4-BE49-F238E27FC236}">
                  <a16:creationId xmlns="" xmlns:a16="http://schemas.microsoft.com/office/drawing/2014/main" id="{B588D7D1-0819-4831-B693-14682E2BA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4247" y="-71345"/>
              <a:ext cx="2865591" cy="2179463"/>
            </a:xfrm>
            <a:prstGeom prst="rect">
              <a:avLst/>
            </a:prstGeom>
          </p:spPr>
        </p:pic>
      </p:grpSp>
      <p:sp>
        <p:nvSpPr>
          <p:cNvPr id="13" name="矩形: 圆角 13">
            <a:extLst>
              <a:ext uri="{FF2B5EF4-FFF2-40B4-BE49-F238E27FC236}">
                <a16:creationId xmlns="" xmlns:a16="http://schemas.microsoft.com/office/drawing/2014/main" id="{E615EDAF-5E2B-4C21-BF81-9F622E953C13}"/>
              </a:ext>
            </a:extLst>
          </p:cNvPr>
          <p:cNvSpPr/>
          <p:nvPr/>
        </p:nvSpPr>
        <p:spPr>
          <a:xfrm>
            <a:off x="3103156" y="974611"/>
            <a:ext cx="2324390" cy="4001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600" b="1" dirty="0" err="1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zh-CN" sz="2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 err="1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endParaRPr lang="zh-CN" altLang="en-US" sz="2600" b="1" dirty="0">
              <a:solidFill>
                <a:srgbClr val="0067B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: 圆角 13">
            <a:extLst>
              <a:ext uri="{FF2B5EF4-FFF2-40B4-BE49-F238E27FC236}">
                <a16:creationId xmlns="" xmlns:a16="http://schemas.microsoft.com/office/drawing/2014/main" id="{E615EDAF-5E2B-4C21-BF81-9F622E953C13}"/>
              </a:ext>
            </a:extLst>
          </p:cNvPr>
          <p:cNvSpPr/>
          <p:nvPr/>
        </p:nvSpPr>
        <p:spPr>
          <a:xfrm>
            <a:off x="615483" y="1495377"/>
            <a:ext cx="6526925" cy="15914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CN" sz="30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rPr>
              <a:t>KỂ CHUYỆN ĐƯỢC CHỨNG KIẾN HOẶC THAM GIA</a:t>
            </a:r>
            <a:endParaRPr lang="zh-CN" altLang="en-US" sz="3000" b="1" dirty="0">
              <a:solidFill>
                <a:srgbClr val="0067B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淘宝网chenying0907出品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99" y="2939913"/>
            <a:ext cx="599905" cy="574102"/>
          </a:xfrm>
          <a:prstGeom prst="rect">
            <a:avLst/>
          </a:prstGeom>
        </p:spPr>
      </p:pic>
      <p:pic>
        <p:nvPicPr>
          <p:cNvPr id="19" name="淘宝网chenying0907出品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" y="1495772"/>
            <a:ext cx="336886" cy="322396"/>
          </a:xfrm>
          <a:prstGeom prst="rect">
            <a:avLst/>
          </a:prstGeom>
        </p:spPr>
      </p:pic>
      <p:pic>
        <p:nvPicPr>
          <p:cNvPr id="21" name="淘宝网chenying0907出品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733" y="631574"/>
            <a:ext cx="557661" cy="533675"/>
          </a:xfrm>
          <a:prstGeom prst="rect">
            <a:avLst/>
          </a:prstGeom>
        </p:spPr>
      </p:pic>
      <p:pic>
        <p:nvPicPr>
          <p:cNvPr id="27" name="淘宝网chenying0907出品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908" y="392507"/>
            <a:ext cx="336886" cy="322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67917 -0.00896 L 0.67917 -0.00896 C 0.67622 -0.00555 0.67361 -0.00155 0.67049 0.00184 C 0.66945 0.00277 0.66806 0.00277 0.66684 0.004 C 0.66511 0.00586 0.66372 0.00832 0.66198 0.01049 C 0.65955 0.01357 0.65747 0.01789 0.65469 0.01913 L 0.64497 0.02345 C 0.64288 0.02561 0.64115 0.029 0.63889 0.02993 C 0.63368 0.03209 0.6283 0.03209 0.62292 0.03209 C 0.60018 0.03209 0.57743 0.03055 0.55469 0.02993 C 0.55347 0.02931 0.55226 0.02839 0.55104 0.02777 C 0.54757 0.02623 0.54097 0.02437 0.53768 0.02345 C 0.53646 0.02283 0.53525 0.0219 0.53403 0.02129 C 0.53073 0.01974 0.52431 0.01697 0.52431 0.01697 L 0.33646 0.01913 C 0.33472 0.01913 0.33316 0.02067 0.3316 0.02129 C 0.32882 0.02221 0.32587 0.02252 0.32309 0.02345 C 0.32136 0.02407 0.31979 0.02499 0.31823 0.02561 C 0.31268 0.02746 0.3099 0.02777 0.30469 0.02993 C 0.29879 0.03271 0.30278 0.03302 0.29497 0.03425 C 0.28924 0.03549 0.28368 0.03579 0.27795 0.03641 C 0.26129 0.04135 0.28195 0.03549 0.25834 0.04073 C 0.24931 0.04289 0.25365 0.04228 0.24618 0.04505 C 0.24219 0.0466 0.2382 0.04907 0.23403 0.04937 L 0.2158 0.05184 L 0.14618 0.04937 C 0.11042 0.04752 0.14497 0.04937 0.13038 0.04505 C 0.12674 0.04413 0.12309 0.04382 0.11945 0.04289 C 0.1165 0.04228 0.11372 0.04166 0.11094 0.04073 C 0.10851 0.04011 0.10608 0.03919 0.10347 0.03857 C 0.09948 0.03765 0.09549 0.03734 0.09132 0.03641 C 0.08021 0.02993 0.09775 0.04011 0.0816 0.03209 C 0.07917 0.03086 0.07674 0.029 0.07431 0.02777 C 0.07101 0.02623 0.06771 0.0253 0.06459 0.02345 C 0.06216 0.0219 0.05972 0.01974 0.05729 0.01913 L 0.04861 0.01697 C 0.03993 0.01172 0.05087 0.0182 0.04011 0.01265 C 0.03889 0.01203 0.03768 0.0111 0.03646 0.01049 C 0.0349 0.00956 0.03316 0.00925 0.0316 0.00832 C 0.02917 0.00709 0.02691 0.00462 0.02431 0.004 C 0.02066 0.00308 0.00938 -5.55556E-6 0.00608 -0.00032 C 0.004 -0.00063 0.00191 -0.00032 -5.55556E-7 -0.00032 L -5.55556E-7 -0.00032 " pathEditMode="relative" ptsTypes="AAAAAAAAAAAAAAAAAAAAAAAAAAAAAAAAAAAAAAAAAAA">
                                      <p:cBhvr>
                                        <p:cTn id="9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1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5608 -0.1108 L 0.35608 -0.1108 C 0.35278 -0.10586 0.34983 -0.1 0.34618 -0.09568 C 0.34479 -0.09414 0.34288 -0.09475 0.34132 -0.09352 C 0.33959 -0.09259 0.3382 -0.09043 0.33646 -0.0892 C 0.32952 -0.08395 0.33611 -0.09043 0.32795 -0.08488 C 0.32622 -0.08395 0.32483 -0.08117 0.32309 -0.08056 C 0.31858 -0.07901 0.31406 -0.07932 0.30972 -0.07839 C 0.28906 -0.07438 0.31424 -0.07562 0.27431 -0.07407 L 0.17309 -0.07191 L 0.16459 -0.06975 C 0.16216 -0.06914 0.15972 -0.0679 0.15729 -0.06759 C 0.14948 -0.06667 0.14184 -0.06605 0.13403 -0.06543 C 0.12466 -0.0571 0.13212 -0.06235 0.1158 -0.05895 C 0.11337 -0.05833 0.11094 -0.05772 0.10851 -0.05679 C 0.10677 -0.05617 0.10521 -0.05494 0.10365 -0.05463 C 0.07865 -0.04815 0.10087 -0.05586 0.08525 -0.05031 C 0.07379 -0.04012 0.0882 -0.05185 0.07309 -0.04383 C 0.07136 -0.0429 0.06997 -0.04043 0.06823 -0.03951 C 0.06372 -0.03673 0.05712 -0.03457 0.05243 -0.03302 C 0.05122 -0.03148 0.05 -0.02932 0.04861 -0.0287 C 0.04636 -0.02716 0.04375 -0.02716 0.04132 -0.02654 C 0.03941 -0.02593 0.03733 -0.025 0.03525 -0.02438 C 0.03368 -0.02377 0.03195 -0.02284 0.03038 -0.02222 C 0.02917 -0.0216 0.02795 -0.02037 0.02674 -0.02006 C 0.02344 -0.01883 0.02031 -0.01852 0.01702 -0.0179 C 0.01025 -0.01389 0.01632 -0.0179 0.00972 -0.01142 C 0.00816 -0.00957 0.00625 -0.00864 0.00486 -0.0071 C -0.00451 0.00401 0.00834 -0.00802 2.22222E-6 -0.00031 L 2.22222E-6 -0.00031 " pathEditMode="relative" ptsTypes="AAAAAAAAAAAAAAAAAAAAAAAAAAAAAA">
                                      <p:cBhvr>
                                        <p:cTn id="16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8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743 -0.08488 L 0.0743 -0.08488 C 0.071 -0.08272 0.06771 -0.08087 0.06441 -0.0784 C 0.06284 -0.07716 0.06128 -0.07531 0.05955 -0.07408 C 0.05694 -0.07253 0.04687 -0.07037 0.04496 -0.06976 C 0.03455 -0.06358 0.05121 -0.07315 0.03403 -0.06544 C 0.03159 -0.06451 0.02673 -0.06111 0.02673 -0.06111 C 0.02552 -0.05988 0.02448 -0.05803 0.02309 -0.05679 C 0.02066 -0.05494 0.0158 -0.05247 0.0158 -0.05247 C 0.01493 -0.05093 0.01406 -0.0497 0.01337 -0.04815 C 0.01232 -0.04599 0.01198 -0.04352 0.01093 -0.04167 C 0.00989 -0.03982 0.0085 -0.03889 0.00729 -0.03735 C 0.00642 -0.03519 0.00538 -0.03334 0.00486 -0.03087 C 0.00416 -0.02809 0.00399 -0.025 0.00364 -0.02223 C 0.00278 -0.0179 0.00173 -0.01358 0.00121 -0.00926 L 2.5E-6 -0.00031 L 2.5E-6 -0.00031 " pathEditMode="relative" ptsTypes="AAAAAAAAAAAAAAAAA">
                                      <p:cBhvr>
                                        <p:cTn id="23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5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243 -0.30618 L -0.05243 -0.30618 C -0.0533 -0.2997 -0.054 -0.29322 -0.05487 -0.28674 C -0.05521 -0.28396 -0.05573 -0.28118 -0.05608 -0.27809 C -0.0573 -0.26914 -0.05764 -0.26359 -0.05851 -0.25433 C -0.05851 -0.25217 -0.05938 -0.22223 -0.05608 -0.21081 C -0.05539 -0.20865 -0.05452 -0.20649 -0.05365 -0.20433 C -0.05157 -0.19291 -0.05313 -0.1997 -0.04757 -0.18488 C -0.04671 -0.18272 -0.04566 -0.18087 -0.04514 -0.1784 C -0.04358 -0.16976 -0.0448 -0.17346 -0.0415 -0.1676 C -0.04063 -0.16328 -0.04046 -0.15834 -0.03907 -0.15464 L -0.03421 -0.14137 C -0.0323 -0.1284 -0.03351 -0.1355 -0.03056 -0.11976 C -0.03021 -0.1176 -0.03021 -0.11482 -0.02934 -0.11328 L -0.02691 -0.10896 C -0.02657 -0.1068 -0.02622 -0.10433 -0.0257 -0.10248 C -0.02414 -0.09692 -0.02309 -0.09569 -0.02084 -0.09167 C -0.01806 -0.07655 -0.02014 -0.0818 -0.01598 -0.07408 C -0.01511 -0.071 -0.0125 -0.06328 -0.01233 -0.05896 C -0.01112 -0.04167 -0.01268 -0.03025 -0.00868 -0.01575 C -0.00782 -0.01266 -0.00747 -0.00927 -0.00625 -0.00711 C -0.00521 -0.00525 -0.00382 -0.00556 -0.00261 -0.00495 L 1.94444E-6 -0.00032 L 1.94444E-6 -0.00032 " pathEditMode="relative" ptsTypes="AAAAAAAAAAAAAAAAAAAAAAAA">
                                      <p:cBhvr>
                                        <p:cTn id="30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32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7BDE7B32-733C-4B2C-BAAF-A23106F409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71" y="2411913"/>
            <a:ext cx="2525157" cy="3571875"/>
          </a:xfrm>
          <a:prstGeom prst="rect">
            <a:avLst/>
          </a:prstGeom>
        </p:spPr>
      </p:pic>
      <p:sp>
        <p:nvSpPr>
          <p:cNvPr id="2" name="AutoShape 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3" name="AutoShape 6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4" name="AutoShape 8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10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12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8" name="AutoShape 1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2290" name="Picture 2" descr="http://chuaviettoancau.com/userfiles/159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9" y="68364"/>
            <a:ext cx="3023999" cy="168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TP.HCM: “Ngày an lạc” dời đến Việt Nam Quốc Tự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445" y="103188"/>
            <a:ext cx="2885207" cy="163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Chùa Một Cột - Biểu tượng văn hóa ngàn năm của Hà Nộ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574946"/>
            <a:ext cx="2892425" cy="183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2" descr="Dịch Vụ Cho Thuê Xe 29 Chỗ Đi Lễ Chùa Giá Rẻ Tại Miền Bắc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1" name="AutoShape 14" descr="Dịch Vụ Cho Thuê Xe 29 Chỗ Đi Lễ Chùa Giá Rẻ Tại Miền Bắc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2306" name="Picture 18" descr="Bái Đính – Tràng An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9" b="14900"/>
          <a:stretch/>
        </p:blipFill>
        <p:spPr bwMode="auto">
          <a:xfrm>
            <a:off x="5026344" y="2574654"/>
            <a:ext cx="2942357" cy="179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33337" y="1753982"/>
            <a:ext cx="3433763" cy="696031"/>
            <a:chOff x="128587" y="3871411"/>
            <a:chExt cx="3433763" cy="1219199"/>
          </a:xfrm>
        </p:grpSpPr>
        <p:sp>
          <p:nvSpPr>
            <p:cNvPr id="17" name="Rectangle 16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Chùa</a:t>
              </a:r>
              <a:r>
                <a:rPr lang="en-US" sz="28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Hoằng</a:t>
              </a:r>
              <a:r>
                <a:rPr lang="en-US" sz="28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Pháp</a:t>
              </a:r>
              <a:endParaRPr lang="vi-VN" sz="28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787787" y="1733570"/>
            <a:ext cx="3433763" cy="716444"/>
            <a:chOff x="128587" y="3871411"/>
            <a:chExt cx="3433763" cy="1219199"/>
          </a:xfrm>
        </p:grpSpPr>
        <p:sp>
          <p:nvSpPr>
            <p:cNvPr id="20" name="Rectangle 19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28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Quốc</a:t>
              </a:r>
              <a:r>
                <a:rPr lang="en-US" sz="28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endParaRPr lang="vi-VN" sz="28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55" y="4409695"/>
            <a:ext cx="3433763" cy="651036"/>
            <a:chOff x="128587" y="3871411"/>
            <a:chExt cx="3433763" cy="1219199"/>
          </a:xfrm>
        </p:grpSpPr>
        <p:sp>
          <p:nvSpPr>
            <p:cNvPr id="23" name="Rectangle 22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Chùa</a:t>
              </a:r>
              <a:r>
                <a:rPr lang="en-US" sz="28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8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Cột</a:t>
              </a:r>
              <a:endParaRPr lang="vi-VN" sz="28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772705" y="4351183"/>
            <a:ext cx="3433763" cy="716210"/>
            <a:chOff x="128587" y="3871411"/>
            <a:chExt cx="3433763" cy="1219199"/>
          </a:xfrm>
        </p:grpSpPr>
        <p:sp>
          <p:nvSpPr>
            <p:cNvPr id="26" name="Rectangle 25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Chùa</a:t>
              </a:r>
              <a:r>
                <a:rPr lang="en-US" sz="28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Bái</a:t>
              </a:r>
              <a:r>
                <a:rPr lang="en-US" sz="28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Đính</a:t>
              </a:r>
              <a:endParaRPr lang="vi-VN" sz="28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302689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08" y="184039"/>
            <a:ext cx="4436892" cy="27548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658" y="1303337"/>
            <a:ext cx="4000892" cy="24876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1108075" y="3073902"/>
            <a:ext cx="3433763" cy="966164"/>
            <a:chOff x="128587" y="3871411"/>
            <a:chExt cx="3433763" cy="1219199"/>
          </a:xfrm>
        </p:grpSpPr>
        <p:sp>
          <p:nvSpPr>
            <p:cNvPr id="13" name="Rectangle 12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Nha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Trang</a:t>
              </a:r>
              <a:endParaRPr lang="vi-VN" sz="3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76458" y="3922530"/>
            <a:ext cx="3433763" cy="971970"/>
            <a:chOff x="128587" y="3871411"/>
            <a:chExt cx="3433763" cy="1219199"/>
          </a:xfrm>
        </p:grpSpPr>
        <p:sp>
          <p:nvSpPr>
            <p:cNvPr id="17" name="Rectangle 16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Vũng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Tàu</a:t>
              </a:r>
              <a:endParaRPr lang="vi-VN" sz="3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20" name="图片 6">
            <a:extLst>
              <a:ext uri="{FF2B5EF4-FFF2-40B4-BE49-F238E27FC236}">
                <a16:creationId xmlns="" xmlns:a16="http://schemas.microsoft.com/office/drawing/2014/main" id="{BAA89721-3974-9542-AB19-5008546CCA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336988" y="2938852"/>
            <a:ext cx="1613337" cy="30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5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F3927E8C-ABA5-46C1-98F4-CE8E8FF2F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114300"/>
            <a:ext cx="8953500" cy="495154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60267F1A-B7D8-4C07-8FBE-F6B05F14CDE5}"/>
              </a:ext>
            </a:extLst>
          </p:cNvPr>
          <p:cNvSpPr txBox="1"/>
          <p:nvPr/>
        </p:nvSpPr>
        <p:spPr>
          <a:xfrm>
            <a:off x="381000" y="496108"/>
            <a:ext cx="8420099" cy="4453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u="sng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Gợi</a:t>
            </a:r>
            <a:r>
              <a:rPr lang="en-US" altLang="zh-CN" sz="2000" b="1" u="sng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ý 2: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Kể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về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lần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thăm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a)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Giới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thiệu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: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Em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được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thăm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vào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thời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gian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nào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cùng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với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ai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Đó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là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gì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 Ở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đâu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b)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Kể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diễn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biến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câu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chuyện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:</a:t>
            </a:r>
          </a:p>
          <a:p>
            <a:pPr marL="342900" indent="-342900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Em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chuẩn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bị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thăm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ra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sao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Dọc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đường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em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có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những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giác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gì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thú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vị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 marL="342900" indent="-342900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nơi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em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đến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có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những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gì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nổi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bật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Sự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việc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nào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xảy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ra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làm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em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thích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thú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hoặc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gây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ấn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tượng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khó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quên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 marL="342900" indent="-342900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Cuộc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thăm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kết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thúc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vào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lúc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nào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c)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Nêu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nghĩ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: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Em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có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những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suy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nghĩ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và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cảm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xúc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gì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đáng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nhớ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về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đó</a:t>
            </a:r>
            <a:r>
              <a:rPr lang="en-US" altLang="zh-CN" sz="20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  <a:endParaRPr lang="zh-CN" altLang="en-US" sz="2000" b="1" dirty="0"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  <p:sp>
        <p:nvSpPr>
          <p:cNvPr id="6" name="文本框 13">
            <a:extLst>
              <a:ext uri="{FF2B5EF4-FFF2-40B4-BE49-F238E27FC236}">
                <a16:creationId xmlns="" xmlns:a16="http://schemas.microsoft.com/office/drawing/2014/main" id="{63D3D97C-C3CD-4DAE-A3F2-A4E3E1967244}"/>
              </a:ext>
            </a:extLst>
          </p:cNvPr>
          <p:cNvSpPr txBox="1"/>
          <p:nvPr/>
        </p:nvSpPr>
        <p:spPr>
          <a:xfrm>
            <a:off x="3869129" y="131812"/>
            <a:ext cx="1443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Gợi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ý</a:t>
            </a:r>
            <a:endParaRPr lang="zh-CN" altLang="en-US" sz="2800" b="1" dirty="0">
              <a:solidFill>
                <a:srgbClr val="0067B4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45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933B4719-92CE-4FD6-9F0E-0C7A728739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239" y="658557"/>
            <a:ext cx="3298581" cy="382635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EB304FE4-8407-4F2D-959A-D0807B66DA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74" y="-11210"/>
            <a:ext cx="3056488" cy="401171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E95A0477-7BFF-4AF3-9E7F-99616232499E}"/>
              </a:ext>
            </a:extLst>
          </p:cNvPr>
          <p:cNvSpPr txBox="1"/>
          <p:nvPr/>
        </p:nvSpPr>
        <p:spPr>
          <a:xfrm>
            <a:off x="4488098" y="1686940"/>
            <a:ext cx="2900439" cy="884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400" b="1" dirty="0" err="1">
                <a:solidFill>
                  <a:srgbClr val="0067B4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Thực</a:t>
            </a:r>
            <a:r>
              <a:rPr lang="en-US" altLang="zh-CN" sz="4400" b="1" dirty="0">
                <a:solidFill>
                  <a:srgbClr val="0067B4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0067B4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hành</a:t>
            </a:r>
            <a:endParaRPr lang="zh-CN" altLang="en-US" sz="4400" b="1" dirty="0">
              <a:solidFill>
                <a:srgbClr val="0067B4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6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1BBE6C2F-198E-4084-93C2-661BEAB24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8947" y="-953729"/>
            <a:ext cx="4336330" cy="713422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B8F73172-2091-4440-9D50-D14B7F99A6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3408">
            <a:off x="5556611" y="253596"/>
            <a:ext cx="4699390" cy="443507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AC6FDD0C-4248-4B97-98C4-1E69099E617D}"/>
              </a:ext>
            </a:extLst>
          </p:cNvPr>
          <p:cNvSpPr txBox="1"/>
          <p:nvPr/>
        </p:nvSpPr>
        <p:spPr>
          <a:xfrm>
            <a:off x="6616616" y="2092171"/>
            <a:ext cx="2222584" cy="121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Gợi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ý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câu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hỏi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đánh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giá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:</a:t>
            </a:r>
            <a:endParaRPr lang="zh-CN" altLang="en-US" sz="2800" b="1" dirty="0">
              <a:solidFill>
                <a:srgbClr val="0067B4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  <p:sp>
        <p:nvSpPr>
          <p:cNvPr id="8" name="文本框 11">
            <a:extLst>
              <a:ext uri="{FF2B5EF4-FFF2-40B4-BE49-F238E27FC236}">
                <a16:creationId xmlns="" xmlns:a16="http://schemas.microsoft.com/office/drawing/2014/main" id="{AC6FDD0C-4248-4B97-98C4-1E69099E617D}"/>
              </a:ext>
            </a:extLst>
          </p:cNvPr>
          <p:cNvSpPr txBox="1"/>
          <p:nvPr/>
        </p:nvSpPr>
        <p:spPr>
          <a:xfrm>
            <a:off x="582760" y="886758"/>
            <a:ext cx="5664371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-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Bạn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thấy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ở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đây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thế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nào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-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Sự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vật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nào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làm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bạn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thích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thú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-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Nếu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có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dịp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tham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quan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bạn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có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quay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trở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lại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đây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không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Vì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sao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-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Kỉ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niệm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nào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về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chuyến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làm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bạn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nhớ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nhất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-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Bạn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mong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ước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điều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gì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sau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chuyến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4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1460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1BBE6C2F-198E-4084-93C2-661BEAB24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8947" y="-953729"/>
            <a:ext cx="4336330" cy="713422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B8F73172-2091-4440-9D50-D14B7F99A6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3408">
            <a:off x="5556611" y="253596"/>
            <a:ext cx="4699390" cy="443507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AC6FDD0C-4248-4B97-98C4-1E69099E617D}"/>
              </a:ext>
            </a:extLst>
          </p:cNvPr>
          <p:cNvSpPr txBox="1"/>
          <p:nvPr/>
        </p:nvSpPr>
        <p:spPr>
          <a:xfrm>
            <a:off x="6578516" y="2111873"/>
            <a:ext cx="2279734" cy="121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Gợi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ý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tiêu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chí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đánh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giá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:</a:t>
            </a:r>
            <a:endParaRPr lang="zh-CN" altLang="en-US" sz="2800" b="1" dirty="0">
              <a:solidFill>
                <a:srgbClr val="0067B4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  <p:sp>
        <p:nvSpPr>
          <p:cNvPr id="11" name="文本框 11">
            <a:extLst>
              <a:ext uri="{FF2B5EF4-FFF2-40B4-BE49-F238E27FC236}">
                <a16:creationId xmlns="" xmlns:a16="http://schemas.microsoft.com/office/drawing/2014/main" id="{AC6FDD0C-4248-4B97-98C4-1E69099E617D}"/>
              </a:ext>
            </a:extLst>
          </p:cNvPr>
          <p:cNvSpPr txBox="1"/>
          <p:nvPr/>
        </p:nvSpPr>
        <p:spPr>
          <a:xfrm>
            <a:off x="685800" y="1517441"/>
            <a:ext cx="5715000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itchFamily="2" charset="2"/>
              <a:buChar char="v"/>
            </a:pP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Nội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dung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câu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chuyện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30000"/>
              </a:lnSpc>
              <a:buFont typeface="Wingdings" pitchFamily="2" charset="2"/>
              <a:buChar char="v"/>
            </a:pP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Cách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kể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: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Giọng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điệu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cử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chỉ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... </a:t>
            </a:r>
          </a:p>
          <a:p>
            <a:pPr marL="342900" indent="-342900">
              <a:lnSpc>
                <a:spcPct val="130000"/>
              </a:lnSpc>
              <a:buFont typeface="Wingdings" pitchFamily="2" charset="2"/>
              <a:buChar char="v"/>
            </a:pP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Trả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lời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được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câu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hỏi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của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bạn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hoặc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đặt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được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câu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hỏi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cho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bạn</a:t>
            </a:r>
            <a:r>
              <a:rPr lang="en-US" altLang="zh-CN" sz="2800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. </a:t>
            </a:r>
            <a:endParaRPr lang="zh-CN" altLang="en-US" sz="2800" dirty="0"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03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>
            <a:extLst>
              <a:ext uri="{FF2B5EF4-FFF2-40B4-BE49-F238E27FC236}">
                <a16:creationId xmlns="" xmlns:a16="http://schemas.microsoft.com/office/drawing/2014/main" id="{0003EF7A-4E1F-4B65-A78C-0075F3C249C5}"/>
              </a:ext>
            </a:extLst>
          </p:cNvPr>
          <p:cNvSpPr/>
          <p:nvPr/>
        </p:nvSpPr>
        <p:spPr>
          <a:xfrm>
            <a:off x="1729140" y="1380823"/>
            <a:ext cx="6662781" cy="29758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4FA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C0EE2F2A-EE89-4478-871E-687D243FA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09" y="308958"/>
            <a:ext cx="3541393" cy="269345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B9087144-17A4-4F19-801B-E5A5F6778204}"/>
              </a:ext>
            </a:extLst>
          </p:cNvPr>
          <p:cNvSpPr txBox="1"/>
          <p:nvPr/>
        </p:nvSpPr>
        <p:spPr>
          <a:xfrm>
            <a:off x="2384005" y="2417635"/>
            <a:ext cx="5512155" cy="1522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0C515499-ADDE-4C24-9F48-3B4E1E8FD24D}"/>
              </a:ext>
            </a:extLst>
          </p:cNvPr>
          <p:cNvSpPr txBox="1"/>
          <p:nvPr/>
        </p:nvSpPr>
        <p:spPr>
          <a:xfrm>
            <a:off x="3992585" y="1541384"/>
            <a:ext cx="2135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solidFill>
                  <a:srgbClr val="0070C0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Dặn</a:t>
            </a:r>
            <a:r>
              <a:rPr lang="en-US" altLang="zh-CN" sz="4000" b="1" dirty="0">
                <a:solidFill>
                  <a:srgbClr val="0070C0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0070C0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dò</a:t>
            </a:r>
            <a:endParaRPr lang="zh-CN" altLang="en-US" sz="4000" b="1" dirty="0">
              <a:solidFill>
                <a:srgbClr val="0070C0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91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="" xmlns:a16="http://schemas.microsoft.com/office/drawing/2014/main" id="{53401403-DBEE-4395-94BA-4E4E99DE1C90}"/>
              </a:ext>
            </a:extLst>
          </p:cNvPr>
          <p:cNvSpPr txBox="1"/>
          <p:nvPr/>
        </p:nvSpPr>
        <p:spPr>
          <a:xfrm>
            <a:off x="2489784" y="1253520"/>
            <a:ext cx="6235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chemeClr val="bg1"/>
                </a:solidFill>
                <a:effectLst>
                  <a:outerShdw blurRad="228600" dist="38100" sx="102000" sy="102000" algn="ctr" rotWithShape="0">
                    <a:prstClr val="black">
                      <a:alpha val="16000"/>
                    </a:prstClr>
                  </a:outerShdw>
                </a:effectLst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CHÚC CÁC BẠN HỌC TỐT!</a:t>
            </a:r>
            <a:endParaRPr lang="zh-CN" altLang="en-US" sz="6000" b="1" dirty="0">
              <a:solidFill>
                <a:schemeClr val="bg1"/>
              </a:solidFill>
              <a:effectLst>
                <a:outerShdw blurRad="228600" dist="38100" sx="102000" sy="102000" algn="ctr" rotWithShape="0">
                  <a:prstClr val="black">
                    <a:alpha val="16000"/>
                  </a:prstClr>
                </a:outerShdw>
              </a:effectLst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AA574498-DC94-4DEE-8EAD-F8F687BDA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8" y="24873"/>
            <a:ext cx="3541393" cy="269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7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2355585" y="-1444794"/>
            <a:ext cx="4352850" cy="8062185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="" xmlns:a16="http://schemas.microsoft.com/office/drawing/2014/main" id="{4BB38787-D84F-4687-87D7-7AFE0643C671}"/>
              </a:ext>
            </a:extLst>
          </p:cNvPr>
          <p:cNvSpPr/>
          <p:nvPr/>
        </p:nvSpPr>
        <p:spPr>
          <a:xfrm>
            <a:off x="1226507" y="3447144"/>
            <a:ext cx="65348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Biết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nghe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và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nhận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xét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lời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kể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bạn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.</a:t>
            </a:r>
            <a:endParaRPr lang="zh-CN" altLang="en-US" sz="2800" b="1" dirty="0">
              <a:solidFill>
                <a:srgbClr val="0067B4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="" xmlns:a16="http://schemas.microsoft.com/office/drawing/2014/main" id="{6B5456CA-CD9A-490A-892B-4EFAA8D729AE}"/>
              </a:ext>
            </a:extLst>
          </p:cNvPr>
          <p:cNvSpPr/>
          <p:nvPr/>
        </p:nvSpPr>
        <p:spPr>
          <a:xfrm>
            <a:off x="1226507" y="1437263"/>
            <a:ext cx="65348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Kể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được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một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lần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thăm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địa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phương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(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hoặc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nơi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khác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);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kể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rõ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địa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điểm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diễn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biến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câu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chuyện</a:t>
            </a:r>
            <a:r>
              <a:rPr lang="en-US" altLang="zh-CN" sz="28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.</a:t>
            </a:r>
            <a:endParaRPr lang="zh-CN" altLang="en-US" sz="2800" b="1" dirty="0">
              <a:solidFill>
                <a:srgbClr val="0067B4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  <p:sp>
        <p:nvSpPr>
          <p:cNvPr id="7" name="椭圆 3">
            <a:extLst>
              <a:ext uri="{FF2B5EF4-FFF2-40B4-BE49-F238E27FC236}">
                <a16:creationId xmlns="" xmlns:a16="http://schemas.microsoft.com/office/drawing/2014/main" id="{591C7235-2E7A-4A4E-8F97-054024EF2FAD}"/>
              </a:ext>
            </a:extLst>
          </p:cNvPr>
          <p:cNvSpPr/>
          <p:nvPr/>
        </p:nvSpPr>
        <p:spPr>
          <a:xfrm>
            <a:off x="3157562" y="113219"/>
            <a:ext cx="1276483" cy="1133454"/>
          </a:xfrm>
          <a:prstGeom prst="ellipse">
            <a:avLst/>
          </a:prstGeom>
          <a:solidFill>
            <a:srgbClr val="0067B4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endParaRPr kumimoji="1" lang="zh-CN" alt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F73E308-ADF1-E141-A72F-09A25C317F34}"/>
              </a:ext>
            </a:extLst>
          </p:cNvPr>
          <p:cNvSpPr/>
          <p:nvPr/>
        </p:nvSpPr>
        <p:spPr>
          <a:xfrm>
            <a:off x="4567395" y="103673"/>
            <a:ext cx="1276483" cy="1133454"/>
          </a:xfrm>
          <a:prstGeom prst="ellipse">
            <a:avLst/>
          </a:prstGeom>
          <a:solidFill>
            <a:srgbClr val="0067B4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endParaRPr kumimoji="1" lang="zh-CN" alt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图片 6">
            <a:extLst>
              <a:ext uri="{FF2B5EF4-FFF2-40B4-BE49-F238E27FC236}">
                <a16:creationId xmlns="" xmlns:a16="http://schemas.microsoft.com/office/drawing/2014/main" id="{381AC937-4D6C-DA42-B178-D660F538DA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68864">
            <a:off x="-516855" y="2825905"/>
            <a:ext cx="2544393" cy="25443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7" grpId="0"/>
      <p:bldP spid="7" grpId="2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F27B8C4A-B651-4B12-A69C-67DD5CB1D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56" y="799784"/>
            <a:ext cx="8529144" cy="324334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2A18FB44-691F-498A-8EA3-E38329C4BDEF}"/>
              </a:ext>
            </a:extLst>
          </p:cNvPr>
          <p:cNvSpPr txBox="1"/>
          <p:nvPr/>
        </p:nvSpPr>
        <p:spPr>
          <a:xfrm>
            <a:off x="3671514" y="1486191"/>
            <a:ext cx="1983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36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Đề bài:</a:t>
            </a:r>
            <a:endParaRPr lang="zh-CN" altLang="en-US" sz="3600" b="1" dirty="0">
              <a:solidFill>
                <a:srgbClr val="0067B4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6C13B488-96D5-43DA-91ED-780E43D97E41}"/>
              </a:ext>
            </a:extLst>
          </p:cNvPr>
          <p:cNvSpPr txBox="1"/>
          <p:nvPr/>
        </p:nvSpPr>
        <p:spPr>
          <a:xfrm>
            <a:off x="1056291" y="2104835"/>
            <a:ext cx="6558455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Kể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được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một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lần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thăm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địa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phương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(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hoặc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nơi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khác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);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kể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rõ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địa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điểm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diễn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biến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của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câu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chuyện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.</a:t>
            </a:r>
            <a:endParaRPr lang="zh-CN" altLang="en-US" sz="2800" b="1" dirty="0"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zh-CN" altLang="en-US" sz="1200" dirty="0">
              <a:latin typeface="字魂27号-布丁体" panose="00000505000000000000" pitchFamily="2" charset="-122"/>
              <a:ea typeface="字魂27号-布丁体" panose="00000505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1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F3927E8C-ABA5-46C1-98F4-CE8E8FF2F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470049"/>
            <a:ext cx="8324850" cy="417815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63D3D97C-C3CD-4DAE-A3F2-A4E3E1967244}"/>
              </a:ext>
            </a:extLst>
          </p:cNvPr>
          <p:cNvSpPr txBox="1"/>
          <p:nvPr/>
        </p:nvSpPr>
        <p:spPr>
          <a:xfrm>
            <a:off x="3833010" y="565352"/>
            <a:ext cx="1666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Gợi</a:t>
            </a:r>
            <a:r>
              <a:rPr lang="en-US" altLang="zh-CN" sz="3600" b="1" dirty="0">
                <a:solidFill>
                  <a:srgbClr val="0067B4"/>
                </a:solidFill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ý</a:t>
            </a:r>
            <a:endParaRPr lang="zh-CN" altLang="en-US" sz="3600" b="1" dirty="0">
              <a:solidFill>
                <a:srgbClr val="0067B4"/>
              </a:solidFill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  <p:sp>
        <p:nvSpPr>
          <p:cNvPr id="9" name="文本框 13">
            <a:extLst>
              <a:ext uri="{FF2B5EF4-FFF2-40B4-BE49-F238E27FC236}">
                <a16:creationId xmlns="" xmlns:a16="http://schemas.microsoft.com/office/drawing/2014/main" id="{63D3D97C-C3CD-4DAE-A3F2-A4E3E1967244}"/>
              </a:ext>
            </a:extLst>
          </p:cNvPr>
          <p:cNvSpPr txBox="1"/>
          <p:nvPr/>
        </p:nvSpPr>
        <p:spPr>
          <a:xfrm>
            <a:off x="836642" y="1153886"/>
            <a:ext cx="758345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u="sng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Gợi</a:t>
            </a:r>
            <a:r>
              <a:rPr lang="en-US" altLang="zh-CN" sz="2800" b="1" u="sng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ý 1: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Xác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định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rõ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mà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đến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thăm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(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cánh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đồng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ngọn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núi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dòng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sông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hồ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thác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ngôi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chùa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cây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cầu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lăng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tẩm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viên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biển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…)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Tên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gọi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cụ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thể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đó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là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gì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</a:p>
          <a:p>
            <a:pPr algn="just"/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VD: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biển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Nha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Trang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thác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voi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, …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Đó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là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cảnh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địa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phương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hay ở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nơi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khác</a:t>
            </a:r>
            <a:r>
              <a:rPr lang="en-US" altLang="zh-CN" sz="2800" b="1" dirty="0">
                <a:latin typeface="Times New Roman" pitchFamily="18" charset="0"/>
                <a:ea typeface="字魂27号-布丁体" panose="00000505000000000000" pitchFamily="2" charset="-122"/>
                <a:cs typeface="Times New Roman" pitchFamily="18" charset="0"/>
              </a:rPr>
              <a:t>?</a:t>
            </a:r>
            <a:endParaRPr lang="zh-CN" altLang="en-US" sz="2800" b="1" dirty="0">
              <a:latin typeface="Times New Roman" pitchFamily="18" charset="0"/>
              <a:ea typeface="字魂27号-布丁体" panose="00000505000000000000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0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ổng hợp hình ảnh cánh đồng lúa đẹp nhất - Kho ảnh đẹ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55588"/>
            <a:ext cx="3589423" cy="23929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3" name="AutoShape 6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4" name="AutoShape 8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10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0" y="1871161"/>
            <a:ext cx="3276600" cy="2457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AutoShape 12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8" name="AutoShape 1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grpSp>
        <p:nvGrpSpPr>
          <p:cNvPr id="11" name="Group 10"/>
          <p:cNvGrpSpPr/>
          <p:nvPr/>
        </p:nvGrpSpPr>
        <p:grpSpPr>
          <a:xfrm>
            <a:off x="128587" y="3871411"/>
            <a:ext cx="3433763" cy="1219199"/>
            <a:chOff x="128587" y="3871411"/>
            <a:chExt cx="3433763" cy="1219199"/>
          </a:xfrm>
        </p:grpSpPr>
        <p:sp>
          <p:nvSpPr>
            <p:cNvPr id="9" name="Rectangle 8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cánh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lúa</a:t>
              </a:r>
              <a:endParaRPr lang="vi-VN" sz="3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pic>
        <p:nvPicPr>
          <p:cNvPr id="16" name="图片 19">
            <a:extLst>
              <a:ext uri="{FF2B5EF4-FFF2-40B4-BE49-F238E27FC236}">
                <a16:creationId xmlns="" xmlns:a16="http://schemas.microsoft.com/office/drawing/2014/main" id="{EF03C1AB-F041-F145-91DE-8E5343F6F7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75" y="2198687"/>
            <a:ext cx="2437135" cy="294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3" name="AutoShape 6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4" name="AutoShape 8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10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12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8" name="AutoShape 1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4338" name="Picture 2" descr="KINH NGHIệM CHINH PHụC đỉNH FANSIPAN KHI TớI SAP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12738"/>
            <a:ext cx="3140075" cy="1860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Tour Du Lịch Núi Bà Đen Tòa Thánh Tây Ninh Tết Nguyên Đán - LETS VIỆT TRAV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939648"/>
            <a:ext cx="3140075" cy="1875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SỔ TAY du lịch núi Bà Đen Tây Ninh chinh phục “Nóc nhà Nam Bộ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943193"/>
            <a:ext cx="3028950" cy="1871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Fansipan - nóc nhà của Đông Dương - Tổng cục Du lịc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312738"/>
            <a:ext cx="3028950" cy="1860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3295651" y="1228372"/>
            <a:ext cx="2533650" cy="1071562"/>
            <a:chOff x="128587" y="3871411"/>
            <a:chExt cx="3433763" cy="1219199"/>
          </a:xfrm>
        </p:grpSpPr>
        <p:sp>
          <p:nvSpPr>
            <p:cNvPr id="14" name="Rectangle 13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Núi</a:t>
              </a:r>
              <a:r>
                <a:rPr lang="en-US" sz="32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Fansipan</a:t>
              </a:r>
              <a:endParaRPr lang="vi-VN" sz="32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291551" y="3955554"/>
            <a:ext cx="2533650" cy="1071562"/>
            <a:chOff x="128587" y="3871411"/>
            <a:chExt cx="3433763" cy="1219199"/>
          </a:xfrm>
        </p:grpSpPr>
        <p:sp>
          <p:nvSpPr>
            <p:cNvPr id="18" name="Rectangle 17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Núi</a:t>
              </a:r>
              <a:r>
                <a:rPr lang="en-US" sz="32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Bà</a:t>
              </a:r>
              <a:r>
                <a:rPr lang="en-US" sz="32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Đen</a:t>
              </a:r>
              <a:endParaRPr lang="vi-VN" sz="32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302689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7BDE7B32-733C-4B2C-BAAF-A23106F409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71" y="2411913"/>
            <a:ext cx="2525157" cy="3571875"/>
          </a:xfrm>
          <a:prstGeom prst="rect">
            <a:avLst/>
          </a:prstGeom>
        </p:spPr>
      </p:pic>
      <p:sp>
        <p:nvSpPr>
          <p:cNvPr id="2" name="AutoShape 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3" name="AutoShape 6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4" name="AutoShape 8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10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12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8" name="AutoShape 1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1266" name="Picture 2" descr="Tuần Văn hóa - Du lịch Đồng bằng sông Cửu Long tại Hà Nội 20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06374"/>
            <a:ext cx="3810000" cy="2505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8" name="Picture 4" descr="Đồng bằng sông Cửu Long thu hút du khách trong nước và quốc tế | Tạp chí du  lị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2" y="922338"/>
            <a:ext cx="3779838" cy="2649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1" name="Group 10"/>
          <p:cNvGrpSpPr/>
          <p:nvPr/>
        </p:nvGrpSpPr>
        <p:grpSpPr>
          <a:xfrm>
            <a:off x="1602363" y="3758224"/>
            <a:ext cx="5768975" cy="1219199"/>
            <a:chOff x="128587" y="3871411"/>
            <a:chExt cx="3433763" cy="1219199"/>
          </a:xfrm>
        </p:grpSpPr>
        <p:sp>
          <p:nvSpPr>
            <p:cNvPr id="12" name="Rectangle 11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sông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Cửu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Long</a:t>
              </a:r>
              <a:endParaRPr lang="vi-VN" sz="3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302689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3" name="AutoShape 6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4" name="AutoShape 8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10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12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8" name="AutoShape 14" descr="ĐẤT 03 LÀ GÌ ? ĐẤT 03 CÓ ĐƯỢC XÂY NHÀ KHÔNG? CÓ ĐƯỢC LÀM SỔ ĐỎ? - CÔNG TY  CP TƯ VẤN ĐO ĐẠC TÀI NGUYÊN MÔI TRƯỜNG KTC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0242" name="Picture 2" descr="Nạo vét hồ Hoàn Kiếm: Hà Nội chi gần 30 t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72097"/>
            <a:ext cx="3863975" cy="2171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 descr="Hồ Xuân Hương | Du lịch Đà Lạt | Dulich24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0" name="AutoShape 6" descr="Hồ Xuân Hương | Du lịch Đà Lạt | Dulich24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grpSp>
        <p:nvGrpSpPr>
          <p:cNvPr id="13" name="Group 12"/>
          <p:cNvGrpSpPr/>
          <p:nvPr/>
        </p:nvGrpSpPr>
        <p:grpSpPr>
          <a:xfrm>
            <a:off x="520700" y="2426557"/>
            <a:ext cx="3433763" cy="890160"/>
            <a:chOff x="128587" y="3871411"/>
            <a:chExt cx="3433763" cy="1219199"/>
          </a:xfrm>
        </p:grpSpPr>
        <p:sp>
          <p:nvSpPr>
            <p:cNvPr id="14" name="Rectangle 13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Hồ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Gươm</a:t>
              </a:r>
              <a:endParaRPr lang="vi-VN" sz="3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54824" y="3782278"/>
            <a:ext cx="3771900" cy="1219199"/>
            <a:chOff x="128587" y="3871411"/>
            <a:chExt cx="3433763" cy="1219199"/>
          </a:xfrm>
        </p:grpSpPr>
        <p:sp>
          <p:nvSpPr>
            <p:cNvPr id="18" name="Rectangle 17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Hồ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Xuân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Hương</a:t>
              </a:r>
              <a:endParaRPr lang="vi-VN" sz="3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1026" name="Picture 2" descr="Du lịch Việt Nam| Hồ Xuân Hương - biểu trưng của thành phố Đà Lạ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11" y="1322388"/>
            <a:ext cx="3569325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26">
            <a:extLst>
              <a:ext uri="{FF2B5EF4-FFF2-40B4-BE49-F238E27FC236}">
                <a16:creationId xmlns="" xmlns:a16="http://schemas.microsoft.com/office/drawing/2014/main" id="{8FABBE61-CD2F-3144-A273-F3AA810589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180592" y="3097879"/>
            <a:ext cx="3564932" cy="337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ướng dẫn đường đi Thác Voi, Lâm Đồng - iVIVU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92" y="835908"/>
            <a:ext cx="4140800" cy="2331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Thác Datanla Đà Lạt: Vẻ đẹp đặc trưng núi rừng Tây Nguyê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779" y="251891"/>
            <a:ext cx="2799322" cy="34991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1956825" y="3331156"/>
            <a:ext cx="2402535" cy="919119"/>
            <a:chOff x="128587" y="3871411"/>
            <a:chExt cx="3433763" cy="1219199"/>
          </a:xfrm>
        </p:grpSpPr>
        <p:sp>
          <p:nvSpPr>
            <p:cNvPr id="14" name="Rectangle 13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Thác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Voi</a:t>
              </a:r>
              <a:endParaRPr lang="vi-VN" sz="3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50019" y="3936457"/>
            <a:ext cx="3087076" cy="919119"/>
            <a:chOff x="128587" y="3871411"/>
            <a:chExt cx="3433763" cy="1219199"/>
          </a:xfrm>
        </p:grpSpPr>
        <p:sp>
          <p:nvSpPr>
            <p:cNvPr id="18" name="Rectangle 17"/>
            <p:cNvSpPr/>
            <p:nvPr/>
          </p:nvSpPr>
          <p:spPr>
            <a:xfrm>
              <a:off x="128587" y="3871411"/>
              <a:ext cx="3433763" cy="12191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Thác</a:t>
              </a:r>
              <a:r>
                <a:rPr lang="en-US" sz="3600" b="1" dirty="0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67B4"/>
                  </a:solidFill>
                  <a:latin typeface="Times New Roman" pitchFamily="18" charset="0"/>
                  <a:cs typeface="Times New Roman" pitchFamily="18" charset="0"/>
                </a:rPr>
                <a:t>Datanla</a:t>
              </a:r>
              <a:endParaRPr lang="vi-VN" sz="3600" b="1" dirty="0">
                <a:solidFill>
                  <a:srgbClr val="0067B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725" y="3981450"/>
              <a:ext cx="3254375" cy="1032960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23" name="图片 13">
            <a:extLst>
              <a:ext uri="{FF2B5EF4-FFF2-40B4-BE49-F238E27FC236}">
                <a16:creationId xmlns="" xmlns:a16="http://schemas.microsoft.com/office/drawing/2014/main" id="{2E9DE2F8-A259-40AB-A5C7-25F8C345B7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46"/>
          <a:stretch/>
        </p:blipFill>
        <p:spPr>
          <a:xfrm flipH="1">
            <a:off x="-221944" y="3630729"/>
            <a:ext cx="1883706" cy="151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9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479</Words>
  <Application>Microsoft Office PowerPoint</Application>
  <PresentationFormat>On-screen Show (16:9)</PresentationFormat>
  <Paragraphs>67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</dc:creator>
  <cp:lastModifiedBy>Trà My</cp:lastModifiedBy>
  <cp:revision>43</cp:revision>
  <dcterms:created xsi:type="dcterms:W3CDTF">2019-03-07T14:08:15Z</dcterms:created>
  <dcterms:modified xsi:type="dcterms:W3CDTF">2023-07-20T14:45:45Z</dcterms:modified>
</cp:coreProperties>
</file>