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66D77-B295-44D3-8874-D92D0F150597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AC272-8F3F-47F3-8091-8CB314824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68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3659D5-1263-49DE-97F1-D16BDA4D4DF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694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8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93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4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A110DEB-4855-4762-AE95-09758409A2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5"/>
          <a:stretch/>
        </p:blipFill>
        <p:spPr>
          <a:xfrm>
            <a:off x="-25758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82799"/>
      </p:ext>
    </p:extLst>
  </p:cSld>
  <p:clrMapOvr>
    <a:masterClrMapping/>
  </p:clrMapOvr>
  <p:transition spd="slow" advTm="3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499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79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05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9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57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53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422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81A086-0195-4757-A405-B0B115F76A7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2022/9/6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D938F-06B8-47C9-A6FF-9DEE8E8499A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13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6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DBE6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srgbClr val="DBE6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DBE6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DBE6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BE4BB3-8230-4864-A7B5-0481E7D797C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49284" y="-24666690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73C319-09DE-63E4-A196-B0899954A0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-24666690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DF6B4F-3C64-B965-DED4-999CC58170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9921" y="14676864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4D5545-99E6-39C0-5B57-FB46F4357E7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14676863"/>
            <a:ext cx="2186247" cy="371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2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jpg"/><Relationship Id="rId12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jpg"/><Relationship Id="rId11" Type="http://schemas.openxmlformats.org/officeDocument/2006/relationships/image" Target="../media/image6.png"/><Relationship Id="rId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22497392-F581-43E5-8BBF-5BB63BCB38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61811" r="22876" b="725"/>
          <a:stretch/>
        </p:blipFill>
        <p:spPr>
          <a:xfrm>
            <a:off x="3120819" y="4490329"/>
            <a:ext cx="8859499" cy="238601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5FFDF4C-53F5-4CCB-905F-A5787B57B6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5109" r="29408" b="32774"/>
          <a:stretch/>
        </p:blipFill>
        <p:spPr>
          <a:xfrm>
            <a:off x="-40379" y="189079"/>
            <a:ext cx="12232379" cy="4951202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A9FB60AA-B70A-4C9A-BE3D-8B41E0B72A2F}"/>
              </a:ext>
            </a:extLst>
          </p:cNvPr>
          <p:cNvSpPr txBox="1"/>
          <p:nvPr/>
        </p:nvSpPr>
        <p:spPr>
          <a:xfrm>
            <a:off x="2039978" y="1134973"/>
            <a:ext cx="8280492" cy="2496066"/>
          </a:xfrm>
          <a:prstGeom prst="rect">
            <a:avLst/>
          </a:prstGeom>
          <a:noFill/>
          <a:ln>
            <a:noFill/>
          </a:ln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b="1" kern="800">
                <a:ln w="28575">
                  <a:solidFill>
                    <a:prstClr val="black">
                      <a:lumMod val="65000"/>
                      <a:lumOff val="35000"/>
                    </a:prstClr>
                  </a:solidFill>
                </a:ln>
                <a:solidFill>
                  <a:srgbClr val="DB4453"/>
                </a:solidFill>
                <a:latin typeface="#9Slide07 IcielPony" panose="02000000000000000000" pitchFamily="2" charset="0"/>
                <a:ea typeface="方正少儿简体" panose="03000509000000000000" pitchFamily="65" charset="-122"/>
                <a:cs typeface="+mn-ea"/>
                <a:sym typeface="+mn-lt"/>
              </a:rPr>
              <a:t>ÔN TẬP </a:t>
            </a:r>
          </a:p>
          <a:p>
            <a:pPr marL="0" marR="0" lvl="0" indent="0" algn="ctr" defTabSz="91435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5400" b="1" kern="800">
                <a:ln w="28575">
                  <a:solidFill>
                    <a:srgbClr val="FFFF00"/>
                  </a:solidFill>
                </a:ln>
                <a:solidFill>
                  <a:srgbClr val="92D050"/>
                </a:solidFill>
                <a:latin typeface="UTM Guanine" panose="02040603050506020204" pitchFamily="18" charset="0"/>
                <a:ea typeface="方正少儿简体" panose="03000509000000000000" pitchFamily="65" charset="-122"/>
                <a:cs typeface="+mn-ea"/>
                <a:sym typeface="+mn-lt"/>
              </a:rPr>
              <a:t>CÁC SỐ ĐẾN 100 000 </a:t>
            </a:r>
            <a:endParaRPr kumimoji="0" lang="zh-CN" altLang="en-US" sz="5400" b="1" i="0" u="none" strike="noStrike" kern="800" cap="none" spc="0" normalizeH="0" baseline="0" noProof="0" dirty="0">
              <a:ln w="28575">
                <a:solidFill>
                  <a:srgbClr val="FFFF00"/>
                </a:solidFill>
              </a:ln>
              <a:solidFill>
                <a:srgbClr val="92D050"/>
              </a:solidFill>
              <a:effectLst/>
              <a:uLnTx/>
              <a:uFillTx/>
              <a:latin typeface="UTM Guanine" panose="02040603050506020204" pitchFamily="18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D73C2A3-D074-4E7C-9965-5A5DB75DD18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20" r="78499"/>
          <a:stretch/>
        </p:blipFill>
        <p:spPr>
          <a:xfrm>
            <a:off x="1" y="3901778"/>
            <a:ext cx="3286127" cy="295622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B31D108-2208-48CF-AA0A-6FA5924AB336}"/>
              </a:ext>
            </a:extLst>
          </p:cNvPr>
          <p:cNvSpPr txBox="1"/>
          <p:nvPr/>
        </p:nvSpPr>
        <p:spPr>
          <a:xfrm>
            <a:off x="3326508" y="3794118"/>
            <a:ext cx="5715728" cy="707884"/>
          </a:xfrm>
          <a:prstGeom prst="rect">
            <a:avLst/>
          </a:prstGeom>
          <a:noFill/>
        </p:spPr>
        <p:txBody>
          <a:bodyPr wrap="square" lIns="91439" tIns="45719" rIns="91439" bIns="45719" rtlCol="0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>
                <a:solidFill>
                  <a:srgbClr val="77A7E6"/>
                </a:solidFill>
                <a:latin typeface="#9Slide07 IcielPony" panose="02000000000000000000" pitchFamily="2" charset="0"/>
                <a:ea typeface="方正少儿简体" panose="03000509000000000000" pitchFamily="65" charset="-122"/>
                <a:cs typeface="+mn-ea"/>
                <a:sym typeface="+mn-lt"/>
              </a:rPr>
              <a:t>(Tiếp theo)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77A7E6"/>
              </a:solidFill>
              <a:effectLst/>
              <a:uLnTx/>
              <a:uFillTx/>
              <a:latin typeface="#9Slide07 IcielPony" panose="02000000000000000000" pitchFamily="2" charset="0"/>
              <a:ea typeface="方正少儿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2" name="5c6abf3318997">
            <a:hlinkClick r:id="" action="ppaction://media"/>
            <a:extLst>
              <a:ext uri="{FF2B5EF4-FFF2-40B4-BE49-F238E27FC236}">
                <a16:creationId xmlns:a16="http://schemas.microsoft.com/office/drawing/2014/main" id="{BB48CF0A-4E8B-4A4D-924F-82FE0D5CB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325592" y="2021481"/>
            <a:ext cx="244751" cy="24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6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6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66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6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/>
      <p:bldP spid="9" grpId="0"/>
    </p:bldLst>
  </p:timing>
  <p:extLst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50;p20"/>
          <p:cNvPicPr preferRelativeResize="0"/>
          <p:nvPr/>
        </p:nvPicPr>
        <p:blipFill rotWithShape="1">
          <a:blip r:embed="rId2">
            <a:alphaModFix/>
          </a:blip>
          <a:srcRect l="6027" t="45612" r="46939" b="16614"/>
          <a:stretch/>
        </p:blipFill>
        <p:spPr>
          <a:xfrm>
            <a:off x="383835" y="772768"/>
            <a:ext cx="11709690" cy="5426981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3" name="Google Shape;251;p20"/>
          <p:cNvPicPr preferRelativeResize="0"/>
          <p:nvPr/>
        </p:nvPicPr>
        <p:blipFill rotWithShape="1">
          <a:blip r:embed="rId3">
            <a:alphaModFix/>
          </a:blip>
          <a:srcRect r="7135"/>
          <a:stretch/>
        </p:blipFill>
        <p:spPr>
          <a:xfrm>
            <a:off x="6150769" y="1181686"/>
            <a:ext cx="6041231" cy="5676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52;p20"/>
          <p:cNvPicPr preferRelativeResize="0"/>
          <p:nvPr/>
        </p:nvPicPr>
        <p:blipFill rotWithShape="1">
          <a:blip r:embed="rId4">
            <a:alphaModFix/>
          </a:blip>
          <a:srcRect l="27294" t="7312" r="32213" b="28913"/>
          <a:stretch/>
        </p:blipFill>
        <p:spPr>
          <a:xfrm>
            <a:off x="285361" y="0"/>
            <a:ext cx="3080825" cy="45752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779332" y="1665027"/>
            <a:ext cx="5204608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>
                <a:ln/>
                <a:solidFill>
                  <a:schemeClr val="accent4"/>
                </a:solidFill>
                <a:latin typeface="UTM Alexander" panose="02040603050506020204" pitchFamily="18" charset="0"/>
              </a:rPr>
              <a:t>Tạm biệt các em!</a:t>
            </a:r>
          </a:p>
        </p:txBody>
      </p:sp>
    </p:spTree>
    <p:extLst>
      <p:ext uri="{BB962C8B-B14F-4D97-AF65-F5344CB8AC3E}">
        <p14:creationId xmlns:p14="http://schemas.microsoft.com/office/powerpoint/2010/main" val="416324535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" t="8979" r="66928" b="62619"/>
          <a:stretch/>
        </p:blipFill>
        <p:spPr>
          <a:xfrm>
            <a:off x="9119985" y="4549729"/>
            <a:ext cx="3072015" cy="2208640"/>
          </a:xfrm>
          <a:prstGeom prst="rect">
            <a:avLst/>
          </a:prstGeom>
        </p:spPr>
      </p:pic>
      <p:pic>
        <p:nvPicPr>
          <p:cNvPr id="3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5" r="23837" b="65385"/>
          <a:stretch/>
        </p:blipFill>
        <p:spPr>
          <a:xfrm>
            <a:off x="-216889" y="-268574"/>
            <a:ext cx="3562350" cy="2715647"/>
          </a:xfrm>
          <a:prstGeom prst="rect">
            <a:avLst/>
          </a:prstGeom>
        </p:spPr>
      </p:pic>
      <p:sp>
        <p:nvSpPr>
          <p:cNvPr id="4" name="椭圆 6"/>
          <p:cNvSpPr/>
          <p:nvPr/>
        </p:nvSpPr>
        <p:spPr>
          <a:xfrm>
            <a:off x="2024346" y="604900"/>
            <a:ext cx="8458408" cy="5760000"/>
          </a:xfrm>
          <a:prstGeom prst="ellipse">
            <a:avLst/>
          </a:prstGeom>
          <a:solidFill>
            <a:schemeClr val="accent6"/>
          </a:solidFill>
          <a:ln w="762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图片 8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>
            <a:off x="9291047" y="1080256"/>
            <a:ext cx="1714539" cy="1585041"/>
          </a:xfrm>
          <a:prstGeom prst="rect">
            <a:avLst/>
          </a:prstGeom>
        </p:spPr>
      </p:pic>
      <p:pic>
        <p:nvPicPr>
          <p:cNvPr id="6" name="图片 9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H="1" flipV="1">
            <a:off x="8720428" y="3170301"/>
            <a:ext cx="680602" cy="629197"/>
          </a:xfrm>
          <a:prstGeom prst="rect">
            <a:avLst/>
          </a:prstGeom>
        </p:spPr>
      </p:pic>
      <p:pic>
        <p:nvPicPr>
          <p:cNvPr id="7" name="图片 10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DBE6AE"/>
              </a:clrFrom>
              <a:clrTo>
                <a:srgbClr val="DBE6A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9" t="14793" b="67641"/>
          <a:stretch/>
        </p:blipFill>
        <p:spPr>
          <a:xfrm flipV="1">
            <a:off x="6810230" y="5843980"/>
            <a:ext cx="1031488" cy="953581"/>
          </a:xfrm>
          <a:prstGeom prst="rect">
            <a:avLst/>
          </a:prstGeom>
        </p:spPr>
      </p:pic>
      <p:pic>
        <p:nvPicPr>
          <p:cNvPr id="8" name="图片 12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2333676" y="2050349"/>
            <a:ext cx="573581" cy="647818"/>
          </a:xfrm>
          <a:prstGeom prst="rect">
            <a:avLst/>
          </a:prstGeom>
        </p:spPr>
      </p:pic>
      <p:pic>
        <p:nvPicPr>
          <p:cNvPr id="9" name="图片 13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47" t="68713" r="32551"/>
          <a:stretch/>
        </p:blipFill>
        <p:spPr>
          <a:xfrm>
            <a:off x="3523250" y="432084"/>
            <a:ext cx="1017430" cy="1149113"/>
          </a:xfrm>
          <a:prstGeom prst="rect">
            <a:avLst/>
          </a:prstGeom>
        </p:spPr>
      </p:pic>
      <p:sp>
        <p:nvSpPr>
          <p:cNvPr id="10" name="文本框 19"/>
          <p:cNvSpPr txBox="1"/>
          <p:nvPr/>
        </p:nvSpPr>
        <p:spPr>
          <a:xfrm>
            <a:off x="2466361" y="2700444"/>
            <a:ext cx="7562595" cy="156966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976372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US" altLang="zh-CN" sz="8800">
                <a:ln w="38100">
                  <a:solidFill>
                    <a:schemeClr val="bg1"/>
                  </a:solidFill>
                </a:ln>
                <a:solidFill>
                  <a:srgbClr val="FFFF00"/>
                </a:solidFill>
                <a:latin typeface="UTM Cooper Black" panose="02040603050506020204" pitchFamily="18" charset="0"/>
                <a:ea typeface="华文琥珀" panose="02010800040101010101" pitchFamily="2" charset="-122"/>
              </a:rPr>
              <a:t>AI NHANH HƠN</a:t>
            </a:r>
            <a:endParaRPr lang="zh-CN" altLang="en-US" sz="8800" dirty="0">
              <a:ln w="38100">
                <a:solidFill>
                  <a:schemeClr val="bg1"/>
                </a:solidFill>
              </a:ln>
              <a:solidFill>
                <a:srgbClr val="FFFF00"/>
              </a:solidFill>
              <a:latin typeface="UTM Cooper Black" panose="02040603050506020204" pitchFamily="18" charset="0"/>
              <a:ea typeface="华文琥珀" panose="02010800040101010101" pitchFamily="2" charset="-122"/>
            </a:endParaRPr>
          </a:p>
        </p:txBody>
      </p:sp>
      <p:pic>
        <p:nvPicPr>
          <p:cNvPr id="11" name="图片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9" t="46643" r="37838" b="30649"/>
          <a:stretch/>
        </p:blipFill>
        <p:spPr>
          <a:xfrm>
            <a:off x="6825185" y="-51913"/>
            <a:ext cx="3223059" cy="24844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21" b="89881" l="1404" r="99050">
                        <a14:foregroundMark x1="31833" y1="23016" x2="30471" y2="59524"/>
                        <a14:foregroundMark x1="24525" y1="28671" x2="26507" y2="42956"/>
                        <a14:foregroundMark x1="22750" y1="32937" x2="26094" y2="31052"/>
                        <a14:foregroundMark x1="43683" y1="15873" x2="43683" y2="15873"/>
                        <a14:foregroundMark x1="41908" y1="32937" x2="44302" y2="35813"/>
                        <a14:foregroundMark x1="56936" y1="55258" x2="57927" y2="50992"/>
                        <a14:foregroundMark x1="41536" y1="59524" x2="44880" y2="62897"/>
                        <a14:foregroundMark x1="58340" y1="30159" x2="58918" y2="33929"/>
                        <a14:foregroundMark x1="67217" y1="17758" x2="63460" y2="34821"/>
                        <a14:foregroundMark x1="65813" y1="62401" x2="65813" y2="65675"/>
                        <a14:foregroundMark x1="66226" y1="39583" x2="74732" y2="45833"/>
                        <a14:foregroundMark x1="86788" y1="29167" x2="84806" y2="74702"/>
                        <a14:foregroundMark x1="80264" y1="47222" x2="83815" y2="50992"/>
                        <a14:foregroundMark x1="92320" y1="68552" x2="93683" y2="72817"/>
                        <a14:foregroundMark x1="46656" y1="38690" x2="46449" y2="49107"/>
                        <a14:foregroundMark x1="34806" y1="46230" x2="37779" y2="46230"/>
                        <a14:foregroundMark x1="11107" y1="34425" x2="12263" y2="71429"/>
                        <a14:foregroundMark x1="16226" y1="54762" x2="19777" y2="49107"/>
                        <a14:foregroundMark x1="5161" y1="33433" x2="5161" y2="54365"/>
                        <a14:foregroundMark x1="5574" y1="71429" x2="9703" y2="73313"/>
                        <a14:foregroundMark x1="14657" y1="70933" x2="13047" y2="78571"/>
                        <a14:foregroundMark x1="73534" y1="72817" x2="71346" y2="76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58" y="3295664"/>
            <a:ext cx="10058400" cy="4187374"/>
          </a:xfrm>
          <a:prstGeom prst="rect">
            <a:avLst/>
          </a:prstGeom>
        </p:spPr>
      </p:pic>
      <p:pic>
        <p:nvPicPr>
          <p:cNvPr id="13" name="ai nhanh hơn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47261" y="4764565"/>
            <a:ext cx="487363" cy="487362"/>
          </a:xfrm>
          <a:prstGeom prst="rect">
            <a:avLst/>
          </a:prstGeom>
        </p:spPr>
      </p:pic>
      <p:pic>
        <p:nvPicPr>
          <p:cNvPr id="14" name="object 1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02" y="40327"/>
            <a:ext cx="14859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80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78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3422" b="79058"/>
          <a:stretch/>
        </p:blipFill>
        <p:spPr>
          <a:xfrm>
            <a:off x="1405151" y="111947"/>
            <a:ext cx="8770711" cy="1599287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192F28E-4FE6-4E16-8050-1D730E3C9B50}"/>
              </a:ext>
            </a:extLst>
          </p:cNvPr>
          <p:cNvSpPr txBox="1"/>
          <p:nvPr/>
        </p:nvSpPr>
        <p:spPr>
          <a:xfrm>
            <a:off x="3922451" y="479428"/>
            <a:ext cx="3736109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charset="0"/>
              </a:rPr>
              <a:t>1. Tính nhẩm</a:t>
            </a:r>
            <a:endParaRPr lang="vi-VN" altLang="en-US" sz="40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1405151" y="2078715"/>
            <a:ext cx="8627123" cy="4504965"/>
            <a:chOff x="2171343" y="4618089"/>
            <a:chExt cx="7988119" cy="2187854"/>
          </a:xfrm>
        </p:grpSpPr>
        <p:sp>
          <p:nvSpPr>
            <p:cNvPr id="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</p:grpSp>
      <p:sp>
        <p:nvSpPr>
          <p:cNvPr id="8" name="Text Box 5">
            <a:extLst>
              <a:ext uri="{FF2B5EF4-FFF2-40B4-BE49-F238E27FC236}">
                <a16:creationId xmlns:a16="http://schemas.microsoft.com/office/drawing/2014/main" id="{C6157515-10D4-49A7-B19A-86FB3FBB3C58}"/>
              </a:ext>
            </a:extLst>
          </p:cNvPr>
          <p:cNvSpPr txBox="1"/>
          <p:nvPr/>
        </p:nvSpPr>
        <p:spPr>
          <a:xfrm>
            <a:off x="2688143" y="2592259"/>
            <a:ext cx="5257800" cy="3477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/>
              <a:t>7000 + 2000</a:t>
            </a:r>
            <a:r>
              <a:rPr lang="en-US" altLang="en-US" sz="4000" b="1" dirty="0"/>
              <a:t> =</a:t>
            </a:r>
            <a:r>
              <a:rPr lang="vi-VN" altLang="en-US" sz="4000" b="1" dirty="0"/>
              <a:t>		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/>
              <a:t>9000 – 3000</a:t>
            </a:r>
            <a:r>
              <a:rPr lang="en-US" altLang="en-US" sz="4000" b="1" dirty="0"/>
              <a:t> =</a:t>
            </a:r>
            <a:r>
              <a:rPr lang="vi-VN" altLang="en-US" sz="4000" b="1" dirty="0"/>
              <a:t>		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/>
              <a:t>8000 : 2</a:t>
            </a:r>
            <a:r>
              <a:rPr lang="en-US" altLang="en-US" sz="4000" b="1" dirty="0"/>
              <a:t> =</a:t>
            </a:r>
            <a:r>
              <a:rPr lang="vi-VN" altLang="en-US" sz="4000" b="1" dirty="0"/>
              <a:t>	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/>
              <a:t>3000 x 2</a:t>
            </a:r>
            <a:r>
              <a:rPr lang="en-US" altLang="en-US" sz="4000" b="1" dirty="0"/>
              <a:t> =</a:t>
            </a:r>
            <a:r>
              <a:rPr lang="vi-VN" altLang="en-US" sz="4000" b="1" dirty="0"/>
              <a:t>		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369C946C-FADC-4B0B-8FE5-E3D818E54EDC}"/>
              </a:ext>
            </a:extLst>
          </p:cNvPr>
          <p:cNvSpPr txBox="1"/>
          <p:nvPr/>
        </p:nvSpPr>
        <p:spPr>
          <a:xfrm>
            <a:off x="6264510" y="2600348"/>
            <a:ext cx="182880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chemeClr val="accent1">
                    <a:lumMod val="75000"/>
                  </a:schemeClr>
                </a:solidFill>
              </a:rPr>
              <a:t>9000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BC495ACF-6646-4C55-8097-F36CEBCE6179}"/>
              </a:ext>
            </a:extLst>
          </p:cNvPr>
          <p:cNvSpPr txBox="1"/>
          <p:nvPr/>
        </p:nvSpPr>
        <p:spPr>
          <a:xfrm>
            <a:off x="6275860" y="3511851"/>
            <a:ext cx="175260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chemeClr val="accent1">
                    <a:lumMod val="75000"/>
                  </a:schemeClr>
                </a:solidFill>
              </a:rPr>
              <a:t>6000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EC23623A-ABFA-455A-9005-B97CE1BCBCA9}"/>
              </a:ext>
            </a:extLst>
          </p:cNvPr>
          <p:cNvSpPr txBox="1"/>
          <p:nvPr/>
        </p:nvSpPr>
        <p:spPr>
          <a:xfrm>
            <a:off x="5578314" y="4395137"/>
            <a:ext cx="160020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chemeClr val="accent1">
                    <a:lumMod val="75000"/>
                  </a:schemeClr>
                </a:solidFill>
              </a:rPr>
              <a:t>4000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5E6D3783-BDAD-45E3-8547-8D49F007AD20}"/>
              </a:ext>
            </a:extLst>
          </p:cNvPr>
          <p:cNvSpPr txBox="1"/>
          <p:nvPr/>
        </p:nvSpPr>
        <p:spPr>
          <a:xfrm>
            <a:off x="5538808" y="5324234"/>
            <a:ext cx="1371600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chemeClr val="accent1">
                    <a:lumMod val="75000"/>
                  </a:schemeClr>
                </a:solidFill>
              </a:rPr>
              <a:t>6000</a:t>
            </a:r>
          </a:p>
        </p:txBody>
      </p:sp>
      <p:pic>
        <p:nvPicPr>
          <p:cNvPr id="13" name="object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562" y="253909"/>
            <a:ext cx="14859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41048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0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autoRev="1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0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0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59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0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0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9" dur="500" autoRev="1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0" dur="500" autoRev="1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autoRev="1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8">
            <a:extLst>
              <a:ext uri="{FF2B5EF4-FFF2-40B4-BE49-F238E27FC236}">
                <a16:creationId xmlns:a16="http://schemas.microsoft.com/office/drawing/2014/main" id="{E4695939-3237-44AD-BB8D-36F0AF77D363}"/>
              </a:ext>
            </a:extLst>
          </p:cNvPr>
          <p:cNvGrpSpPr/>
          <p:nvPr/>
        </p:nvGrpSpPr>
        <p:grpSpPr>
          <a:xfrm>
            <a:off x="0" y="4178665"/>
            <a:ext cx="12192000" cy="2679336"/>
            <a:chOff x="-69166" y="3185627"/>
            <a:chExt cx="9151008" cy="1967375"/>
          </a:xfrm>
        </p:grpSpPr>
        <p:pic>
          <p:nvPicPr>
            <p:cNvPr id="6" name="图片 19">
              <a:extLst>
                <a:ext uri="{FF2B5EF4-FFF2-40B4-BE49-F238E27FC236}">
                  <a16:creationId xmlns:a16="http://schemas.microsoft.com/office/drawing/2014/main" id="{917DE0FD-1A52-48E5-98C2-7FF0ED07B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590" y="3196805"/>
              <a:ext cx="4910252" cy="1956197"/>
            </a:xfrm>
            <a:prstGeom prst="rect">
              <a:avLst/>
            </a:prstGeom>
          </p:spPr>
        </p:pic>
        <p:pic>
          <p:nvPicPr>
            <p:cNvPr id="7" name="图片 21">
              <a:extLst>
                <a:ext uri="{FF2B5EF4-FFF2-40B4-BE49-F238E27FC236}">
                  <a16:creationId xmlns:a16="http://schemas.microsoft.com/office/drawing/2014/main" id="{98A15433-64F2-45E3-ACF3-04D4876AA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69166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DB40B342-65C5-4405-9A0A-52562AF539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126" y="-8444"/>
            <a:ext cx="8495526" cy="39059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94" b="89885" l="25625" r="64509">
                        <a14:foregroundMark x1="46607" y1="22895" x2="53929" y2="23077"/>
                        <a14:foregroundMark x1="38973" y1="36644" x2="49241" y2="39188"/>
                        <a14:foregroundMark x1="39420" y1="35009" x2="41741" y2="37190"/>
                        <a14:foregroundMark x1="44107" y1="41793" x2="51741" y2="47365"/>
                        <a14:foregroundMark x1="48929" y1="25681" x2="50134" y2="29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2289" y="619353"/>
            <a:ext cx="930375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12894" y="1361835"/>
            <a:ext cx="74516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92D050"/>
                </a:solidFill>
                <a:latin typeface="UTM Avo" panose="02040603050506020204" pitchFamily="18" charset="0"/>
              </a:rPr>
              <a:t>Tại sao em tính nhanh được như vậy?</a:t>
            </a:r>
          </a:p>
        </p:txBody>
      </p:sp>
      <p:pic>
        <p:nvPicPr>
          <p:cNvPr id="8" name="object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520" y="261932"/>
            <a:ext cx="14859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99454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05" r="43422" b="40841"/>
          <a:stretch/>
        </p:blipFill>
        <p:spPr>
          <a:xfrm>
            <a:off x="736979" y="0"/>
            <a:ext cx="9880816" cy="1917971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192F28E-4FE6-4E16-8050-1D730E3C9B50}"/>
              </a:ext>
            </a:extLst>
          </p:cNvPr>
          <p:cNvSpPr txBox="1"/>
          <p:nvPr/>
        </p:nvSpPr>
        <p:spPr>
          <a:xfrm>
            <a:off x="3029803" y="465781"/>
            <a:ext cx="6892119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b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charset="0"/>
              </a:rPr>
              <a:t>2. Đặt tính rồi tính</a:t>
            </a:r>
            <a:endParaRPr lang="vi-VN" altLang="en-US" sz="44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1514335" y="2078715"/>
            <a:ext cx="8627123" cy="4504965"/>
            <a:chOff x="2171343" y="4618089"/>
            <a:chExt cx="7988119" cy="2187854"/>
          </a:xfrm>
        </p:grpSpPr>
        <p:sp>
          <p:nvSpPr>
            <p:cNvPr id="5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6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7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</p:grpSp>
      <p:sp>
        <p:nvSpPr>
          <p:cNvPr id="8" name="Text Box 6">
            <a:extLst>
              <a:ext uri="{FF2B5EF4-FFF2-40B4-BE49-F238E27FC236}">
                <a16:creationId xmlns:a16="http://schemas.microsoft.com/office/drawing/2014/main" id="{0995D826-CBAA-4D19-966F-7A05C7924573}"/>
              </a:ext>
            </a:extLst>
          </p:cNvPr>
          <p:cNvSpPr txBox="1"/>
          <p:nvPr/>
        </p:nvSpPr>
        <p:spPr>
          <a:xfrm>
            <a:off x="2642923" y="2633203"/>
            <a:ext cx="6354444" cy="3477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rgbClr val="002060"/>
                </a:solidFill>
              </a:rPr>
              <a:t>4637 + 8245</a:t>
            </a:r>
            <a:r>
              <a:rPr lang="en-US" altLang="en-US" sz="4000" b="1" dirty="0">
                <a:solidFill>
                  <a:srgbClr val="002060"/>
                </a:solidFill>
              </a:rPr>
              <a:t> =</a:t>
            </a:r>
            <a:r>
              <a:rPr lang="vi-VN" altLang="en-US" sz="4000" b="1" dirty="0">
                <a:solidFill>
                  <a:srgbClr val="002060"/>
                </a:solidFill>
              </a:rPr>
              <a:t>		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rgbClr val="002060"/>
                </a:solidFill>
              </a:rPr>
              <a:t>7035 – 2316</a:t>
            </a:r>
            <a:r>
              <a:rPr lang="en-US" altLang="en-US" sz="4000" b="1" dirty="0">
                <a:solidFill>
                  <a:srgbClr val="002060"/>
                </a:solidFill>
              </a:rPr>
              <a:t> =</a:t>
            </a:r>
            <a:r>
              <a:rPr lang="vi-VN" altLang="en-US" sz="4000" b="1" dirty="0">
                <a:solidFill>
                  <a:srgbClr val="002060"/>
                </a:solidFill>
              </a:rPr>
              <a:t>		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rgbClr val="002060"/>
                </a:solidFill>
              </a:rPr>
              <a:t>325 x 3</a:t>
            </a:r>
            <a:r>
              <a:rPr lang="en-US" altLang="en-US" sz="4000" b="1" dirty="0">
                <a:solidFill>
                  <a:srgbClr val="002060"/>
                </a:solidFill>
              </a:rPr>
              <a:t> =</a:t>
            </a:r>
            <a:r>
              <a:rPr lang="vi-VN" altLang="en-US" sz="4000" b="1" dirty="0">
                <a:solidFill>
                  <a:srgbClr val="002060"/>
                </a:solidFill>
              </a:rPr>
              <a:t>	</a:t>
            </a: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000" b="1" dirty="0">
                <a:solidFill>
                  <a:srgbClr val="002060"/>
                </a:solidFill>
              </a:rPr>
              <a:t>25968 : 3</a:t>
            </a:r>
            <a:r>
              <a:rPr lang="en-US" altLang="en-US" sz="4000" b="1" dirty="0">
                <a:solidFill>
                  <a:srgbClr val="002060"/>
                </a:solidFill>
              </a:rPr>
              <a:t> =</a:t>
            </a:r>
            <a:r>
              <a:rPr lang="vi-VN" altLang="en-US" sz="4000" b="1" dirty="0">
                <a:solidFill>
                  <a:srgbClr val="002060"/>
                </a:solidFill>
              </a:rPr>
              <a:t>			</a:t>
            </a:r>
          </a:p>
        </p:txBody>
      </p:sp>
      <p:pic>
        <p:nvPicPr>
          <p:cNvPr id="9" name="object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" y="5229225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ject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22" y="5718783"/>
            <a:ext cx="1137852" cy="117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ject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34773" y="5228841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ject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63117" y="5697725"/>
            <a:ext cx="1137852" cy="117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ject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36" y="797667"/>
            <a:ext cx="14859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4261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06181963-37C3-4CB5-A112-4E0824F77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3" y="38581"/>
            <a:ext cx="8320353" cy="1623840"/>
          </a:xfrm>
          <a:prstGeom prst="rect">
            <a:avLst/>
          </a:prstGeom>
        </p:spPr>
      </p:pic>
      <p:pic>
        <p:nvPicPr>
          <p:cNvPr id="2" name="Picture 1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05" r="43422" b="40841"/>
          <a:stretch/>
        </p:blipFill>
        <p:spPr>
          <a:xfrm>
            <a:off x="736979" y="0"/>
            <a:ext cx="9880816" cy="1917971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192F28E-4FE6-4E16-8050-1D730E3C9B50}"/>
              </a:ext>
            </a:extLst>
          </p:cNvPr>
          <p:cNvSpPr txBox="1"/>
          <p:nvPr/>
        </p:nvSpPr>
        <p:spPr>
          <a:xfrm>
            <a:off x="3029803" y="465781"/>
            <a:ext cx="6892119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b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  <a:cs typeface="Times New Roman" panose="02020603050405020304" charset="0"/>
              </a:rPr>
              <a:t>2. Đặt tính rồi tính</a:t>
            </a:r>
            <a:endParaRPr lang="vi-VN" altLang="en-US" sz="44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F319BF0C-E847-4229-BE60-715B38EEAA46}"/>
              </a:ext>
            </a:extLst>
          </p:cNvPr>
          <p:cNvSpPr txBox="1"/>
          <p:nvPr/>
        </p:nvSpPr>
        <p:spPr>
          <a:xfrm>
            <a:off x="8104309" y="4734818"/>
            <a:ext cx="1954094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8656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E0AA67ED-7641-4E40-ADE5-F4E2681594A1}"/>
              </a:ext>
            </a:extLst>
          </p:cNvPr>
          <p:cNvSpPr txBox="1"/>
          <p:nvPr/>
        </p:nvSpPr>
        <p:spPr>
          <a:xfrm>
            <a:off x="2375039" y="3223209"/>
            <a:ext cx="175260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vi-VN" altLang="en-US" sz="4400" dirty="0">
                <a:solidFill>
                  <a:srgbClr val="FF0000"/>
                </a:solidFill>
              </a:rPr>
              <a:t>12882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820D4B66-B6E6-455D-8093-60CB68B622BF}"/>
              </a:ext>
            </a:extLst>
          </p:cNvPr>
          <p:cNvSpPr txBox="1"/>
          <p:nvPr/>
        </p:nvSpPr>
        <p:spPr>
          <a:xfrm>
            <a:off x="2756302" y="1980836"/>
            <a:ext cx="2143244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4637</a:t>
            </a:r>
            <a:endParaRPr lang="vi-VN" altLang="en-US" sz="4400" dirty="0"/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EA7DE66E-3F0E-47D1-9758-028567B35DE9}"/>
              </a:ext>
            </a:extLst>
          </p:cNvPr>
          <p:cNvSpPr txBox="1"/>
          <p:nvPr/>
        </p:nvSpPr>
        <p:spPr>
          <a:xfrm>
            <a:off x="2721377" y="2560274"/>
            <a:ext cx="2520950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8245</a:t>
            </a:r>
            <a:endParaRPr lang="vi-VN" altLang="en-US" sz="4400" dirty="0"/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6E63DAD1-599D-41F3-A464-5D1424B6B338}"/>
              </a:ext>
            </a:extLst>
          </p:cNvPr>
          <p:cNvSpPr txBox="1"/>
          <p:nvPr/>
        </p:nvSpPr>
        <p:spPr>
          <a:xfrm>
            <a:off x="2384827" y="2271349"/>
            <a:ext cx="47625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+</a:t>
            </a:r>
            <a:endParaRPr lang="vi-VN" altLang="en-US" sz="44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29F5FD1-E0A9-4ACD-9AD9-741256B3FDFA}"/>
              </a:ext>
            </a:extLst>
          </p:cNvPr>
          <p:cNvCxnSpPr/>
          <p:nvPr/>
        </p:nvCxnSpPr>
        <p:spPr>
          <a:xfrm>
            <a:off x="2541658" y="3260978"/>
            <a:ext cx="152241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Box 8">
            <a:extLst>
              <a:ext uri="{FF2B5EF4-FFF2-40B4-BE49-F238E27FC236}">
                <a16:creationId xmlns:a16="http://schemas.microsoft.com/office/drawing/2014/main" id="{AE6874D0-D04F-44ED-8E7C-E9A2AB8DB085}"/>
              </a:ext>
            </a:extLst>
          </p:cNvPr>
          <p:cNvSpPr txBox="1"/>
          <p:nvPr/>
        </p:nvSpPr>
        <p:spPr>
          <a:xfrm>
            <a:off x="6904439" y="3146696"/>
            <a:ext cx="1789113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4719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0FD168A2-2E5A-4262-A19C-C1C05060035B}"/>
              </a:ext>
            </a:extLst>
          </p:cNvPr>
          <p:cNvSpPr txBox="1"/>
          <p:nvPr/>
        </p:nvSpPr>
        <p:spPr>
          <a:xfrm>
            <a:off x="6969526" y="1917971"/>
            <a:ext cx="2270007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7035</a:t>
            </a:r>
            <a:endParaRPr lang="vi-VN" altLang="en-US" sz="4400" dirty="0"/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659F17AC-068A-4C3A-9B2C-5BD113E55A6E}"/>
              </a:ext>
            </a:extLst>
          </p:cNvPr>
          <p:cNvSpPr txBox="1"/>
          <p:nvPr/>
        </p:nvSpPr>
        <p:spPr>
          <a:xfrm>
            <a:off x="6596464" y="2208484"/>
            <a:ext cx="47625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-</a:t>
            </a:r>
            <a:endParaRPr lang="vi-VN" altLang="en-US" sz="44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9AA93B-7570-49AA-9A20-F24FADAB8131}"/>
              </a:ext>
            </a:extLst>
          </p:cNvPr>
          <p:cNvCxnSpPr/>
          <p:nvPr/>
        </p:nvCxnSpPr>
        <p:spPr>
          <a:xfrm>
            <a:off x="6713939" y="3211761"/>
            <a:ext cx="152241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 Box 8">
            <a:extLst>
              <a:ext uri="{FF2B5EF4-FFF2-40B4-BE49-F238E27FC236}">
                <a16:creationId xmlns:a16="http://schemas.microsoft.com/office/drawing/2014/main" id="{D9A55434-6A87-4F38-89D7-D039396224C4}"/>
              </a:ext>
            </a:extLst>
          </p:cNvPr>
          <p:cNvSpPr txBox="1"/>
          <p:nvPr/>
        </p:nvSpPr>
        <p:spPr>
          <a:xfrm>
            <a:off x="6923488" y="2540271"/>
            <a:ext cx="217013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2316</a:t>
            </a:r>
            <a:endParaRPr lang="vi-VN" altLang="en-US" sz="4400" dirty="0"/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256199C-A67F-4471-A2FD-367E67892C84}"/>
              </a:ext>
            </a:extLst>
          </p:cNvPr>
          <p:cNvSpPr txBox="1"/>
          <p:nvPr/>
        </p:nvSpPr>
        <p:spPr>
          <a:xfrm>
            <a:off x="2819207" y="5450758"/>
            <a:ext cx="1538288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solidFill>
                  <a:srgbClr val="FF0000"/>
                </a:solidFill>
                <a:latin typeface="UTM Avo" panose="02040603050506020204" pitchFamily="18" charset="0"/>
              </a:rPr>
              <a:t>975</a:t>
            </a:r>
          </a:p>
        </p:txBody>
      </p:sp>
      <p:sp>
        <p:nvSpPr>
          <p:cNvPr id="17" name="Text Box 8">
            <a:extLst>
              <a:ext uri="{FF2B5EF4-FFF2-40B4-BE49-F238E27FC236}">
                <a16:creationId xmlns:a16="http://schemas.microsoft.com/office/drawing/2014/main" id="{AB1A015C-7853-4FB7-8604-27C50244BB89}"/>
              </a:ext>
            </a:extLst>
          </p:cNvPr>
          <p:cNvSpPr txBox="1"/>
          <p:nvPr/>
        </p:nvSpPr>
        <p:spPr>
          <a:xfrm>
            <a:off x="2908702" y="4230324"/>
            <a:ext cx="1266825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325</a:t>
            </a:r>
            <a:endParaRPr lang="vi-VN" altLang="en-US" sz="4400" dirty="0"/>
          </a:p>
        </p:txBody>
      </p:sp>
      <p:sp>
        <p:nvSpPr>
          <p:cNvPr id="18" name="Text Box 8">
            <a:extLst>
              <a:ext uri="{FF2B5EF4-FFF2-40B4-BE49-F238E27FC236}">
                <a16:creationId xmlns:a16="http://schemas.microsoft.com/office/drawing/2014/main" id="{5CF71EFC-CEE4-4E82-B617-6E1B21037CFD}"/>
              </a:ext>
            </a:extLst>
          </p:cNvPr>
          <p:cNvSpPr txBox="1"/>
          <p:nvPr/>
        </p:nvSpPr>
        <p:spPr>
          <a:xfrm>
            <a:off x="2256239" y="4597962"/>
            <a:ext cx="47625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800" dirty="0">
                <a:latin typeface="UTM Avo" panose="02040603050506020204" pitchFamily="18" charset="0"/>
              </a:rPr>
              <a:t>X</a:t>
            </a:r>
            <a:endParaRPr lang="vi-VN" altLang="en-US" sz="28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D2A0BE-C1BD-4394-96C8-166944C63E4D}"/>
              </a:ext>
            </a:extLst>
          </p:cNvPr>
          <p:cNvCxnSpPr/>
          <p:nvPr/>
        </p:nvCxnSpPr>
        <p:spPr>
          <a:xfrm>
            <a:off x="2462042" y="5491702"/>
            <a:ext cx="152241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 Box 8">
            <a:extLst>
              <a:ext uri="{FF2B5EF4-FFF2-40B4-BE49-F238E27FC236}">
                <a16:creationId xmlns:a16="http://schemas.microsoft.com/office/drawing/2014/main" id="{4F8803A9-4A5B-4A1E-900C-7556A8C9E660}"/>
              </a:ext>
            </a:extLst>
          </p:cNvPr>
          <p:cNvSpPr txBox="1"/>
          <p:nvPr/>
        </p:nvSpPr>
        <p:spPr>
          <a:xfrm>
            <a:off x="6061197" y="4084274"/>
            <a:ext cx="196532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25968</a:t>
            </a:r>
            <a:endParaRPr lang="vi-VN" altLang="en-US" sz="44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05F701D-A5C2-4E13-B1BC-0F996449DD49}"/>
              </a:ext>
            </a:extLst>
          </p:cNvPr>
          <p:cNvCxnSpPr/>
          <p:nvPr/>
        </p:nvCxnSpPr>
        <p:spPr>
          <a:xfrm flipV="1">
            <a:off x="8037634" y="4084274"/>
            <a:ext cx="0" cy="154622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 Box 8">
            <a:extLst>
              <a:ext uri="{FF2B5EF4-FFF2-40B4-BE49-F238E27FC236}">
                <a16:creationId xmlns:a16="http://schemas.microsoft.com/office/drawing/2014/main" id="{17C5FE77-5A01-4EF3-BBB5-C8E19A5E3599}"/>
              </a:ext>
            </a:extLst>
          </p:cNvPr>
          <p:cNvSpPr txBox="1"/>
          <p:nvPr/>
        </p:nvSpPr>
        <p:spPr>
          <a:xfrm>
            <a:off x="3506527" y="4804645"/>
            <a:ext cx="73660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3</a:t>
            </a:r>
            <a:endParaRPr lang="vi-VN" altLang="en-US" sz="4400" dirty="0"/>
          </a:p>
        </p:txBody>
      </p:sp>
      <p:sp>
        <p:nvSpPr>
          <p:cNvPr id="23" name="Text Box 8">
            <a:extLst>
              <a:ext uri="{FF2B5EF4-FFF2-40B4-BE49-F238E27FC236}">
                <a16:creationId xmlns:a16="http://schemas.microsoft.com/office/drawing/2014/main" id="{B37870D3-A65A-4A29-8FA5-F60190B89A5A}"/>
              </a:ext>
            </a:extLst>
          </p:cNvPr>
          <p:cNvSpPr txBox="1"/>
          <p:nvPr/>
        </p:nvSpPr>
        <p:spPr>
          <a:xfrm>
            <a:off x="8309544" y="3990700"/>
            <a:ext cx="547687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3</a:t>
            </a:r>
            <a:endParaRPr lang="vi-VN" altLang="en-US" sz="440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FB08B2-DC87-4152-AF77-261C203ECA5B}"/>
              </a:ext>
            </a:extLst>
          </p:cNvPr>
          <p:cNvCxnSpPr/>
          <p:nvPr/>
        </p:nvCxnSpPr>
        <p:spPr>
          <a:xfrm>
            <a:off x="8026522" y="4684349"/>
            <a:ext cx="1220788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 Box 8">
            <a:extLst>
              <a:ext uri="{FF2B5EF4-FFF2-40B4-BE49-F238E27FC236}">
                <a16:creationId xmlns:a16="http://schemas.microsoft.com/office/drawing/2014/main" id="{E52D28B8-7B5F-42FB-86EB-8B616B198B9D}"/>
              </a:ext>
            </a:extLst>
          </p:cNvPr>
          <p:cNvSpPr txBox="1"/>
          <p:nvPr/>
        </p:nvSpPr>
        <p:spPr>
          <a:xfrm>
            <a:off x="6390711" y="4705806"/>
            <a:ext cx="154430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19</a:t>
            </a:r>
            <a:endParaRPr lang="vi-VN" altLang="en-US" sz="4400" dirty="0"/>
          </a:p>
        </p:txBody>
      </p:sp>
      <p:sp>
        <p:nvSpPr>
          <p:cNvPr id="26" name="Text Box 8">
            <a:extLst>
              <a:ext uri="{FF2B5EF4-FFF2-40B4-BE49-F238E27FC236}">
                <a16:creationId xmlns:a16="http://schemas.microsoft.com/office/drawing/2014/main" id="{4CC18E41-FB7A-4EB8-B859-1445D5449EF0}"/>
              </a:ext>
            </a:extLst>
          </p:cNvPr>
          <p:cNvSpPr txBox="1"/>
          <p:nvPr/>
        </p:nvSpPr>
        <p:spPr>
          <a:xfrm>
            <a:off x="6622529" y="5207184"/>
            <a:ext cx="1196313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16</a:t>
            </a:r>
            <a:endParaRPr lang="vi-VN" altLang="en-US" sz="4400" dirty="0"/>
          </a:p>
        </p:txBody>
      </p:sp>
      <p:sp>
        <p:nvSpPr>
          <p:cNvPr id="27" name="Text Box 8">
            <a:extLst>
              <a:ext uri="{FF2B5EF4-FFF2-40B4-BE49-F238E27FC236}">
                <a16:creationId xmlns:a16="http://schemas.microsoft.com/office/drawing/2014/main" id="{BB2ABD5A-BB51-467A-9344-73FC617EA832}"/>
              </a:ext>
            </a:extLst>
          </p:cNvPr>
          <p:cNvSpPr txBox="1"/>
          <p:nvPr/>
        </p:nvSpPr>
        <p:spPr>
          <a:xfrm>
            <a:off x="6972751" y="5724735"/>
            <a:ext cx="1501113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18</a:t>
            </a:r>
            <a:endParaRPr lang="vi-VN" altLang="en-US" sz="4400" dirty="0"/>
          </a:p>
        </p:txBody>
      </p:sp>
      <p:sp>
        <p:nvSpPr>
          <p:cNvPr id="28" name="Text Box 8">
            <a:extLst>
              <a:ext uri="{FF2B5EF4-FFF2-40B4-BE49-F238E27FC236}">
                <a16:creationId xmlns:a16="http://schemas.microsoft.com/office/drawing/2014/main" id="{B33BD653-1B50-4B6F-9947-719B9AA3B08B}"/>
              </a:ext>
            </a:extLst>
          </p:cNvPr>
          <p:cNvSpPr txBox="1"/>
          <p:nvPr/>
        </p:nvSpPr>
        <p:spPr>
          <a:xfrm>
            <a:off x="7354215" y="6226113"/>
            <a:ext cx="738187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dirty="0">
                <a:latin typeface="UTM Avo" panose="02040603050506020204" pitchFamily="18" charset="0"/>
              </a:rPr>
              <a:t>0</a:t>
            </a:r>
            <a:endParaRPr lang="vi-VN" altLang="en-US" sz="4400" dirty="0"/>
          </a:p>
        </p:txBody>
      </p:sp>
      <p:pic>
        <p:nvPicPr>
          <p:cNvPr id="29" name="object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" y="5229225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ject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22" y="5718783"/>
            <a:ext cx="1137852" cy="117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871005" y="2358325"/>
            <a:ext cx="1936457" cy="25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5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1" grpId="0"/>
      <p:bldP spid="16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1" t="76949" r="38891" b="2997"/>
          <a:stretch/>
        </p:blipFill>
        <p:spPr>
          <a:xfrm>
            <a:off x="1163550" y="-47045"/>
            <a:ext cx="9482510" cy="1817166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192F28E-4FE6-4E16-8050-1D730E3C9B50}"/>
              </a:ext>
            </a:extLst>
          </p:cNvPr>
          <p:cNvSpPr txBox="1"/>
          <p:nvPr/>
        </p:nvSpPr>
        <p:spPr>
          <a:xfrm>
            <a:off x="3041576" y="476817"/>
            <a:ext cx="5228968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4400" b="1"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vi-VN" altLang="en-US" sz="4400" b="1">
                <a:latin typeface="Times New Roman" panose="02020603050405020304" charset="0"/>
                <a:cs typeface="Times New Roman" panose="02020603050405020304" charset="0"/>
              </a:rPr>
              <a:t>Điền dấu &gt; ; &lt; ;=</a:t>
            </a:r>
            <a:endParaRPr lang="vi-VN" altLang="en-US" sz="4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1200435" y="2156346"/>
            <a:ext cx="10209093" cy="4121624"/>
            <a:chOff x="2171343" y="4618089"/>
            <a:chExt cx="7988119" cy="2187854"/>
          </a:xfrm>
        </p:grpSpPr>
        <p:sp>
          <p:nvSpPr>
            <p:cNvPr id="10" name="Rectangle: Rounded Corners 11">
              <a:extLst>
                <a:ext uri="{FF2B5EF4-FFF2-40B4-BE49-F238E27FC236}">
                  <a16:creationId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11" name="Rectangle: Rounded Corners 61">
              <a:extLst>
                <a:ext uri="{FF2B5EF4-FFF2-40B4-BE49-F238E27FC236}">
                  <a16:creationId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12" name="Rectangle: Rounded Corners 65">
              <a:extLst>
                <a:ext uri="{FF2B5EF4-FFF2-40B4-BE49-F238E27FC236}">
                  <a16:creationId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883388" y="3234519"/>
            <a:ext cx="10117540" cy="1644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50000"/>
              </a:spcBef>
            </a:pPr>
            <a:r>
              <a:rPr lang="vi-VN" altLang="en-US" sz="4000" b="1">
                <a:solidFill>
                  <a:srgbClr val="002060"/>
                </a:solidFill>
              </a:rPr>
              <a:t>4327 ........3742</a:t>
            </a:r>
            <a:r>
              <a:rPr lang="en-US" altLang="vi-VN" sz="4000" b="1">
                <a:solidFill>
                  <a:srgbClr val="002060"/>
                </a:solidFill>
              </a:rPr>
              <a:t>           </a:t>
            </a:r>
            <a:r>
              <a:rPr lang="en-US" sz="4000" b="1">
                <a:solidFill>
                  <a:srgbClr val="002060"/>
                </a:solidFill>
              </a:rPr>
              <a:t>28676</a:t>
            </a:r>
            <a:r>
              <a:rPr lang="vi-VN" altLang="en-US" sz="4000" b="1">
                <a:solidFill>
                  <a:srgbClr val="002060"/>
                </a:solidFill>
                <a:sym typeface="+mn-ea"/>
              </a:rPr>
              <a:t> ......</a:t>
            </a:r>
            <a:r>
              <a:rPr lang="en-US" altLang="vi-VN" sz="4000" b="1">
                <a:solidFill>
                  <a:srgbClr val="002060"/>
                </a:solidFill>
                <a:sym typeface="+mn-ea"/>
              </a:rPr>
              <a:t> 28676</a:t>
            </a:r>
            <a:endParaRPr lang="vi-VN" altLang="en-US" sz="4000" b="1">
              <a:solidFill>
                <a:srgbClr val="002060"/>
              </a:solidFill>
            </a:endParaRPr>
          </a:p>
          <a:p>
            <a:pPr lvl="0">
              <a:spcBef>
                <a:spcPct val="50000"/>
              </a:spcBef>
            </a:pPr>
            <a:r>
              <a:rPr lang="vi-VN" altLang="en-US" sz="4000" b="1">
                <a:solidFill>
                  <a:srgbClr val="002060"/>
                </a:solidFill>
              </a:rPr>
              <a:t>5870 ....... 5890</a:t>
            </a:r>
            <a:r>
              <a:rPr lang="en-US" altLang="vi-VN" sz="4000" b="1">
                <a:solidFill>
                  <a:srgbClr val="002060"/>
                </a:solidFill>
              </a:rPr>
              <a:t>           </a:t>
            </a:r>
            <a:r>
              <a:rPr lang="en-US" altLang="vi-VN" sz="4000" b="1">
                <a:solidFill>
                  <a:srgbClr val="002060"/>
                </a:solidFill>
                <a:sym typeface="+mn-ea"/>
              </a:rPr>
              <a:t>97321</a:t>
            </a:r>
            <a:r>
              <a:rPr lang="vi-VN" altLang="en-US" sz="4000" b="1">
                <a:solidFill>
                  <a:srgbClr val="002060"/>
                </a:solidFill>
                <a:sym typeface="+mn-ea"/>
              </a:rPr>
              <a:t> ......</a:t>
            </a:r>
            <a:r>
              <a:rPr lang="en-US" altLang="vi-VN" sz="4000" b="1">
                <a:solidFill>
                  <a:srgbClr val="002060"/>
                </a:solidFill>
                <a:sym typeface="+mn-ea"/>
              </a:rPr>
              <a:t> 97400</a:t>
            </a:r>
            <a:endParaRPr lang="vi-VN" altLang="en-US" sz="4000" b="1">
              <a:solidFill>
                <a:srgbClr val="002060"/>
              </a:solidFill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30FD7249-86F8-460B-B697-F7D71E687046}"/>
              </a:ext>
            </a:extLst>
          </p:cNvPr>
          <p:cNvSpPr txBox="1"/>
          <p:nvPr/>
        </p:nvSpPr>
        <p:spPr>
          <a:xfrm>
            <a:off x="3437550" y="3084389"/>
            <a:ext cx="6858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vi-VN" altLang="en-US" sz="4800" b="1" dirty="0">
                <a:solidFill>
                  <a:srgbClr val="FF3300"/>
                </a:solidFill>
              </a:rPr>
              <a:t>&gt;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BE6BFA91-B665-402E-A708-9814A025CB1C}"/>
              </a:ext>
            </a:extLst>
          </p:cNvPr>
          <p:cNvSpPr txBox="1"/>
          <p:nvPr/>
        </p:nvSpPr>
        <p:spPr>
          <a:xfrm rot="10800000">
            <a:off x="3524554" y="3964674"/>
            <a:ext cx="4572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vi-VN" altLang="en-US" sz="4800" b="1" dirty="0">
                <a:solidFill>
                  <a:srgbClr val="FF3300"/>
                </a:solidFill>
              </a:rPr>
              <a:t>&gt;</a:t>
            </a:r>
          </a:p>
        </p:txBody>
      </p:sp>
      <p:sp>
        <p:nvSpPr>
          <p:cNvPr id="16" name="Text Box 8">
            <a:extLst>
              <a:ext uri="{FF2B5EF4-FFF2-40B4-BE49-F238E27FC236}">
                <a16:creationId xmlns:a16="http://schemas.microsoft.com/office/drawing/2014/main" id="{B0E9A92D-3A48-42FE-99C5-A6D9CF772268}"/>
              </a:ext>
            </a:extLst>
          </p:cNvPr>
          <p:cNvSpPr txBox="1"/>
          <p:nvPr/>
        </p:nvSpPr>
        <p:spPr>
          <a:xfrm>
            <a:off x="8360780" y="3090699"/>
            <a:ext cx="5334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en-US" altLang="vi-VN" sz="4800" b="1" dirty="0">
                <a:solidFill>
                  <a:srgbClr val="FF3300"/>
                </a:solidFill>
              </a:rPr>
              <a:t>=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07258F57-0F94-49E5-AE1A-6E49DA3EEF80}"/>
              </a:ext>
            </a:extLst>
          </p:cNvPr>
          <p:cNvSpPr txBox="1"/>
          <p:nvPr/>
        </p:nvSpPr>
        <p:spPr>
          <a:xfrm rot="10800000">
            <a:off x="8441142" y="3961812"/>
            <a:ext cx="4572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None/>
            </a:pPr>
            <a:r>
              <a:rPr lang="vi-VN" altLang="en-US" sz="4800" b="1" dirty="0">
                <a:solidFill>
                  <a:srgbClr val="FF3300"/>
                </a:solidFill>
              </a:rPr>
              <a:t>&gt;</a:t>
            </a:r>
          </a:p>
        </p:txBody>
      </p:sp>
      <p:pic>
        <p:nvPicPr>
          <p:cNvPr id="18" name="object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" y="5229225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ject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22" y="5718783"/>
            <a:ext cx="1137852" cy="117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ject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651" y="213316"/>
            <a:ext cx="14859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25152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een&#10;&#10;Description automatically generated">
            <a:extLst>
              <a:ext uri="{FF2B5EF4-FFF2-40B4-BE49-F238E27FC236}">
                <a16:creationId xmlns:a16="http://schemas.microsoft.com/office/drawing/2014/main" id="{F5CCF9BD-7F9A-4EAD-834E-B7E175AF70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t="59095" r="40061" b="20851"/>
          <a:stretch/>
        </p:blipFill>
        <p:spPr>
          <a:xfrm>
            <a:off x="349612" y="0"/>
            <a:ext cx="11984588" cy="2238233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CB2C96D3-61C2-4B0B-99A7-8EFEDCF8F45C}"/>
              </a:ext>
            </a:extLst>
          </p:cNvPr>
          <p:cNvSpPr txBox="1"/>
          <p:nvPr/>
        </p:nvSpPr>
        <p:spPr>
          <a:xfrm>
            <a:off x="1675180" y="616419"/>
            <a:ext cx="8833597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3600" b="1">
                <a:latin typeface="Times New Roman" panose="02020603050405020304" charset="0"/>
                <a:cs typeface="Times New Roman" panose="02020603050405020304" charset="0"/>
              </a:rPr>
              <a:t>4. </a:t>
            </a:r>
            <a:r>
              <a:rPr lang="vi-VN" altLang="en-US" sz="3600" b="1">
                <a:latin typeface="Times New Roman" panose="02020603050405020304" charset="0"/>
                <a:cs typeface="Times New Roman" panose="02020603050405020304" charset="0"/>
              </a:rPr>
              <a:t>Viết </a:t>
            </a:r>
            <a:r>
              <a:rPr lang="vi-VN" altLang="en-US" sz="3600" b="1" dirty="0">
                <a:latin typeface="Times New Roman" panose="02020603050405020304" charset="0"/>
                <a:cs typeface="Times New Roman" panose="02020603050405020304" charset="0"/>
              </a:rPr>
              <a:t>các số sau theo thứ tự từ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bé đến lớn</a:t>
            </a:r>
            <a:r>
              <a:rPr lang="en-US" altLang="vi-VN" sz="3600" b="1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B6D325-0C2E-4A32-8A75-BB169D7FBF7E}"/>
              </a:ext>
            </a:extLst>
          </p:cNvPr>
          <p:cNvSpPr/>
          <p:nvPr/>
        </p:nvSpPr>
        <p:spPr bwMode="auto">
          <a:xfrm>
            <a:off x="491898" y="2237016"/>
            <a:ext cx="2594152" cy="118208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>
                <a:latin typeface="+mj-lt"/>
                <a:cs typeface="Times New Roman" panose="02020603050405020304" pitchFamily="18" charset="0"/>
              </a:rPr>
              <a:t>65371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734D9C-6B52-4D01-BEFD-4AF5DA282E84}"/>
              </a:ext>
            </a:extLst>
          </p:cNvPr>
          <p:cNvSpPr/>
          <p:nvPr/>
        </p:nvSpPr>
        <p:spPr bwMode="auto">
          <a:xfrm>
            <a:off x="3296576" y="2263612"/>
            <a:ext cx="2594152" cy="1182080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/>
              <a:t>75631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873A6A-8AF1-4249-92D9-3EE285581076}"/>
              </a:ext>
            </a:extLst>
          </p:cNvPr>
          <p:cNvSpPr/>
          <p:nvPr/>
        </p:nvSpPr>
        <p:spPr bwMode="auto">
          <a:xfrm>
            <a:off x="6091978" y="2212577"/>
            <a:ext cx="2594152" cy="1182080"/>
          </a:xfrm>
          <a:prstGeom prst="rect">
            <a:avLst/>
          </a:prstGeom>
          <a:solidFill>
            <a:srgbClr val="FED3D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/>
              <a:t>56731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5F5F43-3F60-4CEE-A396-247F66B4D6EB}"/>
              </a:ext>
            </a:extLst>
          </p:cNvPr>
          <p:cNvSpPr/>
          <p:nvPr/>
        </p:nvSpPr>
        <p:spPr bwMode="auto">
          <a:xfrm>
            <a:off x="8957578" y="2212027"/>
            <a:ext cx="2594152" cy="1182080"/>
          </a:xfrm>
          <a:prstGeom prst="rect">
            <a:avLst/>
          </a:prstGeom>
          <a:solidFill>
            <a:srgbClr val="FF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/>
              <a:t>67351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C034F5-6C77-4632-A80A-F5F7EC22880A}"/>
              </a:ext>
            </a:extLst>
          </p:cNvPr>
          <p:cNvSpPr/>
          <p:nvPr/>
        </p:nvSpPr>
        <p:spPr bwMode="auto">
          <a:xfrm>
            <a:off x="499216" y="2245770"/>
            <a:ext cx="2594152" cy="118208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>
                <a:latin typeface="+mj-lt"/>
                <a:cs typeface="Times New Roman" panose="02020603050405020304" pitchFamily="18" charset="0"/>
              </a:rPr>
              <a:t>65371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121F58-367B-4FB9-AE96-55661F4A396D}"/>
              </a:ext>
            </a:extLst>
          </p:cNvPr>
          <p:cNvSpPr/>
          <p:nvPr/>
        </p:nvSpPr>
        <p:spPr bwMode="auto">
          <a:xfrm>
            <a:off x="3294618" y="2247417"/>
            <a:ext cx="2594152" cy="1182080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/>
              <a:t>75631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22420B-C37C-4F6A-94A3-60CD0BA14B00}"/>
              </a:ext>
            </a:extLst>
          </p:cNvPr>
          <p:cNvSpPr/>
          <p:nvPr/>
        </p:nvSpPr>
        <p:spPr bwMode="auto">
          <a:xfrm>
            <a:off x="6091978" y="2225130"/>
            <a:ext cx="2594152" cy="1182080"/>
          </a:xfrm>
          <a:prstGeom prst="rect">
            <a:avLst/>
          </a:prstGeom>
          <a:solidFill>
            <a:srgbClr val="FED3D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/>
              <a:t>56731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942A69-C665-482F-A585-4014D1F1FC30}"/>
              </a:ext>
            </a:extLst>
          </p:cNvPr>
          <p:cNvSpPr/>
          <p:nvPr/>
        </p:nvSpPr>
        <p:spPr bwMode="auto">
          <a:xfrm>
            <a:off x="8968744" y="2214326"/>
            <a:ext cx="2594152" cy="1182080"/>
          </a:xfrm>
          <a:prstGeom prst="rect">
            <a:avLst/>
          </a:prstGeom>
          <a:solidFill>
            <a:srgbClr val="FF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17961" dir="2700000" algn="ctr" rotWithShape="0">
              <a:schemeClr val="tx1">
                <a:gamma/>
                <a:shade val="60000"/>
                <a:invGamma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altLang="en-US" sz="4800" b="1"/>
              <a:t>67351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40705110-A364-48F5-94FF-3A24E58F26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" y="3495917"/>
            <a:ext cx="1276184" cy="69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5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95 0.00185 L 0.22995 0.2685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1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537 -3.7037E-6 L 0.46537 0.2645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1321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56 0.01041 L -0.45938 0.27106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47" y="13032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16 0.00834 L -0.23516 0.2729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50" y="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8">
            <a:extLst>
              <a:ext uri="{FF2B5EF4-FFF2-40B4-BE49-F238E27FC236}">
                <a16:creationId xmlns:a16="http://schemas.microsoft.com/office/drawing/2014/main" id="{E4695939-3237-44AD-BB8D-36F0AF77D363}"/>
              </a:ext>
            </a:extLst>
          </p:cNvPr>
          <p:cNvGrpSpPr/>
          <p:nvPr/>
        </p:nvGrpSpPr>
        <p:grpSpPr>
          <a:xfrm>
            <a:off x="0" y="4178665"/>
            <a:ext cx="12192000" cy="2679336"/>
            <a:chOff x="-69166" y="3185627"/>
            <a:chExt cx="9151008" cy="1967375"/>
          </a:xfrm>
        </p:grpSpPr>
        <p:pic>
          <p:nvPicPr>
            <p:cNvPr id="7" name="图片 19">
              <a:extLst>
                <a:ext uri="{FF2B5EF4-FFF2-40B4-BE49-F238E27FC236}">
                  <a16:creationId xmlns:a16="http://schemas.microsoft.com/office/drawing/2014/main" id="{917DE0FD-1A52-48E5-98C2-7FF0ED07B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1590" y="3196805"/>
              <a:ext cx="4910252" cy="1956197"/>
            </a:xfrm>
            <a:prstGeom prst="rect">
              <a:avLst/>
            </a:prstGeom>
          </p:spPr>
        </p:pic>
        <p:pic>
          <p:nvPicPr>
            <p:cNvPr id="8" name="图片 21">
              <a:extLst>
                <a:ext uri="{FF2B5EF4-FFF2-40B4-BE49-F238E27FC236}">
                  <a16:creationId xmlns:a16="http://schemas.microsoft.com/office/drawing/2014/main" id="{98A15433-64F2-45E3-ACF3-04D4876AA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69166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3" name="Google Shape;250;p20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1551993" y="158619"/>
            <a:ext cx="11709690" cy="5764510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94" b="89885" l="25625" r="64509">
                        <a14:foregroundMark x1="46607" y1="22895" x2="53929" y2="23077"/>
                        <a14:foregroundMark x1="38973" y1="36644" x2="49241" y2="39188"/>
                        <a14:foregroundMark x1="39420" y1="35009" x2="41741" y2="37190"/>
                        <a14:foregroundMark x1="44107" y1="41793" x2="51741" y2="47365"/>
                        <a14:foregroundMark x1="48929" y1="25681" x2="50134" y2="29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797949" y="660296"/>
            <a:ext cx="9303752" cy="6858000"/>
          </a:xfrm>
          <a:prstGeom prst="rect">
            <a:avLst/>
          </a:prstGeom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800470" y="378381"/>
            <a:ext cx="3212739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zh-CN" sz="800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UTM Impact" panose="02040603050506020204" pitchFamily="18" charset="0"/>
                <a:ea typeface="微软雅黑 Light" panose="020B0502040204020203" pitchFamily="34" charset="-122"/>
              </a:rPr>
              <a:t>DẶN DÒ</a:t>
            </a:r>
            <a:endParaRPr lang="zh-CN" altLang="en-US" sz="8000" dirty="0">
              <a:solidFill>
                <a:srgbClr val="FFFF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UTM Impact" panose="02040603050506020204" pitchFamily="18" charset="0"/>
              <a:ea typeface="微软雅黑 Light" panose="020B0502040204020203" pitchFamily="34" charset="-122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3708916" y="2266713"/>
            <a:ext cx="7146829" cy="1974850"/>
          </a:xfrm>
          <a:prstGeom prst="rect">
            <a:avLst/>
          </a:prstGeom>
        </p:spPr>
        <p:txBody>
          <a:bodyPr anchor="ctr"/>
          <a:lstStyle/>
          <a:p>
            <a:pPr marL="0" lvl="0" indent="0" algn="l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2060"/>
                </a:solidFill>
                <a:sym typeface="+mn-ea"/>
              </a:rPr>
              <a:t>1. </a:t>
            </a:r>
            <a:r>
              <a:rPr lang="vi-VN" altLang="en-US" sz="4000" b="1" dirty="0">
                <a:solidFill>
                  <a:srgbClr val="002060"/>
                </a:solidFill>
                <a:sym typeface="+mn-ea"/>
              </a:rPr>
              <a:t>Chuẩn bị </a:t>
            </a:r>
            <a:r>
              <a:rPr lang="en-US" altLang="vi-VN" sz="4000" b="1" dirty="0">
                <a:solidFill>
                  <a:srgbClr val="002060"/>
                </a:solidFill>
                <a:sym typeface="+mn-ea"/>
              </a:rPr>
              <a:t>bài “Ô</a:t>
            </a:r>
            <a:r>
              <a:rPr lang="vi-VN" altLang="en-US" sz="4000" b="1" dirty="0">
                <a:solidFill>
                  <a:srgbClr val="002060"/>
                </a:solidFill>
                <a:sym typeface="+mn-ea"/>
              </a:rPr>
              <a:t>n tập các số đến 100000 </a:t>
            </a:r>
            <a:r>
              <a:rPr lang="en-US" altLang="vi-VN" sz="4000" b="1" dirty="0">
                <a:solidFill>
                  <a:srgbClr val="002060"/>
                </a:solidFill>
                <a:sym typeface="+mn-ea"/>
              </a:rPr>
              <a:t>(tt)”</a:t>
            </a:r>
          </a:p>
          <a:p>
            <a:pPr marL="0" lvl="0" indent="0" algn="l" eaLnBrk="1" hangingPunct="1">
              <a:spcBef>
                <a:spcPct val="50000"/>
              </a:spcBef>
              <a:buNone/>
            </a:pPr>
            <a:r>
              <a:rPr lang="en-US" altLang="vi-VN" sz="4000" b="1" dirty="0">
                <a:solidFill>
                  <a:srgbClr val="002060"/>
                </a:solidFill>
                <a:sym typeface="+mn-ea"/>
              </a:rPr>
              <a:t>2. Làm thêm các bài còn </a:t>
            </a:r>
            <a:r>
              <a:rPr lang="en-US" altLang="vi-VN" sz="4000" b="1">
                <a:solidFill>
                  <a:srgbClr val="002060"/>
                </a:solidFill>
                <a:sym typeface="+mn-ea"/>
              </a:rPr>
              <a:t>lại.</a:t>
            </a:r>
            <a:endParaRPr lang="vi-VN" alt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8647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188</Words>
  <Application>Microsoft Office PowerPoint</Application>
  <PresentationFormat>Widescreen</PresentationFormat>
  <Paragraphs>60</Paragraphs>
  <Slides>10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微软雅黑</vt:lpstr>
      <vt:lpstr>#9Slide07 IcielPony</vt:lpstr>
      <vt:lpstr>Arial</vt:lpstr>
      <vt:lpstr>Calibri</vt:lpstr>
      <vt:lpstr>Calibri Light</vt:lpstr>
      <vt:lpstr>Times New Roman</vt:lpstr>
      <vt:lpstr>UTM Alexander</vt:lpstr>
      <vt:lpstr>UTM Avo</vt:lpstr>
      <vt:lpstr>UTM Cooper Black</vt:lpstr>
      <vt:lpstr>UTM Guanine</vt:lpstr>
      <vt:lpstr>UTM Impact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</cp:keywords>
  <cp:lastModifiedBy>Dương Thị Lan Anh</cp:lastModifiedBy>
  <cp:revision>18</cp:revision>
  <dcterms:created xsi:type="dcterms:W3CDTF">2022-06-06T08:06:17Z</dcterms:created>
  <dcterms:modified xsi:type="dcterms:W3CDTF">2022-09-06T16:40:47Z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2022-09-06T16:40:46Z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15814e1a-02eb-40ca-929c-36a97712ab9e</vt:lpwstr>
  </property>
  <property fmtid="{D5CDD505-2E9C-101B-9397-08002B2CF9AE}" pid="8" name="MSIP_Label_defa4170-0d19-0005-0004-bc88714345d2_ContentBits">
    <vt:lpwstr>0</vt:lpwstr>
  </property>
</Properties>
</file>