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3" r:id="rId3"/>
    <p:sldMasterId id="2147483676" r:id="rId4"/>
  </p:sldMasterIdLst>
  <p:notesMasterIdLst>
    <p:notesMasterId r:id="rId20"/>
  </p:notesMasterIdLst>
  <p:sldIdLst>
    <p:sldId id="256" r:id="rId5"/>
    <p:sldId id="259" r:id="rId6"/>
    <p:sldId id="260" r:id="rId7"/>
    <p:sldId id="261" r:id="rId8"/>
    <p:sldId id="263" r:id="rId9"/>
    <p:sldId id="262" r:id="rId10"/>
    <p:sldId id="264" r:id="rId11"/>
    <p:sldId id="258" r:id="rId12"/>
    <p:sldId id="265" r:id="rId13"/>
    <p:sldId id="257" r:id="rId14"/>
    <p:sldId id="266" r:id="rId15"/>
    <p:sldId id="267" r:id="rId16"/>
    <p:sldId id="268" r:id="rId17"/>
    <p:sldId id="269" r:id="rId18"/>
    <p:sldId id="270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40" d="100"/>
          <a:sy n="40" d="100"/>
        </p:scale>
        <p:origin x="182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6EAB0-D835-4B60-9954-7085F6ED2403}" type="datetimeFigureOut">
              <a:rPr lang="zh-CN" altLang="en-US" smtClean="0"/>
              <a:t>2022/9/7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A25A3-76A6-4E52-A262-AD4F907A75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11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389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KSO_CT2"/>
          <p:cNvSpPr>
            <a:spLocks noGrp="1"/>
          </p:cNvSpPr>
          <p:nvPr>
            <p:ph type="subTitle" idx="1" hasCustomPrompt="1"/>
          </p:nvPr>
        </p:nvSpPr>
        <p:spPr>
          <a:xfrm>
            <a:off x="2032002" y="2970917"/>
            <a:ext cx="7442925" cy="467211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effectLst/>
                <a:ea typeface="幼圆" panose="020105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单击此处添加您的副标题</a:t>
            </a:r>
          </a:p>
        </p:txBody>
      </p:sp>
      <p:sp>
        <p:nvSpPr>
          <p:cNvPr id="7" name="KSO_CT1"/>
          <p:cNvSpPr>
            <a:spLocks noGrp="1"/>
          </p:cNvSpPr>
          <p:nvPr>
            <p:ph type="title" hasCustomPrompt="1"/>
          </p:nvPr>
        </p:nvSpPr>
        <p:spPr>
          <a:xfrm>
            <a:off x="2032002" y="1136193"/>
            <a:ext cx="7442925" cy="1720077"/>
          </a:xfrm>
        </p:spPr>
        <p:txBody>
          <a:bodyPr>
            <a:noAutofit/>
          </a:bodyPr>
          <a:lstStyle>
            <a:lvl1pPr algn="ctr">
              <a:defRPr sz="4200" b="0">
                <a:gradFill flip="none" rotWithShape="1">
                  <a:gsLst>
                    <a:gs pos="100000">
                      <a:schemeClr val="accent1"/>
                    </a:gs>
                    <a:gs pos="14000">
                      <a:schemeClr val="accent1">
                        <a:lumMod val="50000"/>
                      </a:schemeClr>
                    </a:gs>
                    <a:gs pos="0">
                      <a:srgbClr val="14B2D2">
                        <a:shade val="100000"/>
                        <a:satMod val="115000"/>
                      </a:srgb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outerShdw dist="38100" dir="5400000" algn="t" rotWithShape="0">
                    <a:schemeClr val="tx1">
                      <a:lumMod val="65000"/>
                      <a:lumOff val="35000"/>
                      <a:alpha val="19000"/>
                    </a:scheme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defRPr>
            </a:lvl1pPr>
          </a:lstStyle>
          <a:p>
            <a:r>
              <a:rPr lang="zh-CN" altLang="en-US" dirty="0"/>
              <a:t>单击此处</a:t>
            </a:r>
            <a:br>
              <a:rPr lang="en-US" altLang="zh-CN" dirty="0"/>
            </a:br>
            <a:r>
              <a:rPr lang="zh-CN" altLang="en-US" dirty="0"/>
              <a:t>添加您的标题文字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771C47E-AE00-D2AE-5992-5E648E8458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49284" y="-24666690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08F16C-FFC9-C4BC-36B6-80ABA9E5B2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-24666690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7A6E1BF-1ADF-3BFF-838C-84CC79797D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49921" y="146768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96FBD5-DBC5-27C0-A6EE-C591433AD4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14676863"/>
            <a:ext cx="2186247" cy="371775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3E58E2B0-DC3F-ECCB-1E4C-8370936D8D20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F94EE9-06B7-3B97-EBAB-780FEFDF30BE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0295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67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662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4AF93-5733-2526-51D6-BB0185F11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632A5-1E2B-5BFD-20CC-1ED198D0D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8E71A-913B-0188-4303-D3FF5F6DB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DE15CB-AAD5-C3D2-D874-9D42FDD16C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2FFAA6-ABAC-C06C-7C2B-2DF2BDEDE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FB7437-3DD6-74EB-A2F9-A0C7BFCC0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E65E04-2D43-6880-8059-8AC680D9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9434F4-95C9-8601-6652-B7656D897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0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81E98-7EF9-B773-59F3-F9EE75DBE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2D59C-BBA9-E815-1A6B-07908BD1F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25D069-E598-BFD6-2A64-9B5AB6589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C0DEF6-A525-7A93-CF06-F95F8E652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434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4749ED-5ACB-772E-40CF-10B91BB0D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DECF5-12CC-44AF-92BB-8AD5EE30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C4A29-2BFB-9D3C-B610-23C2934E0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563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F19E9-B477-FFB2-B05E-6F57694B1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C2B98-31F6-6634-8CA1-B6F3E0385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4A2715-A6C7-16E3-9F6D-CD7EEC6A15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C30727-042C-E8B4-B944-F88355464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FB289-4718-65E0-DB3D-926371460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06B18-F643-391D-ADCA-E399F5817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91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7A3F4-A4D6-ECD9-1C7A-A873D2807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19A3A0-B94D-85C7-78A2-BBAD2D99C7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E06B31-7597-AD7E-37D0-391FD7BA0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8F639-B789-CEC5-963F-7DD403FCA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4F6588-4A00-DE71-9C4A-D0D95E613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B7705F-971A-5C4D-374A-929953A0C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430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35DD2-43B7-42AA-48D6-8EF79A1FA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60D76-8B64-BC46-0564-E60574875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61FA3-1934-775C-2C20-760D679C9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79E36-9435-7689-EEA6-ED553DD48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B633B-A4A9-155E-4EC3-3EE3E66A8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905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CA9394-F531-316C-D2DA-39E2AFE08F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B1FF16-91BC-5541-A992-AAA3091DA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6DDC3-D51F-1545-4487-1DCE885C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3694D-DBC6-4AF7-5BD8-7663AC861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13017-0D8E-9A1D-2899-EC858A750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16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FD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7FE4517-F7BE-475A-BACA-E364026622AB}" type="datetimeFigureOut">
              <a:rPr lang="zh-CN" altLang="en-US" smtClean="0"/>
              <a:t>2022/9/7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A62EA6D-58D8-42AE-9683-5B6C09E0B5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009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FD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7FE4517-F7BE-475A-BACA-E364026622AB}" type="datetimeFigureOut">
              <a:rPr lang="zh-CN" altLang="en-US" smtClean="0"/>
              <a:t>2022/9/7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2A62EA6D-58D8-42AE-9683-5B6C09E0B5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1013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848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65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E6830-8A59-0EDD-892C-0F41D1B62E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5B02F1-74F9-7ADD-C925-056177CB4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D87F3-5714-58AD-F640-3E07CF3DC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8BA1D-23C2-B65B-6ADC-4207AC573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73B13-74EF-15DF-69A8-8D646A8B4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7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E1B22-CDEB-C8AF-7F2D-648C43361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72A48-9D33-F78A-F756-0737B98A7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E1DE3-44DE-D0FC-B285-5704E5724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F477B-4629-E5D8-7674-E77448440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7E465-CE81-07F2-AC69-3C4A9671A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778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89EDA-AB8C-A4B5-FA10-009B2361C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2CC88-107C-196A-EFC5-B5988C0B4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6EB42-FEEC-5C06-BA78-9D23C9ED4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118A2-1CD1-4F07-0642-7569DF7B6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4942C-9ED3-D223-B628-4E6AD5A66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133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624F4-20C2-1AF9-B4F8-C9B168D0A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DD1F4-B40E-8AFA-A473-6E4297256F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639D3E-FEC9-8E64-03DF-F378C5AE8A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C3E31-9C24-23EF-8BBE-6C6CAAC5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A108EC-0AC6-4D32-FD0C-7A3D88C88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966583-2F67-3334-F47C-B62004979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32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4" b="41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-1"/>
            <a:ext cx="12192000" cy="5843451"/>
          </a:xfrm>
          <a:prstGeom prst="rect">
            <a:avLst/>
          </a:prstGeom>
          <a:gradFill flip="none" rotWithShape="1">
            <a:gsLst>
              <a:gs pos="23000">
                <a:schemeClr val="bg1">
                  <a:alpha val="87000"/>
                </a:schemeClr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558798" y="101594"/>
            <a:ext cx="11056060" cy="6995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558799" y="939525"/>
            <a:ext cx="11056060" cy="5193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3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baseline="0">
          <a:ln>
            <a:noFill/>
          </a:ln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  <a:latin typeface="华文琥珀" panose="02010800040101010101" pitchFamily="2" charset="-122"/>
          <a:ea typeface="华文琥珀" panose="02010800040101010101" pitchFamily="2" charset="-122"/>
          <a:cs typeface="+mj-cs"/>
        </a:defRPr>
      </a:lvl1pPr>
    </p:titleStyle>
    <p:bodyStyle>
      <a:lvl1pPr marL="357188" indent="-357188" algn="just" defTabSz="914400" rtl="0" eaLnBrk="1" latinLnBrk="0" hangingPunct="1">
        <a:lnSpc>
          <a:spcPct val="110000"/>
        </a:lnSpc>
        <a:spcBef>
          <a:spcPts val="1800"/>
        </a:spcBef>
        <a:spcAft>
          <a:spcPts val="0"/>
        </a:spcAft>
        <a:buClr>
          <a:schemeClr val="accent1"/>
        </a:buClr>
        <a:buSzPct val="70000"/>
        <a:buFont typeface="Wingdings 2" panose="05020102010507070707" pitchFamily="18" charset="2"/>
        <a:buChar char=""/>
        <a:defRPr sz="2000" kern="1200" baseline="0">
          <a:solidFill>
            <a:schemeClr val="accent1">
              <a:lumMod val="75000"/>
            </a:schemeClr>
          </a:solidFill>
          <a:latin typeface="幼圆" panose="02010509060101010101" pitchFamily="49" charset="-122"/>
          <a:ea typeface="幼圆" panose="02010509060101010101" pitchFamily="49" charset="-122"/>
          <a:cs typeface="+mn-cs"/>
        </a:defRPr>
      </a:lvl1pPr>
      <a:lvl2pPr marL="357188" indent="-357188" algn="just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Clr>
          <a:schemeClr val="accent2">
            <a:lumMod val="60000"/>
            <a:lumOff val="40000"/>
          </a:schemeClr>
        </a:buClr>
        <a:buFont typeface="幼圆" panose="02010509060101010101" pitchFamily="49" charset="-122"/>
        <a:buChar char=" "/>
        <a:defRPr sz="1600" kern="1200" baseline="0">
          <a:solidFill>
            <a:srgbClr val="7D7D7D"/>
          </a:solidFill>
          <a:latin typeface="幼圆" panose="02010509060101010101" pitchFamily="49" charset="-122"/>
          <a:ea typeface="幼圆" panose="020105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7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22758" y="-894175"/>
            <a:ext cx="2262084" cy="9574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</a:t>
            </a:r>
            <a:r>
              <a:rPr lang="en-US" sz="3200" b="0" baseline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Bích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BEB2BCE-60C5-5A1E-A0C8-DF9D26CCE199}"/>
              </a:ext>
            </a:extLst>
          </p:cNvPr>
          <p:cNvSpPr txBox="1"/>
          <p:nvPr userDrawn="1"/>
        </p:nvSpPr>
        <p:spPr>
          <a:xfrm>
            <a:off x="466549" y="7281644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182656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A79453-17BD-788C-DF8C-61AB6FD1D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2D848-D04B-23F8-F2D1-4B482AAA0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B9A5C-0B42-22E6-3758-3120D21ACE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B521D-774D-45D0-B49C-6C9688D483D1}" type="datetimeFigureOut">
              <a:rPr lang="en-GB" smtClean="0"/>
              <a:t>07/09/2022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9B0B9-F8F8-429F-57E5-14FE71A1E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6356C-09EA-9213-0638-C43900E6E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92DF3-0E67-4604-9244-087FEB1FEE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860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4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.xml"/><Relationship Id="rId7" Type="http://schemas.openxmlformats.org/officeDocument/2006/relationships/slide" Target="slide4.xml"/><Relationship Id="rId12" Type="http://schemas.openxmlformats.org/officeDocument/2006/relationships/image" Target="../media/image14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3.xml"/><Relationship Id="rId11" Type="http://schemas.openxmlformats.org/officeDocument/2006/relationships/image" Target="../media/image13.gif"/><Relationship Id="rId5" Type="http://schemas.openxmlformats.org/officeDocument/2006/relationships/image" Target="../media/image11.png"/><Relationship Id="rId10" Type="http://schemas.openxmlformats.org/officeDocument/2006/relationships/image" Target="../media/image12.gif"/><Relationship Id="rId4" Type="http://schemas.openxmlformats.org/officeDocument/2006/relationships/image" Target="../media/image10.png"/><Relationship Id="rId9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8.png"/><Relationship Id="rId1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2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8.png"/><Relationship Id="rId1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8.png"/><Relationship Id="rId1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2.xml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/>
        </p:blipFill>
        <p:spPr>
          <a:xfrm>
            <a:off x="1333858" y="4942074"/>
            <a:ext cx="2063578" cy="1215615"/>
          </a:xfrm>
          <a:prstGeom prst="rect">
            <a:avLst/>
          </a:prstGeom>
        </p:spPr>
      </p:pic>
      <p:grpSp>
        <p:nvGrpSpPr>
          <p:cNvPr id="10" name="组合 98"/>
          <p:cNvGrpSpPr/>
          <p:nvPr/>
        </p:nvGrpSpPr>
        <p:grpSpPr>
          <a:xfrm>
            <a:off x="4094743" y="510412"/>
            <a:ext cx="3340942" cy="1122387"/>
            <a:chOff x="1443562" y="683079"/>
            <a:chExt cx="3340942" cy="1122387"/>
          </a:xfrm>
        </p:grpSpPr>
        <p:sp>
          <p:nvSpPr>
            <p:cNvPr id="11" name="矩形 93"/>
            <p:cNvSpPr/>
            <p:nvPr/>
          </p:nvSpPr>
          <p:spPr>
            <a:xfrm>
              <a:off x="1467852" y="683079"/>
              <a:ext cx="330891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6600" b="1" dirty="0">
                  <a:ln w="1079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UTM Neutra" panose="02040603050506020204" pitchFamily="18" charset="0"/>
                  <a:cs typeface="+mn-ea"/>
                  <a:sym typeface="+mn-lt"/>
                </a:rPr>
                <a:t>TOÁN 4</a:t>
              </a:r>
              <a:endParaRPr lang="zh-CN" altLang="en-US" sz="6000" b="1" dirty="0">
                <a:ln w="1079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Neutr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2" name="矩形 96"/>
            <p:cNvSpPr/>
            <p:nvPr/>
          </p:nvSpPr>
          <p:spPr>
            <a:xfrm>
              <a:off x="1475585" y="697470"/>
              <a:ext cx="330891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6600" b="1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noFill/>
                  <a:latin typeface="UTM Neutra" panose="02040603050506020204" pitchFamily="18" charset="0"/>
                  <a:cs typeface="+mn-ea"/>
                  <a:sym typeface="+mn-lt"/>
                </a:rPr>
                <a:t>TOÁN 4</a:t>
              </a:r>
              <a:endParaRPr lang="zh-CN" altLang="en-US" sz="60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UTM Neutr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3" name="矩形 97"/>
            <p:cNvSpPr/>
            <p:nvPr/>
          </p:nvSpPr>
          <p:spPr>
            <a:xfrm>
              <a:off x="1443562" y="685305"/>
              <a:ext cx="330891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6600" b="1" dirty="0">
                  <a:solidFill>
                    <a:srgbClr val="FF6600"/>
                  </a:solidFill>
                  <a:latin typeface="UTM Neutra" panose="02040603050506020204" pitchFamily="18" charset="0"/>
                  <a:cs typeface="+mn-ea"/>
                  <a:sym typeface="+mn-lt"/>
                </a:rPr>
                <a:t>TOÁN 4</a:t>
              </a:r>
              <a:endParaRPr lang="zh-CN" altLang="en-US" sz="6000" b="1" dirty="0">
                <a:solidFill>
                  <a:srgbClr val="FF6600"/>
                </a:solidFill>
                <a:latin typeface="UTM Neutra" panose="02040603050506020204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14" name="组合 99"/>
          <p:cNvGrpSpPr/>
          <p:nvPr/>
        </p:nvGrpSpPr>
        <p:grpSpPr>
          <a:xfrm>
            <a:off x="1974602" y="2073629"/>
            <a:ext cx="7613535" cy="1022271"/>
            <a:chOff x="1289628" y="1763853"/>
            <a:chExt cx="4893569" cy="713310"/>
          </a:xfrm>
        </p:grpSpPr>
        <p:sp>
          <p:nvSpPr>
            <p:cNvPr id="15" name="文本框 92"/>
            <p:cNvSpPr txBox="1"/>
            <p:nvPr/>
          </p:nvSpPr>
          <p:spPr>
            <a:xfrm>
              <a:off x="1289628" y="1773930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4800" dirty="0">
                  <a:ln w="1016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UTM Neutra" panose="02040603050506020204" pitchFamily="18" charset="0"/>
                  <a:cs typeface="+mn-ea"/>
                  <a:sym typeface="+mn-lt"/>
                </a:rPr>
                <a:t>ÔN TẬP CÁC SỐ ĐẾN 100000</a:t>
              </a:r>
              <a:endParaRPr lang="zh-CN" altLang="en-US" sz="4800" dirty="0">
                <a:ln w="1016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Neutr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6" name="文本框 94"/>
            <p:cNvSpPr txBox="1"/>
            <p:nvPr/>
          </p:nvSpPr>
          <p:spPr>
            <a:xfrm>
              <a:off x="1310396" y="1789824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4800" dirty="0">
                  <a:ln>
                    <a:solidFill>
                      <a:srgbClr val="00B0F0"/>
                    </a:solidFill>
                  </a:ln>
                  <a:noFill/>
                  <a:latin typeface="UTM Neutra" panose="02040603050506020204" pitchFamily="18" charset="0"/>
                  <a:cs typeface="+mn-ea"/>
                  <a:sym typeface="+mn-lt"/>
                </a:rPr>
                <a:t>ÔN TẬP CÁC SỐ ĐẾN 100000</a:t>
              </a:r>
              <a:endParaRPr lang="zh-CN" altLang="en-US" sz="4800" dirty="0">
                <a:ln>
                  <a:solidFill>
                    <a:srgbClr val="00B0F0"/>
                  </a:solidFill>
                </a:ln>
                <a:noFill/>
                <a:latin typeface="UTM Neutr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7" name="文本框 95"/>
            <p:cNvSpPr txBox="1"/>
            <p:nvPr/>
          </p:nvSpPr>
          <p:spPr>
            <a:xfrm>
              <a:off x="1294047" y="1763853"/>
              <a:ext cx="4872801" cy="687338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4800" dirty="0">
                  <a:solidFill>
                    <a:srgbClr val="0070C0"/>
                  </a:solidFill>
                  <a:latin typeface="UTM Neutra" panose="02040603050506020204" pitchFamily="18" charset="0"/>
                  <a:cs typeface="+mn-ea"/>
                  <a:sym typeface="+mn-lt"/>
                </a:rPr>
                <a:t>ÔN TẬP CÁC SỐ ĐẾN 100000</a:t>
              </a:r>
              <a:endParaRPr lang="zh-CN" altLang="en-US" sz="4800" dirty="0">
                <a:solidFill>
                  <a:srgbClr val="0070C0"/>
                </a:solidFill>
                <a:latin typeface="UTM Neutra" panose="02040603050506020204" pitchFamily="18" charset="0"/>
                <a:cs typeface="+mn-ea"/>
                <a:sym typeface="+mn-lt"/>
              </a:endParaRPr>
            </a:p>
          </p:txBody>
        </p:sp>
      </p:grpSp>
      <p:grpSp>
        <p:nvGrpSpPr>
          <p:cNvPr id="18" name="组合 99">
            <a:extLst>
              <a:ext uri="{FF2B5EF4-FFF2-40B4-BE49-F238E27FC236}">
                <a16:creationId xmlns:a16="http://schemas.microsoft.com/office/drawing/2014/main" id="{19903C81-E97C-40EA-8530-A20313BC0DE2}"/>
              </a:ext>
            </a:extLst>
          </p:cNvPr>
          <p:cNvGrpSpPr/>
          <p:nvPr/>
        </p:nvGrpSpPr>
        <p:grpSpPr>
          <a:xfrm>
            <a:off x="4362994" y="3409084"/>
            <a:ext cx="2550176" cy="627017"/>
            <a:chOff x="1289628" y="1764509"/>
            <a:chExt cx="4901995" cy="716071"/>
          </a:xfrm>
        </p:grpSpPr>
        <p:sp>
          <p:nvSpPr>
            <p:cNvPr id="19" name="文本框 92">
              <a:extLst>
                <a:ext uri="{FF2B5EF4-FFF2-40B4-BE49-F238E27FC236}">
                  <a16:creationId xmlns:a16="http://schemas.microsoft.com/office/drawing/2014/main" id="{9C8BABD2-AA71-47C3-BC23-BCE8CA12C5DA}"/>
                </a:ext>
              </a:extLst>
            </p:cNvPr>
            <p:cNvSpPr txBox="1"/>
            <p:nvPr/>
          </p:nvSpPr>
          <p:spPr>
            <a:xfrm>
              <a:off x="1289628" y="1773930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3600" dirty="0">
                  <a:ln w="1016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UTM Neutra" panose="02040603050506020204" pitchFamily="18" charset="0"/>
                  <a:cs typeface="+mn-ea"/>
                  <a:sym typeface="+mn-lt"/>
                </a:rPr>
                <a:t>(TIẾP THEO)</a:t>
              </a:r>
              <a:endParaRPr lang="zh-CN" altLang="en-US" sz="3600" dirty="0">
                <a:ln w="1016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Neutr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20" name="文本框 94">
              <a:extLst>
                <a:ext uri="{FF2B5EF4-FFF2-40B4-BE49-F238E27FC236}">
                  <a16:creationId xmlns:a16="http://schemas.microsoft.com/office/drawing/2014/main" id="{489449FE-17BE-43C0-8906-023D535FC4CD}"/>
                </a:ext>
              </a:extLst>
            </p:cNvPr>
            <p:cNvSpPr txBox="1"/>
            <p:nvPr/>
          </p:nvSpPr>
          <p:spPr>
            <a:xfrm>
              <a:off x="1290209" y="1793241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3600" dirty="0">
                  <a:ln>
                    <a:solidFill>
                      <a:srgbClr val="00B0F0"/>
                    </a:solidFill>
                  </a:ln>
                  <a:noFill/>
                  <a:latin typeface="UTM Neutra" panose="02040603050506020204" pitchFamily="18" charset="0"/>
                  <a:cs typeface="+mn-ea"/>
                  <a:sym typeface="+mn-lt"/>
                </a:rPr>
                <a:t>(TIẾP THEO)</a:t>
              </a:r>
              <a:endParaRPr lang="zh-CN" altLang="en-US" sz="3600" dirty="0">
                <a:ln>
                  <a:solidFill>
                    <a:srgbClr val="00B0F0"/>
                  </a:solidFill>
                </a:ln>
                <a:noFill/>
                <a:latin typeface="UTM Neutra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21" name="文本框 95">
              <a:extLst>
                <a:ext uri="{FF2B5EF4-FFF2-40B4-BE49-F238E27FC236}">
                  <a16:creationId xmlns:a16="http://schemas.microsoft.com/office/drawing/2014/main" id="{9D5EDB6E-E274-4A4F-ABB6-F9F3514EE53D}"/>
                </a:ext>
              </a:extLst>
            </p:cNvPr>
            <p:cNvSpPr txBox="1"/>
            <p:nvPr/>
          </p:nvSpPr>
          <p:spPr>
            <a:xfrm>
              <a:off x="1318822" y="1764509"/>
              <a:ext cx="4872801" cy="687339"/>
            </a:xfrm>
            <a:prstGeom prst="rect">
              <a:avLst/>
            </a:prstGeom>
            <a:noFill/>
          </p:spPr>
          <p:txBody>
            <a:bodyPr wrap="none" rtlCol="0">
              <a:prstTxWarp prst="textDoubleWave1">
                <a:avLst/>
              </a:prstTxWarp>
              <a:spAutoFit/>
            </a:bodyPr>
            <a:lstStyle/>
            <a:p>
              <a:r>
                <a:rPr lang="en-US" altLang="zh-CN" sz="3600" dirty="0">
                  <a:solidFill>
                    <a:srgbClr val="0070C0"/>
                  </a:solidFill>
                  <a:latin typeface="UTM Neutra" panose="02040603050506020204" pitchFamily="18" charset="0"/>
                  <a:cs typeface="+mn-ea"/>
                  <a:sym typeface="+mn-lt"/>
                </a:rPr>
                <a:t>(TIẾP THEO)</a:t>
              </a:r>
              <a:endParaRPr lang="zh-CN" altLang="en-US" sz="3600" dirty="0">
                <a:solidFill>
                  <a:srgbClr val="0070C0"/>
                </a:solidFill>
                <a:latin typeface="UTM Neutra" panose="02040603050506020204" pitchFamily="18" charset="0"/>
                <a:cs typeface="+mn-ea"/>
                <a:sym typeface="+mn-lt"/>
              </a:endParaRPr>
            </a:p>
          </p:txBody>
        </p:sp>
      </p:grpSp>
      <p:pic>
        <p:nvPicPr>
          <p:cNvPr id="22" name="图片 40" descr="fc07ff6bdd215d099b9990fbd12ad7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4118" y="3368870"/>
            <a:ext cx="1590040" cy="2889250"/>
          </a:xfrm>
          <a:prstGeom prst="rect">
            <a:avLst/>
          </a:prstGeom>
        </p:spPr>
      </p:pic>
      <p:pic>
        <p:nvPicPr>
          <p:cNvPr id="23" name="图片 23" descr="ueg5jojpevf5dkh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795" y="4930334"/>
            <a:ext cx="1327785" cy="1327785"/>
          </a:xfrm>
          <a:prstGeom prst="rect">
            <a:avLst/>
          </a:prstGeom>
        </p:spPr>
      </p:pic>
      <p:pic>
        <p:nvPicPr>
          <p:cNvPr id="24" name="图片 21" descr="200802200852275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5647" y="5298464"/>
            <a:ext cx="883019" cy="93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7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75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75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3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75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Same Side Corner Rectangle 3"/>
          <p:cNvSpPr/>
          <p:nvPr/>
        </p:nvSpPr>
        <p:spPr>
          <a:xfrm>
            <a:off x="566670" y="895082"/>
            <a:ext cx="11243257" cy="5962918"/>
          </a:xfrm>
          <a:prstGeom prst="snip2SameRect">
            <a:avLst/>
          </a:prstGeom>
          <a:solidFill>
            <a:schemeClr val="bg2">
              <a:alpha val="80000"/>
            </a:schemeClr>
          </a:solidFill>
          <a:ln w="1270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40" descr="fc07ff6bdd215d099b9990fbd12ad7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760" y="3943350"/>
            <a:ext cx="1590040" cy="2889250"/>
          </a:xfrm>
          <a:prstGeom prst="rect">
            <a:avLst/>
          </a:prstGeom>
        </p:spPr>
      </p:pic>
      <p:pic>
        <p:nvPicPr>
          <p:cNvPr id="5" name="图片 23" descr="ueg5jojpevf5dk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2597" y="5594228"/>
            <a:ext cx="1327785" cy="1327785"/>
          </a:xfrm>
          <a:prstGeom prst="rect">
            <a:avLst/>
          </a:prstGeom>
        </p:spPr>
      </p:pic>
      <p:sp>
        <p:nvSpPr>
          <p:cNvPr id="7" name="Text Box 5"/>
          <p:cNvSpPr txBox="1"/>
          <p:nvPr/>
        </p:nvSpPr>
        <p:spPr>
          <a:xfrm>
            <a:off x="441295" y="138306"/>
            <a:ext cx="594360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altLang="en-US" sz="4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Bài 2: Đặt tính rồi tính</a:t>
            </a:r>
          </a:p>
        </p:txBody>
      </p:sp>
      <p:sp>
        <p:nvSpPr>
          <p:cNvPr id="9" name="Text Box 1"/>
          <p:cNvSpPr txBox="1"/>
          <p:nvPr/>
        </p:nvSpPr>
        <p:spPr>
          <a:xfrm>
            <a:off x="1039416" y="2756446"/>
            <a:ext cx="22676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vi-VN" sz="5400" b="1" dirty="0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56346</a:t>
            </a:r>
          </a:p>
          <a:p>
            <a:pPr algn="l"/>
            <a:r>
              <a:rPr lang="en-US" altLang="vi-VN" sz="5400" b="1" dirty="0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2854</a:t>
            </a:r>
          </a:p>
          <a:p>
            <a:pPr algn="l"/>
            <a:r>
              <a:rPr lang="en-US" altLang="vi-VN" sz="5400" b="1" dirty="0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59200</a:t>
            </a:r>
            <a:r>
              <a:rPr lang="vi-VN" altLang="en-US" sz="2800" b="1" dirty="0">
                <a:solidFill>
                  <a:srgbClr val="0070C0"/>
                </a:solidFill>
                <a:latin typeface="Arial" panose="020B0604020202020204" pitchFamily="34" charset="0"/>
                <a:sym typeface="+mn-ea"/>
              </a:rPr>
              <a:t> 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0" name="Plus 9"/>
          <p:cNvSpPr/>
          <p:nvPr/>
        </p:nvSpPr>
        <p:spPr>
          <a:xfrm>
            <a:off x="910511" y="3560356"/>
            <a:ext cx="257810" cy="269240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10"/>
          <p:cNvSpPr/>
          <p:nvPr/>
        </p:nvSpPr>
        <p:spPr>
          <a:xfrm>
            <a:off x="733543" y="4428203"/>
            <a:ext cx="2437131" cy="4571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2"/>
          <p:cNvSpPr txBox="1"/>
          <p:nvPr/>
        </p:nvSpPr>
        <p:spPr>
          <a:xfrm>
            <a:off x="3843736" y="1282190"/>
            <a:ext cx="26876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43000</a:t>
            </a:r>
          </a:p>
          <a:p>
            <a:pPr algn="l"/>
            <a:r>
              <a:rPr lang="en-US" sz="5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21308</a:t>
            </a:r>
          </a:p>
          <a:p>
            <a:pPr algn="l"/>
            <a:r>
              <a:rPr lang="en-US" sz="54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21692</a:t>
            </a:r>
          </a:p>
        </p:txBody>
      </p:sp>
      <p:sp>
        <p:nvSpPr>
          <p:cNvPr id="13" name="Minus 12"/>
          <p:cNvSpPr/>
          <p:nvPr/>
        </p:nvSpPr>
        <p:spPr>
          <a:xfrm>
            <a:off x="3544651" y="2183059"/>
            <a:ext cx="299085" cy="75565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inus 13"/>
          <p:cNvSpPr/>
          <p:nvPr/>
        </p:nvSpPr>
        <p:spPr>
          <a:xfrm>
            <a:off x="3551185" y="2971800"/>
            <a:ext cx="2404401" cy="53486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图片 21" descr="200802200852275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9164" y="1240215"/>
            <a:ext cx="883019" cy="931276"/>
          </a:xfrm>
          <a:prstGeom prst="rect">
            <a:avLst/>
          </a:prstGeom>
        </p:spPr>
      </p:pic>
      <p:sp>
        <p:nvSpPr>
          <p:cNvPr id="16" name="Text Box 3"/>
          <p:cNvSpPr txBox="1"/>
          <p:nvPr/>
        </p:nvSpPr>
        <p:spPr>
          <a:xfrm>
            <a:off x="5870823" y="3856991"/>
            <a:ext cx="37630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13065</a:t>
            </a:r>
          </a:p>
          <a:p>
            <a:pPr algn="l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       4</a:t>
            </a:r>
          </a:p>
          <a:p>
            <a:pPr algn="l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52260</a:t>
            </a:r>
          </a:p>
        </p:txBody>
      </p:sp>
      <p:sp>
        <p:nvSpPr>
          <p:cNvPr id="17" name="Multiply 16"/>
          <p:cNvSpPr/>
          <p:nvPr/>
        </p:nvSpPr>
        <p:spPr>
          <a:xfrm>
            <a:off x="5800522" y="4714896"/>
            <a:ext cx="420663" cy="476867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8" name="Minus 17"/>
          <p:cNvSpPr/>
          <p:nvPr/>
        </p:nvSpPr>
        <p:spPr>
          <a:xfrm>
            <a:off x="5564950" y="5551809"/>
            <a:ext cx="2475402" cy="4571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图片 21" descr="200802200852275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804" y="3889212"/>
            <a:ext cx="883019" cy="931276"/>
          </a:xfrm>
          <a:prstGeom prst="rect">
            <a:avLst/>
          </a:prstGeom>
        </p:spPr>
      </p:pic>
      <p:graphicFrame>
        <p:nvGraphicFramePr>
          <p:cNvPr id="20" name="Table 19"/>
          <p:cNvGraphicFramePr/>
          <p:nvPr>
            <p:extLst>
              <p:ext uri="{D42A27DB-BD31-4B8C-83A1-F6EECF244321}">
                <p14:modId xmlns:p14="http://schemas.microsoft.com/office/powerpoint/2010/main" val="2894455608"/>
              </p:ext>
            </p:extLst>
          </p:nvPr>
        </p:nvGraphicFramePr>
        <p:xfrm>
          <a:off x="7533504" y="1137480"/>
          <a:ext cx="4145982" cy="5433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5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37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5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65040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54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15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13008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370200"/>
                  </a:ext>
                </a:extLst>
              </a:tr>
              <a:tr h="36051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54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  00</a:t>
                      </a:r>
                      <a:endParaRPr lang="en-US" sz="5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r>
                        <a:rPr lang="en-US" sz="5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    04</a:t>
                      </a:r>
                    </a:p>
                    <a:p>
                      <a:pPr>
                        <a:buNone/>
                      </a:pPr>
                      <a:r>
                        <a:rPr lang="en-US" sz="5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      40</a:t>
                      </a:r>
                    </a:p>
                    <a:p>
                      <a:pPr>
                        <a:buNone/>
                      </a:pPr>
                      <a:r>
                        <a:rPr lang="en-US" sz="5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        0</a:t>
                      </a:r>
                    </a:p>
                  </a:txBody>
                  <a:tcPr>
                    <a:lnL>
                      <a:noFill/>
                    </a:lnL>
                    <a:lnR w="12700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5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1" name="图片 21" descr="200802200852275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022" y="1097245"/>
            <a:ext cx="883019" cy="93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6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/>
      <p:bldP spid="13" grpId="0" animBg="1"/>
      <p:bldP spid="14" grpId="0" animBg="1"/>
      <p:bldP spid="16" grpId="0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ACE677-88CD-403A-99C7-54A5CE6102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585"/>
          <a:stretch/>
        </p:blipFill>
        <p:spPr>
          <a:xfrm>
            <a:off x="-272" y="1542880"/>
            <a:ext cx="9650186" cy="5792300"/>
          </a:xfrm>
          <a:prstGeom prst="rect">
            <a:avLst/>
          </a:prstGeom>
        </p:spPr>
      </p:pic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A2786388-BF8A-4EF6-8094-73D6EE2AA415}"/>
              </a:ext>
            </a:extLst>
          </p:cNvPr>
          <p:cNvSpPr/>
          <p:nvPr/>
        </p:nvSpPr>
        <p:spPr>
          <a:xfrm>
            <a:off x="467733" y="284960"/>
            <a:ext cx="11223524" cy="403734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025E0F83-0F2F-4752-8E3F-8F128FB1A6F0}"/>
              </a:ext>
            </a:extLst>
          </p:cNvPr>
          <p:cNvSpPr txBox="1"/>
          <p:nvPr/>
        </p:nvSpPr>
        <p:spPr>
          <a:xfrm>
            <a:off x="733832" y="300323"/>
            <a:ext cx="8490798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altLang="en-US" sz="4000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Bài 3: Tính giá trị của biểu thức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385DC8A-2EF1-41EC-AA89-855B3517E2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4216812"/>
              </p:ext>
            </p:extLst>
          </p:nvPr>
        </p:nvGraphicFramePr>
        <p:xfrm>
          <a:off x="584472" y="1241658"/>
          <a:ext cx="11314091" cy="3080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3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0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0647"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altLang="vi-VN" sz="4400" b="0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  </a:t>
                      </a:r>
                      <a:r>
                        <a:rPr lang="vi-VN" alt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3257 + 4659 </a:t>
                      </a:r>
                      <a:r>
                        <a:rPr lang="en-US" altLang="vi-VN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-</a:t>
                      </a:r>
                      <a:r>
                        <a:rPr lang="vi-VN" alt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1300</a:t>
                      </a:r>
                      <a:r>
                        <a:rPr lang="en-US" alt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</a:t>
                      </a:r>
                    </a:p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altLang="en-US" sz="4400" b="0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= ……………...........</a:t>
                      </a:r>
                    </a:p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altLang="en-US" sz="4400" b="0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= ……………...........</a:t>
                      </a:r>
                      <a:endParaRPr lang="vi-VN" alt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>
                    <a:lnR w="12700" cmpd="sng">
                      <a:solidFill>
                        <a:schemeClr val="tx1"/>
                      </a:solidFill>
                      <a:prstDash val="soli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sz="4400" b="0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  </a:t>
                      </a:r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6000 - 1300 x 2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altLang="en-US" sz="4400" b="0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= ……………...........</a:t>
                      </a:r>
                    </a:p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altLang="en-US" sz="4400" b="0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= ……………...........</a:t>
                      </a:r>
                      <a:endParaRPr lang="en-US" sz="4400" b="0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0ACE4F3D-74AA-4CC3-B863-D7F8F5169359}"/>
              </a:ext>
            </a:extLst>
          </p:cNvPr>
          <p:cNvSpPr txBox="1"/>
          <p:nvPr/>
        </p:nvSpPr>
        <p:spPr>
          <a:xfrm>
            <a:off x="1665242" y="2050017"/>
            <a:ext cx="1858487" cy="1106413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76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7916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FFE2EBF-5A02-4736-A86C-B0CEE60FBE26}"/>
              </a:ext>
            </a:extLst>
          </p:cNvPr>
          <p:cNvSpPr txBox="1"/>
          <p:nvPr/>
        </p:nvSpPr>
        <p:spPr>
          <a:xfrm>
            <a:off x="3346087" y="2037317"/>
            <a:ext cx="1858487" cy="1106413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760" b="1" kern="1200" cap="none" spc="0" normalizeH="0" baseline="0" noProof="0" dirty="0">
                <a:solidFill>
                  <a:schemeClr val="tx1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- 1300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7B80D0-03B1-4B6F-A7D0-4DDF092DA147}"/>
              </a:ext>
            </a:extLst>
          </p:cNvPr>
          <p:cNvSpPr txBox="1"/>
          <p:nvPr/>
        </p:nvSpPr>
        <p:spPr>
          <a:xfrm>
            <a:off x="2528842" y="2993024"/>
            <a:ext cx="1858487" cy="1106413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5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6616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4EAB92C-0208-4C00-A277-22D9590D6BA4}"/>
              </a:ext>
            </a:extLst>
          </p:cNvPr>
          <p:cNvSpPr txBox="1"/>
          <p:nvPr/>
        </p:nvSpPr>
        <p:spPr>
          <a:xfrm>
            <a:off x="9093214" y="1810760"/>
            <a:ext cx="1858487" cy="110641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2600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DFDAF9-8736-4B57-9618-501BC6A139E2}"/>
              </a:ext>
            </a:extLst>
          </p:cNvPr>
          <p:cNvSpPr txBox="1"/>
          <p:nvPr/>
        </p:nvSpPr>
        <p:spPr>
          <a:xfrm>
            <a:off x="6856577" y="1791938"/>
            <a:ext cx="1858487" cy="110641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kern="1200" cap="none" spc="0" normalizeH="0" baseline="0" noProof="0" dirty="0">
                <a:solidFill>
                  <a:schemeClr val="tx1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6000 -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66C5731-5EF5-499B-9D74-F177BBB0BB79}"/>
              </a:ext>
            </a:extLst>
          </p:cNvPr>
          <p:cNvSpPr txBox="1"/>
          <p:nvPr/>
        </p:nvSpPr>
        <p:spPr>
          <a:xfrm>
            <a:off x="7523664" y="2757492"/>
            <a:ext cx="1858487" cy="110641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3400</a:t>
            </a:r>
          </a:p>
        </p:txBody>
      </p:sp>
    </p:spTree>
    <p:extLst>
      <p:ext uri="{BB962C8B-B14F-4D97-AF65-F5344CB8AC3E}">
        <p14:creationId xmlns:p14="http://schemas.microsoft.com/office/powerpoint/2010/main" val="261539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786388-BF8A-4EF6-8094-73D6EE2AA415}"/>
              </a:ext>
            </a:extLst>
          </p:cNvPr>
          <p:cNvSpPr/>
          <p:nvPr/>
        </p:nvSpPr>
        <p:spPr>
          <a:xfrm>
            <a:off x="206476" y="235975"/>
            <a:ext cx="11452124" cy="477689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025E0F83-0F2F-4752-8E3F-8F128FB1A6F0}"/>
              </a:ext>
            </a:extLst>
          </p:cNvPr>
          <p:cNvSpPr txBox="1"/>
          <p:nvPr/>
        </p:nvSpPr>
        <p:spPr>
          <a:xfrm>
            <a:off x="4224583" y="256056"/>
            <a:ext cx="8663738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altLang="en-US" sz="4400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Bài </a:t>
            </a:r>
            <a:r>
              <a:rPr lang="en-US" altLang="en-US" sz="4400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  <a:r>
              <a:rPr lang="vi-VN" altLang="en-US" sz="4400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: T</a:t>
            </a:r>
            <a:r>
              <a:rPr lang="en-US" altLang="en-US" sz="4400" b="1" dirty="0" err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ìm</a:t>
            </a:r>
            <a:r>
              <a:rPr lang="en-US" altLang="en-US" sz="44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x</a:t>
            </a:r>
            <a:endParaRPr lang="vi-VN" altLang="en-US" sz="4400" b="1" dirty="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8E09F5E-A287-46DA-89EA-FCD181892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641038"/>
              </p:ext>
            </p:extLst>
          </p:nvPr>
        </p:nvGraphicFramePr>
        <p:xfrm>
          <a:off x="378360" y="1189955"/>
          <a:ext cx="11221010" cy="3080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3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7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0647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buNone/>
                      </a:pPr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x + 875 = 9936</a:t>
                      </a:r>
                      <a:r>
                        <a:rPr lang="en-US" alt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</a:t>
                      </a:r>
                    </a:p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alt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         x = ………….</a:t>
                      </a:r>
                    </a:p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alt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         x = ………….</a:t>
                      </a:r>
                      <a:endParaRPr lang="vi-VN" altLang="en-US" sz="4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a:txBody>
                  <a:tcPr>
                    <a:lnR w="12700" cmpd="sng">
                      <a:solidFill>
                        <a:schemeClr val="tx1"/>
                      </a:solidFill>
                      <a:prstDash val="soli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x : 3 = 1532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alt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    x = ………….</a:t>
                      </a:r>
                    </a:p>
                    <a:p>
                      <a:pPr>
                        <a:lnSpc>
                          <a:spcPct val="140000"/>
                        </a:lnSpc>
                        <a:buNone/>
                      </a:pPr>
                      <a:r>
                        <a:rPr lang="en-US" altLang="en-US" sz="48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     x= ………….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E49CAF19-49EF-4237-9512-A3A41DE43792}"/>
              </a:ext>
            </a:extLst>
          </p:cNvPr>
          <p:cNvSpPr txBox="1"/>
          <p:nvPr/>
        </p:nvSpPr>
        <p:spPr>
          <a:xfrm>
            <a:off x="2998687" y="2045514"/>
            <a:ext cx="2909828" cy="1106413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6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9936 - 875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0791D92-AC50-49B7-A209-3A6302887C33}"/>
              </a:ext>
            </a:extLst>
          </p:cNvPr>
          <p:cNvSpPr txBox="1"/>
          <p:nvPr/>
        </p:nvSpPr>
        <p:spPr>
          <a:xfrm>
            <a:off x="3276413" y="3469240"/>
            <a:ext cx="1896340" cy="59348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9061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07F5651-BC41-4D54-A444-8D21A7873BF3}"/>
              </a:ext>
            </a:extLst>
          </p:cNvPr>
          <p:cNvSpPr txBox="1"/>
          <p:nvPr/>
        </p:nvSpPr>
        <p:spPr>
          <a:xfrm>
            <a:off x="8134048" y="1888900"/>
            <a:ext cx="2758701" cy="110641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1532 x 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DB8B11-66B7-447E-B7D7-1AF01970E7F8}"/>
              </a:ext>
            </a:extLst>
          </p:cNvPr>
          <p:cNvSpPr txBox="1"/>
          <p:nvPr/>
        </p:nvSpPr>
        <p:spPr>
          <a:xfrm>
            <a:off x="8419651" y="3350682"/>
            <a:ext cx="1896340" cy="79632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4596</a:t>
            </a:r>
          </a:p>
        </p:txBody>
      </p:sp>
    </p:spTree>
    <p:extLst>
      <p:ext uri="{BB962C8B-B14F-4D97-AF65-F5344CB8AC3E}">
        <p14:creationId xmlns:p14="http://schemas.microsoft.com/office/powerpoint/2010/main" val="257609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">
            <a:extLst>
              <a:ext uri="{FF2B5EF4-FFF2-40B4-BE49-F238E27FC236}">
                <a16:creationId xmlns:a16="http://schemas.microsoft.com/office/drawing/2014/main" id="{A2786388-BF8A-4EF6-8094-73D6EE2AA415}"/>
              </a:ext>
            </a:extLst>
          </p:cNvPr>
          <p:cNvSpPr/>
          <p:nvPr/>
        </p:nvSpPr>
        <p:spPr>
          <a:xfrm>
            <a:off x="840090" y="4343611"/>
            <a:ext cx="4828448" cy="206451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D233BB-7FF6-426A-A00B-2964721CA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23" y="-2064516"/>
            <a:ext cx="10415260" cy="10415260"/>
          </a:xfrm>
          <a:prstGeom prst="rect">
            <a:avLst/>
          </a:prstGeom>
        </p:spPr>
      </p:pic>
      <p:pic>
        <p:nvPicPr>
          <p:cNvPr id="3" name="图片 40" descr="fc07ff6bdd215d099b9990fbd12ad7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6296" y="2726871"/>
            <a:ext cx="2259504" cy="4105729"/>
          </a:xfrm>
          <a:prstGeom prst="rect">
            <a:avLst/>
          </a:prstGeom>
        </p:spPr>
      </p:pic>
      <p:pic>
        <p:nvPicPr>
          <p:cNvPr id="4" name="图片 23" descr="ueg5jojpevf5dkh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9814" y="5747657"/>
            <a:ext cx="1110343" cy="1110343"/>
          </a:xfrm>
          <a:prstGeom prst="rect">
            <a:avLst/>
          </a:prstGeom>
        </p:spPr>
      </p:pic>
      <p:pic>
        <p:nvPicPr>
          <p:cNvPr id="5" name="图片 21" descr="200802200852275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7761" y="6057257"/>
            <a:ext cx="883019" cy="931276"/>
          </a:xfrm>
          <a:prstGeom prst="rect">
            <a:avLst/>
          </a:prstGeom>
        </p:spPr>
      </p:pic>
      <p:sp>
        <p:nvSpPr>
          <p:cNvPr id="9" name="Text Box 5"/>
          <p:cNvSpPr txBox="1"/>
          <p:nvPr/>
        </p:nvSpPr>
        <p:spPr>
          <a:xfrm>
            <a:off x="2199503" y="1865841"/>
            <a:ext cx="7656793" cy="206210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altLang="en-US" sz="32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B</a:t>
            </a:r>
            <a:r>
              <a:rPr lang="vi-VN" altLang="en-US" sz="3200" b="1" dirty="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32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i 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altLang="en-US" sz="32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Một nh</a:t>
            </a:r>
            <a:r>
              <a:rPr lang="vi-VN" altLang="en-US" sz="3200" b="1" dirty="0"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 máy sản xuất trong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4 ng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y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 được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680 chiếc tivi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. Hỏi trong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7 ng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y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 nh</a:t>
            </a:r>
            <a:r>
              <a:rPr lang="vi-VN" altLang="en-US" sz="3200" b="1" dirty="0"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 máy đó sản xuất được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bao nhiêu chiếc tivi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, biết số tivi sản xuất mỗi ng</a:t>
            </a:r>
            <a:r>
              <a:rPr lang="vi-VN" altLang="en-US" sz="3200" b="1" dirty="0"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y l</a:t>
            </a:r>
            <a:r>
              <a:rPr lang="vi-VN" altLang="en-US" sz="3200" b="1" dirty="0"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3200" b="1" dirty="0">
                <a:latin typeface="Times New Roman" panose="02020603050405020304" charset="0"/>
                <a:cs typeface="Times New Roman" panose="02020603050405020304" charset="0"/>
              </a:rPr>
              <a:t> như nhau?</a:t>
            </a:r>
            <a:endParaRPr lang="vi-VN" altLang="en-US" sz="32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147C5B-4C9A-4E57-8570-BF3F6FABA2B8}"/>
              </a:ext>
            </a:extLst>
          </p:cNvPr>
          <p:cNvGrpSpPr/>
          <p:nvPr/>
        </p:nvGrpSpPr>
        <p:grpSpPr>
          <a:xfrm>
            <a:off x="92001" y="0"/>
            <a:ext cx="2477770" cy="2477770"/>
            <a:chOff x="5535609" y="1721538"/>
            <a:chExt cx="3460750" cy="34607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DE6D7D-22EF-4E74-9354-522A0A6C6967}"/>
                </a:ext>
              </a:extLst>
            </p:cNvPr>
            <p:cNvSpPr/>
            <p:nvPr/>
          </p:nvSpPr>
          <p:spPr>
            <a:xfrm>
              <a:off x="6197600" y="3030856"/>
              <a:ext cx="1778000" cy="1322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7E52EBD-236F-4E75-95F2-C4398D302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35609" y="1721538"/>
              <a:ext cx="3460750" cy="3460750"/>
            </a:xfrm>
            <a:prstGeom prst="rect">
              <a:avLst/>
            </a:prstGeom>
          </p:spPr>
        </p:pic>
      </p:grpSp>
      <p:sp>
        <p:nvSpPr>
          <p:cNvPr id="13" name="Text Box 7"/>
          <p:cNvSpPr txBox="1"/>
          <p:nvPr/>
        </p:nvSpPr>
        <p:spPr>
          <a:xfrm>
            <a:off x="831923" y="4366004"/>
            <a:ext cx="1997710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vi-VN" sz="3600" b="1" dirty="0">
                <a:latin typeface="Times New Roman" panose="02020603050405020304" charset="0"/>
                <a:cs typeface="Times New Roman" panose="02020603050405020304" charset="0"/>
              </a:rPr>
              <a:t>Tóm tắt</a:t>
            </a:r>
          </a:p>
        </p:txBody>
      </p:sp>
      <p:sp>
        <p:nvSpPr>
          <p:cNvPr id="14" name="Text Box 8"/>
          <p:cNvSpPr txBox="1"/>
          <p:nvPr/>
        </p:nvSpPr>
        <p:spPr>
          <a:xfrm>
            <a:off x="988719" y="4985182"/>
            <a:ext cx="5111455" cy="127727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vi-VN" altLang="en-US" sz="3600" dirty="0">
                <a:latin typeface="Times New Roman" panose="02020603050405020304" charset="0"/>
                <a:cs typeface="Times New Roman" panose="02020603050405020304" charset="0"/>
              </a:rPr>
              <a:t>1 ng</a:t>
            </a:r>
            <a:r>
              <a:rPr lang="vi-VN" altLang="en-US" sz="3600" dirty="0"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3600" dirty="0">
                <a:latin typeface="Times New Roman" panose="02020603050405020304" charset="0"/>
                <a:cs typeface="Times New Roman" panose="02020603050405020304" charset="0"/>
              </a:rPr>
              <a:t>y</a:t>
            </a:r>
            <a:r>
              <a:rPr lang="en-US" altLang="vi-VN" sz="3600" dirty="0">
                <a:latin typeface="Times New Roman" panose="02020603050405020304" charset="0"/>
                <a:cs typeface="Times New Roman" panose="02020603050405020304" charset="0"/>
              </a:rPr>
              <a:t>: 680 chiếc ti vi</a:t>
            </a:r>
          </a:p>
          <a:p>
            <a:pPr eaLnBrk="1" hangingPunct="1">
              <a:spcBef>
                <a:spcPts val="600"/>
              </a:spcBef>
            </a:pPr>
            <a:r>
              <a:rPr lang="en-US" altLang="vi-VN" sz="3600" dirty="0">
                <a:latin typeface="Times New Roman" panose="02020603050405020304" charset="0"/>
                <a:cs typeface="Times New Roman" panose="02020603050405020304" charset="0"/>
              </a:rPr>
              <a:t>7 ngày: ...... chiếc ti vi?</a:t>
            </a:r>
            <a:endParaRPr lang="vi-VN" altLang="en-US" sz="3600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59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786388-BF8A-4EF6-8094-73D6EE2AA415}"/>
              </a:ext>
            </a:extLst>
          </p:cNvPr>
          <p:cNvSpPr/>
          <p:nvPr/>
        </p:nvSpPr>
        <p:spPr>
          <a:xfrm>
            <a:off x="1603332" y="1465546"/>
            <a:ext cx="9018739" cy="438657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Trong 1 ng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y nh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máy sản xuất được:</a:t>
            </a:r>
          </a:p>
          <a:p>
            <a:pPr>
              <a:spcBef>
                <a:spcPct val="50000"/>
              </a:spcBef>
            </a:pPr>
            <a:r>
              <a:rPr lang="en-US" altLang="vi-VN" sz="40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</a:t>
            </a:r>
            <a:r>
              <a:rPr lang="vi-VN" altLang="en-US" sz="40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680 : 4 = 170 (chiếc tivi)</a:t>
            </a:r>
            <a:endParaRPr lang="vi-VN" altLang="en-US" sz="400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Trong 7 ng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y nh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ea typeface="Times New Roman" panose="02020603050405020304" charset="0"/>
              </a:rPr>
              <a:t>à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máy sản xuất được:</a:t>
            </a:r>
          </a:p>
          <a:p>
            <a:pPr>
              <a:spcBef>
                <a:spcPct val="50000"/>
              </a:spcBef>
            </a:pPr>
            <a:r>
              <a:rPr lang="en-US" altLang="vi-VN" sz="40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</a:t>
            </a:r>
            <a:r>
              <a:rPr lang="vi-VN" altLang="en-US" sz="40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170 x 7 = 1190 (chiếc tivi) </a:t>
            </a:r>
            <a:r>
              <a:rPr lang="en-US" altLang="vi-VN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          </a:t>
            </a:r>
          </a:p>
          <a:p>
            <a:pPr>
              <a:spcBef>
                <a:spcPct val="50000"/>
              </a:spcBef>
            </a:pPr>
            <a:r>
              <a:rPr lang="en-US" altLang="vi-VN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  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Đáp số: </a:t>
            </a:r>
            <a:r>
              <a:rPr lang="vi-VN" altLang="en-US" sz="40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1190</a:t>
            </a:r>
            <a:r>
              <a:rPr lang="en-US" alt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vi-VN" altLang="en-US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chiếc tivi</a:t>
            </a:r>
            <a:endParaRPr lang="vi-VN" altLang="en-US" sz="4000" dirty="0">
              <a:solidFill>
                <a:srgbClr val="00206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3" name="Text Box 7"/>
          <p:cNvSpPr txBox="1"/>
          <p:nvPr/>
        </p:nvSpPr>
        <p:spPr>
          <a:xfrm>
            <a:off x="4597296" y="457035"/>
            <a:ext cx="199771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vi-VN" sz="4000" b="1" dirty="0">
                <a:latin typeface="Times New Roman" panose="02020603050405020304" charset="0"/>
                <a:cs typeface="Times New Roman" panose="02020603050405020304" charset="0"/>
              </a:rPr>
              <a:t>Bài giải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147C5B-4C9A-4E57-8570-BF3F6FABA2B8}"/>
              </a:ext>
            </a:extLst>
          </p:cNvPr>
          <p:cNvGrpSpPr/>
          <p:nvPr/>
        </p:nvGrpSpPr>
        <p:grpSpPr>
          <a:xfrm>
            <a:off x="9714230" y="4496844"/>
            <a:ext cx="2477770" cy="2477770"/>
            <a:chOff x="5535609" y="1721538"/>
            <a:chExt cx="3460750" cy="34607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3DE6D7D-22EF-4E74-9354-522A0A6C6967}"/>
                </a:ext>
              </a:extLst>
            </p:cNvPr>
            <p:cNvSpPr/>
            <p:nvPr/>
          </p:nvSpPr>
          <p:spPr>
            <a:xfrm>
              <a:off x="6197600" y="3030856"/>
              <a:ext cx="1778000" cy="1322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7E52EBD-236F-4E75-95F2-C4398D302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35609" y="1721538"/>
              <a:ext cx="3460750" cy="3460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363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/>
        </p:blipFill>
        <p:spPr>
          <a:xfrm>
            <a:off x="1333858" y="4942074"/>
            <a:ext cx="2063578" cy="1215615"/>
          </a:xfrm>
          <a:prstGeom prst="rect">
            <a:avLst/>
          </a:prstGeom>
        </p:spPr>
      </p:pic>
      <p:pic>
        <p:nvPicPr>
          <p:cNvPr id="22" name="图片 40" descr="fc07ff6bdd215d099b9990fbd12ad7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4118" y="3368870"/>
            <a:ext cx="1590040" cy="2889250"/>
          </a:xfrm>
          <a:prstGeom prst="rect">
            <a:avLst/>
          </a:prstGeom>
        </p:spPr>
      </p:pic>
      <p:pic>
        <p:nvPicPr>
          <p:cNvPr id="23" name="图片 23" descr="ueg5jojpevf5dkh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795" y="4930334"/>
            <a:ext cx="1327785" cy="1327785"/>
          </a:xfrm>
          <a:prstGeom prst="rect">
            <a:avLst/>
          </a:prstGeom>
        </p:spPr>
      </p:pic>
      <p:pic>
        <p:nvPicPr>
          <p:cNvPr id="24" name="图片 21" descr="200802200852275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5647" y="5298464"/>
            <a:ext cx="883019" cy="9312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43687" y="1080409"/>
            <a:ext cx="7342024" cy="2828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7200" b="1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VN Bay Buom Nang" panose="00000900000000000000" pitchFamily="2" charset="0"/>
                <a:ea typeface="微软雅黑" panose="020B0503020204020204" pitchFamily="34" charset="-122"/>
              </a:rPr>
              <a:t>CHÚC CÁC EM HỌC TỐT</a:t>
            </a:r>
            <a:endParaRPr lang="en-US" sz="7200" b="1" dirty="0">
              <a:solidFill>
                <a:schemeClr val="accent1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UVN Bay Buom Nang" panose="00000900000000000000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301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25983" y="478508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6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4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7691" y="5878286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908365" y="2214218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2645600" y="224760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978336" y="3879627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2607442" y="38045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2426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0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0" y="478508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4" y="2397345"/>
            <a:ext cx="1354214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18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7" name="Snip Diagonal Corner Rectangle 6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0220" y="194934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800" dirty="0">
                <a:solidFill>
                  <a:srgbClr val="119EBC"/>
                </a:solidFill>
                <a:latin typeface="#9Slide03 AmpleSoft Bold" panose="02000000000000000000" pitchFamily="2" charset="0"/>
              </a:rPr>
              <a:t>A</a:t>
            </a:r>
            <a:r>
              <a:rPr lang="vi-VN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. </a:t>
            </a:r>
            <a:r>
              <a:rPr lang="en-US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8247</a:t>
            </a:r>
            <a:endParaRPr lang="vi-VN" sz="48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10" name="Cloud 9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30615" y="19535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800" dirty="0">
                <a:solidFill>
                  <a:srgbClr val="119EBC"/>
                </a:solidFill>
                <a:latin typeface="#9Slide03 AmpleSoft Bold" panose="02000000000000000000" pitchFamily="2" charset="0"/>
              </a:rPr>
              <a:t>B</a:t>
            </a:r>
            <a:r>
              <a:rPr lang="vi-VN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. </a:t>
            </a:r>
            <a:r>
              <a:rPr lang="en-US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8264</a:t>
            </a:r>
            <a:endParaRPr lang="vi-VN" sz="48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10220" y="283851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C.</a:t>
            </a:r>
            <a:r>
              <a:rPr lang="en-US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 8275</a:t>
            </a:r>
            <a:r>
              <a:rPr lang="vi-VN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 </a:t>
            </a:r>
            <a:endParaRPr lang="vi-VN" sz="48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30615" y="284270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800" dirty="0">
                <a:solidFill>
                  <a:srgbClr val="119EBC"/>
                </a:solidFill>
                <a:latin typeface="#9Slide03 AmpleSoft Bold" panose="02000000000000000000" pitchFamily="2" charset="0"/>
              </a:rPr>
              <a:t>D</a:t>
            </a:r>
            <a:r>
              <a:rPr lang="vi-VN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. </a:t>
            </a:r>
            <a:r>
              <a:rPr lang="en-US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8256</a:t>
            </a:r>
            <a:endParaRPr lang="vi-VN" sz="48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31881" y="1974821"/>
            <a:ext cx="885137" cy="7080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2871882"/>
            <a:ext cx="804536" cy="7040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883479"/>
            <a:ext cx="804742" cy="7071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1994791"/>
            <a:ext cx="804742" cy="707197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61483" y="580250"/>
            <a:ext cx="9927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C90DA5"/>
                </a:solidFill>
                <a:latin typeface="SVN-Lobster" panose="02040603050506020204" pitchFamily="18" charset="0"/>
              </a:rPr>
              <a:t>Câu 1: Tính       </a:t>
            </a:r>
            <a:r>
              <a:rPr lang="vi-VN" altLang="en-US" sz="4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5916 + 2358</a:t>
            </a:r>
            <a:r>
              <a:rPr lang="en-US" altLang="en-US" sz="4800" b="1">
                <a:solidFill>
                  <a:srgbClr val="002060"/>
                </a:solidFill>
                <a:latin typeface="SVN-Lobster" panose="02040603050506020204" pitchFamily="18" charset="0"/>
                <a:cs typeface="Times New Roman" panose="02020603050405020304" charset="0"/>
                <a:sym typeface="+mn-ea"/>
              </a:rPr>
              <a:t> =</a:t>
            </a:r>
          </a:p>
        </p:txBody>
      </p:sp>
    </p:spTree>
    <p:extLst>
      <p:ext uri="{BB962C8B-B14F-4D97-AF65-F5344CB8AC3E}">
        <p14:creationId xmlns:p14="http://schemas.microsoft.com/office/powerpoint/2010/main" val="58741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7" name="Snip Diagonal Corner Rectangle 6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0220" y="194934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A. </a:t>
            </a:r>
            <a:r>
              <a:rPr lang="en-US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6222</a:t>
            </a:r>
            <a:endParaRPr lang="vi-VN" sz="48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10" name="Cloud 9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30615" y="19535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B. 6223</a:t>
            </a:r>
            <a:endParaRPr lang="vi-VN" sz="48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10220" y="283851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C</a:t>
            </a:r>
            <a:r>
              <a:rPr lang="vi-VN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.</a:t>
            </a:r>
            <a:r>
              <a:rPr lang="en-US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 6224</a:t>
            </a:r>
            <a:r>
              <a:rPr lang="vi-VN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 </a:t>
            </a:r>
            <a:endParaRPr lang="vi-VN" sz="48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30615" y="284270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>
                <a:solidFill>
                  <a:srgbClr val="119EBC"/>
                </a:solidFill>
                <a:latin typeface="#9Slide03 AmpleSoft Bold" panose="02000000000000000000" pitchFamily="2" charset="0"/>
              </a:rPr>
              <a:t>D. 6225</a:t>
            </a:r>
            <a:endParaRPr lang="vi-VN" sz="48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1974821"/>
            <a:ext cx="805722" cy="7080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2871882"/>
            <a:ext cx="804536" cy="7040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883479"/>
            <a:ext cx="804742" cy="7071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026493"/>
            <a:ext cx="804742" cy="643793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61483" y="580250"/>
            <a:ext cx="9927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C90DA5"/>
                </a:solidFill>
                <a:latin typeface="SVN-Lobster" panose="02040603050506020204" pitchFamily="18" charset="0"/>
              </a:rPr>
              <a:t>Câu 2: Tính  </a:t>
            </a:r>
            <a:r>
              <a:rPr lang="vi-VN" altLang="en-US" sz="4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6</a:t>
            </a:r>
            <a:r>
              <a:rPr lang="en-US" altLang="en-US" sz="4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74</a:t>
            </a:r>
            <a:r>
              <a:rPr lang="vi-VN" altLang="en-US" sz="4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 – 51</a:t>
            </a:r>
            <a:r>
              <a:rPr lang="en-US" altLang="en-US" sz="4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8 = ……..</a:t>
            </a:r>
          </a:p>
        </p:txBody>
      </p:sp>
    </p:spTree>
    <p:extLst>
      <p:ext uri="{BB962C8B-B14F-4D97-AF65-F5344CB8AC3E}">
        <p14:creationId xmlns:p14="http://schemas.microsoft.com/office/powerpoint/2010/main" val="270591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7" name="Snip Diagonal Corner Rectangle 6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0220" y="194934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A. </a:t>
            </a: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9426</a:t>
            </a:r>
            <a:endParaRPr lang="vi-VN" sz="44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10" name="Cloud 9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30615" y="19535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B. 9326</a:t>
            </a:r>
            <a:endParaRPr lang="vi-VN" sz="44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10220" y="283851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C</a:t>
            </a:r>
            <a:r>
              <a:rPr lang="vi-VN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.</a:t>
            </a: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 9226</a:t>
            </a:r>
            <a:r>
              <a:rPr lang="vi-VN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 </a:t>
            </a:r>
            <a:endParaRPr lang="vi-VN" sz="44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30615" y="284270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D. 9276</a:t>
            </a:r>
            <a:endParaRPr lang="vi-VN" sz="44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31881" y="1974821"/>
            <a:ext cx="885137" cy="7080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2871882"/>
            <a:ext cx="804536" cy="7040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883479"/>
            <a:ext cx="804742" cy="7071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1994791"/>
            <a:ext cx="804742" cy="707197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61483" y="580250"/>
            <a:ext cx="9927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6000">
                <a:solidFill>
                  <a:srgbClr val="C90DA5"/>
                </a:solidFill>
                <a:latin typeface="SVN-Lobster" panose="02040603050506020204" pitchFamily="18" charset="0"/>
              </a:rPr>
              <a:t>Câu 3: </a:t>
            </a:r>
            <a:r>
              <a:rPr lang="en-US" altLang="en-US" sz="6000">
                <a:solidFill>
                  <a:srgbClr val="C90DA5"/>
                </a:solidFill>
                <a:latin typeface="SVN-Lobster" panose="02040603050506020204" pitchFamily="18" charset="0"/>
                <a:cs typeface="Times New Roman" pitchFamily="18" charset="0"/>
              </a:rPr>
              <a:t>Tính   3142 x 3 = ……..</a:t>
            </a:r>
            <a:endParaRPr lang="en-US" sz="5400">
              <a:solidFill>
                <a:srgbClr val="C90DA5"/>
              </a:solidFill>
              <a:latin typeface="SVN-Lobster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0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463" y="3774536"/>
            <a:ext cx="1086500" cy="11829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5" name="Snip Diagonal Corner Rectangle 4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0220" y="194934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A. </a:t>
            </a: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4604</a:t>
            </a:r>
            <a:endParaRPr lang="vi-VN" sz="44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8" name="Cloud 7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30615" y="19535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B. 4604 dư 4</a:t>
            </a:r>
            <a:endParaRPr lang="vi-VN" sz="44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0220" y="283851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C</a:t>
            </a:r>
            <a:r>
              <a:rPr lang="vi-VN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.</a:t>
            </a: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 4604 dư 2</a:t>
            </a:r>
            <a:endParaRPr lang="vi-VN" sz="44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30615" y="284270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>
                <a:solidFill>
                  <a:srgbClr val="119EBC"/>
                </a:solidFill>
                <a:latin typeface="#9Slide03 AmpleSoft Bold" panose="02000000000000000000" pitchFamily="2" charset="0"/>
              </a:rPr>
              <a:t>D. 4604 dư 6</a:t>
            </a:r>
            <a:endParaRPr lang="vi-VN" sz="44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1974821"/>
            <a:ext cx="805722" cy="7080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482" y="2902112"/>
            <a:ext cx="804536" cy="6436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883479"/>
            <a:ext cx="804742" cy="70719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821" y="2026493"/>
            <a:ext cx="732592" cy="643793"/>
          </a:xfrm>
          <a:prstGeom prst="rect">
            <a:avLst/>
          </a:prstGeom>
        </p:spPr>
      </p:pic>
      <p:sp>
        <p:nvSpPr>
          <p:cNvPr id="16" name="Cloud 15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2171" y="328020"/>
            <a:ext cx="99271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6600">
                <a:solidFill>
                  <a:srgbClr val="C90DA5"/>
                </a:solidFill>
                <a:latin typeface="SVN-Lobster" panose="02040603050506020204" pitchFamily="18" charset="0"/>
              </a:rPr>
              <a:t>Câu 4: </a:t>
            </a:r>
            <a:r>
              <a:rPr lang="en-US" sz="5400" b="1">
                <a:solidFill>
                  <a:srgbClr val="C90DA5"/>
                </a:solidFill>
                <a:latin typeface="SVN-Lobster" panose="02040603050506020204" pitchFamily="18" charset="0"/>
                <a:cs typeface="Times New Roman" pitchFamily="18" charset="0"/>
              </a:rPr>
              <a:t>Tính     </a:t>
            </a:r>
            <a:r>
              <a:rPr lang="en-US" altLang="vi-VN" sz="54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18418 : 4</a:t>
            </a:r>
            <a:r>
              <a:rPr lang="en-US" altLang="en-US" sz="54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=…..</a:t>
            </a:r>
          </a:p>
        </p:txBody>
      </p:sp>
    </p:spTree>
    <p:extLst>
      <p:ext uri="{BB962C8B-B14F-4D97-AF65-F5344CB8AC3E}">
        <p14:creationId xmlns:p14="http://schemas.microsoft.com/office/powerpoint/2010/main" val="15330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t="61080" r="51656"/>
          <a:stretch>
            <a:fillRect/>
          </a:stretch>
        </p:blipFill>
        <p:spPr>
          <a:xfrm>
            <a:off x="-344805" y="1997075"/>
            <a:ext cx="4771390" cy="493903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3903758" y="3761473"/>
            <a:ext cx="4879975" cy="0"/>
          </a:xfrm>
          <a:prstGeom prst="line">
            <a:avLst/>
          </a:prstGeom>
          <a:ln>
            <a:solidFill>
              <a:srgbClr val="2E7E38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5"/>
          <a:srcRect l="16885" t="7870" r="18795" b="24954"/>
          <a:stretch>
            <a:fillRect/>
          </a:stretch>
        </p:blipFill>
        <p:spPr>
          <a:xfrm>
            <a:off x="9352915" y="3431268"/>
            <a:ext cx="2858135" cy="2984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86347" y="2860407"/>
            <a:ext cx="5997039" cy="138457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Luyện tập </a:t>
            </a:r>
          </a:p>
        </p:txBody>
      </p:sp>
      <p:pic>
        <p:nvPicPr>
          <p:cNvPr id="6" name="图片 29" descr="8b0fccb2e21d61b25266c16d7d822443"/>
          <p:cNvPicPr>
            <a:picLocks noChangeAspect="1"/>
          </p:cNvPicPr>
          <p:nvPr/>
        </p:nvPicPr>
        <p:blipFill>
          <a:blip r:embed="rId6"/>
          <a:srcRect r="3242"/>
          <a:stretch>
            <a:fillRect/>
          </a:stretch>
        </p:blipFill>
        <p:spPr>
          <a:xfrm>
            <a:off x="9330690" y="240030"/>
            <a:ext cx="2880360" cy="1807210"/>
          </a:xfrm>
          <a:prstGeom prst="rect">
            <a:avLst/>
          </a:prstGeom>
        </p:spPr>
      </p:pic>
      <p:pic>
        <p:nvPicPr>
          <p:cNvPr id="8" name="图片 4" descr="2008022008522758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4494" y="4244977"/>
            <a:ext cx="1086485" cy="1086485"/>
          </a:xfrm>
          <a:prstGeom prst="rect">
            <a:avLst/>
          </a:prstGeom>
        </p:spPr>
      </p:pic>
      <p:pic>
        <p:nvPicPr>
          <p:cNvPr id="10" name="图片 23" descr="ueg5jojpevf5dkh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8209" y="4240157"/>
            <a:ext cx="1079130" cy="1138105"/>
          </a:xfrm>
          <a:prstGeom prst="rect">
            <a:avLst/>
          </a:prstGeom>
        </p:spPr>
      </p:pic>
      <p:pic>
        <p:nvPicPr>
          <p:cNvPr id="11" name="图片 21" descr="2008022008522758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8405" y="4265967"/>
            <a:ext cx="1034756" cy="109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6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970285" y="428204"/>
            <a:ext cx="5821015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altLang="en-US" sz="4400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</a:t>
            </a:r>
            <a:r>
              <a:rPr lang="en-US" altLang="vi-VN" sz="4400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ài</a:t>
            </a:r>
            <a:r>
              <a:rPr lang="vi-VN" altLang="en-US" sz="4400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1: Tính nhẩm</a:t>
            </a:r>
            <a:endParaRPr lang="vi-VN" altLang="en-US" sz="4400" b="1" u="sng" dirty="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5" name="Table 4"/>
          <p:cNvGraphicFramePr/>
          <p:nvPr>
            <p:extLst>
              <p:ext uri="{D42A27DB-BD31-4B8C-83A1-F6EECF244321}">
                <p14:modId xmlns:p14="http://schemas.microsoft.com/office/powerpoint/2010/main" val="1692406906"/>
              </p:ext>
            </p:extLst>
          </p:nvPr>
        </p:nvGraphicFramePr>
        <p:xfrm>
          <a:off x="78376" y="1946365"/>
          <a:ext cx="1082911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6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2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90235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vi-VN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6000</a:t>
                      </a:r>
                      <a:r>
                        <a:rPr lang="en-US" altLang="vi-VN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vi-VN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+</a:t>
                      </a:r>
                      <a:r>
                        <a:rPr lang="en-US" altLang="vi-VN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vi-VN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2000 </a:t>
                      </a:r>
                      <a:r>
                        <a:rPr lang="en-US" altLang="en-US" sz="3600" b="1" baseline="0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- </a:t>
                      </a:r>
                      <a:r>
                        <a:rPr lang="vi-VN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4000</a:t>
                      </a:r>
                      <a:r>
                        <a:rPr lang="en-US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=</a:t>
                      </a:r>
                      <a:endParaRPr lang="vi-VN" altLang="en-US" sz="3600" b="1" dirty="0">
                        <a:solidFill>
                          <a:srgbClr val="00206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vi-VN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90000 – </a:t>
                      </a:r>
                      <a:r>
                        <a:rPr lang="vi-VN" altLang="en-US" sz="3600" b="1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(70000</a:t>
                      </a:r>
                      <a:r>
                        <a:rPr lang="en-US" altLang="en-US" sz="3600" b="1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-</a:t>
                      </a:r>
                      <a:r>
                        <a:rPr lang="vi-VN" altLang="en-US" sz="3600" b="1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20000)</a:t>
                      </a:r>
                      <a:r>
                        <a:rPr lang="en-US" altLang="en-US" sz="3600" b="1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=</a:t>
                      </a:r>
                      <a:endParaRPr lang="vi-VN" altLang="en-US" sz="3600" b="1" dirty="0">
                        <a:solidFill>
                          <a:srgbClr val="00206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vi-VN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90000 – 70000 – 20000</a:t>
                      </a:r>
                      <a:r>
                        <a:rPr lang="en-US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=</a:t>
                      </a:r>
                      <a:endParaRPr lang="vi-VN" altLang="en-US" sz="3600" b="1" dirty="0">
                        <a:solidFill>
                          <a:srgbClr val="00206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vi-VN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12000 : 6</a:t>
                      </a:r>
                      <a:r>
                        <a:rPr lang="en-US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=</a:t>
                      </a:r>
                      <a:endParaRPr lang="vi-VN" altLang="en-US" sz="3600" b="1" dirty="0">
                        <a:solidFill>
                          <a:srgbClr val="00206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21000 x 3</a:t>
                      </a:r>
                      <a:r>
                        <a:rPr lang="en-US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=</a:t>
                      </a:r>
                      <a:endParaRPr lang="vi-VN" altLang="en-US" sz="3600" b="1" dirty="0">
                        <a:solidFill>
                          <a:srgbClr val="00206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vi-VN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9000 - 4000 x 2</a:t>
                      </a:r>
                      <a:r>
                        <a:rPr lang="en-US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=</a:t>
                      </a:r>
                      <a:endParaRPr lang="vi-VN" altLang="en-US" sz="3600" b="1" dirty="0">
                        <a:solidFill>
                          <a:srgbClr val="00206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vi-VN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(</a:t>
                      </a:r>
                      <a:r>
                        <a:rPr lang="vi-VN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90000 – </a:t>
                      </a:r>
                      <a:r>
                        <a:rPr lang="en-US" altLang="vi-VN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4</a:t>
                      </a:r>
                      <a:r>
                        <a:rPr lang="vi-VN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0000</a:t>
                      </a:r>
                      <a:r>
                        <a:rPr lang="en-US" altLang="vi-VN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) x 2</a:t>
                      </a:r>
                      <a:r>
                        <a:rPr lang="en-US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=</a:t>
                      </a:r>
                      <a:endParaRPr lang="vi-VN" altLang="en-US" sz="3600" b="1" dirty="0">
                        <a:solidFill>
                          <a:srgbClr val="00206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vi-VN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8000 - 6000 : 3</a:t>
                      </a:r>
                      <a:r>
                        <a:rPr lang="en-US" altLang="en-US" sz="3600" b="1" dirty="0">
                          <a:solidFill>
                            <a:srgbClr val="00206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 =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itle 1"/>
          <p:cNvSpPr txBox="1"/>
          <p:nvPr/>
        </p:nvSpPr>
        <p:spPr>
          <a:xfrm>
            <a:off x="4548836" y="1542369"/>
            <a:ext cx="1410335" cy="86042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kern="120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4</a:t>
            </a: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000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4861659" y="2527525"/>
            <a:ext cx="1410335" cy="860425"/>
          </a:xfrm>
          <a:prstGeom prst="rect">
            <a:avLst/>
          </a:prstGeom>
        </p:spPr>
        <p:txBody>
          <a:bodyPr anchor="ctr">
            <a:normAutofit fontScale="575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3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40000</a:t>
            </a:r>
          </a:p>
        </p:txBody>
      </p:sp>
      <p:sp>
        <p:nvSpPr>
          <p:cNvPr id="8" name="Title 1"/>
          <p:cNvSpPr txBox="1"/>
          <p:nvPr/>
        </p:nvSpPr>
        <p:spPr>
          <a:xfrm>
            <a:off x="5175626" y="3351099"/>
            <a:ext cx="1410335" cy="860425"/>
          </a:xfrm>
          <a:prstGeom prst="rect">
            <a:avLst/>
          </a:prstGeom>
        </p:spPr>
        <p:txBody>
          <a:bodyPr anchor="ctr">
            <a:normAutofit fontScale="575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3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0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2597241" y="3943850"/>
            <a:ext cx="1410335" cy="86042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2000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8547549" y="1515291"/>
            <a:ext cx="1419406" cy="913899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63000</a:t>
            </a:r>
          </a:p>
        </p:txBody>
      </p:sp>
      <p:sp>
        <p:nvSpPr>
          <p:cNvPr id="11" name="Title 1"/>
          <p:cNvSpPr txBox="1"/>
          <p:nvPr/>
        </p:nvSpPr>
        <p:spPr>
          <a:xfrm>
            <a:off x="9607636" y="2234562"/>
            <a:ext cx="1410335" cy="878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</a:t>
            </a:r>
            <a:r>
              <a:rPr kumimoji="0" lang="en-US" sz="3600" b="1" kern="1200" cap="none" spc="0" normalizeH="0" baseline="0" noProof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1000</a:t>
            </a:r>
            <a:endParaRPr kumimoji="0" lang="en-US" sz="3600" b="1" kern="1200" cap="none" spc="0" normalizeH="0" baseline="0" noProof="0" dirty="0">
              <a:solidFill>
                <a:srgbClr val="FF0000"/>
              </a:solidFill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sp>
        <p:nvSpPr>
          <p:cNvPr id="14" name="Title 1"/>
          <p:cNvSpPr txBox="1"/>
          <p:nvPr/>
        </p:nvSpPr>
        <p:spPr>
          <a:xfrm>
            <a:off x="10347492" y="3113402"/>
            <a:ext cx="1990342" cy="878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</a:t>
            </a:r>
            <a:r>
              <a:rPr kumimoji="0" lang="en-US" sz="3600" b="1" kern="1200" cap="none" spc="0" normalizeH="0" baseline="0" noProof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1000000</a:t>
            </a:r>
            <a:endParaRPr kumimoji="0" lang="en-US" sz="3600" b="1" kern="1200" cap="none" spc="0" normalizeH="0" baseline="0" noProof="0" dirty="0">
              <a:solidFill>
                <a:srgbClr val="FF0000"/>
              </a:solidFill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sp>
        <p:nvSpPr>
          <p:cNvPr id="15" name="Title 1"/>
          <p:cNvSpPr txBox="1"/>
          <p:nvPr/>
        </p:nvSpPr>
        <p:spPr>
          <a:xfrm>
            <a:off x="9520296" y="3929877"/>
            <a:ext cx="1410335" cy="8788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6</a:t>
            </a:r>
            <a:r>
              <a:rPr kumimoji="0" lang="en-US" sz="3600" b="1" kern="1200" cap="none" spc="0" normalizeH="0" baseline="0" noProof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000</a:t>
            </a:r>
            <a:endParaRPr kumimoji="0" lang="en-US" sz="3600" b="1" kern="1200" cap="none" spc="0" normalizeH="0" baseline="0" noProof="0" dirty="0">
              <a:solidFill>
                <a:srgbClr val="FF0000"/>
              </a:solidFill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pic>
        <p:nvPicPr>
          <p:cNvPr id="12" name="图片 40" descr="fc07ff6bdd215d099b9990fbd12ad7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760" y="3943350"/>
            <a:ext cx="1590040" cy="2889250"/>
          </a:xfrm>
          <a:prstGeom prst="rect">
            <a:avLst/>
          </a:prstGeom>
        </p:spPr>
      </p:pic>
      <p:pic>
        <p:nvPicPr>
          <p:cNvPr id="13" name="图片 23" descr="ueg5jojpevf5dk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2597" y="5594228"/>
            <a:ext cx="1327785" cy="1327785"/>
          </a:xfrm>
          <a:prstGeom prst="rect">
            <a:avLst/>
          </a:prstGeom>
        </p:spPr>
      </p:pic>
      <p:pic>
        <p:nvPicPr>
          <p:cNvPr id="16" name="图片 21" descr="200802200852275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4320" y="5975614"/>
            <a:ext cx="883019" cy="93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8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0" descr="fc07ff6bdd215d099b9990fbd12ad7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505" y="1289957"/>
            <a:ext cx="3050281" cy="554264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B23E9E3-1EFF-41B8-B251-F9CFF5B8A488}"/>
              </a:ext>
            </a:extLst>
          </p:cNvPr>
          <p:cNvSpPr/>
          <p:nvPr/>
        </p:nvSpPr>
        <p:spPr>
          <a:xfrm>
            <a:off x="-601797" y="457200"/>
            <a:ext cx="8115300" cy="81153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3" b="20330"/>
          <a:stretch/>
        </p:blipFill>
        <p:spPr>
          <a:xfrm flipH="1">
            <a:off x="0" y="41165"/>
            <a:ext cx="7513503" cy="55554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5536741" y="3266796"/>
            <a:ext cx="6655259" cy="3591204"/>
          </a:xfrm>
          <a:prstGeom prst="rect">
            <a:avLst/>
          </a:prstGeom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6CD60C09-E114-45A0-A8A2-8F49A00E15EC}"/>
              </a:ext>
            </a:extLst>
          </p:cNvPr>
          <p:cNvSpPr txBox="1"/>
          <p:nvPr/>
        </p:nvSpPr>
        <p:spPr>
          <a:xfrm>
            <a:off x="996042" y="1975653"/>
            <a:ext cx="5426162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altLang="en-US" sz="40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Bài 2: Đặt tính rồi tính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AD5DFFB7-7445-409D-8B10-2BD400DE4B02}"/>
              </a:ext>
            </a:extLst>
          </p:cNvPr>
          <p:cNvSpPr txBox="1"/>
          <p:nvPr/>
        </p:nvSpPr>
        <p:spPr>
          <a:xfrm>
            <a:off x="797458" y="2785841"/>
            <a:ext cx="5701311" cy="350865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vi-VN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	56346</a:t>
            </a:r>
            <a:r>
              <a: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</a:t>
            </a:r>
            <a:r>
              <a:rPr lang="en-US" altLang="vi-VN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854</a:t>
            </a:r>
            <a:endParaRPr lang="vi-VN" altLang="en-US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vi-VN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43000</a:t>
            </a:r>
            <a:r>
              <a: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</a:t>
            </a:r>
            <a:r>
              <a:rPr lang="en-US" altLang="vi-VN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1308</a:t>
            </a:r>
            <a:endParaRPr lang="vi-VN" altLang="en-US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vi-VN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13065 x 4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vi-VN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65040 : 5</a:t>
            </a:r>
          </a:p>
        </p:txBody>
      </p:sp>
    </p:spTree>
    <p:extLst>
      <p:ext uri="{BB962C8B-B14F-4D97-AF65-F5344CB8AC3E}">
        <p14:creationId xmlns:p14="http://schemas.microsoft.com/office/powerpoint/2010/main" val="85105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A000120140530A99PPBG">
  <a:themeElements>
    <a:clrScheme name="自定义 1">
      <a:dk1>
        <a:srgbClr val="47494B"/>
      </a:dk1>
      <a:lt1>
        <a:srgbClr val="FFFFFF"/>
      </a:lt1>
      <a:dk2>
        <a:srgbClr val="454749"/>
      </a:dk2>
      <a:lt2>
        <a:srgbClr val="FFFFFF"/>
      </a:lt2>
      <a:accent1>
        <a:srgbClr val="46D2ED"/>
      </a:accent1>
      <a:accent2>
        <a:srgbClr val="62B295"/>
      </a:accent2>
      <a:accent3>
        <a:srgbClr val="A9CF4D"/>
      </a:accent3>
      <a:accent4>
        <a:srgbClr val="DCC485"/>
      </a:accent4>
      <a:accent5>
        <a:srgbClr val="9DC9E7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2">
      <a:majorFont>
        <a:latin typeface="Arial Black"/>
        <a:ea typeface="华文琥珀"/>
        <a:cs typeface=""/>
      </a:majorFont>
      <a:minorFont>
        <a:latin typeface="Arial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A000120140627A27KPBG</Template>
  <TotalTime>201</TotalTime>
  <Words>479</Words>
  <Application>Microsoft Office PowerPoint</Application>
  <PresentationFormat>Widescreen</PresentationFormat>
  <Paragraphs>138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37" baseType="lpstr">
      <vt:lpstr>华文琥珀</vt:lpstr>
      <vt:lpstr>#9Slide03 AmpleSoft Bold</vt:lpstr>
      <vt:lpstr>#9Slide05 Aphrodite Pro</vt:lpstr>
      <vt:lpstr>#9Slide07 Altus</vt:lpstr>
      <vt:lpstr>#9Slide07 HoneyCream</vt:lpstr>
      <vt:lpstr>Arial</vt:lpstr>
      <vt:lpstr>Calibri</vt:lpstr>
      <vt:lpstr>Calibri Light</vt:lpstr>
      <vt:lpstr>SVN-Lobster</vt:lpstr>
      <vt:lpstr>SVN-Newton</vt:lpstr>
      <vt:lpstr>Tahoma</vt:lpstr>
      <vt:lpstr>Times New Roman</vt:lpstr>
      <vt:lpstr>UTM Avo</vt:lpstr>
      <vt:lpstr>UTM Cookies</vt:lpstr>
      <vt:lpstr>UTM Neutra</vt:lpstr>
      <vt:lpstr>UVN Bay Buom Nang</vt:lpstr>
      <vt:lpstr>Wingdings 2</vt:lpstr>
      <vt:lpstr>幼圆</vt:lpstr>
      <vt:lpstr>A000120140530A99PPBG</vt:lpstr>
      <vt:lpstr>1_Office Theme</vt:lpstr>
      <vt:lpstr>Office 主题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BICHTRAN</dc:creator>
  <cp:keywords>MĂNGNON</cp:keywords>
  <cp:lastModifiedBy>Dương Thị Lan Anh</cp:lastModifiedBy>
  <cp:revision>29</cp:revision>
  <dcterms:created xsi:type="dcterms:W3CDTF">2015-06-24T14:48:00Z</dcterms:created>
  <dcterms:modified xsi:type="dcterms:W3CDTF">2022-09-07T16:35:13Z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2022-09-07T16:30:06Z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b373733b-60dd-4085-8ac8-3dbb5bf4786e</vt:lpwstr>
  </property>
  <property fmtid="{D5CDD505-2E9C-101B-9397-08002B2CF9AE}" pid="8" name="MSIP_Label_defa4170-0d19-0005-0004-bc88714345d2_ContentBits">
    <vt:lpwstr>0</vt:lpwstr>
  </property>
</Properties>
</file>