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77" r:id="rId2"/>
    <p:sldId id="276" r:id="rId3"/>
    <p:sldId id="282" r:id="rId4"/>
    <p:sldId id="274" r:id="rId5"/>
    <p:sldId id="300" r:id="rId6"/>
    <p:sldId id="301" r:id="rId7"/>
    <p:sldId id="283" r:id="rId8"/>
    <p:sldId id="279" r:id="rId9"/>
    <p:sldId id="302" r:id="rId10"/>
    <p:sldId id="288" r:id="rId11"/>
    <p:sldId id="281" r:id="rId12"/>
    <p:sldId id="286" r:id="rId13"/>
    <p:sldId id="287" r:id="rId14"/>
    <p:sldId id="289" r:id="rId15"/>
    <p:sldId id="303" r:id="rId16"/>
    <p:sldId id="306" r:id="rId17"/>
    <p:sldId id="291" r:id="rId18"/>
    <p:sldId id="308" r:id="rId19"/>
    <p:sldId id="292" r:id="rId20"/>
    <p:sldId id="297" r:id="rId21"/>
    <p:sldId id="307" r:id="rId22"/>
    <p:sldId id="305" r:id="rId23"/>
    <p:sldId id="294" r:id="rId24"/>
  </p:sldIdLst>
  <p:sldSz cx="12192000" cy="6858000"/>
  <p:notesSz cx="6858000" cy="9144000"/>
  <p:custDataLst>
    <p:tags r:id="rId2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EDF7"/>
    <a:srgbClr val="C6C6C6"/>
    <a:srgbClr val="11507D"/>
    <a:srgbClr val="4189BB"/>
    <a:srgbClr val="008000"/>
    <a:srgbClr val="5294DB"/>
    <a:srgbClr val="F4F4F4"/>
    <a:srgbClr val="246693"/>
    <a:srgbClr val="33B9E2"/>
    <a:srgbClr val="4262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533" autoAdjust="0"/>
    <p:restoredTop sz="94660"/>
  </p:normalViewPr>
  <p:slideViewPr>
    <p:cSldViewPr snapToGrid="0">
      <p:cViewPr>
        <p:scale>
          <a:sx n="66" d="100"/>
          <a:sy n="66" d="100"/>
        </p:scale>
        <p:origin x="1349" y="8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2023/7/21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440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466F209-A112-40BC-9E64-AFC0678646D4}"/>
              </a:ext>
            </a:extLst>
          </p:cNvPr>
          <p:cNvSpPr/>
          <p:nvPr userDrawn="1"/>
        </p:nvSpPr>
        <p:spPr>
          <a:xfrm>
            <a:off x="-762000" y="-952500"/>
            <a:ext cx="13792200" cy="390525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0000"/>
                </a:schemeClr>
              </a:gs>
              <a:gs pos="100000">
                <a:schemeClr val="bg1">
                  <a:lumMod val="95000"/>
                  <a:alpha val="7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812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E79A2A6-7757-4E51-89C6-9A3BE2A869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BE5AB8E-5E93-4A26-8D58-D0D067CBE6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C0F40EC-1034-4FE6-B103-F5A37E793C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94A99-BCA3-4CDA-9D86-2DBFC1F3C8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0048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F32ED1F5-CFED-4EFE-8CB5-9928E223BC8C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AE4059E2-D4A5-47B4-BB03-0CB7CCDFC6C8}"/>
              </a:ext>
            </a:extLst>
          </p:cNvPr>
          <p:cNvSpPr>
            <a:spLocks noChangeAspect="1"/>
          </p:cNvSpPr>
          <p:nvPr userDrawn="1">
            <p:custDataLst>
              <p:tags r:id="rId6"/>
            </p:custDataLst>
          </p:nvPr>
        </p:nvSpPr>
        <p:spPr>
          <a:xfrm>
            <a:off x="-3162300" y="133350"/>
            <a:ext cx="1295400" cy="1295400"/>
          </a:xfrm>
          <a:prstGeom prst="ellipse">
            <a:avLst/>
          </a:prstGeom>
          <a:blipFill dpi="0" rotWithShape="0">
            <a:blip r:embed="rId9" cstate="print">
              <a:alphaModFix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1AE9858-8138-41BD-BA4E-7FC0596667D7}"/>
              </a:ext>
            </a:extLst>
          </p:cNvPr>
          <p:cNvSpPr>
            <a:spLocks noChangeAspect="1"/>
          </p:cNvSpPr>
          <p:nvPr userDrawn="1">
            <p:custDataLst>
              <p:tags r:id="rId7"/>
            </p:custDataLst>
          </p:nvPr>
        </p:nvSpPr>
        <p:spPr>
          <a:xfrm>
            <a:off x="-1714500" y="5562600"/>
            <a:ext cx="1295400" cy="1295400"/>
          </a:xfrm>
          <a:prstGeom prst="ellipse">
            <a:avLst/>
          </a:prstGeom>
          <a:blipFill dpi="0" rotWithShape="0">
            <a:blip r:embed="rId9" cstate="print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" Target="slide7.xml"/><Relationship Id="rId7" Type="http://schemas.openxmlformats.org/officeDocument/2006/relationships/slide" Target="slide6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slide" Target="slide5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DD9D1AD-9EDD-48CF-B594-A0A03C373B1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94"/>
          <a:stretch/>
        </p:blipFill>
        <p:spPr>
          <a:xfrm>
            <a:off x="0" y="-1"/>
            <a:ext cx="12191999" cy="6858001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7AB3C80E-1CAA-43C0-9269-9B84D97959C6}"/>
              </a:ext>
            </a:extLst>
          </p:cNvPr>
          <p:cNvSpPr txBox="1"/>
          <p:nvPr/>
        </p:nvSpPr>
        <p:spPr>
          <a:xfrm>
            <a:off x="257682" y="1103759"/>
            <a:ext cx="91022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 b="1">
                <a:solidFill>
                  <a:srgbClr val="11507D"/>
                </a:solidFill>
                <a:latin typeface="UTM Bell" panose="02040603050506020204" pitchFamily="18" charset="0"/>
                <a:ea typeface="Microsoft YaHei" panose="020B0503020204020204" pitchFamily="34" charset="-122"/>
              </a:rPr>
              <a:t>LUYỆN TẬP</a:t>
            </a:r>
            <a:endParaRPr lang="zh-CN" altLang="en-US" sz="34400" b="1" dirty="0">
              <a:solidFill>
                <a:srgbClr val="11507D"/>
              </a:solidFill>
              <a:ea typeface="微软雅黑" panose="020B0503020204020204" pitchFamily="34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95F9B5D-8472-4011-9F9B-F35B31713C96}"/>
              </a:ext>
            </a:extLst>
          </p:cNvPr>
          <p:cNvSpPr txBox="1"/>
          <p:nvPr/>
        </p:nvSpPr>
        <p:spPr>
          <a:xfrm>
            <a:off x="4935790" y="2059354"/>
            <a:ext cx="34288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zh-CN" sz="3200" b="1">
                <a:solidFill>
                  <a:srgbClr val="4189BB"/>
                </a:solidFill>
                <a:latin typeface="UTM Bell" panose="02040603050506020204" pitchFamily="18" charset="0"/>
                <a:ea typeface="Microsoft YaHei" panose="020B0503020204020204" pitchFamily="34" charset="-122"/>
              </a:rPr>
              <a:t>Trang 54</a:t>
            </a:r>
            <a:endParaRPr lang="zh-CN" altLang="en-US" sz="3200" b="1">
              <a:solidFill>
                <a:srgbClr val="4189BB"/>
              </a:solidFill>
              <a:latin typeface="UTM Bell" panose="02040603050506020204" pitchFamily="18" charset="0"/>
              <a:ea typeface="Microsoft YaHei" panose="020B0503020204020204" pitchFamily="34" charset="-122"/>
            </a:endParaRPr>
          </a:p>
        </p:txBody>
      </p:sp>
      <p:sp>
        <p:nvSpPr>
          <p:cNvPr id="12" name="文本框 7">
            <a:extLst>
              <a:ext uri="{FF2B5EF4-FFF2-40B4-BE49-F238E27FC236}">
                <a16:creationId xmlns:a16="http://schemas.microsoft.com/office/drawing/2014/main" id="{634497A3-0B7B-4FCC-BAC3-858106438C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7353" y="258206"/>
            <a:ext cx="17716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4800" b="1" u="sng">
                <a:solidFill>
                  <a:srgbClr val="7E7AAE"/>
                </a:solidFill>
                <a:latin typeface="UTM Bell" panose="02040603050506020204" pitchFamily="18" charset="0"/>
                <a:ea typeface="Microsoft YaHei" panose="020B0503020204020204" pitchFamily="34" charset="-122"/>
              </a:rPr>
              <a:t>Toán</a:t>
            </a:r>
            <a:endParaRPr lang="zh-CN" altLang="en-US" sz="4800" b="1" u="sng">
              <a:solidFill>
                <a:srgbClr val="7E7AAE"/>
              </a:solidFill>
              <a:latin typeface="UTM Bell" panose="02040603050506020204" pitchFamily="18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7993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10"/>
                            </p:stCondLst>
                            <p:childTnLst>
                              <p:par>
                                <p:cTn id="13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7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305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que 1">
            <a:extLst>
              <a:ext uri="{FF2B5EF4-FFF2-40B4-BE49-F238E27FC236}">
                <a16:creationId xmlns:a16="http://schemas.microsoft.com/office/drawing/2014/main" id="{D29E61C5-ADF7-446E-937B-A5FAB8E4821F}"/>
              </a:ext>
            </a:extLst>
          </p:cNvPr>
          <p:cNvSpPr/>
          <p:nvPr/>
        </p:nvSpPr>
        <p:spPr>
          <a:xfrm>
            <a:off x="349250" y="339725"/>
            <a:ext cx="11493500" cy="6178550"/>
          </a:xfrm>
          <a:prstGeom prst="plaque">
            <a:avLst>
              <a:gd name="adj" fmla="val 14406"/>
            </a:avLst>
          </a:prstGeom>
          <a:solidFill>
            <a:schemeClr val="bg1">
              <a:alpha val="86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12BAEB0-DBD7-4533-86BE-348E910A73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577" y="3429000"/>
            <a:ext cx="5563574" cy="370904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528C937-93FA-438C-9154-D1C9DBC9CD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748" y="1334499"/>
            <a:ext cx="4580987" cy="3746466"/>
          </a:xfrm>
          <a:prstGeom prst="rect">
            <a:avLst/>
          </a:prstGeom>
        </p:spPr>
      </p:pic>
      <p:sp>
        <p:nvSpPr>
          <p:cNvPr id="34" name="Text Box 49">
            <a:extLst>
              <a:ext uri="{FF2B5EF4-FFF2-40B4-BE49-F238E27FC236}">
                <a16:creationId xmlns:a16="http://schemas.microsoft.com/office/drawing/2014/main" id="{7BC70FCD-EAEB-4AB3-B759-378D692221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3246" y="548523"/>
            <a:ext cx="302550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Bài 2.</a:t>
            </a:r>
            <a:r>
              <a:rPr lang="en-US" altLang="en-US" sz="4000" b="1">
                <a:solidFill>
                  <a:srgbClr val="246693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Tìm </a:t>
            </a:r>
            <a:r>
              <a:rPr lang="en-US" altLang="en-US" sz="4000" b="1" i="1">
                <a:solidFill>
                  <a:srgbClr val="246693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altLang="en-US" sz="4000" b="1">
                <a:solidFill>
                  <a:srgbClr val="246693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5" name="Text Box 45">
            <a:extLst>
              <a:ext uri="{FF2B5EF4-FFF2-40B4-BE49-F238E27FC236}">
                <a16:creationId xmlns:a16="http://schemas.microsoft.com/office/drawing/2014/main" id="{68580261-D4CD-4498-B324-E099B782E4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6653" y="2856117"/>
            <a:ext cx="43258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5294D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c) </a:t>
            </a:r>
            <a:r>
              <a:rPr lang="en-US" altLang="en-US" sz="3600" b="1" i="1">
                <a:solidFill>
                  <a:srgbClr val="5294D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 </a:t>
            </a:r>
            <a:r>
              <a:rPr lang="en-US" altLang="en-US" sz="3600" b="1">
                <a:solidFill>
                  <a:srgbClr val="5294D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– 3,64 = 5,86</a:t>
            </a:r>
          </a:p>
        </p:txBody>
      </p:sp>
      <p:sp>
        <p:nvSpPr>
          <p:cNvPr id="36" name="Text Box 46">
            <a:extLst>
              <a:ext uri="{FF2B5EF4-FFF2-40B4-BE49-F238E27FC236}">
                <a16:creationId xmlns:a16="http://schemas.microsoft.com/office/drawing/2014/main" id="{B8998D3C-C6AD-43BD-8CF2-187A8FC46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6653" y="1434369"/>
            <a:ext cx="43987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5294D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a) </a:t>
            </a:r>
            <a:r>
              <a:rPr lang="en-US" altLang="en-US" sz="3600" b="1" i="1">
                <a:solidFill>
                  <a:srgbClr val="5294D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 </a:t>
            </a:r>
            <a:r>
              <a:rPr lang="en-US" altLang="en-US" sz="3600" b="1">
                <a:solidFill>
                  <a:srgbClr val="5294D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+ 4,32 = 8,67</a:t>
            </a:r>
          </a:p>
        </p:txBody>
      </p:sp>
      <p:sp>
        <p:nvSpPr>
          <p:cNvPr id="37" name="Text Box 52">
            <a:extLst>
              <a:ext uri="{FF2B5EF4-FFF2-40B4-BE49-F238E27FC236}">
                <a16:creationId xmlns:a16="http://schemas.microsoft.com/office/drawing/2014/main" id="{B5B9D3C4-5357-496E-9A8E-5128243191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6653" y="2145243"/>
            <a:ext cx="500609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5294D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b) 6,85 + </a:t>
            </a:r>
            <a:r>
              <a:rPr lang="en-US" altLang="en-US" sz="3600" b="1" i="1">
                <a:solidFill>
                  <a:srgbClr val="5294D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altLang="en-US" sz="3600" b="1">
                <a:solidFill>
                  <a:srgbClr val="5294D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= 10,29 ( GT)</a:t>
            </a:r>
          </a:p>
        </p:txBody>
      </p:sp>
      <p:sp>
        <p:nvSpPr>
          <p:cNvPr id="38" name="Text Box 53">
            <a:extLst>
              <a:ext uri="{FF2B5EF4-FFF2-40B4-BE49-F238E27FC236}">
                <a16:creationId xmlns:a16="http://schemas.microsoft.com/office/drawing/2014/main" id="{B8D5120D-AFFC-47D6-B47D-DC24E93F85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6653" y="3566992"/>
            <a:ext cx="462286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5294D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d) 7,9 - </a:t>
            </a:r>
            <a:r>
              <a:rPr lang="en-US" altLang="en-US" sz="3600" b="1" i="1">
                <a:solidFill>
                  <a:srgbClr val="5294D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altLang="en-US" sz="3600" b="1">
                <a:solidFill>
                  <a:srgbClr val="5294D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= 2,5 (GT)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8BEC437-8F7D-4B57-8565-206A5C4503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7169" y="2105719"/>
            <a:ext cx="321626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Muốn tìm một số hạng ta làm như thế nào?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DE7B179-4259-4A9F-B320-D90CAE0098CF}"/>
              </a:ext>
            </a:extLst>
          </p:cNvPr>
          <p:cNvSpPr txBox="1"/>
          <p:nvPr/>
        </p:nvSpPr>
        <p:spPr>
          <a:xfrm>
            <a:off x="1131401" y="2179608"/>
            <a:ext cx="328203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buFontTx/>
              <a:buNone/>
              <a:defRPr sz="3600" b="1">
                <a:solidFill>
                  <a:srgbClr val="246693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chemeClr val="accent6">
                    <a:lumMod val="75000"/>
                  </a:schemeClr>
                </a:solidFill>
              </a:rPr>
              <a:t>Muốn tìm số bị trừ ta làm như thế nào?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815DFC8-E781-4EDB-838D-D6ACBE952BFA}"/>
              </a:ext>
            </a:extLst>
          </p:cNvPr>
          <p:cNvSpPr txBox="1"/>
          <p:nvPr/>
        </p:nvSpPr>
        <p:spPr>
          <a:xfrm>
            <a:off x="1257210" y="2179608"/>
            <a:ext cx="3199746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buFontTx/>
              <a:buNone/>
              <a:defRPr sz="3600" b="1">
                <a:solidFill>
                  <a:srgbClr val="246693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Arial" panose="020B0604020202020204" pitchFamily="34" charset="0"/>
              </a:defRPr>
            </a:lvl9pPr>
          </a:lstStyle>
          <a:p>
            <a:r>
              <a:rPr lang="en-US" altLang="en-US">
                <a:solidFill>
                  <a:schemeClr val="accent6">
                    <a:lumMod val="75000"/>
                  </a:schemeClr>
                </a:solidFill>
              </a:rPr>
              <a:t>Muốn tìm số trừ ta làm như thế nào?</a:t>
            </a:r>
          </a:p>
        </p:txBody>
      </p:sp>
    </p:spTree>
    <p:extLst>
      <p:ext uri="{BB962C8B-B14F-4D97-AF65-F5344CB8AC3E}">
        <p14:creationId xmlns:p14="http://schemas.microsoft.com/office/powerpoint/2010/main" val="3502653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7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7" grpId="0"/>
      <p:bldP spid="38" grpId="0"/>
      <p:bldP spid="39" grpId="0"/>
      <p:bldP spid="39" grpId="1"/>
      <p:bldP spid="41" grpId="0"/>
      <p:bldP spid="41" grpId="1"/>
      <p:bldP spid="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AC95A51-D4FD-4525-9048-C8EE679066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8835" y="0"/>
            <a:ext cx="4500000" cy="2500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F09E86A-1C10-485F-AC58-2131C21A045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39" r="8146" b="12406"/>
          <a:stretch/>
        </p:blipFill>
        <p:spPr>
          <a:xfrm>
            <a:off x="6648835" y="927064"/>
            <a:ext cx="4767220" cy="555469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2E2D0C3-DC06-437C-9535-FE8450A468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74" y="111846"/>
            <a:ext cx="7793826" cy="6896626"/>
          </a:xfrm>
          <a:prstGeom prst="rect">
            <a:avLst/>
          </a:prstGeom>
        </p:spPr>
      </p:pic>
      <p:sp>
        <p:nvSpPr>
          <p:cNvPr id="39" name="Text Box 46">
            <a:extLst>
              <a:ext uri="{FF2B5EF4-FFF2-40B4-BE49-F238E27FC236}">
                <a16:creationId xmlns:a16="http://schemas.microsoft.com/office/drawing/2014/main" id="{2EF58E38-1678-4801-B1AC-8958F726E1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3960" y="3190461"/>
            <a:ext cx="388920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>
                <a:latin typeface="Times New Roman" panose="02020603050405020304" pitchFamily="18" charset="0"/>
                <a:cs typeface="Arial" panose="020B0604020202020204" pitchFamily="34" charset="0"/>
              </a:rPr>
              <a:t>a) </a:t>
            </a:r>
            <a:r>
              <a:rPr lang="en-US" altLang="en-US" sz="4000" b="1" i="1">
                <a:latin typeface="Times New Roman" panose="02020603050405020304" pitchFamily="18" charset="0"/>
                <a:cs typeface="Arial" panose="020B0604020202020204" pitchFamily="34" charset="0"/>
              </a:rPr>
              <a:t>x </a:t>
            </a:r>
            <a:r>
              <a:rPr lang="en-US" altLang="en-US" sz="4000" b="1">
                <a:latin typeface="Times New Roman" panose="02020603050405020304" pitchFamily="18" charset="0"/>
                <a:cs typeface="Arial" panose="020B0604020202020204" pitchFamily="34" charset="0"/>
              </a:rPr>
              <a:t>+ 4,32 = 8,67</a:t>
            </a:r>
          </a:p>
        </p:txBody>
      </p:sp>
      <p:sp>
        <p:nvSpPr>
          <p:cNvPr id="40" name="Text Box 47">
            <a:extLst>
              <a:ext uri="{FF2B5EF4-FFF2-40B4-BE49-F238E27FC236}">
                <a16:creationId xmlns:a16="http://schemas.microsoft.com/office/drawing/2014/main" id="{3B25520D-735E-4EE7-A426-9AC926F6F3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6913" y="3949203"/>
            <a:ext cx="388920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i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altLang="en-US" sz="4000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 = 8,67 – 4,32 </a:t>
            </a:r>
          </a:p>
        </p:txBody>
      </p:sp>
      <p:sp>
        <p:nvSpPr>
          <p:cNvPr id="41" name="Text Box 50">
            <a:extLst>
              <a:ext uri="{FF2B5EF4-FFF2-40B4-BE49-F238E27FC236}">
                <a16:creationId xmlns:a16="http://schemas.microsoft.com/office/drawing/2014/main" id="{D0C52697-D581-46BE-910F-97549ABA12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16913" y="4713012"/>
            <a:ext cx="372465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 i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x </a:t>
            </a:r>
            <a:r>
              <a:rPr lang="en-US" altLang="en-US" sz="4000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=   4,35</a:t>
            </a:r>
          </a:p>
        </p:txBody>
      </p:sp>
      <p:sp>
        <p:nvSpPr>
          <p:cNvPr id="42" name="Text Box 49">
            <a:extLst>
              <a:ext uri="{FF2B5EF4-FFF2-40B4-BE49-F238E27FC236}">
                <a16:creationId xmlns:a16="http://schemas.microsoft.com/office/drawing/2014/main" id="{D0D352B6-B1DF-4687-A40D-7F23074C2E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6433" y="1083159"/>
            <a:ext cx="302550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en-US" sz="40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Bài 2. Tìm </a:t>
            </a:r>
            <a:r>
              <a:rPr lang="en-US" altLang="en-US" sz="4000" b="1" i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altLang="en-US" sz="4000" b="1"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8296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549EF14C-275F-4897-8BC5-7684BD683E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3450" y="240773"/>
            <a:ext cx="7769972" cy="6376453"/>
          </a:xfrm>
          <a:prstGeom prst="rect">
            <a:avLst/>
          </a:prstGeom>
        </p:spPr>
      </p:pic>
      <p:pic>
        <p:nvPicPr>
          <p:cNvPr id="8" name="图片 7" descr="图片包含 物体&#10;&#10;自动生成的说明">
            <a:extLst>
              <a:ext uri="{FF2B5EF4-FFF2-40B4-BE49-F238E27FC236}">
                <a16:creationId xmlns:a16="http://schemas.microsoft.com/office/drawing/2014/main" id="{B88D2282-22F9-4EEE-A11C-88E340FCFDF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7657" y="372756"/>
            <a:ext cx="9580666" cy="6482490"/>
          </a:xfrm>
          <a:prstGeom prst="rect">
            <a:avLst/>
          </a:prstGeom>
        </p:spPr>
      </p:pic>
      <p:sp>
        <p:nvSpPr>
          <p:cNvPr id="7" name="Text Box 52">
            <a:extLst>
              <a:ext uri="{FF2B5EF4-FFF2-40B4-BE49-F238E27FC236}">
                <a16:creationId xmlns:a16="http://schemas.microsoft.com/office/drawing/2014/main" id="{A3845D51-02F0-4DB8-967F-D197886C09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4188" y="3096721"/>
            <a:ext cx="39608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b) 6,85 + </a:t>
            </a:r>
            <a:r>
              <a:rPr lang="en-US" altLang="en-US" sz="3600" b="1" i="1"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 = 10,29</a:t>
            </a:r>
            <a:endParaRPr lang="en-US" altLang="en-US" sz="2000" b="1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0" name="Text Box 54">
            <a:extLst>
              <a:ext uri="{FF2B5EF4-FFF2-40B4-BE49-F238E27FC236}">
                <a16:creationId xmlns:a16="http://schemas.microsoft.com/office/drawing/2014/main" id="{1D22405B-6A8E-4EC5-B3E1-EF5C934544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6638" y="3604721"/>
            <a:ext cx="321754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 </a:t>
            </a:r>
            <a:r>
              <a:rPr lang="en-US" altLang="en-US" sz="3600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= 10,29 – 6,85</a:t>
            </a:r>
          </a:p>
        </p:txBody>
      </p:sp>
      <p:sp>
        <p:nvSpPr>
          <p:cNvPr id="11" name="Text Box 55">
            <a:extLst>
              <a:ext uri="{FF2B5EF4-FFF2-40B4-BE49-F238E27FC236}">
                <a16:creationId xmlns:a16="http://schemas.microsoft.com/office/drawing/2014/main" id="{EC77BF8F-BD6F-42C7-9B9F-F56C632CEB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6638" y="4138121"/>
            <a:ext cx="25447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altLang="en-US" sz="3600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=  3,44</a:t>
            </a:r>
          </a:p>
        </p:txBody>
      </p:sp>
      <p:sp>
        <p:nvSpPr>
          <p:cNvPr id="12" name="Text Box 49">
            <a:extLst>
              <a:ext uri="{FF2B5EF4-FFF2-40B4-BE49-F238E27FC236}">
                <a16:creationId xmlns:a16="http://schemas.microsoft.com/office/drawing/2014/main" id="{6E54B8C9-9664-455D-898B-EA168D24A3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09922" y="2409116"/>
            <a:ext cx="302550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Bài 2.</a:t>
            </a:r>
            <a:r>
              <a:rPr lang="en-US" altLang="en-US" sz="4000" b="1">
                <a:solidFill>
                  <a:srgbClr val="4189B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Tìm </a:t>
            </a:r>
            <a:r>
              <a:rPr lang="en-US" altLang="en-US" sz="4000" b="1" i="1">
                <a:solidFill>
                  <a:srgbClr val="4189B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altLang="en-US" sz="4000" b="1">
                <a:solidFill>
                  <a:srgbClr val="4189B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95665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B7CEFC3D-9405-419D-B584-140138A975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4389" y="1016001"/>
            <a:ext cx="5934412" cy="506476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3128E220-572D-47A2-A7EA-3842F61ADA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2944" y="461965"/>
            <a:ext cx="7247932" cy="6204229"/>
          </a:xfrm>
          <a:prstGeom prst="rect">
            <a:avLst/>
          </a:prstGeom>
        </p:spPr>
      </p:pic>
      <p:grpSp>
        <p:nvGrpSpPr>
          <p:cNvPr id="8" name="Group 1261">
            <a:extLst>
              <a:ext uri="{FF2B5EF4-FFF2-40B4-BE49-F238E27FC236}">
                <a16:creationId xmlns:a16="http://schemas.microsoft.com/office/drawing/2014/main" id="{88056E95-0E3B-426D-A18E-E37C12474FF7}"/>
              </a:ext>
            </a:extLst>
          </p:cNvPr>
          <p:cNvGrpSpPr/>
          <p:nvPr/>
        </p:nvGrpSpPr>
        <p:grpSpPr>
          <a:xfrm>
            <a:off x="9177502" y="2224748"/>
            <a:ext cx="467620" cy="422875"/>
            <a:chOff x="0" y="0"/>
            <a:chExt cx="935237" cy="845748"/>
          </a:xfrm>
        </p:grpSpPr>
        <p:sp>
          <p:nvSpPr>
            <p:cNvPr id="9" name="Shape 1259">
              <a:extLst>
                <a:ext uri="{FF2B5EF4-FFF2-40B4-BE49-F238E27FC236}">
                  <a16:creationId xmlns:a16="http://schemas.microsoft.com/office/drawing/2014/main" id="{922EC765-B7D2-4727-A916-726B39F8A294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0" name="Shape 1260">
              <a:extLst>
                <a:ext uri="{FF2B5EF4-FFF2-40B4-BE49-F238E27FC236}">
                  <a16:creationId xmlns:a16="http://schemas.microsoft.com/office/drawing/2014/main" id="{38151E3F-A7A2-4FD9-B393-E67CB8B7574A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1" name="Text Box 45">
            <a:extLst>
              <a:ext uri="{FF2B5EF4-FFF2-40B4-BE49-F238E27FC236}">
                <a16:creationId xmlns:a16="http://schemas.microsoft.com/office/drawing/2014/main" id="{8FF92228-B222-40CD-980B-8F4BEF7F0A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22724" y="2893104"/>
            <a:ext cx="396807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c) </a:t>
            </a:r>
            <a:r>
              <a:rPr lang="en-US" altLang="en-US" sz="3600" b="1" i="1">
                <a:latin typeface="Times New Roman" panose="02020603050405020304" pitchFamily="18" charset="0"/>
                <a:cs typeface="Arial" panose="020B0604020202020204" pitchFamily="34" charset="0"/>
              </a:rPr>
              <a:t>x </a:t>
            </a: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– 3,64 = 5,86</a:t>
            </a:r>
          </a:p>
        </p:txBody>
      </p:sp>
      <p:sp>
        <p:nvSpPr>
          <p:cNvPr id="12" name="Text Box 48">
            <a:extLst>
              <a:ext uri="{FF2B5EF4-FFF2-40B4-BE49-F238E27FC236}">
                <a16:creationId xmlns:a16="http://schemas.microsoft.com/office/drawing/2014/main" id="{B10F4B95-2DF5-47A3-9DA4-5F5087C349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8800" y="3459911"/>
            <a:ext cx="347883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altLang="en-US" sz="3600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   = 5,86 + 3,64</a:t>
            </a:r>
          </a:p>
        </p:txBody>
      </p:sp>
      <p:sp>
        <p:nvSpPr>
          <p:cNvPr id="13" name="Text Box 51">
            <a:extLst>
              <a:ext uri="{FF2B5EF4-FFF2-40B4-BE49-F238E27FC236}">
                <a16:creationId xmlns:a16="http://schemas.microsoft.com/office/drawing/2014/main" id="{DFF92CE2-6EFA-46F0-B294-7E537BF8FF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8799" y="3981284"/>
            <a:ext cx="286732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    </a:t>
            </a:r>
            <a:r>
              <a:rPr lang="en-US" altLang="en-US" sz="3600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=      9,5</a:t>
            </a:r>
          </a:p>
        </p:txBody>
      </p:sp>
      <p:sp>
        <p:nvSpPr>
          <p:cNvPr id="14" name="Text Box 49">
            <a:extLst>
              <a:ext uri="{FF2B5EF4-FFF2-40B4-BE49-F238E27FC236}">
                <a16:creationId xmlns:a16="http://schemas.microsoft.com/office/drawing/2014/main" id="{BFAA7484-2BF7-494A-9AB8-2B253B0400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0576" y="1513133"/>
            <a:ext cx="302550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Bài 2.</a:t>
            </a:r>
            <a:r>
              <a:rPr lang="en-US" altLang="en-US" sz="4000" b="1">
                <a:solidFill>
                  <a:srgbClr val="4189B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Tìm </a:t>
            </a:r>
            <a:r>
              <a:rPr lang="en-US" altLang="en-US" sz="4000" b="1" i="1">
                <a:solidFill>
                  <a:srgbClr val="4189B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altLang="en-US" sz="4000" b="1">
                <a:solidFill>
                  <a:srgbClr val="4189B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403423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_库_图片 961">
            <a:extLst>
              <a:ext uri="{FF2B5EF4-FFF2-40B4-BE49-F238E27FC236}">
                <a16:creationId xmlns:a16="http://schemas.microsoft.com/office/drawing/2014/main" id="{B182F41C-A83E-4C25-A824-2F5C47F6A1A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833" y="1380482"/>
            <a:ext cx="5066923" cy="4688958"/>
          </a:xfrm>
          <a:prstGeom prst="rect">
            <a:avLst/>
          </a:prstGeom>
        </p:spPr>
      </p:pic>
      <p:grpSp>
        <p:nvGrpSpPr>
          <p:cNvPr id="7" name="Group 1261">
            <a:extLst>
              <a:ext uri="{FF2B5EF4-FFF2-40B4-BE49-F238E27FC236}">
                <a16:creationId xmlns:a16="http://schemas.microsoft.com/office/drawing/2014/main" id="{6D935A8A-E7E1-48DD-A782-4AB00D7D4431}"/>
              </a:ext>
            </a:extLst>
          </p:cNvPr>
          <p:cNvGrpSpPr/>
          <p:nvPr/>
        </p:nvGrpSpPr>
        <p:grpSpPr>
          <a:xfrm>
            <a:off x="8505294" y="1250000"/>
            <a:ext cx="467620" cy="422875"/>
            <a:chOff x="0" y="0"/>
            <a:chExt cx="935237" cy="845748"/>
          </a:xfrm>
        </p:grpSpPr>
        <p:sp>
          <p:nvSpPr>
            <p:cNvPr id="8" name="Shape 1259">
              <a:extLst>
                <a:ext uri="{FF2B5EF4-FFF2-40B4-BE49-F238E27FC236}">
                  <a16:creationId xmlns:a16="http://schemas.microsoft.com/office/drawing/2014/main" id="{A802ED37-6731-4228-83DC-11E7EED761C4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Shape 1260">
              <a:extLst>
                <a:ext uri="{FF2B5EF4-FFF2-40B4-BE49-F238E27FC236}">
                  <a16:creationId xmlns:a16="http://schemas.microsoft.com/office/drawing/2014/main" id="{406374F6-CD0D-408A-803B-DDEC6E8C85E8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1" name="图片 10">
            <a:extLst>
              <a:ext uri="{FF2B5EF4-FFF2-40B4-BE49-F238E27FC236}">
                <a16:creationId xmlns:a16="http://schemas.microsoft.com/office/drawing/2014/main" id="{0C7625AF-081F-44C2-AAA3-F1DCB896C1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33" y="1149591"/>
            <a:ext cx="5150740" cy="5150740"/>
          </a:xfrm>
          <a:prstGeom prst="rect">
            <a:avLst/>
          </a:prstGeom>
        </p:spPr>
      </p:pic>
      <p:sp>
        <p:nvSpPr>
          <p:cNvPr id="10" name="Text Box 53">
            <a:extLst>
              <a:ext uri="{FF2B5EF4-FFF2-40B4-BE49-F238E27FC236}">
                <a16:creationId xmlns:a16="http://schemas.microsoft.com/office/drawing/2014/main" id="{B61A7581-8750-483D-AB28-8FCFD6E417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75638" y="2887746"/>
            <a:ext cx="351116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d) 7,9 - </a:t>
            </a:r>
            <a:r>
              <a:rPr lang="en-US" altLang="en-US" sz="3600" b="1" i="1"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 = 2,5</a:t>
            </a:r>
          </a:p>
        </p:txBody>
      </p:sp>
      <p:sp>
        <p:nvSpPr>
          <p:cNvPr id="12" name="Text Box 56">
            <a:extLst>
              <a:ext uri="{FF2B5EF4-FFF2-40B4-BE49-F238E27FC236}">
                <a16:creationId xmlns:a16="http://schemas.microsoft.com/office/drawing/2014/main" id="{BCC7D20A-53C2-428B-B081-CC1414A207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98206" y="3585093"/>
            <a:ext cx="286735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altLang="en-US" sz="3600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= 7,9 – 2,5</a:t>
            </a:r>
          </a:p>
        </p:txBody>
      </p:sp>
      <p:sp>
        <p:nvSpPr>
          <p:cNvPr id="13" name="Text Box 57">
            <a:extLst>
              <a:ext uri="{FF2B5EF4-FFF2-40B4-BE49-F238E27FC236}">
                <a16:creationId xmlns:a16="http://schemas.microsoft.com/office/drawing/2014/main" id="{7349D290-F001-4306-BFE9-6BFABE74B9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3132" y="4118493"/>
            <a:ext cx="256604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i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altLang="en-US" sz="3600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=     5,4 </a:t>
            </a:r>
          </a:p>
        </p:txBody>
      </p:sp>
      <p:sp>
        <p:nvSpPr>
          <p:cNvPr id="14" name="Text Box 49">
            <a:extLst>
              <a:ext uri="{FF2B5EF4-FFF2-40B4-BE49-F238E27FC236}">
                <a16:creationId xmlns:a16="http://schemas.microsoft.com/office/drawing/2014/main" id="{79164537-B0FF-4CC9-845E-DF4AFDE47F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1295" y="2128845"/>
            <a:ext cx="302550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Bài 2.</a:t>
            </a:r>
            <a:r>
              <a:rPr lang="en-US" altLang="en-US" sz="4000" b="1">
                <a:solidFill>
                  <a:srgbClr val="4189B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Tìm </a:t>
            </a:r>
            <a:r>
              <a:rPr lang="en-US" altLang="en-US" sz="4000" b="1" i="1">
                <a:solidFill>
                  <a:srgbClr val="4189B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US" altLang="en-US" sz="4000" b="1">
                <a:solidFill>
                  <a:srgbClr val="4189BB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6495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95A77A8B-A851-4AF1-B102-AE16B8BCACF4}"/>
              </a:ext>
            </a:extLst>
          </p:cNvPr>
          <p:cNvSpPr/>
          <p:nvPr/>
        </p:nvSpPr>
        <p:spPr>
          <a:xfrm>
            <a:off x="241300" y="240505"/>
            <a:ext cx="11709400" cy="6450807"/>
          </a:xfrm>
          <a:prstGeom prst="rect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" name="Group 2">
            <a:extLst>
              <a:ext uri="{FF2B5EF4-FFF2-40B4-BE49-F238E27FC236}">
                <a16:creationId xmlns:a16="http://schemas.microsoft.com/office/drawing/2014/main" id="{4443C5D5-D4A7-4135-AAE6-F6F83B8106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0801579"/>
              </p:ext>
            </p:extLst>
          </p:nvPr>
        </p:nvGraphicFramePr>
        <p:xfrm>
          <a:off x="229035" y="1974937"/>
          <a:ext cx="11709399" cy="4209182"/>
        </p:xfrm>
        <a:graphic>
          <a:graphicData uri="http://schemas.openxmlformats.org/drawingml/2006/table">
            <a:tbl>
              <a:tblPr/>
              <a:tblGrid>
                <a:gridCol w="12113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84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943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3866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4414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8317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507D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507D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507D"/>
                          </a:solidFill>
                          <a:effectLst/>
                          <a:latin typeface="Times New Roman" pitchFamily="18" charset="0"/>
                        </a:rPr>
                        <a:t>c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11507D"/>
                          </a:solidFill>
                          <a:effectLst/>
                          <a:latin typeface="Times New Roman" pitchFamily="18" charset="0"/>
                        </a:rPr>
                        <a:t>a - b - c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>
                          <a:ln>
                            <a:noFill/>
                          </a:ln>
                          <a:solidFill>
                            <a:srgbClr val="11507D"/>
                          </a:solidFill>
                          <a:effectLst/>
                          <a:latin typeface="Times New Roman" pitchFamily="18" charset="0"/>
                        </a:rPr>
                        <a:t>a - (b + c)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061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507D"/>
                          </a:solidFill>
                          <a:effectLst/>
                          <a:latin typeface="Times New Roman" pitchFamily="18" charset="0"/>
                        </a:rPr>
                        <a:t>8,9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507D"/>
                          </a:solidFill>
                          <a:effectLst/>
                          <a:latin typeface="Times New Roman" pitchFamily="18" charset="0"/>
                        </a:rPr>
                        <a:t>2,3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507D"/>
                          </a:solidFill>
                          <a:effectLst/>
                          <a:latin typeface="Times New Roman" pitchFamily="18" charset="0"/>
                        </a:rPr>
                        <a:t>3,5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631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507D"/>
                          </a:solidFill>
                          <a:effectLst/>
                          <a:latin typeface="Times New Roman" pitchFamily="18" charset="0"/>
                        </a:rPr>
                        <a:t>12,38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507D"/>
                          </a:solidFill>
                          <a:effectLst/>
                          <a:latin typeface="Times New Roman" pitchFamily="18" charset="0"/>
                        </a:rPr>
                        <a:t>4,3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507D"/>
                          </a:solidFill>
                          <a:effectLst/>
                          <a:latin typeface="Times New Roman" pitchFamily="18" charset="0"/>
                        </a:rPr>
                        <a:t>2,08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0494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507D"/>
                          </a:solidFill>
                          <a:effectLst/>
                          <a:latin typeface="Times New Roman" pitchFamily="18" charset="0"/>
                        </a:rPr>
                        <a:t>16,72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507D"/>
                          </a:solidFill>
                          <a:effectLst/>
                          <a:latin typeface="Times New Roman" pitchFamily="18" charset="0"/>
                        </a:rPr>
                        <a:t>8,4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>
                          <a:ln>
                            <a:noFill/>
                          </a:ln>
                          <a:solidFill>
                            <a:srgbClr val="11507D"/>
                          </a:solidFill>
                          <a:effectLst/>
                          <a:latin typeface="Times New Roman" pitchFamily="18" charset="0"/>
                        </a:rPr>
                        <a:t>3,6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vi-VN" sz="2800" b="1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ext Box 34">
            <a:extLst>
              <a:ext uri="{FF2B5EF4-FFF2-40B4-BE49-F238E27FC236}">
                <a16:creationId xmlns:a16="http://schemas.microsoft.com/office/drawing/2014/main" id="{9277E931-8E9B-43BB-8AFF-BBF15D071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933" y="530225"/>
            <a:ext cx="1072672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4.</a:t>
            </a:r>
            <a:r>
              <a:rPr lang="en-US" altLang="en-US" sz="4000" b="1">
                <a:solidFill>
                  <a:srgbClr val="1150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a. Tính rồi so sánh giá trị của </a:t>
            </a:r>
          </a:p>
          <a:p>
            <a:pPr marL="0" indent="0" algn="ctr" eaLnBrk="1" hangingPunct="1">
              <a:spcBef>
                <a:spcPct val="0"/>
              </a:spcBef>
              <a:buNone/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- b - c và a - (b + c):</a:t>
            </a:r>
          </a:p>
        </p:txBody>
      </p:sp>
      <p:sp>
        <p:nvSpPr>
          <p:cNvPr id="4" name="Text Box 35">
            <a:extLst>
              <a:ext uri="{FF2B5EF4-FFF2-40B4-BE49-F238E27FC236}">
                <a16:creationId xmlns:a16="http://schemas.microsoft.com/office/drawing/2014/main" id="{DA77FE5E-A007-4888-B7BF-FB15E81C8F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0141" y="4100590"/>
            <a:ext cx="326243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Arial" panose="020B0604020202020204" pitchFamily="34" charset="0"/>
              </a:rPr>
              <a:t>12,38 – 4,3 – 2,08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Arial" panose="020B0604020202020204" pitchFamily="34" charset="0"/>
              </a:rPr>
              <a:t>= 8,08 - 2,08 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= 6</a:t>
            </a:r>
            <a:endParaRPr lang="en-US" altLang="en-US">
              <a:solidFill>
                <a:srgbClr val="FF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5" name="Text Box 36">
            <a:extLst>
              <a:ext uri="{FF2B5EF4-FFF2-40B4-BE49-F238E27FC236}">
                <a16:creationId xmlns:a16="http://schemas.microsoft.com/office/drawing/2014/main" id="{2AC57002-D977-4E76-81E2-6E25EDBE96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9662" y="5139017"/>
            <a:ext cx="325121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Arial" panose="020B0604020202020204" pitchFamily="34" charset="0"/>
              </a:rPr>
              <a:t>16,72 – 8,4 – 3,6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Arial" panose="020B0604020202020204" pitchFamily="34" charset="0"/>
              </a:rPr>
              <a:t>= 8,32 - 3,6 = 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4,72</a:t>
            </a:r>
          </a:p>
        </p:txBody>
      </p:sp>
      <p:sp>
        <p:nvSpPr>
          <p:cNvPr id="6" name="Text Box 37">
            <a:extLst>
              <a:ext uri="{FF2B5EF4-FFF2-40B4-BE49-F238E27FC236}">
                <a16:creationId xmlns:a16="http://schemas.microsoft.com/office/drawing/2014/main" id="{923A71B0-A568-4F8A-A5EA-1E5D967E3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8214" y="4100590"/>
            <a:ext cx="356379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Arial" panose="020B0604020202020204" pitchFamily="34" charset="0"/>
              </a:rPr>
              <a:t>12,38 – (4,3 + 2,08)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Arial" panose="020B0604020202020204" pitchFamily="34" charset="0"/>
              </a:rPr>
              <a:t>= 12,38 - 6,38 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=  6</a:t>
            </a:r>
            <a:endParaRPr lang="en-US" altLang="en-US">
              <a:solidFill>
                <a:srgbClr val="FF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Text Box 38">
            <a:extLst>
              <a:ext uri="{FF2B5EF4-FFF2-40B4-BE49-F238E27FC236}">
                <a16:creationId xmlns:a16="http://schemas.microsoft.com/office/drawing/2014/main" id="{466D3FB1-A348-4BCC-BAD7-848888FD3A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5046" y="5139017"/>
            <a:ext cx="335861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Arial" panose="020B0604020202020204" pitchFamily="34" charset="0"/>
              </a:rPr>
              <a:t>16,72 – (8,4 + 3,6)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Arial" panose="020B0604020202020204" pitchFamily="34" charset="0"/>
              </a:rPr>
              <a:t>= 16,72 - 12 </a:t>
            </a: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= 4,72</a:t>
            </a: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231E873-6E4E-4789-A5C1-D58B056D6E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4330" y="2844225"/>
            <a:ext cx="697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8,9</a:t>
            </a:r>
          </a:p>
        </p:txBody>
      </p:sp>
      <p:sp>
        <p:nvSpPr>
          <p:cNvPr id="10" name="Text Box 41">
            <a:extLst>
              <a:ext uri="{FF2B5EF4-FFF2-40B4-BE49-F238E27FC236}">
                <a16:creationId xmlns:a16="http://schemas.microsoft.com/office/drawing/2014/main" id="{3574353F-E773-4C97-A5A8-4916628830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4995" y="2844225"/>
            <a:ext cx="697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2,3</a:t>
            </a:r>
          </a:p>
        </p:txBody>
      </p:sp>
      <p:sp>
        <p:nvSpPr>
          <p:cNvPr id="11" name="Text Box 42">
            <a:extLst>
              <a:ext uri="{FF2B5EF4-FFF2-40B4-BE49-F238E27FC236}">
                <a16:creationId xmlns:a16="http://schemas.microsoft.com/office/drawing/2014/main" id="{2C06F4A2-FAC2-43F2-8678-76ACC21497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5660" y="2844225"/>
            <a:ext cx="697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3,5</a:t>
            </a:r>
          </a:p>
        </p:txBody>
      </p:sp>
      <p:sp>
        <p:nvSpPr>
          <p:cNvPr id="12" name="Text Box 43">
            <a:extLst>
              <a:ext uri="{FF2B5EF4-FFF2-40B4-BE49-F238E27FC236}">
                <a16:creationId xmlns:a16="http://schemas.microsoft.com/office/drawing/2014/main" id="{69135483-6201-48CD-B783-2807D8BFC5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57566" y="3377569"/>
            <a:ext cx="697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6,6</a:t>
            </a:r>
            <a:endParaRPr lang="en-US" altLang="en-US">
              <a:solidFill>
                <a:srgbClr val="FF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Text Box 44">
            <a:extLst>
              <a:ext uri="{FF2B5EF4-FFF2-40B4-BE49-F238E27FC236}">
                <a16:creationId xmlns:a16="http://schemas.microsoft.com/office/drawing/2014/main" id="{97CA46DF-C7AA-466F-9A55-5739E7D70B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3272" y="3377569"/>
            <a:ext cx="41870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14" name="Text Box 45">
            <a:extLst>
              <a:ext uri="{FF2B5EF4-FFF2-40B4-BE49-F238E27FC236}">
                <a16:creationId xmlns:a16="http://schemas.microsoft.com/office/drawing/2014/main" id="{8472E63D-EC69-46CA-A557-7C5B1B2FDA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3551" y="2844225"/>
            <a:ext cx="3898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–</a:t>
            </a:r>
          </a:p>
        </p:txBody>
      </p:sp>
      <p:sp>
        <p:nvSpPr>
          <p:cNvPr id="15" name="Text Box 46">
            <a:extLst>
              <a:ext uri="{FF2B5EF4-FFF2-40B4-BE49-F238E27FC236}">
                <a16:creationId xmlns:a16="http://schemas.microsoft.com/office/drawing/2014/main" id="{8B130FAB-B473-4E2C-B7B5-3B19C8F40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4216" y="2844225"/>
            <a:ext cx="3898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–</a:t>
            </a:r>
          </a:p>
        </p:txBody>
      </p:sp>
      <p:sp>
        <p:nvSpPr>
          <p:cNvPr id="16" name="Text Box 47">
            <a:extLst>
              <a:ext uri="{FF2B5EF4-FFF2-40B4-BE49-F238E27FC236}">
                <a16:creationId xmlns:a16="http://schemas.microsoft.com/office/drawing/2014/main" id="{932E412C-1D77-4FC9-8082-5F44B74072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6570" y="2809767"/>
            <a:ext cx="697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8,9</a:t>
            </a:r>
          </a:p>
        </p:txBody>
      </p:sp>
      <p:sp>
        <p:nvSpPr>
          <p:cNvPr id="17" name="Text Box 48">
            <a:extLst>
              <a:ext uri="{FF2B5EF4-FFF2-40B4-BE49-F238E27FC236}">
                <a16:creationId xmlns:a16="http://schemas.microsoft.com/office/drawing/2014/main" id="{258EFFBE-0DAF-4DC4-8896-2C31AD10EA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8940" y="2809767"/>
            <a:ext cx="697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2,3</a:t>
            </a:r>
          </a:p>
        </p:txBody>
      </p:sp>
      <p:sp>
        <p:nvSpPr>
          <p:cNvPr id="18" name="Text Box 49">
            <a:extLst>
              <a:ext uri="{FF2B5EF4-FFF2-40B4-BE49-F238E27FC236}">
                <a16:creationId xmlns:a16="http://schemas.microsoft.com/office/drawing/2014/main" id="{F711DDEB-55D5-4591-A3E9-95E731569C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2585" y="2809767"/>
            <a:ext cx="697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3,5</a:t>
            </a:r>
          </a:p>
        </p:txBody>
      </p:sp>
      <p:sp>
        <p:nvSpPr>
          <p:cNvPr id="19" name="Text Box 50">
            <a:extLst>
              <a:ext uri="{FF2B5EF4-FFF2-40B4-BE49-F238E27FC236}">
                <a16:creationId xmlns:a16="http://schemas.microsoft.com/office/drawing/2014/main" id="{9153FC73-4850-4228-924C-7CD8277660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87416" y="3394542"/>
            <a:ext cx="697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3,1</a:t>
            </a:r>
            <a:endParaRPr lang="en-US" altLang="en-US">
              <a:solidFill>
                <a:srgbClr val="FF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0" name="Text Box 51">
            <a:extLst>
              <a:ext uri="{FF2B5EF4-FFF2-40B4-BE49-F238E27FC236}">
                <a16:creationId xmlns:a16="http://schemas.microsoft.com/office/drawing/2014/main" id="{EB1A9963-D530-462C-B730-406554DD9B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83341" y="3394542"/>
            <a:ext cx="41870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21" name="Text Box 52">
            <a:extLst>
              <a:ext uri="{FF2B5EF4-FFF2-40B4-BE49-F238E27FC236}">
                <a16:creationId xmlns:a16="http://schemas.microsoft.com/office/drawing/2014/main" id="{59A46A5B-E4EB-4D61-BF1F-BA323EE84D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50224" y="2809767"/>
            <a:ext cx="41870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22" name="Text Box 53">
            <a:extLst>
              <a:ext uri="{FF2B5EF4-FFF2-40B4-BE49-F238E27FC236}">
                <a16:creationId xmlns:a16="http://schemas.microsoft.com/office/drawing/2014/main" id="{A3BF0967-29EA-487A-893E-241EE942E1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64361" y="2809767"/>
            <a:ext cx="32092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(</a:t>
            </a:r>
          </a:p>
        </p:txBody>
      </p:sp>
      <p:sp>
        <p:nvSpPr>
          <p:cNvPr id="23" name="Text Box 54">
            <a:extLst>
              <a:ext uri="{FF2B5EF4-FFF2-40B4-BE49-F238E27FC236}">
                <a16:creationId xmlns:a16="http://schemas.microsoft.com/office/drawing/2014/main" id="{6F0C85D4-BBDB-4801-AA7B-50721917C3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33869" y="2809767"/>
            <a:ext cx="32092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4" name="Text Box 55">
            <a:extLst>
              <a:ext uri="{FF2B5EF4-FFF2-40B4-BE49-F238E27FC236}">
                <a16:creationId xmlns:a16="http://schemas.microsoft.com/office/drawing/2014/main" id="{3CF8F90F-2CDC-406C-BE2C-3C2C908349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90854" y="2809767"/>
            <a:ext cx="3898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–</a:t>
            </a:r>
          </a:p>
        </p:txBody>
      </p:sp>
      <p:sp>
        <p:nvSpPr>
          <p:cNvPr id="25" name="Text Box 43">
            <a:extLst>
              <a:ext uri="{FF2B5EF4-FFF2-40B4-BE49-F238E27FC236}">
                <a16:creationId xmlns:a16="http://schemas.microsoft.com/office/drawing/2014/main" id="{AA02571B-B238-4E8B-9C3C-8C0779082A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56223" y="3377569"/>
            <a:ext cx="697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3,5</a:t>
            </a:r>
            <a:endParaRPr lang="en-US" altLang="en-US">
              <a:solidFill>
                <a:srgbClr val="FF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6" name="Text Box 43">
            <a:extLst>
              <a:ext uri="{FF2B5EF4-FFF2-40B4-BE49-F238E27FC236}">
                <a16:creationId xmlns:a16="http://schemas.microsoft.com/office/drawing/2014/main" id="{9EDFD807-B217-4968-9AAF-E55B2161AE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3734" y="3377569"/>
            <a:ext cx="697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3,1</a:t>
            </a:r>
            <a:endParaRPr lang="en-US" altLang="en-US">
              <a:solidFill>
                <a:srgbClr val="FF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7" name="Text Box 46">
            <a:extLst>
              <a:ext uri="{FF2B5EF4-FFF2-40B4-BE49-F238E27FC236}">
                <a16:creationId xmlns:a16="http://schemas.microsoft.com/office/drawing/2014/main" id="{ABBE6C24-7A40-4C35-BDA3-FD400812F1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0783" y="3377569"/>
            <a:ext cx="3898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–</a:t>
            </a:r>
          </a:p>
        </p:txBody>
      </p:sp>
      <p:sp>
        <p:nvSpPr>
          <p:cNvPr id="28" name="Text Box 44">
            <a:extLst>
              <a:ext uri="{FF2B5EF4-FFF2-40B4-BE49-F238E27FC236}">
                <a16:creationId xmlns:a16="http://schemas.microsoft.com/office/drawing/2014/main" id="{DCF57124-8DF0-433B-8D39-9AE8F7796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9440" y="3377569"/>
            <a:ext cx="41870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29" name="Text Box 43">
            <a:extLst>
              <a:ext uri="{FF2B5EF4-FFF2-40B4-BE49-F238E27FC236}">
                <a16:creationId xmlns:a16="http://schemas.microsoft.com/office/drawing/2014/main" id="{E14CE223-B83E-40B1-9D6B-BDF2EF55AD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00344" y="3394542"/>
            <a:ext cx="697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5,8</a:t>
            </a:r>
            <a:endParaRPr lang="en-US" altLang="en-US">
              <a:solidFill>
                <a:srgbClr val="FF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1" name="Text Box 44">
            <a:extLst>
              <a:ext uri="{FF2B5EF4-FFF2-40B4-BE49-F238E27FC236}">
                <a16:creationId xmlns:a16="http://schemas.microsoft.com/office/drawing/2014/main" id="{502C1BDF-D85C-4525-BAC8-1BE87C99B9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8053" y="3394542"/>
            <a:ext cx="41870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=</a:t>
            </a:r>
          </a:p>
        </p:txBody>
      </p:sp>
      <p:sp>
        <p:nvSpPr>
          <p:cNvPr id="32" name="Text Box 47">
            <a:extLst>
              <a:ext uri="{FF2B5EF4-FFF2-40B4-BE49-F238E27FC236}">
                <a16:creationId xmlns:a16="http://schemas.microsoft.com/office/drawing/2014/main" id="{0FF861A8-8580-4EF9-B1E4-BB94D347B7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2127" y="3394542"/>
            <a:ext cx="697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8,9</a:t>
            </a:r>
          </a:p>
        </p:txBody>
      </p:sp>
      <p:sp>
        <p:nvSpPr>
          <p:cNvPr id="33" name="Text Box 55">
            <a:extLst>
              <a:ext uri="{FF2B5EF4-FFF2-40B4-BE49-F238E27FC236}">
                <a16:creationId xmlns:a16="http://schemas.microsoft.com/office/drawing/2014/main" id="{FBB74B47-2E57-4C00-BA88-54B4ADCFEC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25124" y="3394542"/>
            <a:ext cx="3898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–</a:t>
            </a:r>
          </a:p>
        </p:txBody>
      </p:sp>
    </p:spTree>
    <p:extLst>
      <p:ext uri="{BB962C8B-B14F-4D97-AF65-F5344CB8AC3E}">
        <p14:creationId xmlns:p14="http://schemas.microsoft.com/office/powerpoint/2010/main" val="3788252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build="p"/>
      <p:bldP spid="6" grpId="0" build="p"/>
      <p:bldP spid="7" grpId="0" build="p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1" grpId="0"/>
      <p:bldP spid="32" grpId="0"/>
      <p:bldP spid="3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E12FB7-DA30-4F32-9C32-A3B9F0247340}"/>
              </a:ext>
            </a:extLst>
          </p:cNvPr>
          <p:cNvSpPr/>
          <p:nvPr/>
        </p:nvSpPr>
        <p:spPr>
          <a:xfrm>
            <a:off x="683342" y="240505"/>
            <a:ext cx="10825316" cy="6450807"/>
          </a:xfrm>
          <a:prstGeom prst="rect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Box 39">
            <a:extLst>
              <a:ext uri="{FF2B5EF4-FFF2-40B4-BE49-F238E27FC236}">
                <a16:creationId xmlns:a16="http://schemas.microsoft.com/office/drawing/2014/main" id="{CCBD71EB-13D4-4328-8FEC-4D1BF787FA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342" y="3505308"/>
            <a:ext cx="3794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vi-VN" altLang="en-US" sz="36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Text Box 62">
            <a:extLst>
              <a:ext uri="{FF2B5EF4-FFF2-40B4-BE49-F238E27FC236}">
                <a16:creationId xmlns:a16="http://schemas.microsoft.com/office/drawing/2014/main" id="{C3CABF17-709D-427A-AFDE-FB9BB3584F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342" y="338856"/>
            <a:ext cx="1082531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-"/>
            </a:pPr>
            <a:r>
              <a:rPr lang="en-US" altLang="en-US" sz="3600" b="1" i="1">
                <a:latin typeface="Times New Roman" panose="02020603050405020304" pitchFamily="18" charset="0"/>
              </a:rPr>
              <a:t>So sánh giá trị của biểu thức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a – b – c</a:t>
            </a: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 và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a – (b + c) </a:t>
            </a:r>
            <a:r>
              <a:rPr lang="en-US" altLang="en-US" sz="3600" b="1">
                <a:latin typeface="Times New Roman" panose="02020603050405020304" pitchFamily="18" charset="0"/>
              </a:rPr>
              <a:t>khi a = 8,9;  b = 2,3;  c = 3,5 ?</a:t>
            </a:r>
            <a:r>
              <a:rPr lang="en-US" altLang="en-US" sz="360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5" name="Text Box 62">
            <a:extLst>
              <a:ext uri="{FF2B5EF4-FFF2-40B4-BE49-F238E27FC236}">
                <a16:creationId xmlns:a16="http://schemas.microsoft.com/office/drawing/2014/main" id="{93693AFD-0D8D-4528-8068-1C68A3323D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1493" y="1648503"/>
            <a:ext cx="5729011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a – b – c</a:t>
            </a: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 =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a – (b + c)</a:t>
            </a: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6" name="Text Box 62">
            <a:extLst>
              <a:ext uri="{FF2B5EF4-FFF2-40B4-BE49-F238E27FC236}">
                <a16:creationId xmlns:a16="http://schemas.microsoft.com/office/drawing/2014/main" id="{54488F11-0238-487B-830A-3A1827FC2D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342" y="2300056"/>
            <a:ext cx="1082531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</a:rPr>
              <a:t>- Khi a = 12,38;  b = 4,3;  c = 2,08 thì giá trị của hai biểu thức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a –</a:t>
            </a:r>
            <a:r>
              <a:rPr lang="en-US" altLang="en-US" sz="3600" b="1">
                <a:solidFill>
                  <a:schemeClr val="accent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b – c và a – ( b + c) </a:t>
            </a:r>
            <a:r>
              <a:rPr lang="en-US" altLang="en-US" sz="3600" b="1">
                <a:latin typeface="Times New Roman" panose="02020603050405020304" pitchFamily="18" charset="0"/>
              </a:rPr>
              <a:t>thế nào? 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</a:rPr>
              <a:t>  </a:t>
            </a:r>
            <a:r>
              <a:rPr lang="en-US" altLang="en-US" sz="360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7" name="Text Box 62">
            <a:extLst>
              <a:ext uri="{FF2B5EF4-FFF2-40B4-BE49-F238E27FC236}">
                <a16:creationId xmlns:a16="http://schemas.microsoft.com/office/drawing/2014/main" id="{5D12B6B9-2BB9-4FB0-AE95-3570453D39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1493" y="3828473"/>
            <a:ext cx="5729011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a – b – c</a:t>
            </a: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 =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</a:rPr>
              <a:t>a – (b + c)</a:t>
            </a:r>
            <a:r>
              <a:rPr lang="en-US" altLang="en-US" sz="36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1B998E0-940A-41AB-BBED-2F7E9CF4F7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342" y="4817259"/>
            <a:ext cx="10825316" cy="1200329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n-US" altLang="en-US" sz="3600" b="1" i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</a:rPr>
              <a:t>Khi trừ một số thập phân cho một tổng các số thập phân, ta có thể lấy số đó trừ đi các số hạng của tổng.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B0667F5-32E9-4966-A1CB-E026B2BF2B3D}"/>
              </a:ext>
            </a:extLst>
          </p:cNvPr>
          <p:cNvSpPr txBox="1"/>
          <p:nvPr/>
        </p:nvSpPr>
        <p:spPr>
          <a:xfrm>
            <a:off x="1090581" y="1644081"/>
            <a:ext cx="17796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36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Ta thấy:</a:t>
            </a:r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BA42DF1-7846-4E73-AFCD-31D4C6EA7B9A}"/>
              </a:ext>
            </a:extLst>
          </p:cNvPr>
          <p:cNvSpPr txBox="1"/>
          <p:nvPr/>
        </p:nvSpPr>
        <p:spPr>
          <a:xfrm>
            <a:off x="1062773" y="3828472"/>
            <a:ext cx="17796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en-US" sz="36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Ta thấy: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221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0">
        <p14:prism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/>
      <p:bldP spid="7" grpId="0" animBg="1"/>
      <p:bldP spid="8" grpId="0" animBg="1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AC95A51-D4FD-4525-9048-C8EE679066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0735" y="-2594657"/>
            <a:ext cx="4500000" cy="2500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A2DFAADB-853A-473E-939C-7FB72DF5AD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221547">
            <a:off x="912287" y="1468740"/>
            <a:ext cx="4098247" cy="335166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786EC18E-3CA0-42D2-AE6A-CDBBF924A9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944241" flipH="1">
            <a:off x="7689700" y="2011887"/>
            <a:ext cx="3696985" cy="3023503"/>
          </a:xfrm>
          <a:prstGeom prst="rect">
            <a:avLst/>
          </a:prstGeom>
        </p:spPr>
      </p:pic>
      <p:sp>
        <p:nvSpPr>
          <p:cNvPr id="6" name="Shape 233">
            <a:extLst>
              <a:ext uri="{FF2B5EF4-FFF2-40B4-BE49-F238E27FC236}">
                <a16:creationId xmlns:a16="http://schemas.microsoft.com/office/drawing/2014/main" id="{50F74D02-FD6F-46FE-B6D5-6E3BD35A28A8}"/>
              </a:ext>
            </a:extLst>
          </p:cNvPr>
          <p:cNvSpPr/>
          <p:nvPr/>
        </p:nvSpPr>
        <p:spPr>
          <a:xfrm rot="21221547">
            <a:off x="1632935" y="2361563"/>
            <a:ext cx="3136900" cy="1036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3200" b="1">
                <a:solidFill>
                  <a:srgbClr val="4189BB"/>
                </a:solidFill>
                <a:latin typeface="UTM Bell" panose="02040603050506020204" pitchFamily="18" charset="0"/>
                <a:ea typeface="Microsoft YaHei" panose="020B0503020204020204" pitchFamily="34" charset="-122"/>
              </a:rPr>
              <a:t>Xem lại bài học.</a:t>
            </a:r>
          </a:p>
        </p:txBody>
      </p:sp>
      <p:sp>
        <p:nvSpPr>
          <p:cNvPr id="7" name="Shape 233">
            <a:extLst>
              <a:ext uri="{FF2B5EF4-FFF2-40B4-BE49-F238E27FC236}">
                <a16:creationId xmlns:a16="http://schemas.microsoft.com/office/drawing/2014/main" id="{57A1F4C1-B0D9-4D48-99EB-0DA0406B681D}"/>
              </a:ext>
            </a:extLst>
          </p:cNvPr>
          <p:cNvSpPr/>
          <p:nvPr/>
        </p:nvSpPr>
        <p:spPr>
          <a:xfrm rot="944241">
            <a:off x="8275951" y="2596460"/>
            <a:ext cx="2685810" cy="15286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zh-CN" sz="3200" b="1">
                <a:solidFill>
                  <a:srgbClr val="4189BB"/>
                </a:solidFill>
                <a:latin typeface="UTM Bell" panose="02040603050506020204" pitchFamily="18" charset="0"/>
                <a:ea typeface="Microsoft YaHei" panose="020B0503020204020204" pitchFamily="34" charset="-122"/>
              </a:rPr>
              <a:t>Chuẩn bị bài: </a:t>
            </a:r>
            <a:r>
              <a:rPr lang="en-US" altLang="zh-CN" sz="3200" b="1" i="1">
                <a:solidFill>
                  <a:srgbClr val="4189BB"/>
                </a:solidFill>
                <a:latin typeface="UTM Bell" panose="02040603050506020204" pitchFamily="18" charset="0"/>
                <a:ea typeface="Microsoft YaHei" panose="020B0503020204020204" pitchFamily="34" charset="-122"/>
              </a:rPr>
              <a:t>Luyện tập chung</a:t>
            </a:r>
            <a:endParaRPr lang="zh-CN" altLang="en-US" sz="3200" b="1" i="1">
              <a:solidFill>
                <a:srgbClr val="4189BB"/>
              </a:solidFill>
              <a:latin typeface="UTM Bell" panose="02040603050506020204" pitchFamily="18" charset="0"/>
              <a:ea typeface="Microsoft YaHei" panose="020B0503020204020204" pitchFamily="34" charset="-122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A9EC5260-2E1A-4F1E-AB5D-405257AA4FD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9" t="11155" r="49812" b="39973"/>
          <a:stretch/>
        </p:blipFill>
        <p:spPr>
          <a:xfrm>
            <a:off x="1771754" y="3086210"/>
            <a:ext cx="3979875" cy="3351667"/>
          </a:xfrm>
          <a:prstGeom prst="rect">
            <a:avLst/>
          </a:prstGeom>
        </p:spPr>
      </p:pic>
      <p:pic>
        <p:nvPicPr>
          <p:cNvPr id="9" name="图片 7">
            <a:extLst>
              <a:ext uri="{FF2B5EF4-FFF2-40B4-BE49-F238E27FC236}">
                <a16:creationId xmlns:a16="http://schemas.microsoft.com/office/drawing/2014/main" id="{9521DEDA-3515-4A3A-ABFA-708C859649E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188" t="11155" r="13543" b="39973"/>
          <a:stretch/>
        </p:blipFill>
        <p:spPr>
          <a:xfrm>
            <a:off x="6648835" y="3084573"/>
            <a:ext cx="3979875" cy="3351667"/>
          </a:xfrm>
          <a:prstGeom prst="rect">
            <a:avLst/>
          </a:prstGeom>
        </p:spPr>
      </p:pic>
      <p:sp>
        <p:nvSpPr>
          <p:cNvPr id="10" name="文本框 3">
            <a:extLst>
              <a:ext uri="{FF2B5EF4-FFF2-40B4-BE49-F238E27FC236}">
                <a16:creationId xmlns:a16="http://schemas.microsoft.com/office/drawing/2014/main" id="{71FE51B0-9B2E-44BA-9897-4928F1D0A994}"/>
              </a:ext>
            </a:extLst>
          </p:cNvPr>
          <p:cNvSpPr txBox="1"/>
          <p:nvPr/>
        </p:nvSpPr>
        <p:spPr>
          <a:xfrm>
            <a:off x="4389945" y="955398"/>
            <a:ext cx="43616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altLang="zh-CN" sz="6600" b="1">
                <a:solidFill>
                  <a:srgbClr val="11507D"/>
                </a:solidFill>
                <a:latin typeface="UTM Bell" panose="02040603050506020204" pitchFamily="18" charset="0"/>
                <a:ea typeface="Microsoft YaHei" panose="020B0503020204020204" pitchFamily="34" charset="-122"/>
              </a:rPr>
              <a:t>DẶN DÒ</a:t>
            </a:r>
            <a:endParaRPr lang="zh-CN" altLang="en-US" sz="6600" b="1">
              <a:solidFill>
                <a:srgbClr val="11507D"/>
              </a:solidFill>
              <a:latin typeface="UTM Bell" panose="02040603050506020204" pitchFamily="18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3256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7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3DD9D1AD-9EDD-48CF-B594-A0A03C373B1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94"/>
          <a:stretch/>
        </p:blipFill>
        <p:spPr>
          <a:xfrm>
            <a:off x="0" y="-1"/>
            <a:ext cx="12191999" cy="6858001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7AB3C80E-1CAA-43C0-9269-9B84D97959C6}"/>
              </a:ext>
            </a:extLst>
          </p:cNvPr>
          <p:cNvSpPr txBox="1"/>
          <p:nvPr/>
        </p:nvSpPr>
        <p:spPr>
          <a:xfrm>
            <a:off x="1083182" y="1586359"/>
            <a:ext cx="91022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b="1">
                <a:solidFill>
                  <a:srgbClr val="11507D"/>
                </a:solidFill>
                <a:latin typeface="UTM Bell" panose="02040603050506020204" pitchFamily="18" charset="0"/>
                <a:ea typeface="Microsoft YaHei" panose="020B0503020204020204" pitchFamily="34" charset="-122"/>
              </a:rPr>
              <a:t>HỌC TỐT!</a:t>
            </a:r>
            <a:endParaRPr lang="zh-CN" altLang="en-US" sz="41300" b="1" dirty="0">
              <a:solidFill>
                <a:srgbClr val="11507D"/>
              </a:solidFill>
              <a:ea typeface="微软雅黑" panose="020B0503020204020204" pitchFamily="34" charset="-122"/>
            </a:endParaRPr>
          </a:p>
        </p:txBody>
      </p:sp>
      <p:sp>
        <p:nvSpPr>
          <p:cNvPr id="12" name="文本框 7">
            <a:extLst>
              <a:ext uri="{FF2B5EF4-FFF2-40B4-BE49-F238E27FC236}">
                <a16:creationId xmlns:a16="http://schemas.microsoft.com/office/drawing/2014/main" id="{634497A3-0B7B-4FCC-BAC3-858106438C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274" y="538439"/>
            <a:ext cx="7168950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zh-CN" sz="6600" b="1">
                <a:solidFill>
                  <a:srgbClr val="7E7AAE"/>
                </a:solidFill>
                <a:latin typeface="UTM Bell" panose="02040603050506020204" pitchFamily="18" charset="0"/>
                <a:ea typeface="Microsoft YaHei" panose="020B0503020204020204" pitchFamily="34" charset="-122"/>
              </a:rPr>
              <a:t>CHÚC CÁC EM</a:t>
            </a:r>
            <a:endParaRPr lang="zh-CN" altLang="en-US" sz="6600" b="1">
              <a:solidFill>
                <a:srgbClr val="7E7AAE"/>
              </a:solidFill>
              <a:latin typeface="UTM Bell" panose="02040603050506020204" pitchFamily="18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46606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4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60"/>
                            </p:stCondLst>
                            <p:childTnLst>
                              <p:par>
                                <p:cTn id="13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7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lowchart: Multidocument 10">
            <a:extLst>
              <a:ext uri="{FF2B5EF4-FFF2-40B4-BE49-F238E27FC236}">
                <a16:creationId xmlns:a16="http://schemas.microsoft.com/office/drawing/2014/main" id="{041F23DC-AED6-440F-8223-0AD0F2EF2204}"/>
              </a:ext>
            </a:extLst>
          </p:cNvPr>
          <p:cNvSpPr/>
          <p:nvPr/>
        </p:nvSpPr>
        <p:spPr>
          <a:xfrm>
            <a:off x="543480" y="120253"/>
            <a:ext cx="11105041" cy="6617495"/>
          </a:xfrm>
          <a:prstGeom prst="flowChartMultidocument">
            <a:avLst/>
          </a:prstGeom>
          <a:solidFill>
            <a:schemeClr val="bg1">
              <a:alpha val="89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5E8B8BE3-F730-4AF3-B862-3A32DFB1D2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6" t="11201" r="68766" b="63098"/>
          <a:stretch/>
        </p:blipFill>
        <p:spPr>
          <a:xfrm>
            <a:off x="6096000" y="484000"/>
            <a:ext cx="6188205" cy="5890000"/>
          </a:xfrm>
          <a:prstGeom prst="rect">
            <a:avLst/>
          </a:prstGeom>
        </p:spPr>
      </p:pic>
      <p:sp>
        <p:nvSpPr>
          <p:cNvPr id="10" name="Text Box 83">
            <a:extLst>
              <a:ext uri="{FF2B5EF4-FFF2-40B4-BE49-F238E27FC236}">
                <a16:creationId xmlns:a16="http://schemas.microsoft.com/office/drawing/2014/main" id="{827DB0C7-BE66-43A5-BFAF-57B1134FE5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0770" y="20997"/>
            <a:ext cx="783045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</a:rPr>
              <a:t>Bài 4. </a:t>
            </a:r>
            <a:r>
              <a:rPr lang="en-US" altLang="en-US" sz="4000" b="1">
                <a:solidFill>
                  <a:srgbClr val="0070C0"/>
                </a:solidFill>
                <a:latin typeface="Times New Roman" panose="02020603050405020304" pitchFamily="18" charset="0"/>
              </a:rPr>
              <a:t>b. Tính bằng hai cách:</a:t>
            </a:r>
          </a:p>
        </p:txBody>
      </p:sp>
      <p:pic>
        <p:nvPicPr>
          <p:cNvPr id="12" name="图片 5">
            <a:extLst>
              <a:ext uri="{FF2B5EF4-FFF2-40B4-BE49-F238E27FC236}">
                <a16:creationId xmlns:a16="http://schemas.microsoft.com/office/drawing/2014/main" id="{3FCEDF24-4EF8-4697-9075-85CF87C648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4" t="11515" r="69651" b="61689"/>
          <a:stretch/>
        </p:blipFill>
        <p:spPr>
          <a:xfrm flipH="1">
            <a:off x="435427" y="675900"/>
            <a:ext cx="5415481" cy="6140881"/>
          </a:xfrm>
          <a:prstGeom prst="rect">
            <a:avLst/>
          </a:prstGeom>
        </p:spPr>
      </p:pic>
      <p:sp>
        <p:nvSpPr>
          <p:cNvPr id="8" name="Text Box 77">
            <a:extLst>
              <a:ext uri="{FF2B5EF4-FFF2-40B4-BE49-F238E27FC236}">
                <a16:creationId xmlns:a16="http://schemas.microsoft.com/office/drawing/2014/main" id="{39BE110C-6EA5-4B07-991B-CF9D189A57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2715" y="1853669"/>
            <a:ext cx="364715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4000" b="1">
                <a:latin typeface="Times New Roman" panose="02020603050405020304" pitchFamily="18" charset="0"/>
                <a:cs typeface="Arial" panose="020B0604020202020204" pitchFamily="34" charset="0"/>
              </a:rPr>
              <a:t>8,3 – 1,4 – 3,6    </a:t>
            </a:r>
          </a:p>
        </p:txBody>
      </p:sp>
      <p:sp>
        <p:nvSpPr>
          <p:cNvPr id="9" name="Text Box 78">
            <a:extLst>
              <a:ext uri="{FF2B5EF4-FFF2-40B4-BE49-F238E27FC236}">
                <a16:creationId xmlns:a16="http://schemas.microsoft.com/office/drawing/2014/main" id="{EE148C8C-A828-4D17-BE67-7AD8594E8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9034" y="1853669"/>
            <a:ext cx="467948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18,64 – ( 6,24 + 10,5)    </a:t>
            </a:r>
          </a:p>
        </p:txBody>
      </p:sp>
      <p:pic>
        <p:nvPicPr>
          <p:cNvPr id="13" name="图片 9">
            <a:extLst>
              <a:ext uri="{FF2B5EF4-FFF2-40B4-BE49-F238E27FC236}">
                <a16:creationId xmlns:a16="http://schemas.microsoft.com/office/drawing/2014/main" id="{8573AF85-B4EA-401D-99AF-1F8EEF83031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1544" y="3293333"/>
            <a:ext cx="5415482" cy="382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46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F50B6689-92E4-4BA1-B587-3971DE0BECE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43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双波形 2">
            <a:extLst>
              <a:ext uri="{FF2B5EF4-FFF2-40B4-BE49-F238E27FC236}">
                <a16:creationId xmlns:a16="http://schemas.microsoft.com/office/drawing/2014/main" id="{5DF65F96-81F4-4EEA-8FC3-2E1913C63A82}"/>
              </a:ext>
            </a:extLst>
          </p:cNvPr>
          <p:cNvSpPr/>
          <p:nvPr/>
        </p:nvSpPr>
        <p:spPr>
          <a:xfrm>
            <a:off x="5723445" y="1097087"/>
            <a:ext cx="6049455" cy="1519177"/>
          </a:xfrm>
          <a:prstGeom prst="doubleWav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Shape 887">
            <a:extLst>
              <a:ext uri="{FF2B5EF4-FFF2-40B4-BE49-F238E27FC236}">
                <a16:creationId xmlns:a16="http://schemas.microsoft.com/office/drawing/2014/main" id="{E057D8E3-BF2E-40B9-8018-36550CA52DC8}"/>
              </a:ext>
            </a:extLst>
          </p:cNvPr>
          <p:cNvSpPr/>
          <p:nvPr/>
        </p:nvSpPr>
        <p:spPr>
          <a:xfrm>
            <a:off x="7041540" y="1425803"/>
            <a:ext cx="4731360" cy="7899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/>
            </a:pPr>
            <a:r>
              <a:rPr lang="en-US" altLang="zh-CN" sz="2400" b="1">
                <a:solidFill>
                  <a:srgbClr val="4189BB"/>
                </a:solidFill>
                <a:latin typeface="UTM Bell" panose="02040603050506020204" pitchFamily="18" charset="0"/>
                <a:ea typeface="Microsoft YaHei" panose="020B0503020204020204" pitchFamily="34" charset="-122"/>
              </a:rPr>
              <a:t>Rèn luyện kĩ năng trừ hai số thập phân.</a:t>
            </a:r>
            <a:endParaRPr lang="en-US" altLang="zh-CN" sz="2400" b="1" dirty="0">
              <a:solidFill>
                <a:srgbClr val="4189BB"/>
              </a:solidFill>
              <a:latin typeface="UTM Bell" panose="02040603050506020204" pitchFamily="18" charset="0"/>
              <a:ea typeface="Microsoft YaHei" panose="020B0503020204020204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DECD6B3-45C4-4186-92A6-C73E2A608A00}"/>
              </a:ext>
            </a:extLst>
          </p:cNvPr>
          <p:cNvSpPr txBox="1"/>
          <p:nvPr/>
        </p:nvSpPr>
        <p:spPr>
          <a:xfrm>
            <a:off x="5860774" y="1491691"/>
            <a:ext cx="1035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latin typeface="UTM Bell" panose="02040603050506020204" pitchFamily="18" charset="0"/>
                <a:ea typeface="微软雅黑" panose="020B0503020204020204" pitchFamily="34" charset="-122"/>
              </a:rPr>
              <a:t>01</a:t>
            </a:r>
            <a:endParaRPr lang="zh-CN" altLang="en-US" sz="4000" b="1" dirty="0">
              <a:latin typeface="UTM Bell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6" name="双波形 5">
            <a:extLst>
              <a:ext uri="{FF2B5EF4-FFF2-40B4-BE49-F238E27FC236}">
                <a16:creationId xmlns:a16="http://schemas.microsoft.com/office/drawing/2014/main" id="{E00B4878-2007-4539-AB2A-369480B46E37}"/>
              </a:ext>
            </a:extLst>
          </p:cNvPr>
          <p:cNvSpPr/>
          <p:nvPr/>
        </p:nvSpPr>
        <p:spPr>
          <a:xfrm>
            <a:off x="5723445" y="2877755"/>
            <a:ext cx="6049455" cy="1519177"/>
          </a:xfrm>
          <a:prstGeom prst="doubleWav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Shape 887">
            <a:extLst>
              <a:ext uri="{FF2B5EF4-FFF2-40B4-BE49-F238E27FC236}">
                <a16:creationId xmlns:a16="http://schemas.microsoft.com/office/drawing/2014/main" id="{B91A0082-0007-4227-8B11-B7104602B9CE}"/>
              </a:ext>
            </a:extLst>
          </p:cNvPr>
          <p:cNvSpPr/>
          <p:nvPr/>
        </p:nvSpPr>
        <p:spPr>
          <a:xfrm>
            <a:off x="7041540" y="3021805"/>
            <a:ext cx="4731360" cy="1159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/>
            </a:pPr>
            <a:r>
              <a:rPr lang="en-US" altLang="zh-CN" sz="2400" b="1">
                <a:solidFill>
                  <a:srgbClr val="4189BB"/>
                </a:solidFill>
                <a:latin typeface="UTM Bell" panose="02040603050506020204" pitchFamily="18" charset="0"/>
                <a:ea typeface="Microsoft YaHei" panose="020B0503020204020204" pitchFamily="34" charset="-122"/>
              </a:rPr>
              <a:t>Tìm một thành phần chưa biết của phép cộng, phép trừ với số thập phân.</a:t>
            </a:r>
            <a:endParaRPr lang="en-US" altLang="zh-CN" sz="2400" b="1" dirty="0">
              <a:solidFill>
                <a:srgbClr val="4189BB"/>
              </a:solidFill>
              <a:latin typeface="UTM Bell" panose="02040603050506020204" pitchFamily="18" charset="0"/>
              <a:ea typeface="Microsoft YaHei" panose="020B0503020204020204" pitchFamily="34" charset="-122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BD5B43A2-2AD4-4F21-B557-41B6E4459D61}"/>
              </a:ext>
            </a:extLst>
          </p:cNvPr>
          <p:cNvSpPr txBox="1"/>
          <p:nvPr/>
        </p:nvSpPr>
        <p:spPr>
          <a:xfrm>
            <a:off x="5860774" y="3272359"/>
            <a:ext cx="1035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latin typeface="UTM Bell" panose="02040603050506020204" pitchFamily="18" charset="0"/>
                <a:ea typeface="微软雅黑" panose="020B0503020204020204" pitchFamily="34" charset="-122"/>
              </a:rPr>
              <a:t>02</a:t>
            </a:r>
            <a:endParaRPr lang="zh-CN" altLang="en-US" sz="4000" b="1" dirty="0">
              <a:latin typeface="UTM Bell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10" name="双波形 9">
            <a:extLst>
              <a:ext uri="{FF2B5EF4-FFF2-40B4-BE49-F238E27FC236}">
                <a16:creationId xmlns:a16="http://schemas.microsoft.com/office/drawing/2014/main" id="{66BA616D-A29D-41BE-AA0B-DD6C92CCB4BF}"/>
              </a:ext>
            </a:extLst>
          </p:cNvPr>
          <p:cNvSpPr/>
          <p:nvPr/>
        </p:nvSpPr>
        <p:spPr>
          <a:xfrm>
            <a:off x="5723445" y="4658423"/>
            <a:ext cx="6049455" cy="1519177"/>
          </a:xfrm>
          <a:prstGeom prst="doubleWav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Shape 887">
            <a:extLst>
              <a:ext uri="{FF2B5EF4-FFF2-40B4-BE49-F238E27FC236}">
                <a16:creationId xmlns:a16="http://schemas.microsoft.com/office/drawing/2014/main" id="{CD939437-B995-4731-B44E-64E2596EE7D0}"/>
              </a:ext>
            </a:extLst>
          </p:cNvPr>
          <p:cNvSpPr/>
          <p:nvPr/>
        </p:nvSpPr>
        <p:spPr>
          <a:xfrm>
            <a:off x="7041540" y="4987141"/>
            <a:ext cx="4731360" cy="7899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/>
            </a:pPr>
            <a:r>
              <a:rPr lang="en-US" altLang="zh-CN" sz="2400" b="1">
                <a:solidFill>
                  <a:srgbClr val="4189BB"/>
                </a:solidFill>
                <a:latin typeface="UTM Bell" panose="02040603050506020204" pitchFamily="18" charset="0"/>
                <a:ea typeface="Microsoft YaHei" panose="020B0503020204020204" pitchFamily="34" charset="-122"/>
              </a:rPr>
              <a:t>Cách trừ một số cho một tổng.</a:t>
            </a:r>
            <a:endParaRPr lang="en-US" altLang="zh-CN" sz="2400" b="1" dirty="0">
              <a:solidFill>
                <a:srgbClr val="4189BB"/>
              </a:solidFill>
              <a:latin typeface="UTM Bell" panose="02040603050506020204" pitchFamily="18" charset="0"/>
              <a:ea typeface="Microsoft YaHei" panose="020B0503020204020204" pitchFamily="34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67D3BB96-24E1-48C0-A07A-3F8F755ABEDF}"/>
              </a:ext>
            </a:extLst>
          </p:cNvPr>
          <p:cNvSpPr txBox="1"/>
          <p:nvPr/>
        </p:nvSpPr>
        <p:spPr>
          <a:xfrm>
            <a:off x="5860774" y="5053027"/>
            <a:ext cx="10353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>
                <a:latin typeface="UTM Bell" panose="02040603050506020204" pitchFamily="18" charset="0"/>
                <a:ea typeface="微软雅黑" panose="020B0503020204020204" pitchFamily="34" charset="-122"/>
              </a:rPr>
              <a:t>03</a:t>
            </a:r>
            <a:endParaRPr lang="zh-CN" altLang="en-US" sz="4000" b="1" dirty="0">
              <a:latin typeface="UTM Bell" panose="02040603050506020204" pitchFamily="18" charset="0"/>
              <a:ea typeface="微软雅黑" panose="020B0503020204020204" pitchFamily="34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374C0A27-1BE7-4B49-B748-1396BDE959DA}"/>
              </a:ext>
            </a:extLst>
          </p:cNvPr>
          <p:cNvSpPr txBox="1"/>
          <p:nvPr/>
        </p:nvSpPr>
        <p:spPr>
          <a:xfrm>
            <a:off x="419100" y="2810694"/>
            <a:ext cx="42545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400" b="1">
                <a:solidFill>
                  <a:schemeClr val="bg1"/>
                </a:solidFill>
                <a:latin typeface="UTM Bell" panose="02040603050506020204" pitchFamily="18" charset="0"/>
                <a:ea typeface="微软雅黑" panose="020B0503020204020204" pitchFamily="34" charset="-122"/>
              </a:rPr>
              <a:t>MỤC TIÊU</a:t>
            </a:r>
            <a:endParaRPr lang="zh-CN" altLang="en-US" sz="5400" b="1" dirty="0">
              <a:solidFill>
                <a:schemeClr val="bg1"/>
              </a:solidFill>
              <a:latin typeface="UTM Bell" panose="02040603050506020204" pitchFamily="18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051884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 animBg="1"/>
      <p:bldP spid="8" grpId="0" animBg="1"/>
      <p:bldP spid="9" grpId="0"/>
      <p:bldP spid="10" grpId="0" animBg="1"/>
      <p:bldP spid="11" grpId="0" animBg="1"/>
      <p:bldP spid="12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Multidocument 15">
            <a:extLst>
              <a:ext uri="{FF2B5EF4-FFF2-40B4-BE49-F238E27FC236}">
                <a16:creationId xmlns:a16="http://schemas.microsoft.com/office/drawing/2014/main" id="{7CF49FE0-5894-41DD-8A14-6EFC7E5938F6}"/>
              </a:ext>
            </a:extLst>
          </p:cNvPr>
          <p:cNvSpPr/>
          <p:nvPr/>
        </p:nvSpPr>
        <p:spPr>
          <a:xfrm>
            <a:off x="543480" y="120253"/>
            <a:ext cx="11105041" cy="6617495"/>
          </a:xfrm>
          <a:prstGeom prst="flowChartMultidocument">
            <a:avLst/>
          </a:prstGeom>
          <a:solidFill>
            <a:schemeClr val="bg1">
              <a:alpha val="89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pic>
        <p:nvPicPr>
          <p:cNvPr id="3" name="图片 2" descr="图片包含 电视&#10;&#10;自动生成的说明">
            <a:extLst>
              <a:ext uri="{FF2B5EF4-FFF2-40B4-BE49-F238E27FC236}">
                <a16:creationId xmlns:a16="http://schemas.microsoft.com/office/drawing/2014/main" id="{EE07342A-1286-4B8E-88C6-84DB1776DF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68" t="25647" r="37387" b="35242"/>
          <a:stretch/>
        </p:blipFill>
        <p:spPr>
          <a:xfrm>
            <a:off x="643877" y="1740348"/>
            <a:ext cx="6434635" cy="4067048"/>
          </a:xfrm>
          <a:prstGeom prst="rect">
            <a:avLst/>
          </a:prstGeom>
        </p:spPr>
      </p:pic>
      <p:pic>
        <p:nvPicPr>
          <p:cNvPr id="7" name="图片 6" descr="图片包含 电视&#10;&#10;自动生成的说明">
            <a:extLst>
              <a:ext uri="{FF2B5EF4-FFF2-40B4-BE49-F238E27FC236}">
                <a16:creationId xmlns:a16="http://schemas.microsoft.com/office/drawing/2014/main" id="{2BCEBD3F-B99B-4CF2-89EA-7279BA457A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68" t="25647" r="37387" b="35242"/>
          <a:stretch/>
        </p:blipFill>
        <p:spPr>
          <a:xfrm>
            <a:off x="5972211" y="1405569"/>
            <a:ext cx="7076131" cy="465932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8D77EE3-5088-4567-BFAC-8A76756FA1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51" y="4757557"/>
            <a:ext cx="3260928" cy="230286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D61B366-624E-4AEE-B894-DCC1F6BABA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0505" y="4655351"/>
            <a:ext cx="3540079" cy="2500000"/>
          </a:xfrm>
          <a:prstGeom prst="rect">
            <a:avLst/>
          </a:prstGeom>
        </p:spPr>
      </p:pic>
      <p:sp>
        <p:nvSpPr>
          <p:cNvPr id="13" name="Text Box 77">
            <a:extLst>
              <a:ext uri="{FF2B5EF4-FFF2-40B4-BE49-F238E27FC236}">
                <a16:creationId xmlns:a16="http://schemas.microsoft.com/office/drawing/2014/main" id="{50E16EAD-A487-4F48-AC44-302D80D5F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00664" y="793103"/>
            <a:ext cx="339067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40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8,3 – 1,4 – 3,6 </a:t>
            </a:r>
          </a:p>
        </p:txBody>
      </p:sp>
      <p:sp>
        <p:nvSpPr>
          <p:cNvPr id="14" name="Text Box 79">
            <a:extLst>
              <a:ext uri="{FF2B5EF4-FFF2-40B4-BE49-F238E27FC236}">
                <a16:creationId xmlns:a16="http://schemas.microsoft.com/office/drawing/2014/main" id="{90545A2A-8371-4C4A-899E-0ADFE061EF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9122" y="2177010"/>
            <a:ext cx="3652043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     </a:t>
            </a:r>
            <a:r>
              <a:rPr lang="en-US" altLang="en-US" sz="36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u="sng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Cách 1</a:t>
            </a:r>
            <a:r>
              <a:rPr lang="en-US" altLang="en-US" sz="36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:</a:t>
            </a: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   8,3 – 1,4 – 3,6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=  6,9     – 3,6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=   </a:t>
            </a:r>
            <a:r>
              <a:rPr lang="en-US" altLang="en-US" sz="36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3,3</a:t>
            </a:r>
          </a:p>
        </p:txBody>
      </p:sp>
      <p:sp>
        <p:nvSpPr>
          <p:cNvPr id="15" name="Text Box 80">
            <a:extLst>
              <a:ext uri="{FF2B5EF4-FFF2-40B4-BE49-F238E27FC236}">
                <a16:creationId xmlns:a16="http://schemas.microsoft.com/office/drawing/2014/main" id="{D5DD2169-82CF-4B0B-9E95-47F237D49C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74" y="1743401"/>
            <a:ext cx="4245319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       </a:t>
            </a:r>
            <a:r>
              <a:rPr lang="en-US" altLang="en-US" sz="3600" b="1" u="sng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Cách 2:</a:t>
            </a:r>
            <a:r>
              <a:rPr lang="en-US" altLang="en-US" sz="36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8,3 – 1,4 – 3,6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= 8,3 – (1,4 + 3,6)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= 8,3 –   5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=     </a:t>
            </a:r>
            <a:r>
              <a:rPr lang="en-US" altLang="en-US" sz="36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3,3</a:t>
            </a:r>
          </a:p>
        </p:txBody>
      </p:sp>
      <p:sp>
        <p:nvSpPr>
          <p:cNvPr id="17" name="Text Box 83">
            <a:extLst>
              <a:ext uri="{FF2B5EF4-FFF2-40B4-BE49-F238E27FC236}">
                <a16:creationId xmlns:a16="http://schemas.microsoft.com/office/drawing/2014/main" id="{F10691C8-CCBC-448C-85C4-8FBD902ACF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0770" y="20997"/>
            <a:ext cx="783045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</a:rPr>
              <a:t>Bài 4. </a:t>
            </a:r>
            <a:r>
              <a:rPr lang="en-US" altLang="en-US" sz="4000" b="1">
                <a:solidFill>
                  <a:srgbClr val="0070C0"/>
                </a:solidFill>
                <a:latin typeface="Times New Roman" panose="02020603050405020304" pitchFamily="18" charset="0"/>
              </a:rPr>
              <a:t>b. Tính bằng hai cách:</a:t>
            </a:r>
          </a:p>
        </p:txBody>
      </p:sp>
    </p:spTree>
    <p:extLst>
      <p:ext uri="{BB962C8B-B14F-4D97-AF65-F5344CB8AC3E}">
        <p14:creationId xmlns:p14="http://schemas.microsoft.com/office/powerpoint/2010/main" val="5284823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1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6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1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6" dur="5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build="p"/>
      <p:bldP spid="15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Multidocument 15">
            <a:extLst>
              <a:ext uri="{FF2B5EF4-FFF2-40B4-BE49-F238E27FC236}">
                <a16:creationId xmlns:a16="http://schemas.microsoft.com/office/drawing/2014/main" id="{7CF49FE0-5894-41DD-8A14-6EFC7E5938F6}"/>
              </a:ext>
            </a:extLst>
          </p:cNvPr>
          <p:cNvSpPr/>
          <p:nvPr/>
        </p:nvSpPr>
        <p:spPr>
          <a:xfrm>
            <a:off x="543480" y="120253"/>
            <a:ext cx="11105041" cy="6617495"/>
          </a:xfrm>
          <a:prstGeom prst="flowChartMultidocument">
            <a:avLst/>
          </a:prstGeom>
          <a:solidFill>
            <a:schemeClr val="bg1">
              <a:alpha val="89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/>
          </a:p>
        </p:txBody>
      </p:sp>
      <p:pic>
        <p:nvPicPr>
          <p:cNvPr id="3" name="图片 2" descr="图片包含 电视&#10;&#10;自动生成的说明">
            <a:extLst>
              <a:ext uri="{FF2B5EF4-FFF2-40B4-BE49-F238E27FC236}">
                <a16:creationId xmlns:a16="http://schemas.microsoft.com/office/drawing/2014/main" id="{EE07342A-1286-4B8E-88C6-84DB1776DF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68" t="25647" r="37387" b="35242"/>
          <a:stretch/>
        </p:blipFill>
        <p:spPr>
          <a:xfrm>
            <a:off x="643877" y="1740348"/>
            <a:ext cx="6434635" cy="4067048"/>
          </a:xfrm>
          <a:prstGeom prst="rect">
            <a:avLst/>
          </a:prstGeom>
        </p:spPr>
      </p:pic>
      <p:pic>
        <p:nvPicPr>
          <p:cNvPr id="7" name="图片 6" descr="图片包含 电视&#10;&#10;自动生成的说明">
            <a:extLst>
              <a:ext uri="{FF2B5EF4-FFF2-40B4-BE49-F238E27FC236}">
                <a16:creationId xmlns:a16="http://schemas.microsoft.com/office/drawing/2014/main" id="{2BCEBD3F-B99B-4CF2-89EA-7279BA457A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68" t="25647" r="37387" b="35242"/>
          <a:stretch/>
        </p:blipFill>
        <p:spPr>
          <a:xfrm>
            <a:off x="5972211" y="1405569"/>
            <a:ext cx="7076131" cy="465932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8D77EE3-5088-4567-BFAC-8A76756FA1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51" y="4757557"/>
            <a:ext cx="3260928" cy="230286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6D61B366-624E-4AEE-B894-DCC1F6BABA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0505" y="4655351"/>
            <a:ext cx="3540079" cy="2500000"/>
          </a:xfrm>
          <a:prstGeom prst="rect">
            <a:avLst/>
          </a:prstGeom>
        </p:spPr>
      </p:pic>
      <p:sp>
        <p:nvSpPr>
          <p:cNvPr id="13" name="Text Box 77">
            <a:extLst>
              <a:ext uri="{FF2B5EF4-FFF2-40B4-BE49-F238E27FC236}">
                <a16:creationId xmlns:a16="http://schemas.microsoft.com/office/drawing/2014/main" id="{50E16EAD-A487-4F48-AC44-302D80D5F5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56497" y="793103"/>
            <a:ext cx="453842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40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18,64 – (6,24 + 10,5)</a:t>
            </a:r>
          </a:p>
        </p:txBody>
      </p:sp>
      <p:sp>
        <p:nvSpPr>
          <p:cNvPr id="14" name="Text Box 79">
            <a:extLst>
              <a:ext uri="{FF2B5EF4-FFF2-40B4-BE49-F238E27FC236}">
                <a16:creationId xmlns:a16="http://schemas.microsoft.com/office/drawing/2014/main" id="{90545A2A-8371-4C4A-899E-0ADFE061EF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1912" y="1979089"/>
            <a:ext cx="4066831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</a:pPr>
            <a:r>
              <a:rPr lang="en-US" altLang="en-US" sz="3600" b="1" u="sng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Cách 1:</a:t>
            </a:r>
            <a:r>
              <a:rPr lang="en-US" altLang="en-US" sz="36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18,64 – (6,24 + 10,5) 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= 18,64  –   16,74 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=  </a:t>
            </a:r>
            <a:r>
              <a:rPr lang="en-US" altLang="en-US" sz="36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1,9</a:t>
            </a:r>
          </a:p>
        </p:txBody>
      </p:sp>
      <p:sp>
        <p:nvSpPr>
          <p:cNvPr id="15" name="Text Box 80">
            <a:extLst>
              <a:ext uri="{FF2B5EF4-FFF2-40B4-BE49-F238E27FC236}">
                <a16:creationId xmlns:a16="http://schemas.microsoft.com/office/drawing/2014/main" id="{D5DD2169-82CF-4B0B-9E95-47F237D49C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0274" y="1743401"/>
            <a:ext cx="4245319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36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     </a:t>
            </a:r>
            <a:r>
              <a:rPr lang="en-US" altLang="en-US" sz="3600" b="1" u="sng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Cách 2</a:t>
            </a:r>
            <a:r>
              <a:rPr lang="en-US" altLang="en-US" sz="36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: 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  </a:t>
            </a: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18,64 – 6,24 - 10,5  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= 12,4     – 10,5 </a:t>
            </a:r>
          </a:p>
          <a:p>
            <a:pPr>
              <a:spcBef>
                <a:spcPct val="0"/>
              </a:spcBef>
              <a:buNone/>
            </a:pPr>
            <a:r>
              <a:rPr lang="en-US" altLang="en-US" sz="3600" b="1">
                <a:latin typeface="Times New Roman" panose="02020603050405020304" pitchFamily="18" charset="0"/>
                <a:cs typeface="Arial" panose="020B0604020202020204" pitchFamily="34" charset="0"/>
              </a:rPr>
              <a:t>=  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1,9 </a:t>
            </a:r>
          </a:p>
        </p:txBody>
      </p:sp>
      <p:sp>
        <p:nvSpPr>
          <p:cNvPr id="17" name="Text Box 83">
            <a:extLst>
              <a:ext uri="{FF2B5EF4-FFF2-40B4-BE49-F238E27FC236}">
                <a16:creationId xmlns:a16="http://schemas.microsoft.com/office/drawing/2014/main" id="{F10691C8-CCBC-448C-85C4-8FBD902ACF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80770" y="20997"/>
            <a:ext cx="783045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</a:rPr>
              <a:t>Bài 4. </a:t>
            </a:r>
            <a:r>
              <a:rPr lang="en-US" altLang="en-US" sz="4000" b="1">
                <a:solidFill>
                  <a:srgbClr val="0070C0"/>
                </a:solidFill>
                <a:latin typeface="Times New Roman" panose="02020603050405020304" pitchFamily="18" charset="0"/>
              </a:rPr>
              <a:t>b. Tính bằng hai cách:</a:t>
            </a:r>
          </a:p>
        </p:txBody>
      </p:sp>
    </p:spTree>
    <p:extLst>
      <p:ext uri="{BB962C8B-B14F-4D97-AF65-F5344CB8AC3E}">
        <p14:creationId xmlns:p14="http://schemas.microsoft.com/office/powerpoint/2010/main" val="648943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5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1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6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1" dur="5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build="p"/>
      <p:bldP spid="15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60F756C3-6207-497E-BD07-DFFEFBD657F0}"/>
              </a:ext>
            </a:extLst>
          </p:cNvPr>
          <p:cNvSpPr/>
          <p:nvPr/>
        </p:nvSpPr>
        <p:spPr>
          <a:xfrm>
            <a:off x="683342" y="240506"/>
            <a:ext cx="10825316" cy="6376988"/>
          </a:xfrm>
          <a:prstGeom prst="rect">
            <a:avLst/>
          </a:prstGeom>
          <a:solidFill>
            <a:schemeClr val="bg1">
              <a:alpha val="89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Box 3">
            <a:extLst>
              <a:ext uri="{FF2B5EF4-FFF2-40B4-BE49-F238E27FC236}">
                <a16:creationId xmlns:a16="http://schemas.microsoft.com/office/drawing/2014/main" id="{691FD7EF-20B5-4F21-9754-CB61556F6E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342" y="348455"/>
            <a:ext cx="1082531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Ba quả dưa cân nặng 14,5 kg. Quả thứ nhất cân nặng 4,8 kg; quả thứ hai nhẹ hơn quả thứ nhất 1,2kg. Hỏi quả thứ ba cân nặng bao nhiêu ki-lô-gam?</a:t>
            </a:r>
          </a:p>
        </p:txBody>
      </p:sp>
      <p:sp>
        <p:nvSpPr>
          <p:cNvPr id="3" name="Text Box 19">
            <a:extLst>
              <a:ext uri="{FF2B5EF4-FFF2-40B4-BE49-F238E27FC236}">
                <a16:creationId xmlns:a16="http://schemas.microsoft.com/office/drawing/2014/main" id="{A27965FE-DD32-4FCA-830A-DDC4979128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8266" y="2068380"/>
            <a:ext cx="6324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3600" b="1" u="sng">
                <a:solidFill>
                  <a:srgbClr val="FF0000"/>
                </a:solidFill>
                <a:latin typeface="Times New Roman" panose="02020603050405020304" pitchFamily="18" charset="0"/>
              </a:rPr>
              <a:t>Tóm tắt:</a:t>
            </a:r>
          </a:p>
        </p:txBody>
      </p:sp>
      <p:sp>
        <p:nvSpPr>
          <p:cNvPr id="8" name="Text Box 24">
            <a:extLst>
              <a:ext uri="{FF2B5EF4-FFF2-40B4-BE49-F238E27FC236}">
                <a16:creationId xmlns:a16="http://schemas.microsoft.com/office/drawing/2014/main" id="{03AAF271-A322-492C-8B6F-54B86D1002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73700" y="2677331"/>
            <a:ext cx="1219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4,8kg</a:t>
            </a:r>
          </a:p>
        </p:txBody>
      </p:sp>
      <p:sp>
        <p:nvSpPr>
          <p:cNvPr id="9" name="Text Box 25">
            <a:extLst>
              <a:ext uri="{FF2B5EF4-FFF2-40B4-BE49-F238E27FC236}">
                <a16:creationId xmlns:a16="http://schemas.microsoft.com/office/drawing/2014/main" id="{7ADDC6C6-A7FE-48D1-A17E-0394ABBA17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7306" y="5774732"/>
            <a:ext cx="168997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? kg</a:t>
            </a:r>
          </a:p>
        </p:txBody>
      </p:sp>
      <p:sp>
        <p:nvSpPr>
          <p:cNvPr id="10" name="AutoShape 26">
            <a:extLst>
              <a:ext uri="{FF2B5EF4-FFF2-40B4-BE49-F238E27FC236}">
                <a16:creationId xmlns:a16="http://schemas.microsoft.com/office/drawing/2014/main" id="{5B8B1862-8E35-4C03-8995-52F4FEB40009}"/>
              </a:ext>
            </a:extLst>
          </p:cNvPr>
          <p:cNvSpPr>
            <a:spLocks/>
          </p:cNvSpPr>
          <p:nvPr/>
        </p:nvSpPr>
        <p:spPr bwMode="auto">
          <a:xfrm>
            <a:off x="8529901" y="3449828"/>
            <a:ext cx="209732" cy="2621651"/>
          </a:xfrm>
          <a:prstGeom prst="rightBrace">
            <a:avLst>
              <a:gd name="adj1" fmla="val 104167"/>
              <a:gd name="adj2" fmla="val 50000"/>
            </a:avLst>
          </a:prstGeom>
          <a:noFill/>
          <a:ln w="2857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vi-VN" altLang="en-US">
              <a:latin typeface="Times New Roman" panose="02020603050405020304" pitchFamily="18" charset="0"/>
            </a:endParaRPr>
          </a:p>
        </p:txBody>
      </p:sp>
      <p:sp>
        <p:nvSpPr>
          <p:cNvPr id="11" name="Text Box 27">
            <a:extLst>
              <a:ext uri="{FF2B5EF4-FFF2-40B4-BE49-F238E27FC236}">
                <a16:creationId xmlns:a16="http://schemas.microsoft.com/office/drawing/2014/main" id="{73C18C1E-2173-49CD-A58C-7D979500BA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8077" y="4468266"/>
            <a:ext cx="167711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14,5kg</a:t>
            </a:r>
          </a:p>
        </p:txBody>
      </p:sp>
      <p:sp>
        <p:nvSpPr>
          <p:cNvPr id="12" name="Text Box 28">
            <a:extLst>
              <a:ext uri="{FF2B5EF4-FFF2-40B4-BE49-F238E27FC236}">
                <a16:creationId xmlns:a16="http://schemas.microsoft.com/office/drawing/2014/main" id="{D017E274-FE92-4ADE-A7A1-77FFB24276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8531" y="4189917"/>
            <a:ext cx="135802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1,2kg</a:t>
            </a:r>
          </a:p>
        </p:txBody>
      </p:sp>
      <p:grpSp>
        <p:nvGrpSpPr>
          <p:cNvPr id="13" name="Group 33">
            <a:extLst>
              <a:ext uri="{FF2B5EF4-FFF2-40B4-BE49-F238E27FC236}">
                <a16:creationId xmlns:a16="http://schemas.microsoft.com/office/drawing/2014/main" id="{3A87CEB4-903C-4797-9E83-EEA581456979}"/>
              </a:ext>
            </a:extLst>
          </p:cNvPr>
          <p:cNvGrpSpPr>
            <a:grpSpLocks/>
          </p:cNvGrpSpPr>
          <p:nvPr/>
        </p:nvGrpSpPr>
        <p:grpSpPr bwMode="auto">
          <a:xfrm>
            <a:off x="4242201" y="4594255"/>
            <a:ext cx="2641128" cy="284758"/>
            <a:chOff x="2064" y="3216"/>
            <a:chExt cx="1536" cy="192"/>
          </a:xfrm>
        </p:grpSpPr>
        <p:sp>
          <p:nvSpPr>
            <p:cNvPr id="14" name="Line 34">
              <a:extLst>
                <a:ext uri="{FF2B5EF4-FFF2-40B4-BE49-F238E27FC236}">
                  <a16:creationId xmlns:a16="http://schemas.microsoft.com/office/drawing/2014/main" id="{DBD6EC00-D626-40FB-9B15-C6D231FE1F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3312"/>
              <a:ext cx="153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/>
            </a:p>
          </p:txBody>
        </p:sp>
        <p:sp>
          <p:nvSpPr>
            <p:cNvPr id="15" name="Line 35">
              <a:extLst>
                <a:ext uri="{FF2B5EF4-FFF2-40B4-BE49-F238E27FC236}">
                  <a16:creationId xmlns:a16="http://schemas.microsoft.com/office/drawing/2014/main" id="{172C7F93-4F61-4593-860D-EC8C8622D1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3216"/>
              <a:ext cx="0" cy="19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/>
            </a:p>
          </p:txBody>
        </p:sp>
        <p:sp>
          <p:nvSpPr>
            <p:cNvPr id="16" name="Line 36">
              <a:extLst>
                <a:ext uri="{FF2B5EF4-FFF2-40B4-BE49-F238E27FC236}">
                  <a16:creationId xmlns:a16="http://schemas.microsoft.com/office/drawing/2014/main" id="{CAD4069B-74F0-48FD-8F39-D92E8EBB39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3216"/>
              <a:ext cx="0" cy="19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/>
            </a:p>
          </p:txBody>
        </p:sp>
      </p:grpSp>
      <p:grpSp>
        <p:nvGrpSpPr>
          <p:cNvPr id="17" name="Group 37">
            <a:extLst>
              <a:ext uri="{FF2B5EF4-FFF2-40B4-BE49-F238E27FC236}">
                <a16:creationId xmlns:a16="http://schemas.microsoft.com/office/drawing/2014/main" id="{E815ABB9-63EB-45FA-9A7D-0D73A85A634E}"/>
              </a:ext>
            </a:extLst>
          </p:cNvPr>
          <p:cNvGrpSpPr>
            <a:grpSpLocks/>
          </p:cNvGrpSpPr>
          <p:nvPr/>
        </p:nvGrpSpPr>
        <p:grpSpPr bwMode="auto">
          <a:xfrm>
            <a:off x="4242201" y="5531154"/>
            <a:ext cx="4100513" cy="341709"/>
            <a:chOff x="2064" y="3216"/>
            <a:chExt cx="1536" cy="192"/>
          </a:xfrm>
        </p:grpSpPr>
        <p:sp>
          <p:nvSpPr>
            <p:cNvPr id="18" name="Line 38">
              <a:extLst>
                <a:ext uri="{FF2B5EF4-FFF2-40B4-BE49-F238E27FC236}">
                  <a16:creationId xmlns:a16="http://schemas.microsoft.com/office/drawing/2014/main" id="{39954FDE-4031-4832-87D6-0529B09357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3312"/>
              <a:ext cx="153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/>
            </a:p>
          </p:txBody>
        </p:sp>
        <p:sp>
          <p:nvSpPr>
            <p:cNvPr id="19" name="Line 39">
              <a:extLst>
                <a:ext uri="{FF2B5EF4-FFF2-40B4-BE49-F238E27FC236}">
                  <a16:creationId xmlns:a16="http://schemas.microsoft.com/office/drawing/2014/main" id="{32B0A648-9C7C-471D-888E-9443AEFF71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64" y="3216"/>
              <a:ext cx="0" cy="19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/>
            </a:p>
          </p:txBody>
        </p:sp>
        <p:sp>
          <p:nvSpPr>
            <p:cNvPr id="20" name="Line 40">
              <a:extLst>
                <a:ext uri="{FF2B5EF4-FFF2-40B4-BE49-F238E27FC236}">
                  <a16:creationId xmlns:a16="http://schemas.microsoft.com/office/drawing/2014/main" id="{59AD40AD-B7D0-4BE4-A444-43A13C1978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3216"/>
              <a:ext cx="0" cy="19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58C3DCD-321C-45E3-B3BB-42EFA58AD06D}"/>
              </a:ext>
            </a:extLst>
          </p:cNvPr>
          <p:cNvGrpSpPr/>
          <p:nvPr/>
        </p:nvGrpSpPr>
        <p:grpSpPr>
          <a:xfrm>
            <a:off x="4242201" y="3544557"/>
            <a:ext cx="3644900" cy="455613"/>
            <a:chOff x="2768600" y="2807963"/>
            <a:chExt cx="3644900" cy="455613"/>
          </a:xfrm>
        </p:grpSpPr>
        <p:grpSp>
          <p:nvGrpSpPr>
            <p:cNvPr id="4" name="Group 20">
              <a:extLst>
                <a:ext uri="{FF2B5EF4-FFF2-40B4-BE49-F238E27FC236}">
                  <a16:creationId xmlns:a16="http://schemas.microsoft.com/office/drawing/2014/main" id="{BFDD0E14-7456-42F7-95B2-D337CD0682E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68600" y="2807963"/>
              <a:ext cx="3644900" cy="455613"/>
              <a:chOff x="2064" y="3216"/>
              <a:chExt cx="1536" cy="192"/>
            </a:xfrm>
          </p:grpSpPr>
          <p:sp>
            <p:nvSpPr>
              <p:cNvPr id="5" name="Line 21">
                <a:extLst>
                  <a:ext uri="{FF2B5EF4-FFF2-40B4-BE49-F238E27FC236}">
                    <a16:creationId xmlns:a16="http://schemas.microsoft.com/office/drawing/2014/main" id="{BC5071EF-18B1-4D77-8514-27CB97CC46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64" y="3312"/>
                <a:ext cx="153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3200"/>
              </a:p>
            </p:txBody>
          </p:sp>
          <p:sp>
            <p:nvSpPr>
              <p:cNvPr id="6" name="Line 22">
                <a:extLst>
                  <a:ext uri="{FF2B5EF4-FFF2-40B4-BE49-F238E27FC236}">
                    <a16:creationId xmlns:a16="http://schemas.microsoft.com/office/drawing/2014/main" id="{310D27AB-5058-4503-8B34-DCF9431AA7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64" y="3216"/>
                <a:ext cx="0" cy="19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3200"/>
              </a:p>
            </p:txBody>
          </p:sp>
          <p:sp>
            <p:nvSpPr>
              <p:cNvPr id="7" name="Line 23">
                <a:extLst>
                  <a:ext uri="{FF2B5EF4-FFF2-40B4-BE49-F238E27FC236}">
                    <a16:creationId xmlns:a16="http://schemas.microsoft.com/office/drawing/2014/main" id="{A45B4E66-7AA4-4E5F-A461-CFAAF7C21A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00" y="3216"/>
                <a:ext cx="0" cy="19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3200"/>
              </a:p>
            </p:txBody>
          </p:sp>
        </p:grpSp>
        <p:sp>
          <p:nvSpPr>
            <p:cNvPr id="21" name="Line 36">
              <a:extLst>
                <a:ext uri="{FF2B5EF4-FFF2-40B4-BE49-F238E27FC236}">
                  <a16:creationId xmlns:a16="http://schemas.microsoft.com/office/drawing/2014/main" id="{4B204242-CDD1-48DA-B185-BA085A68C2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409728" y="2892668"/>
              <a:ext cx="1" cy="2592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3200"/>
            </a:p>
          </p:txBody>
        </p:sp>
      </p:grpSp>
      <p:sp>
        <p:nvSpPr>
          <p:cNvPr id="22" name="Text Box 25">
            <a:extLst>
              <a:ext uri="{FF2B5EF4-FFF2-40B4-BE49-F238E27FC236}">
                <a16:creationId xmlns:a16="http://schemas.microsoft.com/office/drawing/2014/main" id="{979BD65F-6AB4-465B-975B-A79F5D49CD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0622" y="4714399"/>
            <a:ext cx="1206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? kg</a:t>
            </a:r>
          </a:p>
        </p:txBody>
      </p:sp>
      <p:pic>
        <p:nvPicPr>
          <p:cNvPr id="26" name="图片 10">
            <a:extLst>
              <a:ext uri="{FF2B5EF4-FFF2-40B4-BE49-F238E27FC236}">
                <a16:creationId xmlns:a16="http://schemas.microsoft.com/office/drawing/2014/main" id="{E2B2B093-5B91-4C2E-BF75-CD9D4D66972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03" t="12037" r="23247"/>
          <a:stretch/>
        </p:blipFill>
        <p:spPr>
          <a:xfrm>
            <a:off x="10347800" y="4956009"/>
            <a:ext cx="1720063" cy="2105374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7F93F4DB-A294-4DCB-8039-4F139DE5D9C2}"/>
              </a:ext>
            </a:extLst>
          </p:cNvPr>
          <p:cNvSpPr txBox="1"/>
          <p:nvPr/>
        </p:nvSpPr>
        <p:spPr>
          <a:xfrm>
            <a:off x="2818898" y="3485278"/>
            <a:ext cx="17743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Quả 1: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01C13EC-4869-4E04-8A0B-84BB0DAA2F3B}"/>
              </a:ext>
            </a:extLst>
          </p:cNvPr>
          <p:cNvSpPr txBox="1"/>
          <p:nvPr/>
        </p:nvSpPr>
        <p:spPr>
          <a:xfrm>
            <a:off x="2836182" y="4450834"/>
            <a:ext cx="17743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Quả 2: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86A9513-673F-470D-949F-BC53046D2537}"/>
              </a:ext>
            </a:extLst>
          </p:cNvPr>
          <p:cNvSpPr txBox="1"/>
          <p:nvPr/>
        </p:nvSpPr>
        <p:spPr>
          <a:xfrm>
            <a:off x="2934527" y="5385602"/>
            <a:ext cx="177436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Quả 3: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CAB9F79-AB0A-4DB9-8E2D-F9148712E93C}"/>
              </a:ext>
            </a:extLst>
          </p:cNvPr>
          <p:cNvCxnSpPr>
            <a:cxnSpLocks/>
          </p:cNvCxnSpPr>
          <p:nvPr/>
        </p:nvCxnSpPr>
        <p:spPr>
          <a:xfrm>
            <a:off x="4242201" y="3889865"/>
            <a:ext cx="0" cy="664518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E019799-E01A-4C92-8734-A91078CB946A}"/>
              </a:ext>
            </a:extLst>
          </p:cNvPr>
          <p:cNvCxnSpPr>
            <a:cxnSpLocks/>
          </p:cNvCxnSpPr>
          <p:nvPr/>
        </p:nvCxnSpPr>
        <p:spPr>
          <a:xfrm>
            <a:off x="6886957" y="3889865"/>
            <a:ext cx="0" cy="664518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Left Brace 33">
            <a:extLst>
              <a:ext uri="{FF2B5EF4-FFF2-40B4-BE49-F238E27FC236}">
                <a16:creationId xmlns:a16="http://schemas.microsoft.com/office/drawing/2014/main" id="{2F3A283F-0D4C-4196-B8E2-231BA875D553}"/>
              </a:ext>
            </a:extLst>
          </p:cNvPr>
          <p:cNvSpPr/>
          <p:nvPr/>
        </p:nvSpPr>
        <p:spPr>
          <a:xfrm rot="5400000">
            <a:off x="5785924" y="1532280"/>
            <a:ext cx="509558" cy="3692796"/>
          </a:xfrm>
          <a:prstGeom prst="leftBrace">
            <a:avLst>
              <a:gd name="adj1" fmla="val 30653"/>
              <a:gd name="adj2" fmla="val 50000"/>
            </a:avLst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Left Brace 34">
            <a:extLst>
              <a:ext uri="{FF2B5EF4-FFF2-40B4-BE49-F238E27FC236}">
                <a16:creationId xmlns:a16="http://schemas.microsoft.com/office/drawing/2014/main" id="{D83BE3B3-ED96-4970-9EEF-985BE78FDAE3}"/>
              </a:ext>
            </a:extLst>
          </p:cNvPr>
          <p:cNvSpPr/>
          <p:nvPr/>
        </p:nvSpPr>
        <p:spPr>
          <a:xfrm rot="16200000">
            <a:off x="7146805" y="3608009"/>
            <a:ext cx="473191" cy="973884"/>
          </a:xfrm>
          <a:prstGeom prst="leftBrace">
            <a:avLst>
              <a:gd name="adj1" fmla="val 14468"/>
              <a:gd name="adj2" fmla="val 50000"/>
            </a:avLst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9" name="Arc 38">
            <a:extLst>
              <a:ext uri="{FF2B5EF4-FFF2-40B4-BE49-F238E27FC236}">
                <a16:creationId xmlns:a16="http://schemas.microsoft.com/office/drawing/2014/main" id="{FCD308DD-84D9-4494-A0C3-9A550C208B23}"/>
              </a:ext>
            </a:extLst>
          </p:cNvPr>
          <p:cNvSpPr/>
          <p:nvPr/>
        </p:nvSpPr>
        <p:spPr>
          <a:xfrm rot="8011875">
            <a:off x="3191301" y="470097"/>
            <a:ext cx="4762506" cy="4762504"/>
          </a:xfrm>
          <a:prstGeom prst="arc">
            <a:avLst>
              <a:gd name="adj1" fmla="val 16887697"/>
              <a:gd name="adj2" fmla="val 21008491"/>
            </a:avLst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Arc 39">
            <a:extLst>
              <a:ext uri="{FF2B5EF4-FFF2-40B4-BE49-F238E27FC236}">
                <a16:creationId xmlns:a16="http://schemas.microsoft.com/office/drawing/2014/main" id="{4A4A1F39-B3A1-4833-B590-9ADF1A1ACC7A}"/>
              </a:ext>
            </a:extLst>
          </p:cNvPr>
          <p:cNvSpPr/>
          <p:nvPr/>
        </p:nvSpPr>
        <p:spPr>
          <a:xfrm rot="8011875">
            <a:off x="2691111" y="-794624"/>
            <a:ext cx="7191689" cy="7191686"/>
          </a:xfrm>
          <a:prstGeom prst="arc">
            <a:avLst>
              <a:gd name="adj1" fmla="val 16887697"/>
              <a:gd name="adj2" fmla="val 21008491"/>
            </a:avLst>
          </a:prstGeom>
          <a:ln w="28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A64459D-7669-4B56-83BD-56496B4F9983}"/>
              </a:ext>
            </a:extLst>
          </p:cNvPr>
          <p:cNvCxnSpPr>
            <a:cxnSpLocks/>
          </p:cNvCxnSpPr>
          <p:nvPr/>
        </p:nvCxnSpPr>
        <p:spPr>
          <a:xfrm>
            <a:off x="1355735" y="927100"/>
            <a:ext cx="602296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A28AD26-29C7-4B54-8D7F-D3786C247976}"/>
              </a:ext>
            </a:extLst>
          </p:cNvPr>
          <p:cNvCxnSpPr>
            <a:cxnSpLocks/>
          </p:cNvCxnSpPr>
          <p:nvPr/>
        </p:nvCxnSpPr>
        <p:spPr>
          <a:xfrm>
            <a:off x="7705326" y="927100"/>
            <a:ext cx="2797574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3ABC61BF-B44D-4ABF-8A27-6EAC5A2718C5}"/>
              </a:ext>
            </a:extLst>
          </p:cNvPr>
          <p:cNvCxnSpPr>
            <a:cxnSpLocks/>
          </p:cNvCxnSpPr>
          <p:nvPr/>
        </p:nvCxnSpPr>
        <p:spPr>
          <a:xfrm>
            <a:off x="1911322" y="1435100"/>
            <a:ext cx="1283635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6095F67A-0624-4006-B21F-A658106F4AAC}"/>
              </a:ext>
            </a:extLst>
          </p:cNvPr>
          <p:cNvCxnSpPr>
            <a:cxnSpLocks/>
          </p:cNvCxnSpPr>
          <p:nvPr/>
        </p:nvCxnSpPr>
        <p:spPr>
          <a:xfrm>
            <a:off x="3346422" y="1497338"/>
            <a:ext cx="2368578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19A6F44-945C-405A-AA02-009569A076BF}"/>
              </a:ext>
            </a:extLst>
          </p:cNvPr>
          <p:cNvCxnSpPr>
            <a:cxnSpLocks/>
          </p:cNvCxnSpPr>
          <p:nvPr/>
        </p:nvCxnSpPr>
        <p:spPr>
          <a:xfrm>
            <a:off x="6083300" y="1496076"/>
            <a:ext cx="146962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A3EA4CD5-5501-4A42-91F4-3D79B94A08CC}"/>
              </a:ext>
            </a:extLst>
          </p:cNvPr>
          <p:cNvCxnSpPr>
            <a:cxnSpLocks/>
          </p:cNvCxnSpPr>
          <p:nvPr/>
        </p:nvCxnSpPr>
        <p:spPr>
          <a:xfrm>
            <a:off x="7887101" y="1496076"/>
            <a:ext cx="3263499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F126754C-B291-48CD-B577-D1DF16E2CDA8}"/>
              </a:ext>
            </a:extLst>
          </p:cNvPr>
          <p:cNvCxnSpPr>
            <a:cxnSpLocks/>
          </p:cNvCxnSpPr>
          <p:nvPr/>
        </p:nvCxnSpPr>
        <p:spPr>
          <a:xfrm>
            <a:off x="1641605" y="2018038"/>
            <a:ext cx="197789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8F74274E-AA67-4566-BE51-5C49CC9CD037}"/>
              </a:ext>
            </a:extLst>
          </p:cNvPr>
          <p:cNvCxnSpPr>
            <a:cxnSpLocks/>
          </p:cNvCxnSpPr>
          <p:nvPr/>
        </p:nvCxnSpPr>
        <p:spPr>
          <a:xfrm>
            <a:off x="3896964" y="1991376"/>
            <a:ext cx="571693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4762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 animBg="1"/>
      <p:bldP spid="11" grpId="0"/>
      <p:bldP spid="12" grpId="0"/>
      <p:bldP spid="22" grpId="0"/>
      <p:bldP spid="28" grpId="0"/>
      <p:bldP spid="29" grpId="0"/>
      <p:bldP spid="30" grpId="0"/>
      <p:bldP spid="34" grpId="0" animBg="1"/>
      <p:bldP spid="35" grpId="0" animBg="1"/>
      <p:bldP spid="39" grpId="0" animBg="1"/>
      <p:bldP spid="4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261">
            <a:extLst>
              <a:ext uri="{FF2B5EF4-FFF2-40B4-BE49-F238E27FC236}">
                <a16:creationId xmlns:a16="http://schemas.microsoft.com/office/drawing/2014/main" id="{F66AFA2C-2E2C-4BD4-BFDF-5206B4B1FE8A}"/>
              </a:ext>
            </a:extLst>
          </p:cNvPr>
          <p:cNvGrpSpPr/>
          <p:nvPr/>
        </p:nvGrpSpPr>
        <p:grpSpPr>
          <a:xfrm>
            <a:off x="5576197" y="2013179"/>
            <a:ext cx="575888" cy="422875"/>
            <a:chOff x="0" y="0"/>
            <a:chExt cx="935237" cy="845748"/>
          </a:xfrm>
        </p:grpSpPr>
        <p:sp>
          <p:nvSpPr>
            <p:cNvPr id="7" name="Shape 1259">
              <a:extLst>
                <a:ext uri="{FF2B5EF4-FFF2-40B4-BE49-F238E27FC236}">
                  <a16:creationId xmlns:a16="http://schemas.microsoft.com/office/drawing/2014/main" id="{18BD5D5F-CEB1-41A6-9541-01ED431A6E92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36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Shape 1260">
              <a:extLst>
                <a:ext uri="{FF2B5EF4-FFF2-40B4-BE49-F238E27FC236}">
                  <a16:creationId xmlns:a16="http://schemas.microsoft.com/office/drawing/2014/main" id="{A830AD10-F745-4F07-B180-D1F2CB6A5E15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36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9" name="Group 1261">
            <a:extLst>
              <a:ext uri="{FF2B5EF4-FFF2-40B4-BE49-F238E27FC236}">
                <a16:creationId xmlns:a16="http://schemas.microsoft.com/office/drawing/2014/main" id="{D7827DAA-3D27-4BE7-B959-D0B98AEC1345}"/>
              </a:ext>
            </a:extLst>
          </p:cNvPr>
          <p:cNvGrpSpPr/>
          <p:nvPr/>
        </p:nvGrpSpPr>
        <p:grpSpPr>
          <a:xfrm>
            <a:off x="7724851" y="4786859"/>
            <a:ext cx="575888" cy="422875"/>
            <a:chOff x="0" y="0"/>
            <a:chExt cx="935237" cy="845748"/>
          </a:xfrm>
        </p:grpSpPr>
        <p:sp>
          <p:nvSpPr>
            <p:cNvPr id="10" name="Shape 1259">
              <a:extLst>
                <a:ext uri="{FF2B5EF4-FFF2-40B4-BE49-F238E27FC236}">
                  <a16:creationId xmlns:a16="http://schemas.microsoft.com/office/drawing/2014/main" id="{73BFAD76-8DAA-4412-BAFA-6E7A1693D8C5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36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1" name="Shape 1260">
              <a:extLst>
                <a:ext uri="{FF2B5EF4-FFF2-40B4-BE49-F238E27FC236}">
                  <a16:creationId xmlns:a16="http://schemas.microsoft.com/office/drawing/2014/main" id="{0747BF25-0FAB-4602-8D51-9BEB693B910D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36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3" name="图片 2">
            <a:extLst>
              <a:ext uri="{FF2B5EF4-FFF2-40B4-BE49-F238E27FC236}">
                <a16:creationId xmlns:a16="http://schemas.microsoft.com/office/drawing/2014/main" id="{E5E5AF46-75F4-4BD3-8F4F-4B9AA8D085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997335" flipH="1">
            <a:off x="3843994" y="275837"/>
            <a:ext cx="7594799" cy="6626054"/>
          </a:xfrm>
          <a:prstGeom prst="rect">
            <a:avLst/>
          </a:prstGeom>
        </p:spPr>
      </p:pic>
      <p:sp>
        <p:nvSpPr>
          <p:cNvPr id="13" name="Text Box 31">
            <a:extLst>
              <a:ext uri="{FF2B5EF4-FFF2-40B4-BE49-F238E27FC236}">
                <a16:creationId xmlns:a16="http://schemas.microsoft.com/office/drawing/2014/main" id="{E5A09584-8AA8-427A-97D6-E0961DDDDF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42343" y="2319377"/>
            <a:ext cx="647513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</a:rPr>
              <a:t>Quả dưa thứ hai cân nặng là:</a:t>
            </a:r>
          </a:p>
        </p:txBody>
      </p:sp>
      <p:sp>
        <p:nvSpPr>
          <p:cNvPr id="14" name="Text Box 33">
            <a:extLst>
              <a:ext uri="{FF2B5EF4-FFF2-40B4-BE49-F238E27FC236}">
                <a16:creationId xmlns:a16="http://schemas.microsoft.com/office/drawing/2014/main" id="{B74241D0-67A0-4FDF-B938-69F446CA1E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1440" y="1719124"/>
            <a:ext cx="2439906" cy="64633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3600" b="1" u="sng">
                <a:solidFill>
                  <a:srgbClr val="FF0000"/>
                </a:solidFill>
                <a:latin typeface="Times New Roman" panose="02020603050405020304" pitchFamily="18" charset="0"/>
              </a:rPr>
              <a:t>Bài giải</a:t>
            </a: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055F4A86-ACE8-4A69-A367-8399073A6C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8822" y="2919630"/>
            <a:ext cx="563055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</a:rPr>
              <a:t>4,8 – 1,2 = 3,6 (kg)</a:t>
            </a:r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6D42E9E0-8842-4528-B25A-7C9F554B9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95422" y="3519883"/>
            <a:ext cx="656897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</a:rPr>
              <a:t>Quả dưa thứ ba cân nặng là:</a:t>
            </a:r>
          </a:p>
        </p:txBody>
      </p:sp>
      <p:sp>
        <p:nvSpPr>
          <p:cNvPr id="17" name="Rectangle 7">
            <a:extLst>
              <a:ext uri="{FF2B5EF4-FFF2-40B4-BE49-F238E27FC236}">
                <a16:creationId xmlns:a16="http://schemas.microsoft.com/office/drawing/2014/main" id="{F3833933-3366-42B7-8A5C-CB481D43D6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422" y="4120136"/>
            <a:ext cx="666281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</a:rPr>
              <a:t>14,5 – (4,8 + 3,6) = 6,1 (kg)</a:t>
            </a:r>
          </a:p>
        </p:txBody>
      </p:sp>
      <p:sp>
        <p:nvSpPr>
          <p:cNvPr id="18" name="Rectangle 8">
            <a:extLst>
              <a:ext uri="{FF2B5EF4-FFF2-40B4-BE49-F238E27FC236}">
                <a16:creationId xmlns:a16="http://schemas.microsoft.com/office/drawing/2014/main" id="{9E37DE69-000E-4189-A4E4-D31983C6E5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0525" y="4720387"/>
            <a:ext cx="35281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u="sng">
                <a:solidFill>
                  <a:srgbClr val="0070C0"/>
                </a:solidFill>
                <a:latin typeface="Times New Roman" panose="02020603050405020304" pitchFamily="18" charset="0"/>
              </a:rPr>
              <a:t>Đáp số:</a:t>
            </a:r>
            <a:r>
              <a:rPr lang="en-US" altLang="en-US" sz="3600" b="1">
                <a:solidFill>
                  <a:srgbClr val="0070C0"/>
                </a:solidFill>
                <a:latin typeface="Times New Roman" panose="02020603050405020304" pitchFamily="18" charset="0"/>
              </a:rPr>
              <a:t> 6,1kg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D6D49C66-053B-4EEB-80A9-583675DF9D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246" y="618532"/>
            <a:ext cx="6096012" cy="609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026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15" grpId="0"/>
      <p:bldP spid="16" grpId="0"/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室内, 餐桌&#10;&#10;描述已自动生成">
            <a:extLst>
              <a:ext uri="{FF2B5EF4-FFF2-40B4-BE49-F238E27FC236}">
                <a16:creationId xmlns:a16="http://schemas.microsoft.com/office/drawing/2014/main" id="{AF997ED6-70B6-4E00-BBDA-7834F6BC9E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94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5AFC0505-A9FA-45CF-A322-C445DAB66630}"/>
              </a:ext>
            </a:extLst>
          </p:cNvPr>
          <p:cNvSpPr txBox="1"/>
          <p:nvPr/>
        </p:nvSpPr>
        <p:spPr>
          <a:xfrm>
            <a:off x="990576" y="1346825"/>
            <a:ext cx="1021084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500" b="1">
                <a:solidFill>
                  <a:srgbClr val="11507D"/>
                </a:solidFill>
                <a:latin typeface="UTM Bell" panose="02040603050506020204" pitchFamily="18" charset="0"/>
                <a:ea typeface="Microsoft YaHei" panose="020B0503020204020204" pitchFamily="34" charset="-122"/>
              </a:rPr>
              <a:t>KHỞI ĐỘNG</a:t>
            </a:r>
            <a:endParaRPr lang="zh-CN" altLang="en-US" sz="11500" b="1" dirty="0">
              <a:solidFill>
                <a:srgbClr val="11507D"/>
              </a:solidFill>
              <a:latin typeface="UTM Bell" panose="02040603050506020204" pitchFamily="18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318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7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FAC95A51-D4FD-4525-9048-C8EE679066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935" y="-2705100"/>
            <a:ext cx="4500000" cy="2500000"/>
          </a:xfrm>
          <a:prstGeom prst="rect">
            <a:avLst/>
          </a:prstGeom>
        </p:spPr>
      </p:pic>
      <p:pic>
        <p:nvPicPr>
          <p:cNvPr id="4" name="图片 3">
            <a:hlinkClick r:id="rId3" action="ppaction://hlinksldjump"/>
            <a:extLst>
              <a:ext uri="{FF2B5EF4-FFF2-40B4-BE49-F238E27FC236}">
                <a16:creationId xmlns:a16="http://schemas.microsoft.com/office/drawing/2014/main" id="{3BC09C77-19F2-4356-99EE-4F766CD3E8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007" y="1199299"/>
            <a:ext cx="5183079" cy="5183079"/>
          </a:xfrm>
          <a:prstGeom prst="rect">
            <a:avLst/>
          </a:prstGeom>
        </p:spPr>
      </p:pic>
      <p:sp>
        <p:nvSpPr>
          <p:cNvPr id="6" name="Shape 233">
            <a:extLst>
              <a:ext uri="{FF2B5EF4-FFF2-40B4-BE49-F238E27FC236}">
                <a16:creationId xmlns:a16="http://schemas.microsoft.com/office/drawing/2014/main" id="{B3C6C2E2-55C3-441E-A416-755F0C52F887}"/>
              </a:ext>
            </a:extLst>
          </p:cNvPr>
          <p:cNvSpPr/>
          <p:nvPr/>
        </p:nvSpPr>
        <p:spPr>
          <a:xfrm>
            <a:off x="3592546" y="3085857"/>
            <a:ext cx="4500000" cy="25442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algn="ctr" defTabSz="412750" hangingPunct="0"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5400" b="1">
                <a:solidFill>
                  <a:srgbClr val="11507D"/>
                </a:solidFill>
                <a:latin typeface="UTM Bell" panose="02040603050506020204" pitchFamily="18" charset="0"/>
                <a:ea typeface="Microsoft YaHei" panose="020B0503020204020204" pitchFamily="34" charset="-122"/>
                <a:sym typeface="Lato Regular"/>
              </a:rPr>
              <a:t>CHÚ SÒ </a:t>
            </a:r>
          </a:p>
          <a:p>
            <a:pPr algn="ctr" defTabSz="412750" hangingPunct="0"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5400" b="1">
                <a:solidFill>
                  <a:srgbClr val="11507D"/>
                </a:solidFill>
                <a:latin typeface="UTM Bell" panose="02040603050506020204" pitchFamily="18" charset="0"/>
                <a:ea typeface="Microsoft YaHei" panose="020B0503020204020204" pitchFamily="34" charset="-122"/>
                <a:sym typeface="Lato Regular"/>
              </a:rPr>
              <a:t>DỄ THƯƠNG</a:t>
            </a:r>
            <a:endParaRPr sz="5400" b="1" dirty="0">
              <a:solidFill>
                <a:srgbClr val="11507D"/>
              </a:solidFill>
              <a:latin typeface="UTM Bell" panose="02040603050506020204" pitchFamily="18" charset="0"/>
              <a:ea typeface="Microsoft YaHei" panose="020B0503020204020204" pitchFamily="34" charset="-122"/>
              <a:sym typeface="Lato Regular"/>
            </a:endParaRPr>
          </a:p>
        </p:txBody>
      </p:sp>
      <p:grpSp>
        <p:nvGrpSpPr>
          <p:cNvPr id="7" name="Group 1261">
            <a:extLst>
              <a:ext uri="{FF2B5EF4-FFF2-40B4-BE49-F238E27FC236}">
                <a16:creationId xmlns:a16="http://schemas.microsoft.com/office/drawing/2014/main" id="{EFC01A76-E105-4160-8756-05AE1DE2D132}"/>
              </a:ext>
            </a:extLst>
          </p:cNvPr>
          <p:cNvGrpSpPr/>
          <p:nvPr/>
        </p:nvGrpSpPr>
        <p:grpSpPr>
          <a:xfrm>
            <a:off x="4095127" y="3425906"/>
            <a:ext cx="467620" cy="422875"/>
            <a:chOff x="0" y="0"/>
            <a:chExt cx="935237" cy="845748"/>
          </a:xfrm>
        </p:grpSpPr>
        <p:sp>
          <p:nvSpPr>
            <p:cNvPr id="8" name="Shape 1259">
              <a:extLst>
                <a:ext uri="{FF2B5EF4-FFF2-40B4-BE49-F238E27FC236}">
                  <a16:creationId xmlns:a16="http://schemas.microsoft.com/office/drawing/2014/main" id="{7CBCB598-8984-49F4-BBEB-5E2600366037}"/>
                </a:ext>
              </a:extLst>
            </p:cNvPr>
            <p:cNvSpPr/>
            <p:nvPr/>
          </p:nvSpPr>
          <p:spPr>
            <a:xfrm>
              <a:off x="0" y="0"/>
              <a:ext cx="935238" cy="8457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987" y="21600"/>
                  </a:moveTo>
                  <a:lnTo>
                    <a:pt x="1467" y="11753"/>
                  </a:lnTo>
                  <a:cubicBezTo>
                    <a:pt x="531" y="10505"/>
                    <a:pt x="0" y="8841"/>
                    <a:pt x="0" y="7108"/>
                  </a:cubicBezTo>
                  <a:cubicBezTo>
                    <a:pt x="0" y="3224"/>
                    <a:pt x="2903" y="0"/>
                    <a:pt x="6399" y="0"/>
                  </a:cubicBezTo>
                  <a:cubicBezTo>
                    <a:pt x="8022" y="0"/>
                    <a:pt x="9645" y="659"/>
                    <a:pt x="10800" y="1942"/>
                  </a:cubicBezTo>
                  <a:cubicBezTo>
                    <a:pt x="11955" y="763"/>
                    <a:pt x="13578" y="0"/>
                    <a:pt x="15170" y="0"/>
                  </a:cubicBezTo>
                  <a:cubicBezTo>
                    <a:pt x="18697" y="0"/>
                    <a:pt x="21600" y="3224"/>
                    <a:pt x="21600" y="7108"/>
                  </a:cubicBezTo>
                  <a:cubicBezTo>
                    <a:pt x="21600" y="8772"/>
                    <a:pt x="21069" y="10436"/>
                    <a:pt x="20102" y="11753"/>
                  </a:cubicBezTo>
                  <a:lnTo>
                    <a:pt x="20039" y="11857"/>
                  </a:lnTo>
                  <a:lnTo>
                    <a:pt x="12610" y="19346"/>
                  </a:lnTo>
                  <a:lnTo>
                    <a:pt x="11736" y="18202"/>
                  </a:lnTo>
                  <a:lnTo>
                    <a:pt x="19103" y="10783"/>
                  </a:lnTo>
                  <a:cubicBezTo>
                    <a:pt x="19852" y="9812"/>
                    <a:pt x="20258" y="8460"/>
                    <a:pt x="20258" y="7212"/>
                  </a:cubicBezTo>
                  <a:cubicBezTo>
                    <a:pt x="20258" y="4126"/>
                    <a:pt x="17948" y="1560"/>
                    <a:pt x="15170" y="1560"/>
                  </a:cubicBezTo>
                  <a:cubicBezTo>
                    <a:pt x="13703" y="1560"/>
                    <a:pt x="12267" y="2323"/>
                    <a:pt x="11331" y="3536"/>
                  </a:cubicBezTo>
                  <a:lnTo>
                    <a:pt x="10800" y="4195"/>
                  </a:lnTo>
                  <a:lnTo>
                    <a:pt x="10269" y="3536"/>
                  </a:lnTo>
                  <a:cubicBezTo>
                    <a:pt x="9302" y="2254"/>
                    <a:pt x="7897" y="1560"/>
                    <a:pt x="6399" y="1560"/>
                  </a:cubicBezTo>
                  <a:cubicBezTo>
                    <a:pt x="3652" y="1560"/>
                    <a:pt x="1342" y="4126"/>
                    <a:pt x="1342" y="7212"/>
                  </a:cubicBezTo>
                  <a:cubicBezTo>
                    <a:pt x="1342" y="8460"/>
                    <a:pt x="1748" y="9812"/>
                    <a:pt x="2497" y="10783"/>
                  </a:cubicBezTo>
                  <a:lnTo>
                    <a:pt x="11955" y="20456"/>
                  </a:lnTo>
                  <a:lnTo>
                    <a:pt x="10987" y="21600"/>
                  </a:lnTo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Shape 1260">
              <a:extLst>
                <a:ext uri="{FF2B5EF4-FFF2-40B4-BE49-F238E27FC236}">
                  <a16:creationId xmlns:a16="http://schemas.microsoft.com/office/drawing/2014/main" id="{DA9690D8-D045-48F0-B278-40D7B82A40D6}"/>
                </a:ext>
              </a:extLst>
            </p:cNvPr>
            <p:cNvSpPr/>
            <p:nvPr/>
          </p:nvSpPr>
          <p:spPr>
            <a:xfrm>
              <a:off x="113344" y="119310"/>
              <a:ext cx="619062" cy="5355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485" y="21600"/>
                  </a:moveTo>
                  <a:lnTo>
                    <a:pt x="1134" y="10527"/>
                  </a:lnTo>
                  <a:cubicBezTo>
                    <a:pt x="425" y="9327"/>
                    <a:pt x="0" y="7909"/>
                    <a:pt x="0" y="6491"/>
                  </a:cubicBezTo>
                  <a:cubicBezTo>
                    <a:pt x="0" y="2945"/>
                    <a:pt x="2552" y="0"/>
                    <a:pt x="5625" y="0"/>
                  </a:cubicBezTo>
                  <a:lnTo>
                    <a:pt x="5625" y="2400"/>
                  </a:lnTo>
                  <a:cubicBezTo>
                    <a:pt x="3687" y="2400"/>
                    <a:pt x="2080" y="4255"/>
                    <a:pt x="2080" y="6491"/>
                  </a:cubicBezTo>
                  <a:cubicBezTo>
                    <a:pt x="2080" y="7364"/>
                    <a:pt x="2269" y="8291"/>
                    <a:pt x="2789" y="9000"/>
                  </a:cubicBezTo>
                  <a:lnTo>
                    <a:pt x="12903" y="19855"/>
                  </a:lnTo>
                  <a:lnTo>
                    <a:pt x="11485" y="21600"/>
                  </a:lnTo>
                  <a:close/>
                  <a:moveTo>
                    <a:pt x="15739" y="4855"/>
                  </a:moveTo>
                  <a:lnTo>
                    <a:pt x="13896" y="3655"/>
                  </a:lnTo>
                  <a:cubicBezTo>
                    <a:pt x="14652" y="2127"/>
                    <a:pt x="15881" y="1091"/>
                    <a:pt x="17299" y="600"/>
                  </a:cubicBezTo>
                  <a:cubicBezTo>
                    <a:pt x="18717" y="164"/>
                    <a:pt x="20277" y="382"/>
                    <a:pt x="21600" y="1200"/>
                  </a:cubicBezTo>
                  <a:lnTo>
                    <a:pt x="20560" y="3327"/>
                  </a:lnTo>
                  <a:cubicBezTo>
                    <a:pt x="19757" y="2836"/>
                    <a:pt x="18717" y="2618"/>
                    <a:pt x="17819" y="2945"/>
                  </a:cubicBezTo>
                  <a:cubicBezTo>
                    <a:pt x="16968" y="3218"/>
                    <a:pt x="16259" y="3927"/>
                    <a:pt x="15739" y="4855"/>
                  </a:cubicBezTo>
                  <a:close/>
                </a:path>
              </a:pathLst>
            </a:custGeom>
            <a:solidFill>
              <a:srgbClr val="555556"/>
            </a:solidFill>
            <a:ln w="12700" cap="flat">
              <a:noFill/>
              <a:miter lim="400000"/>
            </a:ln>
            <a:effectLst/>
          </p:spPr>
          <p:txBody>
            <a:bodyPr wrap="square" lIns="22860" tIns="22860" rIns="22860" bIns="22860" numCol="1" anchor="ctr">
              <a:noAutofit/>
            </a:bodyPr>
            <a:lstStyle/>
            <a:p>
              <a:pPr defTabSz="228600" hangingPunct="0">
                <a:lnSpc>
                  <a:spcPct val="93000"/>
                </a:lnSpc>
                <a:defRPr sz="1800">
                  <a:latin typeface="Arial"/>
                  <a:ea typeface="Arial"/>
                  <a:cs typeface="Arial"/>
                  <a:sym typeface="Arial"/>
                </a:defRPr>
              </a:pPr>
              <a:endParaRPr sz="9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pic>
        <p:nvPicPr>
          <p:cNvPr id="11" name="图片 10">
            <a:hlinkClick r:id="rId5" action="ppaction://hlinksldjump"/>
            <a:extLst>
              <a:ext uri="{FF2B5EF4-FFF2-40B4-BE49-F238E27FC236}">
                <a16:creationId xmlns:a16="http://schemas.microsoft.com/office/drawing/2014/main" id="{C56C1B8D-C5CF-4788-8220-A939CB82B6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89" y="1454567"/>
            <a:ext cx="4111353" cy="2903433"/>
          </a:xfrm>
          <a:prstGeom prst="rect">
            <a:avLst/>
          </a:prstGeom>
        </p:spPr>
      </p:pic>
      <p:pic>
        <p:nvPicPr>
          <p:cNvPr id="12" name="图片 11">
            <a:hlinkClick r:id="rId7" action="ppaction://hlinksldjump"/>
            <a:extLst>
              <a:ext uri="{FF2B5EF4-FFF2-40B4-BE49-F238E27FC236}">
                <a16:creationId xmlns:a16="http://schemas.microsoft.com/office/drawing/2014/main" id="{5BFBF327-4026-4DEA-8EAF-7D34851D452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26806">
            <a:off x="6765088" y="3363314"/>
            <a:ext cx="4343160" cy="3067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68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7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: Diagonal Corners Rounded 16">
            <a:extLst>
              <a:ext uri="{FF2B5EF4-FFF2-40B4-BE49-F238E27FC236}">
                <a16:creationId xmlns:a16="http://schemas.microsoft.com/office/drawing/2014/main" id="{AB200ECC-C3C0-432C-A068-911BDA9C521D}"/>
              </a:ext>
            </a:extLst>
          </p:cNvPr>
          <p:cNvSpPr/>
          <p:nvPr/>
        </p:nvSpPr>
        <p:spPr>
          <a:xfrm>
            <a:off x="1587500" y="966615"/>
            <a:ext cx="9017000" cy="5311744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>
              <a:alpha val="89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051" name="Line 43">
            <a:extLst>
              <a:ext uri="{FF2B5EF4-FFF2-40B4-BE49-F238E27FC236}">
                <a16:creationId xmlns:a16="http://schemas.microsoft.com/office/drawing/2014/main" id="{8C9E60DA-E7B7-4AAB-AB91-8BD89879FC21}"/>
              </a:ext>
            </a:extLst>
          </p:cNvPr>
          <p:cNvSpPr>
            <a:spLocks noChangeShapeType="1"/>
          </p:cNvSpPr>
          <p:nvPr/>
        </p:nvSpPr>
        <p:spPr bwMode="auto">
          <a:xfrm>
            <a:off x="5543550" y="4284196"/>
            <a:ext cx="685800" cy="0"/>
          </a:xfrm>
          <a:prstGeom prst="line">
            <a:avLst/>
          </a:prstGeom>
          <a:noFill/>
          <a:ln w="28575">
            <a:solidFill>
              <a:srgbClr val="11507D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600"/>
          </a:p>
        </p:txBody>
      </p:sp>
      <p:sp>
        <p:nvSpPr>
          <p:cNvPr id="43052" name="Text Box 44">
            <a:extLst>
              <a:ext uri="{FF2B5EF4-FFF2-40B4-BE49-F238E27FC236}">
                <a16:creationId xmlns:a16="http://schemas.microsoft.com/office/drawing/2014/main" id="{C9C8B95E-48D4-4FE6-B3FE-5F298CB2AA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5450" y="4367050"/>
            <a:ext cx="76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2,1</a:t>
            </a:r>
          </a:p>
        </p:txBody>
      </p:sp>
      <p:sp>
        <p:nvSpPr>
          <p:cNvPr id="43054" name="Text Box 46">
            <a:extLst>
              <a:ext uri="{FF2B5EF4-FFF2-40B4-BE49-F238E27FC236}">
                <a16:creationId xmlns:a16="http://schemas.microsoft.com/office/drawing/2014/main" id="{BDEDAA71-1440-4450-91D6-2C822A0FF0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5650" y="2244036"/>
            <a:ext cx="241604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11507D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a) 9,6 – 7,5</a:t>
            </a:r>
            <a:r>
              <a:rPr lang="en-US" altLang="en-US" sz="3600">
                <a:solidFill>
                  <a:srgbClr val="11507D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43055" name="Text Box 47">
            <a:extLst>
              <a:ext uri="{FF2B5EF4-FFF2-40B4-BE49-F238E27FC236}">
                <a16:creationId xmlns:a16="http://schemas.microsoft.com/office/drawing/2014/main" id="{0BF4DC39-017A-4A54-9D7B-BB6420D355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81550" y="3027578"/>
            <a:ext cx="6463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11507D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– </a:t>
            </a:r>
          </a:p>
        </p:txBody>
      </p:sp>
      <p:sp>
        <p:nvSpPr>
          <p:cNvPr id="43056" name="Text Box 48">
            <a:extLst>
              <a:ext uri="{FF2B5EF4-FFF2-40B4-BE49-F238E27FC236}">
                <a16:creationId xmlns:a16="http://schemas.microsoft.com/office/drawing/2014/main" id="{DDC9370E-C60E-4B99-AE6E-4A5D39D61F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250" y="2814424"/>
            <a:ext cx="9715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11507D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9,6</a:t>
            </a:r>
          </a:p>
        </p:txBody>
      </p:sp>
      <p:sp>
        <p:nvSpPr>
          <p:cNvPr id="43058" name="Text Box 50">
            <a:extLst>
              <a:ext uri="{FF2B5EF4-FFF2-40B4-BE49-F238E27FC236}">
                <a16:creationId xmlns:a16="http://schemas.microsoft.com/office/drawing/2014/main" id="{29C1ABA4-3A30-4E40-9592-E0992DC8B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7086" y="1295433"/>
            <a:ext cx="521182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Đặt tính rồi tính:</a:t>
            </a:r>
          </a:p>
        </p:txBody>
      </p:sp>
      <p:pic>
        <p:nvPicPr>
          <p:cNvPr id="14" name="图片 10">
            <a:hlinkClick r:id="rId3" action="ppaction://hlinksldjump"/>
            <a:extLst>
              <a:ext uri="{FF2B5EF4-FFF2-40B4-BE49-F238E27FC236}">
                <a16:creationId xmlns:a16="http://schemas.microsoft.com/office/drawing/2014/main" id="{419396A6-FFCB-4A21-81E7-96731C21BD2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97" y="3073400"/>
            <a:ext cx="4111353" cy="290343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3181B74-716D-42DA-BDBB-70006B52CC79}"/>
              </a:ext>
            </a:extLst>
          </p:cNvPr>
          <p:cNvSpPr txBox="1"/>
          <p:nvPr/>
        </p:nvSpPr>
        <p:spPr>
          <a:xfrm>
            <a:off x="5482463" y="3622487"/>
            <a:ext cx="8079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11507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7,5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3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3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3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3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3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3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3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30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52" grpId="0"/>
      <p:bldP spid="43054" grpId="0"/>
      <p:bldP spid="43055" grpId="0"/>
      <p:bldP spid="43056" grpId="0"/>
      <p:bldP spid="43058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: Diagonal Corners Rounded 13">
            <a:extLst>
              <a:ext uri="{FF2B5EF4-FFF2-40B4-BE49-F238E27FC236}">
                <a16:creationId xmlns:a16="http://schemas.microsoft.com/office/drawing/2014/main" id="{0281B7EB-1B8B-4163-A11A-ED90C46ED13E}"/>
              </a:ext>
            </a:extLst>
          </p:cNvPr>
          <p:cNvSpPr/>
          <p:nvPr/>
        </p:nvSpPr>
        <p:spPr>
          <a:xfrm>
            <a:off x="1816820" y="773128"/>
            <a:ext cx="9017000" cy="5311744"/>
          </a:xfrm>
          <a:prstGeom prst="round2DiagRect">
            <a:avLst>
              <a:gd name="adj1" fmla="val 0"/>
              <a:gd name="adj2" fmla="val 50000"/>
            </a:avLst>
          </a:prstGeom>
          <a:solidFill>
            <a:schemeClr val="bg1">
              <a:alpha val="89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048" name="Text Box 40">
            <a:extLst>
              <a:ext uri="{FF2B5EF4-FFF2-40B4-BE49-F238E27FC236}">
                <a16:creationId xmlns:a16="http://schemas.microsoft.com/office/drawing/2014/main" id="{ED3C1FDE-A482-4E1F-9D99-C8A0EEBFA1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1074" y="3320060"/>
            <a:ext cx="60785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>
                <a:solidFill>
                  <a:srgbClr val="11507D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– </a:t>
            </a:r>
          </a:p>
        </p:txBody>
      </p:sp>
      <p:sp>
        <p:nvSpPr>
          <p:cNvPr id="43049" name="Text Box 41">
            <a:extLst>
              <a:ext uri="{FF2B5EF4-FFF2-40B4-BE49-F238E27FC236}">
                <a16:creationId xmlns:a16="http://schemas.microsoft.com/office/drawing/2014/main" id="{AC5E22A7-C754-48F7-A3D8-476C93F568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4082" y="3047111"/>
            <a:ext cx="82524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11507D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4,7</a:t>
            </a:r>
          </a:p>
        </p:txBody>
      </p:sp>
      <p:sp>
        <p:nvSpPr>
          <p:cNvPr id="43050" name="Line 42">
            <a:extLst>
              <a:ext uri="{FF2B5EF4-FFF2-40B4-BE49-F238E27FC236}">
                <a16:creationId xmlns:a16="http://schemas.microsoft.com/office/drawing/2014/main" id="{272C1DAF-7ED9-4A65-8850-89205836257B}"/>
              </a:ext>
            </a:extLst>
          </p:cNvPr>
          <p:cNvSpPr>
            <a:spLocks noChangeShapeType="1"/>
          </p:cNvSpPr>
          <p:nvPr/>
        </p:nvSpPr>
        <p:spPr bwMode="auto">
          <a:xfrm>
            <a:off x="5009198" y="4435907"/>
            <a:ext cx="78347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400"/>
          </a:p>
        </p:txBody>
      </p:sp>
      <p:sp>
        <p:nvSpPr>
          <p:cNvPr id="43053" name="Text Box 45">
            <a:extLst>
              <a:ext uri="{FF2B5EF4-FFF2-40B4-BE49-F238E27FC236}">
                <a16:creationId xmlns:a16="http://schemas.microsoft.com/office/drawing/2014/main" id="{79C465A3-477F-41AD-9A81-35E706D5C1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5509" y="4435907"/>
            <a:ext cx="94128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2,3</a:t>
            </a:r>
          </a:p>
        </p:txBody>
      </p:sp>
      <p:sp>
        <p:nvSpPr>
          <p:cNvPr id="43057" name="Text Box 49">
            <a:extLst>
              <a:ext uri="{FF2B5EF4-FFF2-40B4-BE49-F238E27FC236}">
                <a16:creationId xmlns:a16="http://schemas.microsoft.com/office/drawing/2014/main" id="{E58EFA4E-2264-45A1-8A01-5BB0531FCA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8150" y="2413000"/>
            <a:ext cx="255711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11507D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b) 4,7 – 2,4  </a:t>
            </a:r>
          </a:p>
        </p:txBody>
      </p:sp>
      <p:sp>
        <p:nvSpPr>
          <p:cNvPr id="43058" name="Text Box 50">
            <a:extLst>
              <a:ext uri="{FF2B5EF4-FFF2-40B4-BE49-F238E27FC236}">
                <a16:creationId xmlns:a16="http://schemas.microsoft.com/office/drawing/2014/main" id="{29C1ABA4-3A30-4E40-9592-E0992DC8BC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6820" y="1163975"/>
            <a:ext cx="5918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Đặt tính rồi tính:</a:t>
            </a:r>
          </a:p>
        </p:txBody>
      </p:sp>
      <p:pic>
        <p:nvPicPr>
          <p:cNvPr id="13" name="图片 11">
            <a:hlinkClick r:id="rId3" action="ppaction://hlinksldjump"/>
            <a:extLst>
              <a:ext uri="{FF2B5EF4-FFF2-40B4-BE49-F238E27FC236}">
                <a16:creationId xmlns:a16="http://schemas.microsoft.com/office/drawing/2014/main" id="{AD5E7D29-D773-42EF-911B-A4AD03B627C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26806">
            <a:off x="6131520" y="3154092"/>
            <a:ext cx="4935690" cy="348557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01D06D4-63B7-46CA-8CC3-016E3A1D5382}"/>
              </a:ext>
            </a:extLst>
          </p:cNvPr>
          <p:cNvSpPr txBox="1"/>
          <p:nvPr/>
        </p:nvSpPr>
        <p:spPr>
          <a:xfrm>
            <a:off x="5089384" y="3783186"/>
            <a:ext cx="7969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11507D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2,4</a:t>
            </a:r>
          </a:p>
        </p:txBody>
      </p:sp>
    </p:spTree>
    <p:extLst>
      <p:ext uri="{BB962C8B-B14F-4D97-AF65-F5344CB8AC3E}">
        <p14:creationId xmlns:p14="http://schemas.microsoft.com/office/powerpoint/2010/main" val="39571203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3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43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3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3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3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3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3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3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48" grpId="0"/>
      <p:bldP spid="43049" grpId="0"/>
      <p:bldP spid="43050" grpId="0" animBg="1"/>
      <p:bldP spid="43053" grpId="0"/>
      <p:bldP spid="43057" grpId="0"/>
      <p:bldP spid="43058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室内, 餐桌&#10;&#10;描述已自动生成">
            <a:extLst>
              <a:ext uri="{FF2B5EF4-FFF2-40B4-BE49-F238E27FC236}">
                <a16:creationId xmlns:a16="http://schemas.microsoft.com/office/drawing/2014/main" id="{AF997ED6-70B6-4E00-BBDA-7834F6BC9E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94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5AFC0505-A9FA-45CF-A322-C445DAB66630}"/>
              </a:ext>
            </a:extLst>
          </p:cNvPr>
          <p:cNvSpPr txBox="1"/>
          <p:nvPr/>
        </p:nvSpPr>
        <p:spPr>
          <a:xfrm>
            <a:off x="1543050" y="796637"/>
            <a:ext cx="1025706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500" b="1">
                <a:solidFill>
                  <a:srgbClr val="11507D"/>
                </a:solidFill>
                <a:latin typeface="UTM Bell" panose="02040603050506020204" pitchFamily="18" charset="0"/>
                <a:ea typeface="Microsoft YaHei" panose="020B0503020204020204" pitchFamily="34" charset="-122"/>
              </a:rPr>
              <a:t>LUYỆN TẬP</a:t>
            </a:r>
            <a:endParaRPr lang="zh-CN" altLang="en-US" sz="11500" b="1" dirty="0">
              <a:solidFill>
                <a:srgbClr val="11507D"/>
              </a:solidFill>
              <a:latin typeface="UTM Bell" panose="02040603050506020204" pitchFamily="18" charset="0"/>
              <a:ea typeface="Microsoft YaHe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52125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7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85E0A28-1C00-4936-B5EC-898FEBD03DFB}"/>
              </a:ext>
            </a:extLst>
          </p:cNvPr>
          <p:cNvSpPr/>
          <p:nvPr/>
        </p:nvSpPr>
        <p:spPr>
          <a:xfrm>
            <a:off x="224647" y="0"/>
            <a:ext cx="11742706" cy="6708007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26D0D588-A9BD-4AB2-89B9-0DB18C4B54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00" b="90000" l="55889" r="98444">
                        <a14:foregroundMark x1="60889" y1="23800" x2="58222" y2="36000"/>
                        <a14:foregroundMark x1="58222" y1="36000" x2="58222" y2="38800"/>
                        <a14:foregroundMark x1="55889" y1="35600" x2="56444" y2="41400"/>
                        <a14:foregroundMark x1="69667" y1="10800" x2="79667" y2="5800"/>
                        <a14:foregroundMark x1="97667" y1="28800" x2="98225" y2="33400"/>
                        <a14:backgroundMark x1="57667" y1="49600" x2="60889" y2="76400"/>
                        <a14:backgroundMark x1="66667" y1="7600" x2="64444" y2="12200"/>
                        <a14:backgroundMark x1="95889" y1="18400" x2="95889" y2="18400"/>
                        <a14:backgroundMark x1="98889" y1="33400" x2="98889" y2="33400"/>
                        <a14:backgroundMark x1="99111" y1="34600" x2="99111" y2="37000"/>
                        <a14:backgroundMark x1="98889" y1="34200" x2="98444" y2="352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813" r="1"/>
          <a:stretch/>
        </p:blipFill>
        <p:spPr>
          <a:xfrm>
            <a:off x="6639567" y="551722"/>
            <a:ext cx="5334000" cy="6558013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DABEE6F-7639-47C5-8E42-105638E6794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38" r="1" b="35582"/>
          <a:stretch/>
        </p:blipFill>
        <p:spPr>
          <a:xfrm>
            <a:off x="0" y="1375992"/>
            <a:ext cx="4889500" cy="5182022"/>
          </a:xfrm>
          <a:prstGeom prst="rect">
            <a:avLst/>
          </a:prstGeom>
        </p:spPr>
      </p:pic>
      <p:sp>
        <p:nvSpPr>
          <p:cNvPr id="8" name="Text Box 26">
            <a:extLst>
              <a:ext uri="{FF2B5EF4-FFF2-40B4-BE49-F238E27FC236}">
                <a16:creationId xmlns:a16="http://schemas.microsoft.com/office/drawing/2014/main" id="{95AF7844-4030-4403-BC99-310B441985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2157" y="518109"/>
            <a:ext cx="5334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1. </a:t>
            </a:r>
            <a:r>
              <a:rPr lang="en-US" altLang="en-US" sz="4000" b="1">
                <a:solidFill>
                  <a:srgbClr val="1150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 tính rồi tính:</a:t>
            </a: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B9B9D2DD-712C-414A-84BF-043B34156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331" y="3211004"/>
            <a:ext cx="3274669" cy="658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1150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68,72 – 29,91 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A876B5DA-5F4B-4D1E-808A-A1BA40931B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331" y="3988146"/>
            <a:ext cx="3185614" cy="658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1150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52,37 – 8,64  </a:t>
            </a: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2016C0F2-3EAB-4A68-8E82-1AA90462C6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974" y="2153109"/>
            <a:ext cx="338244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1150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75,5 – 30,26 </a:t>
            </a:r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id="{7A93D480-4F0A-44EB-9E94-6A3436317C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8974" y="2799440"/>
            <a:ext cx="2654299" cy="6582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1150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60 – 12,45 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EEE9FE6-D806-4DDE-9C97-AD6D85BB30D2}"/>
              </a:ext>
            </a:extLst>
          </p:cNvPr>
          <p:cNvGrpSpPr/>
          <p:nvPr/>
        </p:nvGrpSpPr>
        <p:grpSpPr>
          <a:xfrm>
            <a:off x="11906" y="1375991"/>
            <a:ext cx="4889500" cy="5182022"/>
            <a:chOff x="11906" y="1375991"/>
            <a:chExt cx="4889500" cy="5182022"/>
          </a:xfrm>
        </p:grpSpPr>
        <p:pic>
          <p:nvPicPr>
            <p:cNvPr id="16" name="图片 2">
              <a:extLst>
                <a:ext uri="{FF2B5EF4-FFF2-40B4-BE49-F238E27FC236}">
                  <a16:creationId xmlns:a16="http://schemas.microsoft.com/office/drawing/2014/main" id="{864363E3-7B96-468C-B430-76F4EB2076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138" r="1" b="35582"/>
            <a:stretch/>
          </p:blipFill>
          <p:spPr>
            <a:xfrm>
              <a:off x="11906" y="1375991"/>
              <a:ext cx="4889500" cy="5182022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6F6C1DE-21C6-4B7C-A15B-D76E2746352C}"/>
                </a:ext>
              </a:extLst>
            </p:cNvPr>
            <p:cNvSpPr txBox="1"/>
            <p:nvPr/>
          </p:nvSpPr>
          <p:spPr>
            <a:xfrm>
              <a:off x="154330" y="3339072"/>
              <a:ext cx="3722855" cy="14465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en-US" altLang="en-US" sz="4400" b="1" i="0" u="none" strike="noStrike" kern="1200" cap="none" spc="0" normalizeH="0" baseline="0" noProof="0">
                  <a:ln>
                    <a:noFill/>
                  </a:ln>
                  <a:solidFill>
                    <a:srgbClr val="11507D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Hãy nêu cách đặt tính.</a:t>
              </a:r>
              <a:endParaRPr lang="en-US" sz="3600">
                <a:solidFill>
                  <a:srgbClr val="11507D"/>
                </a:solidFill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065FF29-9155-4CB9-9BB6-AA9C7B14B282}"/>
              </a:ext>
            </a:extLst>
          </p:cNvPr>
          <p:cNvGrpSpPr/>
          <p:nvPr/>
        </p:nvGrpSpPr>
        <p:grpSpPr>
          <a:xfrm>
            <a:off x="5492920" y="401874"/>
            <a:ext cx="6228870" cy="5583749"/>
            <a:chOff x="5951224" y="-457572"/>
            <a:chExt cx="6228870" cy="5182022"/>
          </a:xfrm>
        </p:grpSpPr>
        <p:pic>
          <p:nvPicPr>
            <p:cNvPr id="18" name="图片 2">
              <a:extLst>
                <a:ext uri="{FF2B5EF4-FFF2-40B4-BE49-F238E27FC236}">
                  <a16:creationId xmlns:a16="http://schemas.microsoft.com/office/drawing/2014/main" id="{ABC7664E-CCEF-4181-9565-A0F6F38696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138" r="1" b="35582"/>
            <a:stretch/>
          </p:blipFill>
          <p:spPr>
            <a:xfrm flipH="1">
              <a:off x="5951224" y="-457572"/>
              <a:ext cx="6228870" cy="5182022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0C8CEDB-9675-422E-A20C-FA1D4FCAB384}"/>
                </a:ext>
              </a:extLst>
            </p:cNvPr>
            <p:cNvSpPr txBox="1"/>
            <p:nvPr/>
          </p:nvSpPr>
          <p:spPr>
            <a:xfrm>
              <a:off x="7844974" y="645395"/>
              <a:ext cx="4263908" cy="28623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kumimoji="0" lang="en-US" alt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+mn-cs"/>
                </a:rPr>
                <a:t> Viết số trừ dưới số bị trừ sao cho các chữ số ở cùng một hàng đặt thẳng cột với nhau.</a:t>
              </a:r>
              <a:endParaRPr lang="en-US" sz="2800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554F261-3B09-48F2-A943-1682671D30AA}"/>
              </a:ext>
            </a:extLst>
          </p:cNvPr>
          <p:cNvGrpSpPr/>
          <p:nvPr/>
        </p:nvGrpSpPr>
        <p:grpSpPr>
          <a:xfrm>
            <a:off x="0" y="1375990"/>
            <a:ext cx="5193698" cy="5182022"/>
            <a:chOff x="11906" y="1375991"/>
            <a:chExt cx="5193698" cy="5182022"/>
          </a:xfrm>
        </p:grpSpPr>
        <p:pic>
          <p:nvPicPr>
            <p:cNvPr id="26" name="图片 2">
              <a:extLst>
                <a:ext uri="{FF2B5EF4-FFF2-40B4-BE49-F238E27FC236}">
                  <a16:creationId xmlns:a16="http://schemas.microsoft.com/office/drawing/2014/main" id="{66EE8675-BFF2-4A7A-87ED-EE50A4FCAA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138" r="1" b="35582"/>
            <a:stretch/>
          </p:blipFill>
          <p:spPr>
            <a:xfrm>
              <a:off x="11906" y="1375991"/>
              <a:ext cx="5193698" cy="5182022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FA68857-5B8F-4D86-B31B-7E5829554FE6}"/>
                </a:ext>
              </a:extLst>
            </p:cNvPr>
            <p:cNvSpPr txBox="1"/>
            <p:nvPr/>
          </p:nvSpPr>
          <p:spPr>
            <a:xfrm>
              <a:off x="105217" y="2721576"/>
              <a:ext cx="3503489" cy="286232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n-US" altLang="en-US" sz="3600" b="1">
                  <a:solidFill>
                    <a:srgbClr val="11507D"/>
                  </a:solidFill>
                  <a:latin typeface="Times New Roman" panose="02020603050405020304" pitchFamily="18" charset="0"/>
                </a:rPr>
                <a:t>Muốn trừ một số thập phân cho một số thập phân ta làm như thế nào?</a:t>
              </a:r>
              <a:endParaRPr lang="en-US" sz="2800">
                <a:solidFill>
                  <a:srgbClr val="11507D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2766635-9D77-4AE6-9ACF-6F4E93D266C6}"/>
              </a:ext>
            </a:extLst>
          </p:cNvPr>
          <p:cNvGrpSpPr/>
          <p:nvPr/>
        </p:nvGrpSpPr>
        <p:grpSpPr>
          <a:xfrm>
            <a:off x="5193698" y="401874"/>
            <a:ext cx="6528092" cy="5904404"/>
            <a:chOff x="5951224" y="-457572"/>
            <a:chExt cx="6228870" cy="5182022"/>
          </a:xfrm>
        </p:grpSpPr>
        <p:pic>
          <p:nvPicPr>
            <p:cNvPr id="29" name="图片 2">
              <a:extLst>
                <a:ext uri="{FF2B5EF4-FFF2-40B4-BE49-F238E27FC236}">
                  <a16:creationId xmlns:a16="http://schemas.microsoft.com/office/drawing/2014/main" id="{0189ECB4-BD12-4CE7-A277-E8FEEB932D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138" r="1" b="35582"/>
            <a:stretch/>
          </p:blipFill>
          <p:spPr>
            <a:xfrm flipH="1">
              <a:off x="5951224" y="-457572"/>
              <a:ext cx="6228870" cy="5182022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C621DB2-663B-4543-AEF4-4446520B2E6E}"/>
                </a:ext>
              </a:extLst>
            </p:cNvPr>
            <p:cNvSpPr txBox="1"/>
            <p:nvPr/>
          </p:nvSpPr>
          <p:spPr>
            <a:xfrm>
              <a:off x="7757363" y="712272"/>
              <a:ext cx="4351519" cy="275523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 eaLnBrk="1" hangingPunct="1">
                <a:lnSpc>
                  <a:spcPct val="90000"/>
                </a:lnSpc>
                <a:spcBef>
                  <a:spcPct val="10000"/>
                </a:spcBef>
                <a:buFontTx/>
                <a:buNone/>
              </a:pPr>
              <a:r>
                <a:rPr lang="en-US" altLang="en-US" sz="3600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- Ta trừ như trừ các số tự nhiên.</a:t>
              </a:r>
            </a:p>
            <a:p>
              <a:pPr algn="just" eaLnBrk="1" hangingPunct="1">
                <a:lnSpc>
                  <a:spcPct val="90000"/>
                </a:lnSpc>
                <a:spcBef>
                  <a:spcPct val="10000"/>
                </a:spcBef>
                <a:buFontTx/>
                <a:buNone/>
              </a:pPr>
              <a:r>
                <a:rPr lang="en-US" altLang="en-US" sz="3600" b="1">
                  <a:solidFill>
                    <a:srgbClr val="FF0000"/>
                  </a:solidFill>
                  <a:latin typeface="Times New Roman" panose="02020603050405020304" pitchFamily="18" charset="0"/>
                </a:rPr>
                <a:t>- Viết dấu phẩy ở hiệu thẳng cột với các dấu phẩy của số bị trừ và số trừ.</a:t>
              </a:r>
              <a:endParaRPr lang="en-US" sz="2800"/>
            </a:p>
          </p:txBody>
        </p:sp>
      </p:grpSp>
    </p:spTree>
    <p:extLst>
      <p:ext uri="{BB962C8B-B14F-4D97-AF65-F5344CB8AC3E}">
        <p14:creationId xmlns:p14="http://schemas.microsoft.com/office/powerpoint/2010/main" val="553742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7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AC4785C6-C3C3-41DD-8989-2D0D26F93105}"/>
              </a:ext>
            </a:extLst>
          </p:cNvPr>
          <p:cNvSpPr/>
          <p:nvPr/>
        </p:nvSpPr>
        <p:spPr>
          <a:xfrm>
            <a:off x="400050" y="209551"/>
            <a:ext cx="11295924" cy="6438900"/>
          </a:xfrm>
          <a:prstGeom prst="roundRect">
            <a:avLst/>
          </a:prstGeom>
          <a:solidFill>
            <a:schemeClr val="bg1">
              <a:alpha val="89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Box 2">
            <a:extLst>
              <a:ext uri="{FF2B5EF4-FFF2-40B4-BE49-F238E27FC236}">
                <a16:creationId xmlns:a16="http://schemas.microsoft.com/office/drawing/2014/main" id="{264F4C1A-808E-4D5E-8D22-9A28447626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8900" y="1616406"/>
            <a:ext cx="26170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1150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75,5 – 30,26 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36DABA0D-AD37-4D99-98C3-57A563BAA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4696" y="1576655"/>
            <a:ext cx="234932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1150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60 – 12,45 </a:t>
            </a:r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39D106AD-5182-41F2-8F15-B59AB0BAF0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050" y="1635368"/>
            <a:ext cx="28797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1150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68,72 – 29,91 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A02CE773-4403-4D64-86FA-E0C8D59BF6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8534" y="1616406"/>
            <a:ext cx="280160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1150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52,37 – 8,64  </a:t>
            </a:r>
          </a:p>
        </p:txBody>
      </p:sp>
      <p:sp>
        <p:nvSpPr>
          <p:cNvPr id="6" name="Line 6">
            <a:extLst>
              <a:ext uri="{FF2B5EF4-FFF2-40B4-BE49-F238E27FC236}">
                <a16:creationId xmlns:a16="http://schemas.microsoft.com/office/drawing/2014/main" id="{F8605D7C-9FA3-4841-A4FD-F4C7FB4D58B8}"/>
              </a:ext>
            </a:extLst>
          </p:cNvPr>
          <p:cNvSpPr>
            <a:spLocks noChangeShapeType="1"/>
          </p:cNvSpPr>
          <p:nvPr/>
        </p:nvSpPr>
        <p:spPr bwMode="auto">
          <a:xfrm>
            <a:off x="3692988" y="3655795"/>
            <a:ext cx="156515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/>
          </a:p>
        </p:txBody>
      </p:sp>
      <p:sp>
        <p:nvSpPr>
          <p:cNvPr id="7" name="Text Box 7">
            <a:extLst>
              <a:ext uri="{FF2B5EF4-FFF2-40B4-BE49-F238E27FC236}">
                <a16:creationId xmlns:a16="http://schemas.microsoft.com/office/drawing/2014/main" id="{150A6AF2-986D-4C28-A0B1-44DF697121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953" y="3671892"/>
            <a:ext cx="1422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246693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38,81</a:t>
            </a:r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16C9F0B5-0C12-43B7-A56B-0E2CA5061A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6603" y="2482854"/>
            <a:ext cx="1422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68,72</a:t>
            </a:r>
          </a:p>
        </p:txBody>
      </p:sp>
      <p:sp>
        <p:nvSpPr>
          <p:cNvPr id="9" name="Text Box 9">
            <a:extLst>
              <a:ext uri="{FF2B5EF4-FFF2-40B4-BE49-F238E27FC236}">
                <a16:creationId xmlns:a16="http://schemas.microsoft.com/office/drawing/2014/main" id="{3B6FFCCE-CD05-473F-A7C0-9456D87BC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290" y="3046417"/>
            <a:ext cx="137766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29,91</a:t>
            </a:r>
          </a:p>
        </p:txBody>
      </p:sp>
      <p:sp>
        <p:nvSpPr>
          <p:cNvPr id="10" name="Text Box 10">
            <a:extLst>
              <a:ext uri="{FF2B5EF4-FFF2-40B4-BE49-F238E27FC236}">
                <a16:creationId xmlns:a16="http://schemas.microsoft.com/office/drawing/2014/main" id="{476A72E5-2ABA-43DD-8797-5A5EBB7E85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7602" y="2512795"/>
            <a:ext cx="1422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52,37</a:t>
            </a:r>
            <a:endParaRPr lang="en-US" altLang="en-US">
              <a:solidFill>
                <a:srgbClr val="008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Text Box 11">
            <a:extLst>
              <a:ext uri="{FF2B5EF4-FFF2-40B4-BE49-F238E27FC236}">
                <a16:creationId xmlns:a16="http://schemas.microsoft.com/office/drawing/2014/main" id="{41A92C71-1681-4AD9-80D5-832A3A4B2C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5389" y="2969995"/>
            <a:ext cx="129069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8,64</a:t>
            </a:r>
          </a:p>
        </p:txBody>
      </p:sp>
      <p:sp>
        <p:nvSpPr>
          <p:cNvPr id="12" name="Text Box 12">
            <a:extLst>
              <a:ext uri="{FF2B5EF4-FFF2-40B4-BE49-F238E27FC236}">
                <a16:creationId xmlns:a16="http://schemas.microsoft.com/office/drawing/2014/main" id="{58FB8AB9-D0B9-4737-B01B-C3C58C39E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589" y="2743204"/>
            <a:ext cx="4119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13" name="Text Box 13">
            <a:extLst>
              <a:ext uri="{FF2B5EF4-FFF2-40B4-BE49-F238E27FC236}">
                <a16:creationId xmlns:a16="http://schemas.microsoft.com/office/drawing/2014/main" id="{CC1508F7-1939-4CBB-BC85-DD03705C18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5497" y="2711454"/>
            <a:ext cx="4119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14" name="Text Box 14">
            <a:extLst>
              <a:ext uri="{FF2B5EF4-FFF2-40B4-BE49-F238E27FC236}">
                <a16:creationId xmlns:a16="http://schemas.microsoft.com/office/drawing/2014/main" id="{91FB40C9-202D-4724-A4AC-32BEEE32E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1253" y="2702328"/>
            <a:ext cx="4119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15" name="Text Box 15">
            <a:extLst>
              <a:ext uri="{FF2B5EF4-FFF2-40B4-BE49-F238E27FC236}">
                <a16:creationId xmlns:a16="http://schemas.microsoft.com/office/drawing/2014/main" id="{ABA9CE14-4186-47B9-989D-C774D5C54A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68711" y="2482854"/>
            <a:ext cx="11589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75,5</a:t>
            </a:r>
            <a:endParaRPr lang="en-US" altLang="en-US">
              <a:solidFill>
                <a:srgbClr val="008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Text Box 16">
            <a:extLst>
              <a:ext uri="{FF2B5EF4-FFF2-40B4-BE49-F238E27FC236}">
                <a16:creationId xmlns:a16="http://schemas.microsoft.com/office/drawing/2014/main" id="{200ECECD-0979-4AA0-A993-FDF16C05F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5061" y="2940054"/>
            <a:ext cx="1422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30,26</a:t>
            </a:r>
          </a:p>
        </p:txBody>
      </p:sp>
      <p:sp>
        <p:nvSpPr>
          <p:cNvPr id="17" name="Text Box 17">
            <a:extLst>
              <a:ext uri="{FF2B5EF4-FFF2-40B4-BE49-F238E27FC236}">
                <a16:creationId xmlns:a16="http://schemas.microsoft.com/office/drawing/2014/main" id="{7CD6B18F-1C59-4A5C-A0D1-3987FBA78C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39854" y="2473728"/>
            <a:ext cx="7638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60</a:t>
            </a:r>
            <a:endParaRPr lang="en-US" altLang="en-US">
              <a:solidFill>
                <a:srgbClr val="008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8" name="Text Box 18">
            <a:extLst>
              <a:ext uri="{FF2B5EF4-FFF2-40B4-BE49-F238E27FC236}">
                <a16:creationId xmlns:a16="http://schemas.microsoft.com/office/drawing/2014/main" id="{610DBB08-DAFC-4EC2-8CC2-9BFEE827F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39854" y="2930928"/>
            <a:ext cx="1422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12,45</a:t>
            </a:r>
            <a:endParaRPr lang="en-US" altLang="en-US">
              <a:solidFill>
                <a:srgbClr val="008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9" name="Line 19">
            <a:extLst>
              <a:ext uri="{FF2B5EF4-FFF2-40B4-BE49-F238E27FC236}">
                <a16:creationId xmlns:a16="http://schemas.microsoft.com/office/drawing/2014/main" id="{84799234-5E60-4E6E-BB25-F1C8D2A2C7E5}"/>
              </a:ext>
            </a:extLst>
          </p:cNvPr>
          <p:cNvSpPr>
            <a:spLocks noChangeShapeType="1"/>
          </p:cNvSpPr>
          <p:nvPr/>
        </p:nvSpPr>
        <p:spPr bwMode="auto">
          <a:xfrm>
            <a:off x="841990" y="3657604"/>
            <a:ext cx="136951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/>
          </a:p>
        </p:txBody>
      </p:sp>
      <p:sp>
        <p:nvSpPr>
          <p:cNvPr id="20" name="Line 20">
            <a:extLst>
              <a:ext uri="{FF2B5EF4-FFF2-40B4-BE49-F238E27FC236}">
                <a16:creationId xmlns:a16="http://schemas.microsoft.com/office/drawing/2014/main" id="{E6141445-1B66-4975-B9FD-BC77D913C045}"/>
              </a:ext>
            </a:extLst>
          </p:cNvPr>
          <p:cNvSpPr>
            <a:spLocks noChangeShapeType="1"/>
          </p:cNvSpPr>
          <p:nvPr/>
        </p:nvSpPr>
        <p:spPr bwMode="auto">
          <a:xfrm>
            <a:off x="6794098" y="3625854"/>
            <a:ext cx="136951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/>
          </a:p>
        </p:txBody>
      </p:sp>
      <p:sp>
        <p:nvSpPr>
          <p:cNvPr id="21" name="Line 21">
            <a:extLst>
              <a:ext uri="{FF2B5EF4-FFF2-40B4-BE49-F238E27FC236}">
                <a16:creationId xmlns:a16="http://schemas.microsoft.com/office/drawing/2014/main" id="{D49EAB8C-4E4E-4141-8C40-7D8A90BC0713}"/>
              </a:ext>
            </a:extLst>
          </p:cNvPr>
          <p:cNvSpPr>
            <a:spLocks noChangeShapeType="1"/>
          </p:cNvSpPr>
          <p:nvPr/>
        </p:nvSpPr>
        <p:spPr bwMode="auto">
          <a:xfrm>
            <a:off x="9563654" y="3616728"/>
            <a:ext cx="1369514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000"/>
          </a:p>
        </p:txBody>
      </p:sp>
      <p:sp>
        <p:nvSpPr>
          <p:cNvPr id="22" name="Text Box 22">
            <a:extLst>
              <a:ext uri="{FF2B5EF4-FFF2-40B4-BE49-F238E27FC236}">
                <a16:creationId xmlns:a16="http://schemas.microsoft.com/office/drawing/2014/main" id="{C56F082E-87F6-4D97-ADED-7DE2EAE0CB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9188" y="3655795"/>
            <a:ext cx="155410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246693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43,73 </a:t>
            </a:r>
          </a:p>
        </p:txBody>
      </p:sp>
      <p:sp>
        <p:nvSpPr>
          <p:cNvPr id="23" name="Text Box 23">
            <a:extLst>
              <a:ext uri="{FF2B5EF4-FFF2-40B4-BE49-F238E27FC236}">
                <a16:creationId xmlns:a16="http://schemas.microsoft.com/office/drawing/2014/main" id="{3E791995-CB6E-4D11-B692-3B73965C86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0298" y="3625854"/>
            <a:ext cx="137766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246693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45,24 </a:t>
            </a:r>
          </a:p>
        </p:txBody>
      </p:sp>
      <p:sp>
        <p:nvSpPr>
          <p:cNvPr id="24" name="Text Box 24">
            <a:extLst>
              <a:ext uri="{FF2B5EF4-FFF2-40B4-BE49-F238E27FC236}">
                <a16:creationId xmlns:a16="http://schemas.microsoft.com/office/drawing/2014/main" id="{7BE0B888-ECF2-45FD-9DF8-7F500DC6CC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39853" y="3540528"/>
            <a:ext cx="155410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246693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47,55 </a:t>
            </a:r>
          </a:p>
        </p:txBody>
      </p:sp>
      <p:sp>
        <p:nvSpPr>
          <p:cNvPr id="25" name="Text Box 25">
            <a:extLst>
              <a:ext uri="{FF2B5EF4-FFF2-40B4-BE49-F238E27FC236}">
                <a16:creationId xmlns:a16="http://schemas.microsoft.com/office/drawing/2014/main" id="{E29F62E8-CA4D-47AD-B95B-796356076D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0588" y="2741395"/>
            <a:ext cx="4119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008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-</a:t>
            </a:r>
          </a:p>
        </p:txBody>
      </p:sp>
      <p:sp>
        <p:nvSpPr>
          <p:cNvPr id="26" name="Text Box 26">
            <a:extLst>
              <a:ext uri="{FF2B5EF4-FFF2-40B4-BE49-F238E27FC236}">
                <a16:creationId xmlns:a16="http://schemas.microsoft.com/office/drawing/2014/main" id="{99D2518A-17EA-45DD-AD62-AF4C50687B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5353" y="606154"/>
            <a:ext cx="62960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 algn="ctr" eaLnBrk="1" hangingPunct="1">
              <a:spcBef>
                <a:spcPct val="50000"/>
              </a:spcBef>
              <a:buNone/>
            </a:pPr>
            <a:r>
              <a:rPr lang="en-US" alt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1. </a:t>
            </a:r>
            <a:r>
              <a:rPr lang="en-US" altLang="en-US" sz="4000" b="1">
                <a:solidFill>
                  <a:srgbClr val="11507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 tính rồi tính:</a:t>
            </a:r>
          </a:p>
        </p:txBody>
      </p:sp>
      <p:sp>
        <p:nvSpPr>
          <p:cNvPr id="27" name="TextBox 1">
            <a:extLst>
              <a:ext uri="{FF2B5EF4-FFF2-40B4-BE49-F238E27FC236}">
                <a16:creationId xmlns:a16="http://schemas.microsoft.com/office/drawing/2014/main" id="{8E9101D6-2265-4664-A68B-1ED863662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3051" y="4570951"/>
            <a:ext cx="91058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</a:rPr>
              <a:t>Hãy nêu cách thực hiện phép tính ý d?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3FB8C8A-6FC0-4728-A41A-79C47F09B678}"/>
              </a:ext>
            </a:extLst>
          </p:cNvPr>
          <p:cNvSpPr txBox="1"/>
          <p:nvPr/>
        </p:nvSpPr>
        <p:spPr>
          <a:xfrm>
            <a:off x="10383183" y="2461028"/>
            <a:ext cx="444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6E9ECB0-8991-46C2-974F-BFF878DDAD7C}"/>
              </a:ext>
            </a:extLst>
          </p:cNvPr>
          <p:cNvSpPr txBox="1"/>
          <p:nvPr/>
        </p:nvSpPr>
        <p:spPr>
          <a:xfrm>
            <a:off x="10036438" y="2461642"/>
            <a:ext cx="2968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,</a:t>
            </a:r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F02C473-1FCA-4439-B039-87E1B35A2C24}"/>
              </a:ext>
            </a:extLst>
          </p:cNvPr>
          <p:cNvSpPr txBox="1"/>
          <p:nvPr/>
        </p:nvSpPr>
        <p:spPr>
          <a:xfrm>
            <a:off x="10172513" y="2473728"/>
            <a:ext cx="29684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0</a:t>
            </a:r>
            <a:endParaRPr lang="en-US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893CFCC-7C88-4B6D-A58A-471A0564DA43}"/>
              </a:ext>
            </a:extLst>
          </p:cNvPr>
          <p:cNvCxnSpPr/>
          <p:nvPr/>
        </p:nvCxnSpPr>
        <p:spPr>
          <a:xfrm>
            <a:off x="2833136" y="2626128"/>
            <a:ext cx="0" cy="9144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C1A476-E353-49A2-9A23-F2A175D15756}"/>
              </a:ext>
            </a:extLst>
          </p:cNvPr>
          <p:cNvCxnSpPr/>
          <p:nvPr/>
        </p:nvCxnSpPr>
        <p:spPr>
          <a:xfrm>
            <a:off x="6012476" y="2646116"/>
            <a:ext cx="0" cy="9144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AC1C65C-8AB3-4A63-977D-4C65FCC3CF5E}"/>
              </a:ext>
            </a:extLst>
          </p:cNvPr>
          <p:cNvCxnSpPr/>
          <p:nvPr/>
        </p:nvCxnSpPr>
        <p:spPr>
          <a:xfrm>
            <a:off x="8795442" y="2646116"/>
            <a:ext cx="0" cy="9144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4923522E-354C-4F0D-B051-102AE89A1B49}"/>
              </a:ext>
            </a:extLst>
          </p:cNvPr>
          <p:cNvCxnSpPr/>
          <p:nvPr/>
        </p:nvCxnSpPr>
        <p:spPr>
          <a:xfrm>
            <a:off x="11193956" y="2626128"/>
            <a:ext cx="0" cy="9144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373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4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2" grpId="0"/>
      <p:bldP spid="23" grpId="0"/>
      <p:bldP spid="24" grpId="0"/>
      <p:bldP spid="25" grpId="0"/>
      <p:bldP spid="27" grpId="0"/>
      <p:bldP spid="29" grpId="0"/>
      <p:bldP spid="31" grpId="0"/>
      <p:bldP spid="3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4.0.0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274</TotalTime>
  <Words>901</Words>
  <Application>Microsoft Office PowerPoint</Application>
  <PresentationFormat>Widescreen</PresentationFormat>
  <Paragraphs>185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微软雅黑</vt:lpstr>
      <vt:lpstr>微软雅黑</vt:lpstr>
      <vt:lpstr>Arial</vt:lpstr>
      <vt:lpstr>Calibri</vt:lpstr>
      <vt:lpstr>Calibri Light</vt:lpstr>
      <vt:lpstr>等线</vt:lpstr>
      <vt:lpstr>Lato Regular</vt:lpstr>
      <vt:lpstr>Times New Roman</vt:lpstr>
      <vt:lpstr>UTM Bell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subject>9Slide.vn</dc:subject>
  <dc:creator>HP</dc:creator>
  <dc:description>9Slide.vn</dc:description>
  <cp:lastModifiedBy>Techsi.vn</cp:lastModifiedBy>
  <cp:revision>102</cp:revision>
  <dcterms:created xsi:type="dcterms:W3CDTF">2019-04-21T05:34:16Z</dcterms:created>
  <dcterms:modified xsi:type="dcterms:W3CDTF">2023-07-21T04:28:21Z</dcterms:modified>
  <cp:category>9Slide.vn</cp:category>
</cp:coreProperties>
</file>