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4"/>
  </p:notesMasterIdLst>
  <p:sldIdLst>
    <p:sldId id="256" r:id="rId2"/>
    <p:sldId id="265" r:id="rId3"/>
    <p:sldId id="260" r:id="rId4"/>
    <p:sldId id="267" r:id="rId5"/>
    <p:sldId id="262" r:id="rId6"/>
    <p:sldId id="279" r:id="rId7"/>
    <p:sldId id="282" r:id="rId8"/>
    <p:sldId id="283" r:id="rId9"/>
    <p:sldId id="284" r:id="rId10"/>
    <p:sldId id="285" r:id="rId11"/>
    <p:sldId id="286" r:id="rId12"/>
    <p:sldId id="287" r:id="rId13"/>
    <p:sldId id="296" r:id="rId14"/>
    <p:sldId id="268" r:id="rId15"/>
    <p:sldId id="289" r:id="rId16"/>
    <p:sldId id="288" r:id="rId17"/>
    <p:sldId id="290" r:id="rId18"/>
    <p:sldId id="281" r:id="rId19"/>
    <p:sldId id="295" r:id="rId20"/>
    <p:sldId id="299" r:id="rId21"/>
    <p:sldId id="300" r:id="rId22"/>
    <p:sldId id="297" r:id="rId23"/>
    <p:sldId id="274" r:id="rId24"/>
    <p:sldId id="301" r:id="rId25"/>
    <p:sldId id="302" r:id="rId26"/>
    <p:sldId id="309" r:id="rId27"/>
    <p:sldId id="310" r:id="rId28"/>
    <p:sldId id="311" r:id="rId29"/>
    <p:sldId id="312" r:id="rId30"/>
    <p:sldId id="313" r:id="rId31"/>
    <p:sldId id="314" r:id="rId32"/>
    <p:sldId id="315" r:id="rId33"/>
    <p:sldId id="316" r:id="rId34"/>
    <p:sldId id="317" r:id="rId35"/>
    <p:sldId id="307" r:id="rId36"/>
    <p:sldId id="298" r:id="rId37"/>
    <p:sldId id="259" r:id="rId38"/>
    <p:sldId id="273" r:id="rId39"/>
    <p:sldId id="269" r:id="rId40"/>
    <p:sldId id="319" r:id="rId41"/>
    <p:sldId id="318" r:id="rId42"/>
    <p:sldId id="275" r:id="rId43"/>
  </p:sldIdLst>
  <p:sldSz cx="12192000" cy="6858000"/>
  <p:notesSz cx="6858000" cy="9144000"/>
  <p:embeddedFontLst>
    <p:embeddedFont>
      <p:font typeface="UTM Scriptina KT" panose="020B0604020202020204" charset="0"/>
      <p:regular r:id="rId45"/>
    </p:embeddedFont>
    <p:embeddedFont>
      <p:font typeface="Calibri" panose="020F0502020204030204" pitchFamily="34" charset="0"/>
      <p:regular r:id="rId46"/>
      <p:bold r:id="rId47"/>
      <p:italic r:id="rId48"/>
      <p:boldItalic r:id="rId49"/>
    </p:embeddedFont>
    <p:embeddedFont>
      <p:font typeface="等线" panose="020B0604020202020204" charset="-122"/>
      <p:regular r:id="rId50"/>
      <p:bold r:id="rId51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5FF"/>
    <a:srgbClr val="FFCCCC"/>
    <a:srgbClr val="E34E0B"/>
    <a:srgbClr val="FF3399"/>
    <a:srgbClr val="D137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70" autoAdjust="0"/>
    <p:restoredTop sz="92234" autoAdjust="0"/>
  </p:normalViewPr>
  <p:slideViewPr>
    <p:cSldViewPr snapToGrid="0">
      <p:cViewPr>
        <p:scale>
          <a:sx n="50" d="100"/>
          <a:sy n="50" d="100"/>
        </p:scale>
        <p:origin x="-1613" y="-6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4.fntdata"/><Relationship Id="rId8" Type="http://schemas.openxmlformats.org/officeDocument/2006/relationships/slide" Target="slides/slide7.xml"/><Relationship Id="rId51" Type="http://schemas.openxmlformats.org/officeDocument/2006/relationships/font" Target="fonts/font7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B27D70-EDD7-4A7A-903B-49E2B9EEFCAC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525BCE-5FCE-4FDB-90D9-C61256024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271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https://www.youtube.com/watch?v=yF0YMtZn_iQ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525BCE-5FCE-4FDB-90D9-C61256024A4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674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13 CHỮ</a:t>
            </a:r>
            <a:r>
              <a:rPr lang="en-US" baseline="0" dirty="0" smtClean="0"/>
              <a:t> CÁI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525BCE-5FCE-4FDB-90D9-C61256024A4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308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3934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3652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0969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D40067AC-2E5E-4DF9-896A-E0C8D692E8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" y="0"/>
            <a:ext cx="121911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89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035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3283" y="-277188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5457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3" Type="http://schemas.microsoft.com/office/2007/relationships/media" Target="../media/media1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" Type="http://schemas.openxmlformats.org/officeDocument/2006/relationships/tags" Target="../tags/tag2.xml"/><Relationship Id="rId16" Type="http://schemas.openxmlformats.org/officeDocument/2006/relationships/image" Target="../media/image11.png"/><Relationship Id="rId1" Type="http://schemas.openxmlformats.org/officeDocument/2006/relationships/tags" Target="../tags/tag1.xml"/><Relationship Id="rId6" Type="http://schemas.openxmlformats.org/officeDocument/2006/relationships/tags" Target="../tags/tag4.xml"/><Relationship Id="rId11" Type="http://schemas.openxmlformats.org/officeDocument/2006/relationships/image" Target="../media/image6.png"/><Relationship Id="rId5" Type="http://schemas.openxmlformats.org/officeDocument/2006/relationships/tags" Target="../tags/tag3.xml"/><Relationship Id="rId15" Type="http://schemas.openxmlformats.org/officeDocument/2006/relationships/image" Target="../media/image10.png"/><Relationship Id="rId10" Type="http://schemas.openxmlformats.org/officeDocument/2006/relationships/image" Target="../media/image5.png"/><Relationship Id="rId4" Type="http://schemas.openxmlformats.org/officeDocument/2006/relationships/audio" Target="../media/media1.mp3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audio" Target="../media/audio1.wav"/><Relationship Id="rId7" Type="http://schemas.microsoft.com/office/2007/relationships/hdphoto" Target="../media/hdphoto3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12.png"/><Relationship Id="rId4" Type="http://schemas.openxmlformats.org/officeDocument/2006/relationships/image" Target="../media/image3.jpg"/><Relationship Id="rId9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.jpg"/><Relationship Id="rId7" Type="http://schemas.openxmlformats.org/officeDocument/2006/relationships/image" Target="../media/image4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11" Type="http://schemas.microsoft.com/office/2007/relationships/hdphoto" Target="../media/hdphoto6.wdp"/><Relationship Id="rId5" Type="http://schemas.openxmlformats.org/officeDocument/2006/relationships/image" Target="../media/image5.png"/><Relationship Id="rId10" Type="http://schemas.openxmlformats.org/officeDocument/2006/relationships/image" Target="../media/image46.png"/><Relationship Id="rId4" Type="http://schemas.openxmlformats.org/officeDocument/2006/relationships/image" Target="../media/image12.png"/><Relationship Id="rId9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4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3.pn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7.png"/><Relationship Id="rId5" Type="http://schemas.openxmlformats.org/officeDocument/2006/relationships/image" Target="../media/image76.jpeg"/><Relationship Id="rId4" Type="http://schemas.openxmlformats.org/officeDocument/2006/relationships/image" Target="../media/image75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1.png"/><Relationship Id="rId5" Type="http://schemas.openxmlformats.org/officeDocument/2006/relationships/image" Target="../media/image80.jpeg"/><Relationship Id="rId4" Type="http://schemas.openxmlformats.org/officeDocument/2006/relationships/image" Target="../media/image7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4.png"/><Relationship Id="rId5" Type="http://schemas.openxmlformats.org/officeDocument/2006/relationships/image" Target="../media/image73.png"/><Relationship Id="rId4" Type="http://schemas.openxmlformats.org/officeDocument/2006/relationships/image" Target="../media/image8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6.jpeg"/><Relationship Id="rId5" Type="http://schemas.openxmlformats.org/officeDocument/2006/relationships/image" Target="../media/image95.png"/><Relationship Id="rId4" Type="http://schemas.openxmlformats.org/officeDocument/2006/relationships/image" Target="../media/image9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0.jpe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2.png"/><Relationship Id="rId4" Type="http://schemas.openxmlformats.org/officeDocument/2006/relationships/image" Target="../media/image1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0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5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6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28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microsoft.com/office/2007/relationships/hdphoto" Target="../media/hdphoto2.wdp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7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47404">
            <a:off x="3820363" y="75785"/>
            <a:ext cx="3955977" cy="412055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37" y="1460175"/>
            <a:ext cx="10178642" cy="2857372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="" xmlns:a16="http://schemas.microsoft.com/office/drawing/2014/main" id="{9ABA7C1C-3CE7-4EF8-9BB7-89A60A81CD71}"/>
              </a:ext>
            </a:extLst>
          </p:cNvPr>
          <p:cNvSpPr txBox="1"/>
          <p:nvPr/>
        </p:nvSpPr>
        <p:spPr>
          <a:xfrm>
            <a:off x="2270130" y="1929831"/>
            <a:ext cx="76599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b="1" i="0" dirty="0" smtClean="0">
                <a:solidFill>
                  <a:srgbClr val="E34E0B"/>
                </a:solidFill>
                <a:effectLst>
                  <a:outerShdw dist="76200" dir="9000000" algn="tl" rotWithShape="0">
                    <a:schemeClr val="bg1"/>
                  </a:outerShdw>
                </a:effectLst>
                <a:latin typeface="UTM Arruba KT" pitchFamily="18" charset="0"/>
                <a:ea typeface="思源黑体 CN Bold" panose="020B0800000000000000" pitchFamily="34" charset="-122"/>
              </a:rPr>
              <a:t>TỔNG KẾT VỐN TỪ</a:t>
            </a:r>
            <a:endParaRPr lang="zh-CN" altLang="en-US" sz="7200" b="1" i="0" dirty="0">
              <a:solidFill>
                <a:srgbClr val="E34E0B"/>
              </a:solidFill>
              <a:effectLst>
                <a:outerShdw dist="76200" dir="9000000" algn="tl" rotWithShape="0">
                  <a:schemeClr val="bg1"/>
                </a:outerShdw>
              </a:effectLst>
              <a:latin typeface="UTM Arruba KT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="" xmlns:a16="http://schemas.microsoft.com/office/drawing/2014/main" id="{FDC4409D-F504-4B2C-9A13-676E6AB2DB0D}"/>
              </a:ext>
            </a:extLst>
          </p:cNvPr>
          <p:cNvSpPr txBox="1"/>
          <p:nvPr/>
        </p:nvSpPr>
        <p:spPr>
          <a:xfrm>
            <a:off x="2578100" y="3104760"/>
            <a:ext cx="660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i="1" dirty="0" smtClean="0">
                <a:solidFill>
                  <a:srgbClr val="E34E0B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(</a:t>
            </a:r>
            <a:r>
              <a:rPr lang="en-US" altLang="zh-CN" sz="2800" i="1" dirty="0" err="1" smtClean="0">
                <a:solidFill>
                  <a:srgbClr val="E34E0B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Trang</a:t>
            </a:r>
            <a:r>
              <a:rPr lang="en-US" altLang="zh-CN" sz="2800" i="1" dirty="0" smtClean="0">
                <a:solidFill>
                  <a:srgbClr val="E34E0B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 151)</a:t>
            </a:r>
            <a:endParaRPr lang="zh-CN" altLang="en-US" sz="2800" i="1" dirty="0">
              <a:solidFill>
                <a:srgbClr val="E34E0B"/>
              </a:solidFill>
              <a:effectLst/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6DD43907-7C94-456B-9407-546FA5CD8CA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182117" y="3749638"/>
            <a:ext cx="2303757" cy="184756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="" xmlns:a16="http://schemas.microsoft.com/office/drawing/2014/main" id="{F6CEB946-0D8C-46BE-A681-EC9117B8AB7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2871" y="-1201457"/>
            <a:ext cx="1686256" cy="1201457"/>
          </a:xfrm>
          <a:prstGeom prst="rect">
            <a:avLst/>
          </a:prstGeom>
        </p:spPr>
      </p:pic>
      <p:grpSp>
        <p:nvGrpSpPr>
          <p:cNvPr id="5" name="PA-组合 4">
            <a:extLst>
              <a:ext uri="{FF2B5EF4-FFF2-40B4-BE49-F238E27FC236}">
                <a16:creationId xmlns="" xmlns:a16="http://schemas.microsoft.com/office/drawing/2014/main" id="{0E325170-E106-4EA3-9891-E0B38CE2756D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351617" y="-2148269"/>
            <a:ext cx="2607997" cy="4066879"/>
            <a:chOff x="182323" y="-1968501"/>
            <a:chExt cx="2607997" cy="4066879"/>
          </a:xfrm>
        </p:grpSpPr>
        <p:sp>
          <p:nvSpPr>
            <p:cNvPr id="2" name="PA-任意多边形 1">
              <a:extLst>
                <a:ext uri="{FF2B5EF4-FFF2-40B4-BE49-F238E27FC236}">
                  <a16:creationId xmlns="" xmlns:a16="http://schemas.microsoft.com/office/drawing/2014/main" id="{55B541A8-D297-4063-BAA4-6E8C81C1175D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82323" y="-1968501"/>
              <a:ext cx="2607997" cy="4066879"/>
            </a:xfrm>
            <a:custGeom>
              <a:avLst/>
              <a:gdLst/>
              <a:ahLst/>
              <a:cxnLst/>
              <a:rect l="0" t="0" r="0" b="0"/>
              <a:pathLst>
                <a:path w="2607997" h="4066879">
                  <a:moveTo>
                    <a:pt x="0" y="0"/>
                  </a:moveTo>
                  <a:lnTo>
                    <a:pt x="2607996" y="0"/>
                  </a:lnTo>
                  <a:lnTo>
                    <a:pt x="2607996" y="4066878"/>
                  </a:lnTo>
                  <a:lnTo>
                    <a:pt x="0" y="4066878"/>
                  </a:lnTo>
                  <a:close/>
                </a:path>
              </a:pathLst>
            </a:cu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0" name="PA-图片 9">
              <a:extLst>
                <a:ext uri="{FF2B5EF4-FFF2-40B4-BE49-F238E27FC236}">
                  <a16:creationId xmlns="" xmlns:a16="http://schemas.microsoft.com/office/drawing/2014/main" id="{D3DF7AD7-E3C7-459D-A9C9-B620B6B8FC9C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323" y="0"/>
              <a:ext cx="2506396" cy="2098378"/>
            </a:xfrm>
            <a:prstGeom prst="rect">
              <a:avLst/>
            </a:prstGeom>
          </p:spPr>
        </p:pic>
      </p:grpSp>
      <p:sp>
        <p:nvSpPr>
          <p:cNvPr id="6" name="PA-任意多边形 5">
            <a:extLst>
              <a:ext uri="{FF2B5EF4-FFF2-40B4-BE49-F238E27FC236}">
                <a16:creationId xmlns="" xmlns:a16="http://schemas.microsoft.com/office/drawing/2014/main" id="{4287AE00-7390-4855-B4E8-EE97ADE27C3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4648849" y="-600729"/>
            <a:ext cx="11661171" cy="7219788"/>
          </a:xfrm>
          <a:custGeom>
            <a:avLst/>
            <a:gdLst/>
            <a:ahLst/>
            <a:cxnLst/>
            <a:rect l="0" t="0" r="0" b="0"/>
            <a:pathLst>
              <a:path w="11661171" h="7219788">
                <a:moveTo>
                  <a:pt x="0" y="0"/>
                </a:moveTo>
                <a:lnTo>
                  <a:pt x="11661170" y="0"/>
                </a:lnTo>
                <a:lnTo>
                  <a:pt x="11661170" y="7219787"/>
                </a:lnTo>
                <a:lnTo>
                  <a:pt x="0" y="7219787"/>
                </a:lnTo>
                <a:close/>
              </a:path>
            </a:pathLst>
          </a:cu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19795243">
            <a:hlinkClick r:id="" action="ppaction://media"/>
            <a:extLst>
              <a:ext uri="{FF2B5EF4-FFF2-40B4-BE49-F238E27FC236}">
                <a16:creationId xmlns="" xmlns:a16="http://schemas.microsoft.com/office/drawing/2014/main" id="{CE594A99-A0EE-4A50-A066-F7F117CDF86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982858" y="-1536026"/>
            <a:ext cx="609600" cy="609600"/>
          </a:xfrm>
          <a:prstGeom prst="rect">
            <a:avLst/>
          </a:prstGeom>
        </p:spPr>
      </p:pic>
      <p:sp>
        <p:nvSpPr>
          <p:cNvPr id="16" name="文本框 14">
            <a:extLst>
              <a:ext uri="{FF2B5EF4-FFF2-40B4-BE49-F238E27FC236}">
                <a16:creationId xmlns="" xmlns:a16="http://schemas.microsoft.com/office/drawing/2014/main" id="{FDC4409D-F504-4B2C-9A13-676E6AB2DB0D}"/>
              </a:ext>
            </a:extLst>
          </p:cNvPr>
          <p:cNvSpPr txBox="1"/>
          <p:nvPr/>
        </p:nvSpPr>
        <p:spPr>
          <a:xfrm>
            <a:off x="2578117" y="958125"/>
            <a:ext cx="660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criptina KT" pitchFamily="2" charset="0"/>
                <a:ea typeface="思源黑体 CN Bold" panose="020B0800000000000000" pitchFamily="34" charset="-122"/>
              </a:rPr>
              <a:t>Luyện</a:t>
            </a:r>
            <a:r>
              <a:rPr lang="en-US" altLang="zh-CN" sz="28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criptina KT" pitchFamily="2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criptina KT" pitchFamily="2" charset="0"/>
                <a:ea typeface="思源黑体 CN Bold" panose="020B0800000000000000" pitchFamily="34" charset="-122"/>
              </a:rPr>
              <a:t>từ</a:t>
            </a:r>
            <a:r>
              <a:rPr lang="en-US" altLang="zh-CN" sz="28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criptina KT" pitchFamily="2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criptina KT" pitchFamily="2" charset="0"/>
                <a:ea typeface="思源黑体 CN Bold" panose="020B0800000000000000" pitchFamily="34" charset="-122"/>
              </a:rPr>
              <a:t>và</a:t>
            </a:r>
            <a:r>
              <a:rPr lang="en-US" altLang="zh-CN" sz="28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criptina KT" pitchFamily="2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criptina KT" pitchFamily="2" charset="0"/>
                <a:ea typeface="思源黑体 CN Bold" panose="020B0800000000000000" pitchFamily="34" charset="-122"/>
              </a:rPr>
              <a:t>câu</a:t>
            </a:r>
            <a:endParaRPr lang="zh-CN" altLang="en-US" sz="28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criptina KT" pitchFamily="2" charset="0"/>
              <a:ea typeface="思源黑体 CN Bold" panose="020B0800000000000000" pitchFamily="34" charset="-122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" y="6118352"/>
            <a:ext cx="12192001" cy="73964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211DCEA3-0ABC-4737-9909-BF4E345919D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2951" y="2136062"/>
            <a:ext cx="2904527" cy="4362969"/>
          </a:xfrm>
          <a:prstGeom prst="rect">
            <a:avLst/>
          </a:prstGeom>
        </p:spPr>
      </p:pic>
      <p:pic>
        <p:nvPicPr>
          <p:cNvPr id="20" name="图片 2">
            <a:extLst>
              <a:ext uri="{FF2B5EF4-FFF2-40B4-BE49-F238E27FC236}">
                <a16:creationId xmlns="" xmlns:a16="http://schemas.microsoft.com/office/drawing/2014/main" id="{3C14565D-A2E7-4738-9203-F1BECC2D1CF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7517"/>
            <a:ext cx="12192000" cy="241048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068" y="3730149"/>
            <a:ext cx="3599980" cy="312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43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82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8.33333E-7 -3.7037E-6 C -0.00482 0.00209 -0.00638 0.00649 -0.01041 0.01111 C -0.01588 0.02547 -0.02721 0.04815 -0.03646 0.05371 C -0.04153 0.06713 -0.05664 0.08102 -0.06458 0.08889 C -0.07005 0.09422 -0.07422 0.10209 -0.08021 0.10556 C -0.08515 0.11852 -0.07851 0.10371 -0.0875 0.11274 C -0.08854 0.11412 -0.08854 0.11713 -0.08958 0.11852 C -0.09166 0.12153 -0.09466 0.12176 -0.09687 0.12408 C -0.10052 0.12801 -0.10364 0.13334 -0.10729 0.13704 C -0.11341 0.14329 -0.1207 0.14792 -0.12708 0.15371 C -0.13242 0.15834 -0.13685 0.16412 -0.14271 0.16667 C -0.15078 0.17616 -0.16015 0.17917 -0.16875 0.18704 C -0.17656 0.19375 -0.1845 0.19954 -0.19271 0.20533 C -0.19453 0.20695 -0.19596 0.20996 -0.19791 0.21111 C -0.2013 0.2132 -0.20482 0.21366 -0.20833 0.21459 C -0.21289 0.21644 -0.21055 0.21713 -0.21562 0.22014 C -0.2237 0.22524 -0.23242 0.22778 -0.24062 0.23149 C -0.24219 0.23195 -0.24336 0.23426 -0.24479 0.23496 C -0.25221 0.24005 -0.26445 0.24329 -0.27291 0.24445 C -0.27982 0.24537 -0.28685 0.24561 -0.29375 0.2463 C -0.3306 0.24445 -0.36888 0.2507 -0.40521 0.23889 C -0.42031 0.23403 -0.43502 0.22616 -0.45 0.22014 C -0.46211 0.21551 -0.47448 0.21436 -0.48646 0.20926 C -0.49596 0.2051 -0.50781 0.19815 -0.51771 0.19815 " pathEditMode="relative" ptsTypes="fffffffffffffffffffffffA">
                                      <p:cBhvr>
                                        <p:cTn id="2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5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0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/>
      <p:bldP spid="15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250576" y="605117"/>
            <a:ext cx="9372600" cy="5836023"/>
          </a:xfrm>
          <a:prstGeom prst="roundRect">
            <a:avLst/>
          </a:prstGeom>
          <a:solidFill>
            <a:schemeClr val="bg1"/>
          </a:solidFill>
          <a:ln w="57150">
            <a:noFill/>
            <a:prstDash val="dash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1689585" y="666077"/>
            <a:ext cx="844196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Những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từ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chỉ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các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nghề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nghiệp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khác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nhau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công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nhân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nông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dân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họa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sĩ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bác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sĩ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kĩ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sư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giáo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viên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thủy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thủ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hải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quân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phi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công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tiếp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viên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hàng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không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thợ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dệt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thợ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điện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bộ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đội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công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an,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dân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quân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tự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vệ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,…</a:t>
            </a:r>
            <a:endParaRPr lang="zh-CN" altLang="en-US" sz="3200" b="1" dirty="0">
              <a:solidFill>
                <a:srgbClr val="FF0000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585" y="3220622"/>
            <a:ext cx="8548866" cy="3637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49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Độc đáo bộ emoji về 54 dân tộc anh em của Việt Nam - Urbanist Vietn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825" y="1419454"/>
            <a:ext cx="6770594" cy="45137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416" y="322728"/>
            <a:ext cx="4926584" cy="293146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7F43BBA9-BD0F-44F9-9BFC-73A360E078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001" y="2582584"/>
            <a:ext cx="1659413" cy="40746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DC9F7131-214B-44D0-BE01-E9ED6C6438E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300"/>
          <a:stretch/>
        </p:blipFill>
        <p:spPr>
          <a:xfrm>
            <a:off x="0" y="4447517"/>
            <a:ext cx="4962144" cy="2410483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1754919" y="1505366"/>
            <a:ext cx="37555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Nước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ta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có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các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dân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tộc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nào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?</a:t>
            </a:r>
            <a:endParaRPr lang="zh-CN" altLang="en-US" sz="3200" b="1" dirty="0">
              <a:solidFill>
                <a:srgbClr val="E34E0B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0827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0068" y="413391"/>
            <a:ext cx="5180932" cy="3930009"/>
          </a:xfrm>
          <a:prstGeom prst="roundRect">
            <a:avLst/>
          </a:prstGeom>
          <a:solidFill>
            <a:schemeClr val="bg1"/>
          </a:solidFill>
          <a:ln w="57150">
            <a:noFill/>
            <a:prstDash val="dash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626193" y="600125"/>
            <a:ext cx="450422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Những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từ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chỉ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các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dân</a:t>
            </a:r>
            <a:r>
              <a:rPr lang="en-US" altLang="zh-CN" sz="3200" b="1" dirty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tộc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anh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em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trên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đất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nước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ta: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Kinh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Tày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Nùng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Thái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Mường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Dao,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Hmông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Khơ-mú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Giáy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Ba-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na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Ê-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đê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Gia-rai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Xơ-đăng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Tà-ôi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,…</a:t>
            </a:r>
            <a:endParaRPr lang="zh-CN" altLang="en-US" sz="3200" b="1" dirty="0">
              <a:solidFill>
                <a:srgbClr val="FF0000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0068" y="5221459"/>
            <a:ext cx="4696392" cy="821017"/>
            <a:chOff x="189872" y="5722670"/>
            <a:chExt cx="4696392" cy="821017"/>
          </a:xfrm>
        </p:grpSpPr>
        <p:sp>
          <p:nvSpPr>
            <p:cNvPr id="7" name="Rounded Rectangle 6"/>
            <p:cNvSpPr/>
            <p:nvPr/>
          </p:nvSpPr>
          <p:spPr>
            <a:xfrm>
              <a:off x="189872" y="5722670"/>
              <a:ext cx="4577200" cy="821017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91293" y="5779355"/>
              <a:ext cx="46949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Xây</a:t>
              </a:r>
              <a:r>
                <a:rPr lang="en-US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b="1" i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dựng</a:t>
              </a:r>
              <a:r>
                <a:rPr lang="en-US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b="1" i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tình</a:t>
              </a:r>
              <a:r>
                <a:rPr lang="en-US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b="1" i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đoàn</a:t>
              </a:r>
              <a:r>
                <a:rPr lang="en-US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b="1" i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kết</a:t>
              </a:r>
              <a:r>
                <a:rPr lang="en-US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, </a:t>
              </a:r>
              <a:r>
                <a:rPr lang="en-US" b="1" i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yêu</a:t>
              </a:r>
              <a:r>
                <a:rPr lang="en-US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b="1" i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thương</a:t>
              </a:r>
              <a:r>
                <a:rPr lang="en-US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b="1" i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giữa</a:t>
              </a:r>
              <a:r>
                <a:rPr lang="en-US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b="1" i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các</a:t>
              </a:r>
              <a:r>
                <a:rPr lang="en-US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b="1" i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dân</a:t>
              </a:r>
              <a:r>
                <a:rPr lang="en-US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b="1" i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tộc</a:t>
              </a:r>
              <a:r>
                <a:rPr lang="en-US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b="1" i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trên</a:t>
              </a:r>
              <a:r>
                <a:rPr lang="en-US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b="1" i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Tổ</a:t>
              </a:r>
              <a:r>
                <a:rPr lang="en-US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b="1" i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quốc</a:t>
              </a:r>
              <a:r>
                <a:rPr lang="en-US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.</a:t>
              </a:r>
              <a:endPara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endParaRPr>
            </a:p>
          </p:txBody>
        </p:sp>
      </p:grpSp>
      <p:pic>
        <p:nvPicPr>
          <p:cNvPr id="9" name="Picture 2" descr="Độc đáo bộ emoji về 54 dân tộc anh em của Việt Nam - Urbanist Vietna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30104">
            <a:off x="5720619" y="1807027"/>
            <a:ext cx="6075254" cy="40501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0256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3C14565D-A2E7-4738-9203-F1BECC2D1C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7517"/>
            <a:ext cx="12192000" cy="241048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CC81DA5A-517F-49CD-B184-D449BCA113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36814" y="400135"/>
            <a:ext cx="2630017" cy="645786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3A245148-E950-4FB1-A55D-313D5DB2E5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554" y="837296"/>
            <a:ext cx="5730646" cy="464910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="" xmlns:a16="http://schemas.microsoft.com/office/drawing/2014/main" id="{E104F0EB-58D0-454D-914A-0AED8067E9F9}"/>
              </a:ext>
            </a:extLst>
          </p:cNvPr>
          <p:cNvSpPr txBox="1"/>
          <p:nvPr/>
        </p:nvSpPr>
        <p:spPr>
          <a:xfrm>
            <a:off x="5805234" y="2554381"/>
            <a:ext cx="5433646" cy="1938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0000" dirty="0" err="1" smtClean="0">
                <a:solidFill>
                  <a:srgbClr val="E34E0B"/>
                </a:solidFill>
                <a:latin typeface="UTM A&amp;S Graceland" pitchFamily="18" charset="0"/>
                <a:ea typeface="思源黑体 CN Bold" panose="020B0800000000000000" pitchFamily="34" charset="-122"/>
              </a:rPr>
              <a:t>Bài</a:t>
            </a:r>
            <a:r>
              <a:rPr lang="en-US" altLang="zh-CN" sz="10000" dirty="0" smtClean="0">
                <a:solidFill>
                  <a:srgbClr val="E34E0B"/>
                </a:solidFill>
                <a:latin typeface="UTM A&amp;S Graceland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10000" dirty="0" err="1" smtClean="0">
                <a:solidFill>
                  <a:srgbClr val="E34E0B"/>
                </a:solidFill>
                <a:latin typeface="UTM A&amp;S Graceland" pitchFamily="18" charset="0"/>
                <a:ea typeface="思源黑体 CN Bold" panose="020B0800000000000000" pitchFamily="34" charset="-122"/>
              </a:rPr>
              <a:t>tập</a:t>
            </a:r>
            <a:r>
              <a:rPr lang="en-US" altLang="zh-CN" sz="10000" dirty="0" smtClean="0">
                <a:solidFill>
                  <a:srgbClr val="E34E0B"/>
                </a:solidFill>
                <a:latin typeface="UTM A&amp;S Graceland" pitchFamily="18" charset="0"/>
                <a:ea typeface="思源黑体 CN Bold" panose="020B0800000000000000" pitchFamily="34" charset="-122"/>
              </a:rPr>
              <a:t> 2</a:t>
            </a:r>
            <a:endParaRPr lang="zh-CN" altLang="en-US" sz="10000" dirty="0">
              <a:solidFill>
                <a:srgbClr val="E34E0B"/>
              </a:solidFill>
              <a:latin typeface="UTM A&amp;S Graceland" pitchFamily="18" charset="0"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79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167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5F38D8E0-169C-4BE8-81F5-40C2EC5141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897" y="837297"/>
            <a:ext cx="5193403" cy="435794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880CA7AB-E02F-49F7-8F10-2C164985CD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481" y="711200"/>
            <a:ext cx="3407360" cy="614680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="" xmlns:a16="http://schemas.microsoft.com/office/drawing/2014/main" id="{BFEA9A50-7E9A-44F1-97E0-19A6844B00A4}"/>
              </a:ext>
            </a:extLst>
          </p:cNvPr>
          <p:cNvSpPr txBox="1"/>
          <p:nvPr/>
        </p:nvSpPr>
        <p:spPr>
          <a:xfrm>
            <a:off x="1511808" y="2278639"/>
            <a:ext cx="4584192" cy="2573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3200" u="sng" dirty="0" err="1" smtClean="0">
                <a:solidFill>
                  <a:schemeClr val="accent5">
                    <a:lumMod val="75000"/>
                  </a:schemeClr>
                </a:solidFill>
                <a:latin typeface="UTM Netmuc KT" pitchFamily="18" charset="0"/>
                <a:ea typeface="思源黑体 CN Bold" panose="020B0800000000000000" pitchFamily="34" charset="-122"/>
              </a:rPr>
              <a:t>Trò</a:t>
            </a:r>
            <a:r>
              <a:rPr lang="en-US" altLang="zh-CN" sz="3200" u="sng" dirty="0" smtClean="0">
                <a:solidFill>
                  <a:schemeClr val="accent5">
                    <a:lumMod val="75000"/>
                  </a:schemeClr>
                </a:solidFill>
                <a:latin typeface="UTM Netmuc KT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u="sng" dirty="0" err="1" smtClean="0">
                <a:solidFill>
                  <a:schemeClr val="accent5">
                    <a:lumMod val="75000"/>
                  </a:schemeClr>
                </a:solidFill>
                <a:latin typeface="UTM Netmuc KT" pitchFamily="18" charset="0"/>
                <a:ea typeface="思源黑体 CN Bold" panose="020B0800000000000000" pitchFamily="34" charset="-122"/>
              </a:rPr>
              <a:t>chơi</a:t>
            </a:r>
            <a:r>
              <a:rPr lang="en-US" altLang="zh-CN" sz="3200" u="sng" dirty="0" smtClean="0">
                <a:solidFill>
                  <a:schemeClr val="accent5">
                    <a:lumMod val="75000"/>
                  </a:schemeClr>
                </a:solidFill>
                <a:latin typeface="UTM Netmuc KT" pitchFamily="18" charset="0"/>
                <a:ea typeface="思源黑体 CN Bold" panose="020B0800000000000000" pitchFamily="34" charset="-122"/>
              </a:rPr>
              <a:t>: </a:t>
            </a:r>
          </a:p>
          <a:p>
            <a:pPr algn="ctr">
              <a:lnSpc>
                <a:spcPct val="130000"/>
              </a:lnSpc>
            </a:pPr>
            <a:r>
              <a:rPr lang="en-US" altLang="zh-CN" sz="4400" dirty="0" err="1" smtClean="0">
                <a:solidFill>
                  <a:srgbClr val="7030A0"/>
                </a:solidFill>
                <a:latin typeface="UTM Gille Classic" pitchFamily="18" charset="0"/>
                <a:ea typeface="思源黑体 CN Bold" panose="020B0800000000000000" pitchFamily="34" charset="-122"/>
              </a:rPr>
              <a:t>Đuổi</a:t>
            </a:r>
            <a:r>
              <a:rPr lang="en-US" altLang="zh-CN" sz="4400" dirty="0" smtClean="0">
                <a:solidFill>
                  <a:srgbClr val="7030A0"/>
                </a:solidFill>
                <a:latin typeface="UTM Gille Classic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4400" dirty="0" err="1" smtClean="0">
                <a:solidFill>
                  <a:srgbClr val="7030A0"/>
                </a:solidFill>
                <a:latin typeface="UTM Gille Classic" pitchFamily="18" charset="0"/>
                <a:ea typeface="思源黑体 CN Bold" panose="020B0800000000000000" pitchFamily="34" charset="-122"/>
              </a:rPr>
              <a:t>hình</a:t>
            </a:r>
            <a:r>
              <a:rPr lang="en-US" altLang="zh-CN" sz="4400" dirty="0" smtClean="0">
                <a:solidFill>
                  <a:srgbClr val="7030A0"/>
                </a:solidFill>
                <a:latin typeface="UTM Gille Classic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4400" dirty="0" err="1" smtClean="0">
                <a:solidFill>
                  <a:srgbClr val="7030A0"/>
                </a:solidFill>
                <a:latin typeface="UTM Gille Classic" pitchFamily="18" charset="0"/>
                <a:ea typeface="思源黑体 CN Bold" panose="020B0800000000000000" pitchFamily="34" charset="-122"/>
              </a:rPr>
              <a:t>bắt</a:t>
            </a:r>
            <a:r>
              <a:rPr lang="en-US" altLang="zh-CN" sz="4400" dirty="0" smtClean="0">
                <a:solidFill>
                  <a:srgbClr val="7030A0"/>
                </a:solidFill>
                <a:latin typeface="UTM Gille Classic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4400" dirty="0" err="1" smtClean="0">
                <a:solidFill>
                  <a:srgbClr val="7030A0"/>
                </a:solidFill>
                <a:latin typeface="UTM Gille Classic" pitchFamily="18" charset="0"/>
                <a:ea typeface="思源黑体 CN Bold" panose="020B0800000000000000" pitchFamily="34" charset="-122"/>
              </a:rPr>
              <a:t>chữ</a:t>
            </a:r>
            <a:endParaRPr lang="zh-CN" altLang="en-US" sz="4400" dirty="0">
              <a:solidFill>
                <a:srgbClr val="7030A0"/>
              </a:solidFill>
              <a:latin typeface="UTM Gille Classic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11C8FA62-D98F-4484-9095-1080ABEE97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7517"/>
            <a:ext cx="12192000" cy="241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768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5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263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915" y="4331856"/>
            <a:ext cx="4557731" cy="26411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392331" y="5173801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896387" y="5173801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400443" y="5173801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Y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904499" y="5173801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Đ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408555" y="5173801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Ứ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912611" y="5173801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154557" y="5775265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658613" y="5775265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162669" y="5775265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Ộ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666725" y="5775265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170781" y="5775265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674837" y="5775265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Ó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178893" y="5775265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26" b="100000" l="3622" r="100000">
                        <a14:foregroundMark x1="65996" y1="48718" x2="42254" y2="50256"/>
                        <a14:foregroundMark x1="40443" y1="44615" x2="40443" y2="44615"/>
                        <a14:foregroundMark x1="61167" y1="35897" x2="38229" y2="50256"/>
                        <a14:foregroundMark x1="59356" y1="43077" x2="48491" y2="36410"/>
                        <a14:foregroundMark x1="55936" y1="74359" x2="50101" y2="88462"/>
                        <a14:foregroundMark x1="54125" y1="81538" x2="42656" y2="50769"/>
                        <a14:foregroundMark x1="44064" y1="90513" x2="38833" y2="994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0417" y="0"/>
            <a:ext cx="5573105" cy="437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Phantom Rectal Pain – Yes! It&amp;#39;s a real thing – Boulder County Ostomy  Support Group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000" b="98667" l="0" r="98944">
                        <a14:foregroundMark x1="15493" y1="25667" x2="69014" y2="59667"/>
                        <a14:foregroundMark x1="28521" y1="60667" x2="70775" y2="25333"/>
                        <a14:foregroundMark x1="60563" y1="27333" x2="68662" y2="51000"/>
                        <a14:foregroundMark x1="65845" y1="32000" x2="72887" y2="47333"/>
                        <a14:foregroundMark x1="44366" y1="34000" x2="64437" y2="51000"/>
                        <a14:foregroundMark x1="28521" y1="28333" x2="26408" y2="65667"/>
                        <a14:foregroundMark x1="29225" y1="46000" x2="47535" y2="65000"/>
                        <a14:foregroundMark x1="23944" y1="72667" x2="63380" y2="44667"/>
                        <a14:foregroundMark x1="30634" y1="66667" x2="52817" y2="33667"/>
                        <a14:foregroundMark x1="30634" y1="60333" x2="54930" y2="27667"/>
                        <a14:foregroundMark x1="52817" y1="35333" x2="67606" y2="64333"/>
                        <a14:foregroundMark x1="65493" y1="48667" x2="61972" y2="28000"/>
                        <a14:foregroundMark x1="52113" y1="33000" x2="29930" y2="52333"/>
                        <a14:foregroundMark x1="40845" y1="44000" x2="59507" y2="41667"/>
                        <a14:foregroundMark x1="47887" y1="39000" x2="60915" y2="55667"/>
                        <a14:foregroundMark x1="49648" y1="39333" x2="58099" y2="5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5018" y="866686"/>
            <a:ext cx="3374145" cy="356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loud Callout 10"/>
          <p:cNvSpPr/>
          <p:nvPr/>
        </p:nvSpPr>
        <p:spPr>
          <a:xfrm flipH="1">
            <a:off x="5300165" y="274891"/>
            <a:ext cx="2291245" cy="1911740"/>
          </a:xfrm>
          <a:prstGeom prst="cloudCallout">
            <a:avLst>
              <a:gd name="adj1" fmla="val -78326"/>
              <a:gd name="adj2" fmla="val 19992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UTM Netmuc KT" pitchFamily="18" charset="0"/>
              </a:rPr>
              <a:t>Xót</a:t>
            </a:r>
            <a:r>
              <a:rPr lang="en-US" sz="2800" dirty="0" smtClean="0">
                <a:latin typeface="UTM Netmuc KT" pitchFamily="18" charset="0"/>
              </a:rPr>
              <a:t> </a:t>
            </a:r>
            <a:r>
              <a:rPr lang="en-US" sz="2800" dirty="0" err="1" smtClean="0">
                <a:latin typeface="UTM Netmuc KT" pitchFamily="18" charset="0"/>
              </a:rPr>
              <a:t>xa</a:t>
            </a:r>
            <a:r>
              <a:rPr lang="en-US" sz="2800" dirty="0" smtClean="0">
                <a:latin typeface="UTM Netmuc KT" pitchFamily="18" charset="0"/>
              </a:rPr>
              <a:t> </a:t>
            </a:r>
            <a:r>
              <a:rPr lang="en-US" sz="2800" dirty="0" err="1" smtClean="0">
                <a:latin typeface="UTM Netmuc KT" pitchFamily="18" charset="0"/>
              </a:rPr>
              <a:t>quá</a:t>
            </a:r>
            <a:r>
              <a:rPr lang="en-US" sz="2800" dirty="0" smtClean="0">
                <a:latin typeface="UTM Netmuc KT" pitchFamily="18" charset="0"/>
              </a:rPr>
              <a:t>!</a:t>
            </a:r>
            <a:endParaRPr lang="en-US" sz="2800" dirty="0">
              <a:latin typeface="UTM Netmuc KT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4292052" y="2881746"/>
            <a:ext cx="714132" cy="714132"/>
          </a:xfrm>
          <a:prstGeom prst="ellipse">
            <a:avLst/>
          </a:prstGeom>
          <a:noFill/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DC9F7131-214B-44D0-BE01-E9ED6C6438E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1" y="4549773"/>
            <a:ext cx="12192000" cy="241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26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75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7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75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7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7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75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7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7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75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7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7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75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75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75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7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7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75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75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11" grpId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DC9F7131-214B-44D0-BE01-E9ED6C6438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" y="4447517"/>
            <a:ext cx="12192000" cy="2410483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448" y="2072771"/>
            <a:ext cx="8738238" cy="268105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292052" y="5068277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796108" y="5068277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Í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300164" y="5068277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804220" y="5068277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308276" y="5068277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812332" y="5068277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316388" y="5068277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Ầ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820444" y="5068277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Y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790698" y="5669740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Y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294754" y="5669740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Ê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798810" y="5669740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302866" y="5669740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806922" y="5669740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Ạ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310978" y="5669740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3169" y="-74713"/>
            <a:ext cx="4900706" cy="3067399"/>
          </a:xfrm>
          <a:prstGeom prst="rect">
            <a:avLst/>
          </a:prstGeom>
        </p:spPr>
      </p:pic>
      <p:pic>
        <p:nvPicPr>
          <p:cNvPr id="6146" name="Picture 2" descr="Thân thiện từ cái cúi đầu chào người lớn - Đặc san Hoa Đàm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38" b="90994" l="4500" r="91500">
                        <a14:foregroundMark x1="67500" y1="45031" x2="70500" y2="59317"/>
                        <a14:foregroundMark x1="72250" y1="45652" x2="75000" y2="51242"/>
                        <a14:foregroundMark x1="30000" y1="18944" x2="17000" y2="512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3" y="1458986"/>
            <a:ext cx="4242751" cy="3415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875" y="2069960"/>
            <a:ext cx="2931652" cy="24991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2356" y1="16721" x2="8333" y2="354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892" y="1389485"/>
            <a:ext cx="779618" cy="68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27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75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7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75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75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75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75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7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7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75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7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7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75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75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75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75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75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329" y="4685384"/>
            <a:ext cx="5316711" cy="197200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DC9F7131-214B-44D0-BE01-E9ED6C6438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4" y="4685383"/>
            <a:ext cx="12192000" cy="241048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292052" y="5068277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796108" y="5068277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Ố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300164" y="5068277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804220" y="5068277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308276" y="5068277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812332" y="5068277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Ể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316388" y="5068277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520079" y="5669741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024135" y="5669741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Ộ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528191" y="5669741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032247" y="5669741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536303" y="5669741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040359" y="5669741"/>
            <a:ext cx="478605" cy="478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À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762" y="382765"/>
            <a:ext cx="1955659" cy="19556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652" y="658847"/>
            <a:ext cx="3709697" cy="335915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94" y="340232"/>
            <a:ext cx="1955659" cy="1955659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762" y="2434847"/>
            <a:ext cx="1955659" cy="1955659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359" y="2402948"/>
            <a:ext cx="1955659" cy="195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8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7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75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7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75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75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7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75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7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7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75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7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7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75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75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75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75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7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7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75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250576" y="605117"/>
            <a:ext cx="9372600" cy="4723239"/>
          </a:xfrm>
          <a:prstGeom prst="roundRect">
            <a:avLst/>
          </a:prstGeom>
          <a:solidFill>
            <a:schemeClr val="bg1"/>
          </a:solidFill>
          <a:ln w="57150">
            <a:noFill/>
            <a:prstDash val="dash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1382051" y="611052"/>
            <a:ext cx="79250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Những</a:t>
            </a:r>
            <a:r>
              <a:rPr lang="en-US" altLang="zh-CN" sz="28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câu</a:t>
            </a:r>
            <a:r>
              <a:rPr lang="en-US" altLang="zh-CN" sz="28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thành</a:t>
            </a:r>
            <a:r>
              <a:rPr lang="en-US" altLang="zh-CN" sz="28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ngữ</a:t>
            </a:r>
            <a:r>
              <a:rPr lang="en-US" altLang="zh-CN" sz="28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vừa</a:t>
            </a:r>
            <a:r>
              <a:rPr lang="en-US" altLang="zh-CN" sz="28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rồi</a:t>
            </a:r>
            <a:r>
              <a:rPr lang="en-US" altLang="zh-CN" sz="28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nói</a:t>
            </a:r>
            <a:r>
              <a:rPr lang="en-US" altLang="zh-CN" sz="28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về</a:t>
            </a:r>
            <a:r>
              <a:rPr lang="en-US" altLang="zh-CN" sz="28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các</a:t>
            </a:r>
            <a:r>
              <a:rPr lang="en-US" altLang="zh-CN" sz="28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mối</a:t>
            </a:r>
            <a:r>
              <a:rPr lang="en-US" altLang="zh-CN" sz="28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quan</a:t>
            </a:r>
            <a:r>
              <a:rPr lang="en-US" altLang="zh-CN" sz="28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hệ</a:t>
            </a:r>
            <a:r>
              <a:rPr lang="en-US" altLang="zh-CN" sz="28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nào</a:t>
            </a:r>
            <a:r>
              <a:rPr lang="en-US" altLang="zh-CN" sz="28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trong</a:t>
            </a:r>
            <a:r>
              <a:rPr lang="en-US" altLang="zh-CN" sz="28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xã</a:t>
            </a:r>
            <a:r>
              <a:rPr lang="en-US" altLang="zh-CN" sz="28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hội</a:t>
            </a:r>
            <a:r>
              <a:rPr lang="en-US" altLang="zh-CN" sz="28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? </a:t>
            </a:r>
            <a:endParaRPr lang="zh-CN" altLang="en-US" sz="2800" b="1" dirty="0">
              <a:solidFill>
                <a:srgbClr val="E34E0B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8" name="图片 13">
            <a:extLst>
              <a:ext uri="{FF2B5EF4-FFF2-40B4-BE49-F238E27FC236}">
                <a16:creationId xmlns="" xmlns:a16="http://schemas.microsoft.com/office/drawing/2014/main" id="{2E9DE2F8-A259-40AB-A5C7-25F8C345B7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4089" y="2070421"/>
            <a:ext cx="3499556" cy="455099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DC9F7131-214B-44D0-BE01-E9ED6C6438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5917"/>
            <a:ext cx="12192000" cy="2410483"/>
          </a:xfrm>
          <a:prstGeom prst="rect">
            <a:avLst/>
          </a:prstGeom>
        </p:spPr>
      </p:pic>
      <p:sp>
        <p:nvSpPr>
          <p:cNvPr id="6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1587984" y="1941304"/>
            <a:ext cx="68561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Những</a:t>
            </a:r>
            <a:r>
              <a:rPr lang="en-US" altLang="zh-CN" sz="28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câu</a:t>
            </a:r>
            <a:r>
              <a:rPr lang="en-US" altLang="zh-CN" sz="28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thành</a:t>
            </a:r>
            <a:r>
              <a:rPr lang="en-US" altLang="zh-CN" sz="28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ngữ</a:t>
            </a:r>
            <a:r>
              <a:rPr lang="en-US" altLang="zh-CN" sz="28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vừa</a:t>
            </a:r>
            <a:r>
              <a:rPr lang="en-US" altLang="zh-CN" sz="28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rồi</a:t>
            </a:r>
            <a:r>
              <a:rPr lang="en-US" altLang="zh-CN" sz="28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nói</a:t>
            </a:r>
            <a:r>
              <a:rPr lang="en-US" altLang="zh-CN" sz="28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về</a:t>
            </a:r>
            <a:r>
              <a:rPr lang="en-US" altLang="zh-CN" sz="28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mối</a:t>
            </a:r>
            <a:r>
              <a:rPr lang="en-US" altLang="zh-CN" sz="28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quan</a:t>
            </a:r>
            <a:r>
              <a:rPr lang="en-US" altLang="zh-CN" sz="28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hệ</a:t>
            </a:r>
            <a:r>
              <a:rPr lang="en-US" altLang="zh-CN" sz="28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gia</a:t>
            </a:r>
            <a:r>
              <a:rPr lang="en-US" altLang="zh-CN" sz="28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đình</a:t>
            </a:r>
            <a:r>
              <a:rPr lang="en-US" altLang="zh-CN" sz="28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8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thầy</a:t>
            </a:r>
            <a:r>
              <a:rPr lang="en-US" altLang="zh-CN" sz="28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trò</a:t>
            </a:r>
            <a:r>
              <a:rPr lang="en-US" altLang="zh-CN" sz="28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8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bè</a:t>
            </a:r>
            <a:r>
              <a:rPr lang="en-US" altLang="zh-CN" sz="28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bạn</a:t>
            </a:r>
            <a:r>
              <a:rPr lang="en-US" altLang="zh-CN" sz="28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.</a:t>
            </a:r>
            <a:endParaRPr lang="zh-CN" altLang="en-US" sz="2800" b="1" dirty="0">
              <a:solidFill>
                <a:schemeClr val="accent5">
                  <a:lumMod val="75000"/>
                </a:schemeClr>
              </a:solidFill>
              <a:latin typeface="UTM Isadora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87552" y="3203406"/>
            <a:ext cx="695653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800" b="1" dirty="0" err="1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Em</a:t>
            </a:r>
            <a:r>
              <a:rPr lang="en-US" altLang="zh-CN" sz="2800" b="1" dirty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còn</a:t>
            </a:r>
            <a:r>
              <a:rPr lang="en-US" altLang="zh-CN" sz="2800" b="1" dirty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biết</a:t>
            </a:r>
            <a:r>
              <a:rPr lang="en-US" altLang="zh-CN" sz="2800" b="1" dirty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những</a:t>
            </a:r>
            <a:r>
              <a:rPr lang="en-US" altLang="zh-CN" sz="28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câu</a:t>
            </a:r>
            <a:r>
              <a:rPr lang="en-US" altLang="zh-CN" sz="2800" b="1" dirty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thành</a:t>
            </a:r>
            <a:r>
              <a:rPr lang="en-US" altLang="zh-CN" sz="2800" b="1" dirty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ngữ</a:t>
            </a:r>
            <a:r>
              <a:rPr lang="en-US" altLang="zh-CN" sz="2800" b="1" dirty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800" b="1" dirty="0" err="1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tục</a:t>
            </a:r>
            <a:r>
              <a:rPr lang="en-US" altLang="zh-CN" sz="2800" b="1" dirty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ngữ</a:t>
            </a:r>
            <a:r>
              <a:rPr lang="en-US" altLang="zh-CN" sz="2800" b="1" dirty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800" b="1" dirty="0" err="1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ca</a:t>
            </a:r>
            <a:r>
              <a:rPr lang="en-US" altLang="zh-CN" sz="2800" b="1" dirty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dao</a:t>
            </a:r>
            <a:r>
              <a:rPr lang="en-US" altLang="zh-CN" sz="2800" b="1" dirty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nào</a:t>
            </a:r>
            <a:r>
              <a:rPr lang="en-US" altLang="zh-CN" sz="2800" b="1" dirty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khác</a:t>
            </a:r>
            <a:r>
              <a:rPr lang="en-US" altLang="zh-CN" sz="2800" b="1" dirty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nói</a:t>
            </a:r>
            <a:r>
              <a:rPr lang="en-US" altLang="zh-CN" sz="2800" b="1" dirty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về</a:t>
            </a:r>
            <a:r>
              <a:rPr lang="en-US" altLang="zh-CN" sz="2800" b="1" dirty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quan</a:t>
            </a:r>
            <a:r>
              <a:rPr lang="en-US" altLang="zh-CN" sz="2800" b="1" dirty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hệ</a:t>
            </a:r>
            <a:r>
              <a:rPr lang="en-US" altLang="zh-CN" sz="2800" b="1" dirty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gia</a:t>
            </a:r>
            <a:r>
              <a:rPr lang="en-US" altLang="zh-CN" sz="2800" b="1" dirty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đình</a:t>
            </a:r>
            <a:r>
              <a:rPr lang="en-US" altLang="zh-CN" sz="2800" b="1" dirty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800" b="1" dirty="0" err="1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thầy</a:t>
            </a:r>
            <a:r>
              <a:rPr lang="en-US" altLang="zh-CN" sz="2800" b="1" dirty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trò</a:t>
            </a:r>
            <a:r>
              <a:rPr lang="en-US" altLang="zh-CN" sz="2800" b="1" dirty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800" b="1" dirty="0" err="1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bè</a:t>
            </a:r>
            <a:r>
              <a:rPr lang="en-US" altLang="zh-CN" sz="2800" b="1" dirty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bạn</a:t>
            </a:r>
            <a:r>
              <a:rPr lang="en-US" altLang="zh-CN" sz="2800" b="1" dirty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không</a:t>
            </a:r>
            <a:r>
              <a:rPr lang="en-US" altLang="zh-CN" sz="2800" b="1" dirty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55488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7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8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  <p:bldP spid="6" grpId="0"/>
          <p:bldP spid="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  <p:bldP spid="6" grpId="0"/>
          <p:bldP spid="2" grpId="0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5422901" y="3500315"/>
            <a:ext cx="6560584" cy="314471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prstDash val="dash"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584201" y="228600"/>
            <a:ext cx="7531100" cy="314471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2">
                <a:lumMod val="75000"/>
              </a:schemeClr>
            </a:solidFill>
            <a:prstDash val="dash"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925029" y="326327"/>
            <a:ext cx="729187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   </a:t>
            </a:r>
            <a:r>
              <a:rPr lang="vi-VN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Anh em như thể tay chân</a:t>
            </a:r>
          </a:p>
          <a:p>
            <a:r>
              <a:rPr lang="vi-VN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Rách lành đùm bọc, dở hay đỡ </a:t>
            </a:r>
            <a:r>
              <a:rPr lang="vi-VN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đần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  <a:endParaRPr lang="en-US" sz="3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  <a:p>
            <a:pPr marL="457200" indent="-457200">
              <a:buFontTx/>
              <a:buChar char="-"/>
            </a:pPr>
            <a:r>
              <a:rPr lang="en-US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Công</a:t>
            </a:r>
            <a:r>
              <a:rPr lang="en-US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cha </a:t>
            </a:r>
            <a:r>
              <a:rPr lang="en-US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như</a:t>
            </a:r>
            <a:r>
              <a:rPr lang="en-US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núi</a:t>
            </a:r>
            <a:r>
              <a:rPr lang="en-US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Thái</a:t>
            </a:r>
            <a:r>
              <a:rPr lang="en-US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Sơn</a:t>
            </a:r>
            <a:endParaRPr lang="en-US" sz="3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  <a:p>
            <a:r>
              <a:rPr lang="en-US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Nghĩa</a:t>
            </a:r>
            <a:r>
              <a:rPr lang="en-US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mẹ</a:t>
            </a:r>
            <a:r>
              <a:rPr lang="en-US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như</a:t>
            </a:r>
            <a:r>
              <a:rPr lang="en-US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nước</a:t>
            </a:r>
            <a:r>
              <a:rPr lang="en-US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trong</a:t>
            </a:r>
            <a:r>
              <a:rPr lang="en-US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nguồn</a:t>
            </a:r>
            <a:r>
              <a:rPr lang="en-US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chảy</a:t>
            </a:r>
            <a:r>
              <a:rPr lang="en-US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ra.</a:t>
            </a:r>
            <a:endParaRPr lang="en-US" sz="3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  <a:p>
            <a:r>
              <a:rPr lang="en-US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-</a:t>
            </a:r>
            <a:r>
              <a:rPr lang="vi-VN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Con có cha như nhà có </a:t>
            </a:r>
            <a:r>
              <a:rPr lang="vi-VN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nóc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  <a:endParaRPr lang="vi-VN" sz="3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  <a:p>
            <a:r>
              <a:rPr lang="vi-VN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- Con hơn cha là nhà có </a:t>
            </a:r>
            <a:r>
              <a:rPr lang="vi-VN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phúc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  <a:endParaRPr lang="vi-VN" sz="3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5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5593314" y="3470281"/>
            <a:ext cx="6390171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Cá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không</a:t>
            </a:r>
            <a:r>
              <a:rPr lang="en-US" sz="3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ăn</a:t>
            </a:r>
            <a:r>
              <a:rPr lang="en-US" sz="3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muối</a:t>
            </a:r>
            <a:r>
              <a:rPr lang="en-US" sz="3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cá</a:t>
            </a:r>
            <a:r>
              <a:rPr lang="en-US" sz="3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ươn</a:t>
            </a:r>
            <a:endParaRPr lang="en-US" sz="3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  <a:p>
            <a:r>
              <a:rPr lang="en-US" sz="3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on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cãi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cha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mẹ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trăm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đường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con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hư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Chim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có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tổ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người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có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tông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Máu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chảy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ruột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mềm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Khôn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ngoan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đối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đáp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người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ngoài</a:t>
            </a:r>
            <a:endParaRPr lang="en-US" sz="3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  <a:p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Gà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cùng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một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mẹ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chớ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hoài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đá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nhau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  <a:endParaRPr lang="vi-VN" sz="3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25" y="3500315"/>
            <a:ext cx="4971889" cy="328618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001000" y="620175"/>
            <a:ext cx="3416300" cy="2880140"/>
            <a:chOff x="8001000" y="620175"/>
            <a:chExt cx="3416300" cy="288014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001000" y="620175"/>
              <a:ext cx="3416300" cy="2880140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8703193" y="1126546"/>
              <a:ext cx="1883849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err="1" smtClean="0">
                  <a:latin typeface="UTM A&amp;S Graceland" pitchFamily="18" charset="0"/>
                </a:rPr>
                <a:t>Quan</a:t>
              </a:r>
              <a:r>
                <a:rPr lang="en-US" sz="4400" dirty="0" smtClean="0">
                  <a:latin typeface="UTM A&amp;S Graceland" pitchFamily="18" charset="0"/>
                </a:rPr>
                <a:t> </a:t>
              </a:r>
              <a:r>
                <a:rPr lang="en-US" sz="4400" dirty="0" err="1" smtClean="0">
                  <a:latin typeface="UTM A&amp;S Graceland" pitchFamily="18" charset="0"/>
                </a:rPr>
                <a:t>hệ</a:t>
              </a:r>
              <a:r>
                <a:rPr lang="en-US" sz="4400" dirty="0" smtClean="0">
                  <a:latin typeface="UTM A&amp;S Graceland" pitchFamily="18" charset="0"/>
                </a:rPr>
                <a:t> </a:t>
              </a:r>
            </a:p>
            <a:p>
              <a:r>
                <a:rPr lang="en-US" sz="4400" dirty="0" err="1" smtClean="0">
                  <a:latin typeface="UTM A&amp;S Graceland" pitchFamily="18" charset="0"/>
                </a:rPr>
                <a:t>gia</a:t>
              </a:r>
              <a:r>
                <a:rPr lang="en-US" sz="4400" dirty="0" smtClean="0">
                  <a:latin typeface="UTM A&amp;S Graceland" pitchFamily="18" charset="0"/>
                </a:rPr>
                <a:t> </a:t>
              </a:r>
              <a:r>
                <a:rPr lang="en-US" sz="4400" dirty="0" err="1" smtClean="0">
                  <a:latin typeface="UTM A&amp;S Graceland" pitchFamily="18" charset="0"/>
                </a:rPr>
                <a:t>đình</a:t>
              </a:r>
              <a:endParaRPr lang="en-US" sz="4400" dirty="0">
                <a:latin typeface="UTM A&amp;S Graceland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123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4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4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35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7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  <p:bldP spid="5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B44A423A-07DC-4E8C-9CCC-AC019AE2F7A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12"/>
          <a:stretch/>
        </p:blipFill>
        <p:spPr>
          <a:xfrm>
            <a:off x="2971801" y="215153"/>
            <a:ext cx="8001000" cy="5314789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="" xmlns:a16="http://schemas.microsoft.com/office/drawing/2014/main" id="{FF9B5A96-48D7-474D-B6DA-10BAB96D0495}"/>
              </a:ext>
            </a:extLst>
          </p:cNvPr>
          <p:cNvSpPr txBox="1"/>
          <p:nvPr/>
        </p:nvSpPr>
        <p:spPr>
          <a:xfrm>
            <a:off x="3842783" y="738700"/>
            <a:ext cx="6511451" cy="390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Aft>
                <a:spcPts val="1200"/>
              </a:spcAft>
            </a:pP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MỤC TIÊU BÀI HỌC:</a:t>
            </a:r>
            <a:endParaRPr lang="en-US" altLang="zh-CN" sz="2800" b="1" dirty="0" smtClean="0">
              <a:solidFill>
                <a:srgbClr val="E34E0B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  <a:p>
            <a:pPr algn="just"/>
            <a:r>
              <a:rPr lang="en-US" altLang="zh-CN" sz="2800" dirty="0" smtClean="0">
                <a:latin typeface="UTM Neo Sans Intel" pitchFamily="18" charset="0"/>
                <a:ea typeface="思源黑体 CN Bold" panose="020B0800000000000000" pitchFamily="34" charset="-122"/>
              </a:rPr>
              <a:t>-</a:t>
            </a:r>
            <a:r>
              <a:rPr lang="en-US" altLang="zh-CN" sz="2800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sz="2800" dirty="0" err="1" smtClean="0">
                <a:latin typeface="UTM Neo Sans Intel" pitchFamily="18" charset="0"/>
              </a:rPr>
              <a:t>Nêu</a:t>
            </a:r>
            <a:r>
              <a:rPr lang="en-US" sz="2800" dirty="0" smtClean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được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một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số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từ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ngữ</a:t>
            </a:r>
            <a:r>
              <a:rPr lang="en-US" sz="2800" dirty="0">
                <a:latin typeface="UTM Neo Sans Intel" pitchFamily="18" charset="0"/>
              </a:rPr>
              <a:t>, </a:t>
            </a:r>
            <a:r>
              <a:rPr lang="en-US" sz="2800" dirty="0" err="1" smtClean="0">
                <a:latin typeface="UTM Neo Sans Intel" pitchFamily="18" charset="0"/>
              </a:rPr>
              <a:t>tục</a:t>
            </a:r>
            <a:r>
              <a:rPr lang="en-US" sz="2800" dirty="0" smtClean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ngữ</a:t>
            </a:r>
            <a:r>
              <a:rPr lang="en-US" sz="2800" dirty="0">
                <a:latin typeface="UTM Neo Sans Intel" pitchFamily="18" charset="0"/>
              </a:rPr>
              <a:t>, </a:t>
            </a:r>
            <a:r>
              <a:rPr lang="en-US" sz="2800" dirty="0" err="1">
                <a:latin typeface="UTM Neo Sans Intel" pitchFamily="18" charset="0"/>
              </a:rPr>
              <a:t>thành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ngữ</a:t>
            </a:r>
            <a:r>
              <a:rPr lang="en-US" sz="2800" dirty="0">
                <a:latin typeface="UTM Neo Sans Intel" pitchFamily="18" charset="0"/>
              </a:rPr>
              <a:t>, </a:t>
            </a:r>
            <a:r>
              <a:rPr lang="en-US" sz="2800" dirty="0" err="1">
                <a:latin typeface="UTM Neo Sans Intel" pitchFamily="18" charset="0"/>
              </a:rPr>
              <a:t>ca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dao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nói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về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quan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hệ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gia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đình</a:t>
            </a:r>
            <a:r>
              <a:rPr lang="en-US" sz="2800" dirty="0">
                <a:latin typeface="UTM Neo Sans Intel" pitchFamily="18" charset="0"/>
              </a:rPr>
              <a:t>, </a:t>
            </a:r>
            <a:r>
              <a:rPr lang="en-US" sz="2800" dirty="0" err="1">
                <a:latin typeface="UTM Neo Sans Intel" pitchFamily="18" charset="0"/>
              </a:rPr>
              <a:t>thầy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 smtClean="0">
                <a:latin typeface="UTM Neo Sans Intel" pitchFamily="18" charset="0"/>
              </a:rPr>
              <a:t>trò</a:t>
            </a:r>
            <a:r>
              <a:rPr lang="en-US" sz="2800" dirty="0" smtClean="0">
                <a:latin typeface="UTM Neo Sans Intel" pitchFamily="18" charset="0"/>
              </a:rPr>
              <a:t>, </a:t>
            </a:r>
            <a:r>
              <a:rPr lang="en-US" sz="2800" dirty="0" err="1">
                <a:latin typeface="UTM Neo Sans Intel" pitchFamily="18" charset="0"/>
              </a:rPr>
              <a:t>bè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bạn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theo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yêu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 smtClean="0">
                <a:latin typeface="UTM Neo Sans Intel" pitchFamily="18" charset="0"/>
              </a:rPr>
              <a:t>cầu</a:t>
            </a:r>
            <a:r>
              <a:rPr lang="en-US" sz="2800" dirty="0" smtClean="0">
                <a:latin typeface="UTM Neo Sans Intel" pitchFamily="18" charset="0"/>
              </a:rPr>
              <a:t>.</a:t>
            </a:r>
          </a:p>
          <a:p>
            <a:pPr algn="just"/>
            <a:r>
              <a:rPr lang="en-US" sz="2800" dirty="0" smtClean="0">
                <a:latin typeface="UTM Neo Sans Intel" pitchFamily="18" charset="0"/>
              </a:rPr>
              <a:t>- </a:t>
            </a:r>
            <a:r>
              <a:rPr lang="en-US" sz="2800" dirty="0" err="1" smtClean="0">
                <a:latin typeface="UTM Neo Sans Intel" pitchFamily="18" charset="0"/>
              </a:rPr>
              <a:t>Tìm</a:t>
            </a:r>
            <a:r>
              <a:rPr lang="en-US" sz="2800" dirty="0" smtClean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được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một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số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từ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ngữ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tả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hình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dáng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của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người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theo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yêu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 smtClean="0">
                <a:latin typeface="UTM Neo Sans Intel" pitchFamily="18" charset="0"/>
              </a:rPr>
              <a:t>cầu</a:t>
            </a:r>
            <a:r>
              <a:rPr lang="en-US" sz="2800" dirty="0" smtClean="0">
                <a:latin typeface="UTM Neo Sans Intel" pitchFamily="18" charset="0"/>
              </a:rPr>
              <a:t>.</a:t>
            </a:r>
            <a:endParaRPr lang="en-US" sz="2800" dirty="0">
              <a:latin typeface="UTM Neo Sans Intel" pitchFamily="18" charset="0"/>
            </a:endParaRPr>
          </a:p>
          <a:p>
            <a:pPr algn="just"/>
            <a:r>
              <a:rPr lang="en-US" sz="2800" dirty="0" smtClean="0">
                <a:latin typeface="UTM Neo Sans Intel" pitchFamily="18" charset="0"/>
              </a:rPr>
              <a:t>- </a:t>
            </a:r>
            <a:r>
              <a:rPr lang="en-US" sz="2800" dirty="0" err="1" smtClean="0">
                <a:latin typeface="UTM Neo Sans Intel" pitchFamily="18" charset="0"/>
              </a:rPr>
              <a:t>Viết</a:t>
            </a:r>
            <a:r>
              <a:rPr lang="en-US" sz="2800" dirty="0" smtClean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được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đoạn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văn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tả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hình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dáng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người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thân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khoảng</a:t>
            </a:r>
            <a:r>
              <a:rPr lang="en-US" sz="2800" dirty="0">
                <a:latin typeface="UTM Neo Sans Intel" pitchFamily="18" charset="0"/>
              </a:rPr>
              <a:t> 5 </a:t>
            </a:r>
            <a:r>
              <a:rPr lang="en-US" sz="2800" dirty="0" err="1">
                <a:latin typeface="UTM Neo Sans Intel" pitchFamily="18" charset="0"/>
              </a:rPr>
              <a:t>câu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theo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yêu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 smtClean="0">
                <a:latin typeface="UTM Neo Sans Intel" pitchFamily="18" charset="0"/>
              </a:rPr>
              <a:t>cầu</a:t>
            </a:r>
            <a:r>
              <a:rPr lang="en-US" sz="2800" dirty="0" smtClean="0">
                <a:latin typeface="UTM Neo Sans Intel" pitchFamily="18" charset="0"/>
              </a:rPr>
              <a:t>.</a:t>
            </a:r>
            <a:endParaRPr lang="zh-CN" altLang="en-US" sz="2800" dirty="0">
              <a:solidFill>
                <a:srgbClr val="E34E0B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="" xmlns:a16="http://schemas.microsoft.com/office/drawing/2014/main" id="{F0FD15EB-9000-4B28-A26C-A954C3B3E5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3420" flipH="1">
            <a:off x="3954086" y="5153049"/>
            <a:ext cx="1687083" cy="178522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38214813-C974-4EDC-9E89-F2F374AF6D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645" flipH="1">
            <a:off x="1105693" y="2768215"/>
            <a:ext cx="1988527" cy="392215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F0370CDF-3100-4870-8B5D-205BE116B4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3687"/>
            <a:ext cx="12192000" cy="241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291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3473"/>
            <a:ext cx="6095999" cy="407452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095999" y="4178300"/>
            <a:ext cx="5359401" cy="246673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prstDash val="dash"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584201" y="698500"/>
            <a:ext cx="7073899" cy="267481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2">
                <a:lumMod val="75000"/>
              </a:schemeClr>
            </a:solidFill>
            <a:prstDash val="dash"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1039330" y="1015370"/>
            <a:ext cx="70759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Không thầy đố mày làm </a:t>
            </a:r>
            <a:r>
              <a:rPr lang="vi-VN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nên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vi-VN" sz="3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vi-VN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   Muốn sang thì bắc cầu kiều</a:t>
            </a:r>
          </a:p>
          <a:p>
            <a:r>
              <a:rPr lang="vi-VN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Muốn con hay chữ thì yêu lấy </a:t>
            </a:r>
            <a:r>
              <a:rPr lang="vi-VN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thầy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vi-VN" sz="3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5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6620723" y="4820737"/>
            <a:ext cx="4309951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Kính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thầy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yêu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bạn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Tôn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sư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trọng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đạo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  <a:endParaRPr lang="vi-VN" sz="3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46535" y="1015370"/>
            <a:ext cx="3606800" cy="3040742"/>
            <a:chOff x="8001000" y="459574"/>
            <a:chExt cx="3606800" cy="304074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001000" y="459574"/>
              <a:ext cx="3606800" cy="3040742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8728593" y="1015370"/>
              <a:ext cx="1903085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err="1" smtClean="0">
                  <a:latin typeface="UTM A&amp;S Graceland" pitchFamily="18" charset="0"/>
                </a:rPr>
                <a:t>Quan</a:t>
              </a:r>
              <a:r>
                <a:rPr lang="en-US" sz="4400" dirty="0" smtClean="0">
                  <a:latin typeface="UTM A&amp;S Graceland" pitchFamily="18" charset="0"/>
                </a:rPr>
                <a:t> </a:t>
              </a:r>
              <a:r>
                <a:rPr lang="en-US" sz="4400" dirty="0" err="1" smtClean="0">
                  <a:latin typeface="UTM A&amp;S Graceland" pitchFamily="18" charset="0"/>
                </a:rPr>
                <a:t>hệ</a:t>
              </a:r>
              <a:r>
                <a:rPr lang="en-US" sz="4400" dirty="0" smtClean="0">
                  <a:latin typeface="UTM A&amp;S Graceland" pitchFamily="18" charset="0"/>
                </a:rPr>
                <a:t> </a:t>
              </a:r>
            </a:p>
            <a:p>
              <a:r>
                <a:rPr lang="en-US" sz="4400" dirty="0" err="1" smtClean="0">
                  <a:latin typeface="UTM A&amp;S Graceland" pitchFamily="18" charset="0"/>
                </a:rPr>
                <a:t>thầy</a:t>
              </a:r>
              <a:r>
                <a:rPr lang="en-US" sz="4400" dirty="0" smtClean="0">
                  <a:latin typeface="UTM A&amp;S Graceland" pitchFamily="18" charset="0"/>
                </a:rPr>
                <a:t> </a:t>
              </a:r>
              <a:r>
                <a:rPr lang="en-US" sz="4400" dirty="0" err="1" smtClean="0">
                  <a:latin typeface="UTM A&amp;S Graceland" pitchFamily="18" charset="0"/>
                </a:rPr>
                <a:t>trò</a:t>
              </a:r>
              <a:endParaRPr lang="en-US" sz="4400" dirty="0">
                <a:latin typeface="UTM A&amp;S Graceland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5660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5626099" y="3500315"/>
            <a:ext cx="6357385" cy="314471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prstDash val="dash"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584201" y="355600"/>
            <a:ext cx="7531100" cy="301771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2">
                <a:lumMod val="75000"/>
              </a:schemeClr>
            </a:solidFill>
            <a:prstDash val="dash"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1293329" y="765110"/>
            <a:ext cx="635207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vi-VN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Học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thầy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không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tày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học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bạn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</a:p>
          <a:p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-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Một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con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ngựa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đau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cả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tàu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bỏ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cỏ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Một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cây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làm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chẳng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nên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non</a:t>
            </a:r>
            <a:endParaRPr lang="en-US" sz="3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  <a:p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Ba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cây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chụm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lại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nên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hòn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núi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cao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</a:p>
        </p:txBody>
      </p:sp>
      <p:sp>
        <p:nvSpPr>
          <p:cNvPr id="5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5966929" y="3795399"/>
            <a:ext cx="6390171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-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Bán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anh</a:t>
            </a:r>
            <a:r>
              <a:rPr lang="en-US" sz="3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em</a:t>
            </a:r>
            <a:r>
              <a:rPr lang="en-US" sz="3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xa</a:t>
            </a:r>
            <a:r>
              <a:rPr lang="en-US" sz="3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32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mua</a:t>
            </a:r>
            <a:r>
              <a:rPr lang="en-US" sz="3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láng</a:t>
            </a:r>
            <a:r>
              <a:rPr lang="en-US" sz="3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giềng</a:t>
            </a:r>
            <a:r>
              <a:rPr lang="en-US" sz="3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gần</a:t>
            </a:r>
            <a:r>
              <a:rPr lang="en-US" sz="3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</a:p>
          <a:p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-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Bạn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bè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con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chấy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cắn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đôi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</a:p>
          <a:p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-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Bạn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nối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khố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</a:p>
          <a:p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-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Buôn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có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bạn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bán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có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phường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  <a:endParaRPr lang="vi-VN" sz="3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8001000" y="620175"/>
            <a:ext cx="3416300" cy="2880140"/>
            <a:chOff x="8001000" y="620175"/>
            <a:chExt cx="3416300" cy="288014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001000" y="620175"/>
              <a:ext cx="3416300" cy="2880140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8703193" y="1126546"/>
              <a:ext cx="1922321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err="1" smtClean="0">
                  <a:latin typeface="UTM A&amp;S Graceland" pitchFamily="18" charset="0"/>
                </a:rPr>
                <a:t>Quan</a:t>
              </a:r>
              <a:r>
                <a:rPr lang="en-US" sz="4400" dirty="0" smtClean="0">
                  <a:latin typeface="UTM A&amp;S Graceland" pitchFamily="18" charset="0"/>
                </a:rPr>
                <a:t> </a:t>
              </a:r>
              <a:r>
                <a:rPr lang="en-US" sz="4400" dirty="0" err="1" smtClean="0">
                  <a:latin typeface="UTM A&amp;S Graceland" pitchFamily="18" charset="0"/>
                </a:rPr>
                <a:t>hệ</a:t>
              </a:r>
              <a:r>
                <a:rPr lang="en-US" sz="4400" dirty="0" smtClean="0">
                  <a:latin typeface="UTM A&amp;S Graceland" pitchFamily="18" charset="0"/>
                </a:rPr>
                <a:t> </a:t>
              </a:r>
            </a:p>
            <a:p>
              <a:pPr algn="ctr"/>
              <a:r>
                <a:rPr lang="en-US" sz="4400" dirty="0" err="1" smtClean="0">
                  <a:latin typeface="UTM A&amp;S Graceland" pitchFamily="18" charset="0"/>
                </a:rPr>
                <a:t>bè</a:t>
              </a:r>
              <a:r>
                <a:rPr lang="en-US" sz="4400" dirty="0" smtClean="0">
                  <a:latin typeface="UTM A&amp;S Graceland" pitchFamily="18" charset="0"/>
                </a:rPr>
                <a:t> </a:t>
              </a:r>
              <a:r>
                <a:rPr lang="en-US" sz="4400" dirty="0" err="1" smtClean="0">
                  <a:latin typeface="UTM A&amp;S Graceland" pitchFamily="18" charset="0"/>
                </a:rPr>
                <a:t>bạn</a:t>
              </a:r>
              <a:endParaRPr lang="en-US" sz="4400" dirty="0">
                <a:latin typeface="UTM A&amp;S Graceland" pitchFamily="18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894" y="3019900"/>
            <a:ext cx="6752381" cy="3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87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3C14565D-A2E7-4738-9203-F1BECC2D1C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7517"/>
            <a:ext cx="12192000" cy="241048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CC81DA5A-517F-49CD-B184-D449BCA113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4474" y="400136"/>
            <a:ext cx="4301498" cy="645786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3A245148-E950-4FB1-A55D-313D5DB2E5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554" y="837296"/>
            <a:ext cx="5730646" cy="464910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="" xmlns:a16="http://schemas.microsoft.com/office/drawing/2014/main" id="{E104F0EB-58D0-454D-914A-0AED8067E9F9}"/>
              </a:ext>
            </a:extLst>
          </p:cNvPr>
          <p:cNvSpPr txBox="1"/>
          <p:nvPr/>
        </p:nvSpPr>
        <p:spPr>
          <a:xfrm>
            <a:off x="5805234" y="2554381"/>
            <a:ext cx="543364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0000" dirty="0" err="1" smtClean="0">
                <a:solidFill>
                  <a:srgbClr val="E34E0B"/>
                </a:solidFill>
                <a:latin typeface="UTM A&amp;S Graceland" pitchFamily="18" charset="0"/>
                <a:ea typeface="思源黑体 CN Bold" panose="020B0800000000000000" pitchFamily="34" charset="-122"/>
              </a:rPr>
              <a:t>Bài</a:t>
            </a:r>
            <a:r>
              <a:rPr lang="en-US" altLang="zh-CN" sz="10000" dirty="0" smtClean="0">
                <a:solidFill>
                  <a:srgbClr val="E34E0B"/>
                </a:solidFill>
                <a:latin typeface="UTM A&amp;S Graceland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10000" dirty="0" err="1" smtClean="0">
                <a:solidFill>
                  <a:srgbClr val="E34E0B"/>
                </a:solidFill>
                <a:latin typeface="UTM A&amp;S Graceland" pitchFamily="18" charset="0"/>
                <a:ea typeface="思源黑体 CN Bold" panose="020B0800000000000000" pitchFamily="34" charset="-122"/>
              </a:rPr>
              <a:t>tập</a:t>
            </a:r>
            <a:r>
              <a:rPr lang="en-US" altLang="zh-CN" sz="10000" dirty="0" smtClean="0">
                <a:solidFill>
                  <a:srgbClr val="E34E0B"/>
                </a:solidFill>
                <a:latin typeface="UTM A&amp;S Graceland" pitchFamily="18" charset="0"/>
                <a:ea typeface="思源黑体 CN Bold" panose="020B0800000000000000" pitchFamily="34" charset="-122"/>
              </a:rPr>
              <a:t> 3</a:t>
            </a:r>
            <a:endParaRPr lang="zh-CN" altLang="en-US" sz="10000" dirty="0">
              <a:solidFill>
                <a:srgbClr val="E34E0B"/>
              </a:solidFill>
              <a:latin typeface="UTM A&amp;S Graceland" pitchFamily="18" charset="0"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0995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167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3B901305-8237-4432-BE03-6D639383DC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7517"/>
            <a:ext cx="12192000" cy="241048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DC1235E2-8B64-42B0-A205-D5A2130214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8815" y="678910"/>
            <a:ext cx="3149600" cy="617908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518" y="468694"/>
            <a:ext cx="1349881" cy="1364318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="" xmlns:a16="http://schemas.microsoft.com/office/drawing/2014/main" id="{DC99F000-E86E-4D2D-B5BF-62A7BF7D388F}"/>
              </a:ext>
            </a:extLst>
          </p:cNvPr>
          <p:cNvSpPr txBox="1"/>
          <p:nvPr/>
        </p:nvSpPr>
        <p:spPr>
          <a:xfrm>
            <a:off x="2580400" y="678910"/>
            <a:ext cx="4899900" cy="1532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Mỗi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người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có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một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đặc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điểm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ngoại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hình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riêng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khiến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họ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trở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nên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đặc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biệt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hơn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trong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mắt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người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khác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.</a:t>
            </a:r>
            <a:endParaRPr lang="zh-CN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19" y="2178194"/>
            <a:ext cx="1349881" cy="1364318"/>
          </a:xfrm>
          <a:prstGeom prst="rect">
            <a:avLst/>
          </a:prstGeom>
        </p:spPr>
      </p:pic>
      <p:sp>
        <p:nvSpPr>
          <p:cNvPr id="8" name="文本框 5">
            <a:extLst>
              <a:ext uri="{FF2B5EF4-FFF2-40B4-BE49-F238E27FC236}">
                <a16:creationId xmlns="" xmlns:a16="http://schemas.microsoft.com/office/drawing/2014/main" id="{DC99F000-E86E-4D2D-B5BF-62A7BF7D388F}"/>
              </a:ext>
            </a:extLst>
          </p:cNvPr>
          <p:cNvSpPr txBox="1"/>
          <p:nvPr/>
        </p:nvSpPr>
        <p:spPr>
          <a:xfrm>
            <a:off x="1526300" y="2388410"/>
            <a:ext cx="5230100" cy="1532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Để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miêu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được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đặc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điểm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ngoại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hình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của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một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người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cần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chú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ý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sử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dụng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những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từ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ngữ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miêu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phù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hợp</a:t>
            </a:r>
            <a:r>
              <a:rPr lang="en-US" altLang="zh-CN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黑体 CN Bold" panose="020B0800000000000000" pitchFamily="34" charset="-122"/>
              </a:rPr>
              <a:t>.</a:t>
            </a:r>
            <a:endParaRPr lang="zh-CN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298699" y="4022737"/>
            <a:ext cx="5450116" cy="2311205"/>
            <a:chOff x="2298699" y="4022737"/>
            <a:chExt cx="5450116" cy="231120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8699" y="4022737"/>
              <a:ext cx="5450116" cy="2311205"/>
            </a:xfrm>
            <a:prstGeom prst="rect">
              <a:avLst/>
            </a:prstGeom>
          </p:spPr>
        </p:pic>
        <p:sp>
          <p:nvSpPr>
            <p:cNvPr id="10" name="文本框 5">
              <a:extLst>
                <a:ext uri="{FF2B5EF4-FFF2-40B4-BE49-F238E27FC236}">
                  <a16:creationId xmlns="" xmlns:a16="http://schemas.microsoft.com/office/drawing/2014/main" id="{DC99F000-E86E-4D2D-B5BF-62A7BF7D388F}"/>
                </a:ext>
              </a:extLst>
            </p:cNvPr>
            <p:cNvSpPr txBox="1"/>
            <p:nvPr/>
          </p:nvSpPr>
          <p:spPr>
            <a:xfrm>
              <a:off x="2859801" y="4285043"/>
              <a:ext cx="4137899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zh-CN" sz="3600" b="1" dirty="0" err="1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itchFamily="18" charset="0"/>
                  <a:ea typeface="思源黑体 CN Bold" panose="020B0800000000000000" pitchFamily="34" charset="-122"/>
                </a:rPr>
                <a:t>Hãy</a:t>
              </a:r>
              <a:r>
                <a:rPr lang="en-US" altLang="zh-CN" sz="3600" b="1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itchFamily="18" charset="0"/>
                  <a:ea typeface="思源黑体 CN Bold" panose="020B0800000000000000" pitchFamily="34" charset="-122"/>
                </a:rPr>
                <a:t> </a:t>
              </a:r>
              <a:r>
                <a:rPr lang="en-US" altLang="zh-CN" sz="3600" b="1" dirty="0" err="1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itchFamily="18" charset="0"/>
                  <a:ea typeface="思源黑体 CN Bold" panose="020B0800000000000000" pitchFamily="34" charset="-122"/>
                </a:rPr>
                <a:t>tìm</a:t>
              </a:r>
              <a:r>
                <a:rPr lang="en-US" altLang="zh-CN" sz="3600" b="1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itchFamily="18" charset="0"/>
                  <a:ea typeface="思源黑体 CN Bold" panose="020B0800000000000000" pitchFamily="34" charset="-122"/>
                </a:rPr>
                <a:t> </a:t>
              </a:r>
              <a:r>
                <a:rPr lang="en-US" altLang="zh-CN" sz="3600" b="1" dirty="0" err="1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itchFamily="18" charset="0"/>
                  <a:ea typeface="思源黑体 CN Bold" panose="020B0800000000000000" pitchFamily="34" charset="-122"/>
                </a:rPr>
                <a:t>những</a:t>
              </a:r>
              <a:r>
                <a:rPr lang="en-US" altLang="zh-CN" sz="3600" b="1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itchFamily="18" charset="0"/>
                  <a:ea typeface="思源黑体 CN Bold" panose="020B0800000000000000" pitchFamily="34" charset="-122"/>
                </a:rPr>
                <a:t> </a:t>
              </a:r>
              <a:r>
                <a:rPr lang="en-US" altLang="zh-CN" sz="3600" b="1" dirty="0" err="1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itchFamily="18" charset="0"/>
                  <a:ea typeface="思源黑体 CN Bold" panose="020B0800000000000000" pitchFamily="34" charset="-122"/>
                </a:rPr>
                <a:t>từ</a:t>
              </a:r>
              <a:r>
                <a:rPr lang="en-US" altLang="zh-CN" sz="3600" b="1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itchFamily="18" charset="0"/>
                  <a:ea typeface="思源黑体 CN Bold" panose="020B0800000000000000" pitchFamily="34" charset="-122"/>
                </a:rPr>
                <a:t> </a:t>
              </a:r>
              <a:r>
                <a:rPr lang="en-US" altLang="zh-CN" sz="3600" b="1" dirty="0" err="1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itchFamily="18" charset="0"/>
                  <a:ea typeface="思源黑体 CN Bold" panose="020B0800000000000000" pitchFamily="34" charset="-122"/>
                </a:rPr>
                <a:t>ngữ</a:t>
              </a:r>
              <a:r>
                <a:rPr lang="en-US" altLang="zh-CN" sz="3600" b="1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itchFamily="18" charset="0"/>
                  <a:ea typeface="思源黑体 CN Bold" panose="020B0800000000000000" pitchFamily="34" charset="-122"/>
                </a:rPr>
                <a:t> </a:t>
              </a:r>
              <a:r>
                <a:rPr lang="en-US" altLang="zh-CN" sz="3600" b="1" dirty="0" err="1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itchFamily="18" charset="0"/>
                  <a:ea typeface="思源黑体 CN Bold" panose="020B0800000000000000" pitchFamily="34" charset="-122"/>
                </a:rPr>
                <a:t>miêu</a:t>
              </a:r>
              <a:r>
                <a:rPr lang="en-US" altLang="zh-CN" sz="3600" b="1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itchFamily="18" charset="0"/>
                  <a:ea typeface="思源黑体 CN Bold" panose="020B0800000000000000" pitchFamily="34" charset="-122"/>
                </a:rPr>
                <a:t> </a:t>
              </a:r>
              <a:r>
                <a:rPr lang="en-US" altLang="zh-CN" sz="3600" b="1" dirty="0" err="1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itchFamily="18" charset="0"/>
                  <a:ea typeface="思源黑体 CN Bold" panose="020B0800000000000000" pitchFamily="34" charset="-122"/>
                </a:rPr>
                <a:t>tả</a:t>
              </a:r>
              <a:r>
                <a:rPr lang="en-US" altLang="zh-CN" sz="3600" b="1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itchFamily="18" charset="0"/>
                  <a:ea typeface="思源黑体 CN Bold" panose="020B0800000000000000" pitchFamily="34" charset="-122"/>
                </a:rPr>
                <a:t> </a:t>
              </a:r>
              <a:r>
                <a:rPr lang="en-US" altLang="zh-CN" sz="3600" b="1" dirty="0" err="1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itchFamily="18" charset="0"/>
                  <a:ea typeface="思源黑体 CN Bold" panose="020B0800000000000000" pitchFamily="34" charset="-122"/>
                </a:rPr>
                <a:t>hình</a:t>
              </a:r>
              <a:r>
                <a:rPr lang="en-US" altLang="zh-CN" sz="3600" b="1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itchFamily="18" charset="0"/>
                  <a:ea typeface="思源黑体 CN Bold" panose="020B0800000000000000" pitchFamily="34" charset="-122"/>
                </a:rPr>
                <a:t> </a:t>
              </a:r>
              <a:r>
                <a:rPr lang="en-US" altLang="zh-CN" sz="3600" b="1" dirty="0" err="1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itchFamily="18" charset="0"/>
                  <a:ea typeface="思源黑体 CN Bold" panose="020B0800000000000000" pitchFamily="34" charset="-122"/>
                </a:rPr>
                <a:t>dáng</a:t>
              </a:r>
              <a:r>
                <a:rPr lang="en-US" altLang="zh-CN" sz="3600" b="1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itchFamily="18" charset="0"/>
                  <a:ea typeface="思源黑体 CN Bold" panose="020B0800000000000000" pitchFamily="34" charset="-122"/>
                </a:rPr>
                <a:t> </a:t>
              </a:r>
              <a:r>
                <a:rPr lang="en-US" altLang="zh-CN" sz="3600" b="1" dirty="0" err="1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itchFamily="18" charset="0"/>
                  <a:ea typeface="思源黑体 CN Bold" panose="020B0800000000000000" pitchFamily="34" charset="-122"/>
                </a:rPr>
                <a:t>của</a:t>
              </a:r>
              <a:r>
                <a:rPr lang="en-US" altLang="zh-CN" sz="3600" b="1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itchFamily="18" charset="0"/>
                  <a:ea typeface="思源黑体 CN Bold" panose="020B0800000000000000" pitchFamily="34" charset="-122"/>
                </a:rPr>
                <a:t> </a:t>
              </a:r>
              <a:r>
                <a:rPr lang="en-US" altLang="zh-CN" sz="3600" b="1" dirty="0" err="1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itchFamily="18" charset="0"/>
                  <a:ea typeface="思源黑体 CN Bold" panose="020B0800000000000000" pitchFamily="34" charset="-122"/>
                </a:rPr>
                <a:t>người</a:t>
              </a:r>
              <a:r>
                <a:rPr lang="en-US" altLang="zh-CN" sz="3600" b="1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Isadora" pitchFamily="18" charset="0"/>
                  <a:ea typeface="思源黑体 CN Bold" panose="020B0800000000000000" pitchFamily="34" charset="-122"/>
                </a:rPr>
                <a:t>.</a:t>
              </a:r>
              <a:endParaRPr lang="zh-CN" altLang="en-US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9754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7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8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762"/>
                                      </p:iterate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762"/>
                                      </p:iterate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762"/>
                                      </p:iterate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762"/>
                                      </p:iterate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8" grpId="0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71498" y="355600"/>
            <a:ext cx="11188699" cy="618490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prstDash val="dash"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1283185" y="554317"/>
            <a:ext cx="7136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Những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từ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ngữ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hình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dáng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của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người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:</a:t>
            </a:r>
            <a:endParaRPr lang="zh-CN" altLang="en-US" sz="3200" b="1" dirty="0">
              <a:solidFill>
                <a:srgbClr val="E34E0B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5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927584" y="1265517"/>
            <a:ext cx="4482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a)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Miêu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mái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tóc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:</a:t>
            </a:r>
            <a:endParaRPr lang="zh-CN" altLang="en-US" sz="3200" b="1" dirty="0">
              <a:solidFill>
                <a:srgbClr val="0070C0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6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1067285" y="4783417"/>
            <a:ext cx="2272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Đen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nhánh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đen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mượt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7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3829533" y="4783417"/>
            <a:ext cx="22728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Óng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ả, </a:t>
            </a:r>
          </a:p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óng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mượt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mượt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mà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8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6579081" y="4783417"/>
            <a:ext cx="227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Dày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dặn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9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9354029" y="4783417"/>
            <a:ext cx="2272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Cứng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như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rễ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tre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7170" name="Picture 2" descr="Cách giúp mái tóc luôn suôn dài mượt mà và đen nhánh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3" r="19041"/>
          <a:stretch/>
        </p:blipFill>
        <p:spPr bwMode="auto">
          <a:xfrm>
            <a:off x="787401" y="2133600"/>
            <a:ext cx="2744088" cy="22691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Tóc đen tự nhiên - Bệnh rụng tó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533" y="2133600"/>
            <a:ext cx="2336314" cy="23105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10 cách giúp tóc nhanh dài và dày hiệu quả tại nhà - Cỏ mề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7" r="14167" b="7966"/>
          <a:stretch/>
        </p:blipFill>
        <p:spPr bwMode="auto">
          <a:xfrm>
            <a:off x="6362701" y="2133600"/>
            <a:ext cx="2679700" cy="23105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Không có mô tả ảnh.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72" b="6110"/>
          <a:stretch/>
        </p:blipFill>
        <p:spPr bwMode="auto">
          <a:xfrm>
            <a:off x="9176578" y="2133599"/>
            <a:ext cx="2450264" cy="23105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217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71498" y="355600"/>
            <a:ext cx="11188699" cy="618490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prstDash val="dash"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1283185" y="554317"/>
            <a:ext cx="7136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Những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từ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ngữ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hình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dáng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của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người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:</a:t>
            </a:r>
            <a:endParaRPr lang="zh-CN" altLang="en-US" sz="3200" b="1" dirty="0">
              <a:solidFill>
                <a:srgbClr val="E34E0B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5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927584" y="1265517"/>
            <a:ext cx="4482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a)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Miêu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mái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tóc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:</a:t>
            </a:r>
            <a:endParaRPr lang="zh-CN" altLang="en-US" sz="3200" b="1" dirty="0">
              <a:solidFill>
                <a:srgbClr val="0070C0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6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1067285" y="4783417"/>
            <a:ext cx="2272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Muối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tiêu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,</a:t>
            </a:r>
          </a:p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hoa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râm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7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3867633" y="4783417"/>
            <a:ext cx="227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Bạc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phơ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8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6452081" y="4783417"/>
            <a:ext cx="227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Lơ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thơ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9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9277829" y="4783417"/>
            <a:ext cx="227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Xoăn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tít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9218" name="Picture 2" descr="Tóc bạc sớm ngày càng phổ biến hơn - Thuocbietduoc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78"/>
          <a:stretch/>
        </p:blipFill>
        <p:spPr bwMode="auto">
          <a:xfrm>
            <a:off x="717550" y="2286000"/>
            <a:ext cx="2807183" cy="2374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uộc đời lận đận của ông lão tóc bạc trong phim Việt - Phim truyền hình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3" t="6369" r="11857"/>
          <a:stretch/>
        </p:blipFill>
        <p:spPr bwMode="auto">
          <a:xfrm>
            <a:off x="3705459" y="2286001"/>
            <a:ext cx="2434990" cy="2374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ó nên cắt tóc máu cho trẻ? Khi cắt tóc máu cho con mẹ cần chú ý điều  gì?｜Gaobebong | MamiBuy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5" r="17558" b="8643"/>
          <a:stretch/>
        </p:blipFill>
        <p:spPr bwMode="auto">
          <a:xfrm>
            <a:off x="6299200" y="2286000"/>
            <a:ext cx="2628900" cy="2374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Tóc ngắn uốn xù 5 kiểu trẻ trung và &amp;quot;sang chảnh&amp;quot; nhất thời trang tóc ngắ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0" r="14605" b="8781"/>
          <a:stretch/>
        </p:blipFill>
        <p:spPr bwMode="auto">
          <a:xfrm>
            <a:off x="9093200" y="2255837"/>
            <a:ext cx="2554582" cy="2405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762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71498" y="355600"/>
            <a:ext cx="11188699" cy="618490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prstDash val="dash"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1283185" y="554317"/>
            <a:ext cx="7136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Những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từ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ngữ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hình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dáng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của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người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:</a:t>
            </a:r>
            <a:endParaRPr lang="zh-CN" altLang="en-US" sz="3200" b="1" dirty="0">
              <a:solidFill>
                <a:srgbClr val="E34E0B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5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927584" y="1265517"/>
            <a:ext cx="4482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b)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Miêu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đôi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mắt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:</a:t>
            </a:r>
            <a:endParaRPr lang="zh-CN" altLang="en-US" sz="3200" b="1" dirty="0">
              <a:solidFill>
                <a:srgbClr val="0070C0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6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1067285" y="4783417"/>
            <a:ext cx="227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Một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mí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7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3829533" y="4783417"/>
            <a:ext cx="227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Hai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mí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8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6579081" y="4783417"/>
            <a:ext cx="22728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Bồ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câu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</a:p>
          <a:p>
            <a:pPr algn="ctr"/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to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tròn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, long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lanh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9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9354029" y="4783417"/>
            <a:ext cx="22728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Đen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láy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láu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lĩnh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lanh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lợi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12292" name="Picture 4" descr="Gong Yoo: Sự nghiệp thăng trầm song hành cùng đời tư bí ẩn - Revelogu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58" r="21125" b="29464"/>
          <a:stretch/>
        </p:blipFill>
        <p:spPr bwMode="auto">
          <a:xfrm>
            <a:off x="923257" y="2133600"/>
            <a:ext cx="2514274" cy="22941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2294" name="Picture 6" descr="Mắt 2 mí là gì? Đẹp hay xấu? Cách làm mắt hai mí Vĩnh Viễ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6" b="24000"/>
          <a:stretch/>
        </p:blipFill>
        <p:spPr bwMode="auto">
          <a:xfrm>
            <a:off x="3644320" y="2133599"/>
            <a:ext cx="2521527" cy="22941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2296" name="Picture 8" descr="Mắt bồ câu là gì? Ý nghĩa tướng số thế nào?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9" t="5151" r="2834" b="5151"/>
          <a:stretch/>
        </p:blipFill>
        <p:spPr bwMode="auto">
          <a:xfrm>
            <a:off x="6305549" y="2133600"/>
            <a:ext cx="2703374" cy="22941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2298" name="Picture 10" descr="Trẻ bị thâm quầng mắt biểu hiện nhiều chứng bệnh nguy hiể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83" r="7529" b="8104"/>
          <a:stretch/>
        </p:blipFill>
        <p:spPr bwMode="auto">
          <a:xfrm>
            <a:off x="9125418" y="2133598"/>
            <a:ext cx="2501427" cy="22941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285623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71498" y="355600"/>
            <a:ext cx="11188699" cy="618490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prstDash val="dash"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1283185" y="554317"/>
            <a:ext cx="7136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Những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từ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ngữ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hình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dáng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của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người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:</a:t>
            </a:r>
            <a:endParaRPr lang="zh-CN" altLang="en-US" sz="3200" b="1" dirty="0">
              <a:solidFill>
                <a:srgbClr val="E34E0B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5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927584" y="1265517"/>
            <a:ext cx="4482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b)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Miêu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đôi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mắt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:</a:t>
            </a:r>
            <a:endParaRPr lang="zh-CN" altLang="en-US" sz="3200" b="1" dirty="0">
              <a:solidFill>
                <a:srgbClr val="0070C0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6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1067285" y="4783417"/>
            <a:ext cx="227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Gian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xảo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7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3867633" y="4783417"/>
            <a:ext cx="227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Ti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hí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8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6452081" y="4783417"/>
            <a:ext cx="2272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Lờ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đờ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</a:p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mệt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mỏi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9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9277829" y="4783417"/>
            <a:ext cx="227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Lim dim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11266" name="Picture 2" descr="Mắt lươn là gì? Khám phá mắt lươn là người như thế nào?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3" r="9487" b="2907"/>
          <a:stretch/>
        </p:blipFill>
        <p:spPr bwMode="auto">
          <a:xfrm>
            <a:off x="3733799" y="2255837"/>
            <a:ext cx="2394517" cy="24050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1270" name="Picture 6" descr="8 nét tướng mặt người gian xảo nịnh hót cần tránh xa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673" b="9789"/>
          <a:stretch/>
        </p:blipFill>
        <p:spPr bwMode="auto">
          <a:xfrm>
            <a:off x="819512" y="2255836"/>
            <a:ext cx="2669696" cy="24050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1272" name="Picture 8" descr="Hay buồn ngủ biểu hiện điều gì? 5 cách chống buồn ngủ hữu hiệu nhất -  META.v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435" b="9146"/>
          <a:stretch/>
        </p:blipFill>
        <p:spPr bwMode="auto">
          <a:xfrm>
            <a:off x="8883883" y="2255837"/>
            <a:ext cx="2666762" cy="24050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75"/>
          <a:stretch/>
        </p:blipFill>
        <p:spPr bwMode="auto">
          <a:xfrm>
            <a:off x="6610589" y="2255837"/>
            <a:ext cx="1955800" cy="24050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2351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71498" y="355600"/>
            <a:ext cx="11188699" cy="618490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prstDash val="dash"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8"/>
          <a:stretch/>
        </p:blipFill>
        <p:spPr bwMode="auto">
          <a:xfrm>
            <a:off x="692630" y="2268445"/>
            <a:ext cx="2723670" cy="2379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 descr="Status hay Đàn ông 31 tuổi, họ trầm tư hơn, nói năng và suy nghĩ chín chắn  hơn - STTHA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304" y="2268446"/>
            <a:ext cx="2591043" cy="2416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45" name="Picture 5" descr="7 nhóc tỳ sở hữu đôi mắt đẹp tựa thiên thần nổi bật nhất năm 201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3" r="22437" b="39768"/>
          <a:stretch/>
        </p:blipFill>
        <p:spPr bwMode="auto">
          <a:xfrm>
            <a:off x="6208157" y="2255837"/>
            <a:ext cx="2484992" cy="24141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7" r="11720"/>
          <a:stretch/>
        </p:blipFill>
        <p:spPr bwMode="auto">
          <a:xfrm>
            <a:off x="8804751" y="2255837"/>
            <a:ext cx="2904646" cy="23924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1283185" y="554317"/>
            <a:ext cx="7136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Những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từ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ngữ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hình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dáng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của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người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:</a:t>
            </a:r>
            <a:endParaRPr lang="zh-CN" altLang="en-US" sz="3200" b="1" dirty="0">
              <a:solidFill>
                <a:srgbClr val="E34E0B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5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927584" y="1265517"/>
            <a:ext cx="4482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b)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Miêu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đôi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mắt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:</a:t>
            </a:r>
            <a:endParaRPr lang="zh-CN" altLang="en-US" sz="3200" b="1" dirty="0">
              <a:solidFill>
                <a:srgbClr val="0070C0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6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838684" y="4783417"/>
            <a:ext cx="24125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Ánh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mắt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hiền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hậu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yêu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thương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7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3778733" y="4783417"/>
            <a:ext cx="227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Trầm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tư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8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6375881" y="4783417"/>
            <a:ext cx="227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Xanh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lơ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9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9188929" y="4783417"/>
            <a:ext cx="2272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Đỏ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ngầu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giận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dữ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5238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71498" y="355600"/>
            <a:ext cx="11188699" cy="618490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prstDash val="dash"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365" name="Picture 5" descr="Mặt trái tim là gì? Có đẹp không? Nên để tóc gì? Đeo kính gì?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28" r="13740" b="9223"/>
          <a:stretch/>
        </p:blipFill>
        <p:spPr bwMode="auto">
          <a:xfrm>
            <a:off x="3756770" y="2133600"/>
            <a:ext cx="2291343" cy="22941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5361" name="Picture 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59" b="1672"/>
          <a:stretch/>
        </p:blipFill>
        <p:spPr bwMode="auto">
          <a:xfrm>
            <a:off x="9407762" y="2133600"/>
            <a:ext cx="1987550" cy="22941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1283185" y="554317"/>
            <a:ext cx="7136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Những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từ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ngữ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hình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dáng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của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người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:</a:t>
            </a:r>
            <a:endParaRPr lang="zh-CN" altLang="en-US" sz="3200" b="1" dirty="0">
              <a:solidFill>
                <a:srgbClr val="E34E0B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5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927584" y="1265517"/>
            <a:ext cx="4482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)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Miêu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khuôn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mặt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:</a:t>
            </a:r>
            <a:endParaRPr lang="zh-CN" altLang="en-US" sz="3200" b="1" dirty="0">
              <a:solidFill>
                <a:srgbClr val="0070C0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6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1067285" y="4783417"/>
            <a:ext cx="227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Trái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xoan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7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3804133" y="4783417"/>
            <a:ext cx="227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Trái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tim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8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6579081" y="4783417"/>
            <a:ext cx="2272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Mặt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vuông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chữ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điền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9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9303229" y="4783417"/>
            <a:ext cx="227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Thanh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tú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15363" name="Picture 3" descr="Mặt Trái Xoan là gì? Đàn Ông, Phụ Nữ Để Kiểu tóc nào thì hợp?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" t="2655" r="31333" b="27118"/>
          <a:stretch/>
        </p:blipFill>
        <p:spPr bwMode="auto">
          <a:xfrm>
            <a:off x="1098794" y="2133600"/>
            <a:ext cx="2241307" cy="23062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740" y="2133598"/>
            <a:ext cx="2184157" cy="22941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3043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A1606EE1-4FC6-4E46-9079-5321269578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050" y="1237121"/>
            <a:ext cx="2681426" cy="539582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2C07700F-35F5-4F83-9C6C-7EED008D01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199" y="3632936"/>
            <a:ext cx="2243522" cy="322506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7F0DC28D-D67A-4F15-9C1D-99F1745942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7517"/>
            <a:ext cx="12192000" cy="2410483"/>
          </a:xfrm>
          <a:prstGeom prst="rect">
            <a:avLst/>
          </a:prstGeom>
        </p:spPr>
      </p:pic>
      <p:sp>
        <p:nvSpPr>
          <p:cNvPr id="4" name="对话气泡: 矩形 3">
            <a:extLst>
              <a:ext uri="{FF2B5EF4-FFF2-40B4-BE49-F238E27FC236}">
                <a16:creationId xmlns="" xmlns:a16="http://schemas.microsoft.com/office/drawing/2014/main" id="{C73231F0-6FA8-4702-96E4-B35FDC3B8A3F}"/>
              </a:ext>
            </a:extLst>
          </p:cNvPr>
          <p:cNvSpPr/>
          <p:nvPr/>
        </p:nvSpPr>
        <p:spPr>
          <a:xfrm>
            <a:off x="2283792" y="522386"/>
            <a:ext cx="5334623" cy="1429470"/>
          </a:xfrm>
          <a:prstGeom prst="wedgeRectCallout">
            <a:avLst>
              <a:gd name="adj1" fmla="val 55954"/>
              <a:gd name="adj2" fmla="val 30235"/>
            </a:avLst>
          </a:prstGeom>
          <a:ln w="38100"/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="" xmlns:a16="http://schemas.microsoft.com/office/drawing/2014/main" id="{B6B19B41-ADD0-4AF8-8C8A-8F180D5EDF9E}"/>
              </a:ext>
            </a:extLst>
          </p:cNvPr>
          <p:cNvSpPr txBox="1"/>
          <p:nvPr/>
        </p:nvSpPr>
        <p:spPr>
          <a:xfrm>
            <a:off x="2487707" y="484095"/>
            <a:ext cx="4875215" cy="1467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Mỗi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ngày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cuộc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sống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của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học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sinh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chúng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ta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vẫn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luôn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gắn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bó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với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gia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đình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nhà</a:t>
            </a:r>
            <a:r>
              <a:rPr lang="en-US" altLang="zh-CN" sz="2400" b="1" dirty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trường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và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xã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hội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.</a:t>
            </a:r>
            <a:endParaRPr lang="zh-CN" altLang="en-US" sz="2400" b="1" dirty="0">
              <a:solidFill>
                <a:srgbClr val="E34E0B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10" name="对话气泡: 矩形 9">
            <a:extLst>
              <a:ext uri="{FF2B5EF4-FFF2-40B4-BE49-F238E27FC236}">
                <a16:creationId xmlns="" xmlns:a16="http://schemas.microsoft.com/office/drawing/2014/main" id="{5DC5240E-38DF-485B-ABFC-26F989356AD8}"/>
              </a:ext>
            </a:extLst>
          </p:cNvPr>
          <p:cNvSpPr/>
          <p:nvPr/>
        </p:nvSpPr>
        <p:spPr>
          <a:xfrm>
            <a:off x="3711184" y="3935031"/>
            <a:ext cx="3316892" cy="2341859"/>
          </a:xfrm>
          <a:prstGeom prst="wedgeRectCallout">
            <a:avLst>
              <a:gd name="adj1" fmla="val 63661"/>
              <a:gd name="adj2" fmla="val -28014"/>
            </a:avLst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="" xmlns:a16="http://schemas.microsoft.com/office/drawing/2014/main" id="{33D8A302-2483-4AA0-95B9-C58B80354277}"/>
              </a:ext>
            </a:extLst>
          </p:cNvPr>
          <p:cNvSpPr txBox="1"/>
          <p:nvPr/>
        </p:nvSpPr>
        <p:spPr>
          <a:xfrm>
            <a:off x="3797697" y="3968567"/>
            <a:ext cx="31006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Chúng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ta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hãy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cùng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tìm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hiểu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một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số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từ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ngữ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ca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dao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tục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ngữ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thành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ngữ</a:t>
            </a:r>
            <a:r>
              <a:rPr lang="en-US" altLang="zh-CN" sz="2400" b="1" dirty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liên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quan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đến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gia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đình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nhà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trường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và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xã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hội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nhé</a:t>
            </a:r>
            <a:r>
              <a:rPr lang="en-US" altLang="zh-CN" sz="24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! </a:t>
            </a:r>
            <a:endParaRPr lang="zh-CN" altLang="en-US" sz="2400" b="1" dirty="0">
              <a:solidFill>
                <a:srgbClr val="E34E0B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320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8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9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2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26" tmFilter="0, 0; 0.125,0.2665; 0.25,0.4; 0.375,0.465; 0.5,0.5;  0.625,0.535; 0.75,0.6; 0.875,0.7335; 1,1">
                                          <p:stCondLst>
                                            <p:cond delay="32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" tmFilter="0, 0; 0.125,0.2665; 0.25,0.4; 0.375,0.465; 0.5,0.5;  0.625,0.535; 0.75,0.6; 0.875,0.7335; 1,1">
                                          <p:stCondLst>
                                            <p:cond delay="65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" tmFilter="0, 0; 0.125,0.2665; 0.25,0.4; 0.375,0.465; 0.5,0.5;  0.625,0.535; 0.75,0.6; 0.875,0.7335; 1,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">
                                          <p:stCondLst>
                                            <p:cond delay="32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" decel="50000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">
                                          <p:stCondLst>
                                            <p:cond delay="64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" decel="50000">
                                          <p:stCondLst>
                                            <p:cond delay="65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" decel="50000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" decel="50000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1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0" grpId="0" animBg="1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71498" y="355600"/>
            <a:ext cx="11188699" cy="618490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prstDash val="dash"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341" name="Picture 5" descr="Olivia Wilde Wore This Colorful Smoky Eye During the Daytime. Respect |  Glamou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11" r="10692" b="36614"/>
          <a:stretch/>
        </p:blipFill>
        <p:spPr bwMode="auto">
          <a:xfrm>
            <a:off x="8775698" y="2255837"/>
            <a:ext cx="2825748" cy="24050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4338" name="Picture 2" descr="Cô bé má bánh bao phúng phính, hễ cứ chu môi là đáng yêu hết phần thiên hạ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9" r="17299"/>
          <a:stretch/>
        </p:blipFill>
        <p:spPr bwMode="auto">
          <a:xfrm>
            <a:off x="794648" y="2281831"/>
            <a:ext cx="2697852" cy="23324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75"/>
          <a:stretch/>
        </p:blipFill>
        <p:spPr bwMode="auto">
          <a:xfrm>
            <a:off x="6610589" y="2255837"/>
            <a:ext cx="1955800" cy="24050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1283185" y="554317"/>
            <a:ext cx="7136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Những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từ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ngữ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hình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dáng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của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người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:</a:t>
            </a:r>
            <a:endParaRPr lang="zh-CN" altLang="en-US" sz="3200" b="1" dirty="0">
              <a:solidFill>
                <a:srgbClr val="E34E0B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5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927584" y="1265517"/>
            <a:ext cx="4482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)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Miêu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khuôn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mặt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:</a:t>
            </a:r>
            <a:endParaRPr lang="zh-CN" altLang="en-US" sz="3200" b="1" dirty="0">
              <a:solidFill>
                <a:srgbClr val="0070C0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6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1067285" y="4783417"/>
            <a:ext cx="227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Bầu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bĩnh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7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3867633" y="4783417"/>
            <a:ext cx="227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Phúc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hậu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8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6452081" y="4783417"/>
            <a:ext cx="227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Gầy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gò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9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9277829" y="4783417"/>
            <a:ext cx="227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Góc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cạnh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500" y="2281831"/>
            <a:ext cx="2447053" cy="23324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154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71498" y="355600"/>
            <a:ext cx="11188699" cy="618490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prstDash val="dash"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410" name="Picture 2" descr="5 bí quyết Tái Tạo Da Mặt được tin dùng hiện nay | Eri International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3" r="32301" b="3177"/>
          <a:stretch/>
        </p:blipFill>
        <p:spPr bwMode="auto">
          <a:xfrm>
            <a:off x="838199" y="2112260"/>
            <a:ext cx="2580013" cy="23154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7412" name="Picture 4" descr="Nếu ăn trứng mỗi ngày điều gì sẽ xảy đến với cơ thể?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923"/>
          <a:stretch/>
        </p:blipFill>
        <p:spPr bwMode="auto">
          <a:xfrm>
            <a:off x="3715233" y="2102270"/>
            <a:ext cx="2476016" cy="23254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7414" name="Picture 6" descr="Sáng mịn da, chống lão hóa hiệu quả cùng Etrogen Beauty+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65" r="12696"/>
          <a:stretch/>
        </p:blipFill>
        <p:spPr bwMode="auto">
          <a:xfrm>
            <a:off x="6450466" y="2102270"/>
            <a:ext cx="2439532" cy="23254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7416" name="Picture 8" descr="Makeup xinh đúng điệu cho cô dâu có làn da bánh mật thêm phần “chanh sả”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9" t="2250" r="8277" b="47439"/>
          <a:stretch/>
        </p:blipFill>
        <p:spPr bwMode="auto">
          <a:xfrm>
            <a:off x="9131300" y="2102270"/>
            <a:ext cx="2476714" cy="23254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1283185" y="554317"/>
            <a:ext cx="7136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Những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từ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ngữ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hình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dáng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của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người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:</a:t>
            </a:r>
            <a:endParaRPr lang="zh-CN" altLang="en-US" sz="3200" b="1" dirty="0">
              <a:solidFill>
                <a:srgbClr val="E34E0B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5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927584" y="1265517"/>
            <a:ext cx="4482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d)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Miêu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làn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da:</a:t>
            </a:r>
            <a:endParaRPr lang="zh-CN" altLang="en-US" sz="3200" b="1" dirty="0">
              <a:solidFill>
                <a:srgbClr val="0070C0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6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838200" y="4745317"/>
            <a:ext cx="26797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Trắng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>
                <a:latin typeface="UTM Neo Sans Intel" pitchFamily="18" charset="0"/>
                <a:ea typeface="思源黑体 CN Bold" panose="020B0800000000000000" pitchFamily="34" charset="-122"/>
              </a:rPr>
              <a:t>trẻo</a:t>
            </a:r>
            <a:r>
              <a:rPr lang="en-US" altLang="zh-CN" sz="3200" b="1" dirty="0"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>
                <a:latin typeface="UTM Neo Sans Intel" pitchFamily="18" charset="0"/>
                <a:ea typeface="思源黑体 CN Bold" panose="020B0800000000000000" pitchFamily="34" charset="-122"/>
              </a:rPr>
              <a:t>trắng</a:t>
            </a:r>
            <a:r>
              <a:rPr lang="en-US" altLang="zh-CN" sz="3200" b="1" dirty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>
                <a:latin typeface="UTM Neo Sans Intel" pitchFamily="18" charset="0"/>
                <a:ea typeface="思源黑体 CN Bold" panose="020B0800000000000000" pitchFamily="34" charset="-122"/>
              </a:rPr>
              <a:t>nõn</a:t>
            </a:r>
            <a:r>
              <a:rPr lang="en-US" altLang="zh-CN" sz="3200" b="1" dirty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>
                <a:latin typeface="UTM Neo Sans Intel" pitchFamily="18" charset="0"/>
                <a:ea typeface="思源黑体 CN Bold" panose="020B0800000000000000" pitchFamily="34" charset="-122"/>
              </a:rPr>
              <a:t>nà</a:t>
            </a:r>
            <a:r>
              <a:rPr lang="en-US" altLang="zh-CN" sz="3200" b="1" dirty="0"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>
                <a:latin typeface="UTM Neo Sans Intel" pitchFamily="18" charset="0"/>
                <a:ea typeface="思源黑体 CN Bold" panose="020B0800000000000000" pitchFamily="34" charset="-122"/>
              </a:rPr>
              <a:t>trắng</a:t>
            </a:r>
            <a:r>
              <a:rPr lang="en-US" altLang="zh-CN" sz="3200" b="1" dirty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hồng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7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3664433" y="4783417"/>
            <a:ext cx="25268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Trắng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>
                <a:latin typeface="UTM Neo Sans Intel" pitchFamily="18" charset="0"/>
                <a:ea typeface="思源黑体 CN Bold" panose="020B0800000000000000" pitchFamily="34" charset="-122"/>
              </a:rPr>
              <a:t>như</a:t>
            </a:r>
            <a:r>
              <a:rPr lang="en-US" altLang="zh-CN" sz="3200" b="1" dirty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>
                <a:latin typeface="UTM Neo Sans Intel" pitchFamily="18" charset="0"/>
                <a:ea typeface="思源黑体 CN Bold" panose="020B0800000000000000" pitchFamily="34" charset="-122"/>
              </a:rPr>
              <a:t>trứng</a:t>
            </a:r>
            <a:r>
              <a:rPr lang="en-US" altLang="zh-CN" sz="3200" b="1" dirty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>
                <a:latin typeface="UTM Neo Sans Intel" pitchFamily="18" charset="0"/>
                <a:ea typeface="思源黑体 CN Bold" panose="020B0800000000000000" pitchFamily="34" charset="-122"/>
              </a:rPr>
              <a:t>gà</a:t>
            </a:r>
            <a:r>
              <a:rPr lang="en-US" altLang="zh-CN" sz="3200" b="1" dirty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>
                <a:latin typeface="UTM Neo Sans Intel" pitchFamily="18" charset="0"/>
                <a:ea typeface="思源黑体 CN Bold" panose="020B0800000000000000" pitchFamily="34" charset="-122"/>
              </a:rPr>
              <a:t>bóc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8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6528281" y="4783417"/>
            <a:ext cx="227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Mịn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màng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9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9303229" y="4783417"/>
            <a:ext cx="227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Bánh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mật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93609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71498" y="355600"/>
            <a:ext cx="11188699" cy="618490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prstDash val="dash"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386" name="Picture 2" descr="Da ngăm đen nên chọn màu son gì và hãng son nào - Jane Cosmetic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3" r="7273"/>
          <a:stretch/>
        </p:blipFill>
        <p:spPr bwMode="auto">
          <a:xfrm>
            <a:off x="825983" y="2281831"/>
            <a:ext cx="2526817" cy="24050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6388" name="Picture 4" descr="Ngư dân kiếm tiền triệu sau vài giờ ra khơi ngày Tết - VnExpress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56" t="9722" r="21667" b="13334"/>
          <a:stretch/>
        </p:blipFill>
        <p:spPr bwMode="auto">
          <a:xfrm>
            <a:off x="3537433" y="2281831"/>
            <a:ext cx="2615163" cy="24050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6390" name="Picture 6" descr="Da Mặt Bị Khô Sần Và Ngứa: Biểu Hiện Của 4 Bệnh Da Liễu Phổ Biế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5" r="21265"/>
          <a:stretch/>
        </p:blipFill>
        <p:spPr bwMode="auto">
          <a:xfrm>
            <a:off x="6368569" y="2281832"/>
            <a:ext cx="2419828" cy="24050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6392" name="Picture 8" descr="Tại sao da của bạn bị nhăn nheo? | Vinmec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39" r="6841"/>
          <a:stretch/>
        </p:blipFill>
        <p:spPr bwMode="auto">
          <a:xfrm>
            <a:off x="9004297" y="2281832"/>
            <a:ext cx="2667000" cy="24050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1283185" y="554317"/>
            <a:ext cx="7136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Những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từ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ngữ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hình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dáng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của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người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:</a:t>
            </a:r>
            <a:endParaRPr lang="zh-CN" altLang="en-US" sz="3200" b="1" dirty="0">
              <a:solidFill>
                <a:srgbClr val="E34E0B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5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927584" y="1265517"/>
            <a:ext cx="4482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d)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Miêu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làn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da:</a:t>
            </a:r>
            <a:endParaRPr lang="zh-CN" altLang="en-US" sz="3200" b="1" dirty="0">
              <a:solidFill>
                <a:srgbClr val="0070C0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6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940285" y="4973917"/>
            <a:ext cx="227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Ngăm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đen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7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3740633" y="4973917"/>
            <a:ext cx="227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Rám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nắng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8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6426681" y="4973917"/>
            <a:ext cx="227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Thô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ráp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9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9277829" y="4973917"/>
            <a:ext cx="227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Nhăn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nheo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7295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71498" y="355600"/>
            <a:ext cx="11188699" cy="618490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prstDash val="dash"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458" name="Picture 2" descr="Bạn gái bỏ rơi, chàng trai &amp;#39;thoát xác&amp;#39; thành người mẫu sau 3 năm khổ luyện  gym | Việt Nam Mới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775"/>
          <a:stretch/>
        </p:blipFill>
        <p:spPr bwMode="auto">
          <a:xfrm>
            <a:off x="927584" y="2120710"/>
            <a:ext cx="2330691" cy="28604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1283185" y="554317"/>
            <a:ext cx="7136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Những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từ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ngữ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hình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dáng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của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người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:</a:t>
            </a:r>
            <a:endParaRPr lang="zh-CN" altLang="en-US" sz="3200" b="1" dirty="0">
              <a:solidFill>
                <a:srgbClr val="E34E0B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5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927584" y="1265517"/>
            <a:ext cx="4482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e)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Miêu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vóc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người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:</a:t>
            </a:r>
            <a:endParaRPr lang="zh-CN" altLang="en-US" sz="3200" b="1" dirty="0">
              <a:solidFill>
                <a:srgbClr val="0070C0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6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838200" y="5342792"/>
            <a:ext cx="26797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Vạm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vỡ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</a:p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lực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lưỡng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7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3664431" y="5368192"/>
            <a:ext cx="2526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Mập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mạp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8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6528278" y="5368192"/>
            <a:ext cx="23617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Thanh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mảnh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9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9303227" y="5368192"/>
            <a:ext cx="227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Gầy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gò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19462" name="Picture 6" descr="Nữ sinh xứ Thanh đẹp dịu dàng trong tà áo dài trắng | Báo Dân trí | Áo dài,  Phong cách thời trang, Váy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23" r="3091"/>
          <a:stretch/>
        </p:blipFill>
        <p:spPr bwMode="auto">
          <a:xfrm>
            <a:off x="6528278" y="2096571"/>
            <a:ext cx="2030501" cy="28845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8627" y="2096570"/>
            <a:ext cx="1853910" cy="28845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AutoShape 9" descr="Sao nữ hơn 100kg từng đau đớn vì bị nói mập như heo, vẫn hấp dẫn đàn ông gu  lạ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7" name="Picture 13" descr="Sao nữ hơn 100kg từng đau đớn vì bị nói mập như heo, vẫn hấp dẫn đàn ông gu  lạ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4" b="10382"/>
          <a:stretch/>
        </p:blipFill>
        <p:spPr bwMode="auto">
          <a:xfrm>
            <a:off x="3683476" y="2121971"/>
            <a:ext cx="2387124" cy="28202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69360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71498" y="355600"/>
            <a:ext cx="11188699" cy="618490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prstDash val="dash"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434" name="Picture 2" descr="Thấp bé - Đọc báo, tin tức mới nhất 24h qua - Afamil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4"/>
          <a:stretch/>
        </p:blipFill>
        <p:spPr bwMode="auto">
          <a:xfrm>
            <a:off x="673342" y="2052917"/>
            <a:ext cx="2770417" cy="23324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8436" name="Picture 4" descr="Cao sang dong dỏng, Nam Em tái xuất ngoạn mục sau khi giảm cân - Báo Gia  Lai điện tử - Tin nhanh - Chính xác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4" b="5315"/>
          <a:stretch/>
        </p:blipFill>
        <p:spPr bwMode="auto">
          <a:xfrm>
            <a:off x="3785822" y="2052917"/>
            <a:ext cx="2131639" cy="2946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8438" name="Picture 6" descr="Top 40+ hình ảnh em bé dễ thương nhất thế giới - Trường Quốc Họ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847" y="2052918"/>
            <a:ext cx="2647953" cy="29348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8440" name="Picture 8" descr="Lợi ích của việc chạy bộ thường xuyên vào buổi sáng - hoigidapnay.top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5" t="-401" r="23815" b="401"/>
          <a:stretch/>
        </p:blipFill>
        <p:spPr bwMode="auto">
          <a:xfrm>
            <a:off x="9004298" y="2084668"/>
            <a:ext cx="2584447" cy="28903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1283185" y="554317"/>
            <a:ext cx="7136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Những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từ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ngữ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hình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dáng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của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người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:</a:t>
            </a:r>
            <a:endParaRPr lang="zh-CN" altLang="en-US" sz="3200" b="1" dirty="0">
              <a:solidFill>
                <a:srgbClr val="E34E0B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5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927584" y="1265517"/>
            <a:ext cx="4482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e)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Miêu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vóc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người</a:t>
            </a:r>
            <a:r>
              <a:rPr lang="en-US" altLang="zh-CN" sz="3200" b="1" dirty="0" smtClean="0">
                <a:solidFill>
                  <a:srgbClr val="0070C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:</a:t>
            </a:r>
            <a:endParaRPr lang="zh-CN" altLang="en-US" sz="3200" b="1" dirty="0">
              <a:solidFill>
                <a:srgbClr val="0070C0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6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940285" y="5266017"/>
            <a:ext cx="227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Thấp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bé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7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3740633" y="5266017"/>
            <a:ext cx="2272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Dong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dỏng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cao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8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6426681" y="5266017"/>
            <a:ext cx="227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Mũm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mĩm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9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9277829" y="5266017"/>
            <a:ext cx="227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Cân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đối</a:t>
            </a:r>
            <a:endParaRPr lang="zh-CN" altLang="en-US" sz="3200" b="1" dirty="0"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0388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79400" y="203200"/>
            <a:ext cx="11430000" cy="6418212"/>
          </a:xfrm>
          <a:prstGeom prst="round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998806" y="198717"/>
            <a:ext cx="10240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Những</a:t>
            </a:r>
            <a:r>
              <a:rPr lang="en-US" altLang="zh-CN" sz="28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từ</a:t>
            </a:r>
            <a:r>
              <a:rPr lang="en-US" altLang="zh-CN" sz="28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ngữ</a:t>
            </a:r>
            <a:r>
              <a:rPr lang="en-US" altLang="zh-CN" sz="28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miêu</a:t>
            </a:r>
            <a:r>
              <a:rPr lang="en-US" altLang="zh-CN" sz="28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28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hình</a:t>
            </a:r>
            <a:r>
              <a:rPr lang="en-US" altLang="zh-CN" sz="28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dáng</a:t>
            </a:r>
            <a:r>
              <a:rPr lang="en-US" altLang="zh-CN" sz="28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con </a:t>
            </a:r>
            <a:r>
              <a:rPr lang="en-US" altLang="zh-CN" sz="28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người</a:t>
            </a:r>
            <a:r>
              <a:rPr lang="en-US" altLang="zh-CN" sz="28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:</a:t>
            </a:r>
            <a:endParaRPr lang="zh-CN" altLang="en-US" sz="2800" b="1" dirty="0">
              <a:solidFill>
                <a:srgbClr val="E34E0B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8" name="图片 13">
            <a:extLst>
              <a:ext uri="{FF2B5EF4-FFF2-40B4-BE49-F238E27FC236}">
                <a16:creationId xmlns="" xmlns:a16="http://schemas.microsoft.com/office/drawing/2014/main" id="{2E9DE2F8-A259-40AB-A5C7-25F8C345B7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029" y="4267200"/>
            <a:ext cx="2195542" cy="285518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DC9F7131-214B-44D0-BE01-E9ED6C6438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3" y="5031717"/>
            <a:ext cx="12192000" cy="2410483"/>
          </a:xfrm>
          <a:prstGeom prst="rect">
            <a:avLst/>
          </a:prstGeom>
        </p:spPr>
      </p:pic>
      <p:sp>
        <p:nvSpPr>
          <p:cNvPr id="6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492962" y="752456"/>
            <a:ext cx="1098783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600" b="1" dirty="0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a) </a:t>
            </a:r>
            <a:r>
              <a:rPr lang="en-US" altLang="zh-CN" sz="2600" b="1" u="sng" dirty="0" err="1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Miêu</a:t>
            </a:r>
            <a:r>
              <a:rPr lang="en-US" altLang="zh-CN" sz="2600" b="1" u="sng" dirty="0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u="sng" dirty="0" err="1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2600" b="1" u="sng" dirty="0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u="sng" dirty="0" err="1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mái</a:t>
            </a:r>
            <a:r>
              <a:rPr lang="en-US" altLang="zh-CN" sz="2600" b="1" u="sng" dirty="0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u="sng" dirty="0" err="1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tóc</a:t>
            </a:r>
            <a:r>
              <a:rPr lang="en-US" altLang="zh-CN" sz="2600" b="1" dirty="0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: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đen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nhánh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đen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mượt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óng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ả,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óng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mượt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mượt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mà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dày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dặn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cứng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như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rễ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tre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muối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tiêu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hoa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râm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bạc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phơ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lơ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thơ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xoăn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tít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,...</a:t>
            </a:r>
            <a:endParaRPr lang="zh-CN" altLang="en-US" sz="2600" b="1" dirty="0">
              <a:solidFill>
                <a:schemeClr val="accent5">
                  <a:lumMod val="75000"/>
                </a:schemeClr>
              </a:solidFill>
              <a:latin typeface="UTM Isadora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9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492962" y="1651716"/>
            <a:ext cx="1098783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600" b="1" dirty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b</a:t>
            </a:r>
            <a:r>
              <a:rPr lang="en-US" altLang="zh-CN" sz="2600" b="1" dirty="0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) </a:t>
            </a:r>
            <a:r>
              <a:rPr lang="en-US" altLang="zh-CN" sz="2600" b="1" u="sng" dirty="0" err="1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Miêu</a:t>
            </a:r>
            <a:r>
              <a:rPr lang="en-US" altLang="zh-CN" sz="2600" b="1" u="sng" dirty="0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u="sng" dirty="0" err="1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2600" b="1" u="sng" dirty="0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u="sng" dirty="0" err="1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đôi</a:t>
            </a:r>
            <a:r>
              <a:rPr lang="en-US" altLang="zh-CN" sz="2600" b="1" u="sng" dirty="0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u="sng" dirty="0" err="1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mắt</a:t>
            </a:r>
            <a:r>
              <a:rPr lang="en-US" altLang="zh-CN" sz="2600" b="1" dirty="0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: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một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mí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hai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mí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bồ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câu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ti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hí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đen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láy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đen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nhánh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xanh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lơ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linh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lợi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tinh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anh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gian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xảo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láu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lỉnh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mờ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đục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lờ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đờ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lim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dim,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trầm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tư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hiền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hậu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tròn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xoe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long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lanh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,...</a:t>
            </a:r>
            <a:endParaRPr lang="zh-CN" altLang="en-US" sz="2600" b="1" dirty="0">
              <a:solidFill>
                <a:schemeClr val="accent5">
                  <a:lumMod val="75000"/>
                </a:schemeClr>
              </a:solidFill>
              <a:latin typeface="UTM Isadora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12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492962" y="2982776"/>
            <a:ext cx="1098783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600" b="1" dirty="0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c) </a:t>
            </a:r>
            <a:r>
              <a:rPr lang="en-US" altLang="zh-CN" sz="2600" b="1" u="sng" dirty="0" err="1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Miêu</a:t>
            </a:r>
            <a:r>
              <a:rPr lang="en-US" altLang="zh-CN" sz="2600" b="1" u="sng" dirty="0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u="sng" dirty="0" err="1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2600" b="1" u="sng" dirty="0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u="sng" dirty="0" err="1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khuôn</a:t>
            </a:r>
            <a:r>
              <a:rPr lang="en-US" altLang="zh-CN" sz="2600" b="1" u="sng" dirty="0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u="sng" dirty="0" err="1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mặt</a:t>
            </a:r>
            <a:r>
              <a:rPr lang="en-US" altLang="zh-CN" sz="2600" b="1" dirty="0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: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trái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xoan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trái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tim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vuông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vức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vuông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chữ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điền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thanh</a:t>
            </a:r>
            <a:r>
              <a:rPr lang="en-US" altLang="zh-CN" sz="2600" b="1" dirty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tú</a:t>
            </a:r>
            <a:r>
              <a:rPr lang="en-US" altLang="zh-CN" sz="2600" b="1" dirty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bầu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bĩnh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phúc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hậu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gầy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gò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,... </a:t>
            </a:r>
            <a:endParaRPr lang="zh-CN" altLang="en-US" sz="2600" b="1" dirty="0">
              <a:solidFill>
                <a:schemeClr val="accent5">
                  <a:lumMod val="75000"/>
                </a:schemeClr>
              </a:solidFill>
              <a:latin typeface="UTM Isadora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13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492962" y="3920136"/>
            <a:ext cx="993373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600" b="1" dirty="0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d) </a:t>
            </a:r>
            <a:r>
              <a:rPr lang="en-US" altLang="zh-CN" sz="2600" b="1" u="sng" dirty="0" err="1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Miêu</a:t>
            </a:r>
            <a:r>
              <a:rPr lang="en-US" altLang="zh-CN" sz="2600" b="1" u="sng" dirty="0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u="sng" dirty="0" err="1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2600" b="1" u="sng" dirty="0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u="sng" dirty="0" err="1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làn</a:t>
            </a:r>
            <a:r>
              <a:rPr lang="en-US" altLang="zh-CN" sz="2600" b="1" u="sng" dirty="0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 da</a:t>
            </a:r>
            <a:r>
              <a:rPr lang="en-US" altLang="zh-CN" sz="2600" b="1" dirty="0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: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trắng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trẻo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trắng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nõn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nà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trắng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hồng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trắng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như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trứng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gà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bóc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đen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sì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ngăm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đen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bánh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mật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mịn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màng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thô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ráp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nhăn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nheo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,...</a:t>
            </a:r>
            <a:endParaRPr lang="zh-CN" altLang="en-US" sz="2600" b="1" dirty="0">
              <a:solidFill>
                <a:schemeClr val="accent5">
                  <a:lumMod val="75000"/>
                </a:schemeClr>
              </a:solidFill>
              <a:latin typeface="UTM Isadora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14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492962" y="5138154"/>
            <a:ext cx="1023853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600" b="1" dirty="0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e) </a:t>
            </a:r>
            <a:r>
              <a:rPr lang="en-US" altLang="zh-CN" sz="2600" b="1" u="sng" dirty="0" err="1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Miêu</a:t>
            </a:r>
            <a:r>
              <a:rPr lang="en-US" altLang="zh-CN" sz="2600" b="1" u="sng" dirty="0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u="sng" dirty="0" err="1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2600" b="1" u="sng" dirty="0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u="sng" dirty="0" err="1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vóc</a:t>
            </a:r>
            <a:r>
              <a:rPr lang="en-US" altLang="zh-CN" sz="2600" b="1" u="sng" dirty="0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u="sng" dirty="0" err="1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người</a:t>
            </a:r>
            <a:r>
              <a:rPr lang="en-US" altLang="zh-CN" sz="2600" b="1" dirty="0" smtClean="0">
                <a:solidFill>
                  <a:srgbClr val="FF0000"/>
                </a:solidFill>
                <a:latin typeface="UTM Isadora" pitchFamily="18" charset="0"/>
                <a:ea typeface="思源黑体 CN Bold" panose="020B0800000000000000" pitchFamily="34" charset="-122"/>
              </a:rPr>
              <a:t>: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vạm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vỡ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mập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mạp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lực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lưỡng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cân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đối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thanh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mảnh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dáng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thư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sinh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gầy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gò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thấp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bé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dong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dỏng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cao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gầy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gầy</a:t>
            </a:r>
            <a:r>
              <a:rPr lang="en-US" altLang="zh-CN" sz="2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  <a:ea typeface="思源黑体 CN Bold" panose="020B0800000000000000" pitchFamily="34" charset="-122"/>
              </a:rPr>
              <a:t>,...</a:t>
            </a:r>
            <a:endParaRPr lang="zh-CN" altLang="en-US" sz="2600" b="1" dirty="0">
              <a:solidFill>
                <a:schemeClr val="accent5">
                  <a:lumMod val="75000"/>
                </a:schemeClr>
              </a:solidFill>
              <a:latin typeface="UTM Isadora" pitchFamily="18" charset="0"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08315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  <p:bldP spid="9" grpId="0"/>
      <p:bldP spid="12" grpId="0"/>
      <p:bldP spid="13" grpId="0"/>
      <p:bldP spid="1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3C14565D-A2E7-4738-9203-F1BECC2D1C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7517"/>
            <a:ext cx="12192000" cy="241048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CC81DA5A-517F-49CD-B184-D449BCA113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51" y="260435"/>
            <a:ext cx="4299144" cy="645786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3A245148-E950-4FB1-A55D-313D5DB2E5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554" y="837296"/>
            <a:ext cx="5730646" cy="464910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="" xmlns:a16="http://schemas.microsoft.com/office/drawing/2014/main" id="{E104F0EB-58D0-454D-914A-0AED8067E9F9}"/>
              </a:ext>
            </a:extLst>
          </p:cNvPr>
          <p:cNvSpPr txBox="1"/>
          <p:nvPr/>
        </p:nvSpPr>
        <p:spPr>
          <a:xfrm>
            <a:off x="5805234" y="2554381"/>
            <a:ext cx="543364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0000" dirty="0" err="1" smtClean="0">
                <a:solidFill>
                  <a:srgbClr val="E34E0B"/>
                </a:solidFill>
                <a:latin typeface="UTM A&amp;S Graceland" pitchFamily="18" charset="0"/>
                <a:ea typeface="思源黑体 CN Bold" panose="020B0800000000000000" pitchFamily="34" charset="-122"/>
              </a:rPr>
              <a:t>Bài</a:t>
            </a:r>
            <a:r>
              <a:rPr lang="en-US" altLang="zh-CN" sz="10000" dirty="0" smtClean="0">
                <a:solidFill>
                  <a:srgbClr val="E34E0B"/>
                </a:solidFill>
                <a:latin typeface="UTM A&amp;S Graceland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10000" dirty="0" err="1" smtClean="0">
                <a:solidFill>
                  <a:srgbClr val="E34E0B"/>
                </a:solidFill>
                <a:latin typeface="UTM A&amp;S Graceland" pitchFamily="18" charset="0"/>
                <a:ea typeface="思源黑体 CN Bold" panose="020B0800000000000000" pitchFamily="34" charset="-122"/>
              </a:rPr>
              <a:t>tập</a:t>
            </a:r>
            <a:r>
              <a:rPr lang="en-US" altLang="zh-CN" sz="10000" dirty="0" smtClean="0">
                <a:solidFill>
                  <a:srgbClr val="E34E0B"/>
                </a:solidFill>
                <a:latin typeface="UTM A&amp;S Graceland" pitchFamily="18" charset="0"/>
                <a:ea typeface="思源黑体 CN Bold" panose="020B0800000000000000" pitchFamily="34" charset="-122"/>
              </a:rPr>
              <a:t> 4</a:t>
            </a:r>
            <a:endParaRPr lang="zh-CN" altLang="en-US" sz="10000" dirty="0">
              <a:solidFill>
                <a:srgbClr val="E34E0B"/>
              </a:solidFill>
              <a:latin typeface="UTM A&amp;S Graceland" pitchFamily="18" charset="0"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3607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167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454090"/>
            <a:ext cx="6589245" cy="299342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2AB34A2E-6EDE-424F-B36E-A670A2A023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7517"/>
            <a:ext cx="12192000" cy="241048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A8DE89EB-2AB8-46EE-8AC1-907E93200C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3484" y="647700"/>
            <a:ext cx="3831471" cy="6057900"/>
          </a:xfrm>
          <a:prstGeom prst="rect">
            <a:avLst/>
          </a:prstGeom>
        </p:spPr>
      </p:pic>
      <p:sp>
        <p:nvSpPr>
          <p:cNvPr id="8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5141303" y="1827526"/>
            <a:ext cx="543779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Dùng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một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số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từ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ngữ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vừa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tìm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được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 (</a:t>
            </a:r>
            <a:r>
              <a:rPr lang="en-US" altLang="zh-CN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bài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tập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 3), </a:t>
            </a:r>
            <a:r>
              <a:rPr lang="en-US" altLang="zh-CN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viết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một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đoạn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văn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khoảng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 5 </a:t>
            </a:r>
            <a:r>
              <a:rPr lang="en-US" altLang="zh-CN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câu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miêu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tả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hình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dáng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của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một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người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thân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hoặc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một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người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em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quen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biết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  <a:ea typeface="思源黑体 CN Bold" panose="020B0800000000000000" pitchFamily="34" charset="-122"/>
              </a:rPr>
              <a:t>.</a:t>
            </a:r>
            <a:endParaRPr lang="zh-CN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3561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D59C7A4F-EB81-468B-91D3-18A04E752D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3041" y="-2"/>
            <a:ext cx="7805059" cy="654946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AE193C20-1833-4F27-84E9-09E7D2F582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8" b="24837"/>
          <a:stretch/>
        </p:blipFill>
        <p:spPr>
          <a:xfrm>
            <a:off x="646252" y="1393372"/>
            <a:ext cx="6774299" cy="546462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A266743B-0490-4192-B472-7C881866CA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7517"/>
            <a:ext cx="12192000" cy="2410483"/>
          </a:xfrm>
          <a:prstGeom prst="rect">
            <a:avLst/>
          </a:prstGeom>
        </p:spPr>
      </p:pic>
      <p:sp>
        <p:nvSpPr>
          <p:cNvPr id="6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4225465" y="2118999"/>
            <a:ext cx="6823535" cy="33547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E34E0B"/>
                </a:solidFill>
                <a:latin typeface="UTM Neo Sans Intel" pitchFamily="18" charset="0"/>
              </a:rPr>
              <a:t>Khi</a:t>
            </a:r>
            <a:r>
              <a:rPr lang="en-US" sz="3200" b="1" dirty="0" smtClean="0">
                <a:solidFill>
                  <a:srgbClr val="E34E0B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E34E0B"/>
                </a:solidFill>
                <a:latin typeface="UTM Neo Sans Intel" pitchFamily="18" charset="0"/>
              </a:rPr>
              <a:t>thực</a:t>
            </a:r>
            <a:r>
              <a:rPr lang="en-US" sz="3200" b="1" dirty="0" smtClean="0">
                <a:solidFill>
                  <a:srgbClr val="E34E0B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E34E0B"/>
                </a:solidFill>
                <a:latin typeface="UTM Neo Sans Intel" pitchFamily="18" charset="0"/>
              </a:rPr>
              <a:t>hiện</a:t>
            </a:r>
            <a:r>
              <a:rPr lang="en-US" sz="3200" b="1" dirty="0" smtClean="0">
                <a:solidFill>
                  <a:srgbClr val="E34E0B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E34E0B"/>
                </a:solidFill>
                <a:latin typeface="UTM Neo Sans Intel" pitchFamily="18" charset="0"/>
              </a:rPr>
              <a:t>cần</a:t>
            </a:r>
            <a:r>
              <a:rPr lang="en-US" sz="3200" b="1" dirty="0" smtClean="0">
                <a:solidFill>
                  <a:srgbClr val="E34E0B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E34E0B"/>
                </a:solidFill>
                <a:latin typeface="UTM Neo Sans Intel" pitchFamily="18" charset="0"/>
              </a:rPr>
              <a:t>lưu</a:t>
            </a:r>
            <a:r>
              <a:rPr lang="en-US" sz="3200" b="1" dirty="0" smtClean="0">
                <a:solidFill>
                  <a:srgbClr val="E34E0B"/>
                </a:solidFill>
                <a:latin typeface="UTM Neo Sans Intel" pitchFamily="18" charset="0"/>
              </a:rPr>
              <a:t> ý:</a:t>
            </a:r>
          </a:p>
          <a:p>
            <a:pPr marL="457200" indent="-457200">
              <a:spcBef>
                <a:spcPts val="600"/>
              </a:spcBef>
              <a:buFontTx/>
              <a:buChar char="-"/>
            </a:pP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Viết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đoạn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văn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khoảng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 5 </a:t>
            </a: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câu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.</a:t>
            </a:r>
          </a:p>
          <a:p>
            <a:pPr marL="457200" indent="-457200">
              <a:spcBef>
                <a:spcPts val="600"/>
              </a:spcBef>
              <a:buFontTx/>
              <a:buChar char="-"/>
            </a:pP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Văn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miêu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tả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hình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dáng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của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người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.</a:t>
            </a:r>
          </a:p>
          <a:p>
            <a:pPr marL="457200" indent="-457200">
              <a:spcBef>
                <a:spcPts val="600"/>
              </a:spcBef>
              <a:buFontTx/>
              <a:buChar char="-"/>
            </a:pP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Sử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dụng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từ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ngữ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 ở </a:t>
            </a: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bài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tập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 3.</a:t>
            </a:r>
          </a:p>
          <a:p>
            <a:pPr marL="457200" indent="-457200">
              <a:spcBef>
                <a:spcPts val="600"/>
              </a:spcBef>
              <a:buFontTx/>
              <a:buChar char="-"/>
            </a:pP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Không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nhất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thiết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câu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nào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cũng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phải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có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từ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miêu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tả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 ở </a:t>
            </a: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bài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UTM Neo Sans Intel" pitchFamily="18" charset="0"/>
              </a:rPr>
              <a:t>tập</a:t>
            </a:r>
            <a:r>
              <a:rPr lang="en-US" sz="3200" b="1" dirty="0" smtClean="0">
                <a:solidFill>
                  <a:srgbClr val="7030A0"/>
                </a:solidFill>
                <a:latin typeface="UTM Neo Sans Intel" pitchFamily="18" charset="0"/>
              </a:rPr>
              <a:t> 3.</a:t>
            </a:r>
          </a:p>
        </p:txBody>
      </p:sp>
    </p:spTree>
    <p:extLst>
      <p:ext uri="{BB962C8B-B14F-4D97-AF65-F5344CB8AC3E}">
        <p14:creationId xmlns:p14="http://schemas.microsoft.com/office/powerpoint/2010/main" val="310005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2C03F84F-459A-4021-B25C-E8983776BCBD}"/>
              </a:ext>
            </a:extLst>
          </p:cNvPr>
          <p:cNvSpPr/>
          <p:nvPr/>
        </p:nvSpPr>
        <p:spPr>
          <a:xfrm>
            <a:off x="571500" y="1423960"/>
            <a:ext cx="7861300" cy="3846538"/>
          </a:xfrm>
          <a:prstGeom prst="rect">
            <a:avLst/>
          </a:prstGeom>
          <a:solidFill>
            <a:srgbClr val="FFE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68234172-7370-4070-9FEC-D443EEB692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7517"/>
            <a:ext cx="12192000" cy="241048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="" xmlns:a16="http://schemas.microsoft.com/office/drawing/2014/main" id="{E6F71441-7F4E-443B-99B8-2688216E95D0}"/>
              </a:ext>
            </a:extLst>
          </p:cNvPr>
          <p:cNvSpPr txBox="1"/>
          <p:nvPr/>
        </p:nvSpPr>
        <p:spPr>
          <a:xfrm>
            <a:off x="901700" y="1455502"/>
            <a:ext cx="6574833" cy="393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Ông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ngoại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là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người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em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yêu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mến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nhất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trong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nhà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.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Năm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nay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ông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ngoài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sáu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mươi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tuổi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.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Dáng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người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ông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gầy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gầy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xương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xương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nhưng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bước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đi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thật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nhanh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nhẹn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.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Mái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tóc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ông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đã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điểm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hoa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râm</a:t>
            </a:r>
            <a:r>
              <a:rPr lang="en-US" altLang="zh-CN" sz="2400" b="1" dirty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và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mỗi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khi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cười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những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nếp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nhăn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bên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khóe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mắt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ông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lại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xô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vào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nhau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làm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cho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ánh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nhìn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của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ông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vừa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hóm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hỉnh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vừa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nhân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400" b="1" dirty="0" err="1" smtClean="0">
                <a:latin typeface="UTM Isadora" pitchFamily="18" charset="0"/>
                <a:ea typeface="思源黑体 CN Bold" panose="020B0800000000000000" pitchFamily="34" charset="-122"/>
              </a:rPr>
              <a:t>hậu</a:t>
            </a:r>
            <a:r>
              <a:rPr lang="en-US" altLang="zh-CN" sz="2400" b="1" dirty="0" smtClean="0">
                <a:latin typeface="UTM Isadora" pitchFamily="18" charset="0"/>
                <a:ea typeface="思源黑体 CN Bold" panose="020B0800000000000000" pitchFamily="34" charset="-122"/>
              </a:rPr>
              <a:t>.</a:t>
            </a:r>
            <a:endParaRPr lang="zh-CN" altLang="en-US" sz="2400" b="1" dirty="0">
              <a:latin typeface="UTM Isadora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3042" y="2851930"/>
            <a:ext cx="4018758" cy="32980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16" name="文本框 3">
            <a:extLst>
              <a:ext uri="{FF2B5EF4-FFF2-40B4-BE49-F238E27FC236}">
                <a16:creationId xmlns="" xmlns:a16="http://schemas.microsoft.com/office/drawing/2014/main" id="{E6F71441-7F4E-443B-99B8-2688216E95D0}"/>
              </a:ext>
            </a:extLst>
          </p:cNvPr>
          <p:cNvSpPr txBox="1"/>
          <p:nvPr/>
        </p:nvSpPr>
        <p:spPr>
          <a:xfrm>
            <a:off x="7687862" y="114300"/>
            <a:ext cx="407233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8000" b="1" dirty="0" err="1" smtClean="0">
                <a:ln w="76200">
                  <a:solidFill>
                    <a:schemeClr val="accent5">
                      <a:lumMod val="75000"/>
                    </a:schemeClr>
                  </a:solidFill>
                </a:ln>
                <a:latin typeface="UTM Soraya" pitchFamily="18" charset="0"/>
                <a:ea typeface="思源黑体 CN Bold" panose="020B0800000000000000" pitchFamily="34" charset="-122"/>
              </a:rPr>
              <a:t>Ông</a:t>
            </a:r>
            <a:r>
              <a:rPr lang="en-US" altLang="zh-CN" sz="8000" b="1" dirty="0" smtClean="0">
                <a:ln w="76200">
                  <a:solidFill>
                    <a:schemeClr val="accent5">
                      <a:lumMod val="7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8000" b="1" dirty="0" err="1" smtClean="0">
                <a:ln w="76200">
                  <a:solidFill>
                    <a:schemeClr val="accent5">
                      <a:lumMod val="75000"/>
                    </a:schemeClr>
                  </a:solidFill>
                </a:ln>
                <a:latin typeface="UTM Soraya" pitchFamily="18" charset="0"/>
                <a:ea typeface="思源黑体 CN Bold" panose="020B0800000000000000" pitchFamily="34" charset="-122"/>
              </a:rPr>
              <a:t>ngoại</a:t>
            </a:r>
            <a:r>
              <a:rPr lang="en-US" altLang="zh-CN" sz="8000" b="1" dirty="0" smtClean="0">
                <a:ln w="76200"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oraya" pitchFamily="18" charset="0"/>
                <a:ea typeface="思源黑体 CN Bold" panose="020B0800000000000000" pitchFamily="34" charset="-122"/>
              </a:rPr>
              <a:t>…</a:t>
            </a:r>
            <a:endParaRPr lang="zh-CN" altLang="en-US" sz="8000" b="1" dirty="0">
              <a:ln w="76200"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oraya" pitchFamily="18" charset="0"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9026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3C14565D-A2E7-4738-9203-F1BECC2D1C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7517"/>
            <a:ext cx="12192000" cy="241048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CC81DA5A-517F-49CD-B184-D449BCA113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19414" y="312210"/>
            <a:ext cx="2630017" cy="645786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3A245148-E950-4FB1-A55D-313D5DB2E5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554" y="837296"/>
            <a:ext cx="5730646" cy="464910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="" xmlns:a16="http://schemas.microsoft.com/office/drawing/2014/main" id="{E104F0EB-58D0-454D-914A-0AED8067E9F9}"/>
              </a:ext>
            </a:extLst>
          </p:cNvPr>
          <p:cNvSpPr txBox="1"/>
          <p:nvPr/>
        </p:nvSpPr>
        <p:spPr>
          <a:xfrm>
            <a:off x="5664554" y="2433531"/>
            <a:ext cx="5433646" cy="22152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1500" dirty="0" err="1" smtClean="0">
                <a:solidFill>
                  <a:srgbClr val="E34E0B"/>
                </a:solidFill>
                <a:latin typeface="UTM A&amp;S Graceland" pitchFamily="18" charset="0"/>
                <a:ea typeface="思源黑体 CN Bold" panose="020B0800000000000000" pitchFamily="34" charset="-122"/>
              </a:rPr>
              <a:t>Bài</a:t>
            </a:r>
            <a:r>
              <a:rPr lang="en-US" altLang="zh-CN" sz="11500" dirty="0" smtClean="0">
                <a:solidFill>
                  <a:srgbClr val="E34E0B"/>
                </a:solidFill>
                <a:latin typeface="UTM A&amp;S Graceland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11500" dirty="0" err="1" smtClean="0">
                <a:solidFill>
                  <a:srgbClr val="E34E0B"/>
                </a:solidFill>
                <a:latin typeface="UTM A&amp;S Graceland" pitchFamily="18" charset="0"/>
                <a:ea typeface="思源黑体 CN Bold" panose="020B0800000000000000" pitchFamily="34" charset="-122"/>
              </a:rPr>
              <a:t>tập</a:t>
            </a:r>
            <a:r>
              <a:rPr lang="en-US" altLang="zh-CN" sz="11500" dirty="0" smtClean="0">
                <a:solidFill>
                  <a:srgbClr val="E34E0B"/>
                </a:solidFill>
                <a:latin typeface="UTM A&amp;S Graceland" pitchFamily="18" charset="0"/>
                <a:ea typeface="思源黑体 CN Bold" panose="020B0800000000000000" pitchFamily="34" charset="-122"/>
              </a:rPr>
              <a:t> 1</a:t>
            </a:r>
            <a:endParaRPr lang="zh-CN" altLang="en-US" sz="11500" dirty="0">
              <a:solidFill>
                <a:srgbClr val="E34E0B"/>
              </a:solidFill>
              <a:latin typeface="UTM A&amp;S Graceland" pitchFamily="18" charset="0"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8374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167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3C14565D-A2E7-4738-9203-F1BECC2D1C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7517"/>
            <a:ext cx="12192000" cy="241048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CC81DA5A-517F-49CD-B184-D449BCA113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4474" y="400136"/>
            <a:ext cx="4301498" cy="645786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3A245148-E950-4FB1-A55D-313D5DB2E5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554" y="837296"/>
            <a:ext cx="5730646" cy="464910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="" xmlns:a16="http://schemas.microsoft.com/office/drawing/2014/main" id="{E104F0EB-58D0-454D-914A-0AED8067E9F9}"/>
              </a:ext>
            </a:extLst>
          </p:cNvPr>
          <p:cNvSpPr txBox="1"/>
          <p:nvPr/>
        </p:nvSpPr>
        <p:spPr>
          <a:xfrm>
            <a:off x="5805234" y="2554381"/>
            <a:ext cx="469766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10000" dirty="0" err="1" smtClean="0">
                <a:solidFill>
                  <a:srgbClr val="E34E0B"/>
                </a:solidFill>
                <a:latin typeface="UTM A&amp;S Graceland" pitchFamily="18" charset="0"/>
                <a:ea typeface="思源黑体 CN Bold" panose="020B0800000000000000" pitchFamily="34" charset="-122"/>
              </a:rPr>
              <a:t>Củng</a:t>
            </a:r>
            <a:r>
              <a:rPr lang="en-US" altLang="zh-CN" sz="10000" dirty="0" smtClean="0">
                <a:solidFill>
                  <a:srgbClr val="E34E0B"/>
                </a:solidFill>
                <a:latin typeface="UTM A&amp;S Graceland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10000" dirty="0" err="1" smtClean="0">
                <a:solidFill>
                  <a:srgbClr val="E34E0B"/>
                </a:solidFill>
                <a:latin typeface="UTM A&amp;S Graceland" pitchFamily="18" charset="0"/>
                <a:ea typeface="思源黑体 CN Bold" panose="020B0800000000000000" pitchFamily="34" charset="-122"/>
              </a:rPr>
              <a:t>cố</a:t>
            </a:r>
            <a:endParaRPr lang="zh-CN" altLang="en-US" sz="10000" dirty="0">
              <a:solidFill>
                <a:srgbClr val="E34E0B"/>
              </a:solidFill>
              <a:latin typeface="UTM A&amp;S Graceland" pitchFamily="18" charset="0"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8173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167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B44A423A-07DC-4E8C-9CCC-AC019AE2F7A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12"/>
          <a:stretch/>
        </p:blipFill>
        <p:spPr>
          <a:xfrm>
            <a:off x="2971801" y="215153"/>
            <a:ext cx="8001000" cy="5314789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="" xmlns:a16="http://schemas.microsoft.com/office/drawing/2014/main" id="{FF9B5A96-48D7-474D-B6DA-10BAB96D0495}"/>
              </a:ext>
            </a:extLst>
          </p:cNvPr>
          <p:cNvSpPr txBox="1"/>
          <p:nvPr/>
        </p:nvSpPr>
        <p:spPr>
          <a:xfrm>
            <a:off x="3842783" y="738700"/>
            <a:ext cx="6511451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</a:pPr>
            <a:endParaRPr lang="en-US" altLang="zh-CN" sz="2800" dirty="0" smtClean="0">
              <a:latin typeface="UTM Neo Sans Intel" pitchFamily="18" charset="0"/>
              <a:ea typeface="思源黑体 CN Bold" panose="020B0800000000000000" pitchFamily="34" charset="-122"/>
            </a:endParaRPr>
          </a:p>
          <a:p>
            <a:pPr algn="just">
              <a:spcBef>
                <a:spcPts val="1200"/>
              </a:spcBef>
            </a:pPr>
            <a:r>
              <a:rPr lang="en-US" altLang="zh-CN" sz="2800" dirty="0" smtClean="0">
                <a:latin typeface="UTM Neo Sans Intel" pitchFamily="18" charset="0"/>
                <a:ea typeface="思源黑体 CN Bold" panose="020B0800000000000000" pitchFamily="34" charset="-122"/>
              </a:rPr>
              <a:t>-</a:t>
            </a:r>
            <a:r>
              <a:rPr lang="en-US" altLang="zh-CN" sz="2800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sz="2800" dirty="0" err="1" smtClean="0">
                <a:latin typeface="UTM Neo Sans Intel" pitchFamily="18" charset="0"/>
              </a:rPr>
              <a:t>Nêu</a:t>
            </a:r>
            <a:r>
              <a:rPr lang="en-US" sz="2800" dirty="0" smtClean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được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một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số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từ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ngữ</a:t>
            </a:r>
            <a:r>
              <a:rPr lang="en-US" sz="2800" dirty="0">
                <a:latin typeface="UTM Neo Sans Intel" pitchFamily="18" charset="0"/>
              </a:rPr>
              <a:t>, </a:t>
            </a:r>
            <a:r>
              <a:rPr lang="en-US" sz="2800" dirty="0" err="1" smtClean="0">
                <a:latin typeface="UTM Neo Sans Intel" pitchFamily="18" charset="0"/>
              </a:rPr>
              <a:t>tục</a:t>
            </a:r>
            <a:r>
              <a:rPr lang="en-US" sz="2800" dirty="0" smtClean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ngữ</a:t>
            </a:r>
            <a:r>
              <a:rPr lang="en-US" sz="2800" dirty="0">
                <a:latin typeface="UTM Neo Sans Intel" pitchFamily="18" charset="0"/>
              </a:rPr>
              <a:t>, </a:t>
            </a:r>
            <a:r>
              <a:rPr lang="en-US" sz="2800" dirty="0" err="1">
                <a:latin typeface="UTM Neo Sans Intel" pitchFamily="18" charset="0"/>
              </a:rPr>
              <a:t>thành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ngữ</a:t>
            </a:r>
            <a:r>
              <a:rPr lang="en-US" sz="2800" dirty="0">
                <a:latin typeface="UTM Neo Sans Intel" pitchFamily="18" charset="0"/>
              </a:rPr>
              <a:t>, </a:t>
            </a:r>
            <a:r>
              <a:rPr lang="en-US" sz="2800" dirty="0" err="1">
                <a:latin typeface="UTM Neo Sans Intel" pitchFamily="18" charset="0"/>
              </a:rPr>
              <a:t>ca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dao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nói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về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quan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hệ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gia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đình</a:t>
            </a:r>
            <a:r>
              <a:rPr lang="en-US" sz="2800" dirty="0">
                <a:latin typeface="UTM Neo Sans Intel" pitchFamily="18" charset="0"/>
              </a:rPr>
              <a:t>, </a:t>
            </a:r>
            <a:r>
              <a:rPr lang="en-US" sz="2800" dirty="0" err="1">
                <a:latin typeface="UTM Neo Sans Intel" pitchFamily="18" charset="0"/>
              </a:rPr>
              <a:t>thầy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trò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bè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bạn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theo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yêu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 smtClean="0">
                <a:latin typeface="UTM Neo Sans Intel" pitchFamily="18" charset="0"/>
              </a:rPr>
              <a:t>cầu</a:t>
            </a:r>
            <a:r>
              <a:rPr lang="en-US" sz="2800" dirty="0" smtClean="0">
                <a:latin typeface="UTM Neo Sans Intel" pitchFamily="18" charset="0"/>
              </a:rPr>
              <a:t>.</a:t>
            </a:r>
          </a:p>
          <a:p>
            <a:pPr algn="just">
              <a:spcBef>
                <a:spcPts val="1200"/>
              </a:spcBef>
            </a:pPr>
            <a:r>
              <a:rPr lang="en-US" sz="2800" dirty="0" smtClean="0">
                <a:latin typeface="UTM Neo Sans Intel" pitchFamily="18" charset="0"/>
              </a:rPr>
              <a:t>- </a:t>
            </a:r>
            <a:r>
              <a:rPr lang="en-US" sz="2800" dirty="0" err="1" smtClean="0">
                <a:latin typeface="UTM Neo Sans Intel" pitchFamily="18" charset="0"/>
              </a:rPr>
              <a:t>Tìm</a:t>
            </a:r>
            <a:r>
              <a:rPr lang="en-US" sz="2800" dirty="0" smtClean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được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một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số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từ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ngữ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tả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hình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dáng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của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người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theo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yêu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 smtClean="0">
                <a:latin typeface="UTM Neo Sans Intel" pitchFamily="18" charset="0"/>
              </a:rPr>
              <a:t>cầu</a:t>
            </a:r>
            <a:r>
              <a:rPr lang="en-US" sz="2800" dirty="0" smtClean="0">
                <a:latin typeface="UTM Neo Sans Intel" pitchFamily="18" charset="0"/>
              </a:rPr>
              <a:t>.</a:t>
            </a:r>
            <a:endParaRPr lang="en-US" sz="2800" dirty="0">
              <a:latin typeface="UTM Neo Sans Intel" pitchFamily="18" charset="0"/>
            </a:endParaRPr>
          </a:p>
          <a:p>
            <a:pPr algn="just">
              <a:spcBef>
                <a:spcPts val="1200"/>
              </a:spcBef>
            </a:pPr>
            <a:r>
              <a:rPr lang="en-US" sz="2800" dirty="0" smtClean="0">
                <a:latin typeface="UTM Neo Sans Intel" pitchFamily="18" charset="0"/>
              </a:rPr>
              <a:t>- </a:t>
            </a:r>
            <a:r>
              <a:rPr lang="en-US" sz="2800" dirty="0" err="1" smtClean="0">
                <a:latin typeface="UTM Neo Sans Intel" pitchFamily="18" charset="0"/>
              </a:rPr>
              <a:t>Viết</a:t>
            </a:r>
            <a:r>
              <a:rPr lang="en-US" sz="2800" dirty="0" smtClean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được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đoạn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văn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tả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hình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dáng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người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thân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khoảng</a:t>
            </a:r>
            <a:r>
              <a:rPr lang="en-US" sz="2800" dirty="0">
                <a:latin typeface="UTM Neo Sans Intel" pitchFamily="18" charset="0"/>
              </a:rPr>
              <a:t> 5 </a:t>
            </a:r>
            <a:r>
              <a:rPr lang="en-US" sz="2800" dirty="0" err="1">
                <a:latin typeface="UTM Neo Sans Intel" pitchFamily="18" charset="0"/>
              </a:rPr>
              <a:t>câu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theo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>
                <a:latin typeface="UTM Neo Sans Intel" pitchFamily="18" charset="0"/>
              </a:rPr>
              <a:t>yêu</a:t>
            </a:r>
            <a:r>
              <a:rPr lang="en-US" sz="2800" dirty="0">
                <a:latin typeface="UTM Neo Sans Intel" pitchFamily="18" charset="0"/>
              </a:rPr>
              <a:t> </a:t>
            </a:r>
            <a:r>
              <a:rPr lang="en-US" sz="2800" dirty="0" err="1" smtClean="0">
                <a:latin typeface="UTM Neo Sans Intel" pitchFamily="18" charset="0"/>
              </a:rPr>
              <a:t>cầu</a:t>
            </a:r>
            <a:r>
              <a:rPr lang="en-US" sz="2800" dirty="0" smtClean="0">
                <a:latin typeface="UTM Neo Sans Intel" pitchFamily="18" charset="0"/>
              </a:rPr>
              <a:t>.</a:t>
            </a:r>
            <a:endParaRPr lang="zh-CN" altLang="en-US" sz="2800" dirty="0">
              <a:solidFill>
                <a:srgbClr val="E34E0B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F0370CDF-3100-4870-8B5D-205BE116B4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4447517"/>
            <a:ext cx="12192000" cy="2410483"/>
          </a:xfrm>
          <a:prstGeom prst="rect">
            <a:avLst/>
          </a:prstGeom>
        </p:spPr>
      </p:pic>
      <p:pic>
        <p:nvPicPr>
          <p:cNvPr id="8" name="图片 5">
            <a:extLst>
              <a:ext uri="{FF2B5EF4-FFF2-40B4-BE49-F238E27FC236}">
                <a16:creationId xmlns="" xmlns:a16="http://schemas.microsoft.com/office/drawing/2014/main" id="{36051550-6F15-4EEE-9F2D-FBE5C38FD1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770" y="3572328"/>
            <a:ext cx="2206171" cy="317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133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899" y="395854"/>
            <a:ext cx="6934201" cy="510263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2CF3F586-45A1-47A6-9768-3F61C1C44D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7517"/>
            <a:ext cx="12192000" cy="241048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0" y="1240323"/>
            <a:ext cx="2230556" cy="5264424"/>
          </a:xfrm>
          <a:prstGeom prst="rect">
            <a:avLst/>
          </a:prstGeom>
        </p:spPr>
      </p:pic>
      <p:sp>
        <p:nvSpPr>
          <p:cNvPr id="9" name="文本框 4">
            <a:extLst>
              <a:ext uri="{FF2B5EF4-FFF2-40B4-BE49-F238E27FC236}">
                <a16:creationId xmlns="" xmlns:a16="http://schemas.microsoft.com/office/drawing/2014/main" id="{FF9B5A96-48D7-474D-B6DA-10BAB96D0495}"/>
              </a:ext>
            </a:extLst>
          </p:cNvPr>
          <p:cNvSpPr txBox="1"/>
          <p:nvPr/>
        </p:nvSpPr>
        <p:spPr>
          <a:xfrm>
            <a:off x="2171700" y="999956"/>
            <a:ext cx="590550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altLang="zh-CN" sz="6600" dirty="0" err="1" smtClean="0">
                <a:solidFill>
                  <a:schemeClr val="accent5">
                    <a:lumMod val="75000"/>
                  </a:schemeClr>
                </a:solidFill>
                <a:latin typeface="UTM A&amp;S Graceland" pitchFamily="18" charset="0"/>
                <a:ea typeface="思源黑体 CN Bold" panose="020B0800000000000000" pitchFamily="34" charset="-122"/>
              </a:rPr>
              <a:t>Dặn</a:t>
            </a:r>
            <a:r>
              <a:rPr lang="en-US" altLang="zh-CN" sz="6600" dirty="0" smtClean="0">
                <a:solidFill>
                  <a:schemeClr val="accent5">
                    <a:lumMod val="75000"/>
                  </a:schemeClr>
                </a:solidFill>
                <a:latin typeface="UTM A&amp;S Graceland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6600" dirty="0" err="1" smtClean="0">
                <a:solidFill>
                  <a:schemeClr val="accent5">
                    <a:lumMod val="75000"/>
                  </a:schemeClr>
                </a:solidFill>
                <a:latin typeface="UTM A&amp;S Graceland" pitchFamily="18" charset="0"/>
                <a:ea typeface="思源黑体 CN Bold" panose="020B0800000000000000" pitchFamily="34" charset="-122"/>
              </a:rPr>
              <a:t>dò</a:t>
            </a:r>
            <a:r>
              <a:rPr lang="en-US" altLang="zh-CN" sz="4400" dirty="0" smtClean="0">
                <a:solidFill>
                  <a:schemeClr val="accent5">
                    <a:lumMod val="75000"/>
                  </a:schemeClr>
                </a:solidFill>
                <a:latin typeface="UTM A&amp;S Graceland" pitchFamily="18" charset="0"/>
                <a:ea typeface="思源黑体 CN Bold" panose="020B0800000000000000" pitchFamily="34" charset="-122"/>
              </a:rPr>
              <a:t>:</a:t>
            </a:r>
          </a:p>
          <a:p>
            <a:pPr marL="457200" indent="-457200" algn="just">
              <a:spcBef>
                <a:spcPts val="1200"/>
              </a:spcBef>
              <a:buFontTx/>
              <a:buChar char="-"/>
            </a:pPr>
            <a:r>
              <a:rPr lang="en-US" altLang="zh-CN" sz="2800" dirty="0" err="1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Xem</a:t>
            </a:r>
            <a:r>
              <a:rPr lang="en-US" altLang="zh-CN" sz="2800" dirty="0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dirty="0" err="1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lại</a:t>
            </a:r>
            <a:r>
              <a:rPr lang="en-US" altLang="zh-CN" sz="2800" dirty="0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dirty="0" err="1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những</a:t>
            </a:r>
            <a:r>
              <a:rPr lang="en-US" altLang="zh-CN" sz="2800" dirty="0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dirty="0" err="1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từ</a:t>
            </a:r>
            <a:r>
              <a:rPr lang="en-US" altLang="zh-CN" sz="2800" dirty="0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dirty="0" err="1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ngữ</a:t>
            </a:r>
            <a:r>
              <a:rPr lang="en-US" altLang="zh-CN" sz="2800" dirty="0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800" dirty="0" err="1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thành</a:t>
            </a:r>
            <a:r>
              <a:rPr lang="en-US" altLang="zh-CN" sz="2800" dirty="0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dirty="0" err="1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ngữ</a:t>
            </a:r>
            <a:r>
              <a:rPr lang="en-US" altLang="zh-CN" sz="2800" dirty="0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800" dirty="0" err="1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tục</a:t>
            </a:r>
            <a:r>
              <a:rPr lang="en-US" altLang="zh-CN" sz="2800" dirty="0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dirty="0" err="1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ngữ</a:t>
            </a:r>
            <a:r>
              <a:rPr lang="en-US" altLang="zh-CN" sz="2800" dirty="0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800" dirty="0" err="1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ca</a:t>
            </a:r>
            <a:r>
              <a:rPr lang="en-US" altLang="zh-CN" sz="2800" dirty="0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dirty="0" err="1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dao</a:t>
            </a:r>
            <a:r>
              <a:rPr lang="en-US" altLang="zh-CN" sz="2800" dirty="0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dirty="0" err="1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đã</a:t>
            </a:r>
            <a:r>
              <a:rPr lang="en-US" altLang="zh-CN" sz="2800" dirty="0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dirty="0" err="1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học</a:t>
            </a:r>
            <a:r>
              <a:rPr lang="en-US" altLang="zh-CN" sz="2800" dirty="0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2800" dirty="0" err="1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luyện</a:t>
            </a:r>
            <a:r>
              <a:rPr lang="en-US" altLang="zh-CN" sz="2800" dirty="0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dirty="0" err="1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tập</a:t>
            </a:r>
            <a:r>
              <a:rPr lang="en-US" altLang="zh-CN" sz="2800" dirty="0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dirty="0" err="1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vận</a:t>
            </a:r>
            <a:r>
              <a:rPr lang="en-US" altLang="zh-CN" sz="2800" dirty="0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dirty="0" err="1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dụng</a:t>
            </a:r>
            <a:r>
              <a:rPr lang="en-US" altLang="zh-CN" sz="2800" dirty="0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.</a:t>
            </a:r>
          </a:p>
          <a:p>
            <a:pPr marL="457200" indent="-457200" algn="just">
              <a:spcBef>
                <a:spcPts val="1200"/>
              </a:spcBef>
              <a:buFontTx/>
              <a:buChar char="-"/>
            </a:pPr>
            <a:r>
              <a:rPr lang="en-US" altLang="zh-CN" sz="2800" dirty="0" err="1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Chuẩn</a:t>
            </a:r>
            <a:r>
              <a:rPr lang="en-US" altLang="zh-CN" sz="2800" dirty="0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dirty="0" err="1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bị</a:t>
            </a:r>
            <a:r>
              <a:rPr lang="en-US" altLang="zh-CN" sz="2800" dirty="0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dirty="0" err="1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cho</a:t>
            </a:r>
            <a:r>
              <a:rPr lang="en-US" altLang="zh-CN" sz="2800" dirty="0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dirty="0" err="1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tiết</a:t>
            </a:r>
            <a:r>
              <a:rPr lang="en-US" altLang="zh-CN" sz="2800" dirty="0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“</a:t>
            </a:r>
            <a:r>
              <a:rPr lang="en-US" altLang="zh-CN" sz="2800" dirty="0" err="1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Tổng</a:t>
            </a:r>
            <a:r>
              <a:rPr lang="en-US" altLang="zh-CN" sz="2800" dirty="0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dirty="0" err="1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kết</a:t>
            </a:r>
            <a:r>
              <a:rPr lang="en-US" altLang="zh-CN" sz="2800" dirty="0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dirty="0" err="1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vốn</a:t>
            </a:r>
            <a:r>
              <a:rPr lang="en-US" altLang="zh-CN" sz="2800" dirty="0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2800" dirty="0" err="1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từ</a:t>
            </a:r>
            <a:r>
              <a:rPr lang="en-US" altLang="zh-CN" sz="2800" dirty="0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” </a:t>
            </a:r>
            <a:r>
              <a:rPr lang="en-US" altLang="zh-CN" sz="2800" dirty="0" err="1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trang</a:t>
            </a:r>
            <a:r>
              <a:rPr lang="en-US" altLang="zh-CN" sz="2800" dirty="0" smtClean="0">
                <a:solidFill>
                  <a:srgbClr val="7030A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(156-157)</a:t>
            </a:r>
            <a:endParaRPr lang="zh-CN" altLang="en-US" sz="2800" dirty="0">
              <a:solidFill>
                <a:srgbClr val="7030A0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0945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对话气泡: 矩形 1">
            <a:extLst>
              <a:ext uri="{FF2B5EF4-FFF2-40B4-BE49-F238E27FC236}">
                <a16:creationId xmlns="" xmlns:a16="http://schemas.microsoft.com/office/drawing/2014/main" id="{0504D9B6-DF90-48FC-AE38-9CA30DAFF320}"/>
              </a:ext>
            </a:extLst>
          </p:cNvPr>
          <p:cNvSpPr/>
          <p:nvPr/>
        </p:nvSpPr>
        <p:spPr>
          <a:xfrm flipH="1">
            <a:off x="2465234" y="833717"/>
            <a:ext cx="5044140" cy="1898305"/>
          </a:xfrm>
          <a:prstGeom prst="wedgeRectCallout">
            <a:avLst>
              <a:gd name="adj1" fmla="val 59290"/>
              <a:gd name="adj2" fmla="val 48818"/>
            </a:avLst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D064DF19-CA54-42A6-84EF-AE5DA23560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00020" y="1963011"/>
            <a:ext cx="2712007" cy="4969011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31E8EC33-6471-4256-872E-15ED2C2A32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33"/>
          <a:stretch/>
        </p:blipFill>
        <p:spPr>
          <a:xfrm>
            <a:off x="9324353" y="3433695"/>
            <a:ext cx="2320084" cy="3264556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7F43BBA9-BD0F-44F9-9BFC-73A360E078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863" y="2796470"/>
            <a:ext cx="1572307" cy="386071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DC9F7131-214B-44D0-BE01-E9ED6C6438E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7517"/>
            <a:ext cx="12192000" cy="2410483"/>
          </a:xfrm>
          <a:prstGeom prst="rect">
            <a:avLst/>
          </a:prstGeom>
        </p:spPr>
      </p:pic>
      <p:sp>
        <p:nvSpPr>
          <p:cNvPr id="2" name="对话气泡: 矩形 1">
            <a:extLst>
              <a:ext uri="{FF2B5EF4-FFF2-40B4-BE49-F238E27FC236}">
                <a16:creationId xmlns="" xmlns:a16="http://schemas.microsoft.com/office/drawing/2014/main" id="{0504D9B6-DF90-48FC-AE38-9CA30DAFF320}"/>
              </a:ext>
            </a:extLst>
          </p:cNvPr>
          <p:cNvSpPr/>
          <p:nvPr/>
        </p:nvSpPr>
        <p:spPr>
          <a:xfrm flipH="1">
            <a:off x="2465234" y="766483"/>
            <a:ext cx="4970989" cy="1849716"/>
          </a:xfrm>
          <a:prstGeom prst="wedgeRectCallout">
            <a:avLst>
              <a:gd name="adj1" fmla="val 59290"/>
              <a:gd name="adj2" fmla="val 488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2747420" y="833718"/>
            <a:ext cx="45312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Em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hãy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liệt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kê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những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từ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ngữ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chỉ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người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thân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trong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gia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đình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.</a:t>
            </a:r>
            <a:endParaRPr lang="zh-CN" altLang="en-US" sz="3200" b="1" dirty="0">
              <a:solidFill>
                <a:srgbClr val="E34E0B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43012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250576" y="605117"/>
            <a:ext cx="9372600" cy="5836023"/>
          </a:xfrm>
          <a:prstGeom prst="roundRect">
            <a:avLst/>
          </a:prstGeom>
          <a:solidFill>
            <a:schemeClr val="bg1"/>
          </a:solidFill>
          <a:ln w="57150">
            <a:noFill/>
            <a:prstDash val="dash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1689585" y="833717"/>
            <a:ext cx="844196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Những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từ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chỉ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người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thân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trong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gia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đình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: 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cha,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mẹ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chú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dì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ông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bà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cố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cụ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thím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mợ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cô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bác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cậu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anh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chị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em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cháu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chắt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chút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dượng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anh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rể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chị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dâu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,…</a:t>
            </a:r>
            <a:endParaRPr lang="zh-CN" altLang="en-US" sz="3200" b="1" dirty="0">
              <a:solidFill>
                <a:srgbClr val="FF0000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DC9F7131-214B-44D0-BE01-E9ED6C6438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7517"/>
            <a:ext cx="12192000" cy="24104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503" y="2895819"/>
            <a:ext cx="3451993" cy="36577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76" y="2895820"/>
            <a:ext cx="4369203" cy="36750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325" y="3136737"/>
            <a:ext cx="2126940" cy="34456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106" y="2994425"/>
            <a:ext cx="2475055" cy="360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160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886" y="246046"/>
            <a:ext cx="7424538" cy="601628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416" y="0"/>
            <a:ext cx="5434584" cy="293146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7F43BBA9-BD0F-44F9-9BFC-73A360E078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39781" y="2479080"/>
            <a:ext cx="2220105" cy="437892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DC9F7131-214B-44D0-BE01-E9ED6C6438E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7517"/>
            <a:ext cx="12192000" cy="2410483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1862903" y="815557"/>
            <a:ext cx="39205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Em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hãy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liệt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kê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từ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chỉ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những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người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gần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gũi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em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trong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trường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.</a:t>
            </a:r>
            <a:endParaRPr lang="zh-CN" altLang="en-US" sz="3200" b="1" dirty="0">
              <a:solidFill>
                <a:srgbClr val="E34E0B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1055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25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250576" y="605117"/>
            <a:ext cx="9372600" cy="5836023"/>
          </a:xfrm>
          <a:prstGeom prst="roundRect">
            <a:avLst/>
          </a:prstGeom>
          <a:solidFill>
            <a:schemeClr val="bg1"/>
          </a:solidFill>
          <a:ln w="57150">
            <a:noFill/>
            <a:prstDash val="dash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1689585" y="833717"/>
            <a:ext cx="835662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Những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từ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chỉ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người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gần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gũi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em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trong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trường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latin typeface="UTM Neo Sans Intel" pitchFamily="18" charset="0"/>
                <a:ea typeface="思源黑体 CN Bold" panose="020B0800000000000000" pitchFamily="34" charset="-122"/>
              </a:rPr>
              <a:t>học</a:t>
            </a:r>
            <a:r>
              <a:rPr lang="en-US" altLang="zh-CN" sz="3200" b="1" dirty="0" smtClean="0">
                <a:latin typeface="UTM Neo Sans Intel" pitchFamily="18" charset="0"/>
                <a:ea typeface="思源黑体 CN Bold" panose="020B0800000000000000" pitchFamily="34" charset="-122"/>
              </a:rPr>
              <a:t>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thầy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giáo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cô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giáo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bạn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bè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bạn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thân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lớp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trưởng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anh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chị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lớp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trên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anh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chị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)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phụ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trách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đội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các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em</a:t>
            </a:r>
            <a:r>
              <a:rPr lang="en-US" altLang="zh-CN" sz="3200" b="1" dirty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lớp</a:t>
            </a:r>
            <a:r>
              <a:rPr lang="en-US" altLang="zh-CN" sz="3200" b="1" dirty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dưới</a:t>
            </a:r>
            <a:r>
              <a:rPr lang="en-US" altLang="zh-CN" sz="3200" b="1" dirty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bác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bảo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vệ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cô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lao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công</a:t>
            </a:r>
            <a:r>
              <a:rPr lang="en-US" altLang="zh-CN" sz="3200" b="1" dirty="0" smtClean="0">
                <a:solidFill>
                  <a:srgbClr val="FF0000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,…</a:t>
            </a:r>
            <a:endParaRPr lang="zh-CN" altLang="en-US" sz="3200" b="1" dirty="0">
              <a:solidFill>
                <a:srgbClr val="FF0000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3815" y="4131086"/>
            <a:ext cx="1522745" cy="27040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15687" y="4249846"/>
            <a:ext cx="1397711" cy="24665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742" y="2621280"/>
            <a:ext cx="4134116" cy="4410039"/>
          </a:xfrm>
          <a:prstGeom prst="rect">
            <a:avLst/>
          </a:prstGeom>
        </p:spPr>
      </p:pic>
      <p:pic>
        <p:nvPicPr>
          <p:cNvPr id="1026" name="Picture 2" descr="Không có mô tả ảnh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64887" y1="5040" x2="77106" y2="91937"/>
                        <a14:foregroundMark x1="95492" y1="45932" x2="94306" y2="53708"/>
                        <a14:foregroundMark x1="92171" y1="39885" x2="96204" y2="42477"/>
                        <a14:foregroundMark x1="93594" y1="39021" x2="96797" y2="42693"/>
                        <a14:foregroundMark x1="93950" y1="51260" x2="87544" y2="62347"/>
                        <a14:foregroundMark x1="51483" y1="45140" x2="58956" y2="63355"/>
                        <a14:foregroundMark x1="11032" y1="96184" x2="20285" y2="89849"/>
                        <a14:foregroundMark x1="34045" y1="57235" x2="37011" y2="53924"/>
                        <a14:foregroundMark x1="3440" y1="53564" x2="6406" y2="58099"/>
                        <a14:foregroundMark x1="41637" y1="30742" x2="41637" y2="31461"/>
                        <a14:foregroundMark x1="17659" y1="11721" x2="12731" y2="21945"/>
                        <a14:foregroundMark x1="22998" y1="14339" x2="39836" y2="22319"/>
                        <a14:foregroundMark x1="32033" y1="33666" x2="33265" y2="40648"/>
                        <a14:foregroundMark x1="13347" y1="31172" x2="7392" y2="42768"/>
                        <a14:foregroundMark x1="12115" y1="48254" x2="28953" y2="46135"/>
                        <a14:foregroundMark x1="13963" y1="51995" x2="30185" y2="49377"/>
                        <a14:foregroundMark x1="63450" y1="36908" x2="70637" y2="47880"/>
                        <a14:foregroundMark x1="73717" y1="31172" x2="75359" y2="457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936" y="3095572"/>
            <a:ext cx="2245840" cy="370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1376" y="3407481"/>
            <a:ext cx="4008688" cy="34646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293" y="3071856"/>
            <a:ext cx="1466394" cy="373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6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6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513" y="0"/>
            <a:ext cx="6430647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416" y="183028"/>
            <a:ext cx="4926584" cy="293146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7F43BBA9-BD0F-44F9-9BFC-73A360E078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553" y="2721458"/>
            <a:ext cx="2060309" cy="414595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DC9F7131-214B-44D0-BE01-E9ED6C6438E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300"/>
          <a:stretch/>
        </p:blipFill>
        <p:spPr>
          <a:xfrm>
            <a:off x="0" y="4447517"/>
            <a:ext cx="4962144" cy="2410483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="" xmlns:a16="http://schemas.microsoft.com/office/drawing/2014/main" id="{94B9A4E1-A6D1-48D0-8ACE-80AD0DAA4FBA}"/>
              </a:ext>
            </a:extLst>
          </p:cNvPr>
          <p:cNvSpPr txBox="1"/>
          <p:nvPr/>
        </p:nvSpPr>
        <p:spPr>
          <a:xfrm>
            <a:off x="1557013" y="1012098"/>
            <a:ext cx="37555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Em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hãy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liệt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kê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từ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chỉ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các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nghề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nghiệp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khác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b="1" dirty="0" err="1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nhau</a:t>
            </a:r>
            <a:r>
              <a:rPr lang="en-US" altLang="zh-CN" sz="3200" b="1" dirty="0" smtClean="0">
                <a:solidFill>
                  <a:srgbClr val="E34E0B"/>
                </a:solidFill>
                <a:latin typeface="UTM Neo Sans Intel" pitchFamily="18" charset="0"/>
                <a:ea typeface="思源黑体 CN Bold" panose="020B0800000000000000" pitchFamily="34" charset="-122"/>
              </a:rPr>
              <a:t>.</a:t>
            </a:r>
            <a:endParaRPr lang="zh-CN" altLang="en-US" sz="3200" b="1" dirty="0">
              <a:solidFill>
                <a:srgbClr val="E34E0B"/>
              </a:solidFill>
              <a:latin typeface="UTM Neo Sans Intel" pitchFamily="18" charset="0"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15621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2567</TotalTime>
  <Words>1515</Words>
  <Application>Microsoft Office PowerPoint</Application>
  <PresentationFormat>Custom</PresentationFormat>
  <Paragraphs>199</Paragraphs>
  <Slides>42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6" baseType="lpstr">
      <vt:lpstr>Arial</vt:lpstr>
      <vt:lpstr>UTM Scriptina KT</vt:lpstr>
      <vt:lpstr>Calibri</vt:lpstr>
      <vt:lpstr>UTM Neo Sans Intel</vt:lpstr>
      <vt:lpstr>UTM Soraya</vt:lpstr>
      <vt:lpstr>UTM Arruba KT</vt:lpstr>
      <vt:lpstr>UTM Isadora</vt:lpstr>
      <vt:lpstr>思源黑体 CN Bold</vt:lpstr>
      <vt:lpstr>Times New Roman</vt:lpstr>
      <vt:lpstr>UTM Netmuc KT</vt:lpstr>
      <vt:lpstr>UTM A&amp;S Graceland</vt:lpstr>
      <vt:lpstr>等线</vt:lpstr>
      <vt:lpstr>UTM Gille Classic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DoubleOX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Trà My</cp:lastModifiedBy>
  <cp:revision>121</cp:revision>
  <dcterms:created xsi:type="dcterms:W3CDTF">2021-07-02T00:58:11Z</dcterms:created>
  <dcterms:modified xsi:type="dcterms:W3CDTF">2023-07-25T07:16:01Z</dcterms:modified>
</cp:coreProperties>
</file>