
<file path=[Content_Types].xml><?xml version="1.0" encoding="utf-8"?>
<Types xmlns="http://schemas.openxmlformats.org/package/2006/content-types">
  <Default Extension="crdownload" ContentType="image/jpeg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  <p:sldMasterId id="2147483683" r:id="rId3"/>
    <p:sldMasterId id="2147483708" r:id="rId4"/>
    <p:sldMasterId id="2147483724" r:id="rId5"/>
    <p:sldMasterId id="2147483740" r:id="rId6"/>
  </p:sldMasterIdLst>
  <p:sldIdLst>
    <p:sldId id="259" r:id="rId7"/>
    <p:sldId id="260" r:id="rId8"/>
    <p:sldId id="262" r:id="rId9"/>
    <p:sldId id="261" r:id="rId10"/>
    <p:sldId id="263" r:id="rId11"/>
    <p:sldId id="264" r:id="rId12"/>
    <p:sldId id="265" r:id="rId13"/>
    <p:sldId id="266" r:id="rId14"/>
    <p:sldId id="267" r:id="rId15"/>
    <p:sldId id="25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68" r:id="rId24"/>
    <p:sldId id="277" r:id="rId25"/>
    <p:sldId id="278" r:id="rId26"/>
    <p:sldId id="276" r:id="rId27"/>
    <p:sldId id="258" r:id="rId28"/>
  </p:sldIdLst>
  <p:sldSz cx="12192000" cy="6858000"/>
  <p:notesSz cx="6858000" cy="9144000"/>
  <p:embeddedFontLst>
    <p:embeddedFont>
      <p:font typeface="等线" panose="02010600030101010101" pitchFamily="2" charset="-122"/>
      <p:regular r:id="rId29"/>
      <p:bold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UTM Aristote" panose="02040603050506020204" pitchFamily="18" charset="0"/>
      <p:regular r:id="rId37"/>
    </p:embeddedFont>
    <p:embeddedFont>
      <p:font typeface="UTM Atlas" panose="02040603050506020204" pitchFamily="18" charset="0"/>
      <p:regular r:id="rId38"/>
      <p:bold r:id="rId39"/>
    </p:embeddedFont>
    <p:embeddedFont>
      <p:font typeface="UTM Cookies" panose="02040603050506020204" pitchFamily="18" charset="0"/>
      <p:regular r:id="rId40"/>
    </p:embeddedFont>
    <p:embeddedFont>
      <p:font typeface="UTM Cooper Black" panose="02040603050506020204" pitchFamily="18" charset="0"/>
      <p:regular r:id="rId41"/>
      <p:italic r:id="rId42"/>
    </p:embeddedFont>
    <p:embeddedFont>
      <p:font typeface="UTM Seagull" panose="02040603050506020204" pitchFamily="18" charset="0"/>
      <p:bold r:id="rId43"/>
      <p:boldItalic r:id="rId44"/>
    </p:embeddedFont>
    <p:embeddedFont>
      <p:font typeface="UTM Showcard" panose="02040603050506020204" pitchFamily="18" charset="0"/>
      <p:regular r:id="rId45"/>
    </p:embeddedFont>
    <p:embeddedFont>
      <p:font typeface="UTM ViceroyJF" panose="02040603050506020204" pitchFamily="18" charset="0"/>
      <p:regular r:id="rId46"/>
    </p:embeddedFont>
    <p:embeddedFont>
      <p:font typeface="VNI-Cooper" pitchFamily="2" charset="0"/>
      <p:bold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B808"/>
    <a:srgbClr val="AE1281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1.fntdata"/><Relationship Id="rId21" Type="http://schemas.openxmlformats.org/officeDocument/2006/relationships/slide" Target="slides/slide15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font" Target="fonts/font1.fntdata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8.fntdata"/><Relationship Id="rId49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4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965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8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660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289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87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674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663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591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32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0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22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6485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84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/>
                </a:solidFill>
              </a:rPr>
              <a:pPr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13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72019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CE5B826-6809-49B3-9B4B-177D412235B0}" type="datetimeFigureOut">
              <a:rPr lang="zh-CN" altLang="en-US" smtClean="0">
                <a:solidFill>
                  <a:prstClr val="black"/>
                </a:solidFill>
              </a:rPr>
              <a:pPr defTabSz="914377"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317463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01AD0B5-09AD-499F-88BC-01FCE55CDA76}" type="slidenum">
              <a:rPr lang="zh-CN" altLang="en-US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4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72019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CE5B826-6809-49B3-9B4B-177D412235B0}" type="datetimeFigureOut">
              <a:rPr lang="zh-CN" altLang="en-US" smtClean="0">
                <a:solidFill>
                  <a:prstClr val="black"/>
                </a:solidFill>
              </a:rPr>
              <a:pPr defTabSz="914377"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317463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01AD0B5-09AD-499F-88BC-01FCE55CDA76}" type="slidenum">
              <a:rPr lang="zh-CN" altLang="en-US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78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72019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CE5B826-6809-49B3-9B4B-177D412235B0}" type="datetimeFigureOut">
              <a:rPr lang="zh-CN" altLang="en-US" smtClean="0">
                <a:solidFill>
                  <a:prstClr val="black"/>
                </a:solidFill>
              </a:rPr>
              <a:pPr defTabSz="914377"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317463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01AD0B5-09AD-499F-88BC-01FCE55CDA76}" type="slidenum">
              <a:rPr lang="zh-CN" altLang="en-US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48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0" y="72019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CE5B826-6809-49B3-9B4B-177D412235B0}" type="datetimeFigureOut">
              <a:rPr lang="zh-CN" altLang="en-US" smtClean="0">
                <a:solidFill>
                  <a:prstClr val="black"/>
                </a:solidFill>
              </a:rPr>
              <a:pPr defTabSz="914377"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9317463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01AD0B5-09AD-499F-88BC-01FCE55CDA76}" type="slidenum">
              <a:rPr lang="zh-CN" altLang="en-US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69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0" y="72019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CE5B826-6809-49B3-9B4B-177D412235B0}" type="datetimeFigureOut">
              <a:rPr lang="zh-CN" altLang="en-US" smtClean="0">
                <a:solidFill>
                  <a:prstClr val="black"/>
                </a:solidFill>
              </a:rPr>
              <a:pPr defTabSz="914377"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9317463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01AD0B5-09AD-499F-88BC-01FCE55CDA76}" type="slidenum">
              <a:rPr lang="zh-CN" altLang="en-US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0" y="72019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CE5B826-6809-49B3-9B4B-177D412235B0}" type="datetimeFigureOut">
              <a:rPr lang="zh-CN" altLang="en-US" smtClean="0">
                <a:solidFill>
                  <a:prstClr val="black"/>
                </a:solidFill>
              </a:rPr>
              <a:pPr defTabSz="914377"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317463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01AD0B5-09AD-499F-88BC-01FCE55CDA76}" type="slidenum">
              <a:rPr lang="zh-CN" altLang="en-US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22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0" y="72019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CE5B826-6809-49B3-9B4B-177D412235B0}" type="datetimeFigureOut">
              <a:rPr lang="zh-CN" altLang="en-US" smtClean="0">
                <a:solidFill>
                  <a:prstClr val="black"/>
                </a:solidFill>
              </a:rPr>
              <a:pPr defTabSz="914377"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317463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01AD0B5-09AD-499F-88BC-01FCE55CDA76}" type="slidenum">
              <a:rPr lang="zh-CN" altLang="en-US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47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0" y="72019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CE5B826-6809-49B3-9B4B-177D412235B0}" type="datetimeFigureOut">
              <a:rPr lang="zh-CN" altLang="en-US" smtClean="0">
                <a:solidFill>
                  <a:prstClr val="black"/>
                </a:solidFill>
              </a:rPr>
              <a:pPr defTabSz="914377"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9317463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01AD0B5-09AD-499F-88BC-01FCE55CDA76}" type="slidenum">
              <a:rPr lang="zh-CN" altLang="en-US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14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406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0" y="72019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CE5B826-6809-49B3-9B4B-177D412235B0}" type="datetimeFigureOut">
              <a:rPr lang="zh-CN" altLang="en-US" smtClean="0">
                <a:solidFill>
                  <a:prstClr val="black"/>
                </a:solidFill>
              </a:rPr>
              <a:pPr defTabSz="914377"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9317463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01AD0B5-09AD-499F-88BC-01FCE55CDA76}" type="slidenum">
              <a:rPr lang="zh-CN" altLang="en-US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5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72019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CE5B826-6809-49B3-9B4B-177D412235B0}" type="datetimeFigureOut">
              <a:rPr lang="zh-CN" altLang="en-US" smtClean="0">
                <a:solidFill>
                  <a:prstClr val="black"/>
                </a:solidFill>
              </a:rPr>
              <a:pPr defTabSz="914377"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317463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01AD0B5-09AD-499F-88BC-01FCE55CDA76}" type="slidenum">
              <a:rPr lang="zh-CN" altLang="en-US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89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0" y="72019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CE5B826-6809-49B3-9B4B-177D412235B0}" type="datetimeFigureOut">
              <a:rPr lang="zh-CN" altLang="en-US" smtClean="0">
                <a:solidFill>
                  <a:prstClr val="black"/>
                </a:solidFill>
              </a:rPr>
              <a:pPr defTabSz="914377"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317463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601AD0B5-09AD-499F-88BC-01FCE55CDA76}" type="slidenum">
              <a:rPr lang="zh-CN" altLang="en-US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75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43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10828354" y="6134669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04503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86483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20829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83740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14600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72300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8875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3000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13146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54967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00620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98142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931333"/>
            <a:ext cx="12192000" cy="558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1800">
              <a:solidFill>
                <a:prstClr val="whit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96335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93319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99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209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5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73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5001287"/>
            <a:ext cx="2856619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6222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3199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56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2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96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29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52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57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5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13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9574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1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42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79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5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52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5001287"/>
            <a:ext cx="2856619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73205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863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68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76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2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35593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45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6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8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00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38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1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95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25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1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2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1350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5001287"/>
            <a:ext cx="2856619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818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92000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901483" y="-74389"/>
            <a:ext cx="15299227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82188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90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46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13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26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53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1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92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10081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4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image" Target="../media/image2.jpg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7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62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77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F69F2-81F5-48C7-9089-1B233AA5C05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AA330-F69B-477C-BB71-9A23B625CD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45522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828354" y="6480456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26123209" y="12594632"/>
            <a:ext cx="1269430" cy="13283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10719085" y="8306412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8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27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0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0907182" y="6488668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5274889" y="6193832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752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0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0907181" y="6488668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5274889" y="6193832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46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5274889" y="6193832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85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5274889" y="6193832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0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2023/7/23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5274889" y="6193832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41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5.wdp"/><Relationship Id="rId7" Type="http://schemas.openxmlformats.org/officeDocument/2006/relationships/image" Target="../media/image28.png"/><Relationship Id="rId12" Type="http://schemas.microsoft.com/office/2007/relationships/hdphoto" Target="../media/hdphoto9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microsoft.com/office/2007/relationships/hdphoto" Target="../media/hdphoto6.wdp"/><Relationship Id="rId10" Type="http://schemas.microsoft.com/office/2007/relationships/hdphoto" Target="../media/hdphoto8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crdownload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36.jpg"/><Relationship Id="rId7" Type="http://schemas.openxmlformats.org/officeDocument/2006/relationships/image" Target="../media/image38.png"/><Relationship Id="rId2" Type="http://schemas.openxmlformats.org/officeDocument/2006/relationships/image" Target="../media/image35.crdownload"/><Relationship Id="rId1" Type="http://schemas.openxmlformats.org/officeDocument/2006/relationships/slideLayout" Target="../slideLayouts/slideLayout37.xml"/><Relationship Id="rId6" Type="http://schemas.microsoft.com/office/2007/relationships/hdphoto" Target="../media/hdphoto10.wdp"/><Relationship Id="rId5" Type="http://schemas.openxmlformats.org/officeDocument/2006/relationships/image" Target="../media/image37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7.xml"/><Relationship Id="rId6" Type="http://schemas.microsoft.com/office/2007/relationships/hdphoto" Target="../media/hdphoto12.wdp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microsoft.com/office/2007/relationships/hdphoto" Target="../media/hdphoto1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3.png"/><Relationship Id="rId5" Type="http://schemas.microsoft.com/office/2007/relationships/hdphoto" Target="../media/hdphoto13.wdp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microsoft.com/office/2007/relationships/hdphoto" Target="../media/hdphoto19.wdp"/><Relationship Id="rId3" Type="http://schemas.microsoft.com/office/2007/relationships/hdphoto" Target="../media/hdphoto15.wdp"/><Relationship Id="rId7" Type="http://schemas.microsoft.com/office/2007/relationships/hdphoto" Target="../media/hdphoto16.wdp"/><Relationship Id="rId12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8.png"/><Relationship Id="rId11" Type="http://schemas.microsoft.com/office/2007/relationships/hdphoto" Target="../media/hdphoto18.wdp"/><Relationship Id="rId5" Type="http://schemas.openxmlformats.org/officeDocument/2006/relationships/image" Target="../media/image41.png"/><Relationship Id="rId10" Type="http://schemas.openxmlformats.org/officeDocument/2006/relationships/image" Target="../media/image50.png"/><Relationship Id="rId4" Type="http://schemas.openxmlformats.org/officeDocument/2006/relationships/image" Target="../media/image11.png"/><Relationship Id="rId9" Type="http://schemas.microsoft.com/office/2007/relationships/hdphoto" Target="../media/hdphoto17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12" Type="http://schemas.openxmlformats.org/officeDocument/2006/relationships/image" Target="../media/image11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1.wdp"/><Relationship Id="rId11" Type="http://schemas.microsoft.com/office/2007/relationships/hdphoto" Target="../media/hdphoto23.wdp"/><Relationship Id="rId5" Type="http://schemas.openxmlformats.org/officeDocument/2006/relationships/image" Target="../media/image54.png"/><Relationship Id="rId10" Type="http://schemas.openxmlformats.org/officeDocument/2006/relationships/image" Target="../media/image57.png"/><Relationship Id="rId4" Type="http://schemas.microsoft.com/office/2007/relationships/hdphoto" Target="../media/hdphoto20.wdp"/><Relationship Id="rId9" Type="http://schemas.microsoft.com/office/2007/relationships/hdphoto" Target="../media/hdphoto2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7" Type="http://schemas.microsoft.com/office/2007/relationships/hdphoto" Target="../media/hdphoto25.wdp"/><Relationship Id="rId2" Type="http://schemas.openxmlformats.org/officeDocument/2006/relationships/slideLayout" Target="../slideLayouts/slideLayout78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1.png"/><Relationship Id="rId5" Type="http://schemas.microsoft.com/office/2007/relationships/hdphoto" Target="../media/hdphoto24.wdp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48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62.png"/><Relationship Id="rId5" Type="http://schemas.microsoft.com/office/2007/relationships/hdphoto" Target="../media/hdphoto16.wdp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20C798C-432B-4D70-9F38-3B7EC6D629AB}"/>
              </a:ext>
            </a:extLst>
          </p:cNvPr>
          <p:cNvGrpSpPr/>
          <p:nvPr/>
        </p:nvGrpSpPr>
        <p:grpSpPr>
          <a:xfrm>
            <a:off x="-141083" y="1738648"/>
            <a:ext cx="8846332" cy="5677817"/>
            <a:chOff x="615168" y="3340294"/>
            <a:chExt cx="8846332" cy="439170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2FD642F-8C69-4351-BF85-9BB67BB31B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76"/>
            <a:stretch/>
          </p:blipFill>
          <p:spPr>
            <a:xfrm>
              <a:off x="2035277" y="3340294"/>
              <a:ext cx="7426223" cy="3517706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0826AD8-237E-4B1A-A04F-90213CFB5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07603">
              <a:off x="-264050" y="4592537"/>
              <a:ext cx="4018678" cy="2260241"/>
            </a:xfrm>
            <a:prstGeom prst="rect">
              <a:avLst/>
            </a:prstGeom>
          </p:spPr>
        </p:pic>
      </p:grpSp>
      <p:sp>
        <p:nvSpPr>
          <p:cNvPr id="5" name="圆角矩形标注 11">
            <a:extLst>
              <a:ext uri="{FF2B5EF4-FFF2-40B4-BE49-F238E27FC236}">
                <a16:creationId xmlns:a16="http://schemas.microsoft.com/office/drawing/2014/main" id="{D7B069D1-1DB4-4829-B4B5-866459A0325B}"/>
              </a:ext>
            </a:extLst>
          </p:cNvPr>
          <p:cNvSpPr/>
          <p:nvPr/>
        </p:nvSpPr>
        <p:spPr>
          <a:xfrm>
            <a:off x="575005" y="0"/>
            <a:ext cx="5549900" cy="2678328"/>
          </a:xfrm>
          <a:prstGeom prst="wedgeRoundRectCallout">
            <a:avLst>
              <a:gd name="adj1" fmla="val 51404"/>
              <a:gd name="adj2" fmla="val 72302"/>
              <a:gd name="adj3" fmla="val 16667"/>
            </a:avLst>
          </a:prstGeom>
          <a:solidFill>
            <a:srgbClr val="FFEBCC"/>
          </a:solidFill>
          <a:ln w="38100">
            <a:solidFill>
              <a:srgbClr val="FFAFA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>
                <a:solidFill>
                  <a:srgbClr val="02736A"/>
                </a:solidFill>
                <a:latin typeface="UTM Seagull" panose="020406030505060202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Các bạn nhìn tranh và đoán tên trò chơi với tớ nhé!</a:t>
            </a:r>
            <a:endParaRPr lang="zh-CN" altLang="en-US" sz="4400" b="1" dirty="0">
              <a:solidFill>
                <a:srgbClr val="02736A"/>
              </a:solidFill>
              <a:latin typeface="UTM Seagull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9314" y="4121922"/>
            <a:ext cx="58856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>
                <a:solidFill>
                  <a:srgbClr val="C00000"/>
                </a:solidFill>
                <a:latin typeface="UTM Showcard" panose="02040603050506020204" pitchFamily="18" charset="0"/>
              </a:rPr>
              <a:t>KHỞI ĐỘNG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5168" y="6286517"/>
            <a:ext cx="153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67026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4645">
            <a:off x="-2016702" y="-1140367"/>
            <a:ext cx="6858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8291"/>
            <a:ext cx="4200290" cy="42002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832449">
            <a:off x="434688" y="469593"/>
            <a:ext cx="4610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prstClr val="black"/>
                </a:solidFill>
                <a:latin typeface="UVN Bay Buom Hep Nang" panose="00000400000000000000" pitchFamily="2" charset="0"/>
              </a:rPr>
              <a:t>Luyện từ và câu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88844" y="2941009"/>
            <a:ext cx="824113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6000">
                <a:solidFill>
                  <a:srgbClr val="FF6699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ĐỒ CHƠI – TRÒ CHƠI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7346" y="2202626"/>
            <a:ext cx="5177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UTM Atlas" panose="02040603050506020204" pitchFamily="18" charset="0"/>
              </a:rPr>
              <a:t>MỞ RỘNG VỐN TỪ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17" b="89917" l="4375" r="90000">
                        <a14:foregroundMark x1="18375" y1="44132" x2="18375" y2="44132"/>
                        <a14:foregroundMark x1="13875" y1="37190" x2="22625" y2="36860"/>
                        <a14:foregroundMark x1="15000" y1="47273" x2="10375" y2="59339"/>
                        <a14:foregroundMark x1="10500" y1="60331" x2="15500" y2="63967"/>
                        <a14:foregroundMark x1="37750" y1="23306" x2="37000" y2="25620"/>
                        <a14:foregroundMark x1="44000" y1="70909" x2="49750" y2="69917"/>
                        <a14:foregroundMark x1="35500" y1="69256" x2="41750" y2="67769"/>
                        <a14:foregroundMark x1="38250" y1="64628" x2="39125" y2="68595"/>
                        <a14:foregroundMark x1="42375" y1="70083" x2="44500" y2="70083"/>
                        <a14:foregroundMark x1="50500" y1="67438" x2="50625" y2="67438"/>
                        <a14:foregroundMark x1="58750" y1="53719" x2="58750" y2="59008"/>
                        <a14:foregroundMark x1="79250" y1="44298" x2="78625" y2="69421"/>
                        <a14:foregroundMark x1="62500" y1="70579" x2="77250" y2="72727"/>
                        <a14:backgroundMark x1="70500" y1="64298" x2="70500" y2="642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953" y="3650807"/>
            <a:ext cx="3432608" cy="25959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17" b="89917" l="5625" r="90000">
                        <a14:foregroundMark x1="24250" y1="35868" x2="12375" y2="86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851" y="3648772"/>
            <a:ext cx="3873100" cy="29290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52" b="89752" l="7000" r="92750">
                        <a14:foregroundMark x1="73375" y1="18182" x2="81250" y2="60661"/>
                        <a14:foregroundMark x1="68125" y1="43140" x2="65000" y2="61818"/>
                        <a14:foregroundMark x1="35750" y1="77686" x2="35750" y2="77686"/>
                        <a14:foregroundMark x1="36375" y1="81322" x2="36375" y2="81322"/>
                        <a14:foregroundMark x1="39625" y1="81157" x2="39625" y2="81157"/>
                        <a14:backgroundMark x1="20500" y1="72231" x2="20500" y2="72231"/>
                        <a14:backgroundMark x1="24625" y1="73884" x2="24625" y2="73884"/>
                        <a14:backgroundMark x1="32375" y1="67934" x2="32375" y2="67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082" y="4789948"/>
            <a:ext cx="3102125" cy="234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593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0" y="64031"/>
            <a:ext cx="10978720" cy="12221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7" y="322606"/>
            <a:ext cx="807232" cy="963534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55798" y="117820"/>
            <a:ext cx="1006908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sz="2800" b="1" u="sng"/>
              <a:t>Bài 1</a:t>
            </a:r>
            <a:r>
              <a:rPr lang="en-US" sz="2800" b="1"/>
              <a:t>:  </a:t>
            </a:r>
            <a:r>
              <a:rPr lang="en-US" b="1"/>
              <a:t>Viết vào bảng phân loại theo mẫu cho dưới đây.  Xếp các trò chơi sau vào ô thích hợp trong bảng :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05098"/>
              </p:ext>
            </p:extLst>
          </p:nvPr>
        </p:nvGraphicFramePr>
        <p:xfrm>
          <a:off x="256988" y="3422525"/>
          <a:ext cx="11778130" cy="32472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889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9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24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24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24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16859" y="3712127"/>
            <a:ext cx="5620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>
                <a:latin typeface="Times New Roman" pitchFamily="18" charset="0"/>
                <a:cs typeface="Times New Roman" pitchFamily="18" charset="0"/>
              </a:rPr>
              <a:t>Trò chơi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rèn luyện sức mạnh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6859" y="4670611"/>
            <a:ext cx="5620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>
                <a:latin typeface="Times New Roman" pitchFamily="18" charset="0"/>
                <a:cs typeface="Times New Roman" pitchFamily="18" charset="0"/>
              </a:rPr>
              <a:t>Trò chơi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rèn luyện sự khéo léo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6859" y="5787012"/>
            <a:ext cx="5620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>
                <a:latin typeface="Times New Roman" pitchFamily="18" charset="0"/>
                <a:cs typeface="Times New Roman" pitchFamily="18" charset="0"/>
              </a:rPr>
              <a:t>Trò chơi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rèn luyện trí tuệ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07894" y="1671920"/>
            <a:ext cx="2057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nhảy dây  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3227294" y="1671920"/>
            <a:ext cx="2133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kéo co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278743" y="1671920"/>
            <a:ext cx="2286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ô ăn quan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7544418" y="1687846"/>
            <a:ext cx="1828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 lò cò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31694" y="2221086"/>
            <a:ext cx="2209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 cờ tướng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221343" y="2239577"/>
            <a:ext cx="2057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xếp hình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5392426" y="2236852"/>
            <a:ext cx="2209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 đá cầu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7625270" y="2241332"/>
            <a:ext cx="106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vật</a:t>
            </a:r>
          </a:p>
        </p:txBody>
      </p:sp>
    </p:spTree>
    <p:extLst>
      <p:ext uri="{BB962C8B-B14F-4D97-AF65-F5344CB8AC3E}">
        <p14:creationId xmlns:p14="http://schemas.microsoft.com/office/powerpoint/2010/main" val="14440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0" y="64031"/>
            <a:ext cx="10978720" cy="12221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7" y="322606"/>
            <a:ext cx="807232" cy="963534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55798" y="117820"/>
            <a:ext cx="1006908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sz="2800" b="1" u="sng"/>
              <a:t>Bài 1</a:t>
            </a:r>
            <a:r>
              <a:rPr lang="en-US" sz="2800" b="1"/>
              <a:t>:  </a:t>
            </a:r>
            <a:r>
              <a:rPr lang="en-US" b="1"/>
              <a:t>Viết vào bảng phân loại theo mẫu cho dưới đây.  Xếp các trò chơi sau vào ô thích hợp trong bảng :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437200"/>
              </p:ext>
            </p:extLst>
          </p:nvPr>
        </p:nvGraphicFramePr>
        <p:xfrm>
          <a:off x="256988" y="3422525"/>
          <a:ext cx="11778130" cy="32472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889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9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24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24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240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16859" y="3712127"/>
            <a:ext cx="5620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>
                <a:latin typeface="Times New Roman" pitchFamily="18" charset="0"/>
                <a:cs typeface="Times New Roman" pitchFamily="18" charset="0"/>
              </a:rPr>
              <a:t>Trò chơi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rèn luyện sức mạnh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6859" y="4670611"/>
            <a:ext cx="5620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>
                <a:latin typeface="Times New Roman" pitchFamily="18" charset="0"/>
                <a:cs typeface="Times New Roman" pitchFamily="18" charset="0"/>
              </a:rPr>
              <a:t>Trò chơi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rèn luyện sự khéo léo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6859" y="5787012"/>
            <a:ext cx="5620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>
                <a:latin typeface="Times New Roman" pitchFamily="18" charset="0"/>
                <a:cs typeface="Times New Roman" pitchFamily="18" charset="0"/>
              </a:rPr>
              <a:t>Trò chơi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rèn luyện trí tuệ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07894" y="1671920"/>
            <a:ext cx="2057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nhảy dây  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3227294" y="1671920"/>
            <a:ext cx="2133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kéo co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278743" y="1671920"/>
            <a:ext cx="2286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ô ăn quan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7544418" y="1687846"/>
            <a:ext cx="1828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 lò cò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31694" y="2221086"/>
            <a:ext cx="2209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 cờ tướng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221343" y="2239577"/>
            <a:ext cx="2057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xếp hình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5392426" y="2236852"/>
            <a:ext cx="2209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 đá cầu</a:t>
            </a: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7633758" y="2272876"/>
            <a:ext cx="106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vật</a:t>
            </a:r>
          </a:p>
        </p:txBody>
      </p:sp>
    </p:spTree>
    <p:extLst>
      <p:ext uri="{BB962C8B-B14F-4D97-AF65-F5344CB8AC3E}">
        <p14:creationId xmlns:p14="http://schemas.microsoft.com/office/powerpoint/2010/main" val="287197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59259E-6 L 0.46927 0.458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64" y="2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0.23868 0.297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27" y="1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0.07448 0.619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4" y="3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2.59259E-6 L 0.04466 0.4585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2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81481E-6 L 0.65091 0.5393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9" y="2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0.57083 0.5365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42" y="2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0 L 0.37331 0.3622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59" y="1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07407E-6 L 0.09883 0.1777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5" y="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1" y="2522483"/>
            <a:ext cx="5636173" cy="37574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150" y="654432"/>
            <a:ext cx="6038850" cy="4524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FD642F-8C69-4351-BF85-9BB67BB31B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1"/>
          <a:stretch/>
        </p:blipFill>
        <p:spPr>
          <a:xfrm>
            <a:off x="0" y="-472966"/>
            <a:ext cx="5594909" cy="2427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6143" y="740979"/>
            <a:ext cx="4981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B0F0"/>
                </a:solidFill>
                <a:latin typeface="UTM Seagull" panose="02040603050506020204" pitchFamily="18" charset="0"/>
              </a:rPr>
              <a:t>Trò chơi xếp hình</a:t>
            </a:r>
          </a:p>
        </p:txBody>
      </p:sp>
      <p:pic>
        <p:nvPicPr>
          <p:cNvPr id="6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868" y="5517931"/>
            <a:ext cx="3352508" cy="1340069"/>
          </a:xfrm>
          <a:prstGeom prst="rect">
            <a:avLst/>
          </a:prstGeom>
        </p:spPr>
      </p:pic>
      <p:pic>
        <p:nvPicPr>
          <p:cNvPr id="7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081" y="5517931"/>
            <a:ext cx="3239195" cy="129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0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179" y="2209362"/>
            <a:ext cx="7437821" cy="4648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7" y="81017"/>
            <a:ext cx="5549462" cy="3685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FD642F-8C69-4351-BF85-9BB67BB31B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1"/>
          <a:stretch/>
        </p:blipFill>
        <p:spPr>
          <a:xfrm>
            <a:off x="5879687" y="-218528"/>
            <a:ext cx="5594909" cy="2427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00588" y="995417"/>
            <a:ext cx="49819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  <a:latin typeface="UTM Seagull" panose="02040603050506020204" pitchFamily="18" charset="0"/>
              </a:rPr>
              <a:t>Đấu vật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08" b="100000" l="10000" r="90000">
                        <a14:foregroundMark x1="26385" y1="93538" x2="43154" y2="94231"/>
                        <a14:foregroundMark x1="42231" y1="83462" x2="42231" y2="89000"/>
                        <a14:foregroundMark x1="72615" y1="89231" x2="78385" y2="92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506" y="3919163"/>
            <a:ext cx="3139187" cy="31391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333" l="10000" r="90000">
                        <a14:foregroundMark x1="22429" y1="89167" x2="38000" y2="75648"/>
                        <a14:foregroundMark x1="54429" y1="74722" x2="71714" y2="89167"/>
                        <a14:foregroundMark x1="53286" y1="82315" x2="52286" y2="86019"/>
                        <a14:foregroundMark x1="51857" y1="85556" x2="71429" y2="91019"/>
                        <a14:foregroundMark x1="20000" y1="87778" x2="26000" y2="84352"/>
                        <a14:foregroundMark x1="21714" y1="90370" x2="30286" y2="93333"/>
                        <a14:foregroundMark x1="31286" y1="90093" x2="42000" y2="84352"/>
                        <a14:foregroundMark x1="39429" y1="77500" x2="38714" y2="82963"/>
                        <a14:foregroundMark x1="33857" y1="78148" x2="36000" y2="74907"/>
                        <a14:foregroundMark x1="31714" y1="79074" x2="36286" y2="75833"/>
                        <a14:foregroundMark x1="34143" y1="75648" x2="28429" y2="832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30" y="4107719"/>
            <a:ext cx="1912446" cy="295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80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0" y="64031"/>
            <a:ext cx="10978720" cy="12221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7" y="322606"/>
            <a:ext cx="807232" cy="963534"/>
          </a:xfrm>
          <a:prstGeom prst="rect">
            <a:avLst/>
          </a:prstGeom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03094" y="354469"/>
            <a:ext cx="100690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b="1" u="sng"/>
              <a:t>Bài 2: </a:t>
            </a:r>
            <a:r>
              <a:rPr lang="en-US" b="1"/>
              <a:t>Chọn thành ngữ, tục ngữ ứng với mỗi nghĩa:</a:t>
            </a:r>
            <a:endParaRPr lang="en-US" sz="3600" b="1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6" y="2389632"/>
            <a:ext cx="5002668" cy="86227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03094" y="1159159"/>
            <a:ext cx="3152359" cy="1092831"/>
            <a:chOff x="-24909" y="1549969"/>
            <a:chExt cx="3152359" cy="109283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9856" b="100000" l="0" r="458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07" r="59661"/>
            <a:stretch/>
          </p:blipFill>
          <p:spPr>
            <a:xfrm>
              <a:off x="-24909" y="1549969"/>
              <a:ext cx="3152359" cy="109283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741593" y="1895746"/>
              <a:ext cx="16193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chemeClr val="accent6">
                      <a:lumMod val="50000"/>
                    </a:schemeClr>
                  </a:solidFill>
                  <a:latin typeface="UTM Aristote" panose="02040603050506020204" pitchFamily="18" charset="0"/>
                </a:rPr>
                <a:t>Nghĩa</a:t>
              </a:r>
              <a:r>
                <a:rPr lang="en-US" sz="2400">
                  <a:solidFill>
                    <a:srgbClr val="2A91A2"/>
                  </a:solidFill>
                  <a:latin typeface="UTM Aristote" panose="02040603050506020204" pitchFamily="18" charset="0"/>
                </a:rPr>
                <a:t>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02610" y="993844"/>
            <a:ext cx="4493242" cy="1395788"/>
            <a:chOff x="-24909" y="1549969"/>
            <a:chExt cx="3152359" cy="109283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9856" b="100000" l="0" r="458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07" r="59661"/>
            <a:stretch/>
          </p:blipFill>
          <p:spPr>
            <a:xfrm>
              <a:off x="-24909" y="1549969"/>
              <a:ext cx="3152359" cy="109283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32070" y="1930180"/>
              <a:ext cx="2788486" cy="361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accent6">
                      <a:lumMod val="50000"/>
                    </a:schemeClr>
                  </a:solidFill>
                  <a:latin typeface="UTM Aristote" panose="02040603050506020204" pitchFamily="18" charset="0"/>
                </a:rPr>
                <a:t>Thành ngữ, tục ngữ: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0" y="3549374"/>
            <a:ext cx="5002668" cy="8622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0" y="4699396"/>
            <a:ext cx="5002668" cy="86227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0" y="5849418"/>
            <a:ext cx="5002668" cy="862278"/>
          </a:xfrm>
          <a:prstGeom prst="rect">
            <a:avLst/>
          </a:prstGeom>
        </p:spPr>
      </p:pic>
      <p:sp>
        <p:nvSpPr>
          <p:cNvPr id="18" name="圆角矩形 1"/>
          <p:cNvSpPr/>
          <p:nvPr/>
        </p:nvSpPr>
        <p:spPr>
          <a:xfrm>
            <a:off x="6726006" y="2442166"/>
            <a:ext cx="4516337" cy="775352"/>
          </a:xfrm>
          <a:custGeom>
            <a:avLst/>
            <a:gdLst>
              <a:gd name="connsiteX0" fmla="*/ 0 w 9137274"/>
              <a:gd name="connsiteY0" fmla="*/ 0 h 1217028"/>
              <a:gd name="connsiteX1" fmla="*/ 0 w 9137274"/>
              <a:gd name="connsiteY1" fmla="*/ 0 h 1217028"/>
              <a:gd name="connsiteX2" fmla="*/ 9137274 w 9137274"/>
              <a:gd name="connsiteY2" fmla="*/ 0 h 1217028"/>
              <a:gd name="connsiteX3" fmla="*/ 9137274 w 9137274"/>
              <a:gd name="connsiteY3" fmla="*/ 0 h 1217028"/>
              <a:gd name="connsiteX4" fmla="*/ 9137274 w 9137274"/>
              <a:gd name="connsiteY4" fmla="*/ 1217028 h 1217028"/>
              <a:gd name="connsiteX5" fmla="*/ 9137274 w 9137274"/>
              <a:gd name="connsiteY5" fmla="*/ 1217028 h 1217028"/>
              <a:gd name="connsiteX6" fmla="*/ 0 w 9137274"/>
              <a:gd name="connsiteY6" fmla="*/ 1217028 h 1217028"/>
              <a:gd name="connsiteX7" fmla="*/ 0 w 9137274"/>
              <a:gd name="connsiteY7" fmla="*/ 1217028 h 1217028"/>
              <a:gd name="connsiteX8" fmla="*/ 0 w 9137274"/>
              <a:gd name="connsiteY8" fmla="*/ 0 h 1217028"/>
              <a:gd name="connsiteX0-1" fmla="*/ 9769 w 9147043"/>
              <a:gd name="connsiteY0-2" fmla="*/ 0 h 1217028"/>
              <a:gd name="connsiteX1-3" fmla="*/ 9769 w 9147043"/>
              <a:gd name="connsiteY1-4" fmla="*/ 0 h 1217028"/>
              <a:gd name="connsiteX2-5" fmla="*/ 9147043 w 9147043"/>
              <a:gd name="connsiteY2-6" fmla="*/ 0 h 1217028"/>
              <a:gd name="connsiteX3-7" fmla="*/ 9147043 w 9147043"/>
              <a:gd name="connsiteY3-8" fmla="*/ 0 h 1217028"/>
              <a:gd name="connsiteX4-9" fmla="*/ 9147043 w 9147043"/>
              <a:gd name="connsiteY4-10" fmla="*/ 1217028 h 1217028"/>
              <a:gd name="connsiteX5-11" fmla="*/ 9147043 w 9147043"/>
              <a:gd name="connsiteY5-12" fmla="*/ 1217028 h 1217028"/>
              <a:gd name="connsiteX6-13" fmla="*/ 9769 w 9147043"/>
              <a:gd name="connsiteY6-14" fmla="*/ 1217028 h 1217028"/>
              <a:gd name="connsiteX7-15" fmla="*/ 9769 w 9147043"/>
              <a:gd name="connsiteY7-16" fmla="*/ 1217028 h 1217028"/>
              <a:gd name="connsiteX8-17" fmla="*/ 0 w 9147043"/>
              <a:gd name="connsiteY8-18" fmla="*/ 596385 h 1217028"/>
              <a:gd name="connsiteX9" fmla="*/ 9769 w 9147043"/>
              <a:gd name="connsiteY9" fmla="*/ 0 h 1217028"/>
              <a:gd name="connsiteX0-19" fmla="*/ 0 w 9137274"/>
              <a:gd name="connsiteY0-20" fmla="*/ 0 h 1217028"/>
              <a:gd name="connsiteX1-21" fmla="*/ 0 w 9137274"/>
              <a:gd name="connsiteY1-22" fmla="*/ 0 h 1217028"/>
              <a:gd name="connsiteX2-23" fmla="*/ 9137274 w 9137274"/>
              <a:gd name="connsiteY2-24" fmla="*/ 0 h 1217028"/>
              <a:gd name="connsiteX3-25" fmla="*/ 9137274 w 9137274"/>
              <a:gd name="connsiteY3-26" fmla="*/ 0 h 1217028"/>
              <a:gd name="connsiteX4-27" fmla="*/ 9137274 w 9137274"/>
              <a:gd name="connsiteY4-28" fmla="*/ 1217028 h 1217028"/>
              <a:gd name="connsiteX5-29" fmla="*/ 9137274 w 9137274"/>
              <a:gd name="connsiteY5-30" fmla="*/ 1217028 h 1217028"/>
              <a:gd name="connsiteX6-31" fmla="*/ 0 w 9137274"/>
              <a:gd name="connsiteY6-32" fmla="*/ 1217028 h 1217028"/>
              <a:gd name="connsiteX7-33" fmla="*/ 0 w 9137274"/>
              <a:gd name="connsiteY7-34" fmla="*/ 1217028 h 1217028"/>
              <a:gd name="connsiteX8-35" fmla="*/ 305541 w 9137274"/>
              <a:gd name="connsiteY8-36" fmla="*/ 596385 h 1217028"/>
              <a:gd name="connsiteX9-37" fmla="*/ 0 w 9137274"/>
              <a:gd name="connsiteY9-38" fmla="*/ 0 h 1217028"/>
              <a:gd name="connsiteX0-39" fmla="*/ 0 w 9137274"/>
              <a:gd name="connsiteY0-40" fmla="*/ 0 h 1217028"/>
              <a:gd name="connsiteX1-41" fmla="*/ 0 w 9137274"/>
              <a:gd name="connsiteY1-42" fmla="*/ 0 h 1217028"/>
              <a:gd name="connsiteX2-43" fmla="*/ 9137274 w 9137274"/>
              <a:gd name="connsiteY2-44" fmla="*/ 0 h 1217028"/>
              <a:gd name="connsiteX3-45" fmla="*/ 9137274 w 9137274"/>
              <a:gd name="connsiteY3-46" fmla="*/ 0 h 1217028"/>
              <a:gd name="connsiteX4-47" fmla="*/ 9137274 w 9137274"/>
              <a:gd name="connsiteY4-48" fmla="*/ 1217028 h 1217028"/>
              <a:gd name="connsiteX5-49" fmla="*/ 9137274 w 9137274"/>
              <a:gd name="connsiteY5-50" fmla="*/ 1217028 h 1217028"/>
              <a:gd name="connsiteX6-51" fmla="*/ 0 w 9137274"/>
              <a:gd name="connsiteY6-52" fmla="*/ 1217028 h 1217028"/>
              <a:gd name="connsiteX7-53" fmla="*/ 0 w 9137274"/>
              <a:gd name="connsiteY7-54" fmla="*/ 1217028 h 1217028"/>
              <a:gd name="connsiteX8-55" fmla="*/ 698881 w 9137274"/>
              <a:gd name="connsiteY8-56" fmla="*/ 615439 h 1217028"/>
              <a:gd name="connsiteX9-57" fmla="*/ 0 w 9137274"/>
              <a:gd name="connsiteY9-58" fmla="*/ 0 h 12170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37" y="connsiteY9-38"/>
              </a:cxn>
            </a:cxnLst>
            <a:rect l="l" t="t" r="r" b="b"/>
            <a:pathLst>
              <a:path w="9137274" h="1217028">
                <a:moveTo>
                  <a:pt x="0" y="0"/>
                </a:moveTo>
                <a:lnTo>
                  <a:pt x="0" y="0"/>
                </a:lnTo>
                <a:lnTo>
                  <a:pt x="9137274" y="0"/>
                </a:lnTo>
                <a:lnTo>
                  <a:pt x="9137274" y="0"/>
                </a:lnTo>
                <a:lnTo>
                  <a:pt x="9137274" y="1217028"/>
                </a:lnTo>
                <a:lnTo>
                  <a:pt x="9137274" y="1217028"/>
                </a:lnTo>
                <a:lnTo>
                  <a:pt x="0" y="1217028"/>
                </a:lnTo>
                <a:lnTo>
                  <a:pt x="0" y="1217028"/>
                </a:lnTo>
                <a:lnTo>
                  <a:pt x="698881" y="615439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50800" cap="rnd" cmpd="sng" algn="ctr">
            <a:solidFill>
              <a:srgbClr val="FF0000"/>
            </a:solidFill>
            <a:prstDash val="sysDot"/>
          </a:ln>
          <a:effectLst>
            <a:outerShdw blurRad="355600" dist="127000" dir="294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i="0" u="none" strike="noStrike" kern="0" cap="none" spc="0" normalizeH="0" baseline="0" noProof="0" dirty="0">
              <a:ln>
                <a:noFill/>
              </a:ln>
              <a:solidFill>
                <a:srgbClr val="4CBDD0"/>
              </a:solidFill>
              <a:effectLst/>
              <a:uLnTx/>
              <a:uFillTx/>
              <a:latin typeface="华康方圆体W7(P)" pitchFamily="82" charset="-122"/>
              <a:ea typeface="华康方圆体W7(P)" pitchFamily="82" charset="-122"/>
            </a:endParaRPr>
          </a:p>
        </p:txBody>
      </p:sp>
      <p:sp>
        <p:nvSpPr>
          <p:cNvPr id="20" name="圆角矩形 1"/>
          <p:cNvSpPr/>
          <p:nvPr/>
        </p:nvSpPr>
        <p:spPr>
          <a:xfrm>
            <a:off x="6779515" y="3649203"/>
            <a:ext cx="4516337" cy="775352"/>
          </a:xfrm>
          <a:custGeom>
            <a:avLst/>
            <a:gdLst>
              <a:gd name="connsiteX0" fmla="*/ 0 w 9137274"/>
              <a:gd name="connsiteY0" fmla="*/ 0 h 1217028"/>
              <a:gd name="connsiteX1" fmla="*/ 0 w 9137274"/>
              <a:gd name="connsiteY1" fmla="*/ 0 h 1217028"/>
              <a:gd name="connsiteX2" fmla="*/ 9137274 w 9137274"/>
              <a:gd name="connsiteY2" fmla="*/ 0 h 1217028"/>
              <a:gd name="connsiteX3" fmla="*/ 9137274 w 9137274"/>
              <a:gd name="connsiteY3" fmla="*/ 0 h 1217028"/>
              <a:gd name="connsiteX4" fmla="*/ 9137274 w 9137274"/>
              <a:gd name="connsiteY4" fmla="*/ 1217028 h 1217028"/>
              <a:gd name="connsiteX5" fmla="*/ 9137274 w 9137274"/>
              <a:gd name="connsiteY5" fmla="*/ 1217028 h 1217028"/>
              <a:gd name="connsiteX6" fmla="*/ 0 w 9137274"/>
              <a:gd name="connsiteY6" fmla="*/ 1217028 h 1217028"/>
              <a:gd name="connsiteX7" fmla="*/ 0 w 9137274"/>
              <a:gd name="connsiteY7" fmla="*/ 1217028 h 1217028"/>
              <a:gd name="connsiteX8" fmla="*/ 0 w 9137274"/>
              <a:gd name="connsiteY8" fmla="*/ 0 h 1217028"/>
              <a:gd name="connsiteX0-1" fmla="*/ 9769 w 9147043"/>
              <a:gd name="connsiteY0-2" fmla="*/ 0 h 1217028"/>
              <a:gd name="connsiteX1-3" fmla="*/ 9769 w 9147043"/>
              <a:gd name="connsiteY1-4" fmla="*/ 0 h 1217028"/>
              <a:gd name="connsiteX2-5" fmla="*/ 9147043 w 9147043"/>
              <a:gd name="connsiteY2-6" fmla="*/ 0 h 1217028"/>
              <a:gd name="connsiteX3-7" fmla="*/ 9147043 w 9147043"/>
              <a:gd name="connsiteY3-8" fmla="*/ 0 h 1217028"/>
              <a:gd name="connsiteX4-9" fmla="*/ 9147043 w 9147043"/>
              <a:gd name="connsiteY4-10" fmla="*/ 1217028 h 1217028"/>
              <a:gd name="connsiteX5-11" fmla="*/ 9147043 w 9147043"/>
              <a:gd name="connsiteY5-12" fmla="*/ 1217028 h 1217028"/>
              <a:gd name="connsiteX6-13" fmla="*/ 9769 w 9147043"/>
              <a:gd name="connsiteY6-14" fmla="*/ 1217028 h 1217028"/>
              <a:gd name="connsiteX7-15" fmla="*/ 9769 w 9147043"/>
              <a:gd name="connsiteY7-16" fmla="*/ 1217028 h 1217028"/>
              <a:gd name="connsiteX8-17" fmla="*/ 0 w 9147043"/>
              <a:gd name="connsiteY8-18" fmla="*/ 596385 h 1217028"/>
              <a:gd name="connsiteX9" fmla="*/ 9769 w 9147043"/>
              <a:gd name="connsiteY9" fmla="*/ 0 h 1217028"/>
              <a:gd name="connsiteX0-19" fmla="*/ 0 w 9137274"/>
              <a:gd name="connsiteY0-20" fmla="*/ 0 h 1217028"/>
              <a:gd name="connsiteX1-21" fmla="*/ 0 w 9137274"/>
              <a:gd name="connsiteY1-22" fmla="*/ 0 h 1217028"/>
              <a:gd name="connsiteX2-23" fmla="*/ 9137274 w 9137274"/>
              <a:gd name="connsiteY2-24" fmla="*/ 0 h 1217028"/>
              <a:gd name="connsiteX3-25" fmla="*/ 9137274 w 9137274"/>
              <a:gd name="connsiteY3-26" fmla="*/ 0 h 1217028"/>
              <a:gd name="connsiteX4-27" fmla="*/ 9137274 w 9137274"/>
              <a:gd name="connsiteY4-28" fmla="*/ 1217028 h 1217028"/>
              <a:gd name="connsiteX5-29" fmla="*/ 9137274 w 9137274"/>
              <a:gd name="connsiteY5-30" fmla="*/ 1217028 h 1217028"/>
              <a:gd name="connsiteX6-31" fmla="*/ 0 w 9137274"/>
              <a:gd name="connsiteY6-32" fmla="*/ 1217028 h 1217028"/>
              <a:gd name="connsiteX7-33" fmla="*/ 0 w 9137274"/>
              <a:gd name="connsiteY7-34" fmla="*/ 1217028 h 1217028"/>
              <a:gd name="connsiteX8-35" fmla="*/ 305541 w 9137274"/>
              <a:gd name="connsiteY8-36" fmla="*/ 596385 h 1217028"/>
              <a:gd name="connsiteX9-37" fmla="*/ 0 w 9137274"/>
              <a:gd name="connsiteY9-38" fmla="*/ 0 h 1217028"/>
              <a:gd name="connsiteX0-39" fmla="*/ 0 w 9137274"/>
              <a:gd name="connsiteY0-40" fmla="*/ 0 h 1217028"/>
              <a:gd name="connsiteX1-41" fmla="*/ 0 w 9137274"/>
              <a:gd name="connsiteY1-42" fmla="*/ 0 h 1217028"/>
              <a:gd name="connsiteX2-43" fmla="*/ 9137274 w 9137274"/>
              <a:gd name="connsiteY2-44" fmla="*/ 0 h 1217028"/>
              <a:gd name="connsiteX3-45" fmla="*/ 9137274 w 9137274"/>
              <a:gd name="connsiteY3-46" fmla="*/ 0 h 1217028"/>
              <a:gd name="connsiteX4-47" fmla="*/ 9137274 w 9137274"/>
              <a:gd name="connsiteY4-48" fmla="*/ 1217028 h 1217028"/>
              <a:gd name="connsiteX5-49" fmla="*/ 9137274 w 9137274"/>
              <a:gd name="connsiteY5-50" fmla="*/ 1217028 h 1217028"/>
              <a:gd name="connsiteX6-51" fmla="*/ 0 w 9137274"/>
              <a:gd name="connsiteY6-52" fmla="*/ 1217028 h 1217028"/>
              <a:gd name="connsiteX7-53" fmla="*/ 0 w 9137274"/>
              <a:gd name="connsiteY7-54" fmla="*/ 1217028 h 1217028"/>
              <a:gd name="connsiteX8-55" fmla="*/ 698881 w 9137274"/>
              <a:gd name="connsiteY8-56" fmla="*/ 615439 h 1217028"/>
              <a:gd name="connsiteX9-57" fmla="*/ 0 w 9137274"/>
              <a:gd name="connsiteY9-58" fmla="*/ 0 h 12170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37" y="connsiteY9-38"/>
              </a:cxn>
            </a:cxnLst>
            <a:rect l="l" t="t" r="r" b="b"/>
            <a:pathLst>
              <a:path w="9137274" h="1217028">
                <a:moveTo>
                  <a:pt x="0" y="0"/>
                </a:moveTo>
                <a:lnTo>
                  <a:pt x="0" y="0"/>
                </a:lnTo>
                <a:lnTo>
                  <a:pt x="9137274" y="0"/>
                </a:lnTo>
                <a:lnTo>
                  <a:pt x="9137274" y="0"/>
                </a:lnTo>
                <a:lnTo>
                  <a:pt x="9137274" y="1217028"/>
                </a:lnTo>
                <a:lnTo>
                  <a:pt x="9137274" y="1217028"/>
                </a:lnTo>
                <a:lnTo>
                  <a:pt x="0" y="1217028"/>
                </a:lnTo>
                <a:lnTo>
                  <a:pt x="0" y="1217028"/>
                </a:lnTo>
                <a:lnTo>
                  <a:pt x="698881" y="615439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50800" cap="rnd" cmpd="sng" algn="ctr">
            <a:solidFill>
              <a:srgbClr val="FF0000"/>
            </a:solidFill>
            <a:prstDash val="sysDot"/>
          </a:ln>
          <a:effectLst>
            <a:outerShdw blurRad="355600" dist="127000" dir="294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i="0" u="none" strike="noStrike" kern="0" cap="none" spc="0" normalizeH="0" baseline="0" noProof="0" dirty="0">
              <a:ln>
                <a:noFill/>
              </a:ln>
              <a:solidFill>
                <a:srgbClr val="4CBDD0"/>
              </a:solidFill>
              <a:effectLst/>
              <a:uLnTx/>
              <a:uFillTx/>
              <a:latin typeface="华康方圆体W7(P)" pitchFamily="82" charset="-122"/>
              <a:ea typeface="华康方圆体W7(P)" pitchFamily="82" charset="-122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6779515" y="4858798"/>
            <a:ext cx="4516337" cy="775352"/>
          </a:xfrm>
          <a:custGeom>
            <a:avLst/>
            <a:gdLst>
              <a:gd name="connsiteX0" fmla="*/ 0 w 9137274"/>
              <a:gd name="connsiteY0" fmla="*/ 0 h 1217028"/>
              <a:gd name="connsiteX1" fmla="*/ 0 w 9137274"/>
              <a:gd name="connsiteY1" fmla="*/ 0 h 1217028"/>
              <a:gd name="connsiteX2" fmla="*/ 9137274 w 9137274"/>
              <a:gd name="connsiteY2" fmla="*/ 0 h 1217028"/>
              <a:gd name="connsiteX3" fmla="*/ 9137274 w 9137274"/>
              <a:gd name="connsiteY3" fmla="*/ 0 h 1217028"/>
              <a:gd name="connsiteX4" fmla="*/ 9137274 w 9137274"/>
              <a:gd name="connsiteY4" fmla="*/ 1217028 h 1217028"/>
              <a:gd name="connsiteX5" fmla="*/ 9137274 w 9137274"/>
              <a:gd name="connsiteY5" fmla="*/ 1217028 h 1217028"/>
              <a:gd name="connsiteX6" fmla="*/ 0 w 9137274"/>
              <a:gd name="connsiteY6" fmla="*/ 1217028 h 1217028"/>
              <a:gd name="connsiteX7" fmla="*/ 0 w 9137274"/>
              <a:gd name="connsiteY7" fmla="*/ 1217028 h 1217028"/>
              <a:gd name="connsiteX8" fmla="*/ 0 w 9137274"/>
              <a:gd name="connsiteY8" fmla="*/ 0 h 1217028"/>
              <a:gd name="connsiteX0-1" fmla="*/ 9769 w 9147043"/>
              <a:gd name="connsiteY0-2" fmla="*/ 0 h 1217028"/>
              <a:gd name="connsiteX1-3" fmla="*/ 9769 w 9147043"/>
              <a:gd name="connsiteY1-4" fmla="*/ 0 h 1217028"/>
              <a:gd name="connsiteX2-5" fmla="*/ 9147043 w 9147043"/>
              <a:gd name="connsiteY2-6" fmla="*/ 0 h 1217028"/>
              <a:gd name="connsiteX3-7" fmla="*/ 9147043 w 9147043"/>
              <a:gd name="connsiteY3-8" fmla="*/ 0 h 1217028"/>
              <a:gd name="connsiteX4-9" fmla="*/ 9147043 w 9147043"/>
              <a:gd name="connsiteY4-10" fmla="*/ 1217028 h 1217028"/>
              <a:gd name="connsiteX5-11" fmla="*/ 9147043 w 9147043"/>
              <a:gd name="connsiteY5-12" fmla="*/ 1217028 h 1217028"/>
              <a:gd name="connsiteX6-13" fmla="*/ 9769 w 9147043"/>
              <a:gd name="connsiteY6-14" fmla="*/ 1217028 h 1217028"/>
              <a:gd name="connsiteX7-15" fmla="*/ 9769 w 9147043"/>
              <a:gd name="connsiteY7-16" fmla="*/ 1217028 h 1217028"/>
              <a:gd name="connsiteX8-17" fmla="*/ 0 w 9147043"/>
              <a:gd name="connsiteY8-18" fmla="*/ 596385 h 1217028"/>
              <a:gd name="connsiteX9" fmla="*/ 9769 w 9147043"/>
              <a:gd name="connsiteY9" fmla="*/ 0 h 1217028"/>
              <a:gd name="connsiteX0-19" fmla="*/ 0 w 9137274"/>
              <a:gd name="connsiteY0-20" fmla="*/ 0 h 1217028"/>
              <a:gd name="connsiteX1-21" fmla="*/ 0 w 9137274"/>
              <a:gd name="connsiteY1-22" fmla="*/ 0 h 1217028"/>
              <a:gd name="connsiteX2-23" fmla="*/ 9137274 w 9137274"/>
              <a:gd name="connsiteY2-24" fmla="*/ 0 h 1217028"/>
              <a:gd name="connsiteX3-25" fmla="*/ 9137274 w 9137274"/>
              <a:gd name="connsiteY3-26" fmla="*/ 0 h 1217028"/>
              <a:gd name="connsiteX4-27" fmla="*/ 9137274 w 9137274"/>
              <a:gd name="connsiteY4-28" fmla="*/ 1217028 h 1217028"/>
              <a:gd name="connsiteX5-29" fmla="*/ 9137274 w 9137274"/>
              <a:gd name="connsiteY5-30" fmla="*/ 1217028 h 1217028"/>
              <a:gd name="connsiteX6-31" fmla="*/ 0 w 9137274"/>
              <a:gd name="connsiteY6-32" fmla="*/ 1217028 h 1217028"/>
              <a:gd name="connsiteX7-33" fmla="*/ 0 w 9137274"/>
              <a:gd name="connsiteY7-34" fmla="*/ 1217028 h 1217028"/>
              <a:gd name="connsiteX8-35" fmla="*/ 305541 w 9137274"/>
              <a:gd name="connsiteY8-36" fmla="*/ 596385 h 1217028"/>
              <a:gd name="connsiteX9-37" fmla="*/ 0 w 9137274"/>
              <a:gd name="connsiteY9-38" fmla="*/ 0 h 1217028"/>
              <a:gd name="connsiteX0-39" fmla="*/ 0 w 9137274"/>
              <a:gd name="connsiteY0-40" fmla="*/ 0 h 1217028"/>
              <a:gd name="connsiteX1-41" fmla="*/ 0 w 9137274"/>
              <a:gd name="connsiteY1-42" fmla="*/ 0 h 1217028"/>
              <a:gd name="connsiteX2-43" fmla="*/ 9137274 w 9137274"/>
              <a:gd name="connsiteY2-44" fmla="*/ 0 h 1217028"/>
              <a:gd name="connsiteX3-45" fmla="*/ 9137274 w 9137274"/>
              <a:gd name="connsiteY3-46" fmla="*/ 0 h 1217028"/>
              <a:gd name="connsiteX4-47" fmla="*/ 9137274 w 9137274"/>
              <a:gd name="connsiteY4-48" fmla="*/ 1217028 h 1217028"/>
              <a:gd name="connsiteX5-49" fmla="*/ 9137274 w 9137274"/>
              <a:gd name="connsiteY5-50" fmla="*/ 1217028 h 1217028"/>
              <a:gd name="connsiteX6-51" fmla="*/ 0 w 9137274"/>
              <a:gd name="connsiteY6-52" fmla="*/ 1217028 h 1217028"/>
              <a:gd name="connsiteX7-53" fmla="*/ 0 w 9137274"/>
              <a:gd name="connsiteY7-54" fmla="*/ 1217028 h 1217028"/>
              <a:gd name="connsiteX8-55" fmla="*/ 698881 w 9137274"/>
              <a:gd name="connsiteY8-56" fmla="*/ 615439 h 1217028"/>
              <a:gd name="connsiteX9-57" fmla="*/ 0 w 9137274"/>
              <a:gd name="connsiteY9-58" fmla="*/ 0 h 12170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37" y="connsiteY9-38"/>
              </a:cxn>
            </a:cxnLst>
            <a:rect l="l" t="t" r="r" b="b"/>
            <a:pathLst>
              <a:path w="9137274" h="1217028">
                <a:moveTo>
                  <a:pt x="0" y="0"/>
                </a:moveTo>
                <a:lnTo>
                  <a:pt x="0" y="0"/>
                </a:lnTo>
                <a:lnTo>
                  <a:pt x="9137274" y="0"/>
                </a:lnTo>
                <a:lnTo>
                  <a:pt x="9137274" y="0"/>
                </a:lnTo>
                <a:lnTo>
                  <a:pt x="9137274" y="1217028"/>
                </a:lnTo>
                <a:lnTo>
                  <a:pt x="9137274" y="1217028"/>
                </a:lnTo>
                <a:lnTo>
                  <a:pt x="0" y="1217028"/>
                </a:lnTo>
                <a:lnTo>
                  <a:pt x="0" y="1217028"/>
                </a:lnTo>
                <a:lnTo>
                  <a:pt x="698881" y="615439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50800" cap="rnd" cmpd="sng" algn="ctr">
            <a:solidFill>
              <a:srgbClr val="FF0000"/>
            </a:solidFill>
            <a:prstDash val="sysDot"/>
          </a:ln>
          <a:effectLst>
            <a:outerShdw blurRad="355600" dist="127000" dir="294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i="0" u="none" strike="noStrike" kern="0" cap="none" spc="0" normalizeH="0" baseline="0" noProof="0" dirty="0">
              <a:ln>
                <a:noFill/>
              </a:ln>
              <a:solidFill>
                <a:srgbClr val="4CBDD0"/>
              </a:solidFill>
              <a:effectLst/>
              <a:uLnTx/>
              <a:uFillTx/>
              <a:latin typeface="华康方圆体W7(P)" pitchFamily="82" charset="-122"/>
              <a:ea typeface="华康方圆体W7(P)" pitchFamily="82" charset="-122"/>
            </a:endParaRPr>
          </a:p>
        </p:txBody>
      </p:sp>
      <p:sp>
        <p:nvSpPr>
          <p:cNvPr id="22" name="圆角矩形 1"/>
          <p:cNvSpPr/>
          <p:nvPr/>
        </p:nvSpPr>
        <p:spPr>
          <a:xfrm>
            <a:off x="6898024" y="5898732"/>
            <a:ext cx="4516337" cy="763650"/>
          </a:xfrm>
          <a:custGeom>
            <a:avLst/>
            <a:gdLst>
              <a:gd name="connsiteX0" fmla="*/ 0 w 9137274"/>
              <a:gd name="connsiteY0" fmla="*/ 0 h 1217028"/>
              <a:gd name="connsiteX1" fmla="*/ 0 w 9137274"/>
              <a:gd name="connsiteY1" fmla="*/ 0 h 1217028"/>
              <a:gd name="connsiteX2" fmla="*/ 9137274 w 9137274"/>
              <a:gd name="connsiteY2" fmla="*/ 0 h 1217028"/>
              <a:gd name="connsiteX3" fmla="*/ 9137274 w 9137274"/>
              <a:gd name="connsiteY3" fmla="*/ 0 h 1217028"/>
              <a:gd name="connsiteX4" fmla="*/ 9137274 w 9137274"/>
              <a:gd name="connsiteY4" fmla="*/ 1217028 h 1217028"/>
              <a:gd name="connsiteX5" fmla="*/ 9137274 w 9137274"/>
              <a:gd name="connsiteY5" fmla="*/ 1217028 h 1217028"/>
              <a:gd name="connsiteX6" fmla="*/ 0 w 9137274"/>
              <a:gd name="connsiteY6" fmla="*/ 1217028 h 1217028"/>
              <a:gd name="connsiteX7" fmla="*/ 0 w 9137274"/>
              <a:gd name="connsiteY7" fmla="*/ 1217028 h 1217028"/>
              <a:gd name="connsiteX8" fmla="*/ 0 w 9137274"/>
              <a:gd name="connsiteY8" fmla="*/ 0 h 1217028"/>
              <a:gd name="connsiteX0-1" fmla="*/ 9769 w 9147043"/>
              <a:gd name="connsiteY0-2" fmla="*/ 0 h 1217028"/>
              <a:gd name="connsiteX1-3" fmla="*/ 9769 w 9147043"/>
              <a:gd name="connsiteY1-4" fmla="*/ 0 h 1217028"/>
              <a:gd name="connsiteX2-5" fmla="*/ 9147043 w 9147043"/>
              <a:gd name="connsiteY2-6" fmla="*/ 0 h 1217028"/>
              <a:gd name="connsiteX3-7" fmla="*/ 9147043 w 9147043"/>
              <a:gd name="connsiteY3-8" fmla="*/ 0 h 1217028"/>
              <a:gd name="connsiteX4-9" fmla="*/ 9147043 w 9147043"/>
              <a:gd name="connsiteY4-10" fmla="*/ 1217028 h 1217028"/>
              <a:gd name="connsiteX5-11" fmla="*/ 9147043 w 9147043"/>
              <a:gd name="connsiteY5-12" fmla="*/ 1217028 h 1217028"/>
              <a:gd name="connsiteX6-13" fmla="*/ 9769 w 9147043"/>
              <a:gd name="connsiteY6-14" fmla="*/ 1217028 h 1217028"/>
              <a:gd name="connsiteX7-15" fmla="*/ 9769 w 9147043"/>
              <a:gd name="connsiteY7-16" fmla="*/ 1217028 h 1217028"/>
              <a:gd name="connsiteX8-17" fmla="*/ 0 w 9147043"/>
              <a:gd name="connsiteY8-18" fmla="*/ 596385 h 1217028"/>
              <a:gd name="connsiteX9" fmla="*/ 9769 w 9147043"/>
              <a:gd name="connsiteY9" fmla="*/ 0 h 1217028"/>
              <a:gd name="connsiteX0-19" fmla="*/ 0 w 9137274"/>
              <a:gd name="connsiteY0-20" fmla="*/ 0 h 1217028"/>
              <a:gd name="connsiteX1-21" fmla="*/ 0 w 9137274"/>
              <a:gd name="connsiteY1-22" fmla="*/ 0 h 1217028"/>
              <a:gd name="connsiteX2-23" fmla="*/ 9137274 w 9137274"/>
              <a:gd name="connsiteY2-24" fmla="*/ 0 h 1217028"/>
              <a:gd name="connsiteX3-25" fmla="*/ 9137274 w 9137274"/>
              <a:gd name="connsiteY3-26" fmla="*/ 0 h 1217028"/>
              <a:gd name="connsiteX4-27" fmla="*/ 9137274 w 9137274"/>
              <a:gd name="connsiteY4-28" fmla="*/ 1217028 h 1217028"/>
              <a:gd name="connsiteX5-29" fmla="*/ 9137274 w 9137274"/>
              <a:gd name="connsiteY5-30" fmla="*/ 1217028 h 1217028"/>
              <a:gd name="connsiteX6-31" fmla="*/ 0 w 9137274"/>
              <a:gd name="connsiteY6-32" fmla="*/ 1217028 h 1217028"/>
              <a:gd name="connsiteX7-33" fmla="*/ 0 w 9137274"/>
              <a:gd name="connsiteY7-34" fmla="*/ 1217028 h 1217028"/>
              <a:gd name="connsiteX8-35" fmla="*/ 305541 w 9137274"/>
              <a:gd name="connsiteY8-36" fmla="*/ 596385 h 1217028"/>
              <a:gd name="connsiteX9-37" fmla="*/ 0 w 9137274"/>
              <a:gd name="connsiteY9-38" fmla="*/ 0 h 1217028"/>
              <a:gd name="connsiteX0-39" fmla="*/ 0 w 9137274"/>
              <a:gd name="connsiteY0-40" fmla="*/ 0 h 1217028"/>
              <a:gd name="connsiteX1-41" fmla="*/ 0 w 9137274"/>
              <a:gd name="connsiteY1-42" fmla="*/ 0 h 1217028"/>
              <a:gd name="connsiteX2-43" fmla="*/ 9137274 w 9137274"/>
              <a:gd name="connsiteY2-44" fmla="*/ 0 h 1217028"/>
              <a:gd name="connsiteX3-45" fmla="*/ 9137274 w 9137274"/>
              <a:gd name="connsiteY3-46" fmla="*/ 0 h 1217028"/>
              <a:gd name="connsiteX4-47" fmla="*/ 9137274 w 9137274"/>
              <a:gd name="connsiteY4-48" fmla="*/ 1217028 h 1217028"/>
              <a:gd name="connsiteX5-49" fmla="*/ 9137274 w 9137274"/>
              <a:gd name="connsiteY5-50" fmla="*/ 1217028 h 1217028"/>
              <a:gd name="connsiteX6-51" fmla="*/ 0 w 9137274"/>
              <a:gd name="connsiteY6-52" fmla="*/ 1217028 h 1217028"/>
              <a:gd name="connsiteX7-53" fmla="*/ 0 w 9137274"/>
              <a:gd name="connsiteY7-54" fmla="*/ 1217028 h 1217028"/>
              <a:gd name="connsiteX8-55" fmla="*/ 698881 w 9137274"/>
              <a:gd name="connsiteY8-56" fmla="*/ 615439 h 1217028"/>
              <a:gd name="connsiteX9-57" fmla="*/ 0 w 9137274"/>
              <a:gd name="connsiteY9-58" fmla="*/ 0 h 12170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37" y="connsiteY9-38"/>
              </a:cxn>
            </a:cxnLst>
            <a:rect l="l" t="t" r="r" b="b"/>
            <a:pathLst>
              <a:path w="9137274" h="1217028">
                <a:moveTo>
                  <a:pt x="0" y="0"/>
                </a:moveTo>
                <a:lnTo>
                  <a:pt x="0" y="0"/>
                </a:lnTo>
                <a:lnTo>
                  <a:pt x="9137274" y="0"/>
                </a:lnTo>
                <a:lnTo>
                  <a:pt x="9137274" y="0"/>
                </a:lnTo>
                <a:lnTo>
                  <a:pt x="9137274" y="1217028"/>
                </a:lnTo>
                <a:lnTo>
                  <a:pt x="9137274" y="1217028"/>
                </a:lnTo>
                <a:lnTo>
                  <a:pt x="0" y="1217028"/>
                </a:lnTo>
                <a:lnTo>
                  <a:pt x="0" y="1217028"/>
                </a:lnTo>
                <a:lnTo>
                  <a:pt x="698881" y="615439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50800" cap="rnd" cmpd="sng" algn="ctr">
            <a:solidFill>
              <a:srgbClr val="FF0000"/>
            </a:solidFill>
            <a:prstDash val="sysDot"/>
          </a:ln>
          <a:effectLst>
            <a:outerShdw blurRad="355600" dist="127000" dir="294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i="0" u="none" strike="noStrike" kern="0" cap="none" spc="0" normalizeH="0" baseline="0" noProof="0" dirty="0">
              <a:ln>
                <a:noFill/>
              </a:ln>
              <a:solidFill>
                <a:srgbClr val="4CBDD0"/>
              </a:solidFill>
              <a:effectLst/>
              <a:uLnTx/>
              <a:uFillTx/>
              <a:latin typeface="华康方圆体W7(P)" pitchFamily="82" charset="-122"/>
              <a:ea typeface="华康方圆体W7(P)" pitchFamily="8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6612" y="2567678"/>
            <a:ext cx="4535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UTM Seagull" panose="02040603050506020204" pitchFamily="18" charset="0"/>
              </a:rPr>
              <a:t>Làm một việc nguy hiểm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5380" y="3724547"/>
            <a:ext cx="4535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7030A0"/>
                </a:solidFill>
                <a:latin typeface="UTM Seagull" panose="02040603050506020204" pitchFamily="18" charset="0"/>
              </a:rPr>
              <a:t>Mất trắng tay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4032" y="4899702"/>
            <a:ext cx="4535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UTM Seagull" panose="02040603050506020204" pitchFamily="18" charset="0"/>
              </a:rPr>
              <a:t>Liều lĩnh ắt gặp tai họa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1758" y="5866844"/>
            <a:ext cx="4535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7030A0"/>
                </a:solidFill>
                <a:latin typeface="UTM Seagull" panose="02040603050506020204" pitchFamily="18" charset="0"/>
              </a:rPr>
              <a:t>Phải biết chọn bạn, chọn nơi sinh sống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49312" y="2589938"/>
            <a:ext cx="408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ABB808"/>
                </a:solidFill>
                <a:latin typeface="UTM Seagull" panose="02040603050506020204" pitchFamily="18" charset="0"/>
              </a:rPr>
              <a:t>Chơi với lửa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11531" y="3815118"/>
            <a:ext cx="408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UTM Seagull" panose="02040603050506020204" pitchFamily="18" charset="0"/>
              </a:rPr>
              <a:t>Ở chọn nơi, chơi chọn bạn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68897" y="5005928"/>
            <a:ext cx="408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ABB808"/>
                </a:solidFill>
                <a:latin typeface="UTM Seagull" panose="02040603050506020204" pitchFamily="18" charset="0"/>
              </a:rPr>
              <a:t>Chơi diều đứt tay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30040" y="6065027"/>
            <a:ext cx="408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UTM Seagull" panose="02040603050506020204" pitchFamily="18" charset="0"/>
              </a:rPr>
              <a:t>Chơi dao có ngày đứt tay</a:t>
            </a:r>
          </a:p>
        </p:txBody>
      </p:sp>
      <p:cxnSp>
        <p:nvCxnSpPr>
          <p:cNvPr id="32" name="Straight Arrow Connector 31"/>
          <p:cNvCxnSpPr>
            <a:stCxn id="6" idx="3"/>
          </p:cNvCxnSpPr>
          <p:nvPr/>
        </p:nvCxnSpPr>
        <p:spPr>
          <a:xfrm flipV="1">
            <a:off x="5030804" y="2798510"/>
            <a:ext cx="2003980" cy="2226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073078" y="3949781"/>
            <a:ext cx="1961706" cy="128697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067585" y="5141665"/>
            <a:ext cx="2262455" cy="113889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5067585" y="3934628"/>
            <a:ext cx="1967199" cy="236819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68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2FD642F-8C69-4351-BF85-9BB67BB31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1"/>
          <a:stretch/>
        </p:blipFill>
        <p:spPr>
          <a:xfrm>
            <a:off x="0" y="-837045"/>
            <a:ext cx="11982734" cy="2515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0113" y="340274"/>
            <a:ext cx="8972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UTM Aristote" panose="02040603050506020204" pitchFamily="18" charset="0"/>
              </a:rPr>
              <a:t>Chọn những thành ngữ, tục ngữ thích hợp ở bài tập 2 để khuyên bạn:</a:t>
            </a:r>
          </a:p>
        </p:txBody>
      </p:sp>
      <p:grpSp>
        <p:nvGrpSpPr>
          <p:cNvPr id="4" name="Group 3"/>
          <p:cNvGrpSpPr/>
          <p:nvPr/>
        </p:nvGrpSpPr>
        <p:grpSpPr>
          <a:xfrm rot="1249440">
            <a:off x="-50564" y="64972"/>
            <a:ext cx="1701232" cy="1353933"/>
            <a:chOff x="254860" y="60327"/>
            <a:chExt cx="1458548" cy="108282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311105">
              <a:off x="254860" y="60327"/>
              <a:ext cx="1442356" cy="108282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 rot="20210300">
              <a:off x="391765" y="383506"/>
              <a:ext cx="1321643" cy="516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>
                  <a:solidFill>
                    <a:srgbClr val="7030A0"/>
                  </a:solidFill>
                  <a:latin typeface="UTM Cooper Black" panose="02040603050506020204" pitchFamily="18" charset="0"/>
                </a:rPr>
                <a:t>Bài 3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2050" y="1815537"/>
            <a:ext cx="8272048" cy="2557107"/>
            <a:chOff x="4867651" y="172405"/>
            <a:chExt cx="3510867" cy="132605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987" b="98670" l="854" r="98780">
                          <a14:foregroundMark x1="49512" y1="82262" x2="49512" y2="82262"/>
                        </a14:backgroundRemoval>
                      </a14:imgEffect>
                      <a14:imgEffect>
                        <a14:colorTemperature colorTemp="5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8229" y="172405"/>
              <a:ext cx="2790289" cy="132605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868033" y="387613"/>
              <a:ext cx="2360545" cy="8139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3200">
                  <a:solidFill>
                    <a:srgbClr val="069DB6"/>
                  </a:solidFill>
                  <a:latin typeface="UTM Cooper Black" panose="02040603050506020204" pitchFamily="18" charset="0"/>
                </a:rPr>
                <a:t>a. Nếu bạn em chơi với một số bạn hư nên học kém hẳn đi </a:t>
              </a:r>
              <a:endParaRPr lang="en-US" sz="3200">
                <a:solidFill>
                  <a:srgbClr val="069DB6"/>
                </a:solidFill>
                <a:latin typeface="VNI-Cooper" pitchFamily="2" charset="0"/>
              </a:endParaRPr>
            </a:p>
          </p:txBody>
        </p:sp>
        <p:pic>
          <p:nvPicPr>
            <p:cNvPr id="10" name="图片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57222" l="23123" r="5750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85" t="6200" r="46312" b="39261"/>
            <a:stretch/>
          </p:blipFill>
          <p:spPr>
            <a:xfrm>
              <a:off x="4867651" y="172721"/>
              <a:ext cx="936104" cy="122413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1" name="Group 10"/>
          <p:cNvGrpSpPr/>
          <p:nvPr/>
        </p:nvGrpSpPr>
        <p:grpSpPr>
          <a:xfrm>
            <a:off x="4174268" y="3998794"/>
            <a:ext cx="7808467" cy="2708570"/>
            <a:chOff x="5589540" y="1320669"/>
            <a:chExt cx="3264661" cy="132605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987" b="98670" l="854" r="98780">
                          <a14:foregroundMark x1="49512" y1="82262" x2="49512" y2="822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9540" y="1320669"/>
              <a:ext cx="2790289" cy="1326059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5793050" y="1564354"/>
              <a:ext cx="2488355" cy="8890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800">
                  <a:solidFill>
                    <a:srgbClr val="0070C0"/>
                  </a:solidFill>
                  <a:latin typeface="UTM Cooper Black" panose="02040603050506020204" pitchFamily="18" charset="0"/>
                </a:rPr>
                <a:t>b. Nếu bạn em thích trèo lên một chỗ cao chênh vênh, rất nguy hiểm để tỏ ra mình gan dạ.</a:t>
              </a:r>
              <a:endParaRPr lang="en-US" sz="2800">
                <a:solidFill>
                  <a:srgbClr val="0070C0"/>
                </a:solidFill>
                <a:latin typeface="VNI-Cooper" pitchFamily="2" charset="0"/>
              </a:endParaRPr>
            </a:p>
          </p:txBody>
        </p:sp>
        <p:pic>
          <p:nvPicPr>
            <p:cNvPr id="14" name="图片 19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556" b="57222" l="0" r="25375">
                          <a14:foregroundMark x1="10360" y1="53889" x2="10360" y2="53889"/>
                          <a14:foregroundMark x1="10511" y1="52222" x2="10511" y2="52222"/>
                          <a14:foregroundMark x1="17267" y1="52037" x2="17267" y2="52037"/>
                          <a14:foregroundMark x1="17718" y1="52407" x2="17718" y2="52407"/>
                          <a14:foregroundMark x1="18168" y1="40000" x2="18168" y2="40000"/>
                          <a14:foregroundMark x1="10360" y1="39815" x2="10360" y2="398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83" r="71398" b="41294"/>
            <a:stretch/>
          </p:blipFill>
          <p:spPr>
            <a:xfrm>
              <a:off x="8062114" y="1380011"/>
              <a:ext cx="792087" cy="108012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5" name="图片 7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228" y="4372644"/>
            <a:ext cx="4387436" cy="261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3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2" b="99528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320" y="1678675"/>
            <a:ext cx="4232783" cy="54212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2FD642F-8C69-4351-BF85-9BB67BB31B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1"/>
          <a:stretch/>
        </p:blipFill>
        <p:spPr>
          <a:xfrm>
            <a:off x="0" y="-837045"/>
            <a:ext cx="11982734" cy="2515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0113" y="340274"/>
            <a:ext cx="8972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>
                <a:solidFill>
                  <a:srgbClr val="069DB6"/>
                </a:solidFill>
                <a:latin typeface="UTM Cooper Black" panose="02040603050506020204" pitchFamily="18" charset="0"/>
              </a:rPr>
              <a:t>a. Nếu bạn em chơi với một số bạn hư nên học kém hẳn đi </a:t>
            </a:r>
            <a:endParaRPr lang="en-US" sz="2800">
              <a:solidFill>
                <a:srgbClr val="069DB6"/>
              </a:solidFill>
              <a:latin typeface="VNI-Cooper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 rot="1249440">
            <a:off x="-50564" y="64972"/>
            <a:ext cx="1701232" cy="1353933"/>
            <a:chOff x="254860" y="60327"/>
            <a:chExt cx="1458548" cy="108282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311105">
              <a:off x="254860" y="60327"/>
              <a:ext cx="1442356" cy="108282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 rot="20210300">
              <a:off x="391765" y="383506"/>
              <a:ext cx="1321643" cy="516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>
                  <a:solidFill>
                    <a:srgbClr val="7030A0"/>
                  </a:solidFill>
                  <a:latin typeface="UTM Cooper Black" panose="02040603050506020204" pitchFamily="18" charset="0"/>
                </a:rPr>
                <a:t>Bài 3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37" b="100000" l="9847" r="88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17178" y="3166281"/>
            <a:ext cx="3947959" cy="3947959"/>
          </a:xfrm>
          <a:prstGeom prst="rect">
            <a:avLst/>
          </a:prstGeom>
        </p:spPr>
      </p:pic>
      <p:sp>
        <p:nvSpPr>
          <p:cNvPr id="17" name="TextBox 682"/>
          <p:cNvSpPr txBox="1"/>
          <p:nvPr/>
        </p:nvSpPr>
        <p:spPr>
          <a:xfrm>
            <a:off x="-218365" y="1836145"/>
            <a:ext cx="4270745" cy="2553131"/>
          </a:xfrm>
          <a:prstGeom prst="cloudCallout">
            <a:avLst>
              <a:gd name="adj1" fmla="val 65757"/>
              <a:gd name="adj2" fmla="val 42147"/>
            </a:avLst>
          </a:prstGeom>
          <a:solidFill>
            <a:srgbClr val="FAF0EA"/>
          </a:solidFill>
          <a:ln>
            <a:solidFill>
              <a:srgbClr val="FF0000"/>
            </a:solidFill>
            <a:prstDash val="dash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zh-CN"/>
            </a:defPPr>
            <a:lvl1pPr algn="ctr">
              <a:defRPr sz="3200">
                <a:solidFill>
                  <a:schemeClr val="accent3"/>
                </a:solidFill>
                <a:latin typeface="华康方圆体W7(P)" pitchFamily="82" charset="-122"/>
                <a:ea typeface="华康方圆体W7(P)" pitchFamily="82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zh-CN" sz="2800">
              <a:solidFill>
                <a:srgbClr val="069DB6"/>
              </a:solidFill>
              <a:latin typeface="UTM Aristote" panose="020406030505060202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118" b="89885" l="8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954" y="3330055"/>
            <a:ext cx="2141267" cy="420402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6713" b="89336" l="5070" r="568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7" t="34856" r="46972" b="25770"/>
          <a:stretch/>
        </p:blipFill>
        <p:spPr>
          <a:xfrm flipH="1">
            <a:off x="4052381" y="975498"/>
            <a:ext cx="5916833" cy="317144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240741" y="1781090"/>
            <a:ext cx="39305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002060"/>
                </a:solidFill>
                <a:latin typeface="UTM Aristote" panose="02040603050506020204" pitchFamily="18" charset="0"/>
              </a:rPr>
              <a:t>“</a:t>
            </a:r>
            <a:r>
              <a:rPr lang="en-US" altLang="zh-CN" sz="2800">
                <a:solidFill>
                  <a:srgbClr val="002060"/>
                </a:solidFill>
                <a:latin typeface="UTM Aristote" panose="02040603050506020204" pitchFamily="18" charset="0"/>
              </a:rPr>
              <a:t>Ở chọn nơi, chơi chọn bạn” Cậu nên chọn bạn mà chơi 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750" r="98417">
                        <a14:foregroundMark x1="83083" y1="31250" x2="97667" y2="52333"/>
                        <a14:backgroundMark x1="91083" y1="48333" x2="96250" y2="48750"/>
                        <a14:backgroundMark x1="89667" y1="44167" x2="95417" y2="46583"/>
                        <a14:backgroundMark x1="86250" y1="38583" x2="90833" y2="38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82" y="1582650"/>
            <a:ext cx="2930187" cy="293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69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5744" y="3170401"/>
            <a:ext cx="5349923" cy="47482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1" b="90926" l="9947" r="89788">
                        <a14:foregroundMark x1="13395" y1="68611" x2="29045" y2="75463"/>
                        <a14:foregroundMark x1="40451" y1="88796" x2="56499" y2="8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42" y="345361"/>
            <a:ext cx="3400728" cy="4871069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8212BFB6-C3FE-4AFE-BCAD-C8D1706CCB5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0"/>
          <a:stretch>
            <a:fillRect/>
          </a:stretch>
        </p:blipFill>
        <p:spPr>
          <a:xfrm rot="323690">
            <a:off x="3305079" y="-290307"/>
            <a:ext cx="3805898" cy="35303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10300" y="537896"/>
            <a:ext cx="32734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UTM Seagull" panose="02040603050506020204" pitchFamily="18" charset="0"/>
              </a:rPr>
              <a:t>Cậu thấy tớ oách xà lách chưa này. Haha..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00" b="992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2515" y="2459420"/>
            <a:ext cx="3928767" cy="441434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610299" y="2197313"/>
            <a:ext cx="6167843" cy="3673194"/>
            <a:chOff x="683568" y="555526"/>
            <a:chExt cx="2808312" cy="205961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790" b="28392" l="0" r="5360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08" r="50000" b="66961"/>
            <a:stretch/>
          </p:blipFill>
          <p:spPr>
            <a:xfrm>
              <a:off x="683568" y="555526"/>
              <a:ext cx="2808312" cy="2059618"/>
            </a:xfrm>
            <a:prstGeom prst="rect">
              <a:avLst/>
            </a:prstGeom>
            <a:ln>
              <a:noFill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1275781" y="1065698"/>
              <a:ext cx="1572708" cy="776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2800" b="1">
                  <a:solidFill>
                    <a:srgbClr val="FF0000"/>
                  </a:solidFill>
                  <a:latin typeface="UTM Seagull" panose="02040603050506020204" pitchFamily="18" charset="0"/>
                </a:rPr>
                <a:t>“Chơi dao có ngày đứt tay đấy” .Cậu xuống đi thôi.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E2FD642F-8C69-4351-BF85-9BB67BB31B0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1"/>
          <a:stretch/>
        </p:blipFill>
        <p:spPr>
          <a:xfrm>
            <a:off x="0" y="3826841"/>
            <a:ext cx="10069852" cy="292478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45776" y="5289232"/>
            <a:ext cx="89436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>
                <a:solidFill>
                  <a:srgbClr val="0070C0"/>
                </a:solidFill>
                <a:latin typeface="UTM Cooper Black" panose="02040603050506020204" pitchFamily="18" charset="0"/>
              </a:rPr>
              <a:t>b. Nếu bạn em thích trèo lên một chỗ cao chênh vênh, rất nguy hiểm để tỏ ra mình gan dạ.</a:t>
            </a:r>
            <a:endParaRPr lang="en-US" sz="2800">
              <a:solidFill>
                <a:srgbClr val="0070C0"/>
              </a:solidFill>
              <a:latin typeface="VNI-Coop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77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9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7120" y="1700809"/>
            <a:ext cx="5681371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7200" spc="67">
                <a:ln w="11430"/>
                <a:solidFill>
                  <a:srgbClr val="FF66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Cookies" panose="02040603050506020204" pitchFamily="18" charset="0"/>
                <a:ea typeface="华康方圆体W7(P)" pitchFamily="82" charset="-122"/>
              </a:rPr>
              <a:t>CỦNG CỐ</a:t>
            </a:r>
            <a:endParaRPr lang="zh-CN" altLang="en-US" sz="7200" spc="67" dirty="0">
              <a:ln w="11430"/>
              <a:solidFill>
                <a:srgbClr val="FF66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Cookies" panose="02040603050506020204" pitchFamily="18" charset="0"/>
              <a:ea typeface="华康方圆体W7(P)" pitchFamily="82" charset="-122"/>
            </a:endParaRPr>
          </a:p>
        </p:txBody>
      </p:sp>
      <p:pic>
        <p:nvPicPr>
          <p:cNvPr id="3" name="图片 7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405" y="3412586"/>
            <a:ext cx="5849915" cy="348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15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08" y="0"/>
            <a:ext cx="10446037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28" l="178" r="10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8852" y="4470508"/>
            <a:ext cx="2212480" cy="31674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28" l="178" r="10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663" y="3254943"/>
            <a:ext cx="1698171" cy="24311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66" t="23710" r="3555" b="12372"/>
          <a:stretch/>
        </p:blipFill>
        <p:spPr>
          <a:xfrm rot="1760547">
            <a:off x="10666644" y="4805043"/>
            <a:ext cx="2291697" cy="17620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66" t="23710" r="3555" b="12372"/>
          <a:stretch/>
        </p:blipFill>
        <p:spPr>
          <a:xfrm rot="1760547">
            <a:off x="11046151" y="3271668"/>
            <a:ext cx="2291697" cy="176205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94607" y="121024"/>
            <a:ext cx="315847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>
                <a:solidFill>
                  <a:srgbClr val="7030A0"/>
                </a:solidFill>
                <a:latin typeface="UTM ViceroyJF" panose="02040603050506020204" pitchFamily="18" charset="0"/>
              </a:rPr>
              <a:t>Nhảy dây</a:t>
            </a:r>
          </a:p>
        </p:txBody>
      </p:sp>
    </p:spTree>
    <p:extLst>
      <p:ext uri="{BB962C8B-B14F-4D97-AF65-F5344CB8AC3E}">
        <p14:creationId xmlns:p14="http://schemas.microsoft.com/office/powerpoint/2010/main" val="307312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3"/>
          <p:cNvSpPr>
            <a:spLocks noChangeAspect="1" noChangeArrowheads="1" noTextEdit="1"/>
          </p:cNvSpPr>
          <p:nvPr/>
        </p:nvSpPr>
        <p:spPr bwMode="auto">
          <a:xfrm>
            <a:off x="1323977" y="1447801"/>
            <a:ext cx="3019425" cy="4959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74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96" y="1075047"/>
            <a:ext cx="6955781" cy="5782953"/>
          </a:xfrm>
          <a:prstGeom prst="rect">
            <a:avLst/>
          </a:prstGeom>
        </p:spPr>
      </p:pic>
      <p:sp>
        <p:nvSpPr>
          <p:cNvPr id="69" name="Rectangle 68"/>
          <p:cNvSpPr/>
          <p:nvPr/>
        </p:nvSpPr>
        <p:spPr>
          <a:xfrm>
            <a:off x="5421314" y="1592263"/>
            <a:ext cx="5379209" cy="4995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3600">
                <a:solidFill>
                  <a:srgbClr val="F7698B"/>
                </a:solidFill>
                <a:latin typeface="UTM Cooper Black" panose="02040603050506020204" pitchFamily="18" charset="0"/>
              </a:rPr>
              <a:t>Hãy học thuộc các thành ngữ, tục ngữ ở bài tập 2 và vận dụng các trò chơi có ích trong cuộc sống em nhé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71" b="89770" l="34364" r="93273">
                        <a14:foregroundMark x1="40727" y1="22762" x2="40727" y2="22762"/>
                        <a14:backgroundMark x1="57545" y1="52941" x2="57545" y2="52941"/>
                        <a14:backgroundMark x1="57545" y1="51066" x2="57545" y2="51066"/>
                        <a14:backgroundMark x1="63091" y1="39812" x2="63091" y2="39812"/>
                        <a14:backgroundMark x1="54364" y1="16965" x2="54364" y2="16965"/>
                        <a14:backgroundMark x1="52727" y1="49361" x2="52727" y2="49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26" t="1583" b="14254"/>
          <a:stretch/>
        </p:blipFill>
        <p:spPr>
          <a:xfrm flipH="1">
            <a:off x="1233732" y="1036238"/>
            <a:ext cx="4187582" cy="582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21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37" b="100000" l="9847" r="88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0309" y="2660915"/>
            <a:ext cx="3840427" cy="3840427"/>
          </a:xfrm>
          <a:prstGeom prst="rect">
            <a:avLst/>
          </a:prstGeom>
        </p:spPr>
      </p:pic>
      <p:sp>
        <p:nvSpPr>
          <p:cNvPr id="14" name="TextBox 682"/>
          <p:cNvSpPr txBox="1"/>
          <p:nvPr/>
        </p:nvSpPr>
        <p:spPr>
          <a:xfrm>
            <a:off x="2447595" y="644691"/>
            <a:ext cx="6432715" cy="2852528"/>
          </a:xfrm>
          <a:prstGeom prst="cloudCallout">
            <a:avLst>
              <a:gd name="adj1" fmla="val 65757"/>
              <a:gd name="adj2" fmla="val 42147"/>
            </a:avLst>
          </a:prstGeom>
          <a:solidFill>
            <a:srgbClr val="FAF0EA"/>
          </a:solidFill>
          <a:ln>
            <a:solidFill>
              <a:srgbClr val="FF0000"/>
            </a:solidFill>
            <a:prstDash val="dash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zh-CN"/>
            </a:defPPr>
            <a:lvl1pPr algn="ctr">
              <a:defRPr sz="3200">
                <a:solidFill>
                  <a:schemeClr val="accent3"/>
                </a:solidFill>
                <a:latin typeface="华康方圆体W7(P)" pitchFamily="82" charset="-122"/>
                <a:ea typeface="华康方圆体W7(P)" pitchFamily="82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4000">
                <a:solidFill>
                  <a:srgbClr val="069DB6"/>
                </a:solidFill>
                <a:latin typeface="UTM Aristote" panose="02040603050506020204" pitchFamily="18" charset="0"/>
              </a:rPr>
              <a:t>Nhớ chuẩn bị bài sau bạn nhé!</a:t>
            </a:r>
          </a:p>
        </p:txBody>
      </p:sp>
      <p:pic>
        <p:nvPicPr>
          <p:cNvPr id="1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708" y="4055439"/>
            <a:ext cx="5456013" cy="2767216"/>
          </a:xfrm>
          <a:prstGeom prst="rect">
            <a:avLst/>
          </a:prstGeom>
        </p:spPr>
      </p:pic>
      <p:grpSp>
        <p:nvGrpSpPr>
          <p:cNvPr id="18" name="组合 2"/>
          <p:cNvGrpSpPr/>
          <p:nvPr/>
        </p:nvGrpSpPr>
        <p:grpSpPr>
          <a:xfrm rot="20200192">
            <a:off x="217060" y="2731033"/>
            <a:ext cx="4032448" cy="4032448"/>
            <a:chOff x="545853" y="1435603"/>
            <a:chExt cx="3024336" cy="3024336"/>
          </a:xfrm>
        </p:grpSpPr>
        <p:pic>
          <p:nvPicPr>
            <p:cNvPr id="19" name="图片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853" y="1435603"/>
              <a:ext cx="3024336" cy="3024336"/>
            </a:xfrm>
            <a:prstGeom prst="rect">
              <a:avLst/>
            </a:prstGeom>
          </p:spPr>
        </p:pic>
        <p:sp>
          <p:nvSpPr>
            <p:cNvPr id="20" name="矩形 7"/>
            <p:cNvSpPr/>
            <p:nvPr/>
          </p:nvSpPr>
          <p:spPr>
            <a:xfrm rot="544169">
              <a:off x="1115615" y="2482376"/>
              <a:ext cx="1621910" cy="1540367"/>
            </a:xfrm>
            <a:prstGeom prst="rect">
              <a:avLst/>
            </a:prstGeom>
          </p:spPr>
          <p:txBody>
            <a:bodyPr wrap="square" lIns="121909" tIns="60955" rIns="121909" bIns="60955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400" b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UTM Cooper Black" panose="02040603050506020204" pitchFamily="18" charset="0"/>
                </a:rPr>
                <a:t>DẶN DÒ</a:t>
              </a:r>
              <a:endParaRPr lang="zh-CN" altLang="en-US" sz="4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Cooper Black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138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标注 11">
            <a:extLst>
              <a:ext uri="{FF2B5EF4-FFF2-40B4-BE49-F238E27FC236}">
                <a16:creationId xmlns:a16="http://schemas.microsoft.com/office/drawing/2014/main" id="{D7B069D1-1DB4-4829-B4B5-866459A0325B}"/>
              </a:ext>
            </a:extLst>
          </p:cNvPr>
          <p:cNvSpPr/>
          <p:nvPr/>
        </p:nvSpPr>
        <p:spPr>
          <a:xfrm>
            <a:off x="329372" y="193183"/>
            <a:ext cx="5549900" cy="1867437"/>
          </a:xfrm>
          <a:prstGeom prst="wedgeRoundRectCallout">
            <a:avLst>
              <a:gd name="adj1" fmla="val 55764"/>
              <a:gd name="adj2" fmla="val 91921"/>
              <a:gd name="adj3" fmla="val 16667"/>
            </a:avLst>
          </a:prstGeom>
          <a:solidFill>
            <a:srgbClr val="FFEBCC"/>
          </a:solidFill>
          <a:ln w="38100">
            <a:solidFill>
              <a:srgbClr val="FFAFA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b="1" dirty="0">
              <a:solidFill>
                <a:srgbClr val="02736A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0863" y="603681"/>
            <a:ext cx="549840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solidFill>
                  <a:schemeClr val="accent2">
                    <a:lumMod val="75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Tạm biệt các bạn !</a:t>
            </a:r>
            <a:endParaRPr lang="en-US" sz="4400">
              <a:solidFill>
                <a:schemeClr val="accent2">
                  <a:lumMod val="75000"/>
                </a:schemeClr>
              </a:solidFill>
              <a:latin typeface="UTM Showcard" panose="02040603050506020204" pitchFamily="18" charset="0"/>
            </a:endParaRPr>
          </a:p>
          <a:p>
            <a:endParaRPr lang="en-US"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42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49" y="3106271"/>
            <a:ext cx="2348409" cy="37517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19" y="0"/>
            <a:ext cx="989172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94607" y="121024"/>
            <a:ext cx="315847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>
                <a:solidFill>
                  <a:schemeClr val="accent1">
                    <a:lumMod val="75000"/>
                  </a:schemeClr>
                </a:solidFill>
                <a:latin typeface="UTM ViceroyJF" panose="02040603050506020204" pitchFamily="18" charset="0"/>
              </a:rPr>
              <a:t>Chơi chuyền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F32126-B1E0-4424-8908-E46449C339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flipH="1">
            <a:off x="0" y="2089731"/>
            <a:ext cx="2488968" cy="476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136"/>
            <a:ext cx="12192000" cy="68881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94607" y="121024"/>
            <a:ext cx="315847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C00000"/>
                </a:solidFill>
                <a:latin typeface="UTM ViceroyJF" panose="02040603050506020204" pitchFamily="18" charset="0"/>
              </a:rPr>
              <a:t>Kéo co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936" y="5029200"/>
            <a:ext cx="2415557" cy="1828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443" y="5029200"/>
            <a:ext cx="241555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5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49" y="5002306"/>
            <a:ext cx="2348409" cy="185569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94607" y="121024"/>
            <a:ext cx="315847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000" b="1">
                <a:solidFill>
                  <a:schemeClr val="accent1">
                    <a:lumMod val="75000"/>
                  </a:schemeClr>
                </a:solidFill>
                <a:latin typeface="UTM ViceroyJF" panose="02040603050506020204" pitchFamily="18" charset="0"/>
              </a:rPr>
              <a:t>Ô ăn quan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F32126-B1E0-4424-8908-E46449C339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flipH="1">
            <a:off x="0" y="2210755"/>
            <a:ext cx="2488968" cy="476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6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830" y="5101929"/>
            <a:ext cx="2348409" cy="18556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8" y="0"/>
            <a:ext cx="11203643" cy="695762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43277" y="5674659"/>
            <a:ext cx="315847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1">
                    <a:lumMod val="75000"/>
                  </a:schemeClr>
                </a:solidFill>
                <a:latin typeface="UTM ViceroyJF" panose="02040603050506020204" pitchFamily="18" charset="0"/>
              </a:rPr>
              <a:t>Lò cò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F32126-B1E0-4424-8908-E46449C339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flipH="1">
            <a:off x="0" y="2210755"/>
            <a:ext cx="2488968" cy="476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87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0358" cy="69311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43277" y="5674659"/>
            <a:ext cx="315847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1">
                    <a:lumMod val="75000"/>
                  </a:schemeClr>
                </a:solidFill>
                <a:latin typeface="UTM ViceroyJF" panose="02040603050506020204" pitchFamily="18" charset="0"/>
              </a:rPr>
              <a:t>Đá cầu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F32126-B1E0-4424-8908-E46449C339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flipH="1">
            <a:off x="0" y="2210755"/>
            <a:ext cx="2488968" cy="476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5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08" y="-378760"/>
            <a:ext cx="11194215" cy="735778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43277" y="5674659"/>
            <a:ext cx="315847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1">
                    <a:lumMod val="75000"/>
                  </a:schemeClr>
                </a:solidFill>
                <a:latin typeface="UTM ViceroyJF" panose="02040603050506020204" pitchFamily="18" charset="0"/>
              </a:rPr>
              <a:t>Cờ tướng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F32126-B1E0-4424-8908-E46449C339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flipH="1">
            <a:off x="0" y="2210755"/>
            <a:ext cx="2488968" cy="47682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622" y="5123330"/>
            <a:ext cx="2348409" cy="185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1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1204"/>
            <a:ext cx="12192000" cy="71302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43277" y="5674659"/>
            <a:ext cx="4220794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C00000"/>
                </a:solidFill>
                <a:latin typeface="UTM ViceroyJF" panose="02040603050506020204" pitchFamily="18" charset="0"/>
              </a:rPr>
              <a:t>Bịt bắt bắt dê</a:t>
            </a:r>
          </a:p>
        </p:txBody>
      </p:sp>
    </p:spTree>
    <p:extLst>
      <p:ext uri="{BB962C8B-B14F-4D97-AF65-F5344CB8AC3E}">
        <p14:creationId xmlns:p14="http://schemas.microsoft.com/office/powerpoint/2010/main" val="374028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更多模版请关注:尚佳素材公社shop64427429.taobao.com">
  <a:themeElements>
    <a:clrScheme name="自定义 59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58CDD0"/>
      </a:accent1>
      <a:accent2>
        <a:srgbClr val="FFC305"/>
      </a:accent2>
      <a:accent3>
        <a:srgbClr val="EC7070"/>
      </a:accent3>
      <a:accent4>
        <a:srgbClr val="A5CB01"/>
      </a:accent4>
      <a:accent5>
        <a:srgbClr val="05BEFF"/>
      </a:accent5>
      <a:accent6>
        <a:srgbClr val="CC0066"/>
      </a:accent6>
      <a:hlink>
        <a:srgbClr val="F59E00"/>
      </a:hlink>
      <a:folHlink>
        <a:srgbClr val="42835E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更多模版请关注:尚佳素材公社shop64427429.taobao.com">
  <a:themeElements>
    <a:clrScheme name="自定义 59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58CDD0"/>
      </a:accent1>
      <a:accent2>
        <a:srgbClr val="FFC305"/>
      </a:accent2>
      <a:accent3>
        <a:srgbClr val="EC7070"/>
      </a:accent3>
      <a:accent4>
        <a:srgbClr val="A5CB01"/>
      </a:accent4>
      <a:accent5>
        <a:srgbClr val="05BEFF"/>
      </a:accent5>
      <a:accent6>
        <a:srgbClr val="CC0066"/>
      </a:accent6>
      <a:hlink>
        <a:srgbClr val="F59E00"/>
      </a:hlink>
      <a:folHlink>
        <a:srgbClr val="42835E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更多模版请关注:尚佳素材公社shop64427429.taobao.com">
  <a:themeElements>
    <a:clrScheme name="自定义 59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58CDD0"/>
      </a:accent1>
      <a:accent2>
        <a:srgbClr val="FFC305"/>
      </a:accent2>
      <a:accent3>
        <a:srgbClr val="EC7070"/>
      </a:accent3>
      <a:accent4>
        <a:srgbClr val="A5CB01"/>
      </a:accent4>
      <a:accent5>
        <a:srgbClr val="05BEFF"/>
      </a:accent5>
      <a:accent6>
        <a:srgbClr val="CC0066"/>
      </a:accent6>
      <a:hlink>
        <a:srgbClr val="F59E00"/>
      </a:hlink>
      <a:folHlink>
        <a:srgbClr val="42835E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自定义 59">
    <a:dk1>
      <a:srgbClr val="000000"/>
    </a:dk1>
    <a:lt1>
      <a:srgbClr val="FFFFFF"/>
    </a:lt1>
    <a:dk2>
      <a:srgbClr val="5E5E5E"/>
    </a:dk2>
    <a:lt2>
      <a:srgbClr val="DDDDDD"/>
    </a:lt2>
    <a:accent1>
      <a:srgbClr val="58CDD0"/>
    </a:accent1>
    <a:accent2>
      <a:srgbClr val="FFC305"/>
    </a:accent2>
    <a:accent3>
      <a:srgbClr val="EC7070"/>
    </a:accent3>
    <a:accent4>
      <a:srgbClr val="A5CB01"/>
    </a:accent4>
    <a:accent5>
      <a:srgbClr val="05BEFF"/>
    </a:accent5>
    <a:accent6>
      <a:srgbClr val="CC0066"/>
    </a:accent6>
    <a:hlink>
      <a:srgbClr val="F59E00"/>
    </a:hlink>
    <a:folHlink>
      <a:srgbClr val="42835E"/>
    </a:folHlink>
  </a:clrScheme>
</a:themeOverride>
</file>

<file path=ppt/theme/themeOverride3.xml><?xml version="1.0" encoding="utf-8"?>
<a:themeOverride xmlns:a="http://schemas.openxmlformats.org/drawingml/2006/main">
  <a:clrScheme name="自定义 59">
    <a:dk1>
      <a:srgbClr val="000000"/>
    </a:dk1>
    <a:lt1>
      <a:srgbClr val="FFFFFF"/>
    </a:lt1>
    <a:dk2>
      <a:srgbClr val="5E5E5E"/>
    </a:dk2>
    <a:lt2>
      <a:srgbClr val="DDDDDD"/>
    </a:lt2>
    <a:accent1>
      <a:srgbClr val="58CDD0"/>
    </a:accent1>
    <a:accent2>
      <a:srgbClr val="FFC305"/>
    </a:accent2>
    <a:accent3>
      <a:srgbClr val="EC7070"/>
    </a:accent3>
    <a:accent4>
      <a:srgbClr val="A5CB01"/>
    </a:accent4>
    <a:accent5>
      <a:srgbClr val="05BEFF"/>
    </a:accent5>
    <a:accent6>
      <a:srgbClr val="CC0066"/>
    </a:accent6>
    <a:hlink>
      <a:srgbClr val="F59E00"/>
    </a:hlink>
    <a:folHlink>
      <a:srgbClr val="42835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432</Words>
  <Application>Microsoft Office PowerPoint</Application>
  <PresentationFormat>Widescreen</PresentationFormat>
  <Paragraphs>66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44" baseType="lpstr">
      <vt:lpstr>UVN Bay Buom Hep Nang</vt:lpstr>
      <vt:lpstr>华康方圆体W7(P)</vt:lpstr>
      <vt:lpstr>VNI-Cooper</vt:lpstr>
      <vt:lpstr>等线</vt:lpstr>
      <vt:lpstr>UTM ViceroyJF</vt:lpstr>
      <vt:lpstr>Calibri Light</vt:lpstr>
      <vt:lpstr>Arial</vt:lpstr>
      <vt:lpstr>UTM Aristote</vt:lpstr>
      <vt:lpstr>UTM Showcard</vt:lpstr>
      <vt:lpstr>UTM Cooper Black</vt:lpstr>
      <vt:lpstr>UTM Atlas</vt:lpstr>
      <vt:lpstr>印品黑体</vt:lpstr>
      <vt:lpstr>UTM Seagull</vt:lpstr>
      <vt:lpstr>Calibri</vt:lpstr>
      <vt:lpstr>Times New Roman</vt:lpstr>
      <vt:lpstr>UTM Cookies</vt:lpstr>
      <vt:lpstr>1_Office Theme</vt:lpstr>
      <vt:lpstr>Office 主题</vt:lpstr>
      <vt:lpstr>Office 主题​​</vt:lpstr>
      <vt:lpstr>更多模版请关注:尚佳素材公社shop64427429.taobao.com</vt:lpstr>
      <vt:lpstr>1_更多模版请关注:尚佳素材公社shop64427429.taobao.com</vt:lpstr>
      <vt:lpstr>2_更多模版请关注:尚佳素材公社shop64427429.taobao.com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MRVT đồ chơi trò chơi</dc:title>
  <dc:subject>LTVC</dc:subject>
  <dc:creator>BICHTRAN</dc:creator>
  <cp:keywords>MĂNGNON</cp:keywords>
  <cp:lastModifiedBy>Lan Anh Dương</cp:lastModifiedBy>
  <cp:revision>38</cp:revision>
  <dcterms:created xsi:type="dcterms:W3CDTF">2021-12-05T15:28:25Z</dcterms:created>
  <dcterms:modified xsi:type="dcterms:W3CDTF">2023-07-23T09:25:10Z</dcterms:modified>
</cp:coreProperties>
</file>