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276" r:id="rId4"/>
    <p:sldId id="287" r:id="rId5"/>
    <p:sldId id="286" r:id="rId6"/>
    <p:sldId id="289" r:id="rId7"/>
    <p:sldId id="290" r:id="rId8"/>
    <p:sldId id="291" r:id="rId9"/>
    <p:sldId id="292" r:id="rId10"/>
    <p:sldId id="293" r:id="rId11"/>
    <p:sldId id="265" r:id="rId12"/>
    <p:sldId id="26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294" r:id="rId21"/>
    <p:sldId id="295" r:id="rId22"/>
    <p:sldId id="296" r:id="rId23"/>
    <p:sldId id="298" r:id="rId24"/>
    <p:sldId id="299" r:id="rId25"/>
    <p:sldId id="269" r:id="rId26"/>
    <p:sldId id="300" r:id="rId27"/>
    <p:sldId id="264" r:id="rId28"/>
    <p:sldId id="302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UTM A&amp;S Graceland" panose="02040603050506020204" pitchFamily="18" charset="0"/>
      <p:regular r:id="rId37"/>
    </p:embeddedFont>
    <p:embeddedFont>
      <p:font typeface="UTM American Sans" panose="02040603050506020204" pitchFamily="18" charset="0"/>
      <p:regular r:id="rId38"/>
    </p:embeddedFont>
    <p:embeddedFont>
      <p:font typeface="UTM Aristote" panose="02040603050506020204" pitchFamily="18" charset="0"/>
      <p:regular r:id="rId39"/>
    </p:embeddedFont>
    <p:embeddedFont>
      <p:font typeface="UTM Avenida" panose="02040603050506020204" pitchFamily="18" charset="0"/>
      <p:regular r:id="rId40"/>
    </p:embeddedFont>
    <p:embeddedFont>
      <p:font typeface="UTM Azuki" panose="02040603050506020204" pitchFamily="18" charset="0"/>
      <p:regular r:id="rId41"/>
    </p:embeddedFont>
    <p:embeddedFont>
      <p:font typeface="UTM Cookies" panose="02040603050506020204" pitchFamily="18" charset="0"/>
      <p:regular r:id="rId42"/>
    </p:embeddedFont>
    <p:embeddedFont>
      <p:font typeface="UTM Showcard" panose="02040603050506020204" pitchFamily="18" charset="0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2EBF8"/>
    <a:srgbClr val="CCFF33"/>
    <a:srgbClr val="7DBDED"/>
    <a:srgbClr val="FF8B5E"/>
    <a:srgbClr val="FADADF"/>
    <a:srgbClr val="C8E0FA"/>
    <a:srgbClr val="F7C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000" autoAdjust="0"/>
  </p:normalViewPr>
  <p:slideViewPr>
    <p:cSldViewPr snapToGrid="0" showGuides="1">
      <p:cViewPr varScale="1">
        <p:scale>
          <a:sx n="68" d="100"/>
          <a:sy n="68" d="100"/>
        </p:scale>
        <p:origin x="123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0B239-95F5-4B87-84F9-5EE3B72B856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3BCEF-4473-48F1-9201-1E1C1865F0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741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058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512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Thầ</a:t>
            </a:r>
            <a:r>
              <a:rPr lang="en-US" baseline="0" dirty="0" err="1"/>
              <a:t>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mảnh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7591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490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219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17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703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564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tưởng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737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746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90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830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5713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427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261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5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184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322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sang </a:t>
            </a:r>
            <a:r>
              <a:rPr lang="en-US" baseline="0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hành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816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 ở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750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 ở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614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 ở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98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BCEF-4473-48F1-9201-1E1C1865F08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37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1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93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1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638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177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06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46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29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82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68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66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58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80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26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75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03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7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59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6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01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99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12542" y="0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Măng</a:t>
            </a:r>
            <a:r>
              <a:rPr lang="en-US" baseline="0" dirty="0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 Non Team</a:t>
            </a:r>
            <a:endParaRPr lang="en-US" dirty="0">
              <a:solidFill>
                <a:schemeClr val="bg1">
                  <a:lumMod val="85000"/>
                </a:schemeClr>
              </a:solidFill>
              <a:latin typeface="UTM A&amp;S Graceland" panose="02040603050506020204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391336" y="0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Măng</a:t>
            </a:r>
            <a:r>
              <a:rPr lang="en-US" baseline="0" dirty="0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 Non Team</a:t>
            </a:r>
            <a:endParaRPr lang="en-US" dirty="0">
              <a:solidFill>
                <a:schemeClr val="bg1">
                  <a:lumMod val="85000"/>
                </a:schemeClr>
              </a:solidFill>
              <a:latin typeface="UTM A&amp;S Graceland" panose="0204060305050602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7358" y="-1968687"/>
            <a:ext cx="3158002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5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12542" y="0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Măng</a:t>
            </a:r>
            <a:r>
              <a:rPr lang="en-US" baseline="0" dirty="0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 Non Team</a:t>
            </a:r>
            <a:endParaRPr lang="en-US" dirty="0">
              <a:solidFill>
                <a:schemeClr val="bg1">
                  <a:lumMod val="85000"/>
                </a:schemeClr>
              </a:solidFill>
              <a:latin typeface="UTM A&amp;S Graceland" panose="02040603050506020204" pitchFamily="18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192714" y="0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Măng</a:t>
            </a:r>
            <a:r>
              <a:rPr lang="en-US" baseline="0" dirty="0">
                <a:solidFill>
                  <a:schemeClr val="bg1">
                    <a:lumMod val="85000"/>
                  </a:schemeClr>
                </a:solidFill>
                <a:latin typeface="UTM A&amp;S Graceland" panose="02040603050506020204" pitchFamily="18" charset="0"/>
              </a:rPr>
              <a:t> Non Team</a:t>
            </a:r>
            <a:endParaRPr lang="en-US" dirty="0">
              <a:solidFill>
                <a:schemeClr val="bg1">
                  <a:lumMod val="85000"/>
                </a:schemeClr>
              </a:solidFill>
              <a:latin typeface="UTM A&amp;S Graceland" panose="0204060305050602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8688" y="-1968687"/>
            <a:ext cx="3158002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9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microsoft.com/office/2007/relationships/hdphoto" Target="../media/hdphoto2.wdp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8.xml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12" Type="http://schemas.openxmlformats.org/officeDocument/2006/relationships/slide" Target="slide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slide" Target="slide17.xml"/><Relationship Id="rId5" Type="http://schemas.openxmlformats.org/officeDocument/2006/relationships/image" Target="../media/image4.png"/><Relationship Id="rId15" Type="http://schemas.openxmlformats.org/officeDocument/2006/relationships/image" Target="../media/image43.png"/><Relationship Id="rId10" Type="http://schemas.openxmlformats.org/officeDocument/2006/relationships/slide" Target="slide14.xml"/><Relationship Id="rId4" Type="http://schemas.openxmlformats.org/officeDocument/2006/relationships/image" Target="../media/image3.png"/><Relationship Id="rId9" Type="http://schemas.openxmlformats.org/officeDocument/2006/relationships/slide" Target="slide16.xml"/><Relationship Id="rId14" Type="http://schemas.openxmlformats.org/officeDocument/2006/relationships/slide" Target="slide1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slide" Target="slide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53.png"/><Relationship Id="rId4" Type="http://schemas.openxmlformats.org/officeDocument/2006/relationships/image" Target="../media/image4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.png"/><Relationship Id="rId7" Type="http://schemas.openxmlformats.org/officeDocument/2006/relationships/image" Target="../media/image62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43.png"/><Relationship Id="rId5" Type="http://schemas.openxmlformats.org/officeDocument/2006/relationships/image" Target="../media/image61.png"/><Relationship Id="rId10" Type="http://schemas.openxmlformats.org/officeDocument/2006/relationships/image" Target="../media/image60.png"/><Relationship Id="rId4" Type="http://schemas.openxmlformats.org/officeDocument/2006/relationships/image" Target="../media/image2.png"/><Relationship Id="rId9" Type="http://schemas.microsoft.com/office/2007/relationships/hdphoto" Target="../media/hdphoto12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microsoft.com/office/2007/relationships/hdphoto" Target="../media/hdphoto13.wdp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microsoft.com/office/2007/relationships/hdphoto" Target="../media/hdphoto15.wdp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.png"/><Relationship Id="rId7" Type="http://schemas.microsoft.com/office/2007/relationships/hdphoto" Target="../media/hdphoto17.wdp"/><Relationship Id="rId12" Type="http://schemas.openxmlformats.org/officeDocument/2006/relationships/image" Target="../media/image7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microsoft.com/office/2007/relationships/hdphoto" Target="../media/hdphoto14.wdp"/><Relationship Id="rId5" Type="http://schemas.microsoft.com/office/2007/relationships/hdphoto" Target="../media/hdphoto16.wdp"/><Relationship Id="rId10" Type="http://schemas.openxmlformats.org/officeDocument/2006/relationships/image" Target="../media/image67.png"/><Relationship Id="rId4" Type="http://schemas.openxmlformats.org/officeDocument/2006/relationships/image" Target="../media/image69.png"/><Relationship Id="rId9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.png"/><Relationship Id="rId7" Type="http://schemas.openxmlformats.org/officeDocument/2006/relationships/image" Target="../media/image3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gif"/><Relationship Id="rId11" Type="http://schemas.openxmlformats.org/officeDocument/2006/relationships/image" Target="../media/image36.png"/><Relationship Id="rId5" Type="http://schemas.openxmlformats.org/officeDocument/2006/relationships/image" Target="../media/image30.gif"/><Relationship Id="rId10" Type="http://schemas.openxmlformats.org/officeDocument/2006/relationships/image" Target="../media/image35.gif"/><Relationship Id="rId4" Type="http://schemas.openxmlformats.org/officeDocument/2006/relationships/image" Target="../media/image29.gif"/><Relationship Id="rId9" Type="http://schemas.openxmlformats.org/officeDocument/2006/relationships/image" Target="../media/image3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microsoft.com/office/2007/relationships/hdphoto" Target="../media/hdphoto3.wdp"/><Relationship Id="rId18" Type="http://schemas.openxmlformats.org/officeDocument/2006/relationships/slide" Target="slide10.xml"/><Relationship Id="rId3" Type="http://schemas.openxmlformats.org/officeDocument/2006/relationships/image" Target="../media/image37.jpg"/><Relationship Id="rId7" Type="http://schemas.openxmlformats.org/officeDocument/2006/relationships/image" Target="../media/image30.gif"/><Relationship Id="rId12" Type="http://schemas.openxmlformats.org/officeDocument/2006/relationships/image" Target="../media/image38.png"/><Relationship Id="rId17" Type="http://schemas.openxmlformats.org/officeDocument/2006/relationships/image" Target="../media/image41.gi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gif"/><Relationship Id="rId1" Type="http://schemas.openxmlformats.org/officeDocument/2006/relationships/slideLayout" Target="../slideLayouts/slideLayout13.xml"/><Relationship Id="rId6" Type="http://schemas.openxmlformats.org/officeDocument/2006/relationships/slide" Target="slide7.xml"/><Relationship Id="rId11" Type="http://schemas.openxmlformats.org/officeDocument/2006/relationships/image" Target="../media/image34.gif"/><Relationship Id="rId5" Type="http://schemas.openxmlformats.org/officeDocument/2006/relationships/image" Target="../media/image2.png"/><Relationship Id="rId15" Type="http://schemas.microsoft.com/office/2007/relationships/hdphoto" Target="../media/hdphoto4.wdp"/><Relationship Id="rId10" Type="http://schemas.openxmlformats.org/officeDocument/2006/relationships/slide" Target="slide9.xml"/><Relationship Id="rId4" Type="http://schemas.openxmlformats.org/officeDocument/2006/relationships/image" Target="../media/image4.png"/><Relationship Id="rId9" Type="http://schemas.openxmlformats.org/officeDocument/2006/relationships/image" Target="../media/image33.gif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gif"/><Relationship Id="rId5" Type="http://schemas.openxmlformats.org/officeDocument/2006/relationships/slide" Target="slide6.xml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gif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gif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Mn 20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285801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Mn 19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2470471"/>
            <a:ext cx="12192000" cy="4479064"/>
          </a:xfrm>
          <a:prstGeom prst="rect">
            <a:avLst/>
          </a:prstGeom>
        </p:spPr>
      </p:pic>
      <p:pic>
        <p:nvPicPr>
          <p:cNvPr id="5" name="Mn 18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27" name="MN 16">
            <a:extLst>
              <a:ext uri="{FF2B5EF4-FFF2-40B4-BE49-F238E27FC236}">
                <a16:creationId xmlns:a16="http://schemas.microsoft.com/office/drawing/2014/main" id="{ED642B2E-AAA7-4588-BDD8-6BDC77535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7" y="5078480"/>
            <a:ext cx="3288134" cy="1829307"/>
          </a:xfrm>
          <a:prstGeom prst="rect">
            <a:avLst/>
          </a:prstGeom>
        </p:spPr>
      </p:pic>
      <p:pic>
        <p:nvPicPr>
          <p:cNvPr id="29" name="MN 15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815" y="-25296"/>
            <a:ext cx="1009650" cy="2143125"/>
          </a:xfrm>
          <a:prstGeom prst="rect">
            <a:avLst/>
          </a:prstGeom>
        </p:spPr>
      </p:pic>
      <p:pic>
        <p:nvPicPr>
          <p:cNvPr id="33" name="Mn 14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0" y="-25296"/>
            <a:ext cx="994175" cy="2011205"/>
          </a:xfrm>
          <a:prstGeom prst="rect">
            <a:avLst/>
          </a:prstGeom>
        </p:spPr>
      </p:pic>
      <p:pic>
        <p:nvPicPr>
          <p:cNvPr id="37" name="MN 13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1371372" y="48127"/>
            <a:ext cx="900241" cy="1248548"/>
          </a:xfrm>
          <a:prstGeom prst="rect">
            <a:avLst/>
          </a:prstGeom>
        </p:spPr>
      </p:pic>
      <p:grpSp>
        <p:nvGrpSpPr>
          <p:cNvPr id="20" name="MN 10">
            <a:extLst>
              <a:ext uri="{FF2B5EF4-FFF2-40B4-BE49-F238E27FC236}">
                <a16:creationId xmlns:a16="http://schemas.microsoft.com/office/drawing/2014/main" id="{6CFD4125-F001-49C0-8AFB-500238DF660E}"/>
              </a:ext>
            </a:extLst>
          </p:cNvPr>
          <p:cNvGrpSpPr/>
          <p:nvPr/>
        </p:nvGrpSpPr>
        <p:grpSpPr>
          <a:xfrm>
            <a:off x="1492311" y="628829"/>
            <a:ext cx="5013500" cy="1654893"/>
            <a:chOff x="4235001" y="1168696"/>
            <a:chExt cx="4871041" cy="1672092"/>
          </a:xfrm>
        </p:grpSpPr>
        <p:pic>
          <p:nvPicPr>
            <p:cNvPr id="18" name="MN 12">
              <a:extLst>
                <a:ext uri="{FF2B5EF4-FFF2-40B4-BE49-F238E27FC236}">
                  <a16:creationId xmlns:a16="http://schemas.microsoft.com/office/drawing/2014/main" id="{95AD42A8-C2C4-48D8-A18C-06E2BB6D7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5001" y="1168696"/>
              <a:ext cx="4871041" cy="1672092"/>
            </a:xfrm>
            <a:prstGeom prst="rect">
              <a:avLst/>
            </a:prstGeom>
          </p:spPr>
        </p:pic>
        <p:sp>
          <p:nvSpPr>
            <p:cNvPr id="9" name="MN 11">
              <a:extLst>
                <a:ext uri="{FF2B5EF4-FFF2-40B4-BE49-F238E27FC236}">
                  <a16:creationId xmlns:a16="http://schemas.microsoft.com/office/drawing/2014/main" id="{405D13AC-633E-49EF-9A8B-555367BEB9CD}"/>
                </a:ext>
              </a:extLst>
            </p:cNvPr>
            <p:cNvSpPr txBox="1"/>
            <p:nvPr/>
          </p:nvSpPr>
          <p:spPr>
            <a:xfrm>
              <a:off x="4837186" y="1323359"/>
              <a:ext cx="4129248" cy="93292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n-US" altLang="zh-CN" sz="5400" b="1" i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ea typeface="漫画字体" panose="02010600030101010101" pitchFamily="2" charset="-122"/>
                </a:rPr>
                <a:t>Tiếng</a:t>
              </a:r>
              <a:r>
                <a:rPr lang="en-US" altLang="zh-CN" sz="5400" b="1" i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ea typeface="漫画字体" panose="02010600030101010101" pitchFamily="2" charset="-122"/>
                </a:rPr>
                <a:t> </a:t>
              </a:r>
              <a:r>
                <a:rPr lang="en-US" altLang="zh-CN" sz="5400" b="1" i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ea typeface="漫画字体" panose="02010600030101010101" pitchFamily="2" charset="-122"/>
                </a:rPr>
                <a:t>Việt</a:t>
              </a:r>
              <a:r>
                <a:rPr lang="en-US" altLang="zh-CN" sz="5400" b="1" i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ea typeface="漫画字体" panose="02010600030101010101" pitchFamily="2" charset="-122"/>
                </a:rPr>
                <a:t> 4</a:t>
              </a:r>
              <a:endParaRPr lang="zh-CN" alt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kies" panose="02040603050506020204" pitchFamily="18" charset="0"/>
                <a:ea typeface="漫画字体" panose="02010600030101010101" pitchFamily="2" charset="-122"/>
              </a:endParaRPr>
            </a:p>
          </p:txBody>
        </p:sp>
      </p:grpSp>
      <p:pic>
        <p:nvPicPr>
          <p:cNvPr id="2" name="MN 9">
            <a:hlinkClick r:id="" action="ppaction://media"/>
            <a:extLst>
              <a:ext uri="{FF2B5EF4-FFF2-40B4-BE49-F238E27FC236}">
                <a16:creationId xmlns:a16="http://schemas.microsoft.com/office/drawing/2014/main" id="{DF2EA28F-3B6F-43DB-982B-F6436C7FE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55154" y="-304800"/>
            <a:ext cx="609600" cy="609600"/>
          </a:xfrm>
          <a:prstGeom prst="rect">
            <a:avLst/>
          </a:prstGeom>
        </p:spPr>
      </p:pic>
      <p:pic>
        <p:nvPicPr>
          <p:cNvPr id="32" name="MN 8">
            <a:extLst>
              <a:ext uri="{FF2B5EF4-FFF2-40B4-BE49-F238E27FC236}">
                <a16:creationId xmlns:a16="http://schemas.microsoft.com/office/drawing/2014/main" id="{1C578C35-BF3B-4F65-A005-35DAAAF72580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365" y="2696850"/>
            <a:ext cx="5822622" cy="3881748"/>
          </a:xfrm>
          <a:prstGeom prst="rect">
            <a:avLst/>
          </a:prstGeom>
        </p:spPr>
      </p:pic>
      <p:pic>
        <p:nvPicPr>
          <p:cNvPr id="49" name="Mn 7">
            <a:extLst>
              <a:ext uri="{FF2B5EF4-FFF2-40B4-BE49-F238E27FC236}">
                <a16:creationId xmlns:a16="http://schemas.microsoft.com/office/drawing/2014/main" id="{03DBF545-69AB-4068-8E44-8DD0DE1FF17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7" y="2369262"/>
            <a:ext cx="1715019" cy="129725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666105" y="1990943"/>
            <a:ext cx="7635100" cy="3790158"/>
            <a:chOff x="3666105" y="1990943"/>
            <a:chExt cx="7635100" cy="3790158"/>
          </a:xfrm>
        </p:grpSpPr>
        <p:pic>
          <p:nvPicPr>
            <p:cNvPr id="6" name="Mn 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6105" y="1990943"/>
              <a:ext cx="7635100" cy="3790158"/>
            </a:xfrm>
            <a:prstGeom prst="rect">
              <a:avLst/>
            </a:prstGeom>
          </p:spPr>
        </p:pic>
        <p:sp>
          <p:nvSpPr>
            <p:cNvPr id="30" name="MN 6">
              <a:extLst>
                <a:ext uri="{FF2B5EF4-FFF2-40B4-BE49-F238E27FC236}">
                  <a16:creationId xmlns:a16="http://schemas.microsoft.com/office/drawing/2014/main" id="{84378DEF-59B5-44F4-B7F2-A7AFAD95A0D5}"/>
                </a:ext>
              </a:extLst>
            </p:cNvPr>
            <p:cNvSpPr txBox="1"/>
            <p:nvPr/>
          </p:nvSpPr>
          <p:spPr>
            <a:xfrm>
              <a:off x="3999061" y="2943138"/>
              <a:ext cx="7058042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n-US" altLang="zh-CN" sz="4800" dirty="0" err="1">
                  <a:ln w="0"/>
                  <a:solidFill>
                    <a:srgbClr val="FF8B5E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Ôn</a:t>
              </a:r>
              <a:r>
                <a:rPr lang="en-US" altLang="zh-CN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800" dirty="0" err="1">
                  <a:ln w="0"/>
                  <a:solidFill>
                    <a:schemeClr val="accent1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tập</a:t>
              </a:r>
              <a:r>
                <a:rPr lang="en-US" altLang="zh-CN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800" dirty="0" err="1">
                  <a:ln w="0"/>
                  <a:solidFill>
                    <a:schemeClr val="accent6">
                      <a:lumMod val="75000"/>
                    </a:schemeClr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cuối</a:t>
              </a:r>
              <a:r>
                <a:rPr lang="en-US" altLang="zh-CN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800" dirty="0" err="1">
                  <a:ln w="0"/>
                  <a:solidFill>
                    <a:schemeClr val="accent2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học</a:t>
              </a:r>
              <a:r>
                <a:rPr lang="en-US" altLang="zh-CN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800" dirty="0" err="1">
                  <a:ln w="0"/>
                  <a:solidFill>
                    <a:srgbClr val="FF8B5E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kì</a:t>
              </a:r>
              <a:r>
                <a:rPr lang="en-US" altLang="zh-CN" sz="4800" dirty="0">
                  <a:ln w="0"/>
                  <a:solidFill>
                    <a:srgbClr val="FF8B5E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1</a:t>
              </a:r>
            </a:p>
            <a:p>
              <a:pPr algn="ctr"/>
              <a:r>
                <a:rPr lang="en-US" altLang="zh-CN" sz="4800" dirty="0">
                  <a:ln w="0"/>
                  <a:solidFill>
                    <a:schemeClr val="accent4">
                      <a:lumMod val="75000"/>
                    </a:schemeClr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(</a:t>
              </a:r>
              <a:r>
                <a:rPr lang="en-US" altLang="zh-CN" sz="4800" dirty="0" err="1">
                  <a:ln w="0"/>
                  <a:solidFill>
                    <a:schemeClr val="accent4">
                      <a:lumMod val="75000"/>
                    </a:schemeClr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tiết</a:t>
              </a:r>
              <a:r>
                <a:rPr lang="en-US" altLang="zh-CN" sz="4800" dirty="0">
                  <a:ln w="0"/>
                  <a:solidFill>
                    <a:schemeClr val="accent4">
                      <a:lumMod val="75000"/>
                    </a:schemeClr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5)</a:t>
              </a:r>
              <a:endParaRPr lang="zh-CN" altLang="en-US" sz="48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31" name="MN 5">
            <a:extLst>
              <a:ext uri="{FF2B5EF4-FFF2-40B4-BE49-F238E27FC236}">
                <a16:creationId xmlns:a16="http://schemas.microsoft.com/office/drawing/2014/main" id="{35ABED0E-B463-4D5A-8285-AE535CC6E0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461" y="781901"/>
            <a:ext cx="2295407" cy="1726100"/>
          </a:xfrm>
          <a:prstGeom prst="rect">
            <a:avLst/>
          </a:prstGeom>
        </p:spPr>
      </p:pic>
      <p:pic>
        <p:nvPicPr>
          <p:cNvPr id="7" name="MN 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563" r="946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089" y="5172214"/>
            <a:ext cx="1944715" cy="1944715"/>
          </a:xfrm>
          <a:prstGeom prst="rect">
            <a:avLst/>
          </a:prstGeom>
        </p:spPr>
      </p:pic>
      <p:grpSp>
        <p:nvGrpSpPr>
          <p:cNvPr id="10" name="MN 3"/>
          <p:cNvGrpSpPr/>
          <p:nvPr/>
        </p:nvGrpSpPr>
        <p:grpSpPr>
          <a:xfrm>
            <a:off x="2934235" y="193903"/>
            <a:ext cx="9013856" cy="3459203"/>
            <a:chOff x="2934235" y="193903"/>
            <a:chExt cx="9013856" cy="34592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4830" y="304800"/>
              <a:ext cx="399902" cy="399902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7715" y="1278181"/>
              <a:ext cx="399902" cy="399902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9060" y="193903"/>
              <a:ext cx="317805" cy="317805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4235" y="2764977"/>
              <a:ext cx="399902" cy="399902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0059" y="3095074"/>
              <a:ext cx="558032" cy="558032"/>
            </a:xfrm>
            <a:prstGeom prst="rect">
              <a:avLst/>
            </a:prstGeom>
          </p:spPr>
        </p:pic>
      </p:grpSp>
      <p:pic>
        <p:nvPicPr>
          <p:cNvPr id="44" name="MN 2">
            <a:extLst>
              <a:ext uri="{FF2B5EF4-FFF2-40B4-BE49-F238E27FC236}">
                <a16:creationId xmlns:a16="http://schemas.microsoft.com/office/drawing/2014/main" id="{35ABED0E-B463-4D5A-8285-AE535CC6E0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82" y="165516"/>
            <a:ext cx="1351160" cy="1016045"/>
          </a:xfrm>
          <a:prstGeom prst="rect">
            <a:avLst/>
          </a:prstGeom>
        </p:spPr>
      </p:pic>
      <p:pic>
        <p:nvPicPr>
          <p:cNvPr id="11" name="MN 1"/>
          <p:cNvPicPr>
            <a:picLocks noChangeAspect="1"/>
          </p:cNvPicPr>
          <p:nvPr/>
        </p:nvPicPr>
        <p:blipFill>
          <a:blip r:embed="rId22" cstate="hq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789" y="5967850"/>
            <a:ext cx="1458410" cy="14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72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Mn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82731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Mn7">
            <a:extLst>
              <a:ext uri="{FF2B5EF4-FFF2-40B4-BE49-F238E27FC236}">
                <a16:creationId xmlns:a16="http://schemas.microsoft.com/office/drawing/2014/main" id="{C9038688-915F-4DC3-A418-DEEFDB081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45" y="188036"/>
            <a:ext cx="6176221" cy="1779994"/>
          </a:xfrm>
          <a:prstGeom prst="rect">
            <a:avLst/>
          </a:prstGeom>
        </p:spPr>
      </p:pic>
      <p:pic>
        <p:nvPicPr>
          <p:cNvPr id="10" name="Mn 9">
            <a:extLst>
              <a:ext uri="{FF2B5EF4-FFF2-40B4-BE49-F238E27FC236}">
                <a16:creationId xmlns:a16="http://schemas.microsoft.com/office/drawing/2014/main" id="{C7C7430E-C939-4227-8ADA-B99DCCA81E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205" y="1825340"/>
            <a:ext cx="5400114" cy="3404289"/>
          </a:xfrm>
          <a:prstGeom prst="rect">
            <a:avLst/>
          </a:prstGeom>
        </p:spPr>
      </p:pic>
      <p:pic>
        <p:nvPicPr>
          <p:cNvPr id="12" name="Mn 11">
            <a:extLst>
              <a:ext uri="{FF2B5EF4-FFF2-40B4-BE49-F238E27FC236}">
                <a16:creationId xmlns:a16="http://schemas.microsoft.com/office/drawing/2014/main" id="{B9AD9A93-AF8B-4E13-8AFB-16C6D14191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74" y="1510089"/>
            <a:ext cx="4819483" cy="4819483"/>
          </a:xfrm>
          <a:prstGeom prst="rect">
            <a:avLst/>
          </a:prstGeom>
        </p:spPr>
      </p:pic>
      <p:sp>
        <p:nvSpPr>
          <p:cNvPr id="19" name="Mn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6362257" y="2621284"/>
            <a:ext cx="36931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Thực</a:t>
            </a:r>
            <a:r>
              <a:rPr lang="en-US" altLang="zh-CN" sz="7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hành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8" name="Mn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6392225" y="2608066"/>
            <a:ext cx="36931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dirty="0" err="1">
                <a:solidFill>
                  <a:srgbClr val="7030A0"/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Thực</a:t>
            </a:r>
            <a:r>
              <a:rPr lang="en-US" altLang="zh-CN" sz="7200" b="1" dirty="0">
                <a:solidFill>
                  <a:srgbClr val="7030A0"/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>
                <a:solidFill>
                  <a:srgbClr val="7030A0"/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hành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1346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Mn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Mn 5">
            <a:extLst>
              <a:ext uri="{FF2B5EF4-FFF2-40B4-BE49-F238E27FC236}">
                <a16:creationId xmlns:a16="http://schemas.microsoft.com/office/drawing/2014/main" id="{83ABE7E6-315E-4584-959C-13E005DEC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83" y="357697"/>
            <a:ext cx="6427888" cy="5172075"/>
          </a:xfrm>
          <a:prstGeom prst="rect">
            <a:avLst/>
          </a:prstGeom>
        </p:spPr>
      </p:pic>
      <p:pic>
        <p:nvPicPr>
          <p:cNvPr id="8" name="Mn 7">
            <a:extLst>
              <a:ext uri="{FF2B5EF4-FFF2-40B4-BE49-F238E27FC236}">
                <a16:creationId xmlns:a16="http://schemas.microsoft.com/office/drawing/2014/main" id="{2D7E3E24-8218-4C4D-93A6-5F0EB26D9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170" y="1335566"/>
            <a:ext cx="4966855" cy="49668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30746" y="1857726"/>
            <a:ext cx="29016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5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UTM Showcard" panose="02040603050506020204" pitchFamily="18" charset="0"/>
                <a:ea typeface="Times New Roman" panose="02020603050405020304" pitchFamily="18" charset="0"/>
              </a:rPr>
              <a:t>Bài 1</a:t>
            </a:r>
            <a:r>
              <a:rPr lang="nl-NL" sz="5400" b="1" dirty="0">
                <a:latin typeface="UTM Showcard" panose="02040603050506020204" pitchFamily="18" charset="0"/>
                <a:ea typeface="Times New Roman" panose="02020603050405020304" pitchFamily="18" charset="0"/>
              </a:rPr>
              <a:t>:</a:t>
            </a:r>
            <a:endParaRPr lang="en-US" sz="4800" dirty="0">
              <a:effectLst/>
              <a:latin typeface="UTM Showcard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61884" y="3157272"/>
            <a:ext cx="40311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4000" i="1" dirty="0">
                <a:solidFill>
                  <a:srgbClr val="FF0066"/>
                </a:solidFill>
                <a:latin typeface="UTM Azuki" panose="02040603050506020204" pitchFamily="18" charset="0"/>
                <a:ea typeface="Times New Roman" panose="02020603050405020304" pitchFamily="18" charset="0"/>
              </a:rPr>
              <a:t>Ôn luyện tập đọc và học thuộc lòng</a:t>
            </a:r>
            <a:endParaRPr lang="en-US" sz="3600" i="1" dirty="0">
              <a:solidFill>
                <a:srgbClr val="FF0066"/>
              </a:solidFill>
              <a:latin typeface="UTM Azuki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Mn 19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2470471"/>
            <a:ext cx="12192000" cy="4479064"/>
          </a:xfrm>
          <a:prstGeom prst="rect">
            <a:avLst/>
          </a:prstGeom>
        </p:spPr>
      </p:pic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8922" y="1023530"/>
            <a:ext cx="6096851" cy="3429479"/>
          </a:xfrm>
          <a:prstGeom prst="rect">
            <a:avLst/>
          </a:prstGeom>
        </p:spPr>
      </p:pic>
      <p:sp>
        <p:nvSpPr>
          <p:cNvPr id="6" name="Đen 1"/>
          <p:cNvSpPr/>
          <p:nvPr/>
        </p:nvSpPr>
        <p:spPr>
          <a:xfrm>
            <a:off x="5230906" y="981634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Đen 4"/>
          <p:cNvSpPr/>
          <p:nvPr/>
        </p:nvSpPr>
        <p:spPr>
          <a:xfrm>
            <a:off x="5230906" y="2749979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Đen 5"/>
          <p:cNvSpPr/>
          <p:nvPr/>
        </p:nvSpPr>
        <p:spPr>
          <a:xfrm>
            <a:off x="7315200" y="2749979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Đen 2"/>
          <p:cNvSpPr/>
          <p:nvPr/>
        </p:nvSpPr>
        <p:spPr>
          <a:xfrm>
            <a:off x="7315200" y="981634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Đen 3"/>
          <p:cNvSpPr/>
          <p:nvPr/>
        </p:nvSpPr>
        <p:spPr>
          <a:xfrm>
            <a:off x="9399494" y="981634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Đen 6"/>
          <p:cNvSpPr/>
          <p:nvPr/>
        </p:nvSpPr>
        <p:spPr>
          <a:xfrm>
            <a:off x="9399494" y="2749979"/>
            <a:ext cx="2084294" cy="17615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Mn 11">
            <a:extLst>
              <a:ext uri="{FF2B5EF4-FFF2-40B4-BE49-F238E27FC236}">
                <a16:creationId xmlns:a16="http://schemas.microsoft.com/office/drawing/2014/main" id="{B9AD9A93-AF8B-4E13-8AFB-16C6D14191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3" y="2365543"/>
            <a:ext cx="4316356" cy="431635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307226" y="528822"/>
            <a:ext cx="564170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-US" sz="4800" b="1" cap="none" spc="0" dirty="0" err="1">
                <a:ln w="0"/>
                <a:solidFill>
                  <a:schemeClr val="accent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4800" b="1" cap="none" spc="0" dirty="0">
                <a:ln w="0"/>
                <a:solidFill>
                  <a:schemeClr val="accent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cap="none" spc="0" dirty="0" err="1">
                <a:ln w="0"/>
                <a:solidFill>
                  <a:schemeClr val="accent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4800" b="1" cap="none" spc="0" dirty="0">
                <a:ln w="0"/>
                <a:solidFill>
                  <a:schemeClr val="accent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Mảnh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ghép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câu 1">
            <a:hlinkClick r:id="rId8" action="ppaction://hlinksldjump"/>
          </p:cNvPr>
          <p:cNvSpPr/>
          <p:nvPr/>
        </p:nvSpPr>
        <p:spPr>
          <a:xfrm>
            <a:off x="5230593" y="976704"/>
            <a:ext cx="2084294" cy="1761565"/>
          </a:xfrm>
          <a:prstGeom prst="rect">
            <a:avLst/>
          </a:prstGeom>
          <a:solidFill>
            <a:srgbClr val="7DBDED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1</a:t>
            </a:r>
          </a:p>
        </p:txBody>
      </p:sp>
      <p:sp>
        <p:nvSpPr>
          <p:cNvPr id="17" name="Câu 4">
            <a:hlinkClick r:id="rId9" action="ppaction://hlinksldjump"/>
          </p:cNvPr>
          <p:cNvSpPr/>
          <p:nvPr/>
        </p:nvSpPr>
        <p:spPr>
          <a:xfrm>
            <a:off x="5243371" y="2748521"/>
            <a:ext cx="2084294" cy="1761565"/>
          </a:xfrm>
          <a:prstGeom prst="rect">
            <a:avLst/>
          </a:prstGeom>
          <a:solidFill>
            <a:srgbClr val="FF006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4</a:t>
            </a:r>
          </a:p>
        </p:txBody>
      </p:sp>
      <p:sp>
        <p:nvSpPr>
          <p:cNvPr id="18" name="Câu 2">
            <a:hlinkClick r:id="rId10" action="ppaction://hlinksldjump"/>
          </p:cNvPr>
          <p:cNvSpPr/>
          <p:nvPr/>
        </p:nvSpPr>
        <p:spPr>
          <a:xfrm>
            <a:off x="7327978" y="976704"/>
            <a:ext cx="2084294" cy="1761565"/>
          </a:xfrm>
          <a:prstGeom prst="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2</a:t>
            </a:r>
          </a:p>
        </p:txBody>
      </p:sp>
      <p:sp>
        <p:nvSpPr>
          <p:cNvPr id="19" name="Câu 5">
            <a:hlinkClick r:id="rId11" action="ppaction://hlinksldjump"/>
          </p:cNvPr>
          <p:cNvSpPr/>
          <p:nvPr/>
        </p:nvSpPr>
        <p:spPr>
          <a:xfrm>
            <a:off x="7321589" y="2748521"/>
            <a:ext cx="2084294" cy="1761565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5</a:t>
            </a:r>
          </a:p>
        </p:txBody>
      </p:sp>
      <p:sp>
        <p:nvSpPr>
          <p:cNvPr id="20" name="Câu 3">
            <a:hlinkClick r:id="rId12" action="ppaction://hlinksldjump"/>
          </p:cNvPr>
          <p:cNvSpPr/>
          <p:nvPr/>
        </p:nvSpPr>
        <p:spPr>
          <a:xfrm>
            <a:off x="9399181" y="976704"/>
            <a:ext cx="2084294" cy="1761565"/>
          </a:xfrm>
          <a:prstGeom prst="rect">
            <a:avLst/>
          </a:prstGeom>
          <a:solidFill>
            <a:srgbClr val="CCFF3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3</a:t>
            </a:r>
          </a:p>
        </p:txBody>
      </p:sp>
      <p:sp>
        <p:nvSpPr>
          <p:cNvPr id="21" name="Câu 6">
            <a:hlinkClick r:id="rId13" action="ppaction://hlinksldjump"/>
          </p:cNvPr>
          <p:cNvSpPr/>
          <p:nvPr/>
        </p:nvSpPr>
        <p:spPr>
          <a:xfrm>
            <a:off x="9399807" y="2748521"/>
            <a:ext cx="2084294" cy="17615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UTM Azuki" panose="02040603050506020204" pitchFamily="18" charset="0"/>
              </a:rPr>
              <a:t>6</a:t>
            </a:r>
          </a:p>
        </p:txBody>
      </p:sp>
      <p:pic>
        <p:nvPicPr>
          <p:cNvPr id="23" name="Mn 5">
            <a:hlinkClick r:id="rId14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1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Mn 5">
            <a:hlinkClick r:id="rId5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  <p:pic>
        <p:nvPicPr>
          <p:cNvPr id="7" name="Picture 6" descr="VÄn hay chá»¯ tá»t (trang 129) - Tiáº¿ng Viá»t 4 táº­p 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89" y="748759"/>
            <a:ext cx="5837869" cy="5284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730847" y="746632"/>
            <a:ext cx="5590219" cy="5086350"/>
            <a:chOff x="6730847" y="746632"/>
            <a:chExt cx="5590219" cy="5086350"/>
          </a:xfrm>
        </p:grpSpPr>
        <p:pic>
          <p:nvPicPr>
            <p:cNvPr id="8" name="MN 3">
              <a:extLst>
                <a:ext uri="{FF2B5EF4-FFF2-40B4-BE49-F238E27FC236}">
                  <a16:creationId xmlns:a16="http://schemas.microsoft.com/office/drawing/2014/main" id="{44831CDE-F2D7-4F41-902C-6EDAF4A58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847" y="746632"/>
              <a:ext cx="5590219" cy="508635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048500" y="1943100"/>
              <a:ext cx="276225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latin typeface="UTM Azuki" panose="02040603050506020204" pitchFamily="18" charset="0"/>
                </a:rPr>
                <a:t>Em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hãy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đọc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lại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bài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tập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đọc</a:t>
              </a:r>
              <a:r>
                <a:rPr lang="en-US" sz="3600" dirty="0">
                  <a:latin typeface="UTM Azuki" panose="02040603050506020204" pitchFamily="18" charset="0"/>
                </a:rPr>
                <a:t> “</a:t>
              </a:r>
              <a:r>
                <a:rPr lang="en-US" sz="3600" i="1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Văn</a:t>
              </a:r>
              <a:r>
                <a:rPr lang="en-US" sz="3600" i="1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hay </a:t>
              </a:r>
              <a:r>
                <a:rPr lang="en-US" sz="3600" i="1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chữ</a:t>
              </a:r>
              <a:r>
                <a:rPr lang="en-US" sz="3600" i="1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tốt</a:t>
              </a:r>
              <a:r>
                <a:rPr lang="en-US" sz="3600" dirty="0">
                  <a:latin typeface="UTM Azuki" panose="02040603050506020204" pitchFamily="18" charset="0"/>
                </a:rPr>
                <a:t>”, </a:t>
              </a:r>
              <a:r>
                <a:rPr lang="en-US" sz="3600" dirty="0" err="1">
                  <a:latin typeface="UTM Azuki" panose="02040603050506020204" pitchFamily="18" charset="0"/>
                </a:rPr>
                <a:t>và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nêu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nội</a:t>
              </a:r>
              <a:r>
                <a:rPr lang="en-US" sz="3600" dirty="0">
                  <a:latin typeface="UTM Azuki" panose="02040603050506020204" pitchFamily="18" charset="0"/>
                </a:rPr>
                <a:t> dung </a:t>
              </a:r>
              <a:r>
                <a:rPr lang="en-US" sz="3600" dirty="0" err="1">
                  <a:latin typeface="UTM Azuki" panose="02040603050506020204" pitchFamily="18" charset="0"/>
                </a:rPr>
                <a:t>bài</a:t>
              </a:r>
              <a:r>
                <a:rPr lang="en-US" sz="3600" dirty="0">
                  <a:latin typeface="UTM Azuki" panose="02040603050506020204" pitchFamily="18" charset="0"/>
                </a:rPr>
                <a:t> </a:t>
              </a:r>
              <a:r>
                <a:rPr lang="en-US" sz="3600" dirty="0" err="1">
                  <a:latin typeface="UTM Azuki" panose="02040603050506020204" pitchFamily="18" charset="0"/>
                </a:rPr>
                <a:t>học</a:t>
              </a:r>
              <a:r>
                <a:rPr lang="en-US" sz="3600" dirty="0">
                  <a:latin typeface="UTM Azuki" panose="02040603050506020204" pitchFamily="18" charset="0"/>
                </a:rPr>
                <a:t>.</a:t>
              </a:r>
              <a:endParaRPr lang="en-US" sz="36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81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pic>
        <p:nvPicPr>
          <p:cNvPr id="7" name="Picture 6" descr="Soáº¡n bÃ i NgÆ°á»i tÃ¬m ÄÆ°á»ng lÃªn cÃ¡c vÃ¬ sao â NguyÃªn nhÃ¢n chÃ­nh giÃºp  Xi-Ã´n-cá»p-xki thÃ nh cÃ´ng lÃ  gÃ¬ ?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71" y="619661"/>
            <a:ext cx="5553514" cy="50517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Mn 5">
            <a:hlinkClick r:id="rId7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90075" y="1383618"/>
            <a:ext cx="5737984" cy="4716971"/>
            <a:chOff x="6454016" y="899091"/>
            <a:chExt cx="5737984" cy="4716971"/>
          </a:xfrm>
        </p:grpSpPr>
        <p:pic>
          <p:nvPicPr>
            <p:cNvPr id="9" name="MN 9">
              <a:extLst>
                <a:ext uri="{FF2B5EF4-FFF2-40B4-BE49-F238E27FC236}">
                  <a16:creationId xmlns:a16="http://schemas.microsoft.com/office/drawing/2014/main" id="{6953ED0E-A05E-430E-8700-C51512D35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4016" y="899091"/>
              <a:ext cx="5737984" cy="471697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907893" y="1793160"/>
              <a:ext cx="391513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UTM Azuki" panose="02040603050506020204" pitchFamily="18" charset="0"/>
                </a:rPr>
                <a:t>Em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hãy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đọc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bài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tập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đọc</a:t>
              </a:r>
              <a:r>
                <a:rPr lang="en-US" sz="3200" dirty="0">
                  <a:latin typeface="UTM Azuki" panose="02040603050506020204" pitchFamily="18" charset="0"/>
                </a:rPr>
                <a:t> “</a:t>
              </a:r>
              <a:r>
                <a:rPr lang="en-US" sz="3200" i="1" dirty="0" err="1">
                  <a:latin typeface="UTM Azuki" panose="02040603050506020204" pitchFamily="18" charset="0"/>
                </a:rPr>
                <a:t>Người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tìm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đường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lên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các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vì</a:t>
              </a:r>
              <a:r>
                <a:rPr lang="en-US" sz="3200" i="1" dirty="0">
                  <a:latin typeface="UTM Azuki" panose="02040603050506020204" pitchFamily="18" charset="0"/>
                </a:rPr>
                <a:t> </a:t>
              </a:r>
              <a:r>
                <a:rPr lang="en-US" sz="3200" i="1" dirty="0" err="1">
                  <a:latin typeface="UTM Azuki" panose="02040603050506020204" pitchFamily="18" charset="0"/>
                </a:rPr>
                <a:t>sao</a:t>
              </a:r>
              <a:r>
                <a:rPr lang="en-US" sz="3200" dirty="0">
                  <a:latin typeface="UTM Azuki" panose="02040603050506020204" pitchFamily="18" charset="0"/>
                </a:rPr>
                <a:t>”. </a:t>
              </a:r>
              <a:r>
                <a:rPr lang="en-US" sz="3200" dirty="0" err="1">
                  <a:latin typeface="UTM Azuki" panose="02040603050506020204" pitchFamily="18" charset="0"/>
                </a:rPr>
                <a:t>Trả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lời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câu</a:t>
              </a:r>
              <a:r>
                <a:rPr lang="en-US" sz="3200" dirty="0"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latin typeface="UTM Azuki" panose="02040603050506020204" pitchFamily="18" charset="0"/>
                </a:rPr>
                <a:t>hỏi</a:t>
              </a:r>
              <a:r>
                <a:rPr lang="en-US" sz="3200" dirty="0">
                  <a:latin typeface="UTM Azuki" panose="02040603050506020204" pitchFamily="18" charset="0"/>
                </a:rPr>
                <a:t>: 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Xi-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ôn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-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cốp-xki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mơ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ước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điều</a:t>
              </a:r>
              <a:r>
                <a:rPr lang="en-US" sz="3200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gì</a:t>
              </a:r>
              <a:r>
                <a:rPr lang="en-US" sz="3200" dirty="0">
                  <a:latin typeface="UTM Azuki" panose="020406030505060202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620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6" name="Mn 5">
            <a:hlinkClick r:id="rId5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30423" t="27936" r="32044" b="27955"/>
          <a:stretch/>
        </p:blipFill>
        <p:spPr bwMode="auto">
          <a:xfrm>
            <a:off x="2493201" y="498745"/>
            <a:ext cx="7258050" cy="4160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863433" y="5283689"/>
            <a:ext cx="7718798" cy="1235115"/>
            <a:chOff x="1462638" y="5087922"/>
            <a:chExt cx="7718798" cy="1235115"/>
          </a:xfrm>
        </p:grpSpPr>
        <p:sp>
          <p:nvSpPr>
            <p:cNvPr id="9" name="Rounded Rectangle 8"/>
            <p:cNvSpPr/>
            <p:nvPr/>
          </p:nvSpPr>
          <p:spPr>
            <a:xfrm>
              <a:off x="2208975" y="5087922"/>
              <a:ext cx="6972461" cy="12270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lại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bài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tập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“</a:t>
              </a:r>
              <a:r>
                <a:rPr lang="en-US" sz="4000" dirty="0" err="1">
                  <a:solidFill>
                    <a:srgbClr val="C00000"/>
                  </a:solidFill>
                  <a:latin typeface="UTM Azuki" panose="02040603050506020204" pitchFamily="18" charset="0"/>
                </a:rPr>
                <a:t>Kéo</a:t>
              </a:r>
              <a:r>
                <a:rPr lang="en-US" sz="4000" dirty="0">
                  <a:solidFill>
                    <a:srgbClr val="C00000"/>
                  </a:solidFill>
                  <a:latin typeface="UTM Azuki" panose="02040603050506020204" pitchFamily="18" charset="0"/>
                </a:rPr>
                <a:t> co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”.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Và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nêu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nội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dung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của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bài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tập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. 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462638" y="5087922"/>
              <a:ext cx="1304698" cy="1235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680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6" name="Mn 5">
            <a:hlinkClick r:id="rId5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  <p:pic>
        <p:nvPicPr>
          <p:cNvPr id="7" name="Picture 6" descr="MÃ³n Än Äáº·c biá»t ngÃ y Táº¿t cá»§a gia ÄÃ¬nh &amp;#39;vua tÃ u thá»§y&amp;#39; Báº¡ch ThÃ¡i BÆ°á»i -  VietNamNet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95" y="724441"/>
            <a:ext cx="5789647" cy="5545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8" name="Group 7"/>
          <p:cNvGrpSpPr/>
          <p:nvPr/>
        </p:nvGrpSpPr>
        <p:grpSpPr>
          <a:xfrm>
            <a:off x="6454016" y="812801"/>
            <a:ext cx="5737984" cy="4716971"/>
            <a:chOff x="6454016" y="899091"/>
            <a:chExt cx="5737984" cy="4716971"/>
          </a:xfrm>
        </p:grpSpPr>
        <p:pic>
          <p:nvPicPr>
            <p:cNvPr id="9" name="MN 9">
              <a:extLst>
                <a:ext uri="{FF2B5EF4-FFF2-40B4-BE49-F238E27FC236}">
                  <a16:creationId xmlns:a16="http://schemas.microsoft.com/office/drawing/2014/main" id="{6953ED0E-A05E-430E-8700-C51512D35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4016" y="899091"/>
              <a:ext cx="5737984" cy="471697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053036" y="1760938"/>
              <a:ext cx="367211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UTM Azuki" panose="02040603050506020204" pitchFamily="18" charset="0"/>
                </a:rPr>
                <a:t>Em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hãy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đọc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bài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tập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đọc</a:t>
              </a:r>
              <a:r>
                <a:rPr lang="en-US" sz="2800" dirty="0">
                  <a:latin typeface="UTM Azuki" panose="02040603050506020204" pitchFamily="18" charset="0"/>
                </a:rPr>
                <a:t> “</a:t>
              </a:r>
              <a:r>
                <a:rPr lang="en-US" sz="2800" i="1" dirty="0" err="1">
                  <a:latin typeface="UTM Azuki" panose="02040603050506020204" pitchFamily="18" charset="0"/>
                </a:rPr>
                <a:t>Vua</a:t>
              </a:r>
              <a:r>
                <a:rPr lang="en-US" sz="2800" i="1" dirty="0">
                  <a:latin typeface="UTM Azuki" panose="02040603050506020204" pitchFamily="18" charset="0"/>
                </a:rPr>
                <a:t> </a:t>
              </a:r>
              <a:r>
                <a:rPr lang="en-US" sz="2800" i="1" dirty="0" err="1">
                  <a:latin typeface="UTM Azuki" panose="02040603050506020204" pitchFamily="18" charset="0"/>
                </a:rPr>
                <a:t>tàu</a:t>
              </a:r>
              <a:r>
                <a:rPr lang="en-US" sz="2800" i="1" dirty="0">
                  <a:latin typeface="UTM Azuki" panose="02040603050506020204" pitchFamily="18" charset="0"/>
                </a:rPr>
                <a:t> </a:t>
              </a:r>
              <a:r>
                <a:rPr lang="en-US" sz="2800" i="1" dirty="0" err="1">
                  <a:latin typeface="UTM Azuki" panose="02040603050506020204" pitchFamily="18" charset="0"/>
                </a:rPr>
                <a:t>thuỷ</a:t>
              </a:r>
              <a:r>
                <a:rPr lang="en-US" sz="2800" dirty="0">
                  <a:latin typeface="UTM Azuki" panose="02040603050506020204" pitchFamily="18" charset="0"/>
                </a:rPr>
                <a:t>” </a:t>
              </a:r>
              <a:r>
                <a:rPr lang="en-US" sz="2800" dirty="0" err="1">
                  <a:latin typeface="UTM Azuki" panose="02040603050506020204" pitchFamily="18" charset="0"/>
                </a:rPr>
                <a:t>Bạch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Thái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Bưởi</a:t>
              </a:r>
              <a:r>
                <a:rPr lang="en-US" sz="2800" dirty="0">
                  <a:latin typeface="UTM Azuki" panose="02040603050506020204" pitchFamily="18" charset="0"/>
                </a:rPr>
                <a:t>. </a:t>
              </a:r>
              <a:r>
                <a:rPr lang="en-US" sz="2800" dirty="0" err="1">
                  <a:latin typeface="UTM Azuki" panose="02040603050506020204" pitchFamily="18" charset="0"/>
                </a:rPr>
                <a:t>Trả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lời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câu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hỏi</a:t>
              </a:r>
              <a:r>
                <a:rPr lang="en-US" sz="2800" dirty="0">
                  <a:latin typeface="UTM Azuki" panose="02040603050506020204" pitchFamily="18" charset="0"/>
                </a:rPr>
                <a:t>: 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Theo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em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,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nhờ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đâu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mà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Bạch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Thái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Bưởi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thành</a:t>
              </a:r>
              <a:r>
                <a:rPr lang="en-US" sz="2800" dirty="0">
                  <a:solidFill>
                    <a:srgbClr val="FF0066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rgbClr val="FF0066"/>
                  </a:solidFill>
                  <a:latin typeface="UTM Azuki" panose="02040603050506020204" pitchFamily="18" charset="0"/>
                </a:rPr>
                <a:t>công</a:t>
              </a:r>
              <a:r>
                <a:rPr lang="en-US" sz="2800" dirty="0">
                  <a:latin typeface="UTM Azuki" panose="020406030505060202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578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6" name="Mn 5">
            <a:hlinkClick r:id="rId5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30093" t="25289" r="31713" b="36483"/>
          <a:stretch/>
        </p:blipFill>
        <p:spPr bwMode="auto">
          <a:xfrm>
            <a:off x="2400300" y="573328"/>
            <a:ext cx="7391400" cy="40116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292570" y="5326400"/>
            <a:ext cx="8745873" cy="1256110"/>
            <a:chOff x="1309669" y="5087921"/>
            <a:chExt cx="8130624" cy="1256110"/>
          </a:xfrm>
        </p:grpSpPr>
        <p:sp>
          <p:nvSpPr>
            <p:cNvPr id="9" name="Rounded Rectangle 8"/>
            <p:cNvSpPr/>
            <p:nvPr/>
          </p:nvSpPr>
          <p:spPr>
            <a:xfrm>
              <a:off x="2177143" y="5087922"/>
              <a:ext cx="7263150" cy="12270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lại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bài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tập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“</a:t>
              </a:r>
              <a:r>
                <a:rPr lang="en-US" sz="3600" i="1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Rất</a:t>
              </a:r>
              <a:r>
                <a:rPr lang="en-US" sz="3600" i="1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nhiều</a:t>
              </a:r>
              <a:r>
                <a:rPr lang="en-US" sz="3600" i="1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mặt</a:t>
              </a:r>
              <a:r>
                <a:rPr lang="en-US" sz="3600" i="1" dirty="0">
                  <a:solidFill>
                    <a:srgbClr val="00B05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rgbClr val="00B050"/>
                  </a:solidFill>
                  <a:latin typeface="UTM Azuki" panose="02040603050506020204" pitchFamily="18" charset="0"/>
                </a:rPr>
                <a:t>trăng</a:t>
              </a:r>
              <a:r>
                <a:rPr lang="en-US" sz="3600" i="1" dirty="0">
                  <a:solidFill>
                    <a:srgbClr val="00B050"/>
                  </a:solidFill>
                  <a:latin typeface="UTM Azuki" panose="02040603050506020204" pitchFamily="18" charset="0"/>
                </a:rPr>
                <a:t>”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.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Và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nêu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nội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dung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của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bài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tập</a:t>
              </a:r>
              <a:r>
                <a:rPr lang="en-US" sz="3600" i="1" dirty="0">
                  <a:solidFill>
                    <a:schemeClr val="tx1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600" i="1" dirty="0" err="1">
                  <a:solidFill>
                    <a:schemeClr val="tx1"/>
                  </a:solidFill>
                  <a:latin typeface="UTM Azuki" panose="02040603050506020204" pitchFamily="18" charset="0"/>
                </a:rPr>
                <a:t>đọc</a:t>
              </a:r>
              <a:r>
                <a:rPr lang="en-US" sz="4000" dirty="0">
                  <a:solidFill>
                    <a:schemeClr val="tx1"/>
                  </a:solidFill>
                  <a:latin typeface="UTM Azuki" panose="02040603050506020204" pitchFamily="18" charset="0"/>
                </a:rPr>
                <a:t>. 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309669" y="5087921"/>
              <a:ext cx="1304698" cy="1256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141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3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96050"/>
            <a:ext cx="12192000" cy="1699703"/>
            <a:chOff x="0" y="5158297"/>
            <a:chExt cx="12192000" cy="1699703"/>
          </a:xfrm>
        </p:grpSpPr>
        <p:pic>
          <p:nvPicPr>
            <p:cNvPr id="4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5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7" name="Picture 6" descr="Ãng Tráº¡ng tháº£ diá»u (trang 104) - Tiáº¿ng Viá»t 4 táº­p 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71" y="706448"/>
            <a:ext cx="6564557" cy="399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1122590" y="4981341"/>
            <a:ext cx="9946819" cy="1420018"/>
            <a:chOff x="391886" y="5304772"/>
            <a:chExt cx="9946819" cy="142001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886" y="5304772"/>
              <a:ext cx="9946819" cy="142001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54743" y="5537727"/>
              <a:ext cx="88537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UTM Azuki" panose="02040603050506020204" pitchFamily="18" charset="0"/>
                </a:rPr>
                <a:t>Em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hãy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đọc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lại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bài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tập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đọc</a:t>
              </a:r>
              <a:r>
                <a:rPr lang="en-US" sz="2800" dirty="0">
                  <a:latin typeface="UTM Azuki" panose="02040603050506020204" pitchFamily="18" charset="0"/>
                </a:rPr>
                <a:t> “</a:t>
              </a:r>
              <a:r>
                <a:rPr lang="en-US" sz="2800" dirty="0" err="1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Ông</a:t>
              </a:r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Trạng</a:t>
              </a:r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thả</a:t>
              </a:r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accent1">
                      <a:lumMod val="75000"/>
                    </a:schemeClr>
                  </a:solidFill>
                  <a:latin typeface="UTM Azuki" panose="02040603050506020204" pitchFamily="18" charset="0"/>
                </a:rPr>
                <a:t>diều</a:t>
              </a:r>
              <a:r>
                <a:rPr lang="en-US" sz="2800" dirty="0">
                  <a:latin typeface="UTM Azuki" panose="02040603050506020204" pitchFamily="18" charset="0"/>
                </a:rPr>
                <a:t>” </a:t>
              </a:r>
              <a:r>
                <a:rPr lang="en-US" sz="2800" dirty="0" err="1">
                  <a:latin typeface="UTM Azuki" panose="02040603050506020204" pitchFamily="18" charset="0"/>
                </a:rPr>
                <a:t>và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tìm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những</a:t>
              </a:r>
              <a:r>
                <a:rPr lang="en-US" sz="2800" dirty="0">
                  <a:latin typeface="UTM Azuki" panose="02040603050506020204" pitchFamily="18" charset="0"/>
                </a:rPr>
                <a:t> chi </a:t>
              </a:r>
              <a:r>
                <a:rPr lang="en-US" sz="2800" dirty="0" err="1">
                  <a:latin typeface="UTM Azuki" panose="02040603050506020204" pitchFamily="18" charset="0"/>
                </a:rPr>
                <a:t>tiết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nói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lên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tư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chất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thông</a:t>
              </a:r>
              <a:r>
                <a:rPr lang="en-US" sz="2800" dirty="0">
                  <a:latin typeface="UTM Azuki" panose="02040603050506020204" pitchFamily="18" charset="0"/>
                </a:rPr>
                <a:t> minh </a:t>
              </a:r>
              <a:r>
                <a:rPr lang="en-US" sz="2800" dirty="0" err="1">
                  <a:latin typeface="UTM Azuki" panose="02040603050506020204" pitchFamily="18" charset="0"/>
                </a:rPr>
                <a:t>của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Nguyễn</a:t>
              </a:r>
              <a:r>
                <a:rPr lang="en-US" sz="2800" dirty="0">
                  <a:latin typeface="UTM Azuki" panose="02040603050506020204" pitchFamily="18" charset="0"/>
                </a:rPr>
                <a:t> </a:t>
              </a:r>
              <a:r>
                <a:rPr lang="en-US" sz="2800" dirty="0" err="1">
                  <a:latin typeface="UTM Azuki" panose="02040603050506020204" pitchFamily="18" charset="0"/>
                </a:rPr>
                <a:t>Hiền</a:t>
              </a:r>
              <a:r>
                <a:rPr lang="en-US" sz="2800" dirty="0">
                  <a:latin typeface="UTM Azuki" panose="02040603050506020204" pitchFamily="18" charset="0"/>
                </a:rPr>
                <a:t>?</a:t>
              </a:r>
            </a:p>
          </p:txBody>
        </p:sp>
      </p:grpSp>
      <p:pic>
        <p:nvPicPr>
          <p:cNvPr id="6" name="Mn 5">
            <a:hlinkClick r:id="rId8" action="ppaction://hlinksldjump"/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441019"/>
            <a:ext cx="1235447" cy="131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98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28" name="Mn 27">
            <a:extLst>
              <a:ext uri="{FF2B5EF4-FFF2-40B4-BE49-F238E27FC236}">
                <a16:creationId xmlns:a16="http://schemas.microsoft.com/office/drawing/2014/main" id="{184B6B65-4220-4092-AD84-D6A9056D10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161">
            <a:off x="987823" y="4598915"/>
            <a:ext cx="10293614" cy="203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28667" y="713168"/>
            <a:ext cx="10232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err="1">
                <a:solidFill>
                  <a:srgbClr val="7030A0"/>
                </a:solidFill>
                <a:latin typeface="UTM American Sans" panose="02040603050506020204" pitchFamily="18" charset="0"/>
                <a:cs typeface="Times New Roman" pitchFamily="18" charset="0"/>
              </a:rPr>
              <a:t>Bài</a:t>
            </a:r>
            <a:r>
              <a:rPr lang="en-US" sz="2800" u="sng" dirty="0">
                <a:solidFill>
                  <a:srgbClr val="7030A0"/>
                </a:solidFill>
                <a:latin typeface="UTM American Sans" panose="02040603050506020204" pitchFamily="18" charset="0"/>
                <a:cs typeface="Times New Roman" pitchFamily="18" charset="0"/>
              </a:rPr>
              <a:t> 2</a:t>
            </a:r>
            <a:r>
              <a:rPr lang="en-US" sz="2800" dirty="0">
                <a:solidFill>
                  <a:srgbClr val="7030A0"/>
                </a:solidFill>
                <a:latin typeface="UTM American Sans" panose="02040603050506020204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danh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văn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sau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Đặt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bộ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phận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 in </a:t>
            </a:r>
            <a:r>
              <a:rPr lang="en-US" sz="2800" dirty="0" err="1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đậm</a:t>
            </a:r>
            <a:r>
              <a:rPr lang="en-US" sz="2800" dirty="0">
                <a:solidFill>
                  <a:srgbClr val="FF0066"/>
                </a:solidFill>
                <a:latin typeface="UTM American Sans" panose="02040603050506020204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66"/>
              </a:solidFill>
              <a:latin typeface="UTM American Sans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48083" y="1881780"/>
            <a:ext cx="95935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hoe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Hmông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mí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Dí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sặc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sỡ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4630" y="4112493"/>
            <a:ext cx="4439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UTM Azuki" panose="02040603050506020204" pitchFamily="18" charset="0"/>
              </a:rPr>
              <a:t>Theo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zuki" panose="02040603050506020204" pitchFamily="18" charset="0"/>
              </a:rPr>
              <a:t>Nguyễn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UTM Azuki" panose="02040603050506020204" pitchFamily="18" charset="0"/>
              </a:rPr>
              <a:t> Phan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zuki" panose="02040603050506020204" pitchFamily="18" charset="0"/>
              </a:rPr>
              <a:t>Hách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984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mn 9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11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10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mn 8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sp>
        <p:nvSpPr>
          <p:cNvPr id="26" name="mn 7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90985" y="276841"/>
            <a:ext cx="11124173" cy="6248230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mn 6">
            <a:extLst>
              <a:ext uri="{FF2B5EF4-FFF2-40B4-BE49-F238E27FC236}">
                <a16:creationId xmlns:a16="http://schemas.microsoft.com/office/drawing/2014/main" id="{64091BC6-6DB9-42EB-AF0E-F6FF9BDC53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17" y="1696011"/>
            <a:ext cx="2181003" cy="2181003"/>
          </a:xfrm>
          <a:prstGeom prst="rect">
            <a:avLst/>
          </a:prstGeom>
        </p:spPr>
      </p:pic>
      <p:pic>
        <p:nvPicPr>
          <p:cNvPr id="35" name="mn 5">
            <a:extLst>
              <a:ext uri="{FF2B5EF4-FFF2-40B4-BE49-F238E27FC236}">
                <a16:creationId xmlns:a16="http://schemas.microsoft.com/office/drawing/2014/main" id="{52F9473D-B278-4C76-9B44-1D0A39D928F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885" y="1656220"/>
            <a:ext cx="2181003" cy="2181003"/>
          </a:xfrm>
          <a:prstGeom prst="rect">
            <a:avLst/>
          </a:prstGeom>
        </p:spPr>
      </p:pic>
      <p:pic>
        <p:nvPicPr>
          <p:cNvPr id="37" name="mn 4">
            <a:extLst>
              <a:ext uri="{FF2B5EF4-FFF2-40B4-BE49-F238E27FC236}">
                <a16:creationId xmlns:a16="http://schemas.microsoft.com/office/drawing/2014/main" id="{9AEE6736-143C-487A-B97B-68087DD6F4C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18" y="3958047"/>
            <a:ext cx="1973202" cy="1973202"/>
          </a:xfrm>
          <a:prstGeom prst="rect">
            <a:avLst/>
          </a:prstGeom>
        </p:spPr>
      </p:pic>
      <p:pic>
        <p:nvPicPr>
          <p:cNvPr id="39" name="mn 3">
            <a:extLst>
              <a:ext uri="{FF2B5EF4-FFF2-40B4-BE49-F238E27FC236}">
                <a16:creationId xmlns:a16="http://schemas.microsoft.com/office/drawing/2014/main" id="{E8AA5FA0-1CBB-4BFC-823D-0BFBCCDABF0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47" y="3947830"/>
            <a:ext cx="3270547" cy="21803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6277" y="382119"/>
            <a:ext cx="5939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Yêu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cầu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cần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đạt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grpSp>
        <p:nvGrpSpPr>
          <p:cNvPr id="10" name="ïšľídé">
            <a:extLst>
              <a:ext uri="{FF2B5EF4-FFF2-40B4-BE49-F238E27FC236}">
                <a16:creationId xmlns:a16="http://schemas.microsoft.com/office/drawing/2014/main" id="{D2084F16-E087-416C-B712-620EFE122EA8}"/>
              </a:ext>
            </a:extLst>
          </p:cNvPr>
          <p:cNvGrpSpPr/>
          <p:nvPr/>
        </p:nvGrpSpPr>
        <p:grpSpPr>
          <a:xfrm>
            <a:off x="8299571" y="1495366"/>
            <a:ext cx="3229371" cy="1256345"/>
            <a:chOff x="8384724" y="1765456"/>
            <a:chExt cx="3229371" cy="1256345"/>
          </a:xfrm>
        </p:grpSpPr>
        <p:sp>
          <p:nvSpPr>
            <p:cNvPr id="20" name="iṧḻîḍè">
              <a:extLst>
                <a:ext uri="{FF2B5EF4-FFF2-40B4-BE49-F238E27FC236}">
                  <a16:creationId xmlns:a16="http://schemas.microsoft.com/office/drawing/2014/main" id="{D51AD8CB-8A36-40C0-A5D6-2917796225ED}"/>
                </a:ext>
              </a:extLst>
            </p:cNvPr>
            <p:cNvSpPr txBox="1"/>
            <p:nvPr/>
          </p:nvSpPr>
          <p:spPr>
            <a:xfrm>
              <a:off x="8550308" y="1765456"/>
              <a:ext cx="2897592" cy="276999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pPr algn="r"/>
              <a:r>
                <a:rPr lang="en-US" altLang="zh-CN" sz="3200" b="1" dirty="0" err="1">
                  <a:solidFill>
                    <a:schemeClr val="accent2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Phẩm</a:t>
              </a:r>
              <a:r>
                <a:rPr lang="en-US" altLang="zh-CN" sz="3200" b="1" dirty="0">
                  <a:solidFill>
                    <a:schemeClr val="accent2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3200" b="1" dirty="0" err="1">
                  <a:solidFill>
                    <a:schemeClr val="accent2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chất</a:t>
              </a:r>
              <a:endParaRPr lang="zh-CN" altLang="en-US" sz="3200" b="1" dirty="0">
                <a:solidFill>
                  <a:schemeClr val="accent2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21" name="îsľïḍé">
              <a:extLst>
                <a:ext uri="{FF2B5EF4-FFF2-40B4-BE49-F238E27FC236}">
                  <a16:creationId xmlns:a16="http://schemas.microsoft.com/office/drawing/2014/main" id="{897EE7C4-10A3-425B-9F89-10437FD4AEF2}"/>
                </a:ext>
              </a:extLst>
            </p:cNvPr>
            <p:cNvSpPr/>
            <p:nvPr/>
          </p:nvSpPr>
          <p:spPr>
            <a:xfrm>
              <a:off x="8384724" y="2417128"/>
              <a:ext cx="3229371" cy="604673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- HS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tích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cực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tự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giác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ôn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tập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KT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cũ</a:t>
              </a:r>
              <a:endParaRPr lang="zh-CN" altLang="en-US" sz="2400" dirty="0">
                <a:solidFill>
                  <a:sysClr val="windowText" lastClr="000000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1" name="ïṣḻiḋe">
            <a:extLst>
              <a:ext uri="{FF2B5EF4-FFF2-40B4-BE49-F238E27FC236}">
                <a16:creationId xmlns:a16="http://schemas.microsoft.com/office/drawing/2014/main" id="{026F421C-A994-4AEA-846E-78EBF53602B9}"/>
              </a:ext>
            </a:extLst>
          </p:cNvPr>
          <p:cNvGrpSpPr/>
          <p:nvPr/>
        </p:nvGrpSpPr>
        <p:grpSpPr>
          <a:xfrm>
            <a:off x="8509219" y="3617427"/>
            <a:ext cx="3063177" cy="2156095"/>
            <a:chOff x="8594372" y="4118994"/>
            <a:chExt cx="3063177" cy="2156095"/>
          </a:xfrm>
        </p:grpSpPr>
        <p:sp>
          <p:nvSpPr>
            <p:cNvPr id="18" name="íŝḷîḑê">
              <a:extLst>
                <a:ext uri="{FF2B5EF4-FFF2-40B4-BE49-F238E27FC236}">
                  <a16:creationId xmlns:a16="http://schemas.microsoft.com/office/drawing/2014/main" id="{9BEF446A-D152-45BC-B724-AA93233E6788}"/>
                </a:ext>
              </a:extLst>
            </p:cNvPr>
            <p:cNvSpPr txBox="1"/>
            <p:nvPr/>
          </p:nvSpPr>
          <p:spPr>
            <a:xfrm>
              <a:off x="8610229" y="4118994"/>
              <a:ext cx="2915550" cy="276999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pPr algn="r"/>
              <a:r>
                <a:rPr lang="en-US" altLang="zh-CN" sz="3200" b="1" dirty="0" err="1">
                  <a:solidFill>
                    <a:schemeClr val="accent4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Năng</a:t>
              </a:r>
              <a:r>
                <a:rPr lang="en-US" altLang="zh-CN" sz="3200" b="1" dirty="0">
                  <a:solidFill>
                    <a:schemeClr val="accent4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3200" b="1" dirty="0" err="1">
                  <a:solidFill>
                    <a:schemeClr val="accent4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lực</a:t>
              </a:r>
              <a:endParaRPr lang="zh-CN" altLang="en-US" sz="3200" b="1" dirty="0">
                <a:solidFill>
                  <a:schemeClr val="accent4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19" name="iŝļîḑé">
              <a:extLst>
                <a:ext uri="{FF2B5EF4-FFF2-40B4-BE49-F238E27FC236}">
                  <a16:creationId xmlns:a16="http://schemas.microsoft.com/office/drawing/2014/main" id="{0B4709AA-9EE7-4CC5-BEC1-C07B2C20369C}"/>
                </a:ext>
              </a:extLst>
            </p:cNvPr>
            <p:cNvSpPr/>
            <p:nvPr/>
          </p:nvSpPr>
          <p:spPr>
            <a:xfrm>
              <a:off x="8594372" y="4802896"/>
              <a:ext cx="3063177" cy="1472193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- NL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tiếp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hợp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tác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NL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giải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quyết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vấn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đề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sáng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NL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ngôn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ngữ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NL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thẩm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mĩ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zh-CN" altLang="en-US" sz="2400" dirty="0">
                <a:solidFill>
                  <a:sysClr val="windowText" lastClr="000000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2" name="i$ḻîdè">
            <a:extLst>
              <a:ext uri="{FF2B5EF4-FFF2-40B4-BE49-F238E27FC236}">
                <a16:creationId xmlns:a16="http://schemas.microsoft.com/office/drawing/2014/main" id="{99F18843-15E2-45E7-B45C-F49E3C17907D}"/>
              </a:ext>
            </a:extLst>
          </p:cNvPr>
          <p:cNvGrpSpPr/>
          <p:nvPr/>
        </p:nvGrpSpPr>
        <p:grpSpPr>
          <a:xfrm>
            <a:off x="764024" y="1403634"/>
            <a:ext cx="3750615" cy="1698840"/>
            <a:chOff x="468018" y="1749310"/>
            <a:chExt cx="3750615" cy="1698840"/>
          </a:xfrm>
        </p:grpSpPr>
        <p:sp>
          <p:nvSpPr>
            <p:cNvPr id="16" name="íSļïḓê">
              <a:extLst>
                <a:ext uri="{FF2B5EF4-FFF2-40B4-BE49-F238E27FC236}">
                  <a16:creationId xmlns:a16="http://schemas.microsoft.com/office/drawing/2014/main" id="{1CF1E4F6-2255-4E8E-864E-2AB7E58D84E9}"/>
                </a:ext>
              </a:extLst>
            </p:cNvPr>
            <p:cNvSpPr txBox="1"/>
            <p:nvPr/>
          </p:nvSpPr>
          <p:spPr>
            <a:xfrm>
              <a:off x="696948" y="1749310"/>
              <a:ext cx="2902014" cy="460463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r>
                <a:rPr lang="en-US" altLang="zh-CN" sz="3200" b="1" dirty="0" err="1">
                  <a:solidFill>
                    <a:schemeClr val="accent1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Kiến</a:t>
              </a:r>
              <a:r>
                <a:rPr lang="en-US" altLang="zh-CN" sz="3200" b="1" dirty="0">
                  <a:solidFill>
                    <a:schemeClr val="accent1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3200" b="1" dirty="0" err="1">
                  <a:solidFill>
                    <a:schemeClr val="accent1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thức</a:t>
              </a:r>
              <a:endParaRPr lang="zh-CN" altLang="en-US" sz="3200" b="1" dirty="0">
                <a:solidFill>
                  <a:schemeClr val="accent1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17" name="îṧļïḓé">
              <a:extLst>
                <a:ext uri="{FF2B5EF4-FFF2-40B4-BE49-F238E27FC236}">
                  <a16:creationId xmlns:a16="http://schemas.microsoft.com/office/drawing/2014/main" id="{DC5ADD6B-61C3-4CEA-BB41-34EE0B165F2F}"/>
                </a:ext>
              </a:extLst>
            </p:cNvPr>
            <p:cNvSpPr/>
            <p:nvPr/>
          </p:nvSpPr>
          <p:spPr>
            <a:xfrm>
              <a:off x="468018" y="2304121"/>
              <a:ext cx="3750615" cy="1144029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- HS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ôn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lại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kiến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thức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về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từ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mẫu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câu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kể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Ai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làm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? Ai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thế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  <a:endParaRPr lang="zh-CN" altLang="en-US" sz="2400" dirty="0">
                <a:solidFill>
                  <a:sysClr val="windowText" lastClr="000000"/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29443" y="3248475"/>
            <a:ext cx="4425778" cy="3239445"/>
            <a:chOff x="729443" y="3248475"/>
            <a:chExt cx="4425778" cy="3239445"/>
          </a:xfrm>
        </p:grpSpPr>
        <p:sp>
          <p:nvSpPr>
            <p:cNvPr id="14" name="íṥļïďê">
              <a:extLst>
                <a:ext uri="{FF2B5EF4-FFF2-40B4-BE49-F238E27FC236}">
                  <a16:creationId xmlns:a16="http://schemas.microsoft.com/office/drawing/2014/main" id="{49D71D59-7BE0-46E5-A13B-43CBD50EEAAA}"/>
                </a:ext>
              </a:extLst>
            </p:cNvPr>
            <p:cNvSpPr txBox="1"/>
            <p:nvPr/>
          </p:nvSpPr>
          <p:spPr>
            <a:xfrm>
              <a:off x="1059340" y="3248475"/>
              <a:ext cx="2855562" cy="470834"/>
            </a:xfrm>
            <a:prstGeom prst="rect">
              <a:avLst/>
            </a:prstGeom>
            <a:noFill/>
          </p:spPr>
          <p:txBody>
            <a:bodyPr wrap="none" lIns="0" tIns="0" rIns="0" bIns="0">
              <a:noAutofit/>
            </a:bodyPr>
            <a:lstStyle/>
            <a:p>
              <a:r>
                <a:rPr lang="en-US" altLang="zh-CN" sz="3200" b="1" dirty="0" err="1">
                  <a:solidFill>
                    <a:schemeClr val="accent6">
                      <a:lumMod val="75000"/>
                    </a:schemeClr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Kĩ</a:t>
              </a:r>
              <a:r>
                <a:rPr lang="en-US" altLang="zh-CN" sz="3200" b="1" dirty="0">
                  <a:solidFill>
                    <a:schemeClr val="accent6">
                      <a:lumMod val="75000"/>
                    </a:schemeClr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3200" b="1" dirty="0" err="1">
                  <a:solidFill>
                    <a:schemeClr val="accent6">
                      <a:lumMod val="75000"/>
                    </a:schemeClr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năng</a:t>
              </a:r>
              <a:endParaRPr lang="zh-CN" altLang="en-US" sz="3200" b="1" dirty="0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7" name="mn 2"/>
            <p:cNvSpPr/>
            <p:nvPr/>
          </p:nvSpPr>
          <p:spPr>
            <a:xfrm>
              <a:off x="729443" y="3736398"/>
              <a:ext cx="4425778" cy="27515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vi-VN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Mức độ yêu cầu về kĩ năng đọc như ở Tiết 1</a:t>
              </a:r>
              <a:r>
                <a:rPr lang="en-US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vi-VN" altLang="zh-CN" sz="2400" dirty="0">
                <a:solidFill>
                  <a:sysClr val="windowText" lastClr="0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vi-VN" altLang="zh-CN" sz="2400" dirty="0">
                  <a:solidFill>
                    <a:sysClr val="windowText" lastClr="000000"/>
                  </a:solidFill>
                  <a:latin typeface="UTM Azuki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- Nhận biết được danh từ, động từ, tính từ trong đoạn văn; biết đặt câu hỏi xác định bộ phận câu đã học: Làm gì? Thế nào? Ai? (BT2).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618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636766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28019" y="-1277152"/>
            <a:ext cx="10107139" cy="6683099"/>
            <a:chOff x="728019" y="-1277152"/>
            <a:chExt cx="10107139" cy="66830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2710" y="-1277152"/>
              <a:ext cx="8622448" cy="668309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728019" y="1349463"/>
              <a:ext cx="220284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 err="1">
                  <a:ln w="0"/>
                  <a:solidFill>
                    <a:srgbClr val="0070C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Danh</a:t>
              </a:r>
              <a:r>
                <a:rPr lang="en-US" sz="4800" b="0" cap="none" spc="0" dirty="0">
                  <a:ln w="0"/>
                  <a:solidFill>
                    <a:srgbClr val="0070C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 </a:t>
              </a:r>
              <a:r>
                <a:rPr lang="en-US" sz="4800" b="0" cap="none" spc="0" dirty="0" err="1">
                  <a:ln w="0"/>
                  <a:solidFill>
                    <a:srgbClr val="0070C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từ</a:t>
              </a:r>
              <a:r>
                <a:rPr lang="en-US" sz="4800" b="0" cap="none" spc="0" dirty="0">
                  <a:ln w="0"/>
                  <a:solidFill>
                    <a:srgbClr val="0070C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:</a:t>
              </a:r>
            </a:p>
          </p:txBody>
        </p:sp>
      </p:grpSp>
      <p:pic>
        <p:nvPicPr>
          <p:cNvPr id="18" name="Mn 17">
            <a:extLst>
              <a:ext uri="{FF2B5EF4-FFF2-40B4-BE49-F238E27FC236}">
                <a16:creationId xmlns:a16="http://schemas.microsoft.com/office/drawing/2014/main" id="{0ED6973F-C7B3-4DCD-8821-64A0B3C971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62" y="1027164"/>
            <a:ext cx="1976993" cy="298803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28019" y="2098666"/>
            <a:ext cx="9575037" cy="3057986"/>
            <a:chOff x="728019" y="2098666"/>
            <a:chExt cx="9575037" cy="3057986"/>
          </a:xfrm>
        </p:grpSpPr>
        <p:sp>
          <p:nvSpPr>
            <p:cNvPr id="19" name="Rectangle 18"/>
            <p:cNvSpPr/>
            <p:nvPr/>
          </p:nvSpPr>
          <p:spPr>
            <a:xfrm>
              <a:off x="728019" y="3047809"/>
              <a:ext cx="219483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 err="1">
                  <a:ln w="0"/>
                  <a:solidFill>
                    <a:srgbClr val="FF006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Động</a:t>
              </a:r>
              <a:r>
                <a:rPr lang="en-US" sz="4800" dirty="0">
                  <a:ln w="0"/>
                  <a:solidFill>
                    <a:srgbClr val="FF006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 </a:t>
              </a:r>
              <a:r>
                <a:rPr lang="en-US" sz="4800" dirty="0" err="1">
                  <a:ln w="0"/>
                  <a:solidFill>
                    <a:srgbClr val="FF006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từ</a:t>
              </a:r>
              <a:r>
                <a:rPr lang="en-US" sz="4800" dirty="0">
                  <a:ln w="0"/>
                  <a:solidFill>
                    <a:srgbClr val="FF006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:</a:t>
              </a:r>
              <a:endParaRPr lang="en-US" sz="48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64" b="89674" l="1633" r="945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5052" y="2098666"/>
              <a:ext cx="7778004" cy="3057986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728019" y="4490777"/>
            <a:ext cx="9518951" cy="1420018"/>
            <a:chOff x="728019" y="4490777"/>
            <a:chExt cx="9518951" cy="1420018"/>
          </a:xfrm>
        </p:grpSpPr>
        <p:sp>
          <p:nvSpPr>
            <p:cNvPr id="20" name="Rectangle 19"/>
            <p:cNvSpPr/>
            <p:nvPr/>
          </p:nvSpPr>
          <p:spPr>
            <a:xfrm>
              <a:off x="728019" y="4683904"/>
              <a:ext cx="2036135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 err="1">
                  <a:ln w="0"/>
                  <a:solidFill>
                    <a:srgbClr val="FFC00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Tính</a:t>
              </a:r>
              <a:r>
                <a:rPr lang="en-US" sz="4800" dirty="0">
                  <a:ln w="0"/>
                  <a:solidFill>
                    <a:srgbClr val="FFC00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 </a:t>
              </a:r>
              <a:r>
                <a:rPr lang="en-US" sz="4800" dirty="0" err="1">
                  <a:ln w="0"/>
                  <a:solidFill>
                    <a:srgbClr val="FFC00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từ</a:t>
              </a:r>
              <a:r>
                <a:rPr lang="en-US" sz="4800" dirty="0">
                  <a:ln w="0"/>
                  <a:solidFill>
                    <a:srgbClr val="FFC00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UTM Azuki" panose="02040603050506020204" pitchFamily="18" charset="0"/>
                </a:rPr>
                <a:t>:</a:t>
              </a:r>
              <a:endParaRPr lang="en-US" sz="4800" b="0" cap="none" spc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UTM Azuki" panose="02040603050506020204" pitchFamily="18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646" y="4490777"/>
              <a:ext cx="7438324" cy="142001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9733299" y="4413697"/>
            <a:ext cx="2006249" cy="2142158"/>
            <a:chOff x="7030014" y="3422485"/>
            <a:chExt cx="3476625" cy="3609975"/>
          </a:xfrm>
        </p:grpSpPr>
        <p:pic>
          <p:nvPicPr>
            <p:cNvPr id="6" name="Mn 5">
              <a:extLst>
                <a:ext uri="{FF2B5EF4-FFF2-40B4-BE49-F238E27FC236}">
                  <a16:creationId xmlns:a16="http://schemas.microsoft.com/office/drawing/2014/main" id="{EC7329D2-64E2-4C37-8CF9-558B64E64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0014" y="3422485"/>
              <a:ext cx="3476625" cy="3609975"/>
            </a:xfrm>
            <a:prstGeom prst="rect">
              <a:avLst/>
            </a:prstGeom>
          </p:spPr>
        </p:pic>
        <p:pic>
          <p:nvPicPr>
            <p:cNvPr id="8" name="Mn 7">
              <a:extLst>
                <a:ext uri="{FF2B5EF4-FFF2-40B4-BE49-F238E27FC236}">
                  <a16:creationId xmlns:a16="http://schemas.microsoft.com/office/drawing/2014/main" id="{39319992-5774-4044-95B6-AB871B611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3900" y="4644754"/>
              <a:ext cx="1214426" cy="1214426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448757" y="1351640"/>
            <a:ext cx="6241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Hmông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487636" y="3345541"/>
            <a:ext cx="3732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đeo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4221537" y="4887034"/>
            <a:ext cx="3546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hoe,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7681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26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6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7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8" name="Picture 2" descr="C:\Users\TOSHIBA\Desktop\Downloads\tranh-da-quy-pho-ha-noi-mua-thu-12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2" y="736232"/>
            <a:ext cx="4351020" cy="4120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 descr="C:\Users\TOSHIBA\Desktop\Downloads\mong hô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785" y="736232"/>
            <a:ext cx="4351020" cy="4120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" name="Group 2"/>
          <p:cNvGrpSpPr/>
          <p:nvPr/>
        </p:nvGrpSpPr>
        <p:grpSpPr>
          <a:xfrm>
            <a:off x="1201782" y="5216535"/>
            <a:ext cx="3577590" cy="1369423"/>
            <a:chOff x="870857" y="5222540"/>
            <a:chExt cx="3577590" cy="1369423"/>
          </a:xfrm>
        </p:grpSpPr>
        <p:sp>
          <p:nvSpPr>
            <p:cNvPr id="11" name="Rounded Rectangle 10"/>
            <p:cNvSpPr/>
            <p:nvPr/>
          </p:nvSpPr>
          <p:spPr>
            <a:xfrm>
              <a:off x="1306287" y="5405947"/>
              <a:ext cx="3142160" cy="838099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28575" cmpd="thickThin">
              <a:solidFill>
                <a:srgbClr val="00206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Thị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trấn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nhỏ</a:t>
              </a:r>
              <a:endParaRPr lang="en-US" sz="2800" dirty="0">
                <a:solidFill>
                  <a:schemeClr val="tx1"/>
                </a:solidFill>
                <a:latin typeface="UTM Cookies" panose="02040603050506020204" pitchFamily="18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857" y="5222540"/>
              <a:ext cx="1369423" cy="1369423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7322638" y="5156510"/>
            <a:ext cx="2755355" cy="1369423"/>
            <a:chOff x="7120932" y="5143031"/>
            <a:chExt cx="2755355" cy="1369423"/>
          </a:xfrm>
        </p:grpSpPr>
        <p:sp>
          <p:nvSpPr>
            <p:cNvPr id="12" name="Rounded Rectangle 11"/>
            <p:cNvSpPr/>
            <p:nvPr/>
          </p:nvSpPr>
          <p:spPr>
            <a:xfrm>
              <a:off x="7985984" y="5408694"/>
              <a:ext cx="1890303" cy="838099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28575" cmpd="thickThin">
              <a:solidFill>
                <a:srgbClr val="00206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Móng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hổ</a:t>
              </a:r>
              <a:endParaRPr lang="en-US" sz="2800" dirty="0">
                <a:solidFill>
                  <a:schemeClr val="tx1"/>
                </a:solidFill>
                <a:latin typeface="UTM Cookies" panose="02040603050506020204" pitchFamily="18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932" y="5143031"/>
              <a:ext cx="1369423" cy="13694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7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6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7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10" name="Picture 2" descr="C:\Users\TOSHIBA\Desktop\Downloads\634802499584565000-thumb-331452-1368606920_500x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97" y="264044"/>
            <a:ext cx="9045617" cy="5201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2660469" y="5405947"/>
            <a:ext cx="6283233" cy="1369423"/>
            <a:chOff x="2660469" y="5405947"/>
            <a:chExt cx="6283233" cy="1369423"/>
          </a:xfrm>
        </p:grpSpPr>
        <p:sp>
          <p:nvSpPr>
            <p:cNvPr id="11" name="Rounded Rectangle 10"/>
            <p:cNvSpPr/>
            <p:nvPr/>
          </p:nvSpPr>
          <p:spPr>
            <a:xfrm>
              <a:off x="3248297" y="5669991"/>
              <a:ext cx="5695405" cy="838099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28575" cmpd="thickThin">
              <a:solidFill>
                <a:srgbClr val="00206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Những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em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bé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H’mông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chơi</a:t>
              </a:r>
              <a:r>
                <a:rPr lang="en-US" sz="2800" dirty="0">
                  <a:solidFill>
                    <a:schemeClr val="tx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UTM Cookies" panose="02040603050506020204" pitchFamily="18" charset="0"/>
                </a:rPr>
                <a:t>đùa</a:t>
              </a:r>
              <a:endParaRPr lang="en-US" sz="2800" dirty="0">
                <a:solidFill>
                  <a:schemeClr val="tx1"/>
                </a:solidFill>
                <a:latin typeface="UTM Cookies" panose="02040603050506020204" pitchFamily="18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hq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0469" y="5405947"/>
              <a:ext cx="1369423" cy="13694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3274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6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7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306968"/>
            <a:ext cx="4174127" cy="47449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32" y="3045772"/>
            <a:ext cx="4034118" cy="1988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2" descr="C:\Users\TOSHIBA\Desktop\Downloads\images (3)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32" y="390847"/>
            <a:ext cx="4006800" cy="23121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3080399" y="5193265"/>
            <a:ext cx="5592779" cy="1555248"/>
            <a:chOff x="2595284" y="5405947"/>
            <a:chExt cx="5592779" cy="1555248"/>
          </a:xfrm>
        </p:grpSpPr>
        <p:sp>
          <p:nvSpPr>
            <p:cNvPr id="11" name="Rounded Rectangle 10"/>
            <p:cNvSpPr/>
            <p:nvPr/>
          </p:nvSpPr>
          <p:spPr>
            <a:xfrm>
              <a:off x="3705711" y="5630881"/>
              <a:ext cx="4482352" cy="1105379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28575" cmpd="thickThin">
              <a:solidFill>
                <a:srgbClr val="00206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Tu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Dí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Lá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cổ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đeo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móng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hổ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quần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áo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sặc</a:t>
              </a:r>
              <a:r>
                <a:rPr lang="en-US" altLang="en-US" sz="2800" b="1" dirty="0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tx1"/>
                  </a:solidFill>
                  <a:latin typeface="UTM Azuki" panose="02040603050506020204" pitchFamily="18" charset="0"/>
                  <a:cs typeface="Times New Roman" panose="02020603050405020304" pitchFamily="18" charset="0"/>
                </a:rPr>
                <a:t>sỡ</a:t>
              </a:r>
              <a:endParaRPr lang="en-US" altLang="en-US" sz="28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0" cstate="hq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5284" y="5405947"/>
              <a:ext cx="1555248" cy="155524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69" y="742889"/>
            <a:ext cx="2526793" cy="3873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32331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09376" y="469804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Mn 27">
            <a:extLst>
              <a:ext uri="{FF2B5EF4-FFF2-40B4-BE49-F238E27FC236}">
                <a16:creationId xmlns:a16="http://schemas.microsoft.com/office/drawing/2014/main" id="{184B6B65-4220-4092-AD84-D6A9056D10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499">
            <a:off x="7746807" y="4775300"/>
            <a:ext cx="3981408" cy="1635046"/>
          </a:xfrm>
          <a:prstGeom prst="rect">
            <a:avLst/>
          </a:prstGeom>
        </p:spPr>
      </p:pic>
      <p:pic>
        <p:nvPicPr>
          <p:cNvPr id="30" name="Mn 29">
            <a:extLst>
              <a:ext uri="{FF2B5EF4-FFF2-40B4-BE49-F238E27FC236}">
                <a16:creationId xmlns:a16="http://schemas.microsoft.com/office/drawing/2014/main" id="{DF863451-1DBC-4A76-815C-B0D65FCDF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623" y="3253372"/>
            <a:ext cx="3093635" cy="30936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8229" y="1424724"/>
            <a:ext cx="6257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Nắng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phố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huyện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vàng</a:t>
            </a:r>
            <a:r>
              <a:rPr lang="en-US" sz="4000" i="1" dirty="0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hoe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34769" y="568148"/>
            <a:ext cx="10320425" cy="831711"/>
            <a:chOff x="734769" y="424951"/>
            <a:chExt cx="10320425" cy="831711"/>
          </a:xfrm>
        </p:grpSpPr>
        <p:sp>
          <p:nvSpPr>
            <p:cNvPr id="3" name="Rectangle 2"/>
            <p:cNvSpPr/>
            <p:nvPr/>
          </p:nvSpPr>
          <p:spPr>
            <a:xfrm>
              <a:off x="1609980" y="424951"/>
              <a:ext cx="94452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4000" dirty="0" err="1">
                  <a:latin typeface="UTM Azuki" panose="02040603050506020204" pitchFamily="18" charset="0"/>
                </a:rPr>
                <a:t>Đặt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câu</a:t>
              </a:r>
              <a:r>
                <a:rPr lang="en-US" altLang="en-US" sz="4000" dirty="0">
                  <a:solidFill>
                    <a:srgbClr val="FF3300"/>
                  </a:solidFill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hỏi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cho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các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bộ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phận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câu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được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>
                  <a:solidFill>
                    <a:srgbClr val="FF3300"/>
                  </a:solidFill>
                  <a:latin typeface="UTM Azuki" panose="02040603050506020204" pitchFamily="18" charset="0"/>
                </a:rPr>
                <a:t>in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đậm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endParaRPr lang="en-US" sz="4000" dirty="0">
                <a:latin typeface="UTM Azuki" panose="020406030505060202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734769" y="427389"/>
              <a:ext cx="875992" cy="829273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57495" y="2376641"/>
            <a:ext cx="7677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Nắng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phố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huyện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4000" i="1" dirty="0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4000" i="1" dirty="0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4000" i="1" dirty="0">
                <a:solidFill>
                  <a:srgbClr val="C0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4769" y="3328558"/>
            <a:ext cx="87447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dirty="0" err="1">
                <a:latin typeface="UTM Azuki" panose="02040603050506020204" pitchFamily="18" charset="0"/>
              </a:rPr>
              <a:t>Buổi</a:t>
            </a:r>
            <a:r>
              <a:rPr lang="en-US" sz="4000" dirty="0">
                <a:latin typeface="UTM Azuki" panose="02040603050506020204" pitchFamily="18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</a:rPr>
              <a:t>chiều</a:t>
            </a:r>
            <a:r>
              <a:rPr lang="en-US" sz="4000" dirty="0">
                <a:latin typeface="UTM Azuki" panose="02040603050506020204" pitchFamily="18" charset="0"/>
              </a:rPr>
              <a:t>, </a:t>
            </a:r>
            <a:r>
              <a:rPr lang="en-US" sz="4000" dirty="0" err="1">
                <a:latin typeface="UTM Azuki" panose="02040603050506020204" pitchFamily="18" charset="0"/>
              </a:rPr>
              <a:t>xe</a:t>
            </a:r>
            <a:r>
              <a:rPr lang="en-US" sz="4000" dirty="0"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dừng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lại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ở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một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thị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trấn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nhỏ</a:t>
            </a:r>
            <a:r>
              <a:rPr lang="en-US" sz="4000" b="1" i="1" dirty="0">
                <a:latin typeface="UTM Azuki" panose="02040603050506020204" pitchFamily="18" charset="0"/>
              </a:rPr>
              <a:t>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4769" y="4280476"/>
            <a:ext cx="7938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dirty="0">
                <a:latin typeface="UTM Azuki" panose="02040603050506020204" pitchFamily="18" charset="0"/>
              </a:rPr>
              <a:t>-&gt; </a:t>
            </a:r>
            <a:r>
              <a:rPr lang="en-US" sz="4000" dirty="0" err="1">
                <a:latin typeface="UTM Azuki" panose="02040603050506020204" pitchFamily="18" charset="0"/>
              </a:rPr>
              <a:t>Buổi</a:t>
            </a:r>
            <a:r>
              <a:rPr lang="en-US" sz="4000" dirty="0">
                <a:latin typeface="UTM Azuki" panose="02040603050506020204" pitchFamily="18" charset="0"/>
              </a:rPr>
              <a:t> </a:t>
            </a:r>
            <a:r>
              <a:rPr lang="en-US" sz="4000" dirty="0" err="1">
                <a:latin typeface="UTM Azuki" panose="02040603050506020204" pitchFamily="18" charset="0"/>
              </a:rPr>
              <a:t>chiều</a:t>
            </a:r>
            <a:r>
              <a:rPr lang="en-US" sz="4000" dirty="0">
                <a:latin typeface="UTM Azuki" panose="02040603050506020204" pitchFamily="18" charset="0"/>
              </a:rPr>
              <a:t>, </a:t>
            </a:r>
            <a:r>
              <a:rPr lang="en-US" sz="4000" dirty="0" err="1">
                <a:latin typeface="UTM Azuki" panose="02040603050506020204" pitchFamily="18" charset="0"/>
              </a:rPr>
              <a:t>xe</a:t>
            </a:r>
            <a:r>
              <a:rPr lang="en-US" sz="4000" dirty="0"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làm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 err="1">
                <a:solidFill>
                  <a:srgbClr val="FF0066"/>
                </a:solidFill>
                <a:latin typeface="UTM Azuki" panose="02040603050506020204" pitchFamily="18" charset="0"/>
              </a:rPr>
              <a:t>gì</a:t>
            </a:r>
            <a:r>
              <a:rPr lang="en-US" sz="4000" b="1" i="1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4000" b="1" i="1" dirty="0">
                <a:latin typeface="UTM Azuki" panose="02040603050506020204" pitchFamily="18" charset="0"/>
              </a:rPr>
              <a:t>?</a:t>
            </a:r>
          </a:p>
        </p:txBody>
      </p:sp>
      <p:pic>
        <p:nvPicPr>
          <p:cNvPr id="27" name="Mn 17">
            <a:extLst>
              <a:ext uri="{FF2B5EF4-FFF2-40B4-BE49-F238E27FC236}">
                <a16:creationId xmlns:a16="http://schemas.microsoft.com/office/drawing/2014/main" id="{0ED6973F-C7B3-4DCD-8821-64A0B3C9715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69" y="5300610"/>
            <a:ext cx="1280160" cy="155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75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21" grpId="0"/>
      <p:bldP spid="10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09376" y="469804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28" name="Mn 27">
            <a:extLst>
              <a:ext uri="{FF2B5EF4-FFF2-40B4-BE49-F238E27FC236}">
                <a16:creationId xmlns:a16="http://schemas.microsoft.com/office/drawing/2014/main" id="{184B6B65-4220-4092-AD84-D6A9056D10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499">
            <a:off x="795267" y="5249553"/>
            <a:ext cx="2729428" cy="1120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8229" y="1444824"/>
            <a:ext cx="10176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  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Những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em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bé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Hmông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mắt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một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mí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,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những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em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bé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Tu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Dí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,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Phù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Lá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cổ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đeo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móng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hổ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,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quần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áo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sặc</a:t>
            </a:r>
            <a:r>
              <a:rPr lang="en-US" altLang="en-US" sz="4000" i="1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i="1" dirty="0" err="1">
                <a:solidFill>
                  <a:srgbClr val="00B050"/>
                </a:solidFill>
                <a:latin typeface="UTM Azuki" panose="02040603050506020204" pitchFamily="18" charset="0"/>
              </a:rPr>
              <a:t>sỡ</a:t>
            </a:r>
            <a:r>
              <a:rPr lang="en-US" altLang="en-US" sz="4000" dirty="0">
                <a:solidFill>
                  <a:srgbClr val="00B05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4000" dirty="0" err="1">
                <a:latin typeface="UTM Azuki" panose="02040603050506020204" pitchFamily="18" charset="0"/>
              </a:rPr>
              <a:t>đang</a:t>
            </a:r>
            <a:r>
              <a:rPr lang="en-US" altLang="en-US" sz="4000" dirty="0">
                <a:latin typeface="UTM Azuki" panose="02040603050506020204" pitchFamily="18" charset="0"/>
              </a:rPr>
              <a:t> </a:t>
            </a:r>
            <a:r>
              <a:rPr lang="en-US" altLang="en-US" sz="4000" dirty="0" err="1">
                <a:latin typeface="UTM Azuki" panose="02040603050506020204" pitchFamily="18" charset="0"/>
              </a:rPr>
              <a:t>chơi</a:t>
            </a:r>
            <a:r>
              <a:rPr lang="en-US" altLang="en-US" sz="4000" dirty="0">
                <a:latin typeface="UTM Azuki" panose="02040603050506020204" pitchFamily="18" charset="0"/>
              </a:rPr>
              <a:t> </a:t>
            </a:r>
            <a:r>
              <a:rPr lang="en-US" altLang="en-US" sz="4000" dirty="0" err="1">
                <a:latin typeface="UTM Azuki" panose="02040603050506020204" pitchFamily="18" charset="0"/>
              </a:rPr>
              <a:t>đùa</a:t>
            </a:r>
            <a:r>
              <a:rPr lang="en-US" altLang="en-US" sz="4000" dirty="0">
                <a:latin typeface="UTM Azuki" panose="02040603050506020204" pitchFamily="18" charset="0"/>
              </a:rPr>
              <a:t> </a:t>
            </a:r>
            <a:r>
              <a:rPr lang="en-US" altLang="en-US" sz="4000" dirty="0" err="1">
                <a:latin typeface="UTM Azuki" panose="02040603050506020204" pitchFamily="18" charset="0"/>
              </a:rPr>
              <a:t>trước</a:t>
            </a:r>
            <a:r>
              <a:rPr lang="en-US" altLang="en-US" sz="4000" dirty="0">
                <a:latin typeface="UTM Azuki" panose="02040603050506020204" pitchFamily="18" charset="0"/>
              </a:rPr>
              <a:t> </a:t>
            </a:r>
            <a:r>
              <a:rPr lang="en-US" altLang="en-US" sz="4000" dirty="0" err="1">
                <a:latin typeface="UTM Azuki" panose="02040603050506020204" pitchFamily="18" charset="0"/>
              </a:rPr>
              <a:t>sân</a:t>
            </a:r>
            <a:r>
              <a:rPr lang="en-US" altLang="en-US" sz="4000" dirty="0">
                <a:latin typeface="UTM Azuki" panose="02040603050506020204" pitchFamily="18" charset="0"/>
              </a:rPr>
              <a:t>.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6548" y="3535671"/>
            <a:ext cx="7677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-&gt;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đang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đùa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trước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Mn 7">
            <a:extLst>
              <a:ext uri="{FF2B5EF4-FFF2-40B4-BE49-F238E27FC236}">
                <a16:creationId xmlns:a16="http://schemas.microsoft.com/office/drawing/2014/main" id="{85AD0D55-9148-4BC2-ADAF-B3E9BC6194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59" y="4039118"/>
            <a:ext cx="2209003" cy="2209003"/>
          </a:xfrm>
          <a:prstGeom prst="rect">
            <a:avLst/>
          </a:prstGeom>
        </p:spPr>
      </p:pic>
      <p:pic>
        <p:nvPicPr>
          <p:cNvPr id="17" name="Mn 17">
            <a:extLst>
              <a:ext uri="{FF2B5EF4-FFF2-40B4-BE49-F238E27FC236}">
                <a16:creationId xmlns:a16="http://schemas.microsoft.com/office/drawing/2014/main" id="{0ED6973F-C7B3-4DCD-8821-64A0B3C9715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596" y="5300610"/>
            <a:ext cx="1280160" cy="155739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734769" y="568148"/>
            <a:ext cx="10320425" cy="831711"/>
            <a:chOff x="734769" y="424951"/>
            <a:chExt cx="10320425" cy="831711"/>
          </a:xfrm>
        </p:grpSpPr>
        <p:sp>
          <p:nvSpPr>
            <p:cNvPr id="18" name="Rectangle 17"/>
            <p:cNvSpPr/>
            <p:nvPr/>
          </p:nvSpPr>
          <p:spPr>
            <a:xfrm>
              <a:off x="1609980" y="424951"/>
              <a:ext cx="94452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4000" dirty="0" err="1">
                  <a:latin typeface="UTM Azuki" panose="02040603050506020204" pitchFamily="18" charset="0"/>
                </a:rPr>
                <a:t>Đặt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câu</a:t>
              </a:r>
              <a:r>
                <a:rPr lang="en-US" altLang="en-US" sz="4000" dirty="0">
                  <a:solidFill>
                    <a:srgbClr val="FF3300"/>
                  </a:solidFill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hỏi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cho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các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bộ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phận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câu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 err="1">
                  <a:latin typeface="UTM Azuki" panose="02040603050506020204" pitchFamily="18" charset="0"/>
                </a:rPr>
                <a:t>được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r>
                <a:rPr lang="en-US" altLang="en-US" sz="4000" dirty="0">
                  <a:solidFill>
                    <a:srgbClr val="FF3300"/>
                  </a:solidFill>
                  <a:latin typeface="UTM Azuki" panose="02040603050506020204" pitchFamily="18" charset="0"/>
                </a:rPr>
                <a:t>in </a:t>
              </a:r>
              <a:r>
                <a:rPr lang="en-US" altLang="en-US" sz="4000" dirty="0" err="1">
                  <a:solidFill>
                    <a:srgbClr val="FF3300"/>
                  </a:solidFill>
                  <a:latin typeface="UTM Azuki" panose="02040603050506020204" pitchFamily="18" charset="0"/>
                </a:rPr>
                <a:t>đậm</a:t>
              </a:r>
              <a:r>
                <a:rPr lang="en-US" altLang="en-US" sz="4000" dirty="0">
                  <a:latin typeface="UTM Azuki" panose="02040603050506020204" pitchFamily="18" charset="0"/>
                </a:rPr>
                <a:t> </a:t>
              </a:r>
              <a:endParaRPr lang="en-US" sz="4000" dirty="0">
                <a:latin typeface="UTM Azuki" panose="02040603050506020204" pitchFamily="18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734769" y="427389"/>
              <a:ext cx="875992" cy="829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448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MN 3">
            <a:extLst>
              <a:ext uri="{FF2B5EF4-FFF2-40B4-BE49-F238E27FC236}">
                <a16:creationId xmlns:a16="http://schemas.microsoft.com/office/drawing/2014/main" id="{7472D541-9E5F-4DF2-BBE8-42FF5A7CFF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434" y="682733"/>
            <a:ext cx="2276475" cy="1838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78324" y="738561"/>
            <a:ext cx="503375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convex"/>
            </a:sp3d>
          </a:bodyPr>
          <a:lstStyle/>
          <a:p>
            <a:pPr algn="ctr"/>
            <a:r>
              <a:rPr lang="en-US" sz="6600" b="1" dirty="0" err="1">
                <a:ln/>
                <a:solidFill>
                  <a:srgbClr val="FF8B5E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Vận</a:t>
            </a:r>
            <a:r>
              <a:rPr lang="en-US" sz="66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 </a:t>
            </a:r>
            <a:r>
              <a:rPr lang="en-US" sz="6600" b="1" dirty="0" err="1">
                <a:ln/>
                <a:solidFill>
                  <a:srgbClr val="FF0066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dụng</a:t>
            </a:r>
            <a:endParaRPr lang="en-US" sz="6600" b="1" dirty="0">
              <a:ln/>
              <a:solidFill>
                <a:srgbClr val="FF0066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UTM Aristote" panose="02040603050506020204" pitchFamily="18" charset="0"/>
            </a:endParaRPr>
          </a:p>
        </p:txBody>
      </p:sp>
      <p:pic>
        <p:nvPicPr>
          <p:cNvPr id="13" name="MN 7">
            <a:extLst>
              <a:ext uri="{FF2B5EF4-FFF2-40B4-BE49-F238E27FC236}">
                <a16:creationId xmlns:a16="http://schemas.microsoft.com/office/drawing/2014/main" id="{3DEF2A0A-EA2B-4BEA-841C-27BDC11292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73" y="442873"/>
            <a:ext cx="1876465" cy="1876465"/>
          </a:xfrm>
          <a:prstGeom prst="rect">
            <a:avLst/>
          </a:prstGeom>
        </p:spPr>
      </p:pic>
      <p:pic>
        <p:nvPicPr>
          <p:cNvPr id="16" name="MN 6">
            <a:extLst>
              <a:ext uri="{FF2B5EF4-FFF2-40B4-BE49-F238E27FC236}">
                <a16:creationId xmlns:a16="http://schemas.microsoft.com/office/drawing/2014/main" id="{9C4EA425-FB0D-4393-A28A-8FBAF5BCC56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0" y="4306164"/>
            <a:ext cx="1932210" cy="193221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613611" y="1921921"/>
            <a:ext cx="8090085" cy="4210052"/>
            <a:chOff x="2613611" y="1921921"/>
            <a:chExt cx="8090085" cy="4210052"/>
          </a:xfrm>
        </p:grpSpPr>
        <p:pic>
          <p:nvPicPr>
            <p:cNvPr id="10" name="MN 9">
              <a:extLst>
                <a:ext uri="{FF2B5EF4-FFF2-40B4-BE49-F238E27FC236}">
                  <a16:creationId xmlns:a16="http://schemas.microsoft.com/office/drawing/2014/main" id="{6953ED0E-A05E-430E-8700-C51512D35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3611" y="1921921"/>
              <a:ext cx="8090085" cy="421005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88529" y="2343820"/>
              <a:ext cx="413335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Chọn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đoạn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văn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/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bài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văn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mà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em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yêu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thích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trong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chương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trình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Tiếng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Việt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lớp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4 HK1.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Và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xác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định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các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kiểu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câu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kể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trong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đoạn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văn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UTM Azuki" panose="02040603050506020204" pitchFamily="18" charset="0"/>
                </a:rPr>
                <a:t>đó</a:t>
              </a:r>
              <a:r>
                <a:rPr lang="en-US" sz="3200" dirty="0">
                  <a:solidFill>
                    <a:srgbClr val="002060"/>
                  </a:solidFill>
                  <a:latin typeface="UTM Azuki" panose="0204060305050602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822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693531" y="544931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MN 3">
            <a:extLst>
              <a:ext uri="{FF2B5EF4-FFF2-40B4-BE49-F238E27FC236}">
                <a16:creationId xmlns:a16="http://schemas.microsoft.com/office/drawing/2014/main" id="{44831CDE-F2D7-4F41-902C-6EDAF4A588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972" y="875177"/>
            <a:ext cx="4953000" cy="5086350"/>
          </a:xfrm>
          <a:prstGeom prst="rect">
            <a:avLst/>
          </a:prstGeom>
        </p:spPr>
      </p:pic>
      <p:pic>
        <p:nvPicPr>
          <p:cNvPr id="7" name="MN 6">
            <a:extLst>
              <a:ext uri="{FF2B5EF4-FFF2-40B4-BE49-F238E27FC236}">
                <a16:creationId xmlns:a16="http://schemas.microsoft.com/office/drawing/2014/main" id="{DF3BE658-A4C3-4CA4-80C7-96B9659024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82" y="1853519"/>
            <a:ext cx="3880104" cy="388010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04599" y="745523"/>
            <a:ext cx="378340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convex"/>
            </a:sp3d>
          </a:bodyPr>
          <a:lstStyle/>
          <a:p>
            <a:pPr algn="ctr"/>
            <a:r>
              <a:rPr lang="en-US" sz="6600" b="1" dirty="0" err="1">
                <a:ln/>
                <a:solidFill>
                  <a:srgbClr val="FF8B5E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Dặn</a:t>
            </a:r>
            <a:r>
              <a:rPr lang="en-US" sz="6600" b="1" dirty="0">
                <a:ln/>
                <a:solidFill>
                  <a:srgbClr val="FF8B5E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 </a:t>
            </a:r>
            <a:r>
              <a:rPr lang="en-US" sz="6600" b="1" dirty="0" err="1">
                <a:ln/>
                <a:solidFill>
                  <a:srgbClr val="CCFF33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istote" panose="02040603050506020204" pitchFamily="18" charset="0"/>
              </a:rPr>
              <a:t>dò</a:t>
            </a:r>
            <a:endParaRPr lang="en-US" sz="6600" b="1" dirty="0">
              <a:ln/>
              <a:solidFill>
                <a:srgbClr val="CCFF33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UTM Aristote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8787" y="2062630"/>
            <a:ext cx="2387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  <a:latin typeface="UTM Aristote" panose="02040603050506020204" pitchFamily="18" charset="0"/>
              </a:rPr>
              <a:t>- </a:t>
            </a:r>
            <a:r>
              <a:rPr lang="en-US" sz="2800" dirty="0" err="1">
                <a:solidFill>
                  <a:srgbClr val="00B050"/>
                </a:solidFill>
                <a:latin typeface="UTM Aristote" panose="02040603050506020204" pitchFamily="18" charset="0"/>
              </a:rPr>
              <a:t>Xem</a:t>
            </a:r>
            <a:r>
              <a:rPr lang="en-US" sz="2800" dirty="0">
                <a:solidFill>
                  <a:srgbClr val="00B05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 Aristote" panose="02040603050506020204" pitchFamily="18" charset="0"/>
              </a:rPr>
              <a:t>lại</a:t>
            </a:r>
            <a:r>
              <a:rPr lang="en-US" sz="2800" dirty="0">
                <a:solidFill>
                  <a:srgbClr val="00B05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 Aristote" panose="020406030505060202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 Aristote" panose="020406030505060202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UTM Aristote" panose="020406030505060202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2645" y="3342415"/>
            <a:ext cx="27040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-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Chuẩn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bị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bài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tiếp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theo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: “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Ôn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tập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học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kì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1 (</a:t>
            </a:r>
            <a:r>
              <a:rPr lang="en-US" sz="2800" dirty="0" err="1">
                <a:solidFill>
                  <a:srgbClr val="7030A0"/>
                </a:solidFill>
                <a:latin typeface="UTM Aristote" panose="02040603050506020204" pitchFamily="18" charset="0"/>
              </a:rPr>
              <a:t>tiết</a:t>
            </a:r>
            <a:r>
              <a:rPr lang="en-US" sz="2800" dirty="0">
                <a:solidFill>
                  <a:srgbClr val="7030A0"/>
                </a:solidFill>
                <a:latin typeface="UTM Aristote" panose="02040603050506020204" pitchFamily="18" charset="0"/>
              </a:rPr>
              <a:t> 6)”</a:t>
            </a:r>
          </a:p>
        </p:txBody>
      </p:sp>
    </p:spTree>
    <p:extLst>
      <p:ext uri="{BB962C8B-B14F-4D97-AF65-F5344CB8AC3E}">
        <p14:creationId xmlns:p14="http://schemas.microsoft.com/office/powerpoint/2010/main" val="87507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693531" y="544931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Mn 3">
            <a:extLst>
              <a:ext uri="{FF2B5EF4-FFF2-40B4-BE49-F238E27FC236}">
                <a16:creationId xmlns:a16="http://schemas.microsoft.com/office/drawing/2014/main" id="{44831CDE-F2D7-4F41-902C-6EDAF4A588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378" y="864528"/>
            <a:ext cx="4953000" cy="5086350"/>
          </a:xfrm>
          <a:prstGeom prst="rect">
            <a:avLst/>
          </a:prstGeom>
        </p:spPr>
      </p:pic>
      <p:pic>
        <p:nvPicPr>
          <p:cNvPr id="20" name="Mn 27">
            <a:extLst>
              <a:ext uri="{FF2B5EF4-FFF2-40B4-BE49-F238E27FC236}">
                <a16:creationId xmlns:a16="http://schemas.microsoft.com/office/drawing/2014/main" id="{184B6B65-4220-4092-AD84-D6A9056D10F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499">
            <a:off x="839025" y="4346311"/>
            <a:ext cx="5500061" cy="2032920"/>
          </a:xfrm>
          <a:prstGeom prst="rect">
            <a:avLst/>
          </a:prstGeom>
        </p:spPr>
      </p:pic>
      <p:pic>
        <p:nvPicPr>
          <p:cNvPr id="21" name="MN 29">
            <a:extLst>
              <a:ext uri="{FF2B5EF4-FFF2-40B4-BE49-F238E27FC236}">
                <a16:creationId xmlns:a16="http://schemas.microsoft.com/office/drawing/2014/main" id="{DF863451-1DBC-4A76-815C-B0D65FCDFF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80" y="685603"/>
            <a:ext cx="4389943" cy="4389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28990" y="2284648"/>
            <a:ext cx="2586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66"/>
                </a:solidFill>
                <a:latin typeface="UTM Azuki" panose="02040603050506020204" pitchFamily="18" charset="0"/>
              </a:rPr>
              <a:t>1. </a:t>
            </a:r>
            <a:r>
              <a:rPr lang="en-US" sz="3600" dirty="0" err="1">
                <a:solidFill>
                  <a:srgbClr val="FF0066"/>
                </a:solidFill>
                <a:latin typeface="UTM Azuki" panose="02040603050506020204" pitchFamily="18" charset="0"/>
              </a:rPr>
              <a:t>Khởi</a:t>
            </a:r>
            <a:r>
              <a:rPr lang="en-US" sz="3600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UTM Azuki" panose="02040603050506020204" pitchFamily="18" charset="0"/>
              </a:rPr>
              <a:t>động</a:t>
            </a:r>
            <a:endParaRPr lang="en-US" sz="3600" dirty="0">
              <a:solidFill>
                <a:srgbClr val="FF0066"/>
              </a:solidFill>
              <a:latin typeface="UTM Azuki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8990" y="3261927"/>
            <a:ext cx="2586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UTM Azuki" panose="02040603050506020204" pitchFamily="18" charset="0"/>
              </a:rPr>
              <a:t>2. </a:t>
            </a:r>
            <a:r>
              <a:rPr lang="en-US" sz="3600" dirty="0" err="1">
                <a:solidFill>
                  <a:srgbClr val="7030A0"/>
                </a:solidFill>
                <a:latin typeface="UTM Azuki" panose="02040603050506020204" pitchFamily="18" charset="0"/>
              </a:rPr>
              <a:t>Thực</a:t>
            </a:r>
            <a:r>
              <a:rPr lang="en-US" sz="3600" dirty="0">
                <a:solidFill>
                  <a:srgbClr val="7030A0"/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UTM Azuki" panose="02040603050506020204" pitchFamily="18" charset="0"/>
              </a:rPr>
              <a:t>hành</a:t>
            </a:r>
            <a:endParaRPr lang="en-US" sz="3600" dirty="0">
              <a:solidFill>
                <a:srgbClr val="7030A0"/>
              </a:solidFill>
              <a:latin typeface="UTM Azuki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28990" y="4239205"/>
            <a:ext cx="2586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F0"/>
                </a:solidFill>
                <a:latin typeface="UTM Azuki" panose="02040603050506020204" pitchFamily="18" charset="0"/>
              </a:rPr>
              <a:t>3. </a:t>
            </a:r>
            <a:r>
              <a:rPr lang="en-US" sz="3600" dirty="0" err="1">
                <a:solidFill>
                  <a:srgbClr val="00B0F0"/>
                </a:solidFill>
                <a:latin typeface="UTM Azuki" panose="02040603050506020204" pitchFamily="18" charset="0"/>
              </a:rPr>
              <a:t>Vận</a:t>
            </a:r>
            <a:r>
              <a:rPr lang="en-US" sz="3600" dirty="0">
                <a:solidFill>
                  <a:srgbClr val="00B0F0"/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UTM Azuki" panose="02040603050506020204" pitchFamily="18" charset="0"/>
              </a:rPr>
              <a:t>dụng</a:t>
            </a:r>
            <a:endParaRPr lang="en-US" sz="3600" dirty="0">
              <a:solidFill>
                <a:srgbClr val="00B0F0"/>
              </a:solidFill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513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6" name="Mn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99" y="971132"/>
            <a:ext cx="8772525" cy="5057775"/>
          </a:xfrm>
          <a:prstGeom prst="rect">
            <a:avLst/>
          </a:prstGeom>
        </p:spPr>
      </p:pic>
      <p:pic>
        <p:nvPicPr>
          <p:cNvPr id="8" name="Mn 7">
            <a:extLst>
              <a:ext uri="{FF2B5EF4-FFF2-40B4-BE49-F238E27FC236}">
                <a16:creationId xmlns:a16="http://schemas.microsoft.com/office/drawing/2014/main" id="{85AD0D55-9148-4BC2-ADAF-B3E9BC6194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552" y="2937945"/>
            <a:ext cx="1928009" cy="1928009"/>
          </a:xfrm>
          <a:prstGeom prst="rect">
            <a:avLst/>
          </a:prstGeom>
        </p:spPr>
      </p:pic>
      <p:pic>
        <p:nvPicPr>
          <p:cNvPr id="10" name="Mn 9">
            <a:extLst>
              <a:ext uri="{FF2B5EF4-FFF2-40B4-BE49-F238E27FC236}">
                <a16:creationId xmlns:a16="http://schemas.microsoft.com/office/drawing/2014/main" id="{81EF935E-E024-4E2E-82CA-3B7661B0D2F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54" y="1797630"/>
            <a:ext cx="2887366" cy="2887366"/>
          </a:xfrm>
          <a:prstGeom prst="rect">
            <a:avLst/>
          </a:prstGeom>
        </p:spPr>
      </p:pic>
      <p:sp>
        <p:nvSpPr>
          <p:cNvPr id="14" name="Mn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5613729" y="502449"/>
            <a:ext cx="53508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TM Avenida" panose="02040603050506020204" pitchFamily="18" charset="0"/>
                <a:ea typeface="微软雅黑" panose="020B0503020204020204" pitchFamily="34" charset="-122"/>
              </a:rPr>
              <a:t>Khởi</a:t>
            </a:r>
            <a:r>
              <a:rPr kumimoji="0" lang="en-US" altLang="zh-CN" sz="96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TM Avenida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96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TM Avenida" panose="02040603050506020204" pitchFamily="18" charset="0"/>
                <a:ea typeface="微软雅黑" panose="020B0503020204020204" pitchFamily="34" charset="-122"/>
              </a:rPr>
              <a:t>động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UTM Avenida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37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14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15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16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308" y="4409479"/>
            <a:ext cx="2435200" cy="243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4" y="4202554"/>
            <a:ext cx="2979800" cy="2681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536" y="3246581"/>
            <a:ext cx="4029000" cy="40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160" y="3029000"/>
            <a:ext cx="1146000" cy="1347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800" y="374225"/>
            <a:ext cx="3260683" cy="24455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500" y="-1431046"/>
            <a:ext cx="3422800" cy="41331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181" y="-313297"/>
            <a:ext cx="3029000" cy="30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" y="-119981"/>
            <a:ext cx="2828800" cy="282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08" y="1839953"/>
            <a:ext cx="6128225" cy="245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102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0"/>
            <a:ext cx="12192000" cy="5405947"/>
          </a:xfrm>
          <a:prstGeom prst="rect">
            <a:avLst/>
          </a:prstGeom>
        </p:spPr>
      </p:pic>
      <p:grpSp>
        <p:nvGrpSpPr>
          <p:cNvPr id="1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16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17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311401"/>
            <a:ext cx="3886200" cy="3497580"/>
          </a:xfrm>
          <a:prstGeom prst="rect">
            <a:avLst/>
          </a:prstGeom>
        </p:spPr>
      </p:pic>
      <p:pic>
        <p:nvPicPr>
          <p:cNvPr id="6" name="Picture 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-863600"/>
            <a:ext cx="7112000" cy="5334000"/>
          </a:xfrm>
          <a:prstGeom prst="rect">
            <a:avLst/>
          </a:prstGeom>
        </p:spPr>
      </p:pic>
      <p:pic>
        <p:nvPicPr>
          <p:cNvPr id="7" name="Picture 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351" y="482600"/>
            <a:ext cx="5384800" cy="65024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35096" y="3142054"/>
            <a:ext cx="3154304" cy="2672604"/>
            <a:chOff x="701322" y="2356540"/>
            <a:chExt cx="2365728" cy="200445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22" y="2398843"/>
              <a:ext cx="1816806" cy="19621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244" y="2356540"/>
              <a:ext cx="1816806" cy="196215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727" y="897927"/>
            <a:ext cx="1810947" cy="18109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3739477"/>
            <a:ext cx="1828800" cy="1828800"/>
          </a:xfrm>
          <a:prstGeom prst="rect">
            <a:avLst/>
          </a:prstGeom>
        </p:spPr>
      </p:pic>
      <p:sp>
        <p:nvSpPr>
          <p:cNvPr id="13" name="Right Arrow 12">
            <a:hlinkClick r:id="rId18" action="ppaction://hlinksldjump"/>
          </p:cNvPr>
          <p:cNvSpPr/>
          <p:nvPr/>
        </p:nvSpPr>
        <p:spPr>
          <a:xfrm>
            <a:off x="10261600" y="76199"/>
            <a:ext cx="1101165" cy="821727"/>
          </a:xfrm>
          <a:prstGeom prst="rightArrow">
            <a:avLst/>
          </a:prstGeom>
          <a:solidFill>
            <a:schemeClr val="accent1">
              <a:alpha val="7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41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7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8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9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Mn 1"/>
          <p:cNvSpPr>
            <a:spLocks noGrp="1"/>
          </p:cNvSpPr>
          <p:nvPr>
            <p:ph type="title" idx="4294967295"/>
          </p:nvPr>
        </p:nvSpPr>
        <p:spPr>
          <a:xfrm>
            <a:off x="609600" y="2544786"/>
            <a:ext cx="10972800" cy="2375419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12700">
            <a:solidFill>
              <a:schemeClr val="accent2">
                <a:lumMod val="75000"/>
              </a:schemeClr>
            </a:solidFill>
            <a:prstDash val="lgDashDot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Em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hãy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đặt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một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câu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có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sử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dụng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zuki" panose="02040603050506020204" pitchFamily="18" charset="0"/>
                <a:cs typeface="Arial" pitchFamily="34" charset="0"/>
              </a:rPr>
              <a:t>tính</a:t>
            </a:r>
            <a:r>
              <a:rPr lang="en-US" b="1" dirty="0">
                <a:solidFill>
                  <a:srgbClr val="FF0000"/>
                </a:solidFill>
                <a:latin typeface="UTM Azuki" panose="02040603050506020204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zuki" panose="02040603050506020204" pitchFamily="18" charset="0"/>
                <a:cs typeface="Arial" pitchFamily="34" charset="0"/>
              </a:rPr>
              <a:t>từ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  <a:cs typeface="Arial" pitchFamily="34" charset="0"/>
              </a:rPr>
              <a:t>?</a:t>
            </a:r>
          </a:p>
        </p:txBody>
      </p:sp>
      <p:pic>
        <p:nvPicPr>
          <p:cNvPr id="5" name="MN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644" y="76200"/>
            <a:ext cx="1985156" cy="1786640"/>
          </a:xfrm>
          <a:prstGeom prst="rect">
            <a:avLst/>
          </a:prstGeom>
        </p:spPr>
      </p:pic>
      <p:pic>
        <p:nvPicPr>
          <p:cNvPr id="10" name="MN 29">
            <a:extLst>
              <a:ext uri="{FF2B5EF4-FFF2-40B4-BE49-F238E27FC236}">
                <a16:creationId xmlns:a16="http://schemas.microsoft.com/office/drawing/2014/main" id="{DF863451-1DBC-4A76-815C-B0D65FCDFFF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85" y="296006"/>
            <a:ext cx="2871044" cy="2871044"/>
          </a:xfrm>
          <a:prstGeom prst="rect">
            <a:avLst/>
          </a:prstGeom>
        </p:spPr>
      </p:pic>
      <p:pic>
        <p:nvPicPr>
          <p:cNvPr id="11" name="Mn 5">
            <a:extLst>
              <a:ext uri="{FF2B5EF4-FFF2-40B4-BE49-F238E27FC236}">
                <a16:creationId xmlns:a16="http://schemas.microsoft.com/office/drawing/2014/main" id="{EC7329D2-64E2-4C37-8CF9-558B64E64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430" y="4503724"/>
            <a:ext cx="2337370" cy="2427023"/>
          </a:xfrm>
          <a:prstGeom prst="rect">
            <a:avLst/>
          </a:prstGeom>
        </p:spPr>
      </p:pic>
      <p:pic>
        <p:nvPicPr>
          <p:cNvPr id="12" name="MN 7">
            <a:extLst>
              <a:ext uri="{FF2B5EF4-FFF2-40B4-BE49-F238E27FC236}">
                <a16:creationId xmlns:a16="http://schemas.microsoft.com/office/drawing/2014/main" id="{39319992-5774-4044-95B6-AB871B61160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644" y="5255070"/>
            <a:ext cx="816471" cy="8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02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7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8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9" name="MN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393576"/>
            <a:ext cx="10972800" cy="2510890"/>
          </a:xfrm>
          <a:prstGeom prst="rect">
            <a:avLst/>
          </a:prstGeom>
          <a:solidFill>
            <a:srgbClr val="FFFF00">
              <a:alpha val="72000"/>
            </a:srgbClr>
          </a:solidFill>
          <a:ln w="19050">
            <a:solidFill>
              <a:schemeClr val="accent6">
                <a:lumMod val="75000"/>
              </a:schemeClr>
            </a:solidFill>
            <a:prstDash val="lgDashDotDot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just"/>
            <a:r>
              <a:rPr lang="nl-NL" sz="72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</a:rPr>
              <a:t>Em hãy đặt một câu có sử dụng </a:t>
            </a:r>
            <a:r>
              <a:rPr lang="nl-NL" sz="7200" dirty="0">
                <a:solidFill>
                  <a:srgbClr val="00B050"/>
                </a:solidFill>
                <a:latin typeface="UTM Azuki" panose="02040603050506020204" pitchFamily="18" charset="0"/>
              </a:rPr>
              <a:t>danh từ</a:t>
            </a:r>
            <a:r>
              <a:rPr lang="nl-NL" sz="7200" dirty="0">
                <a:solidFill>
                  <a:schemeClr val="accent2">
                    <a:lumMod val="50000"/>
                  </a:schemeClr>
                </a:solidFill>
                <a:latin typeface="UTM Azuki" panose="02040603050506020204" pitchFamily="18" charset="0"/>
              </a:rPr>
              <a:t>?</a:t>
            </a:r>
            <a:endParaRPr lang="en-US" sz="7200" dirty="0">
              <a:solidFill>
                <a:schemeClr val="accent2">
                  <a:lumMod val="50000"/>
                </a:schemeClr>
              </a:solidFill>
              <a:latin typeface="UTM Azuki" panose="02040603050506020204" pitchFamily="18" charset="0"/>
              <a:cs typeface="Arial" pitchFamily="34" charset="0"/>
            </a:endParaRP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348" y="-330201"/>
            <a:ext cx="3504052" cy="2628039"/>
          </a:xfrm>
          <a:prstGeom prst="rect">
            <a:avLst/>
          </a:prstGeom>
        </p:spPr>
      </p:pic>
      <p:pic>
        <p:nvPicPr>
          <p:cNvPr id="10" name="Mn7">
            <a:extLst>
              <a:ext uri="{FF2B5EF4-FFF2-40B4-BE49-F238E27FC236}">
                <a16:creationId xmlns:a16="http://schemas.microsoft.com/office/drawing/2014/main" id="{2D7E3E24-8218-4C4D-93A6-5F0EB26D9D5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433" y="4403725"/>
            <a:ext cx="2494684" cy="2494684"/>
          </a:xfrm>
          <a:prstGeom prst="rect">
            <a:avLst/>
          </a:prstGeom>
        </p:spPr>
      </p:pic>
      <p:pic>
        <p:nvPicPr>
          <p:cNvPr id="12" name="MN 29">
            <a:extLst>
              <a:ext uri="{FF2B5EF4-FFF2-40B4-BE49-F238E27FC236}">
                <a16:creationId xmlns:a16="http://schemas.microsoft.com/office/drawing/2014/main" id="{DF863451-1DBC-4A76-815C-B0D65FCDFFF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8" y="423908"/>
            <a:ext cx="2413844" cy="241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8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n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7" name="Mn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8" name="Mn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9" name="Mn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815176"/>
            <a:ext cx="10972800" cy="2095471"/>
          </a:xfrm>
          <a:prstGeom prst="rect">
            <a:avLst/>
          </a:prstGeom>
          <a:solidFill>
            <a:srgbClr val="C00000">
              <a:alpha val="46000"/>
            </a:srgbClr>
          </a:solidFill>
          <a:ln w="19050">
            <a:solidFill>
              <a:schemeClr val="accent2">
                <a:lumMod val="50000"/>
              </a:schemeClr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/>
            <a:r>
              <a:rPr lang="nl-NL" sz="7200" dirty="0">
                <a:latin typeface="UTM Azuki" panose="02040603050506020204" pitchFamily="18" charset="0"/>
              </a:rPr>
              <a:t>Em hãy đặt một câu có sử dụng </a:t>
            </a:r>
            <a:r>
              <a:rPr lang="nl-NL" sz="7200" dirty="0">
                <a:solidFill>
                  <a:schemeClr val="tx2">
                    <a:lumMod val="75000"/>
                  </a:schemeClr>
                </a:solidFill>
                <a:latin typeface="UTM Azuki" panose="02040603050506020204" pitchFamily="18" charset="0"/>
              </a:rPr>
              <a:t>động từ</a:t>
            </a:r>
            <a:r>
              <a:rPr lang="nl-NL" sz="7200" dirty="0">
                <a:latin typeface="UTM Azuki" panose="02040603050506020204" pitchFamily="18" charset="0"/>
              </a:rPr>
              <a:t>?</a:t>
            </a:r>
            <a:endParaRPr lang="en-US" sz="7200" dirty="0">
              <a:latin typeface="UTM Azuki" panose="02040603050506020204" pitchFamily="18" charset="0"/>
              <a:cs typeface="Arial" pitchFamily="34" charset="0"/>
            </a:endParaRP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761" y="-838201"/>
            <a:ext cx="2553821" cy="3083859"/>
          </a:xfrm>
          <a:prstGeom prst="rect">
            <a:avLst/>
          </a:prstGeom>
        </p:spPr>
      </p:pic>
      <p:pic>
        <p:nvPicPr>
          <p:cNvPr id="10" name="Mn29">
            <a:extLst>
              <a:ext uri="{FF2B5EF4-FFF2-40B4-BE49-F238E27FC236}">
                <a16:creationId xmlns:a16="http://schemas.microsoft.com/office/drawing/2014/main" id="{DF863451-1DBC-4A76-815C-B0D65FCDFFF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18" y="597946"/>
            <a:ext cx="2667768" cy="2667768"/>
          </a:xfrm>
          <a:prstGeom prst="rect">
            <a:avLst/>
          </a:prstGeom>
        </p:spPr>
      </p:pic>
      <p:pic>
        <p:nvPicPr>
          <p:cNvPr id="12" name="MN 9">
            <a:extLst>
              <a:ext uri="{FF2B5EF4-FFF2-40B4-BE49-F238E27FC236}">
                <a16:creationId xmlns:a16="http://schemas.microsoft.com/office/drawing/2014/main" id="{7CBD7434-EED8-4C71-BCA0-C0D78702ED7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750" y="4588779"/>
            <a:ext cx="3403832" cy="226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4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62830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903</Words>
  <Application>Microsoft Office PowerPoint</Application>
  <PresentationFormat>Widescreen</PresentationFormat>
  <Paragraphs>101</Paragraphs>
  <Slides>27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Calibri</vt:lpstr>
      <vt:lpstr>UTM American Sans</vt:lpstr>
      <vt:lpstr>UTM Azuki</vt:lpstr>
      <vt:lpstr>Arial</vt:lpstr>
      <vt:lpstr>等线</vt:lpstr>
      <vt:lpstr>UTM Cookies</vt:lpstr>
      <vt:lpstr>UTM A&amp;S Graceland</vt:lpstr>
      <vt:lpstr>UTM Aristote</vt:lpstr>
      <vt:lpstr>UTM Showcard</vt:lpstr>
      <vt:lpstr>Times New Roman</vt:lpstr>
      <vt:lpstr>UTM Avenida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hãy đặt một câu có sử dụng tính từ?</vt:lpstr>
      <vt:lpstr>Em hãy đặt một câu có sử dụng danh từ?</vt:lpstr>
      <vt:lpstr>Em hãy đặt một câu có sử dụng động từ?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</dc:title>
  <dc:subject>Tiếng Việt 4</dc:subject>
  <dc:creator>Măng Non Team</dc:creator>
  <cp:keywords>Măng Non Team</cp:keywords>
  <dc:description>Ôn tập cuối HK1 (tiết 5)</dc:description>
  <cp:lastModifiedBy>Lan Anh Dương</cp:lastModifiedBy>
  <cp:revision>102</cp:revision>
  <dcterms:created xsi:type="dcterms:W3CDTF">2018-03-15T05:31:05Z</dcterms:created>
  <dcterms:modified xsi:type="dcterms:W3CDTF">2023-07-23T09:36:58Z</dcterms:modified>
  <cp:category>Măng Non</cp:category>
</cp:coreProperties>
</file>