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7" r:id="rId2"/>
    <p:sldId id="288" r:id="rId3"/>
    <p:sldId id="285" r:id="rId4"/>
    <p:sldId id="286" r:id="rId5"/>
    <p:sldId id="287" r:id="rId6"/>
    <p:sldId id="289" r:id="rId7"/>
    <p:sldId id="260" r:id="rId8"/>
    <p:sldId id="256" r:id="rId9"/>
    <p:sldId id="291" r:id="rId10"/>
    <p:sldId id="290" r:id="rId11"/>
    <p:sldId id="292" r:id="rId12"/>
    <p:sldId id="293" r:id="rId13"/>
    <p:sldId id="272" r:id="rId14"/>
    <p:sldId id="277" r:id="rId15"/>
    <p:sldId id="294" r:id="rId16"/>
    <p:sldId id="295" r:id="rId17"/>
    <p:sldId id="270" r:id="rId18"/>
  </p:sldIdLst>
  <p:sldSz cx="12192000" cy="6858000"/>
  <p:notesSz cx="6858000" cy="9144000"/>
  <p:embeddedFontLst>
    <p:embeddedFont>
      <p:font typeface=".VnTime" panose="020B7200000000000000" pitchFamily="34" charset="0"/>
      <p:regular r:id="rId20"/>
      <p:bold r:id="rId21"/>
      <p:italic r:id="rId22"/>
      <p:boldItalic r:id="rId23"/>
    </p:embeddedFont>
    <p:embeddedFont>
      <p:font typeface="字魂27号-布丁体" panose="020B0604020202020204" charset="-122"/>
      <p:regular r:id="rId24"/>
    </p:embeddedFont>
    <p:embeddedFont>
      <p:font typeface="Lobster" panose="020B0604020202020204" charset="0"/>
      <p:regular r:id="rId25"/>
    </p:embeddedFont>
    <p:embeddedFont>
      <p:font typeface="等线 Light" panose="020B0604020202020204" charset="-122"/>
      <p:regular r:id="rId26"/>
    </p:embeddedFont>
    <p:embeddedFont>
      <p:font typeface="等线" panose="020B0604020202020204" charset="-122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思源黑体 CN Bold" panose="020B0604020202020204" charset="0"/>
      <p:bold r:id="rId33"/>
    </p:embeddedFont>
    <p:embeddedFont>
      <p:font typeface="Tahoma" panose="020B0604030504040204" pitchFamily="34" charset="0"/>
      <p:regular r:id="rId34"/>
      <p:bold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A02"/>
    <a:srgbClr val="FAE9DC"/>
    <a:srgbClr val="FBEB5C"/>
    <a:srgbClr val="FFFFFF"/>
    <a:srgbClr val="FF8600"/>
    <a:srgbClr val="FF1A32"/>
    <a:srgbClr val="28E5C5"/>
    <a:srgbClr val="FE622A"/>
    <a:srgbClr val="FF8E00"/>
    <a:srgbClr val="EB8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84" d="100"/>
          <a:sy n="84" d="100"/>
        </p:scale>
        <p:origin x="-518" y="2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1A315-F1CD-4472-8AB7-0478FAD24C8B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0372A-0EAB-497F-8C4F-DBA74D4F81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96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0372A-0EAB-497F-8C4F-DBA74D4F81A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76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0372A-0EAB-497F-8C4F-DBA74D4F81A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831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0372A-0EAB-497F-8C4F-DBA74D4F81A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7285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0372A-0EAB-497F-8C4F-DBA74D4F81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514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0372A-0EAB-497F-8C4F-DBA74D4F81A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919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0372A-0EAB-497F-8C4F-DBA74D4F81A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026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E38F656-7D79-4EDD-9EA4-6F3BD2DAA6AD}"/>
              </a:ext>
            </a:extLst>
          </p:cNvPr>
          <p:cNvSpPr/>
          <p:nvPr userDrawn="1"/>
        </p:nvSpPr>
        <p:spPr>
          <a:xfrm>
            <a:off x="838200" y="494071"/>
            <a:ext cx="10923639" cy="5830529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19341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1083990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1787145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CD5412-465B-4836-AB57-3BFAA5647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xmlns="" id="{187A313E-5B7E-4C9F-B04C-2EEAAA0EB5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1">
            <a:extLst>
              <a:ext uri="{FF2B5EF4-FFF2-40B4-BE49-F238E27FC236}">
                <a16:creationId xmlns:a16="http://schemas.microsoft.com/office/drawing/2014/main" xmlns="" id="{CA0C6B3B-2B7B-4FE6-9C6B-60B05DECA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3425F15-12BC-4DD7-84D7-D559B1D8E0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56620"/>
            <a:ext cx="12192000" cy="2498754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xmlns="" id="{F23AFDC2-FD2C-46CF-9F7C-9FD80412BE2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" y="4324651"/>
            <a:ext cx="12192000" cy="1081346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xmlns="" id="{3FCEA745-C24E-4EB2-BD51-F5E2BE302D7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866251"/>
            <a:ext cx="12192000" cy="2002661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xmlns="" id="{89D34BB7-EE28-4FAE-BD21-4D108811B5A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xmlns="" id="{75454A1B-FA34-4B66-8558-E40BEF94A88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862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E009A2-3480-4B10-811E-72165C282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xmlns="" id="{2C809EFE-5119-4EA3-B2D8-81DBF83F0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A94AE71B-5E83-4311-9E72-669A5F6598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3118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14AE9634-2B94-47E3-91C5-61DB01353B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5095770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95E8E61-B740-41F9-B746-B33C9F9EB23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6652"/>
            <a:ext cx="12192000" cy="1081347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xmlns="" id="{1CF0E4F0-A9A7-44D2-808B-21463D9255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xmlns="" id="{C31821F7-E89B-425A-95A9-93A0891AE2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03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881340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230164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4896708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58689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097471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503337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733235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4870890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8.sv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4.xml"/><Relationship Id="rId7" Type="http://schemas.microsoft.com/office/2007/relationships/hdphoto" Target="../media/hdphoto1.wdp"/><Relationship Id="rId12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19.png"/><Relationship Id="rId5" Type="http://schemas.openxmlformats.org/officeDocument/2006/relationships/slide" Target="slide5.xml"/><Relationship Id="rId10" Type="http://schemas.openxmlformats.org/officeDocument/2006/relationships/image" Target="../media/image18.png"/><Relationship Id="rId4" Type="http://schemas.openxmlformats.org/officeDocument/2006/relationships/image" Target="../media/image2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9.sv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6.png"/><Relationship Id="rId12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11" Type="http://schemas.openxmlformats.org/officeDocument/2006/relationships/image" Target="../media/image20.png"/><Relationship Id="rId5" Type="http://schemas.openxmlformats.org/officeDocument/2006/relationships/slide" Target="slide3.xml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8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12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7.png"/><Relationship Id="rId11" Type="http://schemas.openxmlformats.org/officeDocument/2006/relationships/image" Target="../media/image19.png"/><Relationship Id="rId5" Type="http://schemas.openxmlformats.org/officeDocument/2006/relationships/slide" Target="slide3.xml"/><Relationship Id="rId10" Type="http://schemas.openxmlformats.org/officeDocument/2006/relationships/image" Target="../media/image18.png"/><Relationship Id="rId4" Type="http://schemas.openxmlformats.org/officeDocument/2006/relationships/audio" Target="../media/audio1.wav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11" Type="http://schemas.openxmlformats.org/officeDocument/2006/relationships/image" Target="../media/image30.png"/><Relationship Id="rId5" Type="http://schemas.openxmlformats.org/officeDocument/2006/relationships/image" Target="../media/image28.png"/><Relationship Id="rId10" Type="http://schemas.openxmlformats.org/officeDocument/2006/relationships/image" Target="../media/image32.svg"/><Relationship Id="rId4" Type="http://schemas.openxmlformats.org/officeDocument/2006/relationships/image" Target="../media/image10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9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113675" y="87887"/>
            <a:ext cx="11948227" cy="66822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82600" y="372532"/>
            <a:ext cx="11226800" cy="6146800"/>
          </a:xfrm>
          <a:prstGeom prst="rect">
            <a:avLst/>
          </a:prstGeom>
          <a:noFill/>
          <a:ln w="38100">
            <a:solidFill>
              <a:srgbClr val="E77E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9220937" y="-128988"/>
            <a:ext cx="3505200" cy="160236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>
            <a:off x="-744810" y="2801792"/>
            <a:ext cx="6536102" cy="46775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8AA9BF-93A6-4EE0-9088-ED47C31DC4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t="47652" r="58690" b="9017"/>
          <a:stretch/>
        </p:blipFill>
        <p:spPr>
          <a:xfrm>
            <a:off x="130553" y="4574091"/>
            <a:ext cx="2022045" cy="2534894"/>
          </a:xfrm>
          <a:prstGeom prst="rect">
            <a:avLst/>
          </a:prstGeom>
        </p:spPr>
      </p:pic>
      <p:pic>
        <p:nvPicPr>
          <p:cNvPr id="33" name="Picture 7">
            <a:extLst>
              <a:ext uri="{FF2B5EF4-FFF2-40B4-BE49-F238E27FC236}">
                <a16:creationId xmlns:a16="http://schemas.microsoft.com/office/drawing/2014/main" xmlns="" id="{0A6848DC-BAE9-458B-8F89-86B57D71BF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904913" y="924838"/>
            <a:ext cx="8382173" cy="3552789"/>
          </a:xfrm>
          <a:prstGeom prst="rect">
            <a:avLst/>
          </a:prstGeom>
        </p:spPr>
      </p:pic>
      <p:pic>
        <p:nvPicPr>
          <p:cNvPr id="39" name="图片 5">
            <a:extLst>
              <a:ext uri="{FF2B5EF4-FFF2-40B4-BE49-F238E27FC236}">
                <a16:creationId xmlns:a16="http://schemas.microsoft.com/office/drawing/2014/main" xmlns="" id="{7F595A3C-F529-4213-9E98-FFDB104A91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3364" y="4316818"/>
            <a:ext cx="2005135" cy="23849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5" t="6730" r="36369" b="58266"/>
          <a:stretch/>
        </p:blipFill>
        <p:spPr>
          <a:xfrm>
            <a:off x="2603644" y="1798610"/>
            <a:ext cx="1049866" cy="902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99CF32-2B45-4022-BCCB-E8E6C12AED64}"/>
              </a:ext>
            </a:extLst>
          </p:cNvPr>
          <p:cNvSpPr txBox="1"/>
          <p:nvPr/>
        </p:nvSpPr>
        <p:spPr>
          <a:xfrm>
            <a:off x="4935264" y="1383111"/>
            <a:ext cx="2933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atin typeface="UTM Americana EB" panose="02040603050506020204" pitchFamily="18" charset="0"/>
              </a:rPr>
              <a:t>Toán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FA6002-8379-4589-8777-3995CB88AA21}"/>
              </a:ext>
            </a:extLst>
          </p:cNvPr>
          <p:cNvSpPr txBox="1"/>
          <p:nvPr/>
        </p:nvSpPr>
        <p:spPr>
          <a:xfrm>
            <a:off x="3026543" y="2594380"/>
            <a:ext cx="6751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n w="12700">
                  <a:solidFill>
                    <a:schemeClr val="tx1"/>
                  </a:solidFill>
                  <a:prstDash val="solid"/>
                </a:ln>
                <a:solidFill>
                  <a:srgbClr val="FE622A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French Vanilla" panose="02040603050506020204" pitchFamily="18" charset="0"/>
              </a:rPr>
              <a:t>Hình thang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02A73E-EB1A-4856-9542-80691AAF868C}"/>
              </a:ext>
            </a:extLst>
          </p:cNvPr>
          <p:cNvSpPr txBox="1"/>
          <p:nvPr/>
        </p:nvSpPr>
        <p:spPr>
          <a:xfrm>
            <a:off x="8569437" y="3742996"/>
            <a:ext cx="1685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Lobster" panose="00000500000000000000" pitchFamily="2" charset="0"/>
              </a:rPr>
              <a:t>Trang 91</a:t>
            </a:r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xmlns="" id="{0D5CA851-7172-4DE5-9337-F5C93BDF44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569776">
            <a:off x="95637" y="300379"/>
            <a:ext cx="1798371" cy="91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3052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25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5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10">
            <a:extLst>
              <a:ext uri="{FF2B5EF4-FFF2-40B4-BE49-F238E27FC236}">
                <a16:creationId xmlns:a16="http://schemas.microsoft.com/office/drawing/2014/main" xmlns="" id="{046398F7-E5BB-4F45-AB67-23F719A908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27193" y="1075661"/>
            <a:ext cx="4064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xmlns="" id="{8D66C550-CD36-464E-9B1E-9B74C54384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3593" y="1075661"/>
            <a:ext cx="1425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xmlns="" id="{41B73B80-2C93-4E21-9E40-5D4D0A39B5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9168" y="1075661"/>
            <a:ext cx="1763712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13">
            <a:extLst>
              <a:ext uri="{FF2B5EF4-FFF2-40B4-BE49-F238E27FC236}">
                <a16:creationId xmlns:a16="http://schemas.microsoft.com/office/drawing/2014/main" xmlns="" id="{DB35891A-E35D-402D-BDDB-77422AA04E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9730" y="2523461"/>
            <a:ext cx="3595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29F7CD97-4ED1-4B39-B67B-BBEAD28CA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0005" y="2294861"/>
            <a:ext cx="40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/>
              </a:rPr>
              <a:t>D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xmlns="" id="{80ADB8AD-F1D3-47B8-A07A-2BBB9AE23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730" y="694661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/>
              </a:rPr>
              <a:t>A</a:t>
            </a: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xmlns="" id="{8CACE5E0-C0E5-46DC-BF7E-2DA7FD68B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1705" y="694661"/>
            <a:ext cx="40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/>
              </a:rPr>
              <a:t>B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xmlns="" id="{25885D2C-99C2-4B3E-AECF-9474443C4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7005" y="2294861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/>
              </a:rPr>
              <a:t>C</a:t>
            </a:r>
          </a:p>
        </p:txBody>
      </p:sp>
      <p:sp>
        <p:nvSpPr>
          <p:cNvPr id="18" name="Line 18">
            <a:extLst>
              <a:ext uri="{FF2B5EF4-FFF2-40B4-BE49-F238E27FC236}">
                <a16:creationId xmlns:a16="http://schemas.microsoft.com/office/drawing/2014/main" xmlns="" id="{6B8525CD-AE6F-4289-B389-1C2ABBBED9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4705" y="1075661"/>
            <a:ext cx="0" cy="1447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xmlns="" id="{7F8F1B48-6951-4758-B582-1A2750963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9605" y="2523461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H</a:t>
            </a:r>
          </a:p>
        </p:txBody>
      </p:sp>
      <p:grpSp>
        <p:nvGrpSpPr>
          <p:cNvPr id="20" name="Group 21">
            <a:extLst>
              <a:ext uri="{FF2B5EF4-FFF2-40B4-BE49-F238E27FC236}">
                <a16:creationId xmlns:a16="http://schemas.microsoft.com/office/drawing/2014/main" xmlns="" id="{DEB76A03-02E5-4250-98F5-194510201F60}"/>
              </a:ext>
            </a:extLst>
          </p:cNvPr>
          <p:cNvGrpSpPr>
            <a:grpSpLocks/>
          </p:cNvGrpSpPr>
          <p:nvPr/>
        </p:nvGrpSpPr>
        <p:grpSpPr bwMode="auto">
          <a:xfrm>
            <a:off x="4432005" y="2294861"/>
            <a:ext cx="228600" cy="228600"/>
            <a:chOff x="1104" y="1680"/>
            <a:chExt cx="144" cy="144"/>
          </a:xfrm>
        </p:grpSpPr>
        <p:sp>
          <p:nvSpPr>
            <p:cNvPr id="21" name="Line 22">
              <a:extLst>
                <a:ext uri="{FF2B5EF4-FFF2-40B4-BE49-F238E27FC236}">
                  <a16:creationId xmlns:a16="http://schemas.microsoft.com/office/drawing/2014/main" xmlns="" id="{CF7F24BA-A20C-415B-AF61-E30DC01A74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1680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3">
              <a:extLst>
                <a:ext uri="{FF2B5EF4-FFF2-40B4-BE49-F238E27FC236}">
                  <a16:creationId xmlns:a16="http://schemas.microsoft.com/office/drawing/2014/main" xmlns="" id="{6FD7002A-0FAC-4786-9710-3AF41D570C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680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Text Box 11">
            <a:extLst>
              <a:ext uri="{FF2B5EF4-FFF2-40B4-BE49-F238E27FC236}">
                <a16:creationId xmlns:a16="http://schemas.microsoft.com/office/drawing/2014/main" xmlns="" id="{F44F0EBD-F4D4-4549-A036-815B9F1B2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6755" y="59941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</a:rPr>
              <a:t>Đáy bé </a:t>
            </a:r>
          </a:p>
        </p:txBody>
      </p:sp>
      <p:sp>
        <p:nvSpPr>
          <p:cNvPr id="24" name="Text Box 11">
            <a:extLst>
              <a:ext uri="{FF2B5EF4-FFF2-40B4-BE49-F238E27FC236}">
                <a16:creationId xmlns:a16="http://schemas.microsoft.com/office/drawing/2014/main" xmlns="" id="{9358069E-D6E6-4BB4-8B3F-4F4F3FEAF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8073" y="2461549"/>
            <a:ext cx="1908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</a:rPr>
              <a:t>Đáy lớn </a:t>
            </a:r>
          </a:p>
        </p:txBody>
      </p:sp>
      <p:sp>
        <p:nvSpPr>
          <p:cNvPr id="25" name="Text Box 20">
            <a:extLst>
              <a:ext uri="{FF2B5EF4-FFF2-40B4-BE49-F238E27FC236}">
                <a16:creationId xmlns:a16="http://schemas.microsoft.com/office/drawing/2014/main" xmlns="" id="{9A7D7374-1CC3-4D02-87FC-F47372A54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8287" y="2984531"/>
            <a:ext cx="87772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 eaLnBrk="1" hangingPunct="1">
              <a:spcBef>
                <a:spcPts val="0"/>
              </a:spcBef>
              <a:buFontTx/>
              <a:buChar char="-"/>
            </a:pPr>
            <a:r>
              <a:rPr lang="en-US" altLang="en-US">
                <a:latin typeface="Times New Roman" panose="02020603050405020304" pitchFamily="18" charset="0"/>
              </a:rPr>
              <a:t>AH là đường cao của hình thang ABCD.</a:t>
            </a:r>
          </a:p>
          <a:p>
            <a:pPr marL="571500" indent="-571500" eaLnBrk="1" hangingPunct="1">
              <a:spcBef>
                <a:spcPts val="0"/>
              </a:spcBef>
              <a:buFontTx/>
              <a:buChar char="-"/>
            </a:pPr>
            <a:r>
              <a:rPr lang="en-US" altLang="en-US">
                <a:latin typeface="Times New Roman" panose="02020603050405020304" pitchFamily="18" charset="0"/>
              </a:rPr>
              <a:t> Độ dài AH là chiều cao của hình thang ABCD.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87213D54-EBAD-4859-B208-E01AD3DAB944}"/>
              </a:ext>
            </a:extLst>
          </p:cNvPr>
          <p:cNvSpPr/>
          <p:nvPr/>
        </p:nvSpPr>
        <p:spPr>
          <a:xfrm>
            <a:off x="1988287" y="4886212"/>
            <a:ext cx="8365325" cy="10628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320F72D-FF8D-4C40-A709-3B5888266614}"/>
              </a:ext>
            </a:extLst>
          </p:cNvPr>
          <p:cNvSpPr txBox="1"/>
          <p:nvPr/>
        </p:nvSpPr>
        <p:spPr>
          <a:xfrm>
            <a:off x="1308302" y="4063626"/>
            <a:ext cx="9735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cao AH như thế nào với hai đáy của hình thang ABCD?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8A4BE57-8C97-4851-960B-CFAE8C1B62FC}"/>
              </a:ext>
            </a:extLst>
          </p:cNvPr>
          <p:cNvSpPr txBox="1"/>
          <p:nvPr/>
        </p:nvSpPr>
        <p:spPr>
          <a:xfrm>
            <a:off x="2145774" y="4940559"/>
            <a:ext cx="8207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 cao AH vuông góc với hai đáy AB và DC của hình thang ABCD.</a:t>
            </a:r>
          </a:p>
        </p:txBody>
      </p:sp>
      <p:pic>
        <p:nvPicPr>
          <p:cNvPr id="29" name="图片 10">
            <a:extLst>
              <a:ext uri="{FF2B5EF4-FFF2-40B4-BE49-F238E27FC236}">
                <a16:creationId xmlns:a16="http://schemas.microsoft.com/office/drawing/2014/main" xmlns="" id="{D39CDD0D-AA0A-4922-AF0D-EB85FB94EA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 flipH="1">
            <a:off x="-857421" y="-34240"/>
            <a:ext cx="3505200" cy="1602363"/>
          </a:xfrm>
          <a:prstGeom prst="rect">
            <a:avLst/>
          </a:prstGeom>
        </p:spPr>
      </p:pic>
      <p:pic>
        <p:nvPicPr>
          <p:cNvPr id="30" name="图片 9">
            <a:extLst>
              <a:ext uri="{FF2B5EF4-FFF2-40B4-BE49-F238E27FC236}">
                <a16:creationId xmlns:a16="http://schemas.microsoft.com/office/drawing/2014/main" xmlns="" id="{4E74A5A4-5F59-49B7-A532-3777D88BAA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 rot="4795234" flipH="1">
            <a:off x="625739" y="271879"/>
            <a:ext cx="1768500" cy="131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997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7" presetClass="emph" presetSubtype="2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3" grpId="0"/>
      <p:bldP spid="24" grpId="0"/>
      <p:bldP spid="25" grpId="0"/>
      <p:bldP spid="26" grpId="0" animBg="1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10">
            <a:extLst>
              <a:ext uri="{FF2B5EF4-FFF2-40B4-BE49-F238E27FC236}">
                <a16:creationId xmlns:a16="http://schemas.microsoft.com/office/drawing/2014/main" xmlns="" id="{ECB690B8-E78C-41F2-A61E-3882FD3145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98048" y="-13915"/>
            <a:ext cx="3505200" cy="1602363"/>
          </a:xfrm>
          <a:prstGeom prst="rect">
            <a:avLst/>
          </a:prstGeom>
        </p:spPr>
      </p:pic>
      <p:pic>
        <p:nvPicPr>
          <p:cNvPr id="34" name="图片 9">
            <a:extLst>
              <a:ext uri="{FF2B5EF4-FFF2-40B4-BE49-F238E27FC236}">
                <a16:creationId xmlns:a16="http://schemas.microsoft.com/office/drawing/2014/main" xmlns="" id="{246C4BD5-A80C-4E87-BFF1-B82B75A985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 rot="16804766">
            <a:off x="9098267" y="607213"/>
            <a:ext cx="1768500" cy="1317870"/>
          </a:xfrm>
          <a:prstGeom prst="rect">
            <a:avLst/>
          </a:prstGeom>
        </p:spPr>
      </p:pic>
      <p:sp>
        <p:nvSpPr>
          <p:cNvPr id="40" name="Line 10">
            <a:extLst>
              <a:ext uri="{FF2B5EF4-FFF2-40B4-BE49-F238E27FC236}">
                <a16:creationId xmlns:a16="http://schemas.microsoft.com/office/drawing/2014/main" xmlns="" id="{CAC169FB-717E-42DB-8ED8-D5258A136D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09788" y="860416"/>
            <a:ext cx="4064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11">
            <a:extLst>
              <a:ext uri="{FF2B5EF4-FFF2-40B4-BE49-F238E27FC236}">
                <a16:creationId xmlns:a16="http://schemas.microsoft.com/office/drawing/2014/main" xmlns="" id="{53F5E6FB-E758-441E-AD76-704DB8D4B7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6188" y="860416"/>
            <a:ext cx="1425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Line 12">
            <a:extLst>
              <a:ext uri="{FF2B5EF4-FFF2-40B4-BE49-F238E27FC236}">
                <a16:creationId xmlns:a16="http://schemas.microsoft.com/office/drawing/2014/main" xmlns="" id="{4F4E7C31-4AF5-4853-960D-8EFDB9A39A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1763" y="860416"/>
            <a:ext cx="1763712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Line 13">
            <a:extLst>
              <a:ext uri="{FF2B5EF4-FFF2-40B4-BE49-F238E27FC236}">
                <a16:creationId xmlns:a16="http://schemas.microsoft.com/office/drawing/2014/main" xmlns="" id="{4258E33B-401A-47E8-A11B-FB3858DBD1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2308216"/>
            <a:ext cx="3595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Text Box 14">
            <a:extLst>
              <a:ext uri="{FF2B5EF4-FFF2-40B4-BE49-F238E27FC236}">
                <a16:creationId xmlns:a16="http://schemas.microsoft.com/office/drawing/2014/main" xmlns="" id="{7488FAD2-7607-40BE-A85D-1112ABA6F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079616"/>
            <a:ext cx="40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/>
              </a:rPr>
              <a:t>D</a:t>
            </a:r>
          </a:p>
        </p:txBody>
      </p:sp>
      <p:sp>
        <p:nvSpPr>
          <p:cNvPr id="45" name="Text Box 15">
            <a:extLst>
              <a:ext uri="{FF2B5EF4-FFF2-40B4-BE49-F238E27FC236}">
                <a16:creationId xmlns:a16="http://schemas.microsoft.com/office/drawing/2014/main" xmlns="" id="{789F4616-7603-49D6-AC23-36B809C77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325" y="479416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/>
              </a:rPr>
              <a:t>A</a:t>
            </a:r>
          </a:p>
        </p:txBody>
      </p:sp>
      <p:sp>
        <p:nvSpPr>
          <p:cNvPr id="46" name="Text Box 16">
            <a:extLst>
              <a:ext uri="{FF2B5EF4-FFF2-40B4-BE49-F238E27FC236}">
                <a16:creationId xmlns:a16="http://schemas.microsoft.com/office/drawing/2014/main" xmlns="" id="{1A184144-E453-4FFA-9AA4-D0B56FE8C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479416"/>
            <a:ext cx="40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/>
              </a:rPr>
              <a:t>B</a:t>
            </a:r>
          </a:p>
        </p:txBody>
      </p:sp>
      <p:sp>
        <p:nvSpPr>
          <p:cNvPr id="47" name="Text Box 17">
            <a:extLst>
              <a:ext uri="{FF2B5EF4-FFF2-40B4-BE49-F238E27FC236}">
                <a16:creationId xmlns:a16="http://schemas.microsoft.com/office/drawing/2014/main" xmlns="" id="{C8EA2F53-59A3-43F8-9FD2-B4F5D0967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9600" y="2079616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/>
              </a:rPr>
              <a:t>C</a:t>
            </a:r>
          </a:p>
        </p:txBody>
      </p:sp>
      <p:sp>
        <p:nvSpPr>
          <p:cNvPr id="48" name="Line 18">
            <a:extLst>
              <a:ext uri="{FF2B5EF4-FFF2-40B4-BE49-F238E27FC236}">
                <a16:creationId xmlns:a16="http://schemas.microsoft.com/office/drawing/2014/main" xmlns="" id="{E278634D-7E65-46DB-87E2-EE910E9A326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27300" y="860416"/>
            <a:ext cx="0" cy="1447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Text Box 19">
            <a:extLst>
              <a:ext uri="{FF2B5EF4-FFF2-40B4-BE49-F238E27FC236}">
                <a16:creationId xmlns:a16="http://schemas.microsoft.com/office/drawing/2014/main" xmlns="" id="{A1593C9F-5D13-4861-A9A6-05E013B64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308216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H</a:t>
            </a:r>
          </a:p>
        </p:txBody>
      </p:sp>
      <p:grpSp>
        <p:nvGrpSpPr>
          <p:cNvPr id="50" name="Group 21">
            <a:extLst>
              <a:ext uri="{FF2B5EF4-FFF2-40B4-BE49-F238E27FC236}">
                <a16:creationId xmlns:a16="http://schemas.microsoft.com/office/drawing/2014/main" xmlns="" id="{7BB53546-ECAA-4B5F-BC5E-B7329E5A6676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2079616"/>
            <a:ext cx="228600" cy="228600"/>
            <a:chOff x="1104" y="1680"/>
            <a:chExt cx="144" cy="144"/>
          </a:xfrm>
        </p:grpSpPr>
        <p:sp>
          <p:nvSpPr>
            <p:cNvPr id="51" name="Line 22">
              <a:extLst>
                <a:ext uri="{FF2B5EF4-FFF2-40B4-BE49-F238E27FC236}">
                  <a16:creationId xmlns:a16="http://schemas.microsoft.com/office/drawing/2014/main" xmlns="" id="{B3AD2D9A-172B-4FF2-9449-2FA3C41915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1680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23">
              <a:extLst>
                <a:ext uri="{FF2B5EF4-FFF2-40B4-BE49-F238E27FC236}">
                  <a16:creationId xmlns:a16="http://schemas.microsoft.com/office/drawing/2014/main" xmlns="" id="{F0C2FC1F-573A-4B11-9F5D-7E8E07C8D3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680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" name="Text Box 11">
            <a:extLst>
              <a:ext uri="{FF2B5EF4-FFF2-40B4-BE49-F238E27FC236}">
                <a16:creationId xmlns:a16="http://schemas.microsoft.com/office/drawing/2014/main" xmlns="" id="{29827FF9-B947-4799-856C-C33061193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9350" y="384166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400">
                <a:solidFill>
                  <a:srgbClr val="C00000"/>
                </a:solidFill>
                <a:latin typeface="Times New Roman" panose="02020603050405020304" pitchFamily="18" charset="0"/>
              </a:rPr>
              <a:t>Đáy bé </a:t>
            </a:r>
            <a:endParaRPr lang="en-US" altLang="en-US" sz="2400" b="1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" name="Text Box 11">
            <a:extLst>
              <a:ext uri="{FF2B5EF4-FFF2-40B4-BE49-F238E27FC236}">
                <a16:creationId xmlns:a16="http://schemas.microsoft.com/office/drawing/2014/main" xmlns="" id="{2A1C7515-A060-4028-AB5F-09A6643EE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0669" y="2246304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400">
                <a:solidFill>
                  <a:srgbClr val="C00000"/>
                </a:solidFill>
                <a:latin typeface="Times New Roman" panose="02020603050405020304" pitchFamily="18" charset="0"/>
              </a:rPr>
              <a:t>Đáy lớn </a:t>
            </a:r>
            <a:endParaRPr lang="en-US" altLang="en-US" sz="2400" b="1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A04BA382-4A3E-4DFC-95E3-CF1EB603F164}"/>
              </a:ext>
            </a:extLst>
          </p:cNvPr>
          <p:cNvSpPr/>
          <p:nvPr/>
        </p:nvSpPr>
        <p:spPr>
          <a:xfrm>
            <a:off x="5530850" y="860415"/>
            <a:ext cx="5898815" cy="10628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DFC30AA-7976-4834-8425-D3C36F419ABD}"/>
              </a:ext>
            </a:extLst>
          </p:cNvPr>
          <p:cNvSpPr txBox="1"/>
          <p:nvPr/>
        </p:nvSpPr>
        <p:spPr>
          <a:xfrm>
            <a:off x="5746750" y="860414"/>
            <a:ext cx="5340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ABCD có cạnh đáy và cạnh bên nào?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FF7F9903-EB17-4940-8755-AED92EA33CBF}"/>
              </a:ext>
            </a:extLst>
          </p:cNvPr>
          <p:cNvSpPr txBox="1"/>
          <p:nvPr/>
        </p:nvSpPr>
        <p:spPr>
          <a:xfrm>
            <a:off x="1771417" y="2814351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ABCD có: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31891FC8-4BF1-43CB-B0D6-9EB837F2C6A7}"/>
              </a:ext>
            </a:extLst>
          </p:cNvPr>
          <p:cNvSpPr txBox="1"/>
          <p:nvPr/>
        </p:nvSpPr>
        <p:spPr>
          <a:xfrm>
            <a:off x="2074237" y="3337928"/>
            <a:ext cx="9157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+ Cạnh đáy AB và cạnh đáy DC.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49FE65F0-E86F-4499-8455-D4B5B18736A8}"/>
              </a:ext>
            </a:extLst>
          </p:cNvPr>
          <p:cNvSpPr txBox="1"/>
          <p:nvPr/>
        </p:nvSpPr>
        <p:spPr>
          <a:xfrm>
            <a:off x="2074236" y="3795127"/>
            <a:ext cx="9157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+ Cạnh bên AD và cạnh bên BC.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EDAA876-A98B-47A6-8B25-CD45B86DECFF}"/>
              </a:ext>
            </a:extLst>
          </p:cNvPr>
          <p:cNvSpPr txBox="1"/>
          <p:nvPr/>
        </p:nvSpPr>
        <p:spPr>
          <a:xfrm>
            <a:off x="5921375" y="1138388"/>
            <a:ext cx="534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là hình như thế nào?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2386773C-1E4F-4496-B6FF-FECEBC7A6188}"/>
              </a:ext>
            </a:extLst>
          </p:cNvPr>
          <p:cNvSpPr txBox="1"/>
          <p:nvPr/>
        </p:nvSpPr>
        <p:spPr>
          <a:xfrm>
            <a:off x="2074236" y="4308012"/>
            <a:ext cx="9157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+ Hai cạnh đáy là hai cạnh đối diện song song.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44529DF9-699B-4132-8814-D630F95233EC}"/>
              </a:ext>
            </a:extLst>
          </p:cNvPr>
          <p:cNvSpPr txBox="1"/>
          <p:nvPr/>
        </p:nvSpPr>
        <p:spPr>
          <a:xfrm>
            <a:off x="1667894" y="4837101"/>
            <a:ext cx="9739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có một cặp cạnh đối diện song song.</a:t>
            </a:r>
            <a:endParaRPr lang="en-US" sz="3600">
              <a:solidFill>
                <a:srgbClr val="C0000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81A0FF65-2C0F-4584-8FB5-5CE7C7C8A225}"/>
              </a:ext>
            </a:extLst>
          </p:cNvPr>
          <p:cNvSpPr txBox="1"/>
          <p:nvPr/>
        </p:nvSpPr>
        <p:spPr>
          <a:xfrm>
            <a:off x="5665137" y="1104162"/>
            <a:ext cx="5742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hình thang ABCD, AH là gì?</a:t>
            </a:r>
          </a:p>
        </p:txBody>
      </p:sp>
      <p:sp>
        <p:nvSpPr>
          <p:cNvPr id="65" name="Text Box 20">
            <a:extLst>
              <a:ext uri="{FF2B5EF4-FFF2-40B4-BE49-F238E27FC236}">
                <a16:creationId xmlns:a16="http://schemas.microsoft.com/office/drawing/2014/main" xmlns="" id="{5F1FD0A3-7746-40DA-91CC-98B7991E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0631" y="5513406"/>
            <a:ext cx="87772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None/>
            </a:pPr>
            <a:r>
              <a:rPr lang="en-US" altLang="en-US" b="1">
                <a:latin typeface="Times New Roman" panose="02020603050405020304" pitchFamily="18" charset="0"/>
              </a:rPr>
              <a:t>+ AH là đường cao. Độ dài AH là chiều cao.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BE8FE1B5-48E3-4CD9-B73B-BE6331F94F1D}"/>
              </a:ext>
            </a:extLst>
          </p:cNvPr>
          <p:cNvSpPr txBox="1"/>
          <p:nvPr/>
        </p:nvSpPr>
        <p:spPr>
          <a:xfrm>
            <a:off x="5466229" y="1108544"/>
            <a:ext cx="6445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cạnh đáy là hai cạnh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12861205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56" grpId="0"/>
      <p:bldP spid="56" grpId="1"/>
      <p:bldP spid="57" grpId="0"/>
      <p:bldP spid="58" grpId="0"/>
      <p:bldP spid="59" grpId="0"/>
      <p:bldP spid="60" grpId="0"/>
      <p:bldP spid="60" grpId="1"/>
      <p:bldP spid="61" grpId="0"/>
      <p:bldP spid="63" grpId="0"/>
      <p:bldP spid="64" grpId="0"/>
      <p:bldP spid="64" grpId="1"/>
      <p:bldP spid="65" grpId="0"/>
      <p:bldP spid="67" grpId="0"/>
      <p:bldP spid="6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82600" y="372532"/>
            <a:ext cx="11226800" cy="6146800"/>
          </a:xfrm>
          <a:prstGeom prst="rect">
            <a:avLst/>
          </a:prstGeom>
          <a:noFill/>
          <a:ln w="38100">
            <a:solidFill>
              <a:srgbClr val="E77E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99500" y="0"/>
            <a:ext cx="3505200" cy="160236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>
            <a:off x="-744810" y="2801792"/>
            <a:ext cx="6536102" cy="4677537"/>
          </a:xfrm>
          <a:prstGeom prst="rect">
            <a:avLst/>
          </a:prstGeom>
        </p:spPr>
      </p:pic>
      <p:grpSp>
        <p:nvGrpSpPr>
          <p:cNvPr id="31" name="组合 30"/>
          <p:cNvGrpSpPr/>
          <p:nvPr/>
        </p:nvGrpSpPr>
        <p:grpSpPr>
          <a:xfrm>
            <a:off x="3352555" y="5098506"/>
            <a:ext cx="5736330" cy="1167697"/>
            <a:chOff x="3565238" y="3328790"/>
            <a:chExt cx="5736330" cy="1167697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0" t="57294" r="19740" b="7605"/>
            <a:stretch/>
          </p:blipFill>
          <p:spPr>
            <a:xfrm>
              <a:off x="3565238" y="3328790"/>
              <a:ext cx="5736330" cy="1167697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3696053" y="3575223"/>
              <a:ext cx="5036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>
                  <a:ln w="0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E</a:t>
              </a:r>
              <a:endParaRPr lang="zh-CN" altLang="en-US" sz="36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288362" y="3521831"/>
              <a:ext cx="55015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>
                  <a:ln w="0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D</a:t>
              </a:r>
              <a:endParaRPr lang="zh-CN" altLang="en-US" sz="40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4921781" y="3521831"/>
              <a:ext cx="57740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>
                  <a:ln w="0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U</a:t>
              </a:r>
              <a:endParaRPr lang="zh-CN" altLang="en-US" sz="40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5612132" y="3506333"/>
              <a:ext cx="49885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>
                  <a:ln w="0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F</a:t>
              </a:r>
              <a:endParaRPr lang="zh-CN" altLang="en-US" sz="40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364784" y="3479799"/>
              <a:ext cx="34977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>
                  <a:ln w="0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I</a:t>
              </a:r>
              <a:endParaRPr lang="zh-CN" altLang="en-US" sz="40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6888098" y="3529210"/>
              <a:ext cx="62068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>
                  <a:ln w="0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V</a:t>
              </a:r>
              <a:endParaRPr lang="zh-CN" altLang="en-US" sz="40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7728115" y="3529210"/>
              <a:ext cx="53893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>
                  <a:ln w="0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27号-布丁体" panose="00000500000000000000" pitchFamily="2" charset="-122"/>
                  <a:ea typeface="字魂27号-布丁体" panose="00000500000000000000" pitchFamily="2" charset="-122"/>
                </a:rPr>
                <a:t>E</a:t>
              </a:r>
              <a:endParaRPr lang="zh-CN" altLang="en-US" sz="40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8AA9BF-93A6-4EE0-9088-ED47C31DC4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t="47652" r="58690" b="9017"/>
          <a:stretch/>
        </p:blipFill>
        <p:spPr>
          <a:xfrm>
            <a:off x="184061" y="4464437"/>
            <a:ext cx="2022045" cy="2534894"/>
          </a:xfrm>
          <a:prstGeom prst="rect">
            <a:avLst/>
          </a:prstGeom>
        </p:spPr>
      </p:pic>
      <p:pic>
        <p:nvPicPr>
          <p:cNvPr id="39" name="图片 5">
            <a:extLst>
              <a:ext uri="{FF2B5EF4-FFF2-40B4-BE49-F238E27FC236}">
                <a16:creationId xmlns:a16="http://schemas.microsoft.com/office/drawing/2014/main" xmlns="" id="{7F595A3C-F529-4213-9E98-FFDB104A91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8945" y="3251285"/>
            <a:ext cx="2868592" cy="341193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5" t="6730" r="36369" b="58266"/>
          <a:stretch/>
        </p:blipFill>
        <p:spPr>
          <a:xfrm>
            <a:off x="2603644" y="1798610"/>
            <a:ext cx="1049866" cy="9026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FA6002-8379-4589-8777-3995CB88AA21}"/>
              </a:ext>
            </a:extLst>
          </p:cNvPr>
          <p:cNvSpPr txBox="1"/>
          <p:nvPr/>
        </p:nvSpPr>
        <p:spPr>
          <a:xfrm>
            <a:off x="3553880" y="1974895"/>
            <a:ext cx="67513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>
                <a:ln w="12700">
                  <a:solidFill>
                    <a:schemeClr val="tx1"/>
                  </a:solidFill>
                  <a:prstDash val="solid"/>
                </a:ln>
                <a:solidFill>
                  <a:srgbClr val="FE622A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French Vanilla" panose="02040603050506020204" pitchFamily="18" charset="0"/>
              </a:rPr>
              <a:t>Luyện tập</a:t>
            </a:r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xmlns="" id="{0D5CA851-7172-4DE5-9337-F5C93BDF44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20569776">
            <a:off x="818388" y="803475"/>
            <a:ext cx="1798371" cy="919417"/>
          </a:xfrm>
          <a:prstGeom prst="rect">
            <a:avLst/>
          </a:prstGeom>
        </p:spPr>
      </p:pic>
      <p:pic>
        <p:nvPicPr>
          <p:cNvPr id="32" name="图片 9">
            <a:extLst>
              <a:ext uri="{FF2B5EF4-FFF2-40B4-BE49-F238E27FC236}">
                <a16:creationId xmlns:a16="http://schemas.microsoft.com/office/drawing/2014/main" xmlns="" id="{AF0AB79C-B000-4E5C-8CC2-DCC548A4B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 rot="16804766">
            <a:off x="9630859" y="555632"/>
            <a:ext cx="1768500" cy="131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902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5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250"/>
                            </p:stCondLst>
                            <p:childTnLst>
                              <p:par>
                                <p:cTn id="4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7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5C14F52-DD80-4FD0-A9A5-2CB8A0BAA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61" y="1815748"/>
            <a:ext cx="1754374" cy="18288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3FB1B82-EB91-400B-AF35-36BD37C8DE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6" t="26356" r="36511" b="42325"/>
          <a:stretch/>
        </p:blipFill>
        <p:spPr>
          <a:xfrm>
            <a:off x="5167293" y="1749453"/>
            <a:ext cx="1903228" cy="17965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C999B8C-088D-4CDE-8533-D72092D964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88" t="25793" r="9960" b="42325"/>
          <a:stretch/>
        </p:blipFill>
        <p:spPr>
          <a:xfrm>
            <a:off x="7968972" y="1717156"/>
            <a:ext cx="2126512" cy="18288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40E1F8A-E592-417C-A7A1-913299044D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6" t="56768" r="64904" b="9212"/>
          <a:stretch/>
        </p:blipFill>
        <p:spPr>
          <a:xfrm>
            <a:off x="2124435" y="3863768"/>
            <a:ext cx="2051824" cy="19514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3A4E0FC-CF98-4A46-BEC1-EB7C69A6F8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7" t="58323" r="38770" b="11739"/>
          <a:stretch/>
        </p:blipFill>
        <p:spPr>
          <a:xfrm>
            <a:off x="5068268" y="3863769"/>
            <a:ext cx="1903229" cy="1717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6EF5063-89D9-480C-8C5F-31330D54BF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73" t="57485" r="10364" b="12577"/>
          <a:stretch/>
        </p:blipFill>
        <p:spPr>
          <a:xfrm>
            <a:off x="8459754" y="3813587"/>
            <a:ext cx="1903229" cy="1717288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E5BD8D43-76D9-43C2-B58B-03EBE0A0DD20}"/>
              </a:ext>
            </a:extLst>
          </p:cNvPr>
          <p:cNvSpPr/>
          <p:nvPr/>
        </p:nvSpPr>
        <p:spPr>
          <a:xfrm>
            <a:off x="2883407" y="569693"/>
            <a:ext cx="7410893" cy="1062802"/>
          </a:xfrm>
          <a:prstGeom prst="roundRect">
            <a:avLst/>
          </a:prstGeom>
          <a:solidFill>
            <a:srgbClr val="FEBA02"/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các hình dưới đây, hình nào là hình thang?</a:t>
            </a:r>
          </a:p>
        </p:txBody>
      </p:sp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33ACC060-55A4-4B92-8306-2F83A868A050}"/>
              </a:ext>
            </a:extLst>
          </p:cNvPr>
          <p:cNvSpPr/>
          <p:nvPr/>
        </p:nvSpPr>
        <p:spPr>
          <a:xfrm>
            <a:off x="2124435" y="565824"/>
            <a:ext cx="1160944" cy="1062803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8000" b="1">
                <a:ln w="0">
                  <a:solidFill>
                    <a:schemeClr val="tx1"/>
                  </a:solidFill>
                </a:ln>
                <a:solidFill>
                  <a:srgbClr val="FEBA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1</a:t>
            </a:r>
            <a:endParaRPr lang="zh-CN" altLang="en-US" sz="8000" b="1" dirty="0">
              <a:ln w="0">
                <a:solidFill>
                  <a:schemeClr val="tx1"/>
                </a:solidFill>
              </a:ln>
              <a:solidFill>
                <a:srgbClr val="FEBA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351FB6C0-1A58-4E45-B012-82054DA938D0}"/>
              </a:ext>
            </a:extLst>
          </p:cNvPr>
          <p:cNvSpPr/>
          <p:nvPr/>
        </p:nvSpPr>
        <p:spPr>
          <a:xfrm>
            <a:off x="2530549" y="3189767"/>
            <a:ext cx="1020725" cy="35619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F3FD8FB5-CEDC-4403-8ED3-A54B8A3492DE}"/>
              </a:ext>
            </a:extLst>
          </p:cNvPr>
          <p:cNvSpPr/>
          <p:nvPr/>
        </p:nvSpPr>
        <p:spPr>
          <a:xfrm>
            <a:off x="5151344" y="3072809"/>
            <a:ext cx="1020725" cy="35619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A5BEE3EB-3BC0-4EDB-8386-320F7478BFD0}"/>
              </a:ext>
            </a:extLst>
          </p:cNvPr>
          <p:cNvSpPr/>
          <p:nvPr/>
        </p:nvSpPr>
        <p:spPr>
          <a:xfrm>
            <a:off x="2584095" y="5224866"/>
            <a:ext cx="1020725" cy="35619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6FD26014-A492-4B76-9F97-C4C954D8FDC2}"/>
              </a:ext>
            </a:extLst>
          </p:cNvPr>
          <p:cNvSpPr/>
          <p:nvPr/>
        </p:nvSpPr>
        <p:spPr>
          <a:xfrm>
            <a:off x="5546862" y="5166060"/>
            <a:ext cx="1020725" cy="35619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8DFC0146-23D2-4860-9B9D-F040AC76CF09}"/>
              </a:ext>
            </a:extLst>
          </p:cNvPr>
          <p:cNvSpPr/>
          <p:nvPr/>
        </p:nvSpPr>
        <p:spPr>
          <a:xfrm>
            <a:off x="8901005" y="5135907"/>
            <a:ext cx="1020725" cy="35619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C1371E0-9F2B-4715-A9FA-FBDF9B009E76}"/>
              </a:ext>
            </a:extLst>
          </p:cNvPr>
          <p:cNvSpPr txBox="1"/>
          <p:nvPr/>
        </p:nvSpPr>
        <p:spPr>
          <a:xfrm>
            <a:off x="3647616" y="5553621"/>
            <a:ext cx="6200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sao các hình này là hình thang?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5827EE1B-BBD7-4FC3-9A41-B69E0C784ABD}"/>
              </a:ext>
            </a:extLst>
          </p:cNvPr>
          <p:cNvSpPr/>
          <p:nvPr/>
        </p:nvSpPr>
        <p:spPr>
          <a:xfrm>
            <a:off x="2152563" y="5657511"/>
            <a:ext cx="8330888" cy="6094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các hình này có cặp cạnh đối diện song song với nhau.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AF8D9D68-7A87-440D-BDAB-9AF167B3FBFB}"/>
              </a:ext>
            </a:extLst>
          </p:cNvPr>
          <p:cNvCxnSpPr>
            <a:cxnSpLocks/>
          </p:cNvCxnSpPr>
          <p:nvPr/>
        </p:nvCxnSpPr>
        <p:spPr>
          <a:xfrm>
            <a:off x="2862141" y="1988288"/>
            <a:ext cx="7642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241BBA53-9096-4328-98E3-1F4AD53DACA7}"/>
              </a:ext>
            </a:extLst>
          </p:cNvPr>
          <p:cNvCxnSpPr>
            <a:cxnSpLocks/>
          </p:cNvCxnSpPr>
          <p:nvPr/>
        </p:nvCxnSpPr>
        <p:spPr>
          <a:xfrm flipV="1">
            <a:off x="2344200" y="3094074"/>
            <a:ext cx="1462256" cy="35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14D3916E-17A2-41F2-8C18-58FDF58B201B}"/>
              </a:ext>
            </a:extLst>
          </p:cNvPr>
          <p:cNvCxnSpPr/>
          <p:nvPr/>
        </p:nvCxnSpPr>
        <p:spPr>
          <a:xfrm flipH="1">
            <a:off x="5305647" y="1892595"/>
            <a:ext cx="637953" cy="5316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20E86115-3ADC-43F5-A7D7-14AB95C1951A}"/>
              </a:ext>
            </a:extLst>
          </p:cNvPr>
          <p:cNvCxnSpPr>
            <a:cxnSpLocks/>
          </p:cNvCxnSpPr>
          <p:nvPr/>
        </p:nvCxnSpPr>
        <p:spPr>
          <a:xfrm flipH="1">
            <a:off x="5579030" y="1949772"/>
            <a:ext cx="1296211" cy="11056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81F4748F-5C76-4350-9B0F-CFE3F2BB04C9}"/>
              </a:ext>
            </a:extLst>
          </p:cNvPr>
          <p:cNvCxnSpPr/>
          <p:nvPr/>
        </p:nvCxnSpPr>
        <p:spPr>
          <a:xfrm>
            <a:off x="2386732" y="4167963"/>
            <a:ext cx="14622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08AA5658-6767-457E-AF79-274D90449038}"/>
              </a:ext>
            </a:extLst>
          </p:cNvPr>
          <p:cNvCxnSpPr>
            <a:cxnSpLocks/>
          </p:cNvCxnSpPr>
          <p:nvPr/>
        </p:nvCxnSpPr>
        <p:spPr>
          <a:xfrm>
            <a:off x="2796363" y="5082742"/>
            <a:ext cx="7549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0F307277-148F-49AE-B454-12754182D40F}"/>
              </a:ext>
            </a:extLst>
          </p:cNvPr>
          <p:cNvCxnSpPr/>
          <p:nvPr/>
        </p:nvCxnSpPr>
        <p:spPr>
          <a:xfrm>
            <a:off x="5704238" y="3944679"/>
            <a:ext cx="0" cy="11912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8998F13D-4CAA-42BC-824E-CF800EA3AC4D}"/>
              </a:ext>
            </a:extLst>
          </p:cNvPr>
          <p:cNvCxnSpPr/>
          <p:nvPr/>
        </p:nvCxnSpPr>
        <p:spPr>
          <a:xfrm>
            <a:off x="6546321" y="4380614"/>
            <a:ext cx="0" cy="7552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52575116-17F8-4CFD-A181-995A8C0B8B76}"/>
              </a:ext>
            </a:extLst>
          </p:cNvPr>
          <p:cNvCxnSpPr/>
          <p:nvPr/>
        </p:nvCxnSpPr>
        <p:spPr>
          <a:xfrm>
            <a:off x="8580474" y="4093535"/>
            <a:ext cx="9781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xmlns="" id="{9B55A8CC-9D4A-49F3-AE6F-E3959116962F}"/>
              </a:ext>
            </a:extLst>
          </p:cNvPr>
          <p:cNvCxnSpPr>
            <a:cxnSpLocks/>
          </p:cNvCxnSpPr>
          <p:nvPr/>
        </p:nvCxnSpPr>
        <p:spPr>
          <a:xfrm>
            <a:off x="8569842" y="4986670"/>
            <a:ext cx="16374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23E9EC3B-7E6A-428E-97C9-6CB2C0A02923}"/>
              </a:ext>
            </a:extLst>
          </p:cNvPr>
          <p:cNvSpPr txBox="1"/>
          <p:nvPr/>
        </p:nvSpPr>
        <p:spPr>
          <a:xfrm>
            <a:off x="3276300" y="5633606"/>
            <a:ext cx="6874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sao các hình 3 không là hình thang?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xmlns="" id="{0DFDDD3C-C8C5-4800-9B74-B6716C9A454A}"/>
              </a:ext>
            </a:extLst>
          </p:cNvPr>
          <p:cNvSpPr/>
          <p:nvPr/>
        </p:nvSpPr>
        <p:spPr>
          <a:xfrm>
            <a:off x="2142313" y="5640572"/>
            <a:ext cx="8330888" cy="6094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trong hình 3 không có cặp cạnh đối diện song song.</a:t>
            </a:r>
          </a:p>
        </p:txBody>
      </p:sp>
    </p:spTree>
    <p:extLst>
      <p:ext uri="{BB962C8B-B14F-4D97-AF65-F5344CB8AC3E}">
        <p14:creationId xmlns:p14="http://schemas.microsoft.com/office/powerpoint/2010/main" val="5983863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3" grpId="1"/>
      <p:bldP spid="24" grpId="0" animBg="1"/>
      <p:bldP spid="24" grpId="1" animBg="1"/>
      <p:bldP spid="59" grpId="0"/>
      <p:bldP spid="59" grpId="1"/>
      <p:bldP spid="60" grpId="0" animBg="1"/>
      <p:bldP spid="6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AE165AF-B870-4399-81D2-486D3DFA97C1}"/>
              </a:ext>
            </a:extLst>
          </p:cNvPr>
          <p:cNvSpPr/>
          <p:nvPr/>
        </p:nvSpPr>
        <p:spPr>
          <a:xfrm>
            <a:off x="2883407" y="569693"/>
            <a:ext cx="7410893" cy="1062802"/>
          </a:xfrm>
          <a:prstGeom prst="roundRect">
            <a:avLst/>
          </a:prstGeom>
          <a:solidFill>
            <a:srgbClr val="FEBA02"/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3 hình dưới đây, hình nào có:</a:t>
            </a:r>
          </a:p>
        </p:txBody>
      </p:sp>
      <p:sp>
        <p:nvSpPr>
          <p:cNvPr id="3" name="椭圆 9">
            <a:extLst>
              <a:ext uri="{FF2B5EF4-FFF2-40B4-BE49-F238E27FC236}">
                <a16:creationId xmlns:a16="http://schemas.microsoft.com/office/drawing/2014/main" xmlns="" id="{8FA005DC-811C-4616-A3C5-A98BFF1A1F02}"/>
              </a:ext>
            </a:extLst>
          </p:cNvPr>
          <p:cNvSpPr/>
          <p:nvPr/>
        </p:nvSpPr>
        <p:spPr>
          <a:xfrm>
            <a:off x="2124435" y="565824"/>
            <a:ext cx="1160944" cy="1062803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8000" b="1">
                <a:ln w="0">
                  <a:solidFill>
                    <a:schemeClr val="tx1"/>
                  </a:solidFill>
                </a:ln>
                <a:solidFill>
                  <a:srgbClr val="FEBA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2</a:t>
            </a:r>
            <a:endParaRPr lang="zh-CN" altLang="en-US" sz="8000" b="1" dirty="0">
              <a:ln w="0">
                <a:solidFill>
                  <a:schemeClr val="tx1"/>
                </a:solidFill>
              </a:ln>
              <a:solidFill>
                <a:srgbClr val="FEBA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1BE2061-4CE8-4DFA-8F40-80BEF439FE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1" t="48217" r="9913" b="13954"/>
          <a:stretch/>
        </p:blipFill>
        <p:spPr>
          <a:xfrm>
            <a:off x="3157870" y="1673109"/>
            <a:ext cx="6145619" cy="1755891"/>
          </a:xfrm>
          <a:prstGeom prst="rect">
            <a:avLst/>
          </a:prstGeom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xmlns="" id="{52ECCCA9-A0E1-48DE-8D6B-57DB4A885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2607" y="3612449"/>
            <a:ext cx="7010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800"/>
          </a:p>
        </p:txBody>
      </p:sp>
      <p:sp>
        <p:nvSpPr>
          <p:cNvPr id="9" name="Text Box 34">
            <a:extLst>
              <a:ext uri="{FF2B5EF4-FFF2-40B4-BE49-F238E27FC236}">
                <a16:creationId xmlns:a16="http://schemas.microsoft.com/office/drawing/2014/main" xmlns="" id="{C82D2B06-1434-4A47-AA1D-8BCC69203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407" y="3669599"/>
            <a:ext cx="327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Bốn cạnh và bốn góc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10" name="Text Box 36">
            <a:extLst>
              <a:ext uri="{FF2B5EF4-FFF2-40B4-BE49-F238E27FC236}">
                <a16:creationId xmlns:a16="http://schemas.microsoft.com/office/drawing/2014/main" xmlns="" id="{8103DFA7-343F-42F9-B0EB-72CDD12C0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9520" y="3674361"/>
            <a:ext cx="15382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Hình 1, </a:t>
            </a:r>
          </a:p>
        </p:txBody>
      </p:sp>
      <p:sp>
        <p:nvSpPr>
          <p:cNvPr id="11" name="Text Box 37">
            <a:extLst>
              <a:ext uri="{FF2B5EF4-FFF2-40B4-BE49-F238E27FC236}">
                <a16:creationId xmlns:a16="http://schemas.microsoft.com/office/drawing/2014/main" xmlns="" id="{B5FC8F04-B1C6-4E09-9322-576CB037B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7795" y="4250624"/>
            <a:ext cx="13932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Hình 1, </a:t>
            </a:r>
          </a:p>
        </p:txBody>
      </p:sp>
      <p:sp>
        <p:nvSpPr>
          <p:cNvPr id="12" name="Text Box 38">
            <a:extLst>
              <a:ext uri="{FF2B5EF4-FFF2-40B4-BE49-F238E27FC236}">
                <a16:creationId xmlns:a16="http://schemas.microsoft.com/office/drawing/2014/main" xmlns="" id="{18E5152E-1E1C-4ED1-BB36-417778C1D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7907" y="4839586"/>
            <a:ext cx="1371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Hình 3</a:t>
            </a:r>
          </a:p>
        </p:txBody>
      </p:sp>
      <p:sp>
        <p:nvSpPr>
          <p:cNvPr id="13" name="Text Box 39">
            <a:extLst>
              <a:ext uri="{FF2B5EF4-FFF2-40B4-BE49-F238E27FC236}">
                <a16:creationId xmlns:a16="http://schemas.microsoft.com/office/drawing/2014/main" xmlns="" id="{67697F5A-66C1-4BB4-A7E4-5A1399786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8995" y="5403149"/>
            <a:ext cx="1371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Hình 1</a:t>
            </a:r>
          </a:p>
        </p:txBody>
      </p:sp>
      <p:sp>
        <p:nvSpPr>
          <p:cNvPr id="14" name="Text Box 40">
            <a:extLst>
              <a:ext uri="{FF2B5EF4-FFF2-40B4-BE49-F238E27FC236}">
                <a16:creationId xmlns:a16="http://schemas.microsoft.com/office/drawing/2014/main" xmlns="" id="{A699EA7A-06A5-466B-B16C-0D3DFC35B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407" y="4260149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Hai cặp cạnh đối diện song song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15" name="Text Box 41">
            <a:extLst>
              <a:ext uri="{FF2B5EF4-FFF2-40B4-BE49-F238E27FC236}">
                <a16:creationId xmlns:a16="http://schemas.microsoft.com/office/drawing/2014/main" xmlns="" id="{5CBB59C6-A628-4843-9F93-57A4CB9DE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407" y="4839586"/>
            <a:ext cx="556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Chỉ có một cặp cạnh đối diện song song</a:t>
            </a:r>
          </a:p>
        </p:txBody>
      </p:sp>
      <p:sp>
        <p:nvSpPr>
          <p:cNvPr id="16" name="Text Box 42">
            <a:extLst>
              <a:ext uri="{FF2B5EF4-FFF2-40B4-BE49-F238E27FC236}">
                <a16:creationId xmlns:a16="http://schemas.microsoft.com/office/drawing/2014/main" xmlns="" id="{B644EA8B-7A97-4240-A0E1-3B2059EFC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695" y="5372986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Có bốn góc vuông</a:t>
            </a:r>
            <a:r>
              <a:rPr lang="en-US" altLang="en-US" sz="2800" b="1">
                <a:latin typeface=".VnTime" pitchFamily="34" charset="0"/>
              </a:rPr>
              <a:t> </a:t>
            </a:r>
          </a:p>
        </p:txBody>
      </p:sp>
      <p:sp>
        <p:nvSpPr>
          <p:cNvPr id="17" name="Text Box 43">
            <a:extLst>
              <a:ext uri="{FF2B5EF4-FFF2-40B4-BE49-F238E27FC236}">
                <a16:creationId xmlns:a16="http://schemas.microsoft.com/office/drawing/2014/main" xmlns="" id="{30BAD3EC-0ADF-4CEC-8314-9BC09D1AE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9007" y="3668011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?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18" name="Text Box 44">
            <a:extLst>
              <a:ext uri="{FF2B5EF4-FFF2-40B4-BE49-F238E27FC236}">
                <a16:creationId xmlns:a16="http://schemas.microsoft.com/office/drawing/2014/main" xmlns="" id="{C71FAD4A-9523-45DB-8FA7-9743F807F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7582" y="3682299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: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19" name="Text Box 45">
            <a:extLst>
              <a:ext uri="{FF2B5EF4-FFF2-40B4-BE49-F238E27FC236}">
                <a16:creationId xmlns:a16="http://schemas.microsoft.com/office/drawing/2014/main" xmlns="" id="{38E0072B-89C1-4DB0-9457-A1A7225BB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1095" y="4272849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?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20" name="Text Box 46">
            <a:extLst>
              <a:ext uri="{FF2B5EF4-FFF2-40B4-BE49-F238E27FC236}">
                <a16:creationId xmlns:a16="http://schemas.microsoft.com/office/drawing/2014/main" xmlns="" id="{8164E981-CDD0-4B9D-991F-1F3332EA1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0145" y="4272849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:</a:t>
            </a:r>
            <a:endParaRPr lang="en-US" altLang="en-US" sz="2800" b="1">
              <a:latin typeface=".VnTime" pitchFamily="34" charset="0"/>
            </a:endParaRPr>
          </a:p>
        </p:txBody>
      </p:sp>
      <p:sp>
        <p:nvSpPr>
          <p:cNvPr id="21" name="Text Box 47">
            <a:extLst>
              <a:ext uri="{FF2B5EF4-FFF2-40B4-BE49-F238E27FC236}">
                <a16:creationId xmlns:a16="http://schemas.microsoft.com/office/drawing/2014/main" xmlns="" id="{3B7818CB-D18C-4B15-9682-210B5AA87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070" y="4839586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2" name="Text Box 48">
            <a:extLst>
              <a:ext uri="{FF2B5EF4-FFF2-40B4-BE49-F238E27FC236}">
                <a16:creationId xmlns:a16="http://schemas.microsoft.com/office/drawing/2014/main" xmlns="" id="{AF62F394-FC6D-4C03-92A7-DBF4F4335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3120" y="4834824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3" name="Text Box 49">
            <a:extLst>
              <a:ext uri="{FF2B5EF4-FFF2-40B4-BE49-F238E27FC236}">
                <a16:creationId xmlns:a16="http://schemas.microsoft.com/office/drawing/2014/main" xmlns="" id="{07333DC1-0113-4348-A4C9-9323914E3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2295" y="5372986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?</a:t>
            </a:r>
            <a:r>
              <a:rPr lang="en-US" altLang="en-US" sz="2800" b="1">
                <a:latin typeface=".VnTime" pitchFamily="34" charset="0"/>
              </a:rPr>
              <a:t> </a:t>
            </a:r>
          </a:p>
        </p:txBody>
      </p:sp>
      <p:sp>
        <p:nvSpPr>
          <p:cNvPr id="24" name="Text Box 50">
            <a:extLst>
              <a:ext uri="{FF2B5EF4-FFF2-40B4-BE49-F238E27FC236}">
                <a16:creationId xmlns:a16="http://schemas.microsoft.com/office/drawing/2014/main" xmlns="" id="{11564A10-ECD6-49EF-83CB-83E144FF2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632" y="5368224"/>
            <a:ext cx="38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:</a:t>
            </a:r>
            <a:r>
              <a:rPr lang="en-US" altLang="en-US" sz="2800" b="1">
                <a:latin typeface=".VnTime" pitchFamily="34" charset="0"/>
              </a:rPr>
              <a:t> </a:t>
            </a:r>
          </a:p>
        </p:txBody>
      </p:sp>
      <p:sp>
        <p:nvSpPr>
          <p:cNvPr id="25" name="Text Box 36">
            <a:extLst>
              <a:ext uri="{FF2B5EF4-FFF2-40B4-BE49-F238E27FC236}">
                <a16:creationId xmlns:a16="http://schemas.microsoft.com/office/drawing/2014/main" xmlns="" id="{791D4528-73E0-490E-B9EC-18C3CBC16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7140" y="3682299"/>
            <a:ext cx="16162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hình 3</a:t>
            </a: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xmlns="" id="{1C31D515-DEC8-467A-A988-41C225E17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102" y="3670909"/>
            <a:ext cx="15099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hình 2,</a:t>
            </a:r>
          </a:p>
        </p:txBody>
      </p:sp>
      <p:sp>
        <p:nvSpPr>
          <p:cNvPr id="27" name="Text Box 37">
            <a:extLst>
              <a:ext uri="{FF2B5EF4-FFF2-40B4-BE49-F238E27FC236}">
                <a16:creationId xmlns:a16="http://schemas.microsoft.com/office/drawing/2014/main" xmlns="" id="{EE208ED0-9C92-4EF1-9273-BA533F103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4088" y="4247172"/>
            <a:ext cx="16162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hình 2</a:t>
            </a:r>
          </a:p>
        </p:txBody>
      </p:sp>
      <p:pic>
        <p:nvPicPr>
          <p:cNvPr id="28" name="图片 5">
            <a:extLst>
              <a:ext uri="{FF2B5EF4-FFF2-40B4-BE49-F238E27FC236}">
                <a16:creationId xmlns:a16="http://schemas.microsoft.com/office/drawing/2014/main" xmlns="" id="{4D4A7D39-1AA9-45E5-9C31-926EDD3EEE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030" y="3795805"/>
            <a:ext cx="1910902" cy="25844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7C2A373B-972F-4652-B682-9B1B1FB93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t="47652" r="58690" b="9017"/>
          <a:stretch/>
        </p:blipFill>
        <p:spPr>
          <a:xfrm>
            <a:off x="616720" y="4105539"/>
            <a:ext cx="2022045" cy="253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696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7" grpId="1"/>
      <p:bldP spid="18" grpId="0"/>
      <p:bldP spid="19" grpId="0"/>
      <p:bldP spid="19" grpId="1"/>
      <p:bldP spid="20" grpId="0"/>
      <p:bldP spid="21" grpId="0"/>
      <p:bldP spid="21" grpId="1"/>
      <p:bldP spid="22" grpId="0"/>
      <p:bldP spid="23" grpId="0"/>
      <p:bldP spid="23" grpId="1"/>
      <p:bldP spid="24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AE165AF-B870-4399-81D2-486D3DFA97C1}"/>
              </a:ext>
            </a:extLst>
          </p:cNvPr>
          <p:cNvSpPr/>
          <p:nvPr/>
        </p:nvSpPr>
        <p:spPr>
          <a:xfrm>
            <a:off x="2883407" y="569693"/>
            <a:ext cx="7410893" cy="1062802"/>
          </a:xfrm>
          <a:prstGeom prst="roundRect">
            <a:avLst/>
          </a:prstGeom>
          <a:solidFill>
            <a:srgbClr val="FEBA02"/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thêm hai đoạn thẳng vào mỗi hình dưới đây để được hình thang:</a:t>
            </a:r>
          </a:p>
        </p:txBody>
      </p:sp>
      <p:sp>
        <p:nvSpPr>
          <p:cNvPr id="3" name="椭圆 9">
            <a:extLst>
              <a:ext uri="{FF2B5EF4-FFF2-40B4-BE49-F238E27FC236}">
                <a16:creationId xmlns:a16="http://schemas.microsoft.com/office/drawing/2014/main" xmlns="" id="{8FA005DC-811C-4616-A3C5-A98BFF1A1F02}"/>
              </a:ext>
            </a:extLst>
          </p:cNvPr>
          <p:cNvSpPr/>
          <p:nvPr/>
        </p:nvSpPr>
        <p:spPr>
          <a:xfrm>
            <a:off x="2124435" y="565824"/>
            <a:ext cx="1160944" cy="1062803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8000" b="1">
                <a:ln w="0">
                  <a:solidFill>
                    <a:schemeClr val="tx1"/>
                  </a:solidFill>
                </a:ln>
                <a:solidFill>
                  <a:srgbClr val="FEBA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3</a:t>
            </a:r>
            <a:endParaRPr lang="zh-CN" altLang="en-US" sz="8000" b="1" dirty="0">
              <a:ln w="0">
                <a:solidFill>
                  <a:schemeClr val="tx1"/>
                </a:solidFill>
              </a:ln>
              <a:solidFill>
                <a:srgbClr val="FEBA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1A4373-9A1D-405B-AA52-9FAF93DCABD3}"/>
              </a:ext>
            </a:extLst>
          </p:cNvPr>
          <p:cNvSpPr txBox="1"/>
          <p:nvPr/>
        </p:nvSpPr>
        <p:spPr>
          <a:xfrm>
            <a:off x="212648" y="6343170"/>
            <a:ext cx="2243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Ngoài chuẩn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5AA2175-0429-4B3D-ACEF-86DE39B193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21" t="35814" r="10610" b="18915"/>
          <a:stretch/>
        </p:blipFill>
        <p:spPr>
          <a:xfrm>
            <a:off x="2456117" y="1994456"/>
            <a:ext cx="7410894" cy="257923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B3DD8273-7C91-4EBC-B45C-699F9A13431F}"/>
              </a:ext>
            </a:extLst>
          </p:cNvPr>
          <p:cNvSpPr txBox="1"/>
          <p:nvPr/>
        </p:nvSpPr>
        <p:spPr>
          <a:xfrm>
            <a:off x="2966484" y="4873338"/>
            <a:ext cx="7410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vẽ được hình thang, ta cần chú ý điều gì?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0F2561E-6512-43A8-9B22-2498025EE066}"/>
              </a:ext>
            </a:extLst>
          </p:cNvPr>
          <p:cNvSpPr txBox="1"/>
          <p:nvPr/>
        </p:nvSpPr>
        <p:spPr>
          <a:xfrm>
            <a:off x="2562442" y="4873338"/>
            <a:ext cx="75916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Để vẽ được hình thang, ta cần chú ý vẽ được hai đường thẳng song song.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22EE14ED-ACD9-4678-99D6-6DE80EFA00E5}"/>
              </a:ext>
            </a:extLst>
          </p:cNvPr>
          <p:cNvCxnSpPr>
            <a:cxnSpLocks/>
          </p:cNvCxnSpPr>
          <p:nvPr/>
        </p:nvCxnSpPr>
        <p:spPr>
          <a:xfrm>
            <a:off x="3200315" y="3965944"/>
            <a:ext cx="258379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CA21D4E5-C829-4702-85A9-7AA48DC0978B}"/>
              </a:ext>
            </a:extLst>
          </p:cNvPr>
          <p:cNvCxnSpPr/>
          <p:nvPr/>
        </p:nvCxnSpPr>
        <p:spPr>
          <a:xfrm>
            <a:off x="5326912" y="2690037"/>
            <a:ext cx="457200" cy="12759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DD9B1992-26D1-4338-BBB2-C597CDA100E9}"/>
              </a:ext>
            </a:extLst>
          </p:cNvPr>
          <p:cNvCxnSpPr/>
          <p:nvPr/>
        </p:nvCxnSpPr>
        <p:spPr>
          <a:xfrm>
            <a:off x="7091917" y="2690037"/>
            <a:ext cx="17331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0E66E5AA-0B90-47CE-982B-C371995CE3C4}"/>
              </a:ext>
            </a:extLst>
          </p:cNvPr>
          <p:cNvCxnSpPr/>
          <p:nvPr/>
        </p:nvCxnSpPr>
        <p:spPr>
          <a:xfrm>
            <a:off x="8825024" y="2690037"/>
            <a:ext cx="404036" cy="12759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5">
            <a:extLst>
              <a:ext uri="{FF2B5EF4-FFF2-40B4-BE49-F238E27FC236}">
                <a16:creationId xmlns:a16="http://schemas.microsoft.com/office/drawing/2014/main" xmlns="" id="{1A00A517-71D9-4B27-A382-0F36721CC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030" y="3795805"/>
            <a:ext cx="1910902" cy="25844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A8894294-E9AD-4041-AEDC-4344C41BDA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t="47652" r="58690" b="9017"/>
          <a:stretch/>
        </p:blipFill>
        <p:spPr>
          <a:xfrm>
            <a:off x="616720" y="4105539"/>
            <a:ext cx="2022045" cy="253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779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0" grpId="0"/>
      <p:bldP spid="30" grpId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AE165AF-B870-4399-81D2-486D3DFA97C1}"/>
              </a:ext>
            </a:extLst>
          </p:cNvPr>
          <p:cNvSpPr/>
          <p:nvPr/>
        </p:nvSpPr>
        <p:spPr>
          <a:xfrm>
            <a:off x="1628765" y="643109"/>
            <a:ext cx="4803933" cy="780642"/>
          </a:xfrm>
          <a:prstGeom prst="roundRect">
            <a:avLst/>
          </a:prstGeom>
          <a:solidFill>
            <a:srgbClr val="FEBA02"/>
          </a:solidFill>
          <a:ln w="285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ABCD có:</a:t>
            </a:r>
          </a:p>
        </p:txBody>
      </p:sp>
      <p:sp>
        <p:nvSpPr>
          <p:cNvPr id="3" name="椭圆 9">
            <a:extLst>
              <a:ext uri="{FF2B5EF4-FFF2-40B4-BE49-F238E27FC236}">
                <a16:creationId xmlns:a16="http://schemas.microsoft.com/office/drawing/2014/main" xmlns="" id="{8FA005DC-811C-4616-A3C5-A98BFF1A1F02}"/>
              </a:ext>
            </a:extLst>
          </p:cNvPr>
          <p:cNvSpPr/>
          <p:nvPr/>
        </p:nvSpPr>
        <p:spPr>
          <a:xfrm>
            <a:off x="880426" y="502029"/>
            <a:ext cx="1160944" cy="1062803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8000" b="1">
                <a:ln w="0">
                  <a:solidFill>
                    <a:schemeClr val="tx1"/>
                  </a:solidFill>
                </a:ln>
                <a:solidFill>
                  <a:srgbClr val="FEBA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4</a:t>
            </a:r>
            <a:endParaRPr lang="zh-CN" altLang="en-US" sz="8000" b="1" dirty="0">
              <a:ln w="0">
                <a:solidFill>
                  <a:schemeClr val="tx1"/>
                </a:solidFill>
              </a:ln>
              <a:solidFill>
                <a:srgbClr val="FEBA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xmlns="" id="{7759579E-2FD6-4A12-B2CB-01965D278595}"/>
              </a:ext>
            </a:extLst>
          </p:cNvPr>
          <p:cNvGrpSpPr>
            <a:grpSpLocks/>
          </p:cNvGrpSpPr>
          <p:nvPr/>
        </p:nvGrpSpPr>
        <p:grpSpPr bwMode="auto">
          <a:xfrm>
            <a:off x="1772844" y="2334932"/>
            <a:ext cx="2590800" cy="1066800"/>
            <a:chOff x="1872" y="1584"/>
            <a:chExt cx="1632" cy="672"/>
          </a:xfrm>
        </p:grpSpPr>
        <p:sp>
          <p:nvSpPr>
            <p:cNvPr id="15" name="Line 10">
              <a:extLst>
                <a:ext uri="{FF2B5EF4-FFF2-40B4-BE49-F238E27FC236}">
                  <a16:creationId xmlns:a16="http://schemas.microsoft.com/office/drawing/2014/main" xmlns="" id="{A6A37A2F-193D-4495-A69D-7E55F80703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584"/>
              <a:ext cx="10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1">
              <a:extLst>
                <a:ext uri="{FF2B5EF4-FFF2-40B4-BE49-F238E27FC236}">
                  <a16:creationId xmlns:a16="http://schemas.microsoft.com/office/drawing/2014/main" xmlns="" id="{2CBDDA1E-8696-488B-93C3-9C148E8A3F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584"/>
              <a:ext cx="0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2">
              <a:extLst>
                <a:ext uri="{FF2B5EF4-FFF2-40B4-BE49-F238E27FC236}">
                  <a16:creationId xmlns:a16="http://schemas.microsoft.com/office/drawing/2014/main" xmlns="" id="{711EBA90-675B-41B4-AA16-F11CE08262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2256"/>
              <a:ext cx="16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3">
              <a:extLst>
                <a:ext uri="{FF2B5EF4-FFF2-40B4-BE49-F238E27FC236}">
                  <a16:creationId xmlns:a16="http://schemas.microsoft.com/office/drawing/2014/main" xmlns="" id="{D93CE978-FD68-458C-B804-2E8FB2F0E6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584"/>
              <a:ext cx="624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" name="Rectangle 14">
            <a:extLst>
              <a:ext uri="{FF2B5EF4-FFF2-40B4-BE49-F238E27FC236}">
                <a16:creationId xmlns:a16="http://schemas.microsoft.com/office/drawing/2014/main" xmlns="" id="{6FB90BC2-34E5-46FD-820E-70529886A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1326" y="3256493"/>
            <a:ext cx="152400" cy="152400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xmlns="" id="{F6D6BA0D-4793-428E-8AD3-9F402C21B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1326" y="2352726"/>
            <a:ext cx="152400" cy="152400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xmlns="" id="{F46C3F38-9A7C-41E2-8B15-BAD57CCE3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9726" y="3190926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22" name="Text Box 17">
            <a:extLst>
              <a:ext uri="{FF2B5EF4-FFF2-40B4-BE49-F238E27FC236}">
                <a16:creationId xmlns:a16="http://schemas.microsoft.com/office/drawing/2014/main" xmlns="" id="{8B71A79D-3BAD-4E1E-B4A1-37A711197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126" y="1971726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23" name="Text Box 19">
            <a:extLst>
              <a:ext uri="{FF2B5EF4-FFF2-40B4-BE49-F238E27FC236}">
                <a16:creationId xmlns:a16="http://schemas.microsoft.com/office/drawing/2014/main" xmlns="" id="{D49D544C-EA9D-4262-9308-A5180F210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926" y="3190926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24" name="Text Box 20">
            <a:extLst>
              <a:ext uri="{FF2B5EF4-FFF2-40B4-BE49-F238E27FC236}">
                <a16:creationId xmlns:a16="http://schemas.microsoft.com/office/drawing/2014/main" xmlns="" id="{AD3FFDB4-54B8-4A62-9E99-B84C5F6A6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926" y="1971726"/>
            <a:ext cx="68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5D2F0B0-6CF8-4C25-8246-9CB6299FB257}"/>
              </a:ext>
            </a:extLst>
          </p:cNvPr>
          <p:cNvSpPr txBox="1"/>
          <p:nvPr/>
        </p:nvSpPr>
        <p:spPr>
          <a:xfrm>
            <a:off x="5020205" y="1830646"/>
            <a:ext cx="5305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Những góc nào là góc vuông?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435885EC-362B-4FCA-B337-406E662BF3AE}"/>
              </a:ext>
            </a:extLst>
          </p:cNvPr>
          <p:cNvSpPr/>
          <p:nvPr/>
        </p:nvSpPr>
        <p:spPr>
          <a:xfrm>
            <a:off x="5041470" y="2428926"/>
            <a:ext cx="340242" cy="312502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A8B6C79-4BF3-4117-9D81-DD6022FF8A6A}"/>
              </a:ext>
            </a:extLst>
          </p:cNvPr>
          <p:cNvSpPr txBox="1"/>
          <p:nvPr/>
        </p:nvSpPr>
        <p:spPr>
          <a:xfrm>
            <a:off x="5342726" y="2323567"/>
            <a:ext cx="5305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A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D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là hai góc vuông.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888BC23-81AE-4708-A757-EF83DC605974}"/>
              </a:ext>
            </a:extLst>
          </p:cNvPr>
          <p:cNvCxnSpPr/>
          <p:nvPr/>
        </p:nvCxnSpPr>
        <p:spPr>
          <a:xfrm>
            <a:off x="1761326" y="3267126"/>
            <a:ext cx="152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D89CC231-CD67-4D4D-87A9-F1EBB96C1994}"/>
              </a:ext>
            </a:extLst>
          </p:cNvPr>
          <p:cNvCxnSpPr>
            <a:cxnSpLocks/>
          </p:cNvCxnSpPr>
          <p:nvPr/>
        </p:nvCxnSpPr>
        <p:spPr>
          <a:xfrm rot="5400000">
            <a:off x="1839295" y="3334462"/>
            <a:ext cx="152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8B1DA40D-98E0-4CAF-9E65-C42A1EF018ED}"/>
              </a:ext>
            </a:extLst>
          </p:cNvPr>
          <p:cNvCxnSpPr/>
          <p:nvPr/>
        </p:nvCxnSpPr>
        <p:spPr>
          <a:xfrm>
            <a:off x="1764865" y="2515754"/>
            <a:ext cx="152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6CCBD18B-FF53-4181-B2C5-97A9E9AB2320}"/>
              </a:ext>
            </a:extLst>
          </p:cNvPr>
          <p:cNvCxnSpPr>
            <a:cxnSpLocks/>
          </p:cNvCxnSpPr>
          <p:nvPr/>
        </p:nvCxnSpPr>
        <p:spPr>
          <a:xfrm rot="5400000">
            <a:off x="1842833" y="2444868"/>
            <a:ext cx="152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32B10B3-A2D1-4D97-BD2E-D2C20C8672C4}"/>
              </a:ext>
            </a:extLst>
          </p:cNvPr>
          <p:cNvSpPr txBox="1"/>
          <p:nvPr/>
        </p:nvSpPr>
        <p:spPr>
          <a:xfrm>
            <a:off x="5041470" y="2915917"/>
            <a:ext cx="6549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Cạnh bên nào vuông góc với hai đáy?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xmlns="" id="{5D811C76-CF6C-4357-B5DF-87911607A7AC}"/>
              </a:ext>
            </a:extLst>
          </p:cNvPr>
          <p:cNvSpPr/>
          <p:nvPr/>
        </p:nvSpPr>
        <p:spPr>
          <a:xfrm>
            <a:off x="5052103" y="3538563"/>
            <a:ext cx="340242" cy="312502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8118E8E-3699-4379-BCE0-D9B97013AD1D}"/>
              </a:ext>
            </a:extLst>
          </p:cNvPr>
          <p:cNvSpPr txBox="1"/>
          <p:nvPr/>
        </p:nvSpPr>
        <p:spPr>
          <a:xfrm>
            <a:off x="5542086" y="3439534"/>
            <a:ext cx="6123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 bên AD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vuông góc với hai đáy AB và DC.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A8FB522-7C55-42E7-8347-933DA58BADDC}"/>
              </a:ext>
            </a:extLst>
          </p:cNvPr>
          <p:cNvCxnSpPr/>
          <p:nvPr/>
        </p:nvCxnSpPr>
        <p:spPr>
          <a:xfrm>
            <a:off x="1783477" y="2334200"/>
            <a:ext cx="16002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DE1712EB-E837-484E-8465-5E8C01AB89BB}"/>
              </a:ext>
            </a:extLst>
          </p:cNvPr>
          <p:cNvCxnSpPr>
            <a:cxnSpLocks/>
          </p:cNvCxnSpPr>
          <p:nvPr/>
        </p:nvCxnSpPr>
        <p:spPr>
          <a:xfrm>
            <a:off x="1750693" y="3399996"/>
            <a:ext cx="2623584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Box 11">
            <a:extLst>
              <a:ext uri="{FF2B5EF4-FFF2-40B4-BE49-F238E27FC236}">
                <a16:creationId xmlns:a16="http://schemas.microsoft.com/office/drawing/2014/main" xmlns="" id="{9CF302F2-C495-410A-80B3-F05D0C3FC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2593" y="1835722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</a:rPr>
              <a:t>Đáy bé </a:t>
            </a:r>
          </a:p>
        </p:txBody>
      </p:sp>
      <p:sp>
        <p:nvSpPr>
          <p:cNvPr id="48" name="Text Box 11">
            <a:extLst>
              <a:ext uri="{FF2B5EF4-FFF2-40B4-BE49-F238E27FC236}">
                <a16:creationId xmlns:a16="http://schemas.microsoft.com/office/drawing/2014/main" xmlns="" id="{99DF5DB9-5B85-4F5D-9A2B-C2BE40C1D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377" y="3345404"/>
            <a:ext cx="19089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</a:rPr>
              <a:t>Đáy lớn 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xmlns="" id="{C288A099-B45E-45AA-B07A-EC3FBDCC67C2}"/>
              </a:ext>
            </a:extLst>
          </p:cNvPr>
          <p:cNvCxnSpPr/>
          <p:nvPr/>
        </p:nvCxnSpPr>
        <p:spPr>
          <a:xfrm>
            <a:off x="1772844" y="2323567"/>
            <a:ext cx="0" cy="10657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A8844571-4EE3-4980-814E-02F4957EEC93}"/>
              </a:ext>
            </a:extLst>
          </p:cNvPr>
          <p:cNvSpPr txBox="1"/>
          <p:nvPr/>
        </p:nvSpPr>
        <p:spPr>
          <a:xfrm>
            <a:off x="1628765" y="4500092"/>
            <a:ext cx="9001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có một cạnh bên vuông góc với hai đáy gọi là hình thang vuông.</a:t>
            </a:r>
            <a:endParaRPr lang="en-US" sz="3600">
              <a:solidFill>
                <a:srgbClr val="C00000"/>
              </a:solidFill>
            </a:endParaRPr>
          </a:p>
        </p:txBody>
      </p:sp>
      <p:pic>
        <p:nvPicPr>
          <p:cNvPr id="57" name="图片 10">
            <a:extLst>
              <a:ext uri="{FF2B5EF4-FFF2-40B4-BE49-F238E27FC236}">
                <a16:creationId xmlns:a16="http://schemas.microsoft.com/office/drawing/2014/main" xmlns="" id="{8845EFFE-0764-40B3-8C8E-E56391DF31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99500" y="0"/>
            <a:ext cx="3505200" cy="1602363"/>
          </a:xfrm>
          <a:prstGeom prst="rect">
            <a:avLst/>
          </a:prstGeom>
        </p:spPr>
      </p:pic>
      <p:pic>
        <p:nvPicPr>
          <p:cNvPr id="58" name="图片 9">
            <a:extLst>
              <a:ext uri="{FF2B5EF4-FFF2-40B4-BE49-F238E27FC236}">
                <a16:creationId xmlns:a16="http://schemas.microsoft.com/office/drawing/2014/main" xmlns="" id="{32B03F64-C3D4-40BB-8AFB-6E78A03F5D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 rot="16804766">
            <a:off x="9630859" y="555632"/>
            <a:ext cx="1768500" cy="131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051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5" grpId="0"/>
      <p:bldP spid="6" grpId="0" animBg="1"/>
      <p:bldP spid="28" grpId="0"/>
      <p:bldP spid="43" grpId="0"/>
      <p:bldP spid="44" grpId="0" animBg="1"/>
      <p:bldP spid="45" grpId="0"/>
      <p:bldP spid="47" grpId="0"/>
      <p:bldP spid="48" grpId="0"/>
      <p:bldP spid="5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1158183" y="1647399"/>
            <a:ext cx="8183878" cy="4082795"/>
          </a:xfrm>
          <a:prstGeom prst="roundRect">
            <a:avLst>
              <a:gd name="adj" fmla="val 11994"/>
            </a:avLst>
          </a:prstGeom>
          <a:solidFill>
            <a:srgbClr val="EB8F58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>
            <a:outerShdw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553469-4715-4DF9-B2E9-310434EDE997}"/>
              </a:ext>
            </a:extLst>
          </p:cNvPr>
          <p:cNvSpPr txBox="1"/>
          <p:nvPr/>
        </p:nvSpPr>
        <p:spPr>
          <a:xfrm>
            <a:off x="3926020" y="539403"/>
            <a:ext cx="3612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Lobster" panose="00000500000000000000" pitchFamily="2" charset="0"/>
              </a:rPr>
              <a:t>Củng cố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315113D3-1A0E-4C0C-9804-380DE1E476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569776">
            <a:off x="520677" y="395533"/>
            <a:ext cx="1798371" cy="919417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xmlns="" id="{BFA7F27E-69DB-491F-B2DA-E6BAD6FCC9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99500" y="0"/>
            <a:ext cx="3505200" cy="160236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17997588-8077-416D-95D4-8E9B2A6EA5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 rot="16804766">
            <a:off x="9630859" y="555632"/>
            <a:ext cx="1768500" cy="1317870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xmlns="" id="{8CA29A95-B87E-4B8D-ABDF-E744BA4D6B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649" y="2860140"/>
            <a:ext cx="1910902" cy="258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ADA459E-D0C9-43F9-B6F3-0FCD9357EDDC}"/>
              </a:ext>
            </a:extLst>
          </p:cNvPr>
          <p:cNvSpPr txBox="1"/>
          <p:nvPr/>
        </p:nvSpPr>
        <p:spPr>
          <a:xfrm>
            <a:off x="1833802" y="1961139"/>
            <a:ext cx="6156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là hình như thế nào?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xmlns="" id="{832943C5-888C-47C0-AD5A-30CA7F1097D3}"/>
              </a:ext>
            </a:extLst>
          </p:cNvPr>
          <p:cNvSpPr/>
          <p:nvPr/>
        </p:nvSpPr>
        <p:spPr>
          <a:xfrm>
            <a:off x="1559529" y="2614606"/>
            <a:ext cx="340242" cy="31250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1294116-5445-4BD6-B6DA-DF92CEB5BE0D}"/>
              </a:ext>
            </a:extLst>
          </p:cNvPr>
          <p:cNvSpPr txBox="1"/>
          <p:nvPr/>
        </p:nvSpPr>
        <p:spPr>
          <a:xfrm>
            <a:off x="2054359" y="2480346"/>
            <a:ext cx="68460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có một cặp cạnh đối diện song song.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D4523D3-C439-44DE-BB13-06E1AE65D44C}"/>
              </a:ext>
            </a:extLst>
          </p:cNvPr>
          <p:cNvSpPr txBox="1"/>
          <p:nvPr/>
        </p:nvSpPr>
        <p:spPr>
          <a:xfrm>
            <a:off x="1834560" y="3550727"/>
            <a:ext cx="7123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vuông là hình như thế nào?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xmlns="" id="{00440F28-93CA-4EB8-A8A5-C03C1DA7626B}"/>
              </a:ext>
            </a:extLst>
          </p:cNvPr>
          <p:cNvSpPr/>
          <p:nvPr/>
        </p:nvSpPr>
        <p:spPr>
          <a:xfrm>
            <a:off x="1562055" y="4355645"/>
            <a:ext cx="340242" cy="312502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98E8677-DA21-4524-BD21-B0562D1D3AE8}"/>
              </a:ext>
            </a:extLst>
          </p:cNvPr>
          <p:cNvSpPr txBox="1"/>
          <p:nvPr/>
        </p:nvSpPr>
        <p:spPr>
          <a:xfrm>
            <a:off x="2054359" y="4229355"/>
            <a:ext cx="69037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vuông có một cạnh bên vuông góc với hai đáy.</a:t>
            </a:r>
          </a:p>
        </p:txBody>
      </p:sp>
    </p:spTree>
    <p:extLst>
      <p:ext uri="{BB962C8B-B14F-4D97-AF65-F5344CB8AC3E}">
        <p14:creationId xmlns:p14="http://schemas.microsoft.com/office/powerpoint/2010/main" val="37447726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3" grpId="0"/>
      <p:bldP spid="13" grpId="0" animBg="1"/>
      <p:bldP spid="17" grpId="0"/>
      <p:bldP spid="18" grpId="0"/>
      <p:bldP spid="19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: 形状 70">
            <a:extLst>
              <a:ext uri="{FF2B5EF4-FFF2-40B4-BE49-F238E27FC236}">
                <a16:creationId xmlns:a16="http://schemas.microsoft.com/office/drawing/2014/main" xmlns="" id="{ABD45ED0-B627-4B93-8570-AE9115DA7E4A}"/>
              </a:ext>
            </a:extLst>
          </p:cNvPr>
          <p:cNvSpPr/>
          <p:nvPr/>
        </p:nvSpPr>
        <p:spPr>
          <a:xfrm>
            <a:off x="2473320" y="445680"/>
            <a:ext cx="7047469" cy="2373819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4400" dirty="0">
              <a:solidFill>
                <a:srgbClr val="FF86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21203" y="597189"/>
            <a:ext cx="64386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1500">
                <a:ln w="25400">
                  <a:solidFill>
                    <a:schemeClr val="tx1"/>
                  </a:solidFill>
                </a:ln>
                <a:solidFill>
                  <a:srgbClr val="28E5C5"/>
                </a:solidFill>
                <a:latin typeface="Lobster" panose="00000500000000000000" pitchFamily="2" charset="0"/>
                <a:ea typeface="字魂27号-布丁体" panose="00000500000000000000" pitchFamily="2" charset="-122"/>
              </a:rPr>
              <a:t>Khởi động</a:t>
            </a:r>
            <a:endParaRPr lang="zh-CN" altLang="en-US" sz="11500" dirty="0">
              <a:ln w="25400">
                <a:solidFill>
                  <a:schemeClr val="tx1"/>
                </a:solidFill>
              </a:ln>
              <a:solidFill>
                <a:srgbClr val="28E5C5"/>
              </a:solidFill>
              <a:latin typeface="Lobster" panose="00000500000000000000" pitchFamily="2" charset="0"/>
              <a:ea typeface="字魂27号-布丁体" panose="00000500000000000000" pitchFamily="2" charset="-122"/>
            </a:endParaRP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34B2CF45-CCC4-4350-A398-F24CF46D6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796364" y="3179761"/>
            <a:ext cx="6811536" cy="3576057"/>
          </a:xfrm>
          <a:prstGeom prst="rect">
            <a:avLst/>
          </a:prstGeom>
        </p:spPr>
      </p:pic>
      <p:grpSp>
        <p:nvGrpSpPr>
          <p:cNvPr id="10" name="组合 62">
            <a:extLst>
              <a:ext uri="{FF2B5EF4-FFF2-40B4-BE49-F238E27FC236}">
                <a16:creationId xmlns:a16="http://schemas.microsoft.com/office/drawing/2014/main" xmlns="" id="{F46B4E66-73A7-4C0E-803D-06A9DD7ABF9C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12" name="图片 63">
              <a:extLst>
                <a:ext uri="{FF2B5EF4-FFF2-40B4-BE49-F238E27FC236}">
                  <a16:creationId xmlns:a16="http://schemas.microsoft.com/office/drawing/2014/main" xmlns="" id="{6A51B91F-572E-449B-A463-1EEB8A2A4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14" name="图片 64">
              <a:extLst>
                <a:ext uri="{FF2B5EF4-FFF2-40B4-BE49-F238E27FC236}">
                  <a16:creationId xmlns:a16="http://schemas.microsoft.com/office/drawing/2014/main" xmlns="" id="{3794296E-E6BF-4361-83D5-B697DF7FD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5" name="图片 65">
              <a:extLst>
                <a:ext uri="{FF2B5EF4-FFF2-40B4-BE49-F238E27FC236}">
                  <a16:creationId xmlns:a16="http://schemas.microsoft.com/office/drawing/2014/main" xmlns="" id="{D3153F2D-8147-4FD1-A9E3-FCA3B7AC8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6" name="图片 66">
              <a:extLst>
                <a:ext uri="{FF2B5EF4-FFF2-40B4-BE49-F238E27FC236}">
                  <a16:creationId xmlns:a16="http://schemas.microsoft.com/office/drawing/2014/main" xmlns="" id="{A07A5B41-C25B-43E7-90D1-A6DE99AB1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图片 67">
              <a:extLst>
                <a:ext uri="{FF2B5EF4-FFF2-40B4-BE49-F238E27FC236}">
                  <a16:creationId xmlns:a16="http://schemas.microsoft.com/office/drawing/2014/main" xmlns="" id="{1D373AAE-C51B-484C-8368-4896C347E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8" name="图片 68">
              <a:extLst>
                <a:ext uri="{FF2B5EF4-FFF2-40B4-BE49-F238E27FC236}">
                  <a16:creationId xmlns:a16="http://schemas.microsoft.com/office/drawing/2014/main" xmlns="" id="{5BD37263-EA5A-4FED-BD47-890DB186E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9" name="图片 69">
              <a:extLst>
                <a:ext uri="{FF2B5EF4-FFF2-40B4-BE49-F238E27FC236}">
                  <a16:creationId xmlns:a16="http://schemas.microsoft.com/office/drawing/2014/main" xmlns="" id="{579B8706-FFEA-41DA-B2F8-BD07FCE64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29168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8F87A92-4283-4F9A-A5E8-D2F0581986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3" t="51219" r="74982" b="4582"/>
          <a:stretch/>
        </p:blipFill>
        <p:spPr>
          <a:xfrm>
            <a:off x="8267700" y="660397"/>
            <a:ext cx="3685385" cy="6364938"/>
          </a:xfrm>
          <a:prstGeom prst="rect">
            <a:avLst/>
          </a:prstGeom>
        </p:spPr>
      </p:pic>
      <p:pic>
        <p:nvPicPr>
          <p:cNvPr id="4" name="图片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F43022AC-9E9E-485F-989D-0A4B88EA05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2738632" y="4508248"/>
            <a:ext cx="2635355" cy="3680488"/>
          </a:xfrm>
          <a:prstGeom prst="rect">
            <a:avLst/>
          </a:prstGeom>
        </p:spPr>
      </p:pic>
      <p:pic>
        <p:nvPicPr>
          <p:cNvPr id="5" name="图片 10">
            <a:hlinkClick r:id="rId5" action="ppaction://hlinksldjump"/>
            <a:extLst>
              <a:ext uri="{FF2B5EF4-FFF2-40B4-BE49-F238E27FC236}">
                <a16:creationId xmlns:a16="http://schemas.microsoft.com/office/drawing/2014/main" xmlns="" id="{80B3E3A9-CB65-4BAC-ABD8-467BE28C54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194" y="4539381"/>
            <a:ext cx="2610197" cy="3680488"/>
          </a:xfrm>
          <a:prstGeom prst="rect">
            <a:avLst/>
          </a:prstGeom>
        </p:spPr>
      </p:pic>
      <p:grpSp>
        <p:nvGrpSpPr>
          <p:cNvPr id="7" name="组合 62">
            <a:extLst>
              <a:ext uri="{FF2B5EF4-FFF2-40B4-BE49-F238E27FC236}">
                <a16:creationId xmlns:a16="http://schemas.microsoft.com/office/drawing/2014/main" xmlns="" id="{0E755CA0-24BD-4001-8C0E-CCE230F6E114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8" name="图片 63">
              <a:extLst>
                <a:ext uri="{FF2B5EF4-FFF2-40B4-BE49-F238E27FC236}">
                  <a16:creationId xmlns:a16="http://schemas.microsoft.com/office/drawing/2014/main" xmlns="" id="{0777FD0B-67B2-40D9-9E6D-EC4B4491A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9" name="图片 64">
              <a:extLst>
                <a:ext uri="{FF2B5EF4-FFF2-40B4-BE49-F238E27FC236}">
                  <a16:creationId xmlns:a16="http://schemas.microsoft.com/office/drawing/2014/main" xmlns="" id="{80C48C39-52DB-49D6-AFB0-C5DBE1586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10" name="图片 65">
              <a:extLst>
                <a:ext uri="{FF2B5EF4-FFF2-40B4-BE49-F238E27FC236}">
                  <a16:creationId xmlns:a16="http://schemas.microsoft.com/office/drawing/2014/main" xmlns="" id="{74249176-85CB-4CDF-A608-1CCD2DF5E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1" name="图片 66">
              <a:extLst>
                <a:ext uri="{FF2B5EF4-FFF2-40B4-BE49-F238E27FC236}">
                  <a16:creationId xmlns:a16="http://schemas.microsoft.com/office/drawing/2014/main" xmlns="" id="{B0ED938E-5E26-489E-A2F3-D9C64A7A2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2" name="图片 67">
              <a:extLst>
                <a:ext uri="{FF2B5EF4-FFF2-40B4-BE49-F238E27FC236}">
                  <a16:creationId xmlns:a16="http://schemas.microsoft.com/office/drawing/2014/main" xmlns="" id="{C4ABCAAF-5462-4FFD-B8C8-58B033F09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3" name="图片 68">
              <a:extLst>
                <a:ext uri="{FF2B5EF4-FFF2-40B4-BE49-F238E27FC236}">
                  <a16:creationId xmlns:a16="http://schemas.microsoft.com/office/drawing/2014/main" xmlns="" id="{2EBB9878-1781-4DF7-B575-50A10DF376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4" name="图片 69">
              <a:extLst>
                <a:ext uri="{FF2B5EF4-FFF2-40B4-BE49-F238E27FC236}">
                  <a16:creationId xmlns:a16="http://schemas.microsoft.com/office/drawing/2014/main" xmlns="" id="{5FA524C3-0802-49E5-8974-982C961C5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15" name="任意多边形: 形状 70">
            <a:extLst>
              <a:ext uri="{FF2B5EF4-FFF2-40B4-BE49-F238E27FC236}">
                <a16:creationId xmlns:a16="http://schemas.microsoft.com/office/drawing/2014/main" xmlns="" id="{AE1C924F-99F6-42FC-BEB1-A9B6D2D7ABB4}"/>
              </a:ext>
            </a:extLst>
          </p:cNvPr>
          <p:cNvSpPr/>
          <p:nvPr/>
        </p:nvSpPr>
        <p:spPr>
          <a:xfrm>
            <a:off x="1622496" y="627970"/>
            <a:ext cx="5817996" cy="2153651"/>
          </a:xfrm>
          <a:custGeom>
            <a:avLst/>
            <a:gdLst>
              <a:gd name="connsiteX0" fmla="*/ 430798 w 5817996"/>
              <a:gd name="connsiteY0" fmla="*/ 0 h 2153651"/>
              <a:gd name="connsiteX1" fmla="*/ 735418 w 5817996"/>
              <a:gd name="connsiteY1" fmla="*/ 126178 h 2153651"/>
              <a:gd name="connsiteX2" fmla="*/ 740573 w 5817996"/>
              <a:gd name="connsiteY2" fmla="*/ 132426 h 2153651"/>
              <a:gd name="connsiteX3" fmla="*/ 745728 w 5817996"/>
              <a:gd name="connsiteY3" fmla="*/ 126178 h 2153651"/>
              <a:gd name="connsiteX4" fmla="*/ 1050348 w 5817996"/>
              <a:gd name="connsiteY4" fmla="*/ 0 h 2153651"/>
              <a:gd name="connsiteX5" fmla="*/ 1354968 w 5817996"/>
              <a:gd name="connsiteY5" fmla="*/ 126178 h 2153651"/>
              <a:gd name="connsiteX6" fmla="*/ 1360124 w 5817996"/>
              <a:gd name="connsiteY6" fmla="*/ 132426 h 2153651"/>
              <a:gd name="connsiteX7" fmla="*/ 1365279 w 5817996"/>
              <a:gd name="connsiteY7" fmla="*/ 126178 h 2153651"/>
              <a:gd name="connsiteX8" fmla="*/ 1669899 w 5817996"/>
              <a:gd name="connsiteY8" fmla="*/ 0 h 2153651"/>
              <a:gd name="connsiteX9" fmla="*/ 1974519 w 5817996"/>
              <a:gd name="connsiteY9" fmla="*/ 126178 h 2153651"/>
              <a:gd name="connsiteX10" fmla="*/ 1979674 w 5817996"/>
              <a:gd name="connsiteY10" fmla="*/ 132426 h 2153651"/>
              <a:gd name="connsiteX11" fmla="*/ 1984829 w 5817996"/>
              <a:gd name="connsiteY11" fmla="*/ 126178 h 2153651"/>
              <a:gd name="connsiteX12" fmla="*/ 2289449 w 5817996"/>
              <a:gd name="connsiteY12" fmla="*/ 0 h 2153651"/>
              <a:gd name="connsiteX13" fmla="*/ 2594069 w 5817996"/>
              <a:gd name="connsiteY13" fmla="*/ 126178 h 2153651"/>
              <a:gd name="connsiteX14" fmla="*/ 2599225 w 5817996"/>
              <a:gd name="connsiteY14" fmla="*/ 132426 h 2153651"/>
              <a:gd name="connsiteX15" fmla="*/ 2604380 w 5817996"/>
              <a:gd name="connsiteY15" fmla="*/ 126178 h 2153651"/>
              <a:gd name="connsiteX16" fmla="*/ 2909000 w 5817996"/>
              <a:gd name="connsiteY16" fmla="*/ 0 h 2153651"/>
              <a:gd name="connsiteX17" fmla="*/ 3213620 w 5817996"/>
              <a:gd name="connsiteY17" fmla="*/ 126178 h 2153651"/>
              <a:gd name="connsiteX18" fmla="*/ 3218775 w 5817996"/>
              <a:gd name="connsiteY18" fmla="*/ 132426 h 2153651"/>
              <a:gd name="connsiteX19" fmla="*/ 3223930 w 5817996"/>
              <a:gd name="connsiteY19" fmla="*/ 126178 h 2153651"/>
              <a:gd name="connsiteX20" fmla="*/ 3528550 w 5817996"/>
              <a:gd name="connsiteY20" fmla="*/ 0 h 2153651"/>
              <a:gd name="connsiteX21" fmla="*/ 3833170 w 5817996"/>
              <a:gd name="connsiteY21" fmla="*/ 126178 h 2153651"/>
              <a:gd name="connsiteX22" fmla="*/ 3838325 w 5817996"/>
              <a:gd name="connsiteY22" fmla="*/ 132426 h 2153651"/>
              <a:gd name="connsiteX23" fmla="*/ 3843480 w 5817996"/>
              <a:gd name="connsiteY23" fmla="*/ 126178 h 2153651"/>
              <a:gd name="connsiteX24" fmla="*/ 4148100 w 5817996"/>
              <a:gd name="connsiteY24" fmla="*/ 0 h 2153651"/>
              <a:gd name="connsiteX25" fmla="*/ 4452720 w 5817996"/>
              <a:gd name="connsiteY25" fmla="*/ 126178 h 2153651"/>
              <a:gd name="connsiteX26" fmla="*/ 4457875 w 5817996"/>
              <a:gd name="connsiteY26" fmla="*/ 132425 h 2153651"/>
              <a:gd name="connsiteX27" fmla="*/ 4463029 w 5817996"/>
              <a:gd name="connsiteY27" fmla="*/ 126178 h 2153651"/>
              <a:gd name="connsiteX28" fmla="*/ 4767649 w 5817996"/>
              <a:gd name="connsiteY28" fmla="*/ 0 h 2153651"/>
              <a:gd name="connsiteX29" fmla="*/ 5072269 w 5817996"/>
              <a:gd name="connsiteY29" fmla="*/ 126178 h 2153651"/>
              <a:gd name="connsiteX30" fmla="*/ 5077424 w 5817996"/>
              <a:gd name="connsiteY30" fmla="*/ 132425 h 2153651"/>
              <a:gd name="connsiteX31" fmla="*/ 5082578 w 5817996"/>
              <a:gd name="connsiteY31" fmla="*/ 126178 h 2153651"/>
              <a:gd name="connsiteX32" fmla="*/ 5387198 w 5817996"/>
              <a:gd name="connsiteY32" fmla="*/ 0 h 2153651"/>
              <a:gd name="connsiteX33" fmla="*/ 5817996 w 5817996"/>
              <a:gd name="connsiteY33" fmla="*/ 430799 h 2153651"/>
              <a:gd name="connsiteX34" fmla="*/ 5691818 w 5817996"/>
              <a:gd name="connsiteY34" fmla="*/ 735420 h 2153651"/>
              <a:gd name="connsiteX35" fmla="*/ 5669527 w 5817996"/>
              <a:gd name="connsiteY35" fmla="*/ 753812 h 2153651"/>
              <a:gd name="connsiteX36" fmla="*/ 5691818 w 5817996"/>
              <a:gd name="connsiteY36" fmla="*/ 772204 h 2153651"/>
              <a:gd name="connsiteX37" fmla="*/ 5817996 w 5817996"/>
              <a:gd name="connsiteY37" fmla="*/ 1076825 h 2153651"/>
              <a:gd name="connsiteX38" fmla="*/ 5691818 w 5817996"/>
              <a:gd name="connsiteY38" fmla="*/ 1381446 h 2153651"/>
              <a:gd name="connsiteX39" fmla="*/ 5669526 w 5817996"/>
              <a:gd name="connsiteY39" fmla="*/ 1399839 h 2153651"/>
              <a:gd name="connsiteX40" fmla="*/ 5691818 w 5817996"/>
              <a:gd name="connsiteY40" fmla="*/ 1418231 h 2153651"/>
              <a:gd name="connsiteX41" fmla="*/ 5817996 w 5817996"/>
              <a:gd name="connsiteY41" fmla="*/ 1722852 h 2153651"/>
              <a:gd name="connsiteX42" fmla="*/ 5387198 w 5817996"/>
              <a:gd name="connsiteY42" fmla="*/ 2153651 h 2153651"/>
              <a:gd name="connsiteX43" fmla="*/ 5082578 w 5817996"/>
              <a:gd name="connsiteY43" fmla="*/ 2027473 h 2153651"/>
              <a:gd name="connsiteX44" fmla="*/ 5077421 w 5817996"/>
              <a:gd name="connsiteY44" fmla="*/ 2021223 h 2153651"/>
              <a:gd name="connsiteX45" fmla="*/ 5072264 w 5817996"/>
              <a:gd name="connsiteY45" fmla="*/ 2027473 h 2153651"/>
              <a:gd name="connsiteX46" fmla="*/ 4767644 w 5817996"/>
              <a:gd name="connsiteY46" fmla="*/ 2153651 h 2153651"/>
              <a:gd name="connsiteX47" fmla="*/ 4463024 w 5817996"/>
              <a:gd name="connsiteY47" fmla="*/ 2027473 h 2153651"/>
              <a:gd name="connsiteX48" fmla="*/ 4457870 w 5817996"/>
              <a:gd name="connsiteY48" fmla="*/ 2021226 h 2153651"/>
              <a:gd name="connsiteX49" fmla="*/ 4452715 w 5817996"/>
              <a:gd name="connsiteY49" fmla="*/ 2027473 h 2153651"/>
              <a:gd name="connsiteX50" fmla="*/ 4148095 w 5817996"/>
              <a:gd name="connsiteY50" fmla="*/ 2153651 h 2153651"/>
              <a:gd name="connsiteX51" fmla="*/ 3843475 w 5817996"/>
              <a:gd name="connsiteY51" fmla="*/ 2027473 h 2153651"/>
              <a:gd name="connsiteX52" fmla="*/ 3838320 w 5817996"/>
              <a:gd name="connsiteY52" fmla="*/ 2021225 h 2153651"/>
              <a:gd name="connsiteX53" fmla="*/ 3833165 w 5817996"/>
              <a:gd name="connsiteY53" fmla="*/ 2027473 h 2153651"/>
              <a:gd name="connsiteX54" fmla="*/ 3528545 w 5817996"/>
              <a:gd name="connsiteY54" fmla="*/ 2153651 h 2153651"/>
              <a:gd name="connsiteX55" fmla="*/ 3223925 w 5817996"/>
              <a:gd name="connsiteY55" fmla="*/ 2027473 h 2153651"/>
              <a:gd name="connsiteX56" fmla="*/ 3218771 w 5817996"/>
              <a:gd name="connsiteY56" fmla="*/ 2021226 h 2153651"/>
              <a:gd name="connsiteX57" fmla="*/ 3213616 w 5817996"/>
              <a:gd name="connsiteY57" fmla="*/ 2027473 h 2153651"/>
              <a:gd name="connsiteX58" fmla="*/ 2908996 w 5817996"/>
              <a:gd name="connsiteY58" fmla="*/ 2153651 h 2153651"/>
              <a:gd name="connsiteX59" fmla="*/ 2604376 w 5817996"/>
              <a:gd name="connsiteY59" fmla="*/ 2027473 h 2153651"/>
              <a:gd name="connsiteX60" fmla="*/ 2599221 w 5817996"/>
              <a:gd name="connsiteY60" fmla="*/ 2021225 h 2153651"/>
              <a:gd name="connsiteX61" fmla="*/ 2594066 w 5817996"/>
              <a:gd name="connsiteY61" fmla="*/ 2027473 h 2153651"/>
              <a:gd name="connsiteX62" fmla="*/ 2289446 w 5817996"/>
              <a:gd name="connsiteY62" fmla="*/ 2153651 h 2153651"/>
              <a:gd name="connsiteX63" fmla="*/ 1984826 w 5817996"/>
              <a:gd name="connsiteY63" fmla="*/ 2027473 h 2153651"/>
              <a:gd name="connsiteX64" fmla="*/ 1979672 w 5817996"/>
              <a:gd name="connsiteY64" fmla="*/ 2021226 h 2153651"/>
              <a:gd name="connsiteX65" fmla="*/ 1974517 w 5817996"/>
              <a:gd name="connsiteY65" fmla="*/ 2027473 h 2153651"/>
              <a:gd name="connsiteX66" fmla="*/ 1669897 w 5817996"/>
              <a:gd name="connsiteY66" fmla="*/ 2153651 h 2153651"/>
              <a:gd name="connsiteX67" fmla="*/ 1365277 w 5817996"/>
              <a:gd name="connsiteY67" fmla="*/ 2027473 h 2153651"/>
              <a:gd name="connsiteX68" fmla="*/ 1360122 w 5817996"/>
              <a:gd name="connsiteY68" fmla="*/ 2021225 h 2153651"/>
              <a:gd name="connsiteX69" fmla="*/ 1354967 w 5817996"/>
              <a:gd name="connsiteY69" fmla="*/ 2027473 h 2153651"/>
              <a:gd name="connsiteX70" fmla="*/ 1050347 w 5817996"/>
              <a:gd name="connsiteY70" fmla="*/ 2153651 h 2153651"/>
              <a:gd name="connsiteX71" fmla="*/ 745727 w 5817996"/>
              <a:gd name="connsiteY71" fmla="*/ 2027473 h 2153651"/>
              <a:gd name="connsiteX72" fmla="*/ 740573 w 5817996"/>
              <a:gd name="connsiteY72" fmla="*/ 2021226 h 2153651"/>
              <a:gd name="connsiteX73" fmla="*/ 735419 w 5817996"/>
              <a:gd name="connsiteY73" fmla="*/ 2027473 h 2153651"/>
              <a:gd name="connsiteX74" fmla="*/ 430798 w 5817996"/>
              <a:gd name="connsiteY74" fmla="*/ 2153651 h 2153651"/>
              <a:gd name="connsiteX75" fmla="*/ 0 w 5817996"/>
              <a:gd name="connsiteY75" fmla="*/ 1722852 h 2153651"/>
              <a:gd name="connsiteX76" fmla="*/ 126178 w 5817996"/>
              <a:gd name="connsiteY76" fmla="*/ 1418231 h 2153651"/>
              <a:gd name="connsiteX77" fmla="*/ 148470 w 5817996"/>
              <a:gd name="connsiteY77" fmla="*/ 1399839 h 2153651"/>
              <a:gd name="connsiteX78" fmla="*/ 126178 w 5817996"/>
              <a:gd name="connsiteY78" fmla="*/ 1381446 h 2153651"/>
              <a:gd name="connsiteX79" fmla="*/ 0 w 5817996"/>
              <a:gd name="connsiteY79" fmla="*/ 1076825 h 2153651"/>
              <a:gd name="connsiteX80" fmla="*/ 126178 w 5817996"/>
              <a:gd name="connsiteY80" fmla="*/ 772204 h 2153651"/>
              <a:gd name="connsiteX81" fmla="*/ 148469 w 5817996"/>
              <a:gd name="connsiteY81" fmla="*/ 753812 h 2153651"/>
              <a:gd name="connsiteX82" fmla="*/ 126178 w 5817996"/>
              <a:gd name="connsiteY82" fmla="*/ 735420 h 2153651"/>
              <a:gd name="connsiteX83" fmla="*/ 0 w 5817996"/>
              <a:gd name="connsiteY83" fmla="*/ 430799 h 2153651"/>
              <a:gd name="connsiteX84" fmla="*/ 430798 w 5817996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6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8" y="0"/>
                </a:cubicBezTo>
                <a:cubicBezTo>
                  <a:pt x="1169310" y="0"/>
                  <a:pt x="1277009" y="48219"/>
                  <a:pt x="1354968" y="126178"/>
                </a:cubicBezTo>
                <a:lnTo>
                  <a:pt x="1360124" y="132426"/>
                </a:lnTo>
                <a:lnTo>
                  <a:pt x="1365279" y="126178"/>
                </a:lnTo>
                <a:cubicBezTo>
                  <a:pt x="1443238" y="48219"/>
                  <a:pt x="1550938" y="0"/>
                  <a:pt x="1669899" y="0"/>
                </a:cubicBezTo>
                <a:cubicBezTo>
                  <a:pt x="1788861" y="0"/>
                  <a:pt x="1896560" y="48219"/>
                  <a:pt x="1974519" y="126178"/>
                </a:cubicBezTo>
                <a:lnTo>
                  <a:pt x="1979674" y="132426"/>
                </a:lnTo>
                <a:lnTo>
                  <a:pt x="1984829" y="126178"/>
                </a:lnTo>
                <a:cubicBezTo>
                  <a:pt x="2062788" y="48219"/>
                  <a:pt x="2170488" y="0"/>
                  <a:pt x="2289449" y="0"/>
                </a:cubicBezTo>
                <a:cubicBezTo>
                  <a:pt x="2408411" y="0"/>
                  <a:pt x="2516110" y="48219"/>
                  <a:pt x="2594069" y="126178"/>
                </a:cubicBezTo>
                <a:lnTo>
                  <a:pt x="2599225" y="132426"/>
                </a:lnTo>
                <a:lnTo>
                  <a:pt x="2604380" y="126178"/>
                </a:lnTo>
                <a:cubicBezTo>
                  <a:pt x="2682339" y="48219"/>
                  <a:pt x="2790038" y="0"/>
                  <a:pt x="2909000" y="0"/>
                </a:cubicBezTo>
                <a:cubicBezTo>
                  <a:pt x="3027961" y="0"/>
                  <a:pt x="3135661" y="48219"/>
                  <a:pt x="3213620" y="126178"/>
                </a:cubicBezTo>
                <a:lnTo>
                  <a:pt x="3218775" y="132426"/>
                </a:lnTo>
                <a:lnTo>
                  <a:pt x="3223930" y="126178"/>
                </a:lnTo>
                <a:cubicBezTo>
                  <a:pt x="3301889" y="48219"/>
                  <a:pt x="3409589" y="0"/>
                  <a:pt x="3528550" y="0"/>
                </a:cubicBezTo>
                <a:cubicBezTo>
                  <a:pt x="3647512" y="0"/>
                  <a:pt x="3755211" y="48219"/>
                  <a:pt x="3833170" y="126178"/>
                </a:cubicBezTo>
                <a:lnTo>
                  <a:pt x="3838325" y="132426"/>
                </a:lnTo>
                <a:lnTo>
                  <a:pt x="3843480" y="126178"/>
                </a:lnTo>
                <a:cubicBezTo>
                  <a:pt x="3921439" y="48219"/>
                  <a:pt x="4029139" y="0"/>
                  <a:pt x="4148100" y="0"/>
                </a:cubicBezTo>
                <a:cubicBezTo>
                  <a:pt x="4267062" y="0"/>
                  <a:pt x="4374761" y="48219"/>
                  <a:pt x="4452720" y="126178"/>
                </a:cubicBezTo>
                <a:lnTo>
                  <a:pt x="4457875" y="132425"/>
                </a:lnTo>
                <a:lnTo>
                  <a:pt x="4463029" y="126178"/>
                </a:lnTo>
                <a:cubicBezTo>
                  <a:pt x="4540988" y="48219"/>
                  <a:pt x="4648688" y="0"/>
                  <a:pt x="4767649" y="0"/>
                </a:cubicBezTo>
                <a:cubicBezTo>
                  <a:pt x="4886610" y="0"/>
                  <a:pt x="4994310" y="48219"/>
                  <a:pt x="5072269" y="126178"/>
                </a:cubicBezTo>
                <a:lnTo>
                  <a:pt x="5077424" y="132425"/>
                </a:lnTo>
                <a:lnTo>
                  <a:pt x="5082578" y="126178"/>
                </a:lnTo>
                <a:cubicBezTo>
                  <a:pt x="5160537" y="48219"/>
                  <a:pt x="5268236" y="0"/>
                  <a:pt x="5387198" y="0"/>
                </a:cubicBezTo>
                <a:cubicBezTo>
                  <a:pt x="5625121" y="0"/>
                  <a:pt x="5817996" y="192875"/>
                  <a:pt x="5817996" y="430799"/>
                </a:cubicBezTo>
                <a:cubicBezTo>
                  <a:pt x="5817996" y="549761"/>
                  <a:pt x="5769777" y="657461"/>
                  <a:pt x="5691818" y="735420"/>
                </a:cubicBezTo>
                <a:lnTo>
                  <a:pt x="5669527" y="753812"/>
                </a:lnTo>
                <a:lnTo>
                  <a:pt x="5691818" y="772204"/>
                </a:lnTo>
                <a:cubicBezTo>
                  <a:pt x="5769777" y="850163"/>
                  <a:pt x="5817996" y="957863"/>
                  <a:pt x="5817996" y="1076825"/>
                </a:cubicBezTo>
                <a:cubicBezTo>
                  <a:pt x="5817996" y="1195787"/>
                  <a:pt x="5769777" y="1303487"/>
                  <a:pt x="5691818" y="1381446"/>
                </a:cubicBezTo>
                <a:lnTo>
                  <a:pt x="5669526" y="1399839"/>
                </a:lnTo>
                <a:lnTo>
                  <a:pt x="5691818" y="1418231"/>
                </a:lnTo>
                <a:cubicBezTo>
                  <a:pt x="5769777" y="1496190"/>
                  <a:pt x="5817996" y="1603890"/>
                  <a:pt x="5817996" y="1722852"/>
                </a:cubicBezTo>
                <a:cubicBezTo>
                  <a:pt x="5817996" y="1960776"/>
                  <a:pt x="5625121" y="2153651"/>
                  <a:pt x="5387198" y="2153651"/>
                </a:cubicBezTo>
                <a:cubicBezTo>
                  <a:pt x="5268236" y="2153651"/>
                  <a:pt x="5160537" y="2105432"/>
                  <a:pt x="5082578" y="2027473"/>
                </a:cubicBezTo>
                <a:lnTo>
                  <a:pt x="5077421" y="2021223"/>
                </a:lnTo>
                <a:lnTo>
                  <a:pt x="5072264" y="2027473"/>
                </a:lnTo>
                <a:cubicBezTo>
                  <a:pt x="4994305" y="2105432"/>
                  <a:pt x="4886606" y="2153651"/>
                  <a:pt x="4767644" y="2153651"/>
                </a:cubicBezTo>
                <a:cubicBezTo>
                  <a:pt x="4648683" y="2153651"/>
                  <a:pt x="4540983" y="2105432"/>
                  <a:pt x="4463024" y="2027473"/>
                </a:cubicBezTo>
                <a:lnTo>
                  <a:pt x="4457870" y="2021226"/>
                </a:lnTo>
                <a:lnTo>
                  <a:pt x="4452715" y="2027473"/>
                </a:lnTo>
                <a:cubicBezTo>
                  <a:pt x="4374756" y="2105432"/>
                  <a:pt x="4267057" y="2153651"/>
                  <a:pt x="4148095" y="2153651"/>
                </a:cubicBezTo>
                <a:cubicBezTo>
                  <a:pt x="4029134" y="2153651"/>
                  <a:pt x="3921434" y="2105432"/>
                  <a:pt x="3843475" y="2027473"/>
                </a:cubicBezTo>
                <a:lnTo>
                  <a:pt x="3838320" y="2021225"/>
                </a:lnTo>
                <a:lnTo>
                  <a:pt x="3833165" y="2027473"/>
                </a:lnTo>
                <a:cubicBezTo>
                  <a:pt x="3755206" y="2105432"/>
                  <a:pt x="3647506" y="2153651"/>
                  <a:pt x="3528545" y="2153651"/>
                </a:cubicBezTo>
                <a:cubicBezTo>
                  <a:pt x="3409584" y="2153651"/>
                  <a:pt x="3301884" y="2105432"/>
                  <a:pt x="3223925" y="2027473"/>
                </a:cubicBezTo>
                <a:lnTo>
                  <a:pt x="3218771" y="2021226"/>
                </a:lnTo>
                <a:lnTo>
                  <a:pt x="3213616" y="2027473"/>
                </a:lnTo>
                <a:cubicBezTo>
                  <a:pt x="3135657" y="2105432"/>
                  <a:pt x="3027958" y="2153651"/>
                  <a:pt x="2908996" y="2153651"/>
                </a:cubicBezTo>
                <a:cubicBezTo>
                  <a:pt x="2790035" y="2153651"/>
                  <a:pt x="2682335" y="2105432"/>
                  <a:pt x="2604376" y="2027473"/>
                </a:cubicBezTo>
                <a:lnTo>
                  <a:pt x="2599221" y="2021225"/>
                </a:lnTo>
                <a:lnTo>
                  <a:pt x="2594066" y="2027473"/>
                </a:lnTo>
                <a:cubicBezTo>
                  <a:pt x="2516107" y="2105432"/>
                  <a:pt x="2408408" y="2153651"/>
                  <a:pt x="2289446" y="2153651"/>
                </a:cubicBezTo>
                <a:cubicBezTo>
                  <a:pt x="2170485" y="2153651"/>
                  <a:pt x="2062785" y="2105432"/>
                  <a:pt x="1984826" y="2027473"/>
                </a:cubicBezTo>
                <a:lnTo>
                  <a:pt x="1979672" y="2021226"/>
                </a:lnTo>
                <a:lnTo>
                  <a:pt x="1974517" y="2027473"/>
                </a:lnTo>
                <a:cubicBezTo>
                  <a:pt x="1896558" y="2105432"/>
                  <a:pt x="1788859" y="2153651"/>
                  <a:pt x="1669897" y="2153651"/>
                </a:cubicBezTo>
                <a:cubicBezTo>
                  <a:pt x="1550936" y="2153651"/>
                  <a:pt x="1443236" y="2105432"/>
                  <a:pt x="1365277" y="2027473"/>
                </a:cubicBezTo>
                <a:lnTo>
                  <a:pt x="1360122" y="2021225"/>
                </a:lnTo>
                <a:lnTo>
                  <a:pt x="1354967" y="2027473"/>
                </a:lnTo>
                <a:cubicBezTo>
                  <a:pt x="1277008" y="2105432"/>
                  <a:pt x="1169309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69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4400" dirty="0">
              <a:solidFill>
                <a:srgbClr val="FF86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16" name="文本框 46">
            <a:extLst>
              <a:ext uri="{FF2B5EF4-FFF2-40B4-BE49-F238E27FC236}">
                <a16:creationId xmlns:a16="http://schemas.microsoft.com/office/drawing/2014/main" xmlns="" id="{E1D97C81-0220-4FB7-84C0-454F2F852C3A}"/>
              </a:ext>
            </a:extLst>
          </p:cNvPr>
          <p:cNvSpPr txBox="1"/>
          <p:nvPr/>
        </p:nvSpPr>
        <p:spPr>
          <a:xfrm>
            <a:off x="1622496" y="988186"/>
            <a:ext cx="57011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>
                <a:solidFill>
                  <a:srgbClr val="ED6C0B"/>
                </a:solidFill>
                <a:latin typeface="UTM Alberta Heavy" panose="02040603050506020204" pitchFamily="18" charset="0"/>
                <a:ea typeface="字魂20号-石头体" panose="00000500000000000000" pitchFamily="2" charset="-122"/>
              </a:rPr>
              <a:t>Nhổ củ cải</a:t>
            </a:r>
            <a:endParaRPr lang="zh-CN" altLang="en-US" sz="8000" dirty="0">
              <a:solidFill>
                <a:srgbClr val="ED6C0B"/>
              </a:solidFill>
              <a:latin typeface="UTM Alberta Heavy" panose="02040603050506020204" pitchFamily="18" charset="0"/>
              <a:ea typeface="字魂20号-石头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86040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decel="5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decel="5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1111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44444E-6 L 0.45521 -0.3687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-1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16042 -0.3356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-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">
            <a:hlinkClick r:id="rId5" action="ppaction://hlinksldjump"/>
            <a:extLst>
              <a:ext uri="{FF2B5EF4-FFF2-40B4-BE49-F238E27FC236}">
                <a16:creationId xmlns:a16="http://schemas.microsoft.com/office/drawing/2014/main" xmlns="" id="{06B5A058-817F-44D9-8FA0-EBB7A34C91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993475" y="4252089"/>
            <a:ext cx="2361711" cy="3298322"/>
          </a:xfrm>
          <a:prstGeom prst="rect">
            <a:avLst/>
          </a:prstGeom>
        </p:spPr>
      </p:pic>
      <p:grpSp>
        <p:nvGrpSpPr>
          <p:cNvPr id="3" name="组合 62">
            <a:extLst>
              <a:ext uri="{FF2B5EF4-FFF2-40B4-BE49-F238E27FC236}">
                <a16:creationId xmlns:a16="http://schemas.microsoft.com/office/drawing/2014/main" xmlns="" id="{AC699626-DD7A-443C-8DE6-3AEBF964711A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4" name="图片 63">
              <a:extLst>
                <a:ext uri="{FF2B5EF4-FFF2-40B4-BE49-F238E27FC236}">
                  <a16:creationId xmlns:a16="http://schemas.microsoft.com/office/drawing/2014/main" xmlns="" id="{C429400B-5941-48AF-9D42-B756D6169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5" name="图片 64">
              <a:extLst>
                <a:ext uri="{FF2B5EF4-FFF2-40B4-BE49-F238E27FC236}">
                  <a16:creationId xmlns:a16="http://schemas.microsoft.com/office/drawing/2014/main" xmlns="" id="{9B6AA03E-1FBC-490C-BFBE-1E2020C72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6" name="图片 65">
              <a:extLst>
                <a:ext uri="{FF2B5EF4-FFF2-40B4-BE49-F238E27FC236}">
                  <a16:creationId xmlns:a16="http://schemas.microsoft.com/office/drawing/2014/main" xmlns="" id="{3F107C68-9525-413B-BB23-B230C50C9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7" name="图片 66">
              <a:extLst>
                <a:ext uri="{FF2B5EF4-FFF2-40B4-BE49-F238E27FC236}">
                  <a16:creationId xmlns:a16="http://schemas.microsoft.com/office/drawing/2014/main" xmlns="" id="{13059E66-774A-43B6-B150-DE5F6E0C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8" name="图片 67">
              <a:extLst>
                <a:ext uri="{FF2B5EF4-FFF2-40B4-BE49-F238E27FC236}">
                  <a16:creationId xmlns:a16="http://schemas.microsoft.com/office/drawing/2014/main" xmlns="" id="{021A6757-3B0C-42BB-9CA4-C7E44770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9" name="图片 68">
              <a:extLst>
                <a:ext uri="{FF2B5EF4-FFF2-40B4-BE49-F238E27FC236}">
                  <a16:creationId xmlns:a16="http://schemas.microsoft.com/office/drawing/2014/main" xmlns="" id="{B62D1DA8-DEDE-47FF-9C26-89E19FDD7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0" name="图片 69">
              <a:extLst>
                <a:ext uri="{FF2B5EF4-FFF2-40B4-BE49-F238E27FC236}">
                  <a16:creationId xmlns:a16="http://schemas.microsoft.com/office/drawing/2014/main" xmlns="" id="{72162AB3-3422-47C0-A605-2646C5BC5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pic>
        <p:nvPicPr>
          <p:cNvPr id="12" name="Picture 5">
            <a:extLst>
              <a:ext uri="{FF2B5EF4-FFF2-40B4-BE49-F238E27FC236}">
                <a16:creationId xmlns:a16="http://schemas.microsoft.com/office/drawing/2014/main" xmlns="" id="{CB563E06-FAF7-408D-B470-57724B157B4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863599" y="196629"/>
            <a:ext cx="1992159" cy="1723218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6337D4E3-E4F7-485C-850B-CCD24E2AAFC7}"/>
              </a:ext>
            </a:extLst>
          </p:cNvPr>
          <p:cNvSpPr/>
          <p:nvPr/>
        </p:nvSpPr>
        <p:spPr>
          <a:xfrm>
            <a:off x="2393079" y="2223355"/>
            <a:ext cx="7405841" cy="215455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hình tam giác đó là:</a:t>
            </a:r>
          </a:p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(8 x 5,4) : 2 = 21,6 (cm)</a:t>
            </a:r>
          </a:p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Đáp số : 21,6 cm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CB9F6E8-66EC-4568-B5E0-AF6B2A31D907}"/>
              </a:ext>
            </a:extLst>
          </p:cNvPr>
          <p:cNvSpPr txBox="1"/>
          <p:nvPr/>
        </p:nvSpPr>
        <p:spPr>
          <a:xfrm>
            <a:off x="2678501" y="671051"/>
            <a:ext cx="8495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 diện tích hình tam giác có độ dài đáy và chiều cao lần lượt là 8cm và 5,4cm.</a:t>
            </a:r>
          </a:p>
        </p:txBody>
      </p:sp>
      <p:pic>
        <p:nvPicPr>
          <p:cNvPr id="2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xmlns="" id="{A1230226-92D9-484C-B1C4-EEBB2E613B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082158" y="33006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768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0">
            <a:hlinkClick r:id="rId5" action="ppaction://hlinksldjump"/>
            <a:extLst>
              <a:ext uri="{FF2B5EF4-FFF2-40B4-BE49-F238E27FC236}">
                <a16:creationId xmlns:a16="http://schemas.microsoft.com/office/drawing/2014/main" xmlns="" id="{265B0964-F0F6-4B37-AAEF-D1FBBF6FD9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117" y="3649919"/>
            <a:ext cx="2629600" cy="3707847"/>
          </a:xfrm>
          <a:prstGeom prst="rect">
            <a:avLst/>
          </a:prstGeom>
        </p:spPr>
      </p:pic>
      <p:grpSp>
        <p:nvGrpSpPr>
          <p:cNvPr id="3" name="组合 62">
            <a:extLst>
              <a:ext uri="{FF2B5EF4-FFF2-40B4-BE49-F238E27FC236}">
                <a16:creationId xmlns:a16="http://schemas.microsoft.com/office/drawing/2014/main" xmlns="" id="{AC699626-DD7A-443C-8DE6-3AEBF964711A}"/>
              </a:ext>
            </a:extLst>
          </p:cNvPr>
          <p:cNvGrpSpPr/>
          <p:nvPr/>
        </p:nvGrpSpPr>
        <p:grpSpPr>
          <a:xfrm>
            <a:off x="39732" y="5706559"/>
            <a:ext cx="12152268" cy="1151441"/>
            <a:chOff x="-2055784" y="5706558"/>
            <a:chExt cx="12152268" cy="1151441"/>
          </a:xfrm>
        </p:grpSpPr>
        <p:pic>
          <p:nvPicPr>
            <p:cNvPr id="4" name="图片 63">
              <a:extLst>
                <a:ext uri="{FF2B5EF4-FFF2-40B4-BE49-F238E27FC236}">
                  <a16:creationId xmlns:a16="http://schemas.microsoft.com/office/drawing/2014/main" xmlns="" id="{C429400B-5941-48AF-9D42-B756D6169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9155" y="5952293"/>
              <a:ext cx="3267329" cy="905706"/>
            </a:xfrm>
            <a:prstGeom prst="rect">
              <a:avLst/>
            </a:prstGeom>
          </p:spPr>
        </p:pic>
        <p:pic>
          <p:nvPicPr>
            <p:cNvPr id="5" name="图片 64">
              <a:extLst>
                <a:ext uri="{FF2B5EF4-FFF2-40B4-BE49-F238E27FC236}">
                  <a16:creationId xmlns:a16="http://schemas.microsoft.com/office/drawing/2014/main" xmlns="" id="{9B6AA03E-1FBC-490C-BFBE-1E2020C72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398" y="5901249"/>
              <a:ext cx="3451875" cy="956750"/>
            </a:xfrm>
            <a:prstGeom prst="rect">
              <a:avLst/>
            </a:prstGeom>
          </p:spPr>
        </p:pic>
        <p:pic>
          <p:nvPicPr>
            <p:cNvPr id="6" name="图片 65">
              <a:extLst>
                <a:ext uri="{FF2B5EF4-FFF2-40B4-BE49-F238E27FC236}">
                  <a16:creationId xmlns:a16="http://schemas.microsoft.com/office/drawing/2014/main" xmlns="" id="{3F107C68-9525-413B-BB23-B230C50C9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-1077847" y="5802542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7" name="图片 66">
              <a:extLst>
                <a:ext uri="{FF2B5EF4-FFF2-40B4-BE49-F238E27FC236}">
                  <a16:creationId xmlns:a16="http://schemas.microsoft.com/office/drawing/2014/main" xmlns="" id="{13059E66-774A-43B6-B150-DE5F6E0C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 flipH="1">
              <a:off x="9022536" y="5706558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8" name="图片 67">
              <a:extLst>
                <a:ext uri="{FF2B5EF4-FFF2-40B4-BE49-F238E27FC236}">
                  <a16:creationId xmlns:a16="http://schemas.microsoft.com/office/drawing/2014/main" xmlns="" id="{021A6757-3B0C-42BB-9CA4-C7E44770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9" name="图片 68">
              <a:extLst>
                <a:ext uri="{FF2B5EF4-FFF2-40B4-BE49-F238E27FC236}">
                  <a16:creationId xmlns:a16="http://schemas.microsoft.com/office/drawing/2014/main" xmlns="" id="{B62D1DA8-DEDE-47FF-9C26-89E19FDD7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243" y="5901249"/>
              <a:ext cx="3451875" cy="956750"/>
            </a:xfrm>
            <a:prstGeom prst="rect">
              <a:avLst/>
            </a:prstGeom>
          </p:spPr>
        </p:pic>
        <p:pic>
          <p:nvPicPr>
            <p:cNvPr id="10" name="图片 69">
              <a:extLst>
                <a:ext uri="{FF2B5EF4-FFF2-40B4-BE49-F238E27FC236}">
                  <a16:creationId xmlns:a16="http://schemas.microsoft.com/office/drawing/2014/main" xmlns="" id="{72162AB3-3422-47C0-A605-2646C5BC5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055784" y="5901249"/>
              <a:ext cx="3451875" cy="95675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4315ACF-E99F-49B4-BA45-594E81337053}"/>
              </a:ext>
            </a:extLst>
          </p:cNvPr>
          <p:cNvSpPr txBox="1"/>
          <p:nvPr/>
        </p:nvSpPr>
        <p:spPr>
          <a:xfrm>
            <a:off x="2523034" y="165100"/>
            <a:ext cx="756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tính: 34,54 + 65,961</a:t>
            </a:r>
          </a:p>
          <a:p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FAD69081-BC57-42C6-9403-C76B8D8BB502}"/>
              </a:ext>
            </a:extLst>
          </p:cNvPr>
          <p:cNvSpPr/>
          <p:nvPr/>
        </p:nvSpPr>
        <p:spPr>
          <a:xfrm>
            <a:off x="3060700" y="1361539"/>
            <a:ext cx="5558389" cy="252466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 34,54</a:t>
            </a:r>
          </a:p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65,961</a:t>
            </a:r>
          </a:p>
          <a:p>
            <a:pPr algn="ctr"/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7F01AB6-E4F6-48A6-85CF-367AE85AD327}"/>
              </a:ext>
            </a:extLst>
          </p:cNvPr>
          <p:cNvCxnSpPr/>
          <p:nvPr/>
        </p:nvCxnSpPr>
        <p:spPr>
          <a:xfrm>
            <a:off x="5194300" y="2908300"/>
            <a:ext cx="16129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93BFA73-04AF-4507-845B-2B7DFD126674}"/>
              </a:ext>
            </a:extLst>
          </p:cNvPr>
          <p:cNvSpPr txBox="1"/>
          <p:nvPr/>
        </p:nvSpPr>
        <p:spPr>
          <a:xfrm>
            <a:off x="5092700" y="2933700"/>
            <a:ext cx="215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100,501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89289C7-A3E1-4E71-A0B3-7B1867067101}"/>
              </a:ext>
            </a:extLst>
          </p:cNvPr>
          <p:cNvSpPr txBox="1"/>
          <p:nvPr/>
        </p:nvSpPr>
        <p:spPr>
          <a:xfrm>
            <a:off x="4769948" y="1968500"/>
            <a:ext cx="386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pic>
        <p:nvPicPr>
          <p:cNvPr id="18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xmlns="" id="{DC5EBB88-C0AB-4ACE-8400-C527AB603A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082158" y="33006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450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" grpId="0"/>
      <p:bldP spid="13" grpId="0" animBg="1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91373" y="87887"/>
            <a:ext cx="11948227" cy="66822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82600" y="372532"/>
            <a:ext cx="11226800" cy="6146800"/>
          </a:xfrm>
          <a:prstGeom prst="rect">
            <a:avLst/>
          </a:prstGeom>
          <a:noFill/>
          <a:ln w="38100">
            <a:solidFill>
              <a:srgbClr val="E77E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9220937" y="-128988"/>
            <a:ext cx="3505200" cy="160236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>
            <a:off x="-744810" y="2801792"/>
            <a:ext cx="6536102" cy="46775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8AA9BF-93A6-4EE0-9088-ED47C31DC4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t="47652" r="58690" b="9017"/>
          <a:stretch/>
        </p:blipFill>
        <p:spPr>
          <a:xfrm>
            <a:off x="-241958" y="4519864"/>
            <a:ext cx="2022045" cy="2534894"/>
          </a:xfrm>
          <a:prstGeom prst="rect">
            <a:avLst/>
          </a:prstGeom>
        </p:spPr>
      </p:pic>
      <p:pic>
        <p:nvPicPr>
          <p:cNvPr id="33" name="Picture 7">
            <a:extLst>
              <a:ext uri="{FF2B5EF4-FFF2-40B4-BE49-F238E27FC236}">
                <a16:creationId xmlns:a16="http://schemas.microsoft.com/office/drawing/2014/main" xmlns="" id="{0A6848DC-BAE9-458B-8F89-86B57D71BF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904913" y="924838"/>
            <a:ext cx="8382173" cy="3552789"/>
          </a:xfrm>
          <a:prstGeom prst="rect">
            <a:avLst/>
          </a:prstGeom>
        </p:spPr>
      </p:pic>
      <p:pic>
        <p:nvPicPr>
          <p:cNvPr id="39" name="图片 5">
            <a:extLst>
              <a:ext uri="{FF2B5EF4-FFF2-40B4-BE49-F238E27FC236}">
                <a16:creationId xmlns:a16="http://schemas.microsoft.com/office/drawing/2014/main" xmlns="" id="{7F595A3C-F529-4213-9E98-FFDB104A91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7249" y="4313856"/>
            <a:ext cx="2005135" cy="23849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5" t="6730" r="36369" b="58266"/>
          <a:stretch/>
        </p:blipFill>
        <p:spPr>
          <a:xfrm>
            <a:off x="2603644" y="1798610"/>
            <a:ext cx="1049866" cy="902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99CF32-2B45-4022-BCCB-E8E6C12AED64}"/>
              </a:ext>
            </a:extLst>
          </p:cNvPr>
          <p:cNvSpPr txBox="1"/>
          <p:nvPr/>
        </p:nvSpPr>
        <p:spPr>
          <a:xfrm>
            <a:off x="5132232" y="1464760"/>
            <a:ext cx="2933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latin typeface="UTM Americana EB" panose="02040603050506020204" pitchFamily="18" charset="0"/>
              </a:rPr>
              <a:t>Toán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FA6002-8379-4589-8777-3995CB88AA21}"/>
              </a:ext>
            </a:extLst>
          </p:cNvPr>
          <p:cNvSpPr txBox="1"/>
          <p:nvPr/>
        </p:nvSpPr>
        <p:spPr>
          <a:xfrm>
            <a:off x="2862384" y="2500464"/>
            <a:ext cx="67513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ln w="12700">
                  <a:solidFill>
                    <a:schemeClr val="tx1"/>
                  </a:solidFill>
                  <a:prstDash val="solid"/>
                </a:ln>
                <a:solidFill>
                  <a:srgbClr val="FE622A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French Vanilla" panose="02040603050506020204" pitchFamily="18" charset="0"/>
              </a:rPr>
              <a:t>Hình thang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02A73E-EB1A-4856-9542-80691AAF868C}"/>
              </a:ext>
            </a:extLst>
          </p:cNvPr>
          <p:cNvSpPr txBox="1"/>
          <p:nvPr/>
        </p:nvSpPr>
        <p:spPr>
          <a:xfrm>
            <a:off x="8569437" y="3742996"/>
            <a:ext cx="1685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Lobster" panose="00000500000000000000" pitchFamily="2" charset="0"/>
              </a:rPr>
              <a:t>Trang 91</a:t>
            </a:r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xmlns="" id="{0D5CA851-7172-4DE5-9337-F5C93BDF44A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20569776">
            <a:off x="95637" y="300379"/>
            <a:ext cx="1798371" cy="91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954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25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5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9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89210" y="85842"/>
            <a:ext cx="12009864" cy="6686315"/>
          </a:xfrm>
          <a:prstGeom prst="rect">
            <a:avLst/>
          </a:prstGeom>
          <a:solidFill>
            <a:srgbClr val="FAE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2600" y="372532"/>
            <a:ext cx="11226800" cy="6146800"/>
          </a:xfrm>
          <a:prstGeom prst="rect">
            <a:avLst/>
          </a:prstGeom>
          <a:noFill/>
          <a:ln w="38100">
            <a:solidFill>
              <a:srgbClr val="E77E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86801" y="-19524"/>
            <a:ext cx="3505200" cy="160236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>
            <a:off x="-478755" y="2376248"/>
            <a:ext cx="6536102" cy="467753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 rot="16804766">
            <a:off x="9132359" y="412833"/>
            <a:ext cx="1768500" cy="131787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903021" y="1791736"/>
            <a:ext cx="5889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 biểu tượng về hình thang.</a:t>
            </a:r>
            <a:endParaRPr lang="zh-CN" altLang="en-US" sz="7200" b="1" dirty="0">
              <a:ln w="25400">
                <a:solidFill>
                  <a:schemeClr val="tx1"/>
                </a:solidFill>
              </a:ln>
              <a:solidFill>
                <a:srgbClr val="FE622A"/>
              </a:solidFill>
              <a:latin typeface="字魂27号-布丁体" panose="00000500000000000000" pitchFamily="2" charset="-122"/>
              <a:ea typeface="字魂27号-布丁体" panose="00000500000000000000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789296" y="2581703"/>
            <a:ext cx="7824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 biết được một số đặc điểm của hình thang</a:t>
            </a:r>
            <a:r>
              <a:rPr lang="en-US" sz="32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; </a:t>
            </a:r>
            <a:r>
              <a:rPr lang="en-US" sz="3200" b="1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 biệt được hình thang với các hình đã học.</a:t>
            </a:r>
            <a:endParaRPr lang="zh-CN" altLang="en-US" sz="7200" b="1" dirty="0">
              <a:ln w="25400">
                <a:solidFill>
                  <a:schemeClr val="tx1"/>
                </a:solidFill>
              </a:ln>
              <a:solidFill>
                <a:srgbClr val="FE622A"/>
              </a:solidFill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450737" y="5768950"/>
            <a:ext cx="560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Nhận biết hình thang vuông.</a:t>
            </a:r>
            <a:endParaRPr lang="zh-CN" altLang="en-US" sz="7200" b="1" dirty="0">
              <a:ln w="25400">
                <a:solidFill>
                  <a:schemeClr val="tx1"/>
                </a:solidFill>
              </a:ln>
              <a:solidFill>
                <a:srgbClr val="FE622A"/>
              </a:solidFill>
              <a:latin typeface="字魂27号-布丁体" panose="00000500000000000000" pitchFamily="2" charset="-122"/>
              <a:ea typeface="字魂27号-布丁体" panose="00000500000000000000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23608" y="226355"/>
            <a:ext cx="48624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>
                <a:ln w="25400">
                  <a:solidFill>
                    <a:schemeClr val="tx1"/>
                  </a:solidFill>
                </a:ln>
                <a:solidFill>
                  <a:srgbClr val="FF8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lossalis" panose="02040603050506020204" pitchFamily="18" charset="0"/>
                <a:ea typeface="字魂27号-布丁体" panose="00000500000000000000" pitchFamily="2" charset="-122"/>
              </a:rPr>
              <a:t>Mục tiêu</a:t>
            </a:r>
            <a:endParaRPr lang="zh-CN" altLang="en-US" sz="8800" dirty="0">
              <a:ln w="25400">
                <a:solidFill>
                  <a:schemeClr val="tx1"/>
                </a:solidFill>
              </a:ln>
              <a:solidFill>
                <a:srgbClr val="FF8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lossalis" panose="02040603050506020204" pitchFamily="18" charset="0"/>
              <a:ea typeface="字魂27号-布丁体" panose="00000500000000000000" pitchFamily="2" charset="-122"/>
            </a:endParaRP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xmlns="" id="{934280F1-2E3A-49E9-83E4-FCBE7D8A69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165942" y="1885720"/>
            <a:ext cx="819656" cy="47540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AA3CB326-61E9-450D-A920-00C2B85584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t="47652" r="58690" b="9017"/>
          <a:stretch/>
        </p:blipFill>
        <p:spPr>
          <a:xfrm>
            <a:off x="-225144" y="4271127"/>
            <a:ext cx="2022045" cy="2534894"/>
          </a:xfrm>
          <a:prstGeom prst="rect">
            <a:avLst/>
          </a:prstGeom>
        </p:spPr>
      </p:pic>
      <p:pic>
        <p:nvPicPr>
          <p:cNvPr id="26" name="图片 5">
            <a:extLst>
              <a:ext uri="{FF2B5EF4-FFF2-40B4-BE49-F238E27FC236}">
                <a16:creationId xmlns:a16="http://schemas.microsoft.com/office/drawing/2014/main" xmlns="" id="{88CA189E-4034-4056-86DD-CA02D4B814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9171" y="4251811"/>
            <a:ext cx="2005135" cy="2384931"/>
          </a:xfrm>
          <a:prstGeom prst="rect">
            <a:avLst/>
          </a:prstGeom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xmlns="" id="{B8517210-71A6-4510-ADE5-1978CCE26E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770888" y="2813187"/>
            <a:ext cx="902834" cy="586842"/>
          </a:xfrm>
          <a:prstGeom prst="rect">
            <a:avLst/>
          </a:prstGeom>
        </p:spPr>
      </p:pic>
      <p:grpSp>
        <p:nvGrpSpPr>
          <p:cNvPr id="30" name="Group 4">
            <a:extLst>
              <a:ext uri="{FF2B5EF4-FFF2-40B4-BE49-F238E27FC236}">
                <a16:creationId xmlns:a16="http://schemas.microsoft.com/office/drawing/2014/main" xmlns="" id="{44A1E6CC-24E9-4FA5-A70E-7E662ABCC031}"/>
              </a:ext>
            </a:extLst>
          </p:cNvPr>
          <p:cNvGrpSpPr/>
          <p:nvPr/>
        </p:nvGrpSpPr>
        <p:grpSpPr>
          <a:xfrm rot="5400000">
            <a:off x="5663402" y="5498245"/>
            <a:ext cx="615547" cy="1156958"/>
            <a:chOff x="0" y="0"/>
            <a:chExt cx="3130550" cy="2032000"/>
          </a:xfrm>
          <a:solidFill>
            <a:srgbClr val="7030A0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xmlns="" id="{B29BB9B7-C7D8-45F1-92FD-C2A90FBB33D4}"/>
                </a:ext>
              </a:extLst>
            </p:cNvPr>
            <p:cNvSpPr/>
            <p:nvPr/>
          </p:nvSpPr>
          <p:spPr>
            <a:xfrm>
              <a:off x="0" y="0"/>
              <a:ext cx="3130550" cy="2032000"/>
            </a:xfrm>
            <a:custGeom>
              <a:avLst/>
              <a:gdLst/>
              <a:ahLst/>
              <a:cxnLst/>
              <a:rect l="l" t="t" r="r" b="b"/>
              <a:pathLst>
                <a:path w="3130550" h="2032000">
                  <a:moveTo>
                    <a:pt x="0" y="1123950"/>
                  </a:moveTo>
                  <a:lnTo>
                    <a:pt x="0" y="2032000"/>
                  </a:lnTo>
                  <a:lnTo>
                    <a:pt x="3130550" y="2032000"/>
                  </a:lnTo>
                  <a:lnTo>
                    <a:pt x="3130550" y="0"/>
                  </a:lnTo>
                  <a:close/>
                </a:path>
              </a:pathLst>
            </a:custGeom>
            <a:grpFill/>
          </p:spPr>
        </p:sp>
      </p:grpSp>
      <p:pic>
        <p:nvPicPr>
          <p:cNvPr id="17" name="Picture 6">
            <a:extLst>
              <a:ext uri="{FF2B5EF4-FFF2-40B4-BE49-F238E27FC236}">
                <a16:creationId xmlns:a16="http://schemas.microsoft.com/office/drawing/2014/main" xmlns="" id="{9500BC7E-0E90-462F-8F8A-BC9081F6F2B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144110" y="4314432"/>
            <a:ext cx="1036979" cy="663088"/>
          </a:xfrm>
          <a:prstGeom prst="rect">
            <a:avLst/>
          </a:prstGeom>
        </p:spPr>
      </p:pic>
      <p:sp>
        <p:nvSpPr>
          <p:cNvPr id="18" name="文本框 46">
            <a:extLst>
              <a:ext uri="{FF2B5EF4-FFF2-40B4-BE49-F238E27FC236}">
                <a16:creationId xmlns:a16="http://schemas.microsoft.com/office/drawing/2014/main" xmlns="" id="{3993DE02-4F80-42FC-9E58-C0DE6846D415}"/>
              </a:ext>
            </a:extLst>
          </p:cNvPr>
          <p:cNvSpPr txBox="1"/>
          <p:nvPr/>
        </p:nvSpPr>
        <p:spPr>
          <a:xfrm>
            <a:off x="4295736" y="4140049"/>
            <a:ext cx="6993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 vẽ hình để rèn kĩ năng nhận dạng được hình thang và một số đặc điểm của hình thang. </a:t>
            </a:r>
            <a:r>
              <a:rPr lang="en-US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(Ngoài chuẩn)</a:t>
            </a:r>
            <a:endParaRPr lang="zh-CN" altLang="en-US" sz="7200" b="1" dirty="0">
              <a:ln w="25400">
                <a:solidFill>
                  <a:schemeClr val="tx1"/>
                </a:solidFill>
              </a:ln>
              <a:solidFill>
                <a:srgbClr val="FE622A"/>
              </a:solidFill>
              <a:latin typeface="字魂27号-布丁体" panose="00000500000000000000" pitchFamily="2" charset="-122"/>
              <a:ea typeface="字魂27号-布丁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25331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/>
      <p:bldP spid="47" grpId="0"/>
      <p:bldP spid="2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35B3B7F2-1A5B-48F4-878D-B0FCC2AE4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819445" y="785906"/>
            <a:ext cx="766553" cy="12095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A6F571-FBAE-4879-93E7-9F4E65D6811B}"/>
              </a:ext>
            </a:extLst>
          </p:cNvPr>
          <p:cNvSpPr txBox="1"/>
          <p:nvPr/>
        </p:nvSpPr>
        <p:spPr>
          <a:xfrm>
            <a:off x="1332162" y="2102986"/>
            <a:ext cx="185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thang</a:t>
            </a:r>
          </a:p>
        </p:txBody>
      </p:sp>
      <p:sp>
        <p:nvSpPr>
          <p:cNvPr id="11" name="Line 36">
            <a:extLst>
              <a:ext uri="{FF2B5EF4-FFF2-40B4-BE49-F238E27FC236}">
                <a16:creationId xmlns:a16="http://schemas.microsoft.com/office/drawing/2014/main" xmlns="" id="{8C7AA120-7DF9-4647-A286-E08F4AE4BC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24317" y="963957"/>
            <a:ext cx="4064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37">
            <a:extLst>
              <a:ext uri="{FF2B5EF4-FFF2-40B4-BE49-F238E27FC236}">
                <a16:creationId xmlns:a16="http://schemas.microsoft.com/office/drawing/2014/main" xmlns="" id="{1F211A48-3B61-452E-BE46-1A2C4FD8ED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30717" y="963957"/>
            <a:ext cx="1425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38">
            <a:extLst>
              <a:ext uri="{FF2B5EF4-FFF2-40B4-BE49-F238E27FC236}">
                <a16:creationId xmlns:a16="http://schemas.microsoft.com/office/drawing/2014/main" xmlns="" id="{FDD20A90-97D8-4252-BE06-D7C438658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6292" y="963957"/>
            <a:ext cx="1763712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39">
            <a:extLst>
              <a:ext uri="{FF2B5EF4-FFF2-40B4-BE49-F238E27FC236}">
                <a16:creationId xmlns:a16="http://schemas.microsoft.com/office/drawing/2014/main" xmlns="" id="{50024FCD-E094-4BD8-A44A-94B8C1E42C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6854" y="2411757"/>
            <a:ext cx="3595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40">
            <a:extLst>
              <a:ext uri="{FF2B5EF4-FFF2-40B4-BE49-F238E27FC236}">
                <a16:creationId xmlns:a16="http://schemas.microsoft.com/office/drawing/2014/main" xmlns="" id="{064F12AB-A518-4911-B721-D7460ACCA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7129" y="2183157"/>
            <a:ext cx="40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 pitchFamily="34" charset="0"/>
              </a:rPr>
              <a:t>D</a:t>
            </a:r>
          </a:p>
        </p:txBody>
      </p:sp>
      <p:sp>
        <p:nvSpPr>
          <p:cNvPr id="16" name="Text Box 41">
            <a:extLst>
              <a:ext uri="{FF2B5EF4-FFF2-40B4-BE49-F238E27FC236}">
                <a16:creationId xmlns:a16="http://schemas.microsoft.com/office/drawing/2014/main" xmlns="" id="{FB47EFB5-D555-47EC-84B9-140E3BCE4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4129" y="2183157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 pitchFamily="34" charset="0"/>
              </a:rPr>
              <a:t>C</a:t>
            </a:r>
          </a:p>
        </p:txBody>
      </p:sp>
      <p:sp>
        <p:nvSpPr>
          <p:cNvPr id="17" name="Text Box 47">
            <a:extLst>
              <a:ext uri="{FF2B5EF4-FFF2-40B4-BE49-F238E27FC236}">
                <a16:creationId xmlns:a16="http://schemas.microsoft.com/office/drawing/2014/main" xmlns="" id="{6F3112E2-BDE0-4A6A-B838-E7E05D6BF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6854" y="582957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 pitchFamily="34" charset="0"/>
              </a:rPr>
              <a:t>A</a:t>
            </a:r>
          </a:p>
        </p:txBody>
      </p:sp>
      <p:sp>
        <p:nvSpPr>
          <p:cNvPr id="18" name="Text Box 48">
            <a:extLst>
              <a:ext uri="{FF2B5EF4-FFF2-40B4-BE49-F238E27FC236}">
                <a16:creationId xmlns:a16="http://schemas.microsoft.com/office/drawing/2014/main" xmlns="" id="{AEF1648A-5667-4E05-8194-57607F121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829" y="582957"/>
            <a:ext cx="40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 pitchFamily="34" charset="0"/>
              </a:rPr>
              <a:t>B</a:t>
            </a:r>
          </a:p>
        </p:txBody>
      </p:sp>
      <p:sp>
        <p:nvSpPr>
          <p:cNvPr id="19" name="Text Box 50">
            <a:extLst>
              <a:ext uri="{FF2B5EF4-FFF2-40B4-BE49-F238E27FC236}">
                <a16:creationId xmlns:a16="http://schemas.microsoft.com/office/drawing/2014/main" xmlns="" id="{26C603F5-0B52-4FB4-8939-6CD80D477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116" y="2454289"/>
            <a:ext cx="37103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800" b="1">
                <a:latin typeface="Times New Roman" panose="02020603050405020304" pitchFamily="18" charset="0"/>
              </a:rPr>
              <a:t>Hình thang ABCD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4D2E6984-C5DE-454D-8841-7FD98088AEF1}"/>
              </a:ext>
            </a:extLst>
          </p:cNvPr>
          <p:cNvSpPr/>
          <p:nvPr/>
        </p:nvSpPr>
        <p:spPr>
          <a:xfrm>
            <a:off x="3146592" y="2945220"/>
            <a:ext cx="5898815" cy="10628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9CBA955-0CB5-4743-971C-066D92EFE44D}"/>
              </a:ext>
            </a:extLst>
          </p:cNvPr>
          <p:cNvSpPr txBox="1"/>
          <p:nvPr/>
        </p:nvSpPr>
        <p:spPr>
          <a:xfrm>
            <a:off x="3412082" y="3213682"/>
            <a:ext cx="534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ABCD có mấy cạnh?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5E57201-85C2-4C17-AD85-51E57E2AF818}"/>
              </a:ext>
            </a:extLst>
          </p:cNvPr>
          <p:cNvSpPr txBox="1"/>
          <p:nvPr/>
        </p:nvSpPr>
        <p:spPr>
          <a:xfrm>
            <a:off x="2160175" y="4101379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ABCD có: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3080544-5FD5-4740-9B91-CD1974F218C1}"/>
              </a:ext>
            </a:extLst>
          </p:cNvPr>
          <p:cNvSpPr txBox="1"/>
          <p:nvPr/>
        </p:nvSpPr>
        <p:spPr>
          <a:xfrm>
            <a:off x="4957793" y="4496426"/>
            <a:ext cx="76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78132C5-E199-4288-A253-A644594C3D0F}"/>
              </a:ext>
            </a:extLst>
          </p:cNvPr>
          <p:cNvSpPr txBox="1"/>
          <p:nvPr/>
        </p:nvSpPr>
        <p:spPr>
          <a:xfrm>
            <a:off x="5453095" y="4527423"/>
            <a:ext cx="40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864F991-E929-411E-A64F-D4B6CDB92747}"/>
              </a:ext>
            </a:extLst>
          </p:cNvPr>
          <p:cNvSpPr txBox="1"/>
          <p:nvPr/>
        </p:nvSpPr>
        <p:spPr>
          <a:xfrm>
            <a:off x="5694981" y="4496426"/>
            <a:ext cx="76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E31E74E-8BB4-4DD6-901D-D6073578E4D3}"/>
              </a:ext>
            </a:extLst>
          </p:cNvPr>
          <p:cNvSpPr txBox="1"/>
          <p:nvPr/>
        </p:nvSpPr>
        <p:spPr>
          <a:xfrm>
            <a:off x="6218639" y="4496425"/>
            <a:ext cx="40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F6564DD-413E-4316-97AD-8C3E7AEB1395}"/>
              </a:ext>
            </a:extLst>
          </p:cNvPr>
          <p:cNvSpPr txBox="1"/>
          <p:nvPr/>
        </p:nvSpPr>
        <p:spPr>
          <a:xfrm>
            <a:off x="6379701" y="4501734"/>
            <a:ext cx="76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61256DE-CB7C-48E0-B4FB-63799CA9A729}"/>
              </a:ext>
            </a:extLst>
          </p:cNvPr>
          <p:cNvSpPr txBox="1"/>
          <p:nvPr/>
        </p:nvSpPr>
        <p:spPr>
          <a:xfrm>
            <a:off x="6943771" y="4496425"/>
            <a:ext cx="40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CCD5A72-700D-4229-A3CC-FBBE37179ECA}"/>
              </a:ext>
            </a:extLst>
          </p:cNvPr>
          <p:cNvSpPr txBox="1"/>
          <p:nvPr/>
        </p:nvSpPr>
        <p:spPr>
          <a:xfrm>
            <a:off x="7130688" y="4496424"/>
            <a:ext cx="76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09BDD32-3FD2-488F-BD01-7717E51F491C}"/>
              </a:ext>
            </a:extLst>
          </p:cNvPr>
          <p:cNvSpPr txBox="1"/>
          <p:nvPr/>
        </p:nvSpPr>
        <p:spPr>
          <a:xfrm>
            <a:off x="3173424" y="4434869"/>
            <a:ext cx="165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+ 4 cạnh:</a:t>
            </a:r>
            <a:endParaRPr lang="en-US" sz="28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D4F5B4E-7710-4D34-B394-ACE61975FD28}"/>
              </a:ext>
            </a:extLst>
          </p:cNvPr>
          <p:cNvSpPr txBox="1"/>
          <p:nvPr/>
        </p:nvSpPr>
        <p:spPr>
          <a:xfrm>
            <a:off x="3728605" y="2960642"/>
            <a:ext cx="5340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ABCD có các cạnh nào song song với nhau?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E680AEF-7352-4CF1-93EF-D7FBBDC49F53}"/>
              </a:ext>
            </a:extLst>
          </p:cNvPr>
          <p:cNvSpPr txBox="1"/>
          <p:nvPr/>
        </p:nvSpPr>
        <p:spPr>
          <a:xfrm>
            <a:off x="3146592" y="5024795"/>
            <a:ext cx="68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+ 2 cạnh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song song với nhau.</a:t>
            </a:r>
            <a:endParaRPr lang="en-US" sz="28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B0A5296-7F1C-41D1-8C24-39CF5142E615}"/>
              </a:ext>
            </a:extLst>
          </p:cNvPr>
          <p:cNvSpPr txBox="1"/>
          <p:nvPr/>
        </p:nvSpPr>
        <p:spPr>
          <a:xfrm>
            <a:off x="3197590" y="3209395"/>
            <a:ext cx="6165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là hình như thế nào?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5E0488D-E2D6-44E6-A467-A2A6686BF5A3}"/>
              </a:ext>
            </a:extLst>
          </p:cNvPr>
          <p:cNvSpPr txBox="1"/>
          <p:nvPr/>
        </p:nvSpPr>
        <p:spPr>
          <a:xfrm>
            <a:off x="1509989" y="5570565"/>
            <a:ext cx="9739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có một cặp cạnh đối diện song song.</a:t>
            </a:r>
            <a:endParaRPr lang="en-US" sz="3600">
              <a:solidFill>
                <a:srgbClr val="C00000"/>
              </a:solidFill>
            </a:endParaRPr>
          </a:p>
        </p:txBody>
      </p:sp>
      <p:pic>
        <p:nvPicPr>
          <p:cNvPr id="42" name="图片 10">
            <a:extLst>
              <a:ext uri="{FF2B5EF4-FFF2-40B4-BE49-F238E27FC236}">
                <a16:creationId xmlns:a16="http://schemas.microsoft.com/office/drawing/2014/main" xmlns="" id="{7A8478B3-F3BF-44D5-BC28-1F6DC2CD87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86801" y="-19524"/>
            <a:ext cx="3505200" cy="1602363"/>
          </a:xfrm>
          <a:prstGeom prst="rect">
            <a:avLst/>
          </a:prstGeom>
        </p:spPr>
      </p:pic>
      <p:pic>
        <p:nvPicPr>
          <p:cNvPr id="43" name="图片 9">
            <a:extLst>
              <a:ext uri="{FF2B5EF4-FFF2-40B4-BE49-F238E27FC236}">
                <a16:creationId xmlns:a16="http://schemas.microsoft.com/office/drawing/2014/main" xmlns="" id="{B6ADC100-3E05-462C-9BE8-CEEC995EEC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 rot="16804766">
            <a:off x="9132359" y="412833"/>
            <a:ext cx="1768500" cy="131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655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500"/>
                            </p:stCondLst>
                            <p:childTnLst>
                              <p:par>
                                <p:cTn id="2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1" grpId="0" animBg="1"/>
      <p:bldP spid="22" grpId="0"/>
      <p:bldP spid="22" grpId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2" grpId="1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36">
            <a:extLst>
              <a:ext uri="{FF2B5EF4-FFF2-40B4-BE49-F238E27FC236}">
                <a16:creationId xmlns:a16="http://schemas.microsoft.com/office/drawing/2014/main" xmlns="" id="{8C7AA120-7DF9-4647-A286-E08F4AE4BC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24317" y="963957"/>
            <a:ext cx="4064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37">
            <a:extLst>
              <a:ext uri="{FF2B5EF4-FFF2-40B4-BE49-F238E27FC236}">
                <a16:creationId xmlns:a16="http://schemas.microsoft.com/office/drawing/2014/main" xmlns="" id="{1F211A48-3B61-452E-BE46-1A2C4FD8ED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30717" y="963957"/>
            <a:ext cx="14255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38">
            <a:extLst>
              <a:ext uri="{FF2B5EF4-FFF2-40B4-BE49-F238E27FC236}">
                <a16:creationId xmlns:a16="http://schemas.microsoft.com/office/drawing/2014/main" xmlns="" id="{FDD20A90-97D8-4252-BE06-D7C438658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6292" y="963957"/>
            <a:ext cx="1763712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39">
            <a:extLst>
              <a:ext uri="{FF2B5EF4-FFF2-40B4-BE49-F238E27FC236}">
                <a16:creationId xmlns:a16="http://schemas.microsoft.com/office/drawing/2014/main" xmlns="" id="{50024FCD-E094-4BD8-A44A-94B8C1E42C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6854" y="2411757"/>
            <a:ext cx="3595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40">
            <a:extLst>
              <a:ext uri="{FF2B5EF4-FFF2-40B4-BE49-F238E27FC236}">
                <a16:creationId xmlns:a16="http://schemas.microsoft.com/office/drawing/2014/main" xmlns="" id="{064F12AB-A518-4911-B721-D7460ACCA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7129" y="2183157"/>
            <a:ext cx="40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 pitchFamily="34" charset="0"/>
              </a:rPr>
              <a:t>D</a:t>
            </a:r>
          </a:p>
        </p:txBody>
      </p:sp>
      <p:sp>
        <p:nvSpPr>
          <p:cNvPr id="16" name="Text Box 41">
            <a:extLst>
              <a:ext uri="{FF2B5EF4-FFF2-40B4-BE49-F238E27FC236}">
                <a16:creationId xmlns:a16="http://schemas.microsoft.com/office/drawing/2014/main" xmlns="" id="{FB47EFB5-D555-47EC-84B9-140E3BCE4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4129" y="2183157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 pitchFamily="34" charset="0"/>
              </a:rPr>
              <a:t>C</a:t>
            </a:r>
          </a:p>
        </p:txBody>
      </p:sp>
      <p:sp>
        <p:nvSpPr>
          <p:cNvPr id="17" name="Text Box 47">
            <a:extLst>
              <a:ext uri="{FF2B5EF4-FFF2-40B4-BE49-F238E27FC236}">
                <a16:creationId xmlns:a16="http://schemas.microsoft.com/office/drawing/2014/main" xmlns="" id="{6F3112E2-BDE0-4A6A-B838-E7E05D6BF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6854" y="582957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 pitchFamily="34" charset="0"/>
              </a:rPr>
              <a:t>A</a:t>
            </a:r>
          </a:p>
        </p:txBody>
      </p:sp>
      <p:sp>
        <p:nvSpPr>
          <p:cNvPr id="18" name="Text Box 48">
            <a:extLst>
              <a:ext uri="{FF2B5EF4-FFF2-40B4-BE49-F238E27FC236}">
                <a16:creationId xmlns:a16="http://schemas.microsoft.com/office/drawing/2014/main" xmlns="" id="{AEF1648A-5667-4E05-8194-57607F121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829" y="582957"/>
            <a:ext cx="407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.VnTime" pitchFamily="34" charset="0"/>
              </a:rPr>
              <a:t>B</a:t>
            </a:r>
          </a:p>
        </p:txBody>
      </p:sp>
      <p:sp>
        <p:nvSpPr>
          <p:cNvPr id="19" name="Text Box 50">
            <a:extLst>
              <a:ext uri="{FF2B5EF4-FFF2-40B4-BE49-F238E27FC236}">
                <a16:creationId xmlns:a16="http://schemas.microsoft.com/office/drawing/2014/main" xmlns="" id="{26C603F5-0B52-4FB4-8939-6CD80D477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116" y="2454289"/>
            <a:ext cx="37103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800" b="1">
                <a:latin typeface="Times New Roman" panose="02020603050405020304" pitchFamily="18" charset="0"/>
              </a:rPr>
              <a:t>Hình thang ABCD</a:t>
            </a:r>
            <a:endParaRPr lang="en-US" altLang="en-US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5E57201-85C2-4C17-AD85-51E57E2AF818}"/>
              </a:ext>
            </a:extLst>
          </p:cNvPr>
          <p:cNvSpPr txBox="1"/>
          <p:nvPr/>
        </p:nvSpPr>
        <p:spPr>
          <a:xfrm>
            <a:off x="2160175" y="2962967"/>
            <a:ext cx="313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Hình thang ABCD có: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3080544-5FD5-4740-9B91-CD1974F218C1}"/>
              </a:ext>
            </a:extLst>
          </p:cNvPr>
          <p:cNvSpPr txBox="1"/>
          <p:nvPr/>
        </p:nvSpPr>
        <p:spPr>
          <a:xfrm>
            <a:off x="4957793" y="3358014"/>
            <a:ext cx="76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78132C5-E199-4288-A253-A644594C3D0F}"/>
              </a:ext>
            </a:extLst>
          </p:cNvPr>
          <p:cNvSpPr txBox="1"/>
          <p:nvPr/>
        </p:nvSpPr>
        <p:spPr>
          <a:xfrm>
            <a:off x="5453095" y="3389011"/>
            <a:ext cx="40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864F991-E929-411E-A64F-D4B6CDB92747}"/>
              </a:ext>
            </a:extLst>
          </p:cNvPr>
          <p:cNvSpPr txBox="1"/>
          <p:nvPr/>
        </p:nvSpPr>
        <p:spPr>
          <a:xfrm>
            <a:off x="5694981" y="3358014"/>
            <a:ext cx="76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E31E74E-8BB4-4DD6-901D-D6073578E4D3}"/>
              </a:ext>
            </a:extLst>
          </p:cNvPr>
          <p:cNvSpPr txBox="1"/>
          <p:nvPr/>
        </p:nvSpPr>
        <p:spPr>
          <a:xfrm>
            <a:off x="6218639" y="3358013"/>
            <a:ext cx="40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F6564DD-413E-4316-97AD-8C3E7AEB1395}"/>
              </a:ext>
            </a:extLst>
          </p:cNvPr>
          <p:cNvSpPr txBox="1"/>
          <p:nvPr/>
        </p:nvSpPr>
        <p:spPr>
          <a:xfrm>
            <a:off x="6379701" y="3363322"/>
            <a:ext cx="76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61256DE-CB7C-48E0-B4FB-63799CA9A729}"/>
              </a:ext>
            </a:extLst>
          </p:cNvPr>
          <p:cNvSpPr txBox="1"/>
          <p:nvPr/>
        </p:nvSpPr>
        <p:spPr>
          <a:xfrm>
            <a:off x="6943771" y="3358013"/>
            <a:ext cx="40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CCD5A72-700D-4229-A3CC-FBBE37179ECA}"/>
              </a:ext>
            </a:extLst>
          </p:cNvPr>
          <p:cNvSpPr txBox="1"/>
          <p:nvPr/>
        </p:nvSpPr>
        <p:spPr>
          <a:xfrm>
            <a:off x="7130688" y="3358012"/>
            <a:ext cx="765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09BDD32-3FD2-488F-BD01-7717E51F491C}"/>
              </a:ext>
            </a:extLst>
          </p:cNvPr>
          <p:cNvSpPr txBox="1"/>
          <p:nvPr/>
        </p:nvSpPr>
        <p:spPr>
          <a:xfrm>
            <a:off x="3173424" y="3296457"/>
            <a:ext cx="1651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+ 4 cạnh:</a:t>
            </a:r>
            <a:endParaRPr lang="en-US" sz="28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E680AEF-7352-4CF1-93EF-D7FBBDC49F53}"/>
              </a:ext>
            </a:extLst>
          </p:cNvPr>
          <p:cNvSpPr txBox="1"/>
          <p:nvPr/>
        </p:nvSpPr>
        <p:spPr>
          <a:xfrm>
            <a:off x="3146592" y="3769206"/>
            <a:ext cx="6814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+ 2 cạnh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song song với nhau.</a:t>
            </a:r>
            <a:endParaRPr lang="en-US" sz="28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5E0488D-E2D6-44E6-A467-A2A6686BF5A3}"/>
              </a:ext>
            </a:extLst>
          </p:cNvPr>
          <p:cNvSpPr txBox="1"/>
          <p:nvPr/>
        </p:nvSpPr>
        <p:spPr>
          <a:xfrm>
            <a:off x="1509989" y="4168637"/>
            <a:ext cx="9739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thang có một cặp cạnh đối diện song song.</a:t>
            </a:r>
            <a:endParaRPr lang="en-US" sz="3600">
              <a:solidFill>
                <a:srgbClr val="C0000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E043197-646F-473F-B3CE-3FD8DBAECAAE}"/>
              </a:ext>
            </a:extLst>
          </p:cNvPr>
          <p:cNvSpPr txBox="1"/>
          <p:nvPr/>
        </p:nvSpPr>
        <p:spPr>
          <a:xfrm>
            <a:off x="1786270" y="4840248"/>
            <a:ext cx="9157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Hai cạnh đối diện song song gọi là hai cạnh đáy: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A9F47E1-9644-4C92-A662-9A3EB2C05C1B}"/>
              </a:ext>
            </a:extLst>
          </p:cNvPr>
          <p:cNvSpPr txBox="1"/>
          <p:nvPr/>
        </p:nvSpPr>
        <p:spPr>
          <a:xfrm>
            <a:off x="1786269" y="5800201"/>
            <a:ext cx="9157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Hai cạnh còn lại gọi là hai cạnh bên: 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 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AB9D828-7DEA-4BAE-BF23-571AE11D1158}"/>
              </a:ext>
            </a:extLst>
          </p:cNvPr>
          <p:cNvSpPr txBox="1"/>
          <p:nvPr/>
        </p:nvSpPr>
        <p:spPr>
          <a:xfrm>
            <a:off x="4979862" y="484669"/>
            <a:ext cx="1446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 bé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E14AD1A-32A5-462F-8B78-5706F81C80E9}"/>
              </a:ext>
            </a:extLst>
          </p:cNvPr>
          <p:cNvSpPr txBox="1"/>
          <p:nvPr/>
        </p:nvSpPr>
        <p:spPr>
          <a:xfrm>
            <a:off x="5100788" y="1916739"/>
            <a:ext cx="1446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 lớn</a:t>
            </a:r>
          </a:p>
        </p:txBody>
      </p:sp>
      <p:pic>
        <p:nvPicPr>
          <p:cNvPr id="32" name="图片 10">
            <a:extLst>
              <a:ext uri="{FF2B5EF4-FFF2-40B4-BE49-F238E27FC236}">
                <a16:creationId xmlns:a16="http://schemas.microsoft.com/office/drawing/2014/main" xmlns="" id="{ECB690B8-E78C-41F2-A61E-3882FD3145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 flipH="1">
            <a:off x="-857421" y="-34240"/>
            <a:ext cx="3505200" cy="1602363"/>
          </a:xfrm>
          <a:prstGeom prst="rect">
            <a:avLst/>
          </a:prstGeom>
        </p:spPr>
      </p:pic>
      <p:pic>
        <p:nvPicPr>
          <p:cNvPr id="34" name="图片 9">
            <a:extLst>
              <a:ext uri="{FF2B5EF4-FFF2-40B4-BE49-F238E27FC236}">
                <a16:creationId xmlns:a16="http://schemas.microsoft.com/office/drawing/2014/main" xmlns="" id="{246C4BD5-A80C-4E87-BFF1-B82B75A985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 rot="4795234" flipH="1">
            <a:off x="625739" y="271879"/>
            <a:ext cx="1768500" cy="13178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E3A9D60-897F-4305-9EE6-0B7D14CFB4CB}"/>
              </a:ext>
            </a:extLst>
          </p:cNvPr>
          <p:cNvSpPr txBox="1"/>
          <p:nvPr/>
        </p:nvSpPr>
        <p:spPr>
          <a:xfrm>
            <a:off x="3184487" y="1342221"/>
            <a:ext cx="1245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 bên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E4D9236-7660-40F7-B9F5-1E7CA3E4CBF2}"/>
              </a:ext>
            </a:extLst>
          </p:cNvPr>
          <p:cNvSpPr txBox="1"/>
          <p:nvPr/>
        </p:nvSpPr>
        <p:spPr>
          <a:xfrm>
            <a:off x="7174795" y="1314629"/>
            <a:ext cx="1245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 bên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A578418-2ED1-4390-81B1-ABCC4B5815EA}"/>
              </a:ext>
            </a:extLst>
          </p:cNvPr>
          <p:cNvSpPr txBox="1"/>
          <p:nvPr/>
        </p:nvSpPr>
        <p:spPr>
          <a:xfrm>
            <a:off x="2091666" y="5309268"/>
            <a:ext cx="2866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 đáy AB; 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53F3F3DD-A9AA-48A8-8576-F9631D0528FA}"/>
              </a:ext>
            </a:extLst>
          </p:cNvPr>
          <p:cNvSpPr txBox="1"/>
          <p:nvPr/>
        </p:nvSpPr>
        <p:spPr>
          <a:xfrm>
            <a:off x="4644702" y="5306161"/>
            <a:ext cx="2688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 DC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6057510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2" grpId="0"/>
      <p:bldP spid="40" grpId="0"/>
      <p:bldP spid="4" grpId="0"/>
      <p:bldP spid="41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773</Words>
  <Application>Microsoft Office PowerPoint</Application>
  <PresentationFormat>Custom</PresentationFormat>
  <Paragraphs>158</Paragraphs>
  <Slides>17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Arial</vt:lpstr>
      <vt:lpstr>.VnTime</vt:lpstr>
      <vt:lpstr>UTM Colossalis</vt:lpstr>
      <vt:lpstr>字魂27号-布丁体</vt:lpstr>
      <vt:lpstr>Times New Roman</vt:lpstr>
      <vt:lpstr>Lobster</vt:lpstr>
      <vt:lpstr>等线 Light</vt:lpstr>
      <vt:lpstr>字魂20号-石头体</vt:lpstr>
      <vt:lpstr>UTM Americana EB</vt:lpstr>
      <vt:lpstr>UTM French Vanilla</vt:lpstr>
      <vt:lpstr>UTM Alberta Heavy</vt:lpstr>
      <vt:lpstr>等线</vt:lpstr>
      <vt:lpstr>Calibri</vt:lpstr>
      <vt:lpstr>思源黑体 CN Bold</vt:lpstr>
      <vt:lpstr>Tahoma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User</dc:creator>
  <cp:lastModifiedBy>Trà My</cp:lastModifiedBy>
  <cp:revision>60</cp:revision>
  <dcterms:created xsi:type="dcterms:W3CDTF">2019-12-28T02:24:06Z</dcterms:created>
  <dcterms:modified xsi:type="dcterms:W3CDTF">2023-07-24T05:17:09Z</dcterms:modified>
</cp:coreProperties>
</file>