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  <p:sldMasterId id="2147483685" r:id="rId3"/>
    <p:sldMasterId id="2147483698" r:id="rId4"/>
  </p:sldMasterIdLst>
  <p:notesMasterIdLst>
    <p:notesMasterId r:id="rId26"/>
  </p:notesMasterIdLst>
  <p:sldIdLst>
    <p:sldId id="256" r:id="rId5"/>
    <p:sldId id="287" r:id="rId6"/>
    <p:sldId id="257" r:id="rId7"/>
    <p:sldId id="259" r:id="rId8"/>
    <p:sldId id="288" r:id="rId9"/>
    <p:sldId id="278" r:id="rId10"/>
    <p:sldId id="260" r:id="rId11"/>
    <p:sldId id="312" r:id="rId12"/>
    <p:sldId id="302" r:id="rId13"/>
    <p:sldId id="265" r:id="rId14"/>
    <p:sldId id="290" r:id="rId15"/>
    <p:sldId id="303" r:id="rId16"/>
    <p:sldId id="304" r:id="rId17"/>
    <p:sldId id="305" r:id="rId18"/>
    <p:sldId id="306" r:id="rId19"/>
    <p:sldId id="308" r:id="rId20"/>
    <p:sldId id="314" r:id="rId21"/>
    <p:sldId id="289" r:id="rId22"/>
    <p:sldId id="261" r:id="rId23"/>
    <p:sldId id="309" r:id="rId24"/>
    <p:sldId id="310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</p:embeddedFont>
    <p:embeddedFont>
      <p:font typeface="等线 Light" panose="02010600030101010101" pitchFamily="2" charset="-12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Microsoft YaHei" panose="020B0503020204020204" pitchFamily="34" charset="-122"/>
      <p:regular r:id="rId35"/>
      <p:bold r:id="rId36"/>
    </p:embeddedFont>
    <p:embeddedFont>
      <p:font typeface="Microsoft YaHei" panose="020B0503020204020204" pitchFamily="34" charset="-122"/>
      <p:regular r:id="rId35"/>
      <p:bold r:id="rId36"/>
    </p:embeddedFont>
    <p:embeddedFont>
      <p:font typeface="SVN-Appleberry" panose="02040603050506020204" pitchFamily="18" charset="0"/>
      <p:regular r:id="rId37"/>
    </p:embeddedFont>
    <p:embeddedFont>
      <p:font typeface="UTM Akashi" panose="02040603050506020204" pitchFamily="18" charset="0"/>
      <p:regular r:id="rId38"/>
    </p:embeddedFont>
    <p:embeddedFont>
      <p:font typeface="UTM Alexander" panose="02040603050506020204" pitchFamily="18" charset="0"/>
      <p:regular r:id="rId39"/>
    </p:embeddedFont>
    <p:embeddedFont>
      <p:font typeface="UTM Amerika Sans" panose="02040603050506020204" pitchFamily="18" charset="0"/>
      <p:regular r:id="rId40"/>
    </p:embeddedFont>
    <p:embeddedFont>
      <p:font typeface="UTM Androgyne" panose="02040603050506020204" pitchFamily="18" charset="0"/>
      <p:regular r:id="rId41"/>
    </p:embeddedFont>
    <p:embeddedFont>
      <p:font typeface="UTM Cookies" panose="02040603050506020204" pitchFamily="18" charset="0"/>
      <p:regular r:id="rId42"/>
    </p:embeddedFont>
    <p:embeddedFont>
      <p:font typeface="UTM Sarah" panose="02040603050506020204" pitchFamily="18" charset="0"/>
      <p:regular r:id="rId43"/>
    </p:embeddedFont>
    <p:embeddedFont>
      <p:font typeface="UTM Showcard" panose="02040603050506020204" pitchFamily="18" charset="0"/>
      <p:regular r:id="rId44"/>
    </p:embeddedFont>
    <p:embeddedFont>
      <p:font typeface="Verdana" panose="020B0604030504040204" pitchFamily="34" charset="0"/>
      <p:regular r:id="rId45"/>
      <p:bold r:id="rId46"/>
      <p:italic r:id="rId47"/>
      <p:boldItalic r:id="rId48"/>
    </p:embeddedFont>
    <p:embeddedFont>
      <p:font typeface="VNI-Truck" panose="00000400000000000000" pitchFamily="2" charset="0"/>
      <p:regular r:id="rId49"/>
    </p:embeddedFont>
    <p:embeddedFont>
      <p:font typeface="微软雅黑 Light" panose="020B0502040204020203" pitchFamily="34" charset="-122"/>
      <p:regular r:id="rId50"/>
    </p:embeddedFont>
  </p:embeddedFontLst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BC5D"/>
    <a:srgbClr val="5DE16D"/>
    <a:srgbClr val="79C5D9"/>
    <a:srgbClr val="0F1D38"/>
    <a:srgbClr val="909CA8"/>
    <a:srgbClr val="F6DC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434" autoAdjust="0"/>
  </p:normalViewPr>
  <p:slideViewPr>
    <p:cSldViewPr snapToGrid="0" showGuides="1">
      <p:cViewPr varScale="1">
        <p:scale>
          <a:sx n="70" d="100"/>
          <a:sy n="70" d="100"/>
        </p:scale>
        <p:origin x="696" y="6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3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8" Type="http://schemas.openxmlformats.org/officeDocument/2006/relationships/slide" Target="slides/slide4.xml"/><Relationship Id="rId51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6.xml"/><Relationship Id="rId41" Type="http://schemas.openxmlformats.org/officeDocument/2006/relationships/font" Target="fonts/font15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DFF44-1AE3-4BA7-B709-D2DDC7C4A7F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5BAC6-6881-44A0-A808-F1B1503684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969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45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466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96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430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783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9276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143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773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Chào</a:t>
            </a:r>
            <a:r>
              <a:rPr lang="en-US" baseline="0" dirty="0"/>
              <a:t> </a:t>
            </a:r>
            <a:r>
              <a:rPr lang="en-US" baseline="0" dirty="0" err="1"/>
              <a:t>mừng</a:t>
            </a:r>
            <a:r>
              <a:rPr lang="en-US" baseline="0" dirty="0"/>
              <a:t> </a:t>
            </a:r>
            <a:r>
              <a:rPr lang="en-US" baseline="0" dirty="0" err="1"/>
              <a:t>tất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chương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radio </a:t>
            </a:r>
            <a:r>
              <a:rPr lang="en-US" baseline="0" dirty="0" err="1"/>
              <a:t>trưc</a:t>
            </a:r>
            <a:r>
              <a:rPr lang="en-US" baseline="0" dirty="0"/>
              <a:t> </a:t>
            </a:r>
            <a:r>
              <a:rPr lang="en-US" baseline="0" err="1"/>
              <a:t>tuyến</a:t>
            </a:r>
            <a:r>
              <a:rPr lang="en-US" baseline="0"/>
              <a:t> Kể cho nhau nghe. Hôm nay chương trình sẽ mang tới cho các bạn một câu chuyện khá thú vị! Mời các bạn cùng lắng nghe nhé!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F7AEA-6063-4AA4-A928-3D4B0D3EF34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20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030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695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097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772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470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876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412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035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28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11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62ED46-4D9D-4B8F-851A-8962DF3ED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E44608-1026-491E-9942-84A612CF4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D1E435-8970-4D51-94B5-C6CC623A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04FDC3-0066-49DB-A47B-844BC3578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/>
        </p:blipFill>
        <p:spPr>
          <a:xfrm>
            <a:off x="1343927" y="23134320"/>
            <a:ext cx="1704073" cy="17793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04FDC3-0066-49DB-A47B-844BC3578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/>
        </p:blipFill>
        <p:spPr>
          <a:xfrm>
            <a:off x="853440" y="-16276320"/>
            <a:ext cx="1704073" cy="177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1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CD6A1DA-90C9-4B0A-887F-63FCC5459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" y="0"/>
            <a:ext cx="12191081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2D20B61-C62F-4F59-87F2-3E06972CD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895" y="5862391"/>
            <a:ext cx="923333" cy="3077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441F4D-AFE4-48E9-A27A-FBFE122A5A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814" y="4975017"/>
            <a:ext cx="1107300" cy="18829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72D2B4-59D9-4F65-8308-0C43C392D3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4" y="11061568"/>
            <a:ext cx="1107300" cy="188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7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A24D2D-CA20-4295-B5BA-759A26A6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F716C7-FBD3-48B0-BF89-11232FBEA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3F100E-8C01-4AC9-A733-DD4D5D299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535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E0C932-D35D-4111-98E8-4D7024595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F35C05-A93F-4BD9-8EA2-FA012753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BD741F-ACE6-42B0-8A2A-4725990C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782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27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09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881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556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165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964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3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F9A24A-9B91-424E-AE10-E5C6A5BE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1B209-8E0B-434F-95DB-DD7A50A5D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51A4C5-4E63-46E0-878E-9A97FFB1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561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8054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79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35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9E3F-7234-496E-A141-9A9EC38920A8}" type="datetimeFigureOut">
              <a:rPr lang="en-US" smtClean="0">
                <a:solidFill>
                  <a:prstClr val="black"/>
                </a:solidFill>
              </a:rPr>
              <a:pPr/>
              <a:t>7/23/2023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CAEF1-056C-4302-AAC9-DADD634AFD6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036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12174"/>
      </p:ext>
    </p:extLst>
  </p:cSld>
  <p:clrMapOvr>
    <a:masterClrMapping/>
  </p:clrMapOvr>
  <p:transition spd="med" advClick="0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63309"/>
      </p:ext>
    </p:extLst>
  </p:cSld>
  <p:clrMapOvr>
    <a:masterClrMapping/>
  </p:clrMapOvr>
  <p:transition spd="med" advClick="0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350752" y="531321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请输入你的题目</a:t>
            </a:r>
          </a:p>
        </p:txBody>
      </p:sp>
    </p:spTree>
    <p:extLst>
      <p:ext uri="{BB962C8B-B14F-4D97-AF65-F5344CB8AC3E}">
        <p14:creationId xmlns:p14="http://schemas.microsoft.com/office/powerpoint/2010/main" val="979335184"/>
      </p:ext>
    </p:extLst>
  </p:cSld>
  <p:clrMapOvr>
    <a:masterClrMapping/>
  </p:clrMapOvr>
  <p:transition spd="med" advClick="0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615345"/>
      </p:ext>
    </p:extLst>
  </p:cSld>
  <p:clrMapOvr>
    <a:masterClrMapping/>
  </p:clrMapOvr>
  <p:transition spd="med" advClick="0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74043"/>
      </p:ext>
    </p:extLst>
  </p:cSld>
  <p:clrMapOvr>
    <a:masterClrMapping/>
  </p:clrMapOvr>
  <p:transition spd="med" advClick="0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27361"/>
      </p:ext>
    </p:extLst>
  </p:cSld>
  <p:clrMapOvr>
    <a:masterClrMapping/>
  </p:clrMapOvr>
  <p:transition spd="med" advClick="0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B3CB22-97B6-49E3-9189-B55D55E16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92F3D9-5816-4AA7-8B44-5C1C89FC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7912EE-1C02-40A1-870F-AE0788C31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6538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54411"/>
      </p:ext>
    </p:extLst>
  </p:cSld>
  <p:clrMapOvr>
    <a:masterClrMapping/>
  </p:clrMapOvr>
  <p:transition spd="med" advClick="0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70060"/>
      </p:ext>
    </p:extLst>
  </p:cSld>
  <p:clrMapOvr>
    <a:masterClrMapping/>
  </p:clrMapOvr>
  <p:transition spd="med" advClick="0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189175"/>
      </p:ext>
    </p:extLst>
  </p:cSld>
  <p:clrMapOvr>
    <a:masterClrMapping/>
  </p:clrMapOvr>
  <p:transition spd="med" advClick="0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64747"/>
      </p:ext>
    </p:extLst>
  </p:cSld>
  <p:clrMapOvr>
    <a:masterClrMapping/>
  </p:clrMapOvr>
  <p:transition spd="med" advClick="0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85017"/>
      </p:ext>
    </p:extLst>
  </p:cSld>
  <p:clrMapOvr>
    <a:masterClrMapping/>
  </p:clrMapOvr>
  <p:transition spd="med" advClick="0" advTm="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05226"/>
      </p:ext>
    </p:extLst>
  </p:cSld>
  <p:clrMapOvr>
    <a:masterClrMapping/>
  </p:clrMapOvr>
  <p:transition spd="med" advClick="0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5BA88-0DFF-4DAB-AA68-F81DE1DE899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DCBB6-B701-4207-9E47-53837F498E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5608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889A9-8175-4D44-8E21-CAA72B5F36C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2BE5C-71FC-4068-B501-462FDB954A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8056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CF20-5D3A-49F4-9A04-ABE0D2D001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D4DB9-2FCB-4692-A51E-F0C04B7D25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8764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51D8B-ECDA-4F94-B068-79FB256071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00032-7B91-4284-ACD3-354D6F7DA3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210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5A64B6-B4B4-4911-A048-6CB3F6B7C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7C99FD3-3C95-4A69-8827-3ECB5E18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5FE578-7238-4EC2-A2FA-56C6E3F62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217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A7C65-489A-4568-A222-ADB22327B0C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7AA15-A970-409F-B1D2-ACC28C6CFF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61289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BA741-0172-40BB-8B54-5D2784A712C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69AD4-6433-4A6A-A7E2-B92C9AC83D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28634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10E6C-4D8D-45A7-9D23-EA0EC2160A6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4D0A2-7D20-4C7A-B15B-0D590A253D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1412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A60D8-FA4C-431B-9294-0DA87E760F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1AB46-C4F0-41CB-8CCE-63454B844A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4987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23EE4-682C-45AE-B054-CBCE6CD1C6A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6C644-EE20-4774-878F-606CD09191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5039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F62BC-64A0-470A-8E0D-554E0A4E88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519B2-C57E-4015-8CC4-0E6C3EFA83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66637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9972A-0104-4BF7-8732-D814417B1E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46D22-1616-4F7F-9158-4C494C0AA5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95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A3ED537-60EA-4583-96D7-6D55F648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1EA8E0C-46DA-4069-85D7-E711C0D0C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F98EE06-3906-4D67-8EA1-D87D65CF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127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AF054E7-7A40-47BB-B238-096FCA7A8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7C28814-B808-407C-B29A-CC585426F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B93521-1C54-4ACE-9E4C-E5148780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32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E6D6CE6-8069-434B-BF73-3C78076FC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08F1C1E-6A77-4C39-8F44-9FC9700A3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CFF02A-8B5B-4A66-8EA0-F57E5993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2684D2E-3419-47B5-9D48-E463A9ECC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" y="0"/>
            <a:ext cx="1219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73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8F8337F-3789-4288-8996-22614EF950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" y="0"/>
            <a:ext cx="1219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6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384F29-BAA1-46B7-81B6-D89FBF42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CB1CD67-B33B-4603-A74D-BFFF7E277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1FF2402-35E3-4FF5-ACBD-75DCDDA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062AE9A-C2BA-469B-AFAD-FE7E13E662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" y="0"/>
            <a:ext cx="1219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8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52FEF8-7242-42F2-A926-A0E7698CB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217CF-12AD-445C-B107-AACC8865172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A56BE7-36DC-4C23-9CFC-1E003F6ABA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D0DD96-20AE-451F-BC73-F2C3D863D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04FDC3-0066-49DB-A47B-844BC3578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/>
        </p:blipFill>
        <p:spPr>
          <a:xfrm>
            <a:off x="-22585680" y="-7406640"/>
            <a:ext cx="1704073" cy="17793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04FDC3-0066-49DB-A47B-844BC3578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/>
        </p:blipFill>
        <p:spPr>
          <a:xfrm>
            <a:off x="-22585680" y="11155680"/>
            <a:ext cx="1704073" cy="17793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04FDC3-0066-49DB-A47B-844BC3578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/>
        </p:blipFill>
        <p:spPr>
          <a:xfrm>
            <a:off x="23134320" y="-9185996"/>
            <a:ext cx="1704073" cy="17793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04FDC3-0066-49DB-A47B-844BC3578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/>
        </p:blipFill>
        <p:spPr>
          <a:xfrm>
            <a:off x="24487873" y="12935036"/>
            <a:ext cx="1704073" cy="1779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587FC2-9341-4121-8FDB-17C48CE078A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9E96CE-CB07-4362-A72B-B803124A4235}"/>
              </a:ext>
            </a:extLst>
          </p:cNvPr>
          <p:cNvSpPr txBox="1"/>
          <p:nvPr userDrawn="1"/>
        </p:nvSpPr>
        <p:spPr>
          <a:xfrm>
            <a:off x="11353800" y="6943021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baseline="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9A78F0-BF6F-4BF1-9ED7-A0FBB2EEC461}"/>
              </a:ext>
            </a:extLst>
          </p:cNvPr>
          <p:cNvSpPr txBox="1"/>
          <p:nvPr userDrawn="1"/>
        </p:nvSpPr>
        <p:spPr>
          <a:xfrm>
            <a:off x="6731507" y="-454353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9900B24-42F8-46A6-B825-0D836869D1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1026513"/>
            <a:ext cx="1107300" cy="18829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87C5DC-C548-4FD9-9F4D-2DADC67007F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300" y="5060038"/>
            <a:ext cx="1107300" cy="188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34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26470269" y="-11964822"/>
            <a:ext cx="1269430" cy="132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25200839" y="17021658"/>
            <a:ext cx="1269430" cy="13283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37903491" y="-11964823"/>
            <a:ext cx="1269430" cy="13283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39172921" y="14369898"/>
            <a:ext cx="1269430" cy="1328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918C29-6C96-457C-9BD9-FEA2DDB27F4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912C34-B30E-49C7-90FF-F370E08E305E}"/>
              </a:ext>
            </a:extLst>
          </p:cNvPr>
          <p:cNvSpPr txBox="1"/>
          <p:nvPr userDrawn="1"/>
        </p:nvSpPr>
        <p:spPr>
          <a:xfrm>
            <a:off x="11353800" y="6943021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baseline="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8DB063-4FF5-4795-B42D-BC9703B61B60}"/>
              </a:ext>
            </a:extLst>
          </p:cNvPr>
          <p:cNvSpPr txBox="1"/>
          <p:nvPr userDrawn="1"/>
        </p:nvSpPr>
        <p:spPr>
          <a:xfrm>
            <a:off x="6731507" y="-454353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E68962-7AA7-480C-9898-58F3866B763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1026513"/>
            <a:ext cx="1107300" cy="18829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1C44B2-E72A-46BB-862C-9AA40FED0BB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300" y="5060038"/>
            <a:ext cx="1107300" cy="188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3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E3C87-DEAF-4467-9B88-FB35CDA228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290EC-172C-4650-839E-6E570F8F404D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28756269" y="-8947302"/>
            <a:ext cx="1269430" cy="1328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28121554" y="15924378"/>
            <a:ext cx="1269430" cy="13283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28393731" y="-9886425"/>
            <a:ext cx="1269430" cy="13283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28403606" y="17088767"/>
            <a:ext cx="1269430" cy="1328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26A938-F57C-4CAE-B69A-6769A3B3964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252E823-E18C-4E17-8560-9AE11A4D9414}"/>
              </a:ext>
            </a:extLst>
          </p:cNvPr>
          <p:cNvSpPr txBox="1"/>
          <p:nvPr userDrawn="1"/>
        </p:nvSpPr>
        <p:spPr>
          <a:xfrm>
            <a:off x="11353800" y="6943021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baseline="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E2C6A8-225A-4B15-8E83-6124ED3ADB89}"/>
              </a:ext>
            </a:extLst>
          </p:cNvPr>
          <p:cNvSpPr txBox="1"/>
          <p:nvPr userDrawn="1"/>
        </p:nvSpPr>
        <p:spPr>
          <a:xfrm>
            <a:off x="6731507" y="-454353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F1A8E8B-A231-475D-BBA3-EB2BAB85194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1026513"/>
            <a:ext cx="1107300" cy="18829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6F00CB-78C8-4579-B10C-B7797410330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300" y="5060038"/>
            <a:ext cx="1107300" cy="188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9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ơi giữ chỗ cho Tiêu đề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3075" name="Nơi giữ chỗ cho Văn bản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prstClr val="black">
                  <a:tint val="75000"/>
                </a:prstClr>
              </a:solidFill>
              <a:latin typeface="VNI-Truck" pitchFamily="2" charset="0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prstClr val="black">
                  <a:tint val="75000"/>
                </a:prstClr>
              </a:solidFill>
              <a:latin typeface="VNI-Truck" pitchFamily="2" charset="0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5111425-AF0E-4E8A-92B0-C36B70958A69}" type="slidenum">
              <a:rPr lang="en-US" altLang="vi-VN" b="1">
                <a:latin typeface="VNI-Truck" pitchFamily="2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 b="1">
              <a:latin typeface="VNI-Truck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34974189" y="3199014"/>
            <a:ext cx="1269430" cy="1328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38086371" y="2624700"/>
            <a:ext cx="1269430" cy="13283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2032000" y="-15622422"/>
            <a:ext cx="1269430" cy="13283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4826570" y="20953578"/>
            <a:ext cx="1269430" cy="1328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F3EE7D-7370-46EE-A464-626AC195B9D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52646E-7C2B-480F-9410-E1FB58E45AE9}"/>
              </a:ext>
            </a:extLst>
          </p:cNvPr>
          <p:cNvSpPr txBox="1"/>
          <p:nvPr userDrawn="1"/>
        </p:nvSpPr>
        <p:spPr>
          <a:xfrm>
            <a:off x="11353800" y="6943021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baseline="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E23387-CAEC-4C70-AEE0-BBFAC96DA781}"/>
              </a:ext>
            </a:extLst>
          </p:cNvPr>
          <p:cNvSpPr txBox="1"/>
          <p:nvPr userDrawn="1"/>
        </p:nvSpPr>
        <p:spPr>
          <a:xfrm>
            <a:off x="6731507" y="-454353"/>
            <a:ext cx="142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Măng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Non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F5FBDB-762D-4396-B5CB-47825C73116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1026513"/>
            <a:ext cx="1107300" cy="18829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E6AA1F7-E8DA-4717-9D50-4A1371C08A7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300" y="5060038"/>
            <a:ext cx="1107300" cy="188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0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notesSlide" Target="../notesSlides/notesSlide8.xml"/><Relationship Id="rId7" Type="http://schemas.microsoft.com/office/2007/relationships/hdphoto" Target="../media/hdphoto6.wdp"/><Relationship Id="rId12" Type="http://schemas.microsoft.com/office/2007/relationships/hdphoto" Target="../media/hdphoto8.wdp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microsoft.com/office/2007/relationships/hdphoto" Target="../media/hdphoto5.wdp"/><Relationship Id="rId10" Type="http://schemas.microsoft.com/office/2007/relationships/hdphoto" Target="../media/hdphoto7.wdp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5.png"/><Relationship Id="rId11" Type="http://schemas.microsoft.com/office/2007/relationships/hdphoto" Target="../media/hdphoto6.wdp"/><Relationship Id="rId5" Type="http://schemas.microsoft.com/office/2007/relationships/hdphoto" Target="../media/hdphoto10.wdp"/><Relationship Id="rId10" Type="http://schemas.openxmlformats.org/officeDocument/2006/relationships/image" Target="../media/image29.png"/><Relationship Id="rId4" Type="http://schemas.openxmlformats.org/officeDocument/2006/relationships/image" Target="../media/image34.png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microsoft.com/office/2007/relationships/hdphoto" Target="../media/hdphoto12.wdp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14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png"/><Relationship Id="rId5" Type="http://schemas.microsoft.com/office/2007/relationships/hdphoto" Target="../media/hdphoto13.wdp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14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4" Type="http://schemas.microsoft.com/office/2007/relationships/hdphoto" Target="../media/hdphoto1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10" Type="http://schemas.microsoft.com/office/2007/relationships/hdphoto" Target="../media/hdphoto1.wdp"/><Relationship Id="rId4" Type="http://schemas.microsoft.com/office/2007/relationships/hdphoto" Target="../media/hdphoto3.wdp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9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C8122C8-C7D0-4649-BD01-61A15E009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-up of a flag&#10;&#10;Description automatically generated with low confidence">
            <a:extLst>
              <a:ext uri="{FF2B5EF4-FFF2-40B4-BE49-F238E27FC236}">
                <a16:creationId xmlns:a16="http://schemas.microsoft.com/office/drawing/2014/main" id="{A41EE4ED-405E-4A30-8DA7-61C4943F4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7916" y="4335027"/>
            <a:ext cx="4876800" cy="2790825"/>
          </a:xfrm>
          <a:prstGeom prst="rect">
            <a:avLst/>
          </a:prstGeom>
        </p:spPr>
      </p:pic>
      <p:pic>
        <p:nvPicPr>
          <p:cNvPr id="8" name="Picture 7" descr="A close-up of a flag&#10;&#10;Description automatically generated with low confidence">
            <a:extLst>
              <a:ext uri="{FF2B5EF4-FFF2-40B4-BE49-F238E27FC236}">
                <a16:creationId xmlns:a16="http://schemas.microsoft.com/office/drawing/2014/main" id="{D010A188-62E5-4B2E-BD53-99BA9F012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318" y="5228748"/>
            <a:ext cx="4876800" cy="2790825"/>
          </a:xfrm>
          <a:prstGeom prst="rect">
            <a:avLst/>
          </a:prstGeom>
        </p:spPr>
      </p:pic>
      <p:pic>
        <p:nvPicPr>
          <p:cNvPr id="10" name="Picture 9" descr="A close-up of a flag&#10;&#10;Description automatically generated with low confidence">
            <a:extLst>
              <a:ext uri="{FF2B5EF4-FFF2-40B4-BE49-F238E27FC236}">
                <a16:creationId xmlns:a16="http://schemas.microsoft.com/office/drawing/2014/main" id="{98BCA0DC-9BBD-41D0-8AE6-DC40E6A5D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326" y="4647961"/>
            <a:ext cx="4876800" cy="2790825"/>
          </a:xfrm>
          <a:prstGeom prst="rect">
            <a:avLst/>
          </a:prstGeom>
        </p:spPr>
      </p:pic>
      <p:pic>
        <p:nvPicPr>
          <p:cNvPr id="12" name="Picture 11" descr="A close-up of a flag&#10;&#10;Description automatically generated with low confidence">
            <a:extLst>
              <a:ext uri="{FF2B5EF4-FFF2-40B4-BE49-F238E27FC236}">
                <a16:creationId xmlns:a16="http://schemas.microsoft.com/office/drawing/2014/main" id="{C29819D7-CD1C-42AD-9313-EEC692B2D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76" y="5066588"/>
            <a:ext cx="3717974" cy="2127669"/>
          </a:xfrm>
          <a:prstGeom prst="rect">
            <a:avLst/>
          </a:prstGeom>
        </p:spPr>
      </p:pic>
      <p:pic>
        <p:nvPicPr>
          <p:cNvPr id="13" name="Picture 12" descr="A close-up of a flag&#10;&#10;Description automatically generated with low confidence">
            <a:extLst>
              <a:ext uri="{FF2B5EF4-FFF2-40B4-BE49-F238E27FC236}">
                <a16:creationId xmlns:a16="http://schemas.microsoft.com/office/drawing/2014/main" id="{3169B667-6B3F-4CDB-B1B4-2616BEAE3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983" y="5314943"/>
            <a:ext cx="2990193" cy="17111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32FCDD5-53E3-4010-84CA-CB7937950B1A}"/>
              </a:ext>
            </a:extLst>
          </p:cNvPr>
          <p:cNvSpPr txBox="1"/>
          <p:nvPr/>
        </p:nvSpPr>
        <p:spPr>
          <a:xfrm>
            <a:off x="690484" y="-365587"/>
            <a:ext cx="10116719" cy="286232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nl-NL" sz="9000" b="1" dirty="0">
                <a:solidFill>
                  <a:srgbClr val="00B0F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Endless Sorrow" pitchFamily="50" charset="0"/>
                <a:ea typeface="UVF Hypografic" panose="02000603000000000000" pitchFamily="2" charset="0"/>
              </a:rPr>
              <a:t>BÁC ĐÁNH CÁ VÀ </a:t>
            </a:r>
          </a:p>
          <a:p>
            <a:pPr algn="r"/>
            <a:r>
              <a:rPr lang="nl-NL" sz="9000" b="1" dirty="0">
                <a:solidFill>
                  <a:srgbClr val="00206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VN-Endless Sorrow" pitchFamily="50" charset="0"/>
                <a:ea typeface="UVF Hypografic" panose="02000603000000000000" pitchFamily="2" charset="0"/>
              </a:rPr>
              <a:t>GÃ HUNG THẦN</a:t>
            </a:r>
            <a:endParaRPr lang="en-US" sz="9000" dirty="0">
              <a:solidFill>
                <a:srgbClr val="00206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SVN-Endless Sorrow" pitchFamily="50" charset="0"/>
              <a:ea typeface="UVF Hypografic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80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  <p:extLst>
    <p:ext uri="{E180D4A7-C9FB-4DFB-919C-405C955672EB}">
      <p14:showEvtLst xmlns:p14="http://schemas.microsoft.com/office/powerpoint/2010/main">
        <p14:playEvt time="12" objId="1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A_圆角矩形 9"/>
          <p:cNvSpPr/>
          <p:nvPr>
            <p:custDataLst>
              <p:tags r:id="rId1"/>
            </p:custDataLst>
          </p:nvPr>
        </p:nvSpPr>
        <p:spPr>
          <a:xfrm>
            <a:off x="8510730" y="800464"/>
            <a:ext cx="2772000" cy="1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">
                <a:srgbClr val="0070C0"/>
              </a:gs>
              <a:gs pos="99000">
                <a:srgbClr val="00B0F0"/>
              </a:gs>
            </a:gsLst>
            <a:lin ang="0" scaled="1"/>
            <a:tileRect/>
          </a:gradFill>
          <a:ln w="12700" cap="flat" cmpd="sng" algn="ctr">
            <a:solidFill>
              <a:srgbClr val="79C5D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软雅黑"/>
            </a:endParaRPr>
          </a:p>
        </p:txBody>
      </p:sp>
      <p:sp>
        <p:nvSpPr>
          <p:cNvPr id="4" name="矩形 74"/>
          <p:cNvSpPr/>
          <p:nvPr/>
        </p:nvSpPr>
        <p:spPr>
          <a:xfrm>
            <a:off x="892286" y="46898"/>
            <a:ext cx="9425421" cy="537877"/>
          </a:xfrm>
          <a:prstGeom prst="rect">
            <a:avLst/>
          </a:prstGeom>
          <a:solidFill>
            <a:schemeClr val="bg1"/>
          </a:solidFill>
          <a:ln w="38100">
            <a:solidFill>
              <a:srgbClr val="79C5D9"/>
            </a:solidFill>
          </a:ln>
          <a:effectLst>
            <a:outerShdw blurRad="190500"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0878" y="0"/>
            <a:ext cx="10549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UTM Alexander" panose="02040603050506020204" pitchFamily="18" charset="0"/>
              </a:rPr>
              <a:t>Bài 1: Thuyết minh cho nội dung mỗi bức tranh sau: </a:t>
            </a:r>
          </a:p>
        </p:txBody>
      </p:sp>
      <p:pic>
        <p:nvPicPr>
          <p:cNvPr id="6" name="Picture 1" descr="Ke_chuyen_Bac_danh_ca_va_ga_hung_than.1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95" y="781703"/>
            <a:ext cx="3546293" cy="3026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Ke_chuyen_Bac_danh_ca_va_ga_hung_than 2.jp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58" y="781703"/>
            <a:ext cx="3714735" cy="3026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0_0051_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563" y="800464"/>
            <a:ext cx="3636688" cy="3007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Ke_chuyen_Bac_danh_ca_va_ga_hung_than.jp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95" y="3991003"/>
            <a:ext cx="4148491" cy="2814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 descr="Ke_chuyen_Bac_danh_ca_va_ga_hung_than.3.jpg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240" y="3885621"/>
            <a:ext cx="7043485" cy="30521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7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04492 3.33333E-6 " pathEditMode="relative" rAng="0" ptsTypes="AA">
                                      <p:cBhvr>
                                        <p:cTn id="15" dur="12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4" grpId="0" animBg="1"/>
      <p:bldP spid="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" descr="Ke_chuyen_Bac_danh_ca_va_ga_hung_than.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510" y="1200150"/>
            <a:ext cx="456149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1" y="156669"/>
            <a:ext cx="9144000" cy="1200150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Bác đánh cá kéo lưới cả ngày, cuối cùng kéo được một chiếc bình to.</a:t>
            </a:r>
            <a:endParaRPr lang="en-US" altLang="en-US">
              <a:solidFill>
                <a:srgbClr val="0000FF"/>
              </a:solidFill>
              <a:latin typeface="UTM Alexander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501869" y="1469457"/>
            <a:ext cx="6984124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tuổi.Một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mít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44" name="椭圆 10"/>
          <p:cNvSpPr/>
          <p:nvPr/>
        </p:nvSpPr>
        <p:spPr>
          <a:xfrm>
            <a:off x="501869" y="101982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>
                <a:latin typeface="UTM Cookies" panose="02040603050506020204" pitchFamily="18" charset="0"/>
              </a:rPr>
              <a:t>1</a:t>
            </a:r>
            <a:endParaRPr lang="zh-CN" altLang="en-US" sz="8800"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76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1" y="156669"/>
            <a:ext cx="9144000" cy="1200150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vi-VN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Bác mừng rỡ vì nghĩ cái bình sẽ đem lại cho bác nhiều tiền.</a:t>
            </a:r>
            <a:endParaRPr lang="en-US" altLang="en-US" sz="3600">
              <a:solidFill>
                <a:srgbClr val="0000FF"/>
              </a:solidFill>
              <a:latin typeface="UTM Alexander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椭圆 10"/>
          <p:cNvSpPr/>
          <p:nvPr/>
        </p:nvSpPr>
        <p:spPr>
          <a:xfrm>
            <a:off x="501869" y="101982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>
                <a:latin typeface="UTM Cookies" panose="02040603050506020204" pitchFamily="18" charset="0"/>
              </a:rPr>
              <a:t>2</a:t>
            </a:r>
            <a:endParaRPr lang="zh-CN" altLang="en-US" sz="8800">
              <a:latin typeface="UTM Cookies" panose="02040603050506020204" pitchFamily="18" charset="0"/>
            </a:endParaRPr>
          </a:p>
        </p:txBody>
      </p:sp>
      <p:pic>
        <p:nvPicPr>
          <p:cNvPr id="6" name="Picture 1" descr="Ke_chuyen_Bac_danh_ca_va_ga_hung_than 2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72" y="1466192"/>
            <a:ext cx="5864171" cy="52499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306207" y="1466192"/>
            <a:ext cx="528144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cạy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837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1664590" y="156669"/>
            <a:ext cx="10527410" cy="1200329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vi-VN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cạy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nắp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làn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khói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đen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bay ra,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tụ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quỷ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dọa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giết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5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altLang="vi-VN" sz="35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500" dirty="0">
              <a:solidFill>
                <a:srgbClr val="0000FF"/>
              </a:solidFill>
              <a:latin typeface="UTM Alexander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椭圆 10"/>
          <p:cNvSpPr/>
          <p:nvPr/>
        </p:nvSpPr>
        <p:spPr>
          <a:xfrm>
            <a:off x="290849" y="101982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>
                <a:latin typeface="UTM Cookies" panose="02040603050506020204" pitchFamily="18" charset="0"/>
              </a:rPr>
              <a:t>3</a:t>
            </a:r>
            <a:endParaRPr lang="zh-CN" altLang="en-US" sz="8800">
              <a:latin typeface="UTM Cookies" panose="02040603050506020204" pitchFamily="18" charset="0"/>
            </a:endParaRPr>
          </a:p>
        </p:txBody>
      </p:sp>
      <p:pic>
        <p:nvPicPr>
          <p:cNvPr id="8" name="Picture 7" descr="0_0051_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312" y="3850739"/>
            <a:ext cx="3636688" cy="3007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8015" y="1411506"/>
            <a:ext cx="1192398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tuôn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ngất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gớm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ghiếc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tợn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ồm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ồm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trấn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kia,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27" y="3734644"/>
            <a:ext cx="82768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</a:t>
            </a:r>
          </a:p>
          <a:p>
            <a:pPr algn="just"/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Ta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hung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nhốt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thề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Ai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ta, ta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quý,nhưng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nguyền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Ta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53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0" y="156669"/>
            <a:ext cx="10019053" cy="1200329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vi-VN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Con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quỷ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đòi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giết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nguyền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nó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solidFill>
                <a:srgbClr val="0000FF"/>
              </a:solidFill>
              <a:latin typeface="UTM Alexander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椭圆 10"/>
          <p:cNvSpPr/>
          <p:nvPr/>
        </p:nvSpPr>
        <p:spPr>
          <a:xfrm>
            <a:off x="501869" y="101982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>
                <a:latin typeface="UTM Cookies" panose="02040603050506020204" pitchFamily="18" charset="0"/>
              </a:rPr>
              <a:t>4</a:t>
            </a:r>
            <a:endParaRPr lang="zh-CN" altLang="en-US" sz="8800">
              <a:latin typeface="UTM Cookies" panose="02040603050506020204" pitchFamily="18" charset="0"/>
            </a:endParaRPr>
          </a:p>
        </p:txBody>
      </p:sp>
      <p:pic>
        <p:nvPicPr>
          <p:cNvPr id="7" name="Picture 1" descr="Ke_chuyen_Bac_danh_ca_va_ga_hung_than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05" y="3139666"/>
            <a:ext cx="5086368" cy="3450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1869" y="1411506"/>
            <a:ext cx="115194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Nghe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727" y="3318570"/>
            <a:ext cx="626153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-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ư?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175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0" y="156669"/>
            <a:ext cx="10189779" cy="1200329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vi-VN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lừa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quỷ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chui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nhanh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đậy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nắp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vứt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lai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sâu</a:t>
            </a:r>
            <a:r>
              <a:rPr lang="en-US" altLang="vi-VN" sz="3600" dirty="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3600" dirty="0">
              <a:solidFill>
                <a:srgbClr val="0000FF"/>
              </a:solidFill>
              <a:latin typeface="UTM Alexander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椭圆 10"/>
          <p:cNvSpPr/>
          <p:nvPr/>
        </p:nvSpPr>
        <p:spPr>
          <a:xfrm>
            <a:off x="501869" y="101982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>
                <a:latin typeface="UTM Cookies" panose="02040603050506020204" pitchFamily="18" charset="0"/>
              </a:rPr>
              <a:t>5</a:t>
            </a:r>
            <a:endParaRPr lang="zh-CN" altLang="en-US" sz="8800">
              <a:latin typeface="UTM Cookies" panose="02040603050506020204" pitchFamily="18" charset="0"/>
            </a:endParaRPr>
          </a:p>
        </p:txBody>
      </p:sp>
      <p:pic>
        <p:nvPicPr>
          <p:cNvPr id="8" name="Picture 1" descr="Ke_chuyen_Bac_danh_ca_va_ga_hung_than.3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81" y="3613644"/>
            <a:ext cx="10026868" cy="3131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57656" y="1356998"/>
            <a:ext cx="1163495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rùng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tuột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78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7" descr="0_0051_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21" y="3834821"/>
            <a:ext cx="3619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8" descr="0_0061_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991" y="3504757"/>
            <a:ext cx="335001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9" descr="0_0071_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809" y="3157863"/>
            <a:ext cx="36195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8" name="Text Box 22"/>
          <p:cNvSpPr txBox="1">
            <a:spLocks noChangeArrowheads="1"/>
          </p:cNvSpPr>
          <p:nvPr/>
        </p:nvSpPr>
        <p:spPr bwMode="auto">
          <a:xfrm>
            <a:off x="156384" y="2895421"/>
            <a:ext cx="4771697" cy="830263"/>
          </a:xfrm>
          <a:prstGeom prst="rect">
            <a:avLst/>
          </a:prstGeom>
          <a:noFill/>
          <a:ln w="12700">
            <a:solidFill>
              <a:srgbClr val="92D050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to.</a:t>
            </a:r>
          </a:p>
        </p:txBody>
      </p:sp>
      <p:sp>
        <p:nvSpPr>
          <p:cNvPr id="27669" name="Text Box 23"/>
          <p:cNvSpPr txBox="1">
            <a:spLocks noChangeArrowheads="1"/>
          </p:cNvSpPr>
          <p:nvPr/>
        </p:nvSpPr>
        <p:spPr bwMode="auto">
          <a:xfrm>
            <a:off x="9171972" y="1406962"/>
            <a:ext cx="2892097" cy="1200329"/>
          </a:xfrm>
          <a:prstGeom prst="rect">
            <a:avLst/>
          </a:prstGeom>
          <a:noFill/>
          <a:ln w="9525">
            <a:solidFill>
              <a:srgbClr val="92D050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70" name="Text Box 24"/>
          <p:cNvSpPr txBox="1">
            <a:spLocks noChangeArrowheads="1"/>
          </p:cNvSpPr>
          <p:nvPr/>
        </p:nvSpPr>
        <p:spPr bwMode="auto">
          <a:xfrm>
            <a:off x="1" y="5795964"/>
            <a:ext cx="4214642" cy="830997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ra,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1con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endParaRPr lang="en-US" altLang="vi-VN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71" name="Text Box 25"/>
          <p:cNvSpPr txBox="1">
            <a:spLocks noChangeArrowheads="1"/>
          </p:cNvSpPr>
          <p:nvPr/>
        </p:nvSpPr>
        <p:spPr bwMode="auto">
          <a:xfrm>
            <a:off x="4324758" y="5570863"/>
            <a:ext cx="3719129" cy="1200329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đòi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nguyền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72" name="Text Box 26"/>
          <p:cNvSpPr txBox="1">
            <a:spLocks noChangeArrowheads="1"/>
          </p:cNvSpPr>
          <p:nvPr/>
        </p:nvSpPr>
        <p:spPr bwMode="auto">
          <a:xfrm>
            <a:off x="8344940" y="5459336"/>
            <a:ext cx="3719129" cy="1200329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lừa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vứt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" descr="Ke_chuyen_Bac_danh_ca_va_ga_hung_than.1.jp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29" y="740988"/>
            <a:ext cx="4598275" cy="21780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 descr="Ke_chuyen_Bac_danh_ca_va_ga_hung_than 2.jp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392" y="810844"/>
            <a:ext cx="3719129" cy="21780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74"/>
          <p:cNvSpPr/>
          <p:nvPr/>
        </p:nvSpPr>
        <p:spPr>
          <a:xfrm>
            <a:off x="892286" y="46898"/>
            <a:ext cx="10164920" cy="537877"/>
          </a:xfrm>
          <a:prstGeom prst="rect">
            <a:avLst/>
          </a:prstGeom>
          <a:solidFill>
            <a:schemeClr val="bg1"/>
          </a:solidFill>
          <a:ln w="38100">
            <a:solidFill>
              <a:srgbClr val="79C5D9"/>
            </a:solidFill>
          </a:ln>
          <a:effectLst>
            <a:outerShdw blurRad="190500"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4884" y="23448"/>
            <a:ext cx="10549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latin typeface="UTM Alexander" panose="02040603050506020204" pitchFamily="18" charset="0"/>
                <a:cs typeface="Times New Roman" panose="02020603050405020304" pitchFamily="18" charset="0"/>
              </a:rPr>
              <a:t>Bài 2: Dựa vào tranh kể lại từng đoạn của câu chuyện:</a:t>
            </a:r>
          </a:p>
        </p:txBody>
      </p:sp>
    </p:spTree>
    <p:extLst>
      <p:ext uri="{BB962C8B-B14F-4D97-AF65-F5344CB8AC3E}">
        <p14:creationId xmlns:p14="http://schemas.microsoft.com/office/powerpoint/2010/main" val="46514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0.04493 -4.81481E-6 " pathEditMode="relative" rAng="0" ptsTypes="AA">
                                      <p:cBhvr>
                                        <p:cTn id="48" dur="125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8" grpId="0" animBg="1"/>
      <p:bldP spid="27669" grpId="0" animBg="1"/>
      <p:bldP spid="27670" grpId="0" animBg="1"/>
      <p:bldP spid="27671" grpId="0" animBg="1"/>
      <p:bldP spid="27672" grpId="0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451" y="340672"/>
            <a:ext cx="4979045" cy="4905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67ADF5-8355-4941-84AF-17B4ED342F86}"/>
              </a:ext>
            </a:extLst>
          </p:cNvPr>
          <p:cNvSpPr txBox="1"/>
          <p:nvPr/>
        </p:nvSpPr>
        <p:spPr>
          <a:xfrm>
            <a:off x="1116954" y="2331732"/>
            <a:ext cx="5376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Thi</a:t>
            </a:r>
            <a:r>
              <a:rPr lang="en-US" sz="5400" dirty="0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kể</a:t>
            </a:r>
            <a:r>
              <a:rPr lang="en-US" sz="5400" dirty="0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chuyện</a:t>
            </a:r>
            <a:r>
              <a:rPr lang="en-US" sz="5400" dirty="0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F28D10-52CE-4E3D-8B42-EBFBD340211E}"/>
              </a:ext>
            </a:extLst>
          </p:cNvPr>
          <p:cNvSpPr txBox="1"/>
          <p:nvPr/>
        </p:nvSpPr>
        <p:spPr>
          <a:xfrm>
            <a:off x="1116955" y="2399373"/>
            <a:ext cx="5376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Thi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kể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chuyện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31DB100-4658-4CF8-9C88-8845CD40C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29" l="7556" r="90000">
                        <a14:foregroundMark x1="37889" y1="35000" x2="36778" y2="41324"/>
                        <a14:foregroundMark x1="30222" y1="48971" x2="29778" y2="54265"/>
                        <a14:foregroundMark x1="21889" y1="84412" x2="32000" y2="87794"/>
                        <a14:foregroundMark x1="52444" y1="64706" x2="51889" y2="76176"/>
                        <a14:foregroundMark x1="40667" y1="85588" x2="40667" y2="85588"/>
                        <a14:foregroundMark x1="60556" y1="90735" x2="60556" y2="90735"/>
                        <a14:foregroundMark x1="58111" y1="94853" x2="58111" y2="94853"/>
                        <a14:foregroundMark x1="71556" y1="17941" x2="70444" y2="20441"/>
                        <a14:foregroundMark x1="62778" y1="3824" x2="62778" y2="3824"/>
                        <a14:foregroundMark x1="66111" y1="2353" x2="66111" y2="2353"/>
                        <a14:foregroundMark x1="63333" y1="441" x2="63333" y2="441"/>
                        <a14:foregroundMark x1="35889" y1="21471" x2="35889" y2="21471"/>
                        <a14:foregroundMark x1="37556" y1="21912" x2="37556" y2="21912"/>
                        <a14:foregroundMark x1="37222" y1="21176" x2="37222" y2="21176"/>
                        <a14:foregroundMark x1="37889" y1="46029" x2="36778" y2="55735"/>
                        <a14:foregroundMark x1="41444" y1="55735" x2="41444" y2="55735"/>
                        <a14:foregroundMark x1="69333" y1="82941" x2="79333" y2="81471"/>
                        <a14:foregroundMark x1="86889" y1="74265" x2="90333" y2="80735"/>
                        <a14:foregroundMark x1="90333" y1="80735" x2="79778" y2="89853"/>
                        <a14:foregroundMark x1="79778" y1="89853" x2="71222" y2="91471"/>
                        <a14:foregroundMark x1="84222" y1="87794" x2="90000" y2="80441"/>
                        <a14:foregroundMark x1="90000" y1="80441" x2="84556" y2="75000"/>
                        <a14:foregroundMark x1="84556" y1="75000" x2="83667" y2="74706"/>
                        <a14:foregroundMark x1="10000" y1="88824" x2="63667" y2="95147"/>
                        <a14:foregroundMark x1="63667" y1="95147" x2="65333" y2="94706"/>
                        <a14:foregroundMark x1="32556" y1="75000" x2="38000" y2="81176"/>
                        <a14:foregroundMark x1="38000" y1="81176" x2="42000" y2="83235"/>
                        <a14:foregroundMark x1="65333" y1="78382" x2="67667" y2="94118"/>
                        <a14:foregroundMark x1="18444" y1="91471" x2="29778" y2="94706"/>
                        <a14:foregroundMark x1="29778" y1="94706" x2="41556" y2="94118"/>
                        <a14:foregroundMark x1="41556" y1="94118" x2="41556" y2="94118"/>
                        <a14:foregroundMark x1="8444" y1="85882" x2="8444" y2="85882"/>
                        <a14:foregroundMark x1="7556" y1="85588" x2="14889" y2="94706"/>
                        <a14:foregroundMark x1="8444" y1="83529" x2="8444" y2="82206"/>
                        <a14:foregroundMark x1="9444" y1="78529" x2="9444" y2="78529"/>
                        <a14:foregroundMark x1="9556" y1="77941" x2="9556" y2="77941"/>
                        <a14:foregroundMark x1="48556" y1="70147" x2="46000" y2="73235"/>
                        <a14:foregroundMark x1="53882" y1="96698" x2="69778" y2="94853"/>
                        <a14:backgroundMark x1="16222" y1="99559" x2="26889" y2="99706"/>
                        <a14:backgroundMark x1="26889" y1="99706" x2="58000" y2="99265"/>
                        <a14:backgroundMark x1="58000" y1="99265" x2="65333" y2="992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52" y="1206569"/>
            <a:ext cx="8753147" cy="661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0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椭圆 10"/>
          <p:cNvSpPr/>
          <p:nvPr/>
        </p:nvSpPr>
        <p:spPr>
          <a:xfrm>
            <a:off x="905822" y="3688948"/>
            <a:ext cx="1636887" cy="1636887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83"/>
          <p:cNvSpPr>
            <a:spLocks noEditPoints="1"/>
          </p:cNvSpPr>
          <p:nvPr/>
        </p:nvSpPr>
        <p:spPr bwMode="auto">
          <a:xfrm>
            <a:off x="8976777" y="6821170"/>
            <a:ext cx="36830" cy="36830"/>
          </a:xfrm>
          <a:custGeom>
            <a:avLst/>
            <a:gdLst>
              <a:gd name="T0" fmla="*/ 6 w 12"/>
              <a:gd name="T1" fmla="*/ 0 h 12"/>
              <a:gd name="T2" fmla="*/ 0 w 12"/>
              <a:gd name="T3" fmla="*/ 6 h 12"/>
              <a:gd name="T4" fmla="*/ 6 w 12"/>
              <a:gd name="T5" fmla="*/ 12 h 12"/>
              <a:gd name="T6" fmla="*/ 12 w 12"/>
              <a:gd name="T7" fmla="*/ 6 h 12"/>
              <a:gd name="T8" fmla="*/ 6 w 12"/>
              <a:gd name="T9" fmla="*/ 0 h 12"/>
              <a:gd name="T10" fmla="*/ 6 w 12"/>
              <a:gd name="T11" fmla="*/ 8 h 12"/>
              <a:gd name="T12" fmla="*/ 4 w 12"/>
              <a:gd name="T13" fmla="*/ 6 h 12"/>
              <a:gd name="T14" fmla="*/ 6 w 12"/>
              <a:gd name="T15" fmla="*/ 4 h 12"/>
              <a:gd name="T16" fmla="*/ 8 w 12"/>
              <a:gd name="T17" fmla="*/ 6 h 12"/>
              <a:gd name="T18" fmla="*/ 6 w 12"/>
              <a:gd name="T19" fmla="*/ 8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" h="12">
                <a:moveTo>
                  <a:pt x="6" y="0"/>
                </a:moveTo>
                <a:cubicBezTo>
                  <a:pt x="3" y="0"/>
                  <a:pt x="0" y="3"/>
                  <a:pt x="0" y="6"/>
                </a:cubicBezTo>
                <a:cubicBezTo>
                  <a:pt x="0" y="9"/>
                  <a:pt x="3" y="12"/>
                  <a:pt x="6" y="12"/>
                </a:cubicBezTo>
                <a:cubicBezTo>
                  <a:pt x="9" y="12"/>
                  <a:pt x="12" y="9"/>
                  <a:pt x="12" y="6"/>
                </a:cubicBezTo>
                <a:cubicBezTo>
                  <a:pt x="12" y="3"/>
                  <a:pt x="9" y="0"/>
                  <a:pt x="6" y="0"/>
                </a:cubicBezTo>
                <a:close/>
                <a:moveTo>
                  <a:pt x="6" y="8"/>
                </a:moveTo>
                <a:cubicBezTo>
                  <a:pt x="5" y="8"/>
                  <a:pt x="4" y="7"/>
                  <a:pt x="4" y="6"/>
                </a:cubicBezTo>
                <a:cubicBezTo>
                  <a:pt x="4" y="5"/>
                  <a:pt x="5" y="4"/>
                  <a:pt x="6" y="4"/>
                </a:cubicBezTo>
                <a:cubicBezTo>
                  <a:pt x="7" y="4"/>
                  <a:pt x="8" y="5"/>
                  <a:pt x="8" y="6"/>
                </a:cubicBezTo>
                <a:cubicBezTo>
                  <a:pt x="8" y="7"/>
                  <a:pt x="7" y="8"/>
                  <a:pt x="6" y="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413625" y="595355"/>
            <a:ext cx="4052712" cy="4052712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881118" y="1270606"/>
            <a:ext cx="33059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Ý </a:t>
            </a:r>
            <a:r>
              <a:rPr lang="en-US" sz="4400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nghĩa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câu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chuyện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35839" y="1131580"/>
            <a:ext cx="62125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Câu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chuyện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ca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ngợi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bác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đánh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cá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thông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minh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bình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tĩnh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đã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thắng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gã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hung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thần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vô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ơn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bạc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ác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UTM Alexander" panose="020406030505060202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432" y="3532965"/>
            <a:ext cx="3137856" cy="3137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56" b="100000" l="10000" r="93056">
                        <a14:foregroundMark x1="14722" y1="74444" x2="21667" y2="89167"/>
                        <a14:foregroundMark x1="29722" y1="71667" x2="82222" y2="78056"/>
                        <a14:foregroundMark x1="31389" y1="83056" x2="79444" y2="89167"/>
                        <a14:foregroundMark x1="70833" y1="81944" x2="75000" y2="8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0" y="3099580"/>
            <a:ext cx="4067567" cy="342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519" y="5038572"/>
            <a:ext cx="8001000" cy="20669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880" y="5252242"/>
            <a:ext cx="8001000" cy="20669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19694"/>
            <a:ext cx="7273159" cy="20669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F6B062-9604-41C2-A5A5-FFC355404A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025" y="5367833"/>
            <a:ext cx="80010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2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decel="3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.03888 L -1.25E-6 -0.14815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4" presetClass="path" presetSubtype="0" accel="30000" decel="3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0.03842 L -1.25E-6 4.07407E-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77" y="939763"/>
            <a:ext cx="4979045" cy="490544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068D35C-15FA-4FC7-A651-BE85F7C4C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33" y="3343423"/>
            <a:ext cx="783667" cy="261222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FE3118C5-874B-4085-AC9C-F69E6256CF73}"/>
              </a:ext>
            </a:extLst>
          </p:cNvPr>
          <p:cNvGrpSpPr/>
          <p:nvPr/>
        </p:nvGrpSpPr>
        <p:grpSpPr>
          <a:xfrm>
            <a:off x="5079157" y="1849802"/>
            <a:ext cx="1896917" cy="1372406"/>
            <a:chOff x="5079157" y="1849802"/>
            <a:chExt cx="1896917" cy="1372406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6587E954-E8B8-4FFF-A46C-E8786AF9A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59" r="44531"/>
            <a:stretch/>
          </p:blipFill>
          <p:spPr>
            <a:xfrm>
              <a:off x="5079157" y="1849802"/>
              <a:ext cx="1248618" cy="1372406"/>
            </a:xfrm>
            <a:custGeom>
              <a:avLst/>
              <a:gdLst>
                <a:gd name="connsiteX0" fmla="*/ 0 w 3370399"/>
                <a:gd name="connsiteY0" fmla="*/ 0 h 2744811"/>
                <a:gd name="connsiteX1" fmla="*/ 3370399 w 3370399"/>
                <a:gd name="connsiteY1" fmla="*/ 0 h 2744811"/>
                <a:gd name="connsiteX2" fmla="*/ 3370399 w 3370399"/>
                <a:gd name="connsiteY2" fmla="*/ 2744811 h 2744811"/>
                <a:gd name="connsiteX3" fmla="*/ 0 w 3370399"/>
                <a:gd name="connsiteY3" fmla="*/ 2744811 h 2744811"/>
                <a:gd name="connsiteX4" fmla="*/ 0 w 3370399"/>
                <a:gd name="connsiteY4" fmla="*/ 1077929 h 2744811"/>
                <a:gd name="connsiteX5" fmla="*/ 47626 w 3370399"/>
                <a:gd name="connsiteY5" fmla="*/ 899331 h 2744811"/>
                <a:gd name="connsiteX6" fmla="*/ 82551 w 3370399"/>
                <a:gd name="connsiteY6" fmla="*/ 651681 h 2744811"/>
                <a:gd name="connsiteX7" fmla="*/ 0 w 3370399"/>
                <a:gd name="connsiteY7" fmla="*/ 609546 h 274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0399" h="2744811">
                  <a:moveTo>
                    <a:pt x="0" y="0"/>
                  </a:moveTo>
                  <a:lnTo>
                    <a:pt x="3370399" y="0"/>
                  </a:lnTo>
                  <a:lnTo>
                    <a:pt x="3370399" y="2744811"/>
                  </a:lnTo>
                  <a:lnTo>
                    <a:pt x="0" y="2744811"/>
                  </a:lnTo>
                  <a:lnTo>
                    <a:pt x="0" y="1077929"/>
                  </a:lnTo>
                  <a:lnTo>
                    <a:pt x="47626" y="899331"/>
                  </a:lnTo>
                  <a:lnTo>
                    <a:pt x="82551" y="651681"/>
                  </a:lnTo>
                  <a:lnTo>
                    <a:pt x="0" y="609546"/>
                  </a:lnTo>
                  <a:close/>
                </a:path>
              </a:pathLst>
            </a:cu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E91111-F10B-4625-87F8-2EB5EF3A97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78"/>
            <a:stretch/>
          </p:blipFill>
          <p:spPr>
            <a:xfrm>
              <a:off x="6327775" y="1849802"/>
              <a:ext cx="648299" cy="137240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2777527" y="2993394"/>
            <a:ext cx="81006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err="1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Củng</a:t>
            </a:r>
            <a:r>
              <a:rPr lang="en-US" sz="16600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</a:t>
            </a:r>
            <a:r>
              <a:rPr lang="en-US" sz="16600" dirty="0" err="1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cố</a:t>
            </a:r>
            <a:endParaRPr lang="en-US" sz="16600" dirty="0">
              <a:solidFill>
                <a:schemeClr val="accent1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3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997950" y="571593"/>
            <a:ext cx="6091459" cy="888718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10402703" y="3975888"/>
            <a:ext cx="416765" cy="416765"/>
          </a:xfrm>
          <a:prstGeom prst="ellipse">
            <a:avLst/>
          </a:prstGeom>
          <a:solidFill>
            <a:srgbClr val="79C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0048044" y="4862201"/>
            <a:ext cx="261486" cy="261486"/>
          </a:xfrm>
          <a:prstGeom prst="ellipse">
            <a:avLst/>
          </a:prstGeom>
          <a:solidFill>
            <a:srgbClr val="79C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6816424" y="5083218"/>
            <a:ext cx="482152" cy="482152"/>
          </a:xfrm>
          <a:prstGeom prst="ellipse">
            <a:avLst/>
          </a:prstGeom>
          <a:solidFill>
            <a:srgbClr val="79C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862318" y="571593"/>
            <a:ext cx="4804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Cookies" panose="02040603050506020204" pitchFamily="18" charset="0"/>
              </a:rPr>
              <a:t>Yêu cầu cần đạt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0533" y="1559842"/>
            <a:ext cx="10167582" cy="4832092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just"/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Hiểu nội dung câu chuyện và biết trao đổi về ý nghĩa của câu chuyện.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-152400" algn="l"/>
              </a:tabLst>
            </a:pPr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Kĩ năng: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Dựa theo lời kể của GV và tranh minh họa (SGK), bước đầu kể  được câu chuyện </a:t>
            </a:r>
            <a:r>
              <a:rPr lang="nl-NL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Bác đánh cá và gã hung thần,</a:t>
            </a: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rõ ý chính, đúng diễn biến.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Phẩm chất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-152400" algn="l"/>
              </a:tabLst>
            </a:pPr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Giáo dục HS biết lên án sự vô ơn, bạc ác.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-152400" algn="l"/>
              </a:tabLst>
            </a:pPr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bồi dưỡng các năng lực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NL giao tiếp và hợp tác, NL sáng tạo, NL ngôn ngữ, NL thẩm mĩ.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08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3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-0.03981 L -2.5E-6 0.09028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0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accel="30000" decel="30000" fill="hold" grpId="2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2.5E-6 -0.03981 L -2.5E-6 -3.7037E-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9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decel="3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375E-6 0.03889 L 4.375E-6 -0.08889 " pathEditMode="relative" rAng="0" ptsTypes="AA">
                                      <p:cBhvr>
                                        <p:cTn id="16" dur="75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8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30000" decel="30000" fill="hold" grpId="2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375E-6 0.03843 L 4.375E-6 7.40741E-7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5" presetClass="path" presetSubtype="0" decel="10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75E-6 1.11111E-6 L -0.03868 1.11111E-6 " pathEditMode="relative" rAng="0" ptsTypes="AA">
                                      <p:cBhvr>
                                        <p:cTn id="23" dur="125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2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9414" y="1351508"/>
            <a:ext cx="44931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Qua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câu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chuyện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em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rút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 ra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bài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học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 </a:t>
            </a:r>
            <a:r>
              <a:rPr lang="en-US" sz="6600" dirty="0" err="1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gì</a:t>
            </a:r>
            <a:r>
              <a:rPr lang="en-US" sz="6600" dirty="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Caprica Script" pitchFamily="2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645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6786" y="1434663"/>
            <a:ext cx="41936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Tạm biệt các 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56" b="100000" l="10000" r="93056">
                        <a14:foregroundMark x1="14722" y1="74444" x2="21667" y2="89167"/>
                        <a14:foregroundMark x1="29722" y1="71667" x2="82222" y2="78056"/>
                        <a14:foregroundMark x1="31389" y1="83056" x2="79444" y2="89167"/>
                        <a14:foregroundMark x1="70833" y1="81944" x2="75000" y2="8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6" y="3327489"/>
            <a:ext cx="4067567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144" y="3683314"/>
            <a:ext cx="3137856" cy="3137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881" y="5285202"/>
            <a:ext cx="8001000" cy="2066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628" y="5350278"/>
            <a:ext cx="80010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12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>
            <a:extLst>
              <a:ext uri="{FF2B5EF4-FFF2-40B4-BE49-F238E27FC236}">
                <a16:creationId xmlns:a16="http://schemas.microsoft.com/office/drawing/2014/main" id="{A25B9305-5944-4CEA-BB69-CD4AA2181BC7}"/>
              </a:ext>
            </a:extLst>
          </p:cNvPr>
          <p:cNvGrpSpPr/>
          <p:nvPr/>
        </p:nvGrpSpPr>
        <p:grpSpPr>
          <a:xfrm>
            <a:off x="4188725" y="2306078"/>
            <a:ext cx="390043" cy="390042"/>
            <a:chOff x="4923349" y="1378653"/>
            <a:chExt cx="305414" cy="305414"/>
          </a:xfrm>
          <a:solidFill>
            <a:srgbClr val="E94E60"/>
          </a:solidFill>
        </p:grpSpPr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6369AB1C-47E6-47FC-BCAD-D0C163E4536B}"/>
                </a:ext>
              </a:extLst>
            </p:cNvPr>
            <p:cNvSpPr/>
            <p:nvPr/>
          </p:nvSpPr>
          <p:spPr>
            <a:xfrm>
              <a:off x="4923349" y="1378653"/>
              <a:ext cx="305414" cy="305414"/>
            </a:xfrm>
            <a:prstGeom prst="ellipse">
              <a:avLst/>
            </a:prstGeom>
            <a:solidFill>
              <a:srgbClr val="0F1D38"/>
            </a:solidFill>
            <a:ln w="6350">
              <a:solidFill>
                <a:srgbClr val="0F1D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椭圆 49">
              <a:extLst>
                <a:ext uri="{FF2B5EF4-FFF2-40B4-BE49-F238E27FC236}">
                  <a16:creationId xmlns:a16="http://schemas.microsoft.com/office/drawing/2014/main" id="{7A30C8E7-6389-4764-8056-F76061F76CB3}"/>
                </a:ext>
              </a:extLst>
            </p:cNvPr>
            <p:cNvSpPr/>
            <p:nvPr/>
          </p:nvSpPr>
          <p:spPr>
            <a:xfrm>
              <a:off x="5008132" y="1463436"/>
              <a:ext cx="135848" cy="135848"/>
            </a:xfrm>
            <a:prstGeom prst="ellipse">
              <a:avLst/>
            </a:prstGeom>
            <a:solidFill>
              <a:srgbClr val="E0BC5D"/>
            </a:solidFill>
            <a:ln w="6350">
              <a:solidFill>
                <a:srgbClr val="E0BC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0CA97DD1-A078-4B5E-8DDD-17A4165F75F2}"/>
              </a:ext>
            </a:extLst>
          </p:cNvPr>
          <p:cNvGrpSpPr/>
          <p:nvPr/>
        </p:nvGrpSpPr>
        <p:grpSpPr>
          <a:xfrm>
            <a:off x="4205791" y="3770832"/>
            <a:ext cx="390043" cy="390042"/>
            <a:chOff x="4923349" y="1378653"/>
            <a:chExt cx="305414" cy="305414"/>
          </a:xfrm>
          <a:solidFill>
            <a:srgbClr val="E94E60"/>
          </a:solidFill>
        </p:grpSpPr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216737B1-00BE-45D9-A4C6-9F27C42295CE}"/>
                </a:ext>
              </a:extLst>
            </p:cNvPr>
            <p:cNvSpPr/>
            <p:nvPr/>
          </p:nvSpPr>
          <p:spPr>
            <a:xfrm>
              <a:off x="4923349" y="1378653"/>
              <a:ext cx="305414" cy="305414"/>
            </a:xfrm>
            <a:prstGeom prst="ellipse">
              <a:avLst/>
            </a:prstGeom>
            <a:solidFill>
              <a:srgbClr val="0F1D38"/>
            </a:solidFill>
            <a:ln w="6350">
              <a:solidFill>
                <a:srgbClr val="0F1D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椭圆 54">
              <a:extLst>
                <a:ext uri="{FF2B5EF4-FFF2-40B4-BE49-F238E27FC236}">
                  <a16:creationId xmlns:a16="http://schemas.microsoft.com/office/drawing/2014/main" id="{862632DE-47D3-4C5D-A604-CB71BB6FF6AD}"/>
                </a:ext>
              </a:extLst>
            </p:cNvPr>
            <p:cNvSpPr/>
            <p:nvPr/>
          </p:nvSpPr>
          <p:spPr>
            <a:xfrm>
              <a:off x="5008132" y="1463434"/>
              <a:ext cx="135848" cy="135848"/>
            </a:xfrm>
            <a:prstGeom prst="ellipse">
              <a:avLst/>
            </a:prstGeom>
            <a:solidFill>
              <a:srgbClr val="E0BC5D"/>
            </a:solidFill>
            <a:ln w="6350">
              <a:solidFill>
                <a:srgbClr val="E0BC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94919C20-A936-4AE5-AFB6-F66DA6189C6C}"/>
              </a:ext>
            </a:extLst>
          </p:cNvPr>
          <p:cNvGrpSpPr/>
          <p:nvPr/>
        </p:nvGrpSpPr>
        <p:grpSpPr>
          <a:xfrm>
            <a:off x="4205792" y="5183695"/>
            <a:ext cx="390043" cy="390042"/>
            <a:chOff x="4923349" y="1378653"/>
            <a:chExt cx="305414" cy="305414"/>
          </a:xfrm>
          <a:solidFill>
            <a:srgbClr val="E94E60"/>
          </a:solidFill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59CACDC3-C1A0-40CB-9396-8CC48F728019}"/>
                </a:ext>
              </a:extLst>
            </p:cNvPr>
            <p:cNvSpPr/>
            <p:nvPr/>
          </p:nvSpPr>
          <p:spPr>
            <a:xfrm>
              <a:off x="4923349" y="1378653"/>
              <a:ext cx="305414" cy="305414"/>
            </a:xfrm>
            <a:prstGeom prst="ellipse">
              <a:avLst/>
            </a:prstGeom>
            <a:solidFill>
              <a:srgbClr val="0F1D38"/>
            </a:solidFill>
            <a:ln w="6350">
              <a:solidFill>
                <a:srgbClr val="0F1D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48EC83E5-4B11-42A7-BADB-C55127445A9B}"/>
                </a:ext>
              </a:extLst>
            </p:cNvPr>
            <p:cNvSpPr/>
            <p:nvPr/>
          </p:nvSpPr>
          <p:spPr>
            <a:xfrm>
              <a:off x="5008132" y="1463433"/>
              <a:ext cx="135848" cy="135848"/>
            </a:xfrm>
            <a:prstGeom prst="ellipse">
              <a:avLst/>
            </a:prstGeom>
            <a:solidFill>
              <a:srgbClr val="E0BC5D"/>
            </a:solidFill>
            <a:ln w="6350">
              <a:solidFill>
                <a:srgbClr val="E0BC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3" name="圆角矩形 47">
            <a:extLst>
              <a:ext uri="{FF2B5EF4-FFF2-40B4-BE49-F238E27FC236}">
                <a16:creationId xmlns:a16="http://schemas.microsoft.com/office/drawing/2014/main" id="{3D2AF90D-685B-493A-855E-E4CFFAA7907F}"/>
              </a:ext>
            </a:extLst>
          </p:cNvPr>
          <p:cNvSpPr/>
          <p:nvPr/>
        </p:nvSpPr>
        <p:spPr>
          <a:xfrm>
            <a:off x="4906759" y="1997613"/>
            <a:ext cx="3984022" cy="1069144"/>
          </a:xfrm>
          <a:prstGeom prst="roundRect">
            <a:avLst>
              <a:gd name="adj" fmla="val 50000"/>
            </a:avLst>
          </a:prstGeom>
          <a:solidFill>
            <a:schemeClr val="bg1">
              <a:alpha val="23000"/>
            </a:schemeClr>
          </a:solidFill>
          <a:ln w="12700">
            <a:solidFill>
              <a:schemeClr val="bg1"/>
            </a:solidFill>
          </a:ln>
          <a:effectLst>
            <a:outerShdw blurRad="431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圆角矩形 47">
            <a:extLst>
              <a:ext uri="{FF2B5EF4-FFF2-40B4-BE49-F238E27FC236}">
                <a16:creationId xmlns:a16="http://schemas.microsoft.com/office/drawing/2014/main" id="{E6A38490-32F8-4438-8ED2-358DFB7FD33F}"/>
              </a:ext>
            </a:extLst>
          </p:cNvPr>
          <p:cNvSpPr/>
          <p:nvPr/>
        </p:nvSpPr>
        <p:spPr>
          <a:xfrm>
            <a:off x="4906759" y="3295230"/>
            <a:ext cx="3984022" cy="1152161"/>
          </a:xfrm>
          <a:prstGeom prst="roundRect">
            <a:avLst>
              <a:gd name="adj" fmla="val 50000"/>
            </a:avLst>
          </a:prstGeom>
          <a:solidFill>
            <a:schemeClr val="bg1">
              <a:alpha val="23000"/>
            </a:schemeClr>
          </a:solidFill>
          <a:ln w="12700">
            <a:solidFill>
              <a:schemeClr val="bg1"/>
            </a:solidFill>
          </a:ln>
          <a:effectLst>
            <a:outerShdw blurRad="431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圆角矩形 47">
            <a:extLst>
              <a:ext uri="{FF2B5EF4-FFF2-40B4-BE49-F238E27FC236}">
                <a16:creationId xmlns:a16="http://schemas.microsoft.com/office/drawing/2014/main" id="{F2E569A4-C59C-4F9B-9898-84D3A26AE818}"/>
              </a:ext>
            </a:extLst>
          </p:cNvPr>
          <p:cNvSpPr/>
          <p:nvPr/>
        </p:nvSpPr>
        <p:spPr>
          <a:xfrm>
            <a:off x="4906757" y="4725087"/>
            <a:ext cx="3984023" cy="1084870"/>
          </a:xfrm>
          <a:prstGeom prst="roundRect">
            <a:avLst>
              <a:gd name="adj" fmla="val 50000"/>
            </a:avLst>
          </a:prstGeom>
          <a:solidFill>
            <a:schemeClr val="bg1">
              <a:alpha val="23000"/>
            </a:schemeClr>
          </a:solidFill>
          <a:ln w="12700">
            <a:solidFill>
              <a:schemeClr val="bg1"/>
            </a:solidFill>
          </a:ln>
          <a:effectLst>
            <a:outerShdw blurRad="431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359790" y="1906522"/>
            <a:ext cx="3277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FF00"/>
                </a:solidFill>
                <a:latin typeface="SVN-Appleberry" panose="02040603050506020204" pitchFamily="18" charset="0"/>
              </a:rPr>
              <a:t>Khởi động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59789" y="3232171"/>
            <a:ext cx="3277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002060"/>
                </a:solidFill>
                <a:latin typeface="SVN-Appleberry" panose="02040603050506020204" pitchFamily="18" charset="0"/>
              </a:rPr>
              <a:t>Khám phá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72329" y="4699466"/>
            <a:ext cx="3277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chemeClr val="accent2">
                    <a:lumMod val="75000"/>
                  </a:schemeClr>
                </a:solidFill>
                <a:latin typeface="SVN-Appleberry" panose="02040603050506020204" pitchFamily="18" charset="0"/>
              </a:rPr>
              <a:t>Củng cố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24" b="95140" l="5625" r="94792">
                        <a14:foregroundMark x1="71250" y1="7412" x2="68021" y2="11665"/>
                        <a14:foregroundMark x1="72604" y1="13123" x2="70000" y2="19077"/>
                        <a14:foregroundMark x1="77708" y1="17618" x2="70521" y2="30377"/>
                        <a14:foregroundMark x1="61875" y1="12151" x2="70104" y2="23815"/>
                        <a14:foregroundMark x1="68750" y1="31835" x2="67813" y2="35237"/>
                        <a14:foregroundMark x1="68333" y1="13487" x2="68542" y2="10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500" y="-303354"/>
            <a:ext cx="5081058" cy="435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03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81" grpId="0" animBg="1"/>
      <p:bldP spid="86" grpId="0" animBg="1"/>
      <p:bldP spid="2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77" y="939763"/>
            <a:ext cx="4979045" cy="490544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6587E954-E8B8-4FFF-A46C-E8786AF9AB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8" r="32395"/>
          <a:stretch/>
        </p:blipFill>
        <p:spPr>
          <a:xfrm>
            <a:off x="5079157" y="1849802"/>
            <a:ext cx="1685200" cy="1372406"/>
          </a:xfrm>
          <a:custGeom>
            <a:avLst/>
            <a:gdLst>
              <a:gd name="connsiteX0" fmla="*/ 0 w 3370399"/>
              <a:gd name="connsiteY0" fmla="*/ 0 h 2744811"/>
              <a:gd name="connsiteX1" fmla="*/ 3370399 w 3370399"/>
              <a:gd name="connsiteY1" fmla="*/ 0 h 2744811"/>
              <a:gd name="connsiteX2" fmla="*/ 3370399 w 3370399"/>
              <a:gd name="connsiteY2" fmla="*/ 2744811 h 2744811"/>
              <a:gd name="connsiteX3" fmla="*/ 0 w 3370399"/>
              <a:gd name="connsiteY3" fmla="*/ 2744811 h 2744811"/>
              <a:gd name="connsiteX4" fmla="*/ 0 w 3370399"/>
              <a:gd name="connsiteY4" fmla="*/ 1077929 h 2744811"/>
              <a:gd name="connsiteX5" fmla="*/ 47626 w 3370399"/>
              <a:gd name="connsiteY5" fmla="*/ 899331 h 2744811"/>
              <a:gd name="connsiteX6" fmla="*/ 82551 w 3370399"/>
              <a:gd name="connsiteY6" fmla="*/ 651681 h 2744811"/>
              <a:gd name="connsiteX7" fmla="*/ 0 w 3370399"/>
              <a:gd name="connsiteY7" fmla="*/ 609546 h 274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0399" h="2744811">
                <a:moveTo>
                  <a:pt x="0" y="0"/>
                </a:moveTo>
                <a:lnTo>
                  <a:pt x="3370399" y="0"/>
                </a:lnTo>
                <a:lnTo>
                  <a:pt x="3370399" y="2744811"/>
                </a:lnTo>
                <a:lnTo>
                  <a:pt x="0" y="2744811"/>
                </a:lnTo>
                <a:lnTo>
                  <a:pt x="0" y="1077929"/>
                </a:lnTo>
                <a:lnTo>
                  <a:pt x="47626" y="899331"/>
                </a:lnTo>
                <a:lnTo>
                  <a:pt x="82551" y="651681"/>
                </a:lnTo>
                <a:lnTo>
                  <a:pt x="0" y="609546"/>
                </a:lnTo>
                <a:close/>
              </a:path>
            </a:pathLst>
          </a:cu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068D35C-15FA-4FC7-A651-BE85F7C4C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33" y="3343423"/>
            <a:ext cx="783667" cy="2612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9224" y="2925540"/>
            <a:ext cx="1207638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842106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8549352" y="2897434"/>
            <a:ext cx="3247814" cy="3087439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97000" l="33333" r="72556">
                        <a14:foregroundMark x1="38444" y1="20000" x2="49111" y2="9200"/>
                        <a14:foregroundMark x1="35889" y1="27600" x2="38111" y2="40000"/>
                        <a14:foregroundMark x1="37667" y1="28400" x2="38000" y2="36600"/>
                        <a14:foregroundMark x1="37556" y1="39800" x2="37556" y2="46600"/>
                        <a14:foregroundMark x1="40333" y1="40200" x2="61333" y2="61200"/>
                        <a14:foregroundMark x1="46556" y1="23600" x2="60667" y2="51600"/>
                        <a14:foregroundMark x1="43444" y1="25400" x2="51111" y2="44600"/>
                        <a14:foregroundMark x1="51111" y1="44600" x2="51111" y2="44600"/>
                        <a14:foregroundMark x1="38667" y1="48400" x2="48111" y2="53200"/>
                        <a14:foregroundMark x1="48111" y1="53200" x2="48111" y2="53200"/>
                        <a14:foregroundMark x1="37444" y1="55400" x2="44556" y2="47600"/>
                        <a14:foregroundMark x1="45444" y1="65200" x2="49000" y2="68200"/>
                        <a14:foregroundMark x1="48556" y1="53400" x2="58333" y2="67600"/>
                        <a14:foregroundMark x1="51889" y1="82200" x2="51444" y2="74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75941" y="91642"/>
            <a:ext cx="4537674" cy="2520930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2782389" y="365761"/>
            <a:ext cx="5747657" cy="2246811"/>
          </a:xfrm>
          <a:prstGeom prst="cloudCallou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53310" y="704336"/>
            <a:ext cx="4641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</a:rPr>
              <a:t>Hãy nhớ lại một số câu chuyện em đã được học ở học kì 1</a:t>
            </a:r>
          </a:p>
        </p:txBody>
      </p:sp>
      <p:pic>
        <p:nvPicPr>
          <p:cNvPr id="19" name="Picture 2" descr="Ke chuye_2"/>
          <p:cNvPicPr>
            <a:picLocks noChangeAspect="1"/>
          </p:cNvPicPr>
          <p:nvPr/>
        </p:nvPicPr>
        <p:blipFill>
          <a:blip r:embed="rId5">
            <a:lum contrast="12000"/>
          </a:blip>
          <a:stretch>
            <a:fillRect/>
          </a:stretch>
        </p:blipFill>
        <p:spPr>
          <a:xfrm>
            <a:off x="358505" y="2897434"/>
            <a:ext cx="3352799" cy="3068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733" y="2897434"/>
            <a:ext cx="3832436" cy="3068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/>
          <a:srcRect l="31496" t="24808" r="39560" b="29537"/>
          <a:stretch/>
        </p:blipFill>
        <p:spPr>
          <a:xfrm>
            <a:off x="8030558" y="2867117"/>
            <a:ext cx="3766608" cy="3129566"/>
          </a:xfrm>
          <a:prstGeom prst="rect">
            <a:avLst/>
          </a:prstGeom>
        </p:spPr>
      </p:pic>
      <p:sp>
        <p:nvSpPr>
          <p:cNvPr id="23" name="文本框 10"/>
          <p:cNvSpPr txBox="1"/>
          <p:nvPr/>
        </p:nvSpPr>
        <p:spPr>
          <a:xfrm>
            <a:off x="259313" y="6037627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0152" y="6079983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Sự tích hồ Ba Bể</a:t>
            </a:r>
          </a:p>
        </p:txBody>
      </p:sp>
      <p:sp>
        <p:nvSpPr>
          <p:cNvPr id="25" name="文本框 10"/>
          <p:cNvSpPr txBox="1"/>
          <p:nvPr/>
        </p:nvSpPr>
        <p:spPr>
          <a:xfrm>
            <a:off x="4123896" y="6065334"/>
            <a:ext cx="3748075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23897" y="6176341"/>
            <a:ext cx="4503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Một nhà thơ chân chính</a:t>
            </a:r>
          </a:p>
        </p:txBody>
      </p:sp>
      <p:sp>
        <p:nvSpPr>
          <p:cNvPr id="28" name="文本框 10"/>
          <p:cNvSpPr txBox="1"/>
          <p:nvPr/>
        </p:nvSpPr>
        <p:spPr>
          <a:xfrm>
            <a:off x="8177284" y="6065334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68123" y="6107690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Lời ước dưới trăng</a:t>
            </a:r>
          </a:p>
        </p:txBody>
      </p:sp>
    </p:spTree>
    <p:extLst>
      <p:ext uri="{BB962C8B-B14F-4D97-AF65-F5344CB8AC3E}">
        <p14:creationId xmlns:p14="http://schemas.microsoft.com/office/powerpoint/2010/main" val="291746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3" grpId="0" animBg="1"/>
      <p:bldP spid="24" grpId="0"/>
      <p:bldP spid="25" grpId="0" animBg="1"/>
      <p:bldP spid="26" grpId="0"/>
      <p:bldP spid="28" grpId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0B02B9-31F9-4249-952B-7EBCC3F3F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354" y="345004"/>
            <a:ext cx="3714186" cy="3516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17757-39CD-4FDB-A20E-61C007B238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703" y="1693851"/>
            <a:ext cx="4032153" cy="3428590"/>
          </a:xfrm>
          <a:prstGeom prst="flowChartAlternateProcess">
            <a:avLst/>
          </a:prstGeom>
        </p:spPr>
      </p:pic>
      <p:pic>
        <p:nvPicPr>
          <p:cNvPr id="1028" name="Picture 4" descr="Một phát minh nho nhỏ - YouT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671" y="3408146"/>
            <a:ext cx="3670663" cy="2951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00" b="97000" l="33333" r="72556">
                        <a14:foregroundMark x1="38444" y1="20000" x2="49111" y2="9200"/>
                        <a14:foregroundMark x1="35889" y1="27600" x2="38111" y2="40000"/>
                        <a14:foregroundMark x1="37667" y1="28400" x2="38000" y2="36600"/>
                        <a14:foregroundMark x1="37556" y1="39800" x2="37556" y2="46600"/>
                        <a14:foregroundMark x1="40333" y1="40200" x2="61333" y2="61200"/>
                        <a14:foregroundMark x1="46556" y1="23600" x2="60667" y2="51600"/>
                        <a14:foregroundMark x1="43444" y1="25400" x2="51111" y2="44600"/>
                        <a14:foregroundMark x1="51111" y1="44600" x2="51111" y2="44600"/>
                        <a14:foregroundMark x1="38667" y1="48400" x2="48111" y2="53200"/>
                        <a14:foregroundMark x1="48111" y1="53200" x2="48111" y2="53200"/>
                        <a14:foregroundMark x1="37444" y1="55400" x2="44556" y2="47600"/>
                        <a14:foregroundMark x1="45444" y1="65200" x2="49000" y2="68200"/>
                        <a14:foregroundMark x1="48556" y1="53400" x2="58333" y2="67600"/>
                        <a14:foregroundMark x1="51889" y1="82200" x2="51444" y2="74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514" y="153291"/>
            <a:ext cx="5546015" cy="30811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24" b="95140" l="5625" r="94792">
                        <a14:foregroundMark x1="71250" y1="7412" x2="68021" y2="11665"/>
                        <a14:foregroundMark x1="72604" y1="13123" x2="70000" y2="19077"/>
                        <a14:foregroundMark x1="77708" y1="17618" x2="70521" y2="30377"/>
                        <a14:foregroundMark x1="61875" y1="12151" x2="70104" y2="23815"/>
                        <a14:foregroundMark x1="68750" y1="31835" x2="67813" y2="35237"/>
                        <a14:foregroundMark x1="68333" y1="13487" x2="68542" y2="10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9" y="4203402"/>
            <a:ext cx="3377352" cy="2895376"/>
          </a:xfrm>
          <a:prstGeom prst="rect">
            <a:avLst/>
          </a:prstGeom>
        </p:spPr>
      </p:pic>
      <p:sp>
        <p:nvSpPr>
          <p:cNvPr id="14" name="文本框 10"/>
          <p:cNvSpPr txBox="1"/>
          <p:nvPr/>
        </p:nvSpPr>
        <p:spPr>
          <a:xfrm>
            <a:off x="322238" y="4017759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3077" y="4060115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Bàn chân kì diệu</a:t>
            </a:r>
          </a:p>
        </p:txBody>
      </p:sp>
      <p:sp>
        <p:nvSpPr>
          <p:cNvPr id="16" name="文本框 10"/>
          <p:cNvSpPr txBox="1"/>
          <p:nvPr/>
        </p:nvSpPr>
        <p:spPr>
          <a:xfrm>
            <a:off x="4585653" y="5265435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76492" y="5307791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Búp bê của ai?</a:t>
            </a:r>
          </a:p>
        </p:txBody>
      </p:sp>
      <p:sp>
        <p:nvSpPr>
          <p:cNvPr id="18" name="文本框 10"/>
          <p:cNvSpPr txBox="1"/>
          <p:nvPr/>
        </p:nvSpPr>
        <p:spPr>
          <a:xfrm>
            <a:off x="7877895" y="6049247"/>
            <a:ext cx="4364139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53065" y="6128639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Một phát minh nho nhỏ</a:t>
            </a:r>
          </a:p>
        </p:txBody>
      </p:sp>
    </p:spTree>
    <p:extLst>
      <p:ext uri="{BB962C8B-B14F-4D97-AF65-F5344CB8AC3E}">
        <p14:creationId xmlns:p14="http://schemas.microsoft.com/office/powerpoint/2010/main" val="324998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77" y="939763"/>
            <a:ext cx="4979045" cy="490544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068D35C-15FA-4FC7-A651-BE85F7C4C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33" y="3343423"/>
            <a:ext cx="783667" cy="261222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6C8B6C4E-2D51-4E46-8D7E-03F8C48BA942}"/>
              </a:ext>
            </a:extLst>
          </p:cNvPr>
          <p:cNvGrpSpPr/>
          <p:nvPr/>
        </p:nvGrpSpPr>
        <p:grpSpPr>
          <a:xfrm>
            <a:off x="5079157" y="1849802"/>
            <a:ext cx="1972679" cy="1372406"/>
            <a:chOff x="5079157" y="1849802"/>
            <a:chExt cx="1972679" cy="1372406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6587E954-E8B8-4FFF-A46C-E8786AF9A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59" r="44531"/>
            <a:stretch/>
          </p:blipFill>
          <p:spPr>
            <a:xfrm>
              <a:off x="5079157" y="1849802"/>
              <a:ext cx="1248618" cy="1372406"/>
            </a:xfrm>
            <a:custGeom>
              <a:avLst/>
              <a:gdLst>
                <a:gd name="connsiteX0" fmla="*/ 0 w 3370399"/>
                <a:gd name="connsiteY0" fmla="*/ 0 h 2744811"/>
                <a:gd name="connsiteX1" fmla="*/ 3370399 w 3370399"/>
                <a:gd name="connsiteY1" fmla="*/ 0 h 2744811"/>
                <a:gd name="connsiteX2" fmla="*/ 3370399 w 3370399"/>
                <a:gd name="connsiteY2" fmla="*/ 2744811 h 2744811"/>
                <a:gd name="connsiteX3" fmla="*/ 0 w 3370399"/>
                <a:gd name="connsiteY3" fmla="*/ 2744811 h 2744811"/>
                <a:gd name="connsiteX4" fmla="*/ 0 w 3370399"/>
                <a:gd name="connsiteY4" fmla="*/ 1077929 h 2744811"/>
                <a:gd name="connsiteX5" fmla="*/ 47626 w 3370399"/>
                <a:gd name="connsiteY5" fmla="*/ 899331 h 2744811"/>
                <a:gd name="connsiteX6" fmla="*/ 82551 w 3370399"/>
                <a:gd name="connsiteY6" fmla="*/ 651681 h 2744811"/>
                <a:gd name="connsiteX7" fmla="*/ 0 w 3370399"/>
                <a:gd name="connsiteY7" fmla="*/ 609546 h 274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0399" h="2744811">
                  <a:moveTo>
                    <a:pt x="0" y="0"/>
                  </a:moveTo>
                  <a:lnTo>
                    <a:pt x="3370399" y="0"/>
                  </a:lnTo>
                  <a:lnTo>
                    <a:pt x="3370399" y="2744811"/>
                  </a:lnTo>
                  <a:lnTo>
                    <a:pt x="0" y="2744811"/>
                  </a:lnTo>
                  <a:lnTo>
                    <a:pt x="0" y="1077929"/>
                  </a:lnTo>
                  <a:lnTo>
                    <a:pt x="47626" y="899331"/>
                  </a:lnTo>
                  <a:lnTo>
                    <a:pt x="82551" y="651681"/>
                  </a:lnTo>
                  <a:lnTo>
                    <a:pt x="0" y="609546"/>
                  </a:lnTo>
                  <a:close/>
                </a:path>
              </a:pathLst>
            </a:cu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0493DAE9-9C61-41D6-AD76-B25677A39B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48" r="79042"/>
            <a:stretch/>
          </p:blipFill>
          <p:spPr>
            <a:xfrm>
              <a:off x="6242211" y="1849802"/>
              <a:ext cx="809625" cy="1372406"/>
            </a:xfrm>
            <a:custGeom>
              <a:avLst/>
              <a:gdLst>
                <a:gd name="connsiteX0" fmla="*/ 0 w 809625"/>
                <a:gd name="connsiteY0" fmla="*/ 0 h 1372406"/>
                <a:gd name="connsiteX1" fmla="*/ 809625 w 809625"/>
                <a:gd name="connsiteY1" fmla="*/ 0 h 1372406"/>
                <a:gd name="connsiteX2" fmla="*/ 809625 w 809625"/>
                <a:gd name="connsiteY2" fmla="*/ 546687 h 1372406"/>
                <a:gd name="connsiteX3" fmla="*/ 789620 w 809625"/>
                <a:gd name="connsiteY3" fmla="*/ 560023 h 1372406"/>
                <a:gd name="connsiteX4" fmla="*/ 756283 w 809625"/>
                <a:gd name="connsiteY4" fmla="*/ 764811 h 1372406"/>
                <a:gd name="connsiteX5" fmla="*/ 809625 w 809625"/>
                <a:gd name="connsiteY5" fmla="*/ 871495 h 1372406"/>
                <a:gd name="connsiteX6" fmla="*/ 809625 w 809625"/>
                <a:gd name="connsiteY6" fmla="*/ 1372406 h 1372406"/>
                <a:gd name="connsiteX7" fmla="*/ 0 w 809625"/>
                <a:gd name="connsiteY7" fmla="*/ 1372406 h 1372406"/>
                <a:gd name="connsiteX8" fmla="*/ 0 w 809625"/>
                <a:gd name="connsiteY8" fmla="*/ 538965 h 1372406"/>
                <a:gd name="connsiteX9" fmla="*/ 11441 w 809625"/>
                <a:gd name="connsiteY9" fmla="*/ 449666 h 1372406"/>
                <a:gd name="connsiteX10" fmla="*/ 19830 w 809625"/>
                <a:gd name="connsiteY10" fmla="*/ 325841 h 1372406"/>
                <a:gd name="connsiteX11" fmla="*/ 0 w 809625"/>
                <a:gd name="connsiteY11" fmla="*/ 304773 h 137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9625" h="1372406">
                  <a:moveTo>
                    <a:pt x="0" y="0"/>
                  </a:moveTo>
                  <a:lnTo>
                    <a:pt x="809625" y="0"/>
                  </a:lnTo>
                  <a:lnTo>
                    <a:pt x="809625" y="546687"/>
                  </a:lnTo>
                  <a:lnTo>
                    <a:pt x="789620" y="560023"/>
                  </a:lnTo>
                  <a:lnTo>
                    <a:pt x="756283" y="764811"/>
                  </a:lnTo>
                  <a:lnTo>
                    <a:pt x="809625" y="871495"/>
                  </a:lnTo>
                  <a:lnTo>
                    <a:pt x="809625" y="1372406"/>
                  </a:lnTo>
                  <a:lnTo>
                    <a:pt x="0" y="1372406"/>
                  </a:lnTo>
                  <a:lnTo>
                    <a:pt x="0" y="538965"/>
                  </a:lnTo>
                  <a:lnTo>
                    <a:pt x="11441" y="449666"/>
                  </a:lnTo>
                  <a:lnTo>
                    <a:pt x="19830" y="325841"/>
                  </a:lnTo>
                  <a:lnTo>
                    <a:pt x="0" y="304773"/>
                  </a:lnTo>
                  <a:close/>
                </a:path>
              </a:pathLst>
            </a:custGeom>
          </p:spPr>
        </p:pic>
      </p:grpSp>
      <p:sp>
        <p:nvSpPr>
          <p:cNvPr id="7" name="TextBox 6"/>
          <p:cNvSpPr txBox="1"/>
          <p:nvPr/>
        </p:nvSpPr>
        <p:spPr>
          <a:xfrm>
            <a:off x="2088249" y="2948350"/>
            <a:ext cx="847905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Khám</a:t>
            </a:r>
            <a:r>
              <a:rPr lang="en-US" sz="166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</a:t>
            </a:r>
            <a:r>
              <a:rPr lang="en-US" sz="166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phá</a:t>
            </a:r>
            <a:endParaRPr lang="en-US" sz="16600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37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B163B41-7426-4A11-B5A5-30993CC1E100}"/>
              </a:ext>
            </a:extLst>
          </p:cNvPr>
          <p:cNvSpPr/>
          <p:nvPr/>
        </p:nvSpPr>
        <p:spPr>
          <a:xfrm>
            <a:off x="0" y="-10262"/>
            <a:ext cx="12192000" cy="6868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F3EBEE4-8866-4FDA-B929-3A8FA15E6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928" y="2253845"/>
            <a:ext cx="8217304" cy="46385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B2FDB01-1FD0-4EF4-BE66-7F1F6A7C02AE}"/>
              </a:ext>
            </a:extLst>
          </p:cNvPr>
          <p:cNvGrpSpPr/>
          <p:nvPr/>
        </p:nvGrpSpPr>
        <p:grpSpPr>
          <a:xfrm>
            <a:off x="45122" y="291920"/>
            <a:ext cx="9628601" cy="2441542"/>
            <a:chOff x="-370574" y="386422"/>
            <a:chExt cx="9113293" cy="244154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87B98D1-BF5C-469E-8A08-3AE33F0C9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00B0F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0574" y="386422"/>
              <a:ext cx="9113293" cy="244154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A31F15A-A7EE-4D25-87FD-10ED83C4E8CB}"/>
                </a:ext>
              </a:extLst>
            </p:cNvPr>
            <p:cNvSpPr txBox="1"/>
            <p:nvPr/>
          </p:nvSpPr>
          <p:spPr>
            <a:xfrm>
              <a:off x="480711" y="553067"/>
              <a:ext cx="711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UTM Sarah" panose="02040603050506020204" pitchFamily="18" charset="0"/>
                </a:rPr>
                <a:t>Radio </a:t>
              </a:r>
              <a:r>
                <a:rPr lang="en-US" sz="4800" b="1" dirty="0" err="1">
                  <a:latin typeface="UTM Sarah" panose="02040603050506020204" pitchFamily="18" charset="0"/>
                </a:rPr>
                <a:t>trực</a:t>
              </a:r>
              <a:r>
                <a:rPr lang="en-US" sz="4800" b="1" dirty="0">
                  <a:latin typeface="UTM Sarah" panose="02040603050506020204" pitchFamily="18" charset="0"/>
                </a:rPr>
                <a:t> </a:t>
              </a:r>
              <a:r>
                <a:rPr lang="en-US" sz="4800" b="1" dirty="0" err="1">
                  <a:latin typeface="UTM Sarah" panose="02040603050506020204" pitchFamily="18" charset="0"/>
                </a:rPr>
                <a:t>tuyến</a:t>
              </a:r>
              <a:endParaRPr lang="en-US" sz="4800" b="1" dirty="0">
                <a:latin typeface="UTM Sarah" panose="020406030505060202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8E5220-7454-493B-BFD2-D51165A28B54}"/>
                </a:ext>
              </a:extLst>
            </p:cNvPr>
            <p:cNvSpPr txBox="1"/>
            <p:nvPr/>
          </p:nvSpPr>
          <p:spPr>
            <a:xfrm>
              <a:off x="319388" y="1350705"/>
              <a:ext cx="81706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Chuyện</a:t>
              </a:r>
              <a:r>
                <a:rPr lang="en-US" sz="6600" b="1" dirty="0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kể</a:t>
              </a:r>
              <a:r>
                <a:rPr lang="en-US" sz="6600" b="1" dirty="0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cho</a:t>
              </a:r>
              <a:r>
                <a:rPr lang="en-US" sz="6600" b="1" dirty="0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em</a:t>
              </a:r>
              <a:endParaRPr lang="en-US" sz="6600" b="1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952318-AB95-4E98-A3DB-3D6B946FAD56}"/>
              </a:ext>
            </a:extLst>
          </p:cNvPr>
          <p:cNvSpPr txBox="1"/>
          <p:nvPr/>
        </p:nvSpPr>
        <p:spPr>
          <a:xfrm>
            <a:off x="774098" y="1145849"/>
            <a:ext cx="8170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Chuyện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kể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cho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em</a:t>
            </a:r>
            <a:endParaRPr lang="en-U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3" name="Picture 12" descr="Diagram, schematic&#10;&#10;Description automatically generated">
            <a:extLst>
              <a:ext uri="{FF2B5EF4-FFF2-40B4-BE49-F238E27FC236}">
                <a16:creationId xmlns:a16="http://schemas.microsoft.com/office/drawing/2014/main" id="{261BBAF5-2311-41F1-8AED-4D93416BE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89722" y1="50833" x2="89722" y2="50833"/>
                        <a14:foregroundMark x1="10278" y1="46667" x2="10278" y2="46667"/>
                        <a14:foregroundMark x1="26667" y1="20556" x2="28056" y2="19167"/>
                        <a14:foregroundMark x1="40000" y1="15278" x2="40000" y2="15278"/>
                        <a14:foregroundMark x1="50556" y1="15000" x2="50556" y2="15000"/>
                        <a14:foregroundMark x1="61667" y1="14444" x2="61667" y2="14444"/>
                        <a14:foregroundMark x1="74167" y1="15000" x2="741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240" y="3705414"/>
            <a:ext cx="3363760" cy="336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9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3B714614-3F7D-43B6-ADDA-12FC10F4EF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4" t="10910" r="7719" b="757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356572027325735788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243" y="467749"/>
            <a:ext cx="9239397" cy="55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5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86C693A-66A6-43F5-A7A6-87BC6C2A4DB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清新蓝年终汇报时尚风2018报告PPT模版 - 副本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941</Words>
  <Application>Microsoft Office PowerPoint</Application>
  <PresentationFormat>Widescreen</PresentationFormat>
  <Paragraphs>84</Paragraphs>
  <Slides>21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46" baseType="lpstr">
      <vt:lpstr>Calibri</vt:lpstr>
      <vt:lpstr>Calibri Light</vt:lpstr>
      <vt:lpstr>UTM Alexander</vt:lpstr>
      <vt:lpstr>Arial</vt:lpstr>
      <vt:lpstr>SVN-Endless Sorrow</vt:lpstr>
      <vt:lpstr>UTM Amerika Sans</vt:lpstr>
      <vt:lpstr>SVN-Caprica Script</vt:lpstr>
      <vt:lpstr>VNI-Truck</vt:lpstr>
      <vt:lpstr>UTM Androgyne</vt:lpstr>
      <vt:lpstr>Times New Roman</vt:lpstr>
      <vt:lpstr>UTM Sarah</vt:lpstr>
      <vt:lpstr>等线</vt:lpstr>
      <vt:lpstr>UTM Cookies</vt:lpstr>
      <vt:lpstr>等线 Light</vt:lpstr>
      <vt:lpstr>SVN-Appleberry</vt:lpstr>
      <vt:lpstr>Verdana</vt:lpstr>
      <vt:lpstr>Microsoft YaHei</vt:lpstr>
      <vt:lpstr>微软雅黑 Light</vt:lpstr>
      <vt:lpstr>UTM Showcard</vt:lpstr>
      <vt:lpstr>Microsoft YaHei</vt:lpstr>
      <vt:lpstr>UTM Akashi</vt:lpstr>
      <vt:lpstr>Office 主题​​</vt:lpstr>
      <vt:lpstr>Office Theme</vt:lpstr>
      <vt:lpstr>1_Office 主题​​</vt:lpstr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 danh ca va ga hung than</dc:title>
  <dc:subject>Kể chuyện</dc:subject>
  <dc:creator>BICHTRAN</dc:creator>
  <cp:keywords>MĂNGNON</cp:keywords>
  <dc:description>http://www.ypppt.com/</dc:description>
  <cp:lastModifiedBy>Lan Anh Dương</cp:lastModifiedBy>
  <cp:revision>108</cp:revision>
  <dcterms:created xsi:type="dcterms:W3CDTF">2017-12-04T13:07:05Z</dcterms:created>
  <dcterms:modified xsi:type="dcterms:W3CDTF">2023-07-23T09:45:26Z</dcterms:modified>
</cp:coreProperties>
</file>