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84" r:id="rId2"/>
    <p:sldMasterId id="2147483698" r:id="rId3"/>
  </p:sldMasterIdLst>
  <p:notesMasterIdLst>
    <p:notesMasterId r:id="rId34"/>
  </p:notesMasterIdLst>
  <p:sldIdLst>
    <p:sldId id="256" r:id="rId4"/>
    <p:sldId id="257" r:id="rId5"/>
    <p:sldId id="259" r:id="rId6"/>
    <p:sldId id="260" r:id="rId7"/>
    <p:sldId id="258" r:id="rId8"/>
    <p:sldId id="261" r:id="rId9"/>
    <p:sldId id="262" r:id="rId10"/>
    <p:sldId id="263" r:id="rId11"/>
    <p:sldId id="287" r:id="rId12"/>
    <p:sldId id="264" r:id="rId13"/>
    <p:sldId id="265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1" r:id="rId28"/>
    <p:sldId id="282" r:id="rId29"/>
    <p:sldId id="283" r:id="rId30"/>
    <p:sldId id="284" r:id="rId31"/>
    <p:sldId id="285" r:id="rId32"/>
    <p:sldId id="286" r:id="rId33"/>
  </p:sldIdLst>
  <p:sldSz cx="12192000" cy="6858000"/>
  <p:notesSz cx="6858000" cy="9144000"/>
  <p:embeddedFontLst>
    <p:embeddedFont>
      <p:font typeface="等线" panose="02010600030101010101" pitchFamily="2" charset="-122"/>
      <p:regular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Calibri Light" panose="020F0302020204030204" pitchFamily="34" charset="0"/>
      <p:regular r:id="rId40"/>
      <p:italic r:id="rId41"/>
    </p:embeddedFont>
    <p:embeddedFont>
      <p:font typeface="UTM Flavour" panose="02040603050506020204" pitchFamily="18" charset="0"/>
      <p:regular r:id="rId42"/>
    </p:embeddedFont>
    <p:embeddedFont>
      <p:font typeface="UTM Showcard" panose="02040603050506020204" pitchFamily="18" charset="0"/>
      <p:regular r:id="rId43"/>
    </p:embeddedFont>
  </p:embeddedFontLst>
  <p:custDataLst>
    <p:tags r:id="rId4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70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3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5.fntdata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font" Target="fonts/font2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gs" Target="tags/tag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font" Target="fonts/font4.fntdata"/><Relationship Id="rId46" Type="http://schemas.openxmlformats.org/officeDocument/2006/relationships/viewProps" Target="viewProps.xml"/><Relationship Id="rId20" Type="http://schemas.openxmlformats.org/officeDocument/2006/relationships/slide" Target="slides/slide17.xml"/><Relationship Id="rId41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B4B807-8FF1-40F4-BDDE-4252E1B72490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F2DFD4-4258-4498-87BA-F6336F8CF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164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BF8934-6CED-46F5-B7D3-6CA10363127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1825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BF8934-6CED-46F5-B7D3-6CA10363127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67153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BF8934-6CED-46F5-B7D3-6CA10363127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8835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9025A5-FF8E-44B1-A89B-1946F50D5E2F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8D1255-F9FC-4B12-A882-DDC0A244D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579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9025A5-FF8E-44B1-A89B-1946F50D5E2F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8D1255-F9FC-4B12-A882-DDC0A244D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084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9025A5-FF8E-44B1-A89B-1946F50D5E2F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8D1255-F9FC-4B12-A882-DDC0A244D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7038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9025A5-FF8E-44B1-A89B-1946F50D5E2F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8D1255-F9FC-4B12-A882-DDC0A244D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096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9025A5-FF8E-44B1-A89B-1946F50D5E2F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8D1255-F9FC-4B12-A882-DDC0A244D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7470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9025A5-FF8E-44B1-A89B-1946F50D5E2F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8D1255-F9FC-4B12-A882-DDC0A244D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1122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9025A5-FF8E-44B1-A89B-1946F50D5E2F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8D1255-F9FC-4B12-A882-DDC0A244D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3321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9025A5-FF8E-44B1-A89B-1946F50D5E2F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8D1255-F9FC-4B12-A882-DDC0A244D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2750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9025A5-FF8E-44B1-A89B-1946F50D5E2F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8D1255-F9FC-4B12-A882-DDC0A244D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0639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9025A5-FF8E-44B1-A89B-1946F50D5E2F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8D1255-F9FC-4B12-A882-DDC0A244D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5182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9025A5-FF8E-44B1-A89B-1946F50D5E2F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8D1255-F9FC-4B12-A882-DDC0A244D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745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9025A5-FF8E-44B1-A89B-1946F50D5E2F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8D1255-F9FC-4B12-A882-DDC0A244D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7929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9025A5-FF8E-44B1-A89B-1946F50D5E2F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8D1255-F9FC-4B12-A882-DDC0A244D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0453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9025A5-FF8E-44B1-A89B-1946F50D5E2F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8D1255-F9FC-4B12-A882-DDC0A244D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2741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9025A5-FF8E-44B1-A89B-1946F50D5E2F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8D1255-F9FC-4B12-A882-DDC0A244D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7540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9025A5-FF8E-44B1-A89B-1946F50D5E2F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8D1255-F9FC-4B12-A882-DDC0A244D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9524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9025A5-FF8E-44B1-A89B-1946F50D5E2F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8D1255-F9FC-4B12-A882-DDC0A244D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7715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9025A5-FF8E-44B1-A89B-1946F50D5E2F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8D1255-F9FC-4B12-A882-DDC0A244D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005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9025A5-FF8E-44B1-A89B-1946F50D5E2F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8D1255-F9FC-4B12-A882-DDC0A244D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2602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9025A5-FF8E-44B1-A89B-1946F50D5E2F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8D1255-F9FC-4B12-A882-DDC0A244D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1565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9025A5-FF8E-44B1-A89B-1946F50D5E2F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8D1255-F9FC-4B12-A882-DDC0A244D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297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9025A5-FF8E-44B1-A89B-1946F50D5E2F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8D1255-F9FC-4B12-A882-DDC0A244D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877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9025A5-FF8E-44B1-A89B-1946F50D5E2F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8D1255-F9FC-4B12-A882-DDC0A244D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0476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9025A5-FF8E-44B1-A89B-1946F50D5E2F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8D1255-F9FC-4B12-A882-DDC0A244D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9114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9025A5-FF8E-44B1-A89B-1946F50D5E2F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8D1255-F9FC-4B12-A882-DDC0A244D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6580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9025A5-FF8E-44B1-A89B-1946F50D5E2F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8D1255-F9FC-4B12-A882-DDC0A244D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6882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9025A5-FF8E-44B1-A89B-1946F50D5E2F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8D1255-F9FC-4B12-A882-DDC0A244D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3800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9025A5-FF8E-44B1-A89B-1946F50D5E2F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8D1255-F9FC-4B12-A882-DDC0A244D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568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9025A5-FF8E-44B1-A89B-1946F50D5E2F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8D1255-F9FC-4B12-A882-DDC0A244D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7465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03508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407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42979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9265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9025A5-FF8E-44B1-A89B-1946F50D5E2F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8D1255-F9FC-4B12-A882-DDC0A244D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479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2677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06963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54315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741176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443787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273964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605912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54131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361697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8816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9025A5-FF8E-44B1-A89B-1946F50D5E2F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8D1255-F9FC-4B12-A882-DDC0A244D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24245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525671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691220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022301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59985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060334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828698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18078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887398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554401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9308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9025A5-FF8E-44B1-A89B-1946F50D5E2F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8D1255-F9FC-4B12-A882-DDC0A244D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14810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8612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9025A5-FF8E-44B1-A89B-1946F50D5E2F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8D1255-F9FC-4B12-A882-DDC0A244D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120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9025A5-FF8E-44B1-A89B-1946F50D5E2F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8D1255-F9FC-4B12-A882-DDC0A244D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698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9025A5-FF8E-44B1-A89B-1946F50D5E2F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8D1255-F9FC-4B12-A882-DDC0A244D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324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6381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3" r:id="rId2"/>
    <p:sldLayoutId id="2147483670" r:id="rId3"/>
    <p:sldLayoutId id="2147483669" r:id="rId4"/>
    <p:sldLayoutId id="2147483668" r:id="rId5"/>
    <p:sldLayoutId id="2147483667" r:id="rId6"/>
    <p:sldLayoutId id="2147483666" r:id="rId7"/>
    <p:sldLayoutId id="2147483665" r:id="rId8"/>
    <p:sldLayoutId id="2147483663" r:id="rId9"/>
    <p:sldLayoutId id="2147483682" r:id="rId10"/>
    <p:sldLayoutId id="2147483681" r:id="rId11"/>
    <p:sldLayoutId id="2147483680" r:id="rId12"/>
    <p:sldLayoutId id="2147483679" r:id="rId13"/>
    <p:sldLayoutId id="2147483678" r:id="rId14"/>
    <p:sldLayoutId id="2147483677" r:id="rId15"/>
    <p:sldLayoutId id="2147483676" r:id="rId16"/>
    <p:sldLayoutId id="2147483675" r:id="rId17"/>
    <p:sldLayoutId id="2147483674" r:id="rId18"/>
    <p:sldLayoutId id="2147483673" r:id="rId19"/>
    <p:sldLayoutId id="2147483672" r:id="rId20"/>
    <p:sldLayoutId id="2147483671" r:id="rId21"/>
    <p:sldLayoutId id="2147483664" r:id="rId22"/>
    <p:sldLayoutId id="2147483662" r:id="rId23"/>
    <p:sldLayoutId id="2147483661" r:id="rId24"/>
    <p:sldLayoutId id="2147483660" r:id="rId25"/>
    <p:sldLayoutId id="2147483650" r:id="rId26"/>
    <p:sldLayoutId id="2147483651" r:id="rId27"/>
    <p:sldLayoutId id="2147483652" r:id="rId28"/>
    <p:sldLayoutId id="2147483653" r:id="rId29"/>
    <p:sldLayoutId id="2147483654" r:id="rId30"/>
    <p:sldLayoutId id="2147483655" r:id="rId31"/>
    <p:sldLayoutId id="2147483656" r:id="rId32"/>
    <p:sldLayoutId id="2147483657" r:id="rId33"/>
    <p:sldLayoutId id="2147483658" r:id="rId34"/>
    <p:sldLayoutId id="2147483659" r:id="rId3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71" b="8554"/>
          <a:stretch/>
        </p:blipFill>
        <p:spPr>
          <a:xfrm rot="5400000">
            <a:off x="2656841" y="-2656840"/>
            <a:ext cx="6878318" cy="12192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177800" y="154547"/>
            <a:ext cx="11804650" cy="653653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8789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7" r:id="rId8"/>
    <p:sldLayoutId id="2147483692" r:id="rId9"/>
    <p:sldLayoutId id="2147483693" r:id="rId10"/>
    <p:sldLayoutId id="2147483694" r:id="rId11"/>
    <p:sldLayoutId id="2147483695" r:id="rId12"/>
    <p:sldLayoutId id="214748369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71" b="8554"/>
          <a:stretch/>
        </p:blipFill>
        <p:spPr>
          <a:xfrm rot="5400000">
            <a:off x="2656841" y="-2656840"/>
            <a:ext cx="6878318" cy="12192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177800" y="154547"/>
            <a:ext cx="11804650" cy="653653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1565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9.xml"/><Relationship Id="rId4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5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15.jpeg"/><Relationship Id="rId7" Type="http://schemas.openxmlformats.org/officeDocument/2006/relationships/image" Target="../media/image2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21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25.jpeg"/><Relationship Id="rId5" Type="http://schemas.microsoft.com/office/2007/relationships/hdphoto" Target="../media/hdphoto5.wdp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5.xml"/><Relationship Id="rId6" Type="http://schemas.microsoft.com/office/2007/relationships/hdphoto" Target="../media/hdphoto3.wdp"/><Relationship Id="rId5" Type="http://schemas.openxmlformats.org/officeDocument/2006/relationships/image" Target="../media/image11.png"/><Relationship Id="rId4" Type="http://schemas.openxmlformats.org/officeDocument/2006/relationships/image" Target="../media/image2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5.xml"/><Relationship Id="rId6" Type="http://schemas.microsoft.com/office/2007/relationships/hdphoto" Target="../media/hdphoto3.wdp"/><Relationship Id="rId5" Type="http://schemas.openxmlformats.org/officeDocument/2006/relationships/image" Target="../media/image11.png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microsoft.com/office/2007/relationships/hdphoto" Target="../media/hdphoto3.wdp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Relationship Id="rId6" Type="http://schemas.microsoft.com/office/2007/relationships/hdphoto" Target="../media/hdphoto5.wdp"/><Relationship Id="rId5" Type="http://schemas.openxmlformats.org/officeDocument/2006/relationships/image" Target="../media/image14.png"/><Relationship Id="rId4" Type="http://schemas.microsoft.com/office/2007/relationships/hdphoto" Target="../media/hdphoto3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.png"/><Relationship Id="rId4" Type="http://schemas.microsoft.com/office/2007/relationships/hdphoto" Target="../media/hdphoto5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microsoft.com/office/2007/relationships/hdphoto" Target="../media/hdphoto3.wdp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Relationship Id="rId6" Type="http://schemas.microsoft.com/office/2007/relationships/hdphoto" Target="../media/hdphoto4.wdp"/><Relationship Id="rId5" Type="http://schemas.openxmlformats.org/officeDocument/2006/relationships/image" Target="../media/image12.png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microsoft.com/office/2007/relationships/hdphoto" Target="../media/hdphoto3.wdp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8718" y="1014328"/>
            <a:ext cx="8370494" cy="4884493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3273" y="3456574"/>
            <a:ext cx="9144000" cy="1655762"/>
          </a:xfrm>
        </p:spPr>
        <p:txBody>
          <a:bodyPr>
            <a:noAutofit/>
          </a:bodyPr>
          <a:lstStyle/>
          <a:p>
            <a:r>
              <a:rPr lang="en-US" sz="6000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Showcard" panose="02040603050506020204" pitchFamily="18" charset="0"/>
              </a:rPr>
              <a:t>LUYỆN TẬP </a:t>
            </a:r>
          </a:p>
          <a:p>
            <a:r>
              <a:rPr lang="en-US" sz="6000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Showcard" panose="02040603050506020204" pitchFamily="18" charset="0"/>
              </a:rPr>
              <a:t>QUAN SÁT CÂY CỐI</a:t>
            </a:r>
          </a:p>
        </p:txBody>
      </p:sp>
      <p:pic>
        <p:nvPicPr>
          <p:cNvPr id="4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2546" y="2214894"/>
            <a:ext cx="3022431" cy="5123966"/>
          </a:xfrm>
          <a:prstGeom prst="rect">
            <a:avLst/>
          </a:prstGeom>
        </p:spPr>
      </p:pic>
      <p:pic>
        <p:nvPicPr>
          <p:cNvPr id="5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462" y="1840456"/>
            <a:ext cx="2898184" cy="5083701"/>
          </a:xfrm>
          <a:prstGeom prst="rect">
            <a:avLst/>
          </a:prstGeom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1353360" y="3489601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dirty="0">
                <a:solidFill>
                  <a:srgbClr val="00B050"/>
                </a:solidFill>
                <a:latin typeface="UTM Showcard" panose="02040603050506020204" pitchFamily="18" charset="0"/>
              </a:rPr>
              <a:t>LUYỆN TẬP </a:t>
            </a:r>
          </a:p>
          <a:p>
            <a:r>
              <a:rPr lang="en-US" sz="6000" dirty="0">
                <a:solidFill>
                  <a:srgbClr val="00B050"/>
                </a:solidFill>
                <a:latin typeface="UTM Showcard" panose="02040603050506020204" pitchFamily="18" charset="0"/>
              </a:rPr>
              <a:t>QUAN SÁT CÂY CỐI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1224072" y="2747809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prstTxWarp prst="textArchUp">
              <a:avLst/>
            </a:prstTxWarp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dirty="0" err="1">
                <a:solidFill>
                  <a:schemeClr val="bg2">
                    <a:lumMod val="2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</a:rPr>
              <a:t>Tập</a:t>
            </a:r>
            <a:r>
              <a:rPr lang="en-US" sz="6000" dirty="0">
                <a:solidFill>
                  <a:schemeClr val="bg2">
                    <a:lumMod val="2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</a:rPr>
              <a:t> </a:t>
            </a:r>
            <a:r>
              <a:rPr lang="en-US" sz="6000" dirty="0" err="1">
                <a:solidFill>
                  <a:schemeClr val="bg2">
                    <a:lumMod val="2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</a:rPr>
              <a:t>làm</a:t>
            </a:r>
            <a:r>
              <a:rPr lang="en-US" sz="6000" dirty="0">
                <a:solidFill>
                  <a:schemeClr val="bg2">
                    <a:lumMod val="2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</a:rPr>
              <a:t> </a:t>
            </a:r>
            <a:r>
              <a:rPr lang="en-US" sz="6000" dirty="0" err="1">
                <a:solidFill>
                  <a:schemeClr val="bg2">
                    <a:lumMod val="2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</a:rPr>
              <a:t>văn</a:t>
            </a:r>
            <a:r>
              <a:rPr lang="en-US" sz="6000" dirty="0">
                <a:solidFill>
                  <a:schemeClr val="bg2">
                    <a:lumMod val="2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</a:rPr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11874814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3885" y="6335486"/>
            <a:ext cx="9144000" cy="2387600"/>
          </a:xfrm>
        </p:spPr>
        <p:txBody>
          <a:bodyPr>
            <a:noAutofit/>
          </a:bodyPr>
          <a:lstStyle/>
          <a:p>
            <a:r>
              <a:rPr lang="en-US" sz="9600" dirty="0">
                <a:ln>
                  <a:solidFill>
                    <a:schemeClr val="tx1"/>
                  </a:solidFill>
                  <a:prstDash val="dash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UTM Showcard" panose="02040603050506020204" pitchFamily="18" charset="0"/>
              </a:rPr>
              <a:t>2 – </a:t>
            </a:r>
            <a:r>
              <a:rPr lang="en-US" sz="9600" dirty="0" err="1">
                <a:ln>
                  <a:solidFill>
                    <a:schemeClr val="tx1"/>
                  </a:solidFill>
                  <a:prstDash val="dash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UTM Showcard" panose="02040603050506020204" pitchFamily="18" charset="0"/>
              </a:rPr>
              <a:t>khám</a:t>
            </a:r>
            <a:r>
              <a:rPr lang="en-US" sz="9600" dirty="0">
                <a:ln>
                  <a:solidFill>
                    <a:schemeClr val="tx1"/>
                  </a:solidFill>
                  <a:prstDash val="dash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UTM Showcard" panose="02040603050506020204" pitchFamily="18" charset="0"/>
              </a:rPr>
              <a:t> </a:t>
            </a:r>
            <a:r>
              <a:rPr lang="en-US" sz="9600" dirty="0" err="1">
                <a:ln>
                  <a:solidFill>
                    <a:schemeClr val="tx1"/>
                  </a:solidFill>
                  <a:prstDash val="dash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UTM Showcard" panose="02040603050506020204" pitchFamily="18" charset="0"/>
              </a:rPr>
              <a:t>phá</a:t>
            </a:r>
            <a:endParaRPr lang="en-US" sz="9600" dirty="0">
              <a:ln>
                <a:solidFill>
                  <a:schemeClr val="tx1"/>
                </a:solidFill>
                <a:prstDash val="dash"/>
              </a:ln>
              <a:solidFill>
                <a:schemeClr val="accent1">
                  <a:lumMod val="60000"/>
                  <a:lumOff val="40000"/>
                </a:schemeClr>
              </a:solidFill>
              <a:latin typeface="UTM Showcard" panose="02040603050506020204" pitchFamily="18" charset="0"/>
            </a:endParaRPr>
          </a:p>
        </p:txBody>
      </p:sp>
      <p:pic>
        <p:nvPicPr>
          <p:cNvPr id="4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620000" y="4049486"/>
            <a:ext cx="1713301" cy="3005299"/>
          </a:xfrm>
          <a:prstGeom prst="rect">
            <a:avLst/>
          </a:prstGeom>
        </p:spPr>
      </p:pic>
      <p:pic>
        <p:nvPicPr>
          <p:cNvPr id="1026" name="Picture 2" descr="Balloon Clipart Png - Balloons Clipart PNG Image | Transparent PNG Free  Download on Seek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90" b="93214" l="6220" r="959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3330" y="1273629"/>
            <a:ext cx="2624292" cy="3345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20545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85185E-6 L 0.14922 -0.22153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61" y="-11088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1.45833E-6 3.33333E-6 L -0.04648 -0.68681 " pathEditMode="relative" rAng="0" ptsTypes="AA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31" y="-34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97971" y="185058"/>
            <a:ext cx="11996058" cy="1077218"/>
          </a:xfrm>
          <a:prstGeom prst="rect">
            <a:avLst/>
          </a:prstGeom>
          <a:solidFill>
            <a:schemeClr val="bg1"/>
          </a:solidFill>
          <a:ln>
            <a:solidFill>
              <a:srgbClr val="927057"/>
            </a:solidFill>
            <a:prstDash val="dashDot"/>
          </a:ln>
          <a:effectLst/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 dirty="0">
                <a:solidFill>
                  <a:srgbClr val="C00000"/>
                </a:solidFill>
                <a:cs typeface="Arial" panose="020B0604020202020204" pitchFamily="34" charset="0"/>
              </a:rPr>
              <a:t>1. </a:t>
            </a:r>
            <a:r>
              <a:rPr lang="en-US" alt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Đọc</a:t>
            </a:r>
            <a:r>
              <a:rPr lang="en-US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lại</a:t>
            </a:r>
            <a:r>
              <a:rPr lang="en-US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ba</a:t>
            </a:r>
            <a:r>
              <a:rPr lang="en-US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bài</a:t>
            </a:r>
            <a:r>
              <a:rPr lang="en-US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văn</a:t>
            </a:r>
            <a:r>
              <a:rPr lang="en-US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tả</a:t>
            </a:r>
            <a:r>
              <a:rPr lang="en-US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cây</a:t>
            </a:r>
            <a:r>
              <a:rPr lang="en-US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cối</a:t>
            </a:r>
            <a:r>
              <a:rPr lang="en-US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mới</a:t>
            </a:r>
            <a:r>
              <a:rPr lang="en-US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học</a:t>
            </a:r>
            <a:r>
              <a:rPr lang="en-US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i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(</a:t>
            </a:r>
            <a:r>
              <a:rPr lang="en-US" altLang="en-US" sz="2800" b="1" i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Sầu</a:t>
            </a:r>
            <a:r>
              <a:rPr lang="en-US" altLang="en-US" sz="2800" b="1" i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i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riêng</a:t>
            </a:r>
            <a:r>
              <a:rPr lang="en-US" altLang="en-US" sz="2800" b="1" i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en-US" sz="2800" b="1" i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Bãi</a:t>
            </a:r>
            <a:r>
              <a:rPr lang="en-US" altLang="en-US" sz="2800" b="1" i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i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ngô</a:t>
            </a:r>
            <a:r>
              <a:rPr lang="en-US" altLang="en-US" sz="2800" b="1" i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en-US" sz="2800" b="1" i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Cây</a:t>
            </a:r>
            <a:r>
              <a:rPr lang="en-US" altLang="en-US" sz="2800" b="1" i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i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gạo</a:t>
            </a:r>
            <a:r>
              <a:rPr lang="en-US" altLang="en-US" sz="2800" b="1" i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) </a:t>
            </a:r>
            <a:r>
              <a:rPr lang="en-US" alt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và</a:t>
            </a:r>
            <a:r>
              <a:rPr lang="en-US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nhận</a:t>
            </a:r>
            <a:r>
              <a:rPr lang="en-US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xét</a:t>
            </a:r>
            <a:r>
              <a:rPr lang="en-US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37453" y="1366468"/>
            <a:ext cx="11234057" cy="5096202"/>
          </a:xfrm>
          <a:prstGeom prst="roundRect">
            <a:avLst>
              <a:gd name="adj" fmla="val 9948"/>
            </a:avLst>
          </a:prstGeom>
          <a:solidFill>
            <a:schemeClr val="bg1"/>
          </a:solidFill>
          <a:ln w="76200">
            <a:solidFill>
              <a:srgbClr val="927057"/>
            </a:solidFill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AutoNum type="alphaLcPeriod"/>
            </a:pP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spcBef>
                <a:spcPct val="50000"/>
              </a:spcBef>
              <a:buFontTx/>
              <a:buAutoNum type="alphaLcPeriod"/>
            </a:pP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spcBef>
                <a:spcPct val="50000"/>
              </a:spcBef>
              <a:buFontTx/>
              <a:buAutoNum type="alphaLcPeriod"/>
            </a:pP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sánh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hóa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Theo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sánh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hóa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spcBef>
                <a:spcPct val="50000"/>
              </a:spcBef>
              <a:buFontTx/>
              <a:buAutoNum type="alphaLcPeriod"/>
            </a:pP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baì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loài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cụ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spcBef>
                <a:spcPct val="50000"/>
              </a:spcBef>
              <a:buFontTx/>
              <a:buAutoNum type="alphaLcPeriod"/>
            </a:pP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Theo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miêu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loài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miêu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cụ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spcBef>
                <a:spcPct val="50000"/>
              </a:spcBef>
            </a:pPr>
            <a:r>
              <a:rPr lang="en-US" alt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alt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Cute girl gardener with durian fruit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800" l="3834" r="976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826" y="4909457"/>
            <a:ext cx="2671264" cy="2133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50347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68" name="组合 2267"/>
          <p:cNvGrpSpPr/>
          <p:nvPr/>
        </p:nvGrpSpPr>
        <p:grpSpPr>
          <a:xfrm>
            <a:off x="-1641279" y="-592040"/>
            <a:ext cx="14268617" cy="7470359"/>
            <a:chOff x="-1641279" y="-592040"/>
            <a:chExt cx="14268617" cy="7470359"/>
          </a:xfrm>
        </p:grpSpPr>
        <p:grpSp>
          <p:nvGrpSpPr>
            <p:cNvPr id="2235" name="组合 2234"/>
            <p:cNvGrpSpPr/>
            <p:nvPr/>
          </p:nvGrpSpPr>
          <p:grpSpPr>
            <a:xfrm>
              <a:off x="-44205" y="-592040"/>
              <a:ext cx="12671543" cy="7470359"/>
              <a:chOff x="-44205" y="-592040"/>
              <a:chExt cx="12671543" cy="7470359"/>
            </a:xfrm>
          </p:grpSpPr>
          <p:pic>
            <p:nvPicPr>
              <p:cNvPr id="2" name="图片 1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271"/>
              <a:stretch/>
            </p:blipFill>
            <p:spPr>
              <a:xfrm rot="5400000">
                <a:off x="3215641" y="-2098040"/>
                <a:ext cx="6878318" cy="11074400"/>
              </a:xfrm>
              <a:prstGeom prst="rect">
                <a:avLst/>
              </a:prstGeom>
            </p:spPr>
          </p:pic>
          <p:sp>
            <p:nvSpPr>
              <p:cNvPr id="24" name="矩形 23"/>
              <p:cNvSpPr/>
              <p:nvPr/>
            </p:nvSpPr>
            <p:spPr>
              <a:xfrm>
                <a:off x="-44205" y="-1"/>
                <a:ext cx="5473455" cy="68783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 Normal"/>
                  <a:cs typeface="+mn-cs"/>
                </a:endParaRPr>
              </a:p>
            </p:txBody>
          </p:sp>
          <p:grpSp>
            <p:nvGrpSpPr>
              <p:cNvPr id="17" name="组合 16"/>
              <p:cNvGrpSpPr/>
              <p:nvPr/>
            </p:nvGrpSpPr>
            <p:grpSpPr>
              <a:xfrm>
                <a:off x="27723" y="-592040"/>
                <a:ext cx="12599615" cy="7381304"/>
                <a:chOff x="-4996666" y="-2873016"/>
                <a:chExt cx="12599615" cy="7381304"/>
              </a:xfrm>
            </p:grpSpPr>
            <p:pic>
              <p:nvPicPr>
                <p:cNvPr id="16" name="图片 15"/>
                <p:cNvPicPr>
                  <a:picLocks noChangeAspect="1"/>
                </p:cNvPicPr>
                <p:nvPr/>
              </p:nvPicPr>
              <p:blipFill rotWithShape="1">
                <a:blip r:embed="rId4"/>
                <a:srcRect r="23957"/>
                <a:stretch/>
              </p:blipFill>
              <p:spPr>
                <a:xfrm>
                  <a:off x="-4996666" y="-2240569"/>
                  <a:ext cx="6601677" cy="6748857"/>
                </a:xfrm>
                <a:prstGeom prst="rect">
                  <a:avLst/>
                </a:prstGeom>
              </p:spPr>
            </p:pic>
            <p:grpSp>
              <p:nvGrpSpPr>
                <p:cNvPr id="15" name="组合 14"/>
                <p:cNvGrpSpPr/>
                <p:nvPr/>
              </p:nvGrpSpPr>
              <p:grpSpPr>
                <a:xfrm>
                  <a:off x="-4811700" y="-2873016"/>
                  <a:ext cx="12414649" cy="7352047"/>
                  <a:chOff x="-4811701" y="-2929654"/>
                  <a:chExt cx="12414649" cy="7352047"/>
                </a:xfrm>
              </p:grpSpPr>
              <p:sp>
                <p:nvSpPr>
                  <p:cNvPr id="14" name="椭圆 13"/>
                  <p:cNvSpPr/>
                  <p:nvPr/>
                </p:nvSpPr>
                <p:spPr>
                  <a:xfrm>
                    <a:off x="-4811701" y="-1812261"/>
                    <a:ext cx="1123950" cy="1123950"/>
                  </a:xfrm>
                  <a:prstGeom prst="ellipse">
                    <a:avLst/>
                  </a:prstGeom>
                  <a:solidFill>
                    <a:srgbClr val="FFCF53"/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ea typeface="思源黑体 CN Normal"/>
                      <a:cs typeface="+mn-cs"/>
                    </a:endParaRPr>
                  </a:p>
                </p:txBody>
              </p:sp>
              <p:sp>
                <p:nvSpPr>
                  <p:cNvPr id="2225" name="椭圆 2224"/>
                  <p:cNvSpPr/>
                  <p:nvPr/>
                </p:nvSpPr>
                <p:spPr>
                  <a:xfrm>
                    <a:off x="-3829596" y="2814731"/>
                    <a:ext cx="1607662" cy="1607662"/>
                  </a:xfrm>
                  <a:prstGeom prst="ellipse">
                    <a:avLst/>
                  </a:prstGeom>
                  <a:solidFill>
                    <a:srgbClr val="FFCF53"/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ea typeface="思源黑体 CN Normal"/>
                      <a:cs typeface="+mn-cs"/>
                    </a:endParaRPr>
                  </a:p>
                </p:txBody>
              </p:sp>
              <p:sp>
                <p:nvSpPr>
                  <p:cNvPr id="2226" name="椭圆 2225"/>
                  <p:cNvSpPr/>
                  <p:nvPr/>
                </p:nvSpPr>
                <p:spPr>
                  <a:xfrm>
                    <a:off x="-1853671" y="-1971871"/>
                    <a:ext cx="2547511" cy="2194770"/>
                  </a:xfrm>
                  <a:prstGeom prst="ellipse">
                    <a:avLst/>
                  </a:prstGeom>
                  <a:solidFill>
                    <a:srgbClr val="FFCF53"/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ea typeface="思源黑体 CN Normal"/>
                      <a:cs typeface="+mn-cs"/>
                    </a:endParaRPr>
                  </a:p>
                </p:txBody>
              </p:sp>
              <p:sp>
                <p:nvSpPr>
                  <p:cNvPr id="46" name="椭圆 45"/>
                  <p:cNvSpPr/>
                  <p:nvPr/>
                </p:nvSpPr>
                <p:spPr>
                  <a:xfrm>
                    <a:off x="5987413" y="-2929654"/>
                    <a:ext cx="1615535" cy="1615535"/>
                  </a:xfrm>
                  <a:prstGeom prst="ellipse">
                    <a:avLst/>
                  </a:prstGeom>
                  <a:solidFill>
                    <a:srgbClr val="FFCF53"/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ea typeface="思源黑体 CN Normal"/>
                      <a:cs typeface="+mn-cs"/>
                    </a:endParaRPr>
                  </a:p>
                </p:txBody>
              </p:sp>
            </p:grpSp>
          </p:grpSp>
        </p:grpSp>
        <p:grpSp>
          <p:nvGrpSpPr>
            <p:cNvPr id="2232" name="组合 2231"/>
            <p:cNvGrpSpPr/>
            <p:nvPr/>
          </p:nvGrpSpPr>
          <p:grpSpPr>
            <a:xfrm>
              <a:off x="-1641279" y="40407"/>
              <a:ext cx="13853232" cy="2343564"/>
              <a:chOff x="-1641279" y="-55150"/>
              <a:chExt cx="13853232" cy="2343564"/>
            </a:xfrm>
          </p:grpSpPr>
          <p:pic>
            <p:nvPicPr>
              <p:cNvPr id="2233" name="图片 2232"/>
              <p:cNvPicPr>
                <a:picLocks noChangeAspect="1"/>
              </p:cNvPicPr>
              <p:nvPr/>
            </p:nvPicPr>
            <p:blipFill rotWithShape="1">
              <a:blip r:embed="rId5"/>
              <a:srcRect t="7514"/>
              <a:stretch/>
            </p:blipFill>
            <p:spPr>
              <a:xfrm>
                <a:off x="5479131" y="-55150"/>
                <a:ext cx="6732822" cy="2343564"/>
              </a:xfrm>
              <a:prstGeom prst="rect">
                <a:avLst/>
              </a:prstGeom>
            </p:spPr>
          </p:pic>
          <p:pic>
            <p:nvPicPr>
              <p:cNvPr id="2234" name="图片 2233"/>
              <p:cNvPicPr>
                <a:picLocks noChangeAspect="1"/>
              </p:cNvPicPr>
              <p:nvPr/>
            </p:nvPicPr>
            <p:blipFill rotWithShape="1">
              <a:blip r:embed="rId5"/>
              <a:srcRect t="-1755" b="94252"/>
              <a:stretch/>
            </p:blipFill>
            <p:spPr>
              <a:xfrm>
                <a:off x="-1641279" y="416819"/>
                <a:ext cx="8667602" cy="452375"/>
              </a:xfrm>
              <a:prstGeom prst="rect">
                <a:avLst/>
              </a:prstGeom>
            </p:spPr>
          </p:pic>
        </p:grpSp>
      </p:grpSp>
      <p:grpSp>
        <p:nvGrpSpPr>
          <p:cNvPr id="2275" name="组合 2274"/>
          <p:cNvGrpSpPr/>
          <p:nvPr/>
        </p:nvGrpSpPr>
        <p:grpSpPr>
          <a:xfrm>
            <a:off x="-46155" y="3318281"/>
            <a:ext cx="1416220" cy="678055"/>
            <a:chOff x="-770924" y="2936192"/>
            <a:chExt cx="2177143" cy="1042368"/>
          </a:xfrm>
        </p:grpSpPr>
        <p:sp>
          <p:nvSpPr>
            <p:cNvPr id="2271" name="任意多边形 2270"/>
            <p:cNvSpPr/>
            <p:nvPr/>
          </p:nvSpPr>
          <p:spPr>
            <a:xfrm>
              <a:off x="-770924" y="2936192"/>
              <a:ext cx="2177143" cy="290448"/>
            </a:xfrm>
            <a:custGeom>
              <a:avLst/>
              <a:gdLst>
                <a:gd name="connsiteX0" fmla="*/ 0 w 2177143"/>
                <a:gd name="connsiteY0" fmla="*/ 0 h 290448"/>
                <a:gd name="connsiteX1" fmla="*/ 856343 w 2177143"/>
                <a:gd name="connsiteY1" fmla="*/ 290285 h 290448"/>
                <a:gd name="connsiteX2" fmla="*/ 1451428 w 2177143"/>
                <a:gd name="connsiteY2" fmla="*/ 43543 h 290448"/>
                <a:gd name="connsiteX3" fmla="*/ 2177143 w 2177143"/>
                <a:gd name="connsiteY3" fmla="*/ 188685 h 290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77143" h="290448">
                  <a:moveTo>
                    <a:pt x="0" y="0"/>
                  </a:moveTo>
                  <a:cubicBezTo>
                    <a:pt x="307219" y="141514"/>
                    <a:pt x="614438" y="283028"/>
                    <a:pt x="856343" y="290285"/>
                  </a:cubicBezTo>
                  <a:cubicBezTo>
                    <a:pt x="1098248" y="297542"/>
                    <a:pt x="1231295" y="60476"/>
                    <a:pt x="1451428" y="43543"/>
                  </a:cubicBezTo>
                  <a:cubicBezTo>
                    <a:pt x="1671561" y="26610"/>
                    <a:pt x="1924352" y="107647"/>
                    <a:pt x="2177143" y="188685"/>
                  </a:cubicBezTo>
                </a:path>
              </a:pathLst>
            </a:custGeom>
            <a:noFill/>
            <a:ln w="76200">
              <a:solidFill>
                <a:srgbClr val="3550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Normal"/>
                <a:cs typeface="+mn-cs"/>
              </a:endParaRPr>
            </a:p>
          </p:txBody>
        </p:sp>
        <p:sp>
          <p:nvSpPr>
            <p:cNvPr id="2272" name="任意多边形 2271"/>
            <p:cNvSpPr/>
            <p:nvPr/>
          </p:nvSpPr>
          <p:spPr>
            <a:xfrm>
              <a:off x="-770924" y="3186832"/>
              <a:ext cx="2177143" cy="290448"/>
            </a:xfrm>
            <a:custGeom>
              <a:avLst/>
              <a:gdLst>
                <a:gd name="connsiteX0" fmla="*/ 0 w 2177143"/>
                <a:gd name="connsiteY0" fmla="*/ 0 h 290448"/>
                <a:gd name="connsiteX1" fmla="*/ 856343 w 2177143"/>
                <a:gd name="connsiteY1" fmla="*/ 290285 h 290448"/>
                <a:gd name="connsiteX2" fmla="*/ 1451428 w 2177143"/>
                <a:gd name="connsiteY2" fmla="*/ 43543 h 290448"/>
                <a:gd name="connsiteX3" fmla="*/ 2177143 w 2177143"/>
                <a:gd name="connsiteY3" fmla="*/ 188685 h 290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77143" h="290448">
                  <a:moveTo>
                    <a:pt x="0" y="0"/>
                  </a:moveTo>
                  <a:cubicBezTo>
                    <a:pt x="307219" y="141514"/>
                    <a:pt x="614438" y="283028"/>
                    <a:pt x="856343" y="290285"/>
                  </a:cubicBezTo>
                  <a:cubicBezTo>
                    <a:pt x="1098248" y="297542"/>
                    <a:pt x="1231295" y="60476"/>
                    <a:pt x="1451428" y="43543"/>
                  </a:cubicBezTo>
                  <a:cubicBezTo>
                    <a:pt x="1671561" y="26610"/>
                    <a:pt x="1924352" y="107647"/>
                    <a:pt x="2177143" y="188685"/>
                  </a:cubicBezTo>
                </a:path>
              </a:pathLst>
            </a:custGeom>
            <a:noFill/>
            <a:ln w="76200">
              <a:solidFill>
                <a:srgbClr val="3550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Normal"/>
                <a:cs typeface="+mn-cs"/>
              </a:endParaRPr>
            </a:p>
          </p:txBody>
        </p:sp>
        <p:sp>
          <p:nvSpPr>
            <p:cNvPr id="2273" name="任意多边形 2272"/>
            <p:cNvSpPr/>
            <p:nvPr/>
          </p:nvSpPr>
          <p:spPr>
            <a:xfrm>
              <a:off x="-770924" y="3437472"/>
              <a:ext cx="2177143" cy="290448"/>
            </a:xfrm>
            <a:custGeom>
              <a:avLst/>
              <a:gdLst>
                <a:gd name="connsiteX0" fmla="*/ 0 w 2177143"/>
                <a:gd name="connsiteY0" fmla="*/ 0 h 290448"/>
                <a:gd name="connsiteX1" fmla="*/ 856343 w 2177143"/>
                <a:gd name="connsiteY1" fmla="*/ 290285 h 290448"/>
                <a:gd name="connsiteX2" fmla="*/ 1451428 w 2177143"/>
                <a:gd name="connsiteY2" fmla="*/ 43543 h 290448"/>
                <a:gd name="connsiteX3" fmla="*/ 2177143 w 2177143"/>
                <a:gd name="connsiteY3" fmla="*/ 188685 h 290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77143" h="290448">
                  <a:moveTo>
                    <a:pt x="0" y="0"/>
                  </a:moveTo>
                  <a:cubicBezTo>
                    <a:pt x="307219" y="141514"/>
                    <a:pt x="614438" y="283028"/>
                    <a:pt x="856343" y="290285"/>
                  </a:cubicBezTo>
                  <a:cubicBezTo>
                    <a:pt x="1098248" y="297542"/>
                    <a:pt x="1231295" y="60476"/>
                    <a:pt x="1451428" y="43543"/>
                  </a:cubicBezTo>
                  <a:cubicBezTo>
                    <a:pt x="1671561" y="26610"/>
                    <a:pt x="1924352" y="107647"/>
                    <a:pt x="2177143" y="188685"/>
                  </a:cubicBezTo>
                </a:path>
              </a:pathLst>
            </a:custGeom>
            <a:noFill/>
            <a:ln w="76200">
              <a:solidFill>
                <a:srgbClr val="3550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Normal"/>
                <a:cs typeface="+mn-cs"/>
              </a:endParaRPr>
            </a:p>
          </p:txBody>
        </p:sp>
        <p:sp>
          <p:nvSpPr>
            <p:cNvPr id="2274" name="任意多边形 2273"/>
            <p:cNvSpPr/>
            <p:nvPr/>
          </p:nvSpPr>
          <p:spPr>
            <a:xfrm>
              <a:off x="-770924" y="3688112"/>
              <a:ext cx="2177143" cy="290448"/>
            </a:xfrm>
            <a:custGeom>
              <a:avLst/>
              <a:gdLst>
                <a:gd name="connsiteX0" fmla="*/ 0 w 2177143"/>
                <a:gd name="connsiteY0" fmla="*/ 0 h 290448"/>
                <a:gd name="connsiteX1" fmla="*/ 856343 w 2177143"/>
                <a:gd name="connsiteY1" fmla="*/ 290285 h 290448"/>
                <a:gd name="connsiteX2" fmla="*/ 1451428 w 2177143"/>
                <a:gd name="connsiteY2" fmla="*/ 43543 h 290448"/>
                <a:gd name="connsiteX3" fmla="*/ 2177143 w 2177143"/>
                <a:gd name="connsiteY3" fmla="*/ 188685 h 290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77143" h="290448">
                  <a:moveTo>
                    <a:pt x="0" y="0"/>
                  </a:moveTo>
                  <a:cubicBezTo>
                    <a:pt x="307219" y="141514"/>
                    <a:pt x="614438" y="283028"/>
                    <a:pt x="856343" y="290285"/>
                  </a:cubicBezTo>
                  <a:cubicBezTo>
                    <a:pt x="1098248" y="297542"/>
                    <a:pt x="1231295" y="60476"/>
                    <a:pt x="1451428" y="43543"/>
                  </a:cubicBezTo>
                  <a:cubicBezTo>
                    <a:pt x="1671561" y="26610"/>
                    <a:pt x="1924352" y="107647"/>
                    <a:pt x="2177143" y="188685"/>
                  </a:cubicBezTo>
                </a:path>
              </a:pathLst>
            </a:custGeom>
            <a:noFill/>
            <a:ln w="76200">
              <a:solidFill>
                <a:srgbClr val="3550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Normal"/>
                <a:cs typeface="+mn-cs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6170686" y="571856"/>
            <a:ext cx="54759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FontTx/>
              <a:buAutoNum type="alphaLcPeriod"/>
            </a:pPr>
            <a:r>
              <a:rPr lang="en-US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</a:t>
            </a:r>
            <a:r>
              <a:rPr lang="en-US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75355" y="2576656"/>
            <a:ext cx="6220701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Arial" panose="020B0604020202020204" pitchFamily="34" charset="0"/>
                <a:cs typeface="Arial" panose="020B0604020202020204" pitchFamily="34" charset="0"/>
              </a:rPr>
              <a:t>Bài </a:t>
            </a:r>
            <a:r>
              <a:rPr lang="nl-NL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Sầu riêng</a:t>
            </a:r>
            <a:r>
              <a:rPr lang="nl-NL" sz="3200" dirty="0">
                <a:latin typeface="Arial" panose="020B0604020202020204" pitchFamily="34" charset="0"/>
                <a:cs typeface="Arial" panose="020B0604020202020204" pitchFamily="34" charset="0"/>
              </a:rPr>
              <a:t>: quan sát </a:t>
            </a:r>
            <a:r>
              <a:rPr lang="nl-NL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từng bộ phận của cây</a:t>
            </a:r>
            <a:r>
              <a:rPr lang="nl-NL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72602" y="3798784"/>
            <a:ext cx="6223454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nl-NL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Bài </a:t>
            </a:r>
            <a:r>
              <a:rPr lang="nl-NL" sz="3200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Bãi ngô</a:t>
            </a:r>
            <a:r>
              <a:rPr lang="nl-NL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quan sát </a:t>
            </a:r>
            <a:r>
              <a:rPr lang="nl-NL" sz="3200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từng thời kì phát triển của cây</a:t>
            </a:r>
            <a:r>
              <a:rPr lang="nl-NL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72602" y="5023157"/>
            <a:ext cx="6223454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nl-NL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Bài </a:t>
            </a:r>
            <a:r>
              <a:rPr lang="nl-NL" sz="3200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Cây gạo</a:t>
            </a:r>
            <a:r>
              <a:rPr lang="nl-NL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quan sát </a:t>
            </a:r>
            <a:r>
              <a:rPr lang="nl-NL" sz="3200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từng thời kì phát triển của cây</a:t>
            </a:r>
            <a:r>
              <a:rPr lang="nl-NL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(từng thời kì phát triển của bông gạo).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504955" y="184122"/>
            <a:ext cx="4264761" cy="5940025"/>
            <a:chOff x="769159" y="215727"/>
            <a:chExt cx="4264761" cy="5940025"/>
          </a:xfrm>
        </p:grpSpPr>
        <p:pic>
          <p:nvPicPr>
            <p:cNvPr id="28" name="Picture 4" descr="Ký ức cây gạo cổng làng - Báo Hải Quân Việt Nam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9159" y="1017695"/>
              <a:ext cx="4264761" cy="5138057"/>
            </a:xfrm>
            <a:prstGeom prst="round2DiagRect">
              <a:avLst>
                <a:gd name="adj1" fmla="val 16667"/>
                <a:gd name="adj2" fmla="val 0"/>
              </a:avLst>
            </a:prstGeom>
            <a:ln w="76200" cap="sq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ounded Rectangle 7"/>
            <p:cNvSpPr/>
            <p:nvPr/>
          </p:nvSpPr>
          <p:spPr>
            <a:xfrm>
              <a:off x="1475529" y="215727"/>
              <a:ext cx="1942585" cy="542599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solidFill>
                    <a:schemeClr val="tx1"/>
                  </a:solidFill>
                  <a:latin typeface="UTM Showcard" panose="02040603050506020204" pitchFamily="18" charset="0"/>
                </a:rPr>
                <a:t>Cây</a:t>
              </a:r>
              <a:r>
                <a:rPr lang="en-US" sz="2800" dirty="0">
                  <a:solidFill>
                    <a:schemeClr val="tx1"/>
                  </a:solidFill>
                  <a:latin typeface="UTM Showcard" panose="02040603050506020204" pitchFamily="18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latin typeface="UTM Showcard" panose="02040603050506020204" pitchFamily="18" charset="0"/>
                </a:rPr>
                <a:t>gạo</a:t>
              </a:r>
              <a:endParaRPr lang="en-US" sz="2800" dirty="0">
                <a:solidFill>
                  <a:schemeClr val="tx1"/>
                </a:solidFill>
                <a:latin typeface="UTM Showcard" panose="02040603050506020204" pitchFamily="18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26516" y="819085"/>
            <a:ext cx="5107388" cy="5839485"/>
            <a:chOff x="111040" y="808809"/>
            <a:chExt cx="5107388" cy="5839485"/>
          </a:xfrm>
        </p:grpSpPr>
        <p:pic>
          <p:nvPicPr>
            <p:cNvPr id="9220" name="Picture 4" descr="Tả cây sầu riêng Hay Chọn Lọc - văn mẫu tả cây sầu riêng đạt điểm 10, 9 -  VnDoc.com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086" y="808809"/>
              <a:ext cx="4610342" cy="5484321"/>
            </a:xfrm>
            <a:prstGeom prst="snip2Diag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88900" algn="tl" rotWithShape="0">
                <a:srgbClr val="000000">
                  <a:alpha val="45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37" name="Rounded Rectangle 36"/>
            <p:cNvSpPr/>
            <p:nvPr/>
          </p:nvSpPr>
          <p:spPr>
            <a:xfrm>
              <a:off x="111040" y="6105695"/>
              <a:ext cx="2215896" cy="542599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solidFill>
                    <a:schemeClr val="tx1"/>
                  </a:solidFill>
                  <a:latin typeface="UTM Showcard" panose="02040603050506020204" pitchFamily="18" charset="0"/>
                </a:rPr>
                <a:t>Sầu</a:t>
              </a:r>
              <a:r>
                <a:rPr lang="en-US" sz="2800" dirty="0">
                  <a:solidFill>
                    <a:schemeClr val="tx1"/>
                  </a:solidFill>
                  <a:latin typeface="UTM Showcard" panose="02040603050506020204" pitchFamily="18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latin typeface="UTM Showcard" panose="02040603050506020204" pitchFamily="18" charset="0"/>
                </a:rPr>
                <a:t>riêng</a:t>
              </a:r>
              <a:endParaRPr lang="en-US" sz="2800" dirty="0">
                <a:solidFill>
                  <a:schemeClr val="tx1"/>
                </a:solidFill>
                <a:latin typeface="UTM Showcard" panose="02040603050506020204" pitchFamily="18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34360" y="842421"/>
            <a:ext cx="4675168" cy="5832501"/>
            <a:chOff x="434360" y="842421"/>
            <a:chExt cx="4675168" cy="5832501"/>
          </a:xfrm>
        </p:grpSpPr>
        <p:pic>
          <p:nvPicPr>
            <p:cNvPr id="9218" name="Picture 2" descr="Cây ngô (bắp, bẹ) | Cây cảnh - Hoa cảnh - Bonsai - Hòn non bộ - Sân vườn  tiểu cảnh - Blog Cây cảnh .Vn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360" y="842421"/>
              <a:ext cx="4675168" cy="503194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76200" cap="sq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sp>
          <p:nvSpPr>
            <p:cNvPr id="40" name="Rounded Rectangle 39"/>
            <p:cNvSpPr/>
            <p:nvPr/>
          </p:nvSpPr>
          <p:spPr>
            <a:xfrm>
              <a:off x="954823" y="6132323"/>
              <a:ext cx="2215896" cy="542599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solidFill>
                    <a:schemeClr val="tx1"/>
                  </a:solidFill>
                  <a:latin typeface="UTM Showcard" panose="02040603050506020204" pitchFamily="18" charset="0"/>
                </a:rPr>
                <a:t>Bãi</a:t>
              </a:r>
              <a:r>
                <a:rPr lang="en-US" sz="2800" dirty="0">
                  <a:solidFill>
                    <a:schemeClr val="tx1"/>
                  </a:solidFill>
                  <a:latin typeface="UTM Showcard" panose="02040603050506020204" pitchFamily="18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latin typeface="UTM Showcard" panose="02040603050506020204" pitchFamily="18" charset="0"/>
                </a:rPr>
                <a:t>ngô</a:t>
              </a:r>
              <a:endParaRPr lang="en-US" sz="2800" dirty="0">
                <a:solidFill>
                  <a:schemeClr val="tx1"/>
                </a:solidFill>
                <a:latin typeface="UTM Showcard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92911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68" name="组合 2267"/>
          <p:cNvGrpSpPr/>
          <p:nvPr/>
        </p:nvGrpSpPr>
        <p:grpSpPr>
          <a:xfrm>
            <a:off x="-55091" y="-592040"/>
            <a:ext cx="12682429" cy="7470359"/>
            <a:chOff x="-55091" y="-592040"/>
            <a:chExt cx="12682429" cy="7470359"/>
          </a:xfrm>
        </p:grpSpPr>
        <p:grpSp>
          <p:nvGrpSpPr>
            <p:cNvPr id="2235" name="组合 2234"/>
            <p:cNvGrpSpPr/>
            <p:nvPr/>
          </p:nvGrpSpPr>
          <p:grpSpPr>
            <a:xfrm>
              <a:off x="-44205" y="-592040"/>
              <a:ext cx="12671543" cy="7470359"/>
              <a:chOff x="-44205" y="-592040"/>
              <a:chExt cx="12671543" cy="7470359"/>
            </a:xfrm>
          </p:grpSpPr>
          <p:pic>
            <p:nvPicPr>
              <p:cNvPr id="2" name="图片 1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271"/>
              <a:stretch/>
            </p:blipFill>
            <p:spPr>
              <a:xfrm rot="5400000">
                <a:off x="3215641" y="-2098040"/>
                <a:ext cx="6878318" cy="11074400"/>
              </a:xfrm>
              <a:prstGeom prst="rect">
                <a:avLst/>
              </a:prstGeom>
            </p:spPr>
          </p:pic>
          <p:sp>
            <p:nvSpPr>
              <p:cNvPr id="24" name="矩形 23"/>
              <p:cNvSpPr/>
              <p:nvPr/>
            </p:nvSpPr>
            <p:spPr>
              <a:xfrm>
                <a:off x="-44205" y="-1"/>
                <a:ext cx="5473455" cy="68783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 Normal"/>
                  <a:cs typeface="+mn-cs"/>
                </a:endParaRPr>
              </a:p>
            </p:txBody>
          </p:sp>
          <p:grpSp>
            <p:nvGrpSpPr>
              <p:cNvPr id="17" name="组合 16"/>
              <p:cNvGrpSpPr/>
              <p:nvPr/>
            </p:nvGrpSpPr>
            <p:grpSpPr>
              <a:xfrm>
                <a:off x="27723" y="-592040"/>
                <a:ext cx="12599615" cy="7381304"/>
                <a:chOff x="-4996666" y="-2873016"/>
                <a:chExt cx="12599615" cy="7381304"/>
              </a:xfrm>
            </p:grpSpPr>
            <p:pic>
              <p:nvPicPr>
                <p:cNvPr id="16" name="图片 15"/>
                <p:cNvPicPr>
                  <a:picLocks noChangeAspect="1"/>
                </p:cNvPicPr>
                <p:nvPr/>
              </p:nvPicPr>
              <p:blipFill rotWithShape="1">
                <a:blip r:embed="rId4"/>
                <a:srcRect r="23957"/>
                <a:stretch/>
              </p:blipFill>
              <p:spPr>
                <a:xfrm>
                  <a:off x="-4996666" y="-2240569"/>
                  <a:ext cx="6601677" cy="6748857"/>
                </a:xfrm>
                <a:prstGeom prst="rect">
                  <a:avLst/>
                </a:prstGeom>
              </p:spPr>
            </p:pic>
            <p:grpSp>
              <p:nvGrpSpPr>
                <p:cNvPr id="15" name="组合 14"/>
                <p:cNvGrpSpPr/>
                <p:nvPr/>
              </p:nvGrpSpPr>
              <p:grpSpPr>
                <a:xfrm>
                  <a:off x="-4330341" y="-2873016"/>
                  <a:ext cx="11933290" cy="7112954"/>
                  <a:chOff x="-4330342" y="-2929654"/>
                  <a:chExt cx="11933290" cy="7112954"/>
                </a:xfrm>
              </p:grpSpPr>
              <p:sp>
                <p:nvSpPr>
                  <p:cNvPr id="14" name="椭圆 13"/>
                  <p:cNvSpPr/>
                  <p:nvPr/>
                </p:nvSpPr>
                <p:spPr>
                  <a:xfrm>
                    <a:off x="-4147077" y="-1329330"/>
                    <a:ext cx="1123950" cy="1123950"/>
                  </a:xfrm>
                  <a:prstGeom prst="ellipse">
                    <a:avLst/>
                  </a:prstGeom>
                  <a:solidFill>
                    <a:srgbClr val="FFCF53"/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ea typeface="思源黑体 CN Normal"/>
                      <a:cs typeface="+mn-cs"/>
                    </a:endParaRPr>
                  </a:p>
                </p:txBody>
              </p:sp>
              <p:sp>
                <p:nvSpPr>
                  <p:cNvPr id="2225" name="椭圆 2224"/>
                  <p:cNvSpPr/>
                  <p:nvPr/>
                </p:nvSpPr>
                <p:spPr>
                  <a:xfrm>
                    <a:off x="-4330342" y="2575638"/>
                    <a:ext cx="1607662" cy="1607662"/>
                  </a:xfrm>
                  <a:prstGeom prst="ellipse">
                    <a:avLst/>
                  </a:prstGeom>
                  <a:solidFill>
                    <a:srgbClr val="FFCF53"/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ea typeface="思源黑体 CN Normal"/>
                      <a:cs typeface="+mn-cs"/>
                    </a:endParaRPr>
                  </a:p>
                </p:txBody>
              </p:sp>
              <p:sp>
                <p:nvSpPr>
                  <p:cNvPr id="2226" name="椭圆 2225"/>
                  <p:cNvSpPr/>
                  <p:nvPr/>
                </p:nvSpPr>
                <p:spPr>
                  <a:xfrm>
                    <a:off x="-1910065" y="-1805475"/>
                    <a:ext cx="2547511" cy="2194770"/>
                  </a:xfrm>
                  <a:prstGeom prst="ellipse">
                    <a:avLst/>
                  </a:prstGeom>
                  <a:solidFill>
                    <a:srgbClr val="FFCF53"/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ea typeface="思源黑体 CN Normal"/>
                      <a:cs typeface="+mn-cs"/>
                    </a:endParaRPr>
                  </a:p>
                </p:txBody>
              </p:sp>
              <p:sp>
                <p:nvSpPr>
                  <p:cNvPr id="46" name="椭圆 45"/>
                  <p:cNvSpPr/>
                  <p:nvPr/>
                </p:nvSpPr>
                <p:spPr>
                  <a:xfrm>
                    <a:off x="5987413" y="-2929654"/>
                    <a:ext cx="1615535" cy="1615535"/>
                  </a:xfrm>
                  <a:prstGeom prst="ellipse">
                    <a:avLst/>
                  </a:prstGeom>
                  <a:solidFill>
                    <a:srgbClr val="FFCF53"/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ea typeface="思源黑体 CN Normal"/>
                      <a:cs typeface="+mn-cs"/>
                    </a:endParaRPr>
                  </a:p>
                </p:txBody>
              </p:sp>
            </p:grpSp>
          </p:grpSp>
        </p:grpSp>
        <p:grpSp>
          <p:nvGrpSpPr>
            <p:cNvPr id="2232" name="组合 2231"/>
            <p:cNvGrpSpPr/>
            <p:nvPr/>
          </p:nvGrpSpPr>
          <p:grpSpPr>
            <a:xfrm>
              <a:off x="-55091" y="1259161"/>
              <a:ext cx="5528137" cy="3879565"/>
              <a:chOff x="-55091" y="1163604"/>
              <a:chExt cx="5528137" cy="3879565"/>
            </a:xfrm>
          </p:grpSpPr>
          <p:pic>
            <p:nvPicPr>
              <p:cNvPr id="2233" name="图片 2232"/>
              <p:cNvPicPr>
                <a:picLocks noChangeAspect="1"/>
              </p:cNvPicPr>
              <p:nvPr/>
            </p:nvPicPr>
            <p:blipFill rotWithShape="1">
              <a:blip r:embed="rId5"/>
              <a:srcRect t="7514"/>
              <a:stretch/>
            </p:blipFill>
            <p:spPr>
              <a:xfrm>
                <a:off x="-44205" y="1615979"/>
                <a:ext cx="5506365" cy="3427190"/>
              </a:xfrm>
              <a:prstGeom prst="rect">
                <a:avLst/>
              </a:prstGeom>
            </p:spPr>
          </p:pic>
          <p:pic>
            <p:nvPicPr>
              <p:cNvPr id="2234" name="图片 2233"/>
              <p:cNvPicPr>
                <a:picLocks noChangeAspect="1"/>
              </p:cNvPicPr>
              <p:nvPr/>
            </p:nvPicPr>
            <p:blipFill rotWithShape="1">
              <a:blip r:embed="rId5"/>
              <a:srcRect t="-1755" b="94252"/>
              <a:stretch/>
            </p:blipFill>
            <p:spPr>
              <a:xfrm>
                <a:off x="-55091" y="1163604"/>
                <a:ext cx="5528137" cy="452375"/>
              </a:xfrm>
              <a:prstGeom prst="rect">
                <a:avLst/>
              </a:prstGeom>
            </p:spPr>
          </p:pic>
        </p:grpSp>
      </p:grpSp>
      <p:grpSp>
        <p:nvGrpSpPr>
          <p:cNvPr id="2275" name="组合 2274"/>
          <p:cNvGrpSpPr/>
          <p:nvPr/>
        </p:nvGrpSpPr>
        <p:grpSpPr>
          <a:xfrm>
            <a:off x="-44205" y="5738517"/>
            <a:ext cx="1416220" cy="678055"/>
            <a:chOff x="-770924" y="2936192"/>
            <a:chExt cx="2177143" cy="1042368"/>
          </a:xfrm>
        </p:grpSpPr>
        <p:sp>
          <p:nvSpPr>
            <p:cNvPr id="2271" name="任意多边形 2270"/>
            <p:cNvSpPr/>
            <p:nvPr/>
          </p:nvSpPr>
          <p:spPr>
            <a:xfrm>
              <a:off x="-770924" y="2936192"/>
              <a:ext cx="2177143" cy="290448"/>
            </a:xfrm>
            <a:custGeom>
              <a:avLst/>
              <a:gdLst>
                <a:gd name="connsiteX0" fmla="*/ 0 w 2177143"/>
                <a:gd name="connsiteY0" fmla="*/ 0 h 290448"/>
                <a:gd name="connsiteX1" fmla="*/ 856343 w 2177143"/>
                <a:gd name="connsiteY1" fmla="*/ 290285 h 290448"/>
                <a:gd name="connsiteX2" fmla="*/ 1451428 w 2177143"/>
                <a:gd name="connsiteY2" fmla="*/ 43543 h 290448"/>
                <a:gd name="connsiteX3" fmla="*/ 2177143 w 2177143"/>
                <a:gd name="connsiteY3" fmla="*/ 188685 h 290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77143" h="290448">
                  <a:moveTo>
                    <a:pt x="0" y="0"/>
                  </a:moveTo>
                  <a:cubicBezTo>
                    <a:pt x="307219" y="141514"/>
                    <a:pt x="614438" y="283028"/>
                    <a:pt x="856343" y="290285"/>
                  </a:cubicBezTo>
                  <a:cubicBezTo>
                    <a:pt x="1098248" y="297542"/>
                    <a:pt x="1231295" y="60476"/>
                    <a:pt x="1451428" y="43543"/>
                  </a:cubicBezTo>
                  <a:cubicBezTo>
                    <a:pt x="1671561" y="26610"/>
                    <a:pt x="1924352" y="107647"/>
                    <a:pt x="2177143" y="188685"/>
                  </a:cubicBezTo>
                </a:path>
              </a:pathLst>
            </a:custGeom>
            <a:noFill/>
            <a:ln w="76200">
              <a:solidFill>
                <a:srgbClr val="3550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Normal"/>
                <a:cs typeface="+mn-cs"/>
              </a:endParaRPr>
            </a:p>
          </p:txBody>
        </p:sp>
        <p:sp>
          <p:nvSpPr>
            <p:cNvPr id="2272" name="任意多边形 2271"/>
            <p:cNvSpPr/>
            <p:nvPr/>
          </p:nvSpPr>
          <p:spPr>
            <a:xfrm>
              <a:off x="-770924" y="3186832"/>
              <a:ext cx="2177143" cy="290448"/>
            </a:xfrm>
            <a:custGeom>
              <a:avLst/>
              <a:gdLst>
                <a:gd name="connsiteX0" fmla="*/ 0 w 2177143"/>
                <a:gd name="connsiteY0" fmla="*/ 0 h 290448"/>
                <a:gd name="connsiteX1" fmla="*/ 856343 w 2177143"/>
                <a:gd name="connsiteY1" fmla="*/ 290285 h 290448"/>
                <a:gd name="connsiteX2" fmla="*/ 1451428 w 2177143"/>
                <a:gd name="connsiteY2" fmla="*/ 43543 h 290448"/>
                <a:gd name="connsiteX3" fmla="*/ 2177143 w 2177143"/>
                <a:gd name="connsiteY3" fmla="*/ 188685 h 290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77143" h="290448">
                  <a:moveTo>
                    <a:pt x="0" y="0"/>
                  </a:moveTo>
                  <a:cubicBezTo>
                    <a:pt x="307219" y="141514"/>
                    <a:pt x="614438" y="283028"/>
                    <a:pt x="856343" y="290285"/>
                  </a:cubicBezTo>
                  <a:cubicBezTo>
                    <a:pt x="1098248" y="297542"/>
                    <a:pt x="1231295" y="60476"/>
                    <a:pt x="1451428" y="43543"/>
                  </a:cubicBezTo>
                  <a:cubicBezTo>
                    <a:pt x="1671561" y="26610"/>
                    <a:pt x="1924352" y="107647"/>
                    <a:pt x="2177143" y="188685"/>
                  </a:cubicBezTo>
                </a:path>
              </a:pathLst>
            </a:custGeom>
            <a:noFill/>
            <a:ln w="76200">
              <a:solidFill>
                <a:srgbClr val="3550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Normal"/>
                <a:cs typeface="+mn-cs"/>
              </a:endParaRPr>
            </a:p>
          </p:txBody>
        </p:sp>
        <p:sp>
          <p:nvSpPr>
            <p:cNvPr id="2273" name="任意多边形 2272"/>
            <p:cNvSpPr/>
            <p:nvPr/>
          </p:nvSpPr>
          <p:spPr>
            <a:xfrm>
              <a:off x="-770924" y="3437472"/>
              <a:ext cx="2177143" cy="290448"/>
            </a:xfrm>
            <a:custGeom>
              <a:avLst/>
              <a:gdLst>
                <a:gd name="connsiteX0" fmla="*/ 0 w 2177143"/>
                <a:gd name="connsiteY0" fmla="*/ 0 h 290448"/>
                <a:gd name="connsiteX1" fmla="*/ 856343 w 2177143"/>
                <a:gd name="connsiteY1" fmla="*/ 290285 h 290448"/>
                <a:gd name="connsiteX2" fmla="*/ 1451428 w 2177143"/>
                <a:gd name="connsiteY2" fmla="*/ 43543 h 290448"/>
                <a:gd name="connsiteX3" fmla="*/ 2177143 w 2177143"/>
                <a:gd name="connsiteY3" fmla="*/ 188685 h 290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77143" h="290448">
                  <a:moveTo>
                    <a:pt x="0" y="0"/>
                  </a:moveTo>
                  <a:cubicBezTo>
                    <a:pt x="307219" y="141514"/>
                    <a:pt x="614438" y="283028"/>
                    <a:pt x="856343" y="290285"/>
                  </a:cubicBezTo>
                  <a:cubicBezTo>
                    <a:pt x="1098248" y="297542"/>
                    <a:pt x="1231295" y="60476"/>
                    <a:pt x="1451428" y="43543"/>
                  </a:cubicBezTo>
                  <a:cubicBezTo>
                    <a:pt x="1671561" y="26610"/>
                    <a:pt x="1924352" y="107647"/>
                    <a:pt x="2177143" y="188685"/>
                  </a:cubicBezTo>
                </a:path>
              </a:pathLst>
            </a:custGeom>
            <a:noFill/>
            <a:ln w="76200">
              <a:solidFill>
                <a:srgbClr val="3550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Normal"/>
                <a:cs typeface="+mn-cs"/>
              </a:endParaRPr>
            </a:p>
          </p:txBody>
        </p:sp>
        <p:sp>
          <p:nvSpPr>
            <p:cNvPr id="2274" name="任意多边形 2273"/>
            <p:cNvSpPr/>
            <p:nvPr/>
          </p:nvSpPr>
          <p:spPr>
            <a:xfrm>
              <a:off x="-770924" y="3688112"/>
              <a:ext cx="2177143" cy="290448"/>
            </a:xfrm>
            <a:custGeom>
              <a:avLst/>
              <a:gdLst>
                <a:gd name="connsiteX0" fmla="*/ 0 w 2177143"/>
                <a:gd name="connsiteY0" fmla="*/ 0 h 290448"/>
                <a:gd name="connsiteX1" fmla="*/ 856343 w 2177143"/>
                <a:gd name="connsiteY1" fmla="*/ 290285 h 290448"/>
                <a:gd name="connsiteX2" fmla="*/ 1451428 w 2177143"/>
                <a:gd name="connsiteY2" fmla="*/ 43543 h 290448"/>
                <a:gd name="connsiteX3" fmla="*/ 2177143 w 2177143"/>
                <a:gd name="connsiteY3" fmla="*/ 188685 h 290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77143" h="290448">
                  <a:moveTo>
                    <a:pt x="0" y="0"/>
                  </a:moveTo>
                  <a:cubicBezTo>
                    <a:pt x="307219" y="141514"/>
                    <a:pt x="614438" y="283028"/>
                    <a:pt x="856343" y="290285"/>
                  </a:cubicBezTo>
                  <a:cubicBezTo>
                    <a:pt x="1098248" y="297542"/>
                    <a:pt x="1231295" y="60476"/>
                    <a:pt x="1451428" y="43543"/>
                  </a:cubicBezTo>
                  <a:cubicBezTo>
                    <a:pt x="1671561" y="26610"/>
                    <a:pt x="1924352" y="107647"/>
                    <a:pt x="2177143" y="188685"/>
                  </a:cubicBezTo>
                </a:path>
              </a:pathLst>
            </a:custGeom>
            <a:noFill/>
            <a:ln w="76200">
              <a:solidFill>
                <a:srgbClr val="3550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Normal"/>
                <a:cs typeface="+mn-cs"/>
              </a:endParaRPr>
            </a:p>
          </p:txBody>
        </p:sp>
      </p:grpSp>
      <p:sp>
        <p:nvSpPr>
          <p:cNvPr id="38" name="文本框 37">
            <a:extLst>
              <a:ext uri="{FF2B5EF4-FFF2-40B4-BE49-F238E27FC236}">
                <a16:creationId xmlns:a16="http://schemas.microsoft.com/office/drawing/2014/main" id="{6A49110D-2B40-4DF3-9023-C08327AD5E5F}"/>
              </a:ext>
            </a:extLst>
          </p:cNvPr>
          <p:cNvSpPr txBox="1"/>
          <p:nvPr/>
        </p:nvSpPr>
        <p:spPr>
          <a:xfrm>
            <a:off x="442088" y="2600840"/>
            <a:ext cx="4705745" cy="200054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lvl="0" algn="ctr"/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 Bold" panose="020B0800000000000000" pitchFamily="34" charset="-122"/>
                <a:cs typeface="Arial" panose="020B0604020202020204" pitchFamily="34" charset="0"/>
                <a:sym typeface="思源黑体 CN Normal" panose="020B0400000000000000" pitchFamily="34" charset="-122"/>
              </a:rPr>
              <a:t>b/ </a:t>
            </a:r>
            <a:r>
              <a:rPr lang="nl-NL" sz="4000" dirty="0">
                <a:latin typeface="Arial" panose="020B0604020202020204" pitchFamily="34" charset="0"/>
                <a:cs typeface="Arial" panose="020B0604020202020204" pitchFamily="34" charset="0"/>
              </a:rPr>
              <a:t>Các tác giả quan sát cây bằng các giác quan nào?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思源黑体 CN Bold" panose="020B0800000000000000" pitchFamily="34" charset="-122"/>
              <a:cs typeface="Arial" panose="020B0604020202020204" pitchFamily="34" charset="0"/>
              <a:sym typeface="思源黑体 CN Normal" panose="020B0400000000000000" pitchFamily="34" charset="-12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569433" y="117753"/>
            <a:ext cx="6482384" cy="286232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0"/>
              </a:spcAft>
              <a:buFontTx/>
              <a:buChar char="-"/>
            </a:pPr>
            <a:r>
              <a:rPr lang="nl-NL" sz="3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Quan sát bằng thị giác (mắt): </a:t>
            </a:r>
          </a:p>
          <a:p>
            <a:pPr algn="just">
              <a:spcAft>
                <a:spcPts val="0"/>
              </a:spcAft>
            </a:pPr>
            <a:r>
              <a:rPr lang="nl-NL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Các chi tiết được quan sát: cây, lá, búp, hoa, bắp ngô, bướm trắng, bướm vàng (bài Bãi ngô). Cây, cành, hoa, quả, gạo, chim chóc (bài Cây gạo). Hoa trái, dáng, thân, cành lá (bài Sầu riêng).</a:t>
            </a:r>
            <a:endParaRPr lang="en-US" sz="3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562198" y="3053703"/>
            <a:ext cx="6482384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nl-NL" sz="3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Quan sát bằng khứu giác (mũi): </a:t>
            </a:r>
            <a:r>
              <a:rPr lang="nl-NL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Hương thơm của trái sầu riêng.</a:t>
            </a:r>
            <a:endParaRPr lang="en-US" sz="3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562198" y="4149616"/>
            <a:ext cx="6482384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0"/>
              </a:spcAft>
              <a:buFontTx/>
              <a:buChar char="-"/>
            </a:pPr>
            <a:r>
              <a:rPr lang="nl-NL" sz="3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Quan sát bằng vị giác (lưỡi): </a:t>
            </a:r>
          </a:p>
          <a:p>
            <a:pPr algn="just">
              <a:spcAft>
                <a:spcPts val="0"/>
              </a:spcAft>
            </a:pPr>
            <a:r>
              <a:rPr lang="nl-NL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Vị ngọt của trái sầu riêng.</a:t>
            </a:r>
            <a:endParaRPr lang="en-US" sz="3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562198" y="5261393"/>
            <a:ext cx="6482384" cy="14773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nl-NL" sz="3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Quan sát bằng thính giác (tai): </a:t>
            </a:r>
            <a:r>
              <a:rPr lang="nl-NL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tiếng chim hót (bài Cây gạo), tiếng tu hú (bài Bãi ngô).</a:t>
            </a:r>
            <a:endParaRPr lang="en-US" sz="3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6143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" grpId="0" animBg="1"/>
      <p:bldP spid="4" grpId="0" animBg="1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68" name="组合 2267"/>
          <p:cNvGrpSpPr/>
          <p:nvPr/>
        </p:nvGrpSpPr>
        <p:grpSpPr>
          <a:xfrm>
            <a:off x="-55091" y="-592040"/>
            <a:ext cx="12682429" cy="7470359"/>
            <a:chOff x="-55091" y="-592040"/>
            <a:chExt cx="12682429" cy="7470359"/>
          </a:xfrm>
        </p:grpSpPr>
        <p:grpSp>
          <p:nvGrpSpPr>
            <p:cNvPr id="2235" name="组合 2234"/>
            <p:cNvGrpSpPr/>
            <p:nvPr/>
          </p:nvGrpSpPr>
          <p:grpSpPr>
            <a:xfrm>
              <a:off x="-44205" y="-592040"/>
              <a:ext cx="12671543" cy="7470359"/>
              <a:chOff x="-44205" y="-592040"/>
              <a:chExt cx="12671543" cy="7470359"/>
            </a:xfrm>
          </p:grpSpPr>
          <p:pic>
            <p:nvPicPr>
              <p:cNvPr id="2" name="图片 1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271"/>
              <a:stretch/>
            </p:blipFill>
            <p:spPr>
              <a:xfrm rot="5400000">
                <a:off x="3215641" y="-2098040"/>
                <a:ext cx="6878318" cy="11074400"/>
              </a:xfrm>
              <a:prstGeom prst="rect">
                <a:avLst/>
              </a:prstGeom>
            </p:spPr>
          </p:pic>
          <p:sp>
            <p:nvSpPr>
              <p:cNvPr id="24" name="矩形 23"/>
              <p:cNvSpPr/>
              <p:nvPr/>
            </p:nvSpPr>
            <p:spPr>
              <a:xfrm>
                <a:off x="-44205" y="-1"/>
                <a:ext cx="5473455" cy="68783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 Normal"/>
                  <a:cs typeface="+mn-cs"/>
                </a:endParaRPr>
              </a:p>
            </p:txBody>
          </p:sp>
          <p:grpSp>
            <p:nvGrpSpPr>
              <p:cNvPr id="17" name="组合 16"/>
              <p:cNvGrpSpPr/>
              <p:nvPr/>
            </p:nvGrpSpPr>
            <p:grpSpPr>
              <a:xfrm>
                <a:off x="27723" y="-592040"/>
                <a:ext cx="12599615" cy="7381304"/>
                <a:chOff x="-4996666" y="-2873016"/>
                <a:chExt cx="12599615" cy="7381304"/>
              </a:xfrm>
            </p:grpSpPr>
            <p:pic>
              <p:nvPicPr>
                <p:cNvPr id="16" name="图片 15"/>
                <p:cNvPicPr>
                  <a:picLocks noChangeAspect="1"/>
                </p:cNvPicPr>
                <p:nvPr/>
              </p:nvPicPr>
              <p:blipFill rotWithShape="1">
                <a:blip r:embed="rId4"/>
                <a:srcRect r="23957"/>
                <a:stretch/>
              </p:blipFill>
              <p:spPr>
                <a:xfrm>
                  <a:off x="-4996666" y="-2240569"/>
                  <a:ext cx="6601677" cy="6748857"/>
                </a:xfrm>
                <a:prstGeom prst="rect">
                  <a:avLst/>
                </a:prstGeom>
              </p:spPr>
            </p:pic>
            <p:grpSp>
              <p:nvGrpSpPr>
                <p:cNvPr id="15" name="组合 14"/>
                <p:cNvGrpSpPr/>
                <p:nvPr/>
              </p:nvGrpSpPr>
              <p:grpSpPr>
                <a:xfrm>
                  <a:off x="-4330341" y="-2873016"/>
                  <a:ext cx="11933290" cy="7112954"/>
                  <a:chOff x="-4330342" y="-2929654"/>
                  <a:chExt cx="11933290" cy="7112954"/>
                </a:xfrm>
              </p:grpSpPr>
              <p:sp>
                <p:nvSpPr>
                  <p:cNvPr id="14" name="椭圆 13"/>
                  <p:cNvSpPr/>
                  <p:nvPr/>
                </p:nvSpPr>
                <p:spPr>
                  <a:xfrm>
                    <a:off x="-4147077" y="-1329330"/>
                    <a:ext cx="1123950" cy="1123950"/>
                  </a:xfrm>
                  <a:prstGeom prst="ellipse">
                    <a:avLst/>
                  </a:prstGeom>
                  <a:solidFill>
                    <a:srgbClr val="FFCF53"/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ea typeface="思源黑体 CN Normal"/>
                      <a:cs typeface="+mn-cs"/>
                    </a:endParaRPr>
                  </a:p>
                </p:txBody>
              </p:sp>
              <p:sp>
                <p:nvSpPr>
                  <p:cNvPr id="2225" name="椭圆 2224"/>
                  <p:cNvSpPr/>
                  <p:nvPr/>
                </p:nvSpPr>
                <p:spPr>
                  <a:xfrm>
                    <a:off x="-4330342" y="2575638"/>
                    <a:ext cx="1607662" cy="1607662"/>
                  </a:xfrm>
                  <a:prstGeom prst="ellipse">
                    <a:avLst/>
                  </a:prstGeom>
                  <a:solidFill>
                    <a:srgbClr val="FFCF53"/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ea typeface="思源黑体 CN Normal"/>
                      <a:cs typeface="+mn-cs"/>
                    </a:endParaRPr>
                  </a:p>
                </p:txBody>
              </p:sp>
              <p:sp>
                <p:nvSpPr>
                  <p:cNvPr id="2226" name="椭圆 2225"/>
                  <p:cNvSpPr/>
                  <p:nvPr/>
                </p:nvSpPr>
                <p:spPr>
                  <a:xfrm>
                    <a:off x="-1910065" y="-1805475"/>
                    <a:ext cx="2547511" cy="2194770"/>
                  </a:xfrm>
                  <a:prstGeom prst="ellipse">
                    <a:avLst/>
                  </a:prstGeom>
                  <a:solidFill>
                    <a:srgbClr val="FFCF53"/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ea typeface="思源黑体 CN Normal"/>
                      <a:cs typeface="+mn-cs"/>
                    </a:endParaRPr>
                  </a:p>
                </p:txBody>
              </p:sp>
              <p:sp>
                <p:nvSpPr>
                  <p:cNvPr id="46" name="椭圆 45"/>
                  <p:cNvSpPr/>
                  <p:nvPr/>
                </p:nvSpPr>
                <p:spPr>
                  <a:xfrm>
                    <a:off x="5987413" y="-2929654"/>
                    <a:ext cx="1615535" cy="1615535"/>
                  </a:xfrm>
                  <a:prstGeom prst="ellipse">
                    <a:avLst/>
                  </a:prstGeom>
                  <a:solidFill>
                    <a:srgbClr val="FFCF53"/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ea typeface="思源黑体 CN Normal"/>
                      <a:cs typeface="+mn-cs"/>
                    </a:endParaRPr>
                  </a:p>
                </p:txBody>
              </p:sp>
            </p:grpSp>
          </p:grpSp>
        </p:grpSp>
        <p:grpSp>
          <p:nvGrpSpPr>
            <p:cNvPr id="2232" name="组合 2231"/>
            <p:cNvGrpSpPr/>
            <p:nvPr/>
          </p:nvGrpSpPr>
          <p:grpSpPr>
            <a:xfrm>
              <a:off x="-55091" y="1259161"/>
              <a:ext cx="5528137" cy="3879565"/>
              <a:chOff x="-55091" y="1163604"/>
              <a:chExt cx="5528137" cy="3879565"/>
            </a:xfrm>
          </p:grpSpPr>
          <p:pic>
            <p:nvPicPr>
              <p:cNvPr id="2233" name="图片 2232"/>
              <p:cNvPicPr>
                <a:picLocks noChangeAspect="1"/>
              </p:cNvPicPr>
              <p:nvPr/>
            </p:nvPicPr>
            <p:blipFill rotWithShape="1">
              <a:blip r:embed="rId5"/>
              <a:srcRect t="7514"/>
              <a:stretch/>
            </p:blipFill>
            <p:spPr>
              <a:xfrm>
                <a:off x="-44205" y="1615979"/>
                <a:ext cx="5506365" cy="3427190"/>
              </a:xfrm>
              <a:prstGeom prst="rect">
                <a:avLst/>
              </a:prstGeom>
            </p:spPr>
          </p:pic>
          <p:pic>
            <p:nvPicPr>
              <p:cNvPr id="2234" name="图片 2233"/>
              <p:cNvPicPr>
                <a:picLocks noChangeAspect="1"/>
              </p:cNvPicPr>
              <p:nvPr/>
            </p:nvPicPr>
            <p:blipFill rotWithShape="1">
              <a:blip r:embed="rId5"/>
              <a:srcRect t="-1755" b="94252"/>
              <a:stretch/>
            </p:blipFill>
            <p:spPr>
              <a:xfrm>
                <a:off x="-55091" y="1163604"/>
                <a:ext cx="5528137" cy="452375"/>
              </a:xfrm>
              <a:prstGeom prst="rect">
                <a:avLst/>
              </a:prstGeom>
            </p:spPr>
          </p:pic>
        </p:grpSp>
      </p:grpSp>
      <p:grpSp>
        <p:nvGrpSpPr>
          <p:cNvPr id="2275" name="组合 2274"/>
          <p:cNvGrpSpPr/>
          <p:nvPr/>
        </p:nvGrpSpPr>
        <p:grpSpPr>
          <a:xfrm>
            <a:off x="-44205" y="5738517"/>
            <a:ext cx="1416220" cy="678055"/>
            <a:chOff x="-770924" y="2936192"/>
            <a:chExt cx="2177143" cy="1042368"/>
          </a:xfrm>
        </p:grpSpPr>
        <p:sp>
          <p:nvSpPr>
            <p:cNvPr id="2271" name="任意多边形 2270"/>
            <p:cNvSpPr/>
            <p:nvPr/>
          </p:nvSpPr>
          <p:spPr>
            <a:xfrm>
              <a:off x="-770924" y="2936192"/>
              <a:ext cx="2177143" cy="290448"/>
            </a:xfrm>
            <a:custGeom>
              <a:avLst/>
              <a:gdLst>
                <a:gd name="connsiteX0" fmla="*/ 0 w 2177143"/>
                <a:gd name="connsiteY0" fmla="*/ 0 h 290448"/>
                <a:gd name="connsiteX1" fmla="*/ 856343 w 2177143"/>
                <a:gd name="connsiteY1" fmla="*/ 290285 h 290448"/>
                <a:gd name="connsiteX2" fmla="*/ 1451428 w 2177143"/>
                <a:gd name="connsiteY2" fmla="*/ 43543 h 290448"/>
                <a:gd name="connsiteX3" fmla="*/ 2177143 w 2177143"/>
                <a:gd name="connsiteY3" fmla="*/ 188685 h 290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77143" h="290448">
                  <a:moveTo>
                    <a:pt x="0" y="0"/>
                  </a:moveTo>
                  <a:cubicBezTo>
                    <a:pt x="307219" y="141514"/>
                    <a:pt x="614438" y="283028"/>
                    <a:pt x="856343" y="290285"/>
                  </a:cubicBezTo>
                  <a:cubicBezTo>
                    <a:pt x="1098248" y="297542"/>
                    <a:pt x="1231295" y="60476"/>
                    <a:pt x="1451428" y="43543"/>
                  </a:cubicBezTo>
                  <a:cubicBezTo>
                    <a:pt x="1671561" y="26610"/>
                    <a:pt x="1924352" y="107647"/>
                    <a:pt x="2177143" y="188685"/>
                  </a:cubicBezTo>
                </a:path>
              </a:pathLst>
            </a:custGeom>
            <a:noFill/>
            <a:ln w="76200">
              <a:solidFill>
                <a:srgbClr val="3550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Normal"/>
                <a:cs typeface="+mn-cs"/>
              </a:endParaRPr>
            </a:p>
          </p:txBody>
        </p:sp>
        <p:sp>
          <p:nvSpPr>
            <p:cNvPr id="2272" name="任意多边形 2271"/>
            <p:cNvSpPr/>
            <p:nvPr/>
          </p:nvSpPr>
          <p:spPr>
            <a:xfrm>
              <a:off x="-770924" y="3186832"/>
              <a:ext cx="2177143" cy="290448"/>
            </a:xfrm>
            <a:custGeom>
              <a:avLst/>
              <a:gdLst>
                <a:gd name="connsiteX0" fmla="*/ 0 w 2177143"/>
                <a:gd name="connsiteY0" fmla="*/ 0 h 290448"/>
                <a:gd name="connsiteX1" fmla="*/ 856343 w 2177143"/>
                <a:gd name="connsiteY1" fmla="*/ 290285 h 290448"/>
                <a:gd name="connsiteX2" fmla="*/ 1451428 w 2177143"/>
                <a:gd name="connsiteY2" fmla="*/ 43543 h 290448"/>
                <a:gd name="connsiteX3" fmla="*/ 2177143 w 2177143"/>
                <a:gd name="connsiteY3" fmla="*/ 188685 h 290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77143" h="290448">
                  <a:moveTo>
                    <a:pt x="0" y="0"/>
                  </a:moveTo>
                  <a:cubicBezTo>
                    <a:pt x="307219" y="141514"/>
                    <a:pt x="614438" y="283028"/>
                    <a:pt x="856343" y="290285"/>
                  </a:cubicBezTo>
                  <a:cubicBezTo>
                    <a:pt x="1098248" y="297542"/>
                    <a:pt x="1231295" y="60476"/>
                    <a:pt x="1451428" y="43543"/>
                  </a:cubicBezTo>
                  <a:cubicBezTo>
                    <a:pt x="1671561" y="26610"/>
                    <a:pt x="1924352" y="107647"/>
                    <a:pt x="2177143" y="188685"/>
                  </a:cubicBezTo>
                </a:path>
              </a:pathLst>
            </a:custGeom>
            <a:noFill/>
            <a:ln w="76200">
              <a:solidFill>
                <a:srgbClr val="3550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Normal"/>
                <a:cs typeface="+mn-cs"/>
              </a:endParaRPr>
            </a:p>
          </p:txBody>
        </p:sp>
        <p:sp>
          <p:nvSpPr>
            <p:cNvPr id="2273" name="任意多边形 2272"/>
            <p:cNvSpPr/>
            <p:nvPr/>
          </p:nvSpPr>
          <p:spPr>
            <a:xfrm>
              <a:off x="-770924" y="3437472"/>
              <a:ext cx="2177143" cy="290448"/>
            </a:xfrm>
            <a:custGeom>
              <a:avLst/>
              <a:gdLst>
                <a:gd name="connsiteX0" fmla="*/ 0 w 2177143"/>
                <a:gd name="connsiteY0" fmla="*/ 0 h 290448"/>
                <a:gd name="connsiteX1" fmla="*/ 856343 w 2177143"/>
                <a:gd name="connsiteY1" fmla="*/ 290285 h 290448"/>
                <a:gd name="connsiteX2" fmla="*/ 1451428 w 2177143"/>
                <a:gd name="connsiteY2" fmla="*/ 43543 h 290448"/>
                <a:gd name="connsiteX3" fmla="*/ 2177143 w 2177143"/>
                <a:gd name="connsiteY3" fmla="*/ 188685 h 290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77143" h="290448">
                  <a:moveTo>
                    <a:pt x="0" y="0"/>
                  </a:moveTo>
                  <a:cubicBezTo>
                    <a:pt x="307219" y="141514"/>
                    <a:pt x="614438" y="283028"/>
                    <a:pt x="856343" y="290285"/>
                  </a:cubicBezTo>
                  <a:cubicBezTo>
                    <a:pt x="1098248" y="297542"/>
                    <a:pt x="1231295" y="60476"/>
                    <a:pt x="1451428" y="43543"/>
                  </a:cubicBezTo>
                  <a:cubicBezTo>
                    <a:pt x="1671561" y="26610"/>
                    <a:pt x="1924352" y="107647"/>
                    <a:pt x="2177143" y="188685"/>
                  </a:cubicBezTo>
                </a:path>
              </a:pathLst>
            </a:custGeom>
            <a:noFill/>
            <a:ln w="76200">
              <a:solidFill>
                <a:srgbClr val="3550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Normal"/>
                <a:cs typeface="+mn-cs"/>
              </a:endParaRPr>
            </a:p>
          </p:txBody>
        </p:sp>
        <p:sp>
          <p:nvSpPr>
            <p:cNvPr id="2274" name="任意多边形 2273"/>
            <p:cNvSpPr/>
            <p:nvPr/>
          </p:nvSpPr>
          <p:spPr>
            <a:xfrm>
              <a:off x="-770924" y="3688112"/>
              <a:ext cx="2177143" cy="290448"/>
            </a:xfrm>
            <a:custGeom>
              <a:avLst/>
              <a:gdLst>
                <a:gd name="connsiteX0" fmla="*/ 0 w 2177143"/>
                <a:gd name="connsiteY0" fmla="*/ 0 h 290448"/>
                <a:gd name="connsiteX1" fmla="*/ 856343 w 2177143"/>
                <a:gd name="connsiteY1" fmla="*/ 290285 h 290448"/>
                <a:gd name="connsiteX2" fmla="*/ 1451428 w 2177143"/>
                <a:gd name="connsiteY2" fmla="*/ 43543 h 290448"/>
                <a:gd name="connsiteX3" fmla="*/ 2177143 w 2177143"/>
                <a:gd name="connsiteY3" fmla="*/ 188685 h 290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77143" h="290448">
                  <a:moveTo>
                    <a:pt x="0" y="0"/>
                  </a:moveTo>
                  <a:cubicBezTo>
                    <a:pt x="307219" y="141514"/>
                    <a:pt x="614438" y="283028"/>
                    <a:pt x="856343" y="290285"/>
                  </a:cubicBezTo>
                  <a:cubicBezTo>
                    <a:pt x="1098248" y="297542"/>
                    <a:pt x="1231295" y="60476"/>
                    <a:pt x="1451428" y="43543"/>
                  </a:cubicBezTo>
                  <a:cubicBezTo>
                    <a:pt x="1671561" y="26610"/>
                    <a:pt x="1924352" y="107647"/>
                    <a:pt x="2177143" y="188685"/>
                  </a:cubicBezTo>
                </a:path>
              </a:pathLst>
            </a:custGeom>
            <a:noFill/>
            <a:ln w="76200">
              <a:solidFill>
                <a:srgbClr val="3550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Normal"/>
                <a:cs typeface="+mn-cs"/>
              </a:endParaRPr>
            </a:p>
          </p:txBody>
        </p:sp>
      </p:grpSp>
      <p:sp>
        <p:nvSpPr>
          <p:cNvPr id="38" name="文本框 37">
            <a:extLst>
              <a:ext uri="{FF2B5EF4-FFF2-40B4-BE49-F238E27FC236}">
                <a16:creationId xmlns:a16="http://schemas.microsoft.com/office/drawing/2014/main" id="{6A49110D-2B40-4DF3-9023-C08327AD5E5F}"/>
              </a:ext>
            </a:extLst>
          </p:cNvPr>
          <p:cNvSpPr txBox="1"/>
          <p:nvPr/>
        </p:nvSpPr>
        <p:spPr>
          <a:xfrm>
            <a:off x="715465" y="2276947"/>
            <a:ext cx="4087736" cy="261610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lvl="0" algn="ctr"/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 Bold" panose="020B0800000000000000" pitchFamily="34" charset="-122"/>
                <a:cs typeface="Arial" panose="020B0604020202020204" pitchFamily="34" charset="0"/>
                <a:sym typeface="思源黑体 CN Normal" panose="020B0400000000000000" pitchFamily="34" charset="-122"/>
              </a:rPr>
              <a:t>c/ </a:t>
            </a:r>
            <a:r>
              <a:rPr lang="nl-NL" altLang="zh-CN" sz="4000" noProof="0" dirty="0">
                <a:latin typeface="Arial" panose="020B0604020202020204" pitchFamily="34" charset="0"/>
                <a:cs typeface="Arial" panose="020B0604020202020204" pitchFamily="34" charset="0"/>
                <a:sym typeface="思源黑体 CN Normal" panose="020B0400000000000000" pitchFamily="34" charset="-122"/>
              </a:rPr>
              <a:t>Chỉ ra các hình ảnh so sánh và nhân hoá mà em thích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思源黑体 CN Bold" panose="020B0800000000000000" pitchFamily="34" charset="-122"/>
              <a:cs typeface="Arial" panose="020B0604020202020204" pitchFamily="34" charset="0"/>
              <a:sym typeface="思源黑体 CN Normal" panose="020B0400000000000000" pitchFamily="34" charset="-122"/>
            </a:endParaRPr>
          </a:p>
        </p:txBody>
      </p:sp>
      <p:pic>
        <p:nvPicPr>
          <p:cNvPr id="29" name="Picture 4" descr="CÁCH THỤ PHẤN CHO CÂY SẦU RIÊNG ĐẦY ĐỦ NHẤT – AGRICULTUR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0370">
            <a:off x="6087956" y="380097"/>
            <a:ext cx="4322995" cy="26723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8007">
            <a:off x="5574194" y="3697069"/>
            <a:ext cx="3724770" cy="28246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429742">
            <a:off x="8253860" y="2863346"/>
            <a:ext cx="3632196" cy="24771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42545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7">
            <a:extLst>
              <a:ext uri="{FF2B5EF4-FFF2-40B4-BE49-F238E27FC236}">
                <a16:creationId xmlns:a16="http://schemas.microsoft.com/office/drawing/2014/main" id="{6A49110D-2B40-4DF3-9023-C08327AD5E5F}"/>
              </a:ext>
            </a:extLst>
          </p:cNvPr>
          <p:cNvSpPr txBox="1"/>
          <p:nvPr/>
        </p:nvSpPr>
        <p:spPr>
          <a:xfrm>
            <a:off x="-928279" y="248660"/>
            <a:ext cx="8319677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lvl="0" algn="ctr"/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Flavour" panose="02040603050506020204" pitchFamily="18" charset="0"/>
                <a:ea typeface="思源黑体 CN Bold" panose="020B0800000000000000" pitchFamily="34" charset="-122"/>
                <a:cs typeface="Arial" panose="020B0604020202020204" pitchFamily="34" charset="0"/>
                <a:sym typeface="思源黑体 CN Normal" panose="020B0400000000000000" pitchFamily="34" charset="-122"/>
              </a:rPr>
              <a:t>c/ </a:t>
            </a:r>
            <a:r>
              <a:rPr lang="nl-NL" altLang="zh-CN" sz="4000" dirty="0">
                <a:solidFill>
                  <a:srgbClr val="00B050"/>
                </a:solidFill>
                <a:latin typeface="UTM Flavour" panose="02040603050506020204" pitchFamily="18" charset="0"/>
                <a:cs typeface="Arial" panose="020B0604020202020204" pitchFamily="34" charset="0"/>
                <a:sym typeface="思源黑体 CN Normal" panose="020B0400000000000000" pitchFamily="34" charset="-122"/>
              </a:rPr>
              <a:t>Những hình ảnh so sánh: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UTM Flavour" panose="02040603050506020204" pitchFamily="18" charset="0"/>
              <a:ea typeface="思源黑体 CN Bold" panose="020B0800000000000000" pitchFamily="34" charset="-122"/>
              <a:cs typeface="Arial" panose="020B0604020202020204" pitchFamily="34" charset="0"/>
              <a:sym typeface="思源黑体 CN Normal" panose="020B0400000000000000" pitchFamily="34" charset="-12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3399" y="1018101"/>
            <a:ext cx="629194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nl-NL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Bài </a:t>
            </a:r>
            <a:r>
              <a:rPr lang="nl-NL" sz="2800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Sầu riêng: </a:t>
            </a:r>
            <a:endParaRPr lang="en-US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nl-NL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Hoa sầu riêng ngan ngát hương cau, hương bưởi.</a:t>
            </a:r>
            <a:endParaRPr lang="en-US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nl-NL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Cánh hoa nhỏ như vảy cá, hao hao giống cánh sen con.</a:t>
            </a:r>
            <a:endParaRPr lang="en-US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nl-NL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Trái lủng lẳng dưới cành trông như tổ kiến.</a:t>
            </a:r>
            <a:endParaRPr lang="en-US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Thực hư cần giải cứu 40.000 tấn sầu riêng Tiền Giang | Kinh tế | PL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9742">
            <a:off x="3553247" y="3819739"/>
            <a:ext cx="4134173" cy="26665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ÁCH THỤ PHẤN CHO CÂY SẦU RIÊNG ĐẦY ĐỦ NHẤT – AGRICULTU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0370">
            <a:off x="7495469" y="416364"/>
            <a:ext cx="4152103" cy="25667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ute girl gardener with durian fruit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00" l="3834" r="976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8443" y="3800539"/>
            <a:ext cx="3896907" cy="3112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6" descr="DƯỠNG XANH GAI – XANH TRÁI SẦU RIÊNG - Agriplus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7184" y="3337938"/>
            <a:ext cx="3949290" cy="3060700"/>
          </a:xfrm>
          <a:prstGeom prst="snip2DiagRect">
            <a:avLst>
              <a:gd name="adj1" fmla="val 14108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tx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276710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9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7">
            <a:extLst>
              <a:ext uri="{FF2B5EF4-FFF2-40B4-BE49-F238E27FC236}">
                <a16:creationId xmlns:a16="http://schemas.microsoft.com/office/drawing/2014/main" id="{6A49110D-2B40-4DF3-9023-C08327AD5E5F}"/>
              </a:ext>
            </a:extLst>
          </p:cNvPr>
          <p:cNvSpPr txBox="1"/>
          <p:nvPr/>
        </p:nvSpPr>
        <p:spPr>
          <a:xfrm>
            <a:off x="-928279" y="248660"/>
            <a:ext cx="8319677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lvl="0" algn="ctr"/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Flavour" panose="02040603050506020204" pitchFamily="18" charset="0"/>
                <a:ea typeface="思源黑体 CN Bold" panose="020B0800000000000000" pitchFamily="34" charset="-122"/>
                <a:cs typeface="Arial" panose="020B0604020202020204" pitchFamily="34" charset="0"/>
                <a:sym typeface="思源黑体 CN Normal" panose="020B0400000000000000" pitchFamily="34" charset="-122"/>
              </a:rPr>
              <a:t>c/ </a:t>
            </a:r>
            <a:r>
              <a:rPr lang="nl-NL" altLang="zh-CN" sz="4000" dirty="0">
                <a:solidFill>
                  <a:srgbClr val="00B050"/>
                </a:solidFill>
                <a:latin typeface="UTM Flavour" panose="02040603050506020204" pitchFamily="18" charset="0"/>
                <a:cs typeface="Arial" panose="020B0604020202020204" pitchFamily="34" charset="0"/>
                <a:sym typeface="思源黑体 CN Normal" panose="020B0400000000000000" pitchFamily="34" charset="-122"/>
              </a:rPr>
              <a:t>Những hình ảnh so sánh: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UTM Flavour" panose="02040603050506020204" pitchFamily="18" charset="0"/>
              <a:ea typeface="思源黑体 CN Bold" panose="020B0800000000000000" pitchFamily="34" charset="-122"/>
              <a:cs typeface="Arial" panose="020B0604020202020204" pitchFamily="34" charset="0"/>
              <a:sym typeface="思源黑体 CN Normal" panose="020B0400000000000000" pitchFamily="34" charset="-12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3399" y="1018101"/>
            <a:ext cx="629194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nl-NL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Bài </a:t>
            </a:r>
            <a:r>
              <a:rPr lang="nl-NL" sz="2800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Cây gạo: </a:t>
            </a:r>
            <a:endParaRPr lang="en-US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nl-NL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Cánh hoa gạo đỏ rực quay tít như chong chóng.</a:t>
            </a:r>
            <a:endParaRPr lang="en-US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nl-NL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Quả hai đầu thon vút như con thoi.</a:t>
            </a:r>
            <a:endParaRPr lang="en-US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nl-NL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Cây như treo rung rinh hàng ngàn nồi cơm gạo mới</a:t>
            </a:r>
            <a:endParaRPr lang="en-US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184571" y="7389950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nl-NL" dirty="0">
                <a:latin typeface="Times New Roman" panose="02020603050405020304" pitchFamily="18" charset="0"/>
                <a:ea typeface="Times New Roman" panose="02020603050405020304" pitchFamily="18" charset="0"/>
              </a:rPr>
              <a:t> Bài </a:t>
            </a:r>
            <a:r>
              <a:rPr lang="nl-NL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Bãi ngô: 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Cây ngô lúc nhỏ lấm tấm như cây mạ non.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Búp như kết bằng nhung và phấn.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Hoa ngô xơ xác như cỏ may.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45770" y="738995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nl-NL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429742">
            <a:off x="2836024" y="3602794"/>
            <a:ext cx="3960210" cy="26665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300370">
            <a:off x="7495469" y="464849"/>
            <a:ext cx="4152103" cy="24697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6" descr="DƯỠNG XANH GAI – XANH TRÁI SẦU RIÊNG - Agriplus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571" y="3177921"/>
            <a:ext cx="4203702" cy="3187807"/>
          </a:xfrm>
          <a:prstGeom prst="snip2DiagRect">
            <a:avLst>
              <a:gd name="adj1" fmla="val 14108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tx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图片 9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4500" l="31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752"/>
          <a:stretch/>
        </p:blipFill>
        <p:spPr>
          <a:xfrm>
            <a:off x="533399" y="3804934"/>
            <a:ext cx="1548832" cy="277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6952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15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7">
            <a:extLst>
              <a:ext uri="{FF2B5EF4-FFF2-40B4-BE49-F238E27FC236}">
                <a16:creationId xmlns:a16="http://schemas.microsoft.com/office/drawing/2014/main" id="{6A49110D-2B40-4DF3-9023-C08327AD5E5F}"/>
              </a:ext>
            </a:extLst>
          </p:cNvPr>
          <p:cNvSpPr txBox="1"/>
          <p:nvPr/>
        </p:nvSpPr>
        <p:spPr>
          <a:xfrm>
            <a:off x="-928279" y="248660"/>
            <a:ext cx="8319677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lvl="0" algn="ctr"/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Flavour" panose="02040603050506020204" pitchFamily="18" charset="0"/>
                <a:ea typeface="思源黑体 CN Bold" panose="020B0800000000000000" pitchFamily="34" charset="-122"/>
                <a:cs typeface="Arial" panose="020B0604020202020204" pitchFamily="34" charset="0"/>
                <a:sym typeface="思源黑体 CN Normal" panose="020B0400000000000000" pitchFamily="34" charset="-122"/>
              </a:rPr>
              <a:t>c/ </a:t>
            </a:r>
            <a:r>
              <a:rPr lang="nl-NL" altLang="zh-CN" sz="4000" dirty="0">
                <a:solidFill>
                  <a:srgbClr val="00B050"/>
                </a:solidFill>
                <a:latin typeface="UTM Flavour" panose="02040603050506020204" pitchFamily="18" charset="0"/>
                <a:cs typeface="Arial" panose="020B0604020202020204" pitchFamily="34" charset="0"/>
                <a:sym typeface="思源黑体 CN Normal" panose="020B0400000000000000" pitchFamily="34" charset="-122"/>
              </a:rPr>
              <a:t>Những hình ảnh so sánh: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UTM Flavour" panose="02040603050506020204" pitchFamily="18" charset="0"/>
              <a:ea typeface="思源黑体 CN Bold" panose="020B0800000000000000" pitchFamily="34" charset="-122"/>
              <a:cs typeface="Arial" panose="020B0604020202020204" pitchFamily="34" charset="0"/>
              <a:sym typeface="思源黑体 CN Normal" panose="020B0400000000000000" pitchFamily="34" charset="-12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3399" y="1018101"/>
            <a:ext cx="629194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nl-NL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Bài </a:t>
            </a:r>
            <a:r>
              <a:rPr lang="nl-NL" sz="2800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Bãi ngô: </a:t>
            </a:r>
            <a:endParaRPr lang="en-US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nl-NL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Cây ngô lúc nhỏ lấm tấm như cây mạ non.</a:t>
            </a:r>
            <a:endParaRPr lang="en-US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nl-NL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Búp như kết bằng nhung và phấn.</a:t>
            </a:r>
            <a:endParaRPr lang="en-US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nl-NL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Hoa ngô xơ xác như cỏ may.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184571" y="738995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45770" y="738995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nl-NL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429742">
            <a:off x="2861186" y="3602794"/>
            <a:ext cx="3909885" cy="26665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09644" y="378980"/>
            <a:ext cx="4152103" cy="23178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6" descr="DƯỠNG XANH GAI – XANH TRÁI SẦU RIÊNG - Agriplus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398" y="3003604"/>
            <a:ext cx="3559111" cy="3579069"/>
          </a:xfrm>
          <a:prstGeom prst="snip2DiagRect">
            <a:avLst>
              <a:gd name="adj1" fmla="val 14108"/>
              <a:gd name="adj2" fmla="val 846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tx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图片 9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4500" l="31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752"/>
          <a:stretch/>
        </p:blipFill>
        <p:spPr>
          <a:xfrm>
            <a:off x="533399" y="3804934"/>
            <a:ext cx="1548832" cy="277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3835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85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7">
            <a:extLst>
              <a:ext uri="{FF2B5EF4-FFF2-40B4-BE49-F238E27FC236}">
                <a16:creationId xmlns:a16="http://schemas.microsoft.com/office/drawing/2014/main" id="{6A49110D-2B40-4DF3-9023-C08327AD5E5F}"/>
              </a:ext>
            </a:extLst>
          </p:cNvPr>
          <p:cNvSpPr txBox="1"/>
          <p:nvPr/>
        </p:nvSpPr>
        <p:spPr>
          <a:xfrm>
            <a:off x="-928279" y="248660"/>
            <a:ext cx="8319677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lvl="0" algn="ctr"/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TM Flavour" panose="02040603050506020204" pitchFamily="18" charset="0"/>
                <a:ea typeface="思源黑体 CN Bold" panose="020B0800000000000000" pitchFamily="34" charset="-122"/>
                <a:cs typeface="Arial" panose="020B0604020202020204" pitchFamily="34" charset="0"/>
                <a:sym typeface="思源黑体 CN Normal" panose="020B0400000000000000" pitchFamily="34" charset="-122"/>
              </a:rPr>
              <a:t>c/ </a:t>
            </a:r>
            <a:r>
              <a:rPr lang="nl-NL" altLang="zh-CN" sz="4000" dirty="0">
                <a:solidFill>
                  <a:srgbClr val="FFC000"/>
                </a:solidFill>
                <a:latin typeface="UTM Flavour" panose="02040603050506020204" pitchFamily="18" charset="0"/>
                <a:cs typeface="Arial" panose="020B0604020202020204" pitchFamily="34" charset="0"/>
                <a:sym typeface="思源黑体 CN Normal" panose="020B0400000000000000" pitchFamily="34" charset="-122"/>
              </a:rPr>
              <a:t>Những hình ảnh nhân hoá: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UTM Flavour" panose="02040603050506020204" pitchFamily="18" charset="0"/>
              <a:ea typeface="思源黑体 CN Bold" panose="020B0800000000000000" pitchFamily="34" charset="-122"/>
              <a:cs typeface="Arial" panose="020B0604020202020204" pitchFamily="34" charset="0"/>
              <a:sym typeface="思源黑体 CN Normal" panose="020B0400000000000000" pitchFamily="34" charset="-12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3398" y="1129458"/>
            <a:ext cx="654050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nl-NL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Bài </a:t>
            </a:r>
            <a:r>
              <a:rPr lang="nl-NL" sz="3200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Bãi ngô: </a:t>
            </a:r>
            <a:endParaRPr lang="en-US" sz="2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nl-NL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Búp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ngô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non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núp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trong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cuống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lá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nl-NL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Bắp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ngô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chờ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tay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người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đến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bẻ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184571" y="738995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45770" y="738995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nl-NL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429742">
            <a:off x="7126163" y="353977"/>
            <a:ext cx="4246309" cy="27834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6" descr="DƯỠNG XANH GAI – XANH TRÁI SẦU RIÊNG - Agriplus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1743">
            <a:off x="472455" y="3424271"/>
            <a:ext cx="4594594" cy="2732991"/>
          </a:xfrm>
          <a:prstGeom prst="rect">
            <a:avLst/>
          </a:prstGeom>
          <a:ln w="38100">
            <a:solidFill>
              <a:srgbClr val="927057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Rectangle 12"/>
          <p:cNvSpPr/>
          <p:nvPr/>
        </p:nvSpPr>
        <p:spPr>
          <a:xfrm>
            <a:off x="5330370" y="3397930"/>
            <a:ext cx="653143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nl-NL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Bài </a:t>
            </a:r>
            <a:r>
              <a:rPr lang="nl-NL" sz="2800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Cây gạo: </a:t>
            </a:r>
            <a:endParaRPr lang="en-US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nl-NL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Các múi bông gạo nở đều, chín như nồi cơm chín </a:t>
            </a:r>
            <a:r>
              <a:rPr lang="nl-NL" sz="28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đội vung mà cười</a:t>
            </a:r>
            <a:r>
              <a:rPr lang="nl-NL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nl-NL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Cây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gạo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già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mỗi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năm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lại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trở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lại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tuổi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xuân</a:t>
            </a:r>
            <a:endParaRPr lang="en-US" sz="2400" b="1" dirty="0">
              <a:solidFill>
                <a:srgbClr val="C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nl-NL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Cây gạo trở nên với </a:t>
            </a:r>
            <a:r>
              <a:rPr lang="nl-NL" sz="28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dáng vẻ trầm tư</a:t>
            </a:r>
            <a:r>
              <a:rPr lang="nl-NL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Cây </a:t>
            </a:r>
            <a:r>
              <a:rPr lang="nl-NL" sz="28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đứng im, cao lớn, hiền lành</a:t>
            </a:r>
            <a:r>
              <a:rPr lang="nl-NL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7201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9891" y="-283028"/>
            <a:ext cx="10972799" cy="5780313"/>
          </a:xfrm>
          <a:prstGeom prst="rect">
            <a:avLst/>
          </a:prstGeom>
        </p:spPr>
      </p:pic>
      <p:sp>
        <p:nvSpPr>
          <p:cNvPr id="8" name="Subtitle 2"/>
          <p:cNvSpPr txBox="1">
            <a:spLocks/>
          </p:cNvSpPr>
          <p:nvPr/>
        </p:nvSpPr>
        <p:spPr>
          <a:xfrm>
            <a:off x="684508" y="1317346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miêu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biện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nghệ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thuật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so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sánh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hoá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miêu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trở</a:t>
            </a:r>
            <a:r>
              <a:rPr lang="en-US" sz="4400" i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4400" i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4400" i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4400" i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i="1" dirty="0" err="1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4400" i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4400" i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bay </a:t>
            </a:r>
            <a:r>
              <a:rPr lang="en-US" sz="4400" i="1" dirty="0" err="1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bổng</a:t>
            </a:r>
            <a:r>
              <a:rPr lang="en-US" sz="4400" i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400" i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cuốn</a:t>
            </a:r>
            <a:r>
              <a:rPr lang="en-US" sz="4400" i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hút</a:t>
            </a:r>
            <a:r>
              <a:rPr lang="en-US" sz="4400" i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4400" i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" name="图片 9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4500" l="31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752"/>
          <a:stretch/>
        </p:blipFill>
        <p:spPr>
          <a:xfrm>
            <a:off x="9416143" y="3353542"/>
            <a:ext cx="1954041" cy="3504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9235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628" y="-903515"/>
            <a:ext cx="8109857" cy="386443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838199" y="1861456"/>
            <a:ext cx="11070771" cy="461554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927057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/>
              <a:t>1. Kiến thức</a:t>
            </a:r>
            <a:endParaRPr lang="en-US"/>
          </a:p>
          <a:p>
            <a:r>
              <a:rPr lang="nl-NL"/>
              <a:t>- Biết quan sát cây cối theo trình tự hợp lí, kết hợp các giác quan khi quan sát; bước đầu nhận ra được sự giống nhau giữa miêu tả một loài cây với miêu tả một cái cây (BT1).</a:t>
            </a:r>
            <a:endParaRPr lang="en-US"/>
          </a:p>
          <a:p>
            <a:r>
              <a:rPr lang="nl-NL" b="1"/>
              <a:t>2. Kĩ năng</a:t>
            </a:r>
            <a:endParaRPr lang="en-US"/>
          </a:p>
          <a:p>
            <a:r>
              <a:rPr lang="nl-NL"/>
              <a:t>- Ghi lại được các ý quan sát về một cây em thích theo một trình tự nhất định (BT2).</a:t>
            </a:r>
            <a:endParaRPr lang="en-US"/>
          </a:p>
          <a:p>
            <a:r>
              <a:rPr lang="nl-NL" b="1"/>
              <a:t>3. Phẩm chất</a:t>
            </a:r>
            <a:endParaRPr lang="en-US"/>
          </a:p>
          <a:p>
            <a:r>
              <a:rPr lang="nl-NL"/>
              <a:t>- Biết bảo vệ, chăm sóc cây cối</a:t>
            </a:r>
            <a:endParaRPr lang="en-US"/>
          </a:p>
          <a:p>
            <a:r>
              <a:rPr lang="nl-NL" b="1"/>
              <a:t>4. Góp phần phát triển NL:</a:t>
            </a:r>
            <a:endParaRPr lang="en-US"/>
          </a:p>
          <a:p>
            <a:r>
              <a:rPr lang="nl-NL" b="1"/>
              <a:t>- </a:t>
            </a:r>
            <a:r>
              <a:rPr lang="nl-NL"/>
              <a:t>NL giải quyết vấn đề và sáng tạo, NL ngôn ngữ, NL tự học, NL giao tiếp.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181098" y="2091735"/>
            <a:ext cx="1038497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nl-NL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 Kiến thức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nl-NL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nl-NL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Biết quan sát cây cối theo trình tự hợp lí, kết hợp các giác quan khi quan sát; bước đầu nhận ra được sự giống nhau giữa miêu tả một loài cây với miêu tả một cái cây (BT1).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nl-NL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Kĩ năng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Ghi lại được các ý quan sát về một cây em thích theo một trình tự nhất định (BT2).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 Phẩm chất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Biết bảo vệ, chăm sóc cây cối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4. Góp phần phát triển NL: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nl-NL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NL giải quyết vấn đề và sáng tạo, NL ngôn ngữ, NL tự học, NL giao tiếp.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88229" y="776820"/>
            <a:ext cx="4125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UTM Showcard" panose="02040603050506020204" pitchFamily="18" charset="0"/>
              </a:rPr>
              <a:t>YÊU CẦU CẦN ĐẠT</a:t>
            </a:r>
          </a:p>
        </p:txBody>
      </p:sp>
    </p:spTree>
    <p:extLst>
      <p:ext uri="{BB962C8B-B14F-4D97-AF65-F5344CB8AC3E}">
        <p14:creationId xmlns:p14="http://schemas.microsoft.com/office/powerpoint/2010/main" val="1117821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91886" y="272143"/>
            <a:ext cx="11549743" cy="6357257"/>
          </a:xfrm>
          <a:prstGeom prst="rect">
            <a:avLst/>
          </a:prstGeom>
          <a:solidFill>
            <a:schemeClr val="bg1"/>
          </a:solidFill>
          <a:ln>
            <a:solidFill>
              <a:srgbClr val="927057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43975" y="339564"/>
            <a:ext cx="112455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>
                <a:latin typeface="UTM Flavour" panose="02040603050506020204" pitchFamily="18" charset="0"/>
              </a:rPr>
              <a:t>d/. Trong ba bài văn trên, bài nào miêu tả một loài cây, bài nào miêu tả một cây cụ thể?</a:t>
            </a:r>
            <a:endParaRPr lang="en-US" sz="3600" dirty="0">
              <a:latin typeface="UTM Flavour" panose="02040603050506020204" pitchFamily="18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4500" l="31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752"/>
          <a:stretch/>
        </p:blipFill>
        <p:spPr>
          <a:xfrm>
            <a:off x="0" y="3300085"/>
            <a:ext cx="1954041" cy="3504458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585410" y="2238256"/>
            <a:ext cx="8400089" cy="2800767"/>
          </a:xfrm>
          <a:prstGeom prst="rect">
            <a:avLst/>
          </a:prstGeom>
          <a:solidFill>
            <a:srgbClr val="92D050">
              <a:alpha val="0"/>
            </a:srgbClr>
          </a:solidFill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nl-NL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 bài </a:t>
            </a:r>
            <a:r>
              <a:rPr lang="nl-NL" sz="4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Sầu riêng</a:t>
            </a:r>
            <a:r>
              <a:rPr lang="nl-NL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và bài </a:t>
            </a:r>
            <a:r>
              <a:rPr lang="nl-NL" sz="4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Bãi ngô</a:t>
            </a:r>
            <a:r>
              <a:rPr lang="nl-NL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4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miêu tả một loài cây; </a:t>
            </a:r>
          </a:p>
          <a:p>
            <a:r>
              <a:rPr lang="nl-NL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</a:t>
            </a:r>
            <a:r>
              <a:rPr lang="nl-NL" sz="4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 gạo</a:t>
            </a:r>
            <a:r>
              <a:rPr lang="nl-NL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4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miêu tả một loài cây cụ thể.</a:t>
            </a:r>
            <a:endParaRPr lang="en-US" sz="16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ute girl gardener with durian fruit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800" l="3834" r="976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0147" y="4045018"/>
            <a:ext cx="3521853" cy="2812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55775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91886" y="272143"/>
            <a:ext cx="11549743" cy="6357257"/>
          </a:xfrm>
          <a:prstGeom prst="rect">
            <a:avLst/>
          </a:prstGeom>
          <a:solidFill>
            <a:schemeClr val="bg1"/>
          </a:solidFill>
          <a:ln>
            <a:solidFill>
              <a:srgbClr val="927057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/>
              <a:t>+ Điểm khác nhau: Tả loài cây cần chú ý đến các đặc điểm phân biệt loài cây này với loài cây khác. Còn tả một cái cây cụ thể phải chú ý đến đặc điểm riêng của cây đó. Đặc điểm đó làm nó khác biệt với các cây cùng loài.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43975" y="339564"/>
            <a:ext cx="112455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dirty="0">
                <a:solidFill>
                  <a:schemeClr val="accent1">
                    <a:lumMod val="75000"/>
                  </a:schemeClr>
                </a:solidFill>
                <a:latin typeface="UTM Flavour" panose="02040603050506020204" pitchFamily="18" charset="0"/>
              </a:rPr>
              <a:t>e/. Miêu tả một loài cây có điểm gì giống và có gì khác với miêu tả một cây cụ thể?</a:t>
            </a:r>
            <a:endParaRPr lang="en-US" sz="4000" dirty="0">
              <a:solidFill>
                <a:schemeClr val="accent1">
                  <a:lumMod val="75000"/>
                </a:schemeClr>
              </a:solidFill>
              <a:latin typeface="UTM Flavour" panose="020406030505060202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24486" y="1730424"/>
            <a:ext cx="10507114" cy="18774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nl-NL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Điểm giống nhau: 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Đều </a:t>
            </a:r>
            <a:r>
              <a:rPr lang="nl-NL" sz="2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 quan sát kĩ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 và </a:t>
            </a:r>
            <a:r>
              <a:rPr lang="nl-NL" sz="2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 dụng mọi giác quan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; tả các bộ phận của cây; tả xung quanh cây; dùng các biện pháp so sánh, nhân hoá khi tả; bộc lộ tình cảm của người miêu tả.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ute girl gardener with durian fruit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800" l="3834" r="976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1662" y="3754983"/>
            <a:ext cx="3521853" cy="2812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450771"/>
            <a:ext cx="2048973" cy="35941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048973" y="3964468"/>
            <a:ext cx="7945927" cy="230832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 algn="just"/>
            <a:r>
              <a:rPr lang="nl-NL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Điểm khác nhau: 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Tả loài cây cần chú ý đến </a:t>
            </a:r>
            <a:r>
              <a:rPr lang="nl-NL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 đặc điểm phân biệt 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loài cây này với loài cây khác. Còn tả một cái cây cụ thể phải chú ý đến </a:t>
            </a:r>
            <a:r>
              <a:rPr lang="nl-NL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 điểm riêng của cây đó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. Đặc điểm đó làm nó khác biệt với các cây cùng loài.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1545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9" grpId="0" animBg="1"/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628" y="-903515"/>
            <a:ext cx="8109857" cy="386443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342901" y="1861456"/>
            <a:ext cx="11566070" cy="461554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927057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/>
              <a:t>1. Kiến thức</a:t>
            </a:r>
            <a:endParaRPr lang="en-US"/>
          </a:p>
          <a:p>
            <a:r>
              <a:rPr lang="nl-NL"/>
              <a:t>- Biết quan sát cây cối theo trình tự hợp lí, kết hợp các giác quan khi quan sát; bước đầu nhận ra được sự giống nhau giữa miêu tả một loài cây với miêu tả một cái cây (BT1).</a:t>
            </a:r>
            <a:endParaRPr lang="en-US"/>
          </a:p>
          <a:p>
            <a:r>
              <a:rPr lang="nl-NL" b="1"/>
              <a:t>2. Kĩ năng</a:t>
            </a:r>
            <a:endParaRPr lang="en-US"/>
          </a:p>
          <a:p>
            <a:r>
              <a:rPr lang="nl-NL"/>
              <a:t>- Ghi lại được các ý quan sát về một cây em thích theo một trình tự nhất định (BT2).</a:t>
            </a:r>
            <a:endParaRPr lang="en-US"/>
          </a:p>
          <a:p>
            <a:r>
              <a:rPr lang="nl-NL" b="1"/>
              <a:t>3. Phẩm chất</a:t>
            </a:r>
            <a:endParaRPr lang="en-US"/>
          </a:p>
          <a:p>
            <a:r>
              <a:rPr lang="nl-NL"/>
              <a:t>- Biết bảo vệ, chăm sóc cây cối</a:t>
            </a:r>
            <a:endParaRPr lang="en-US"/>
          </a:p>
          <a:p>
            <a:r>
              <a:rPr lang="nl-NL" b="1"/>
              <a:t>4. Góp phần phát triển NL:</a:t>
            </a:r>
            <a:endParaRPr lang="en-US"/>
          </a:p>
          <a:p>
            <a:r>
              <a:rPr lang="nl-NL" b="1"/>
              <a:t>- </a:t>
            </a:r>
            <a:r>
              <a:rPr lang="nl-NL"/>
              <a:t>NL giải quyết vấn đề và sáng tạo, NL ngôn ngữ, NL tự học, NL giao tiếp.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20698" y="2028884"/>
            <a:ext cx="1112520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0"/>
              </a:spcAft>
              <a:buFontTx/>
              <a:buChar char="-"/>
            </a:pP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tả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ta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từng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bộ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phận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hoặc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từng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kì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triển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indent="-342900" algn="just">
              <a:spcAft>
                <a:spcPts val="0"/>
              </a:spcAft>
              <a:buFontTx/>
              <a:buChar char="-"/>
            </a:pP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indent="-342900" algn="just">
              <a:spcAft>
                <a:spcPts val="0"/>
              </a:spcAft>
              <a:buFontTx/>
              <a:buChar char="-"/>
            </a:pP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miêu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tả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so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sánh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hoá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indent="-342900" algn="just">
              <a:spcAft>
                <a:spcPts val="0"/>
              </a:spcAft>
              <a:buFontTx/>
              <a:buChar char="-"/>
            </a:pP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Tả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loài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loài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loài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indent="-342900" algn="just">
              <a:spcAft>
                <a:spcPts val="0"/>
              </a:spcAft>
              <a:buFontTx/>
              <a:buChar char="-"/>
            </a:pP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Tả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cụ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chú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riêng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biệt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loài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58606" y="643979"/>
            <a:ext cx="41256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chemeClr val="bg1"/>
                </a:solidFill>
                <a:latin typeface="UTM Showcard" panose="02040603050506020204" pitchFamily="18" charset="0"/>
              </a:rPr>
              <a:t>Ghi</a:t>
            </a:r>
            <a:r>
              <a:rPr lang="en-US" sz="4400" dirty="0">
                <a:solidFill>
                  <a:schemeClr val="bg1"/>
                </a:solidFill>
                <a:latin typeface="UTM Showcard" panose="02040603050506020204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UTM Showcard" panose="02040603050506020204" pitchFamily="18" charset="0"/>
              </a:rPr>
              <a:t>nhớ</a:t>
            </a:r>
            <a:endParaRPr lang="en-US" sz="4400" dirty="0">
              <a:solidFill>
                <a:schemeClr val="bg1"/>
              </a:solidFill>
              <a:latin typeface="UTM Showcard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3672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9891" y="-283027"/>
            <a:ext cx="10972799" cy="5148942"/>
          </a:xfrm>
          <a:prstGeom prst="rect">
            <a:avLst/>
          </a:prstGeom>
        </p:spPr>
      </p:pic>
      <p:pic>
        <p:nvPicPr>
          <p:cNvPr id="5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9293816" y="2025514"/>
            <a:ext cx="2898184" cy="5083701"/>
          </a:xfrm>
          <a:prstGeom prst="rect">
            <a:avLst/>
          </a:prstGeom>
        </p:spPr>
      </p:pic>
      <p:sp>
        <p:nvSpPr>
          <p:cNvPr id="8" name="Subtitle 2"/>
          <p:cNvSpPr txBox="1">
            <a:spLocks/>
          </p:cNvSpPr>
          <p:nvPr/>
        </p:nvSpPr>
        <p:spPr>
          <a:xfrm>
            <a:off x="1103608" y="1197633"/>
            <a:ext cx="8609308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Bây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vừa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nhé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en-US" sz="6600" b="1" dirty="0">
              <a:solidFill>
                <a:schemeClr val="accent2">
                  <a:lumMod val="7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165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3885" y="6335486"/>
            <a:ext cx="9144000" cy="2387600"/>
          </a:xfrm>
        </p:spPr>
        <p:txBody>
          <a:bodyPr>
            <a:noAutofit/>
          </a:bodyPr>
          <a:lstStyle/>
          <a:p>
            <a:r>
              <a:rPr lang="en-US" sz="9600" dirty="0">
                <a:ln>
                  <a:solidFill>
                    <a:schemeClr val="tx1"/>
                  </a:solidFill>
                  <a:prstDash val="dash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UTM Showcard" panose="02040603050506020204" pitchFamily="18" charset="0"/>
              </a:rPr>
              <a:t>3 – </a:t>
            </a:r>
            <a:r>
              <a:rPr lang="en-US" sz="9600" dirty="0" err="1">
                <a:ln>
                  <a:solidFill>
                    <a:schemeClr val="tx1"/>
                  </a:solidFill>
                  <a:prstDash val="dash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UTM Showcard" panose="02040603050506020204" pitchFamily="18" charset="0"/>
              </a:rPr>
              <a:t>thực</a:t>
            </a:r>
            <a:r>
              <a:rPr lang="en-US" sz="9600" dirty="0">
                <a:ln>
                  <a:solidFill>
                    <a:schemeClr val="tx1"/>
                  </a:solidFill>
                  <a:prstDash val="dash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UTM Showcard" panose="02040603050506020204" pitchFamily="18" charset="0"/>
              </a:rPr>
              <a:t> </a:t>
            </a:r>
            <a:r>
              <a:rPr lang="en-US" sz="9600" dirty="0" err="1">
                <a:ln>
                  <a:solidFill>
                    <a:schemeClr val="tx1"/>
                  </a:solidFill>
                  <a:prstDash val="dash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UTM Showcard" panose="02040603050506020204" pitchFamily="18" charset="0"/>
              </a:rPr>
              <a:t>hành</a:t>
            </a:r>
            <a:endParaRPr lang="en-US" sz="9600" dirty="0">
              <a:ln>
                <a:solidFill>
                  <a:schemeClr val="tx1"/>
                </a:solidFill>
                <a:prstDash val="dash"/>
              </a:ln>
              <a:solidFill>
                <a:schemeClr val="accent1">
                  <a:lumMod val="60000"/>
                  <a:lumOff val="40000"/>
                </a:schemeClr>
              </a:solidFill>
              <a:latin typeface="UTM Showcard" panose="02040603050506020204" pitchFamily="18" charset="0"/>
            </a:endParaRPr>
          </a:p>
        </p:txBody>
      </p:sp>
      <p:pic>
        <p:nvPicPr>
          <p:cNvPr id="4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620000" y="4049486"/>
            <a:ext cx="1713301" cy="3005299"/>
          </a:xfrm>
          <a:prstGeom prst="rect">
            <a:avLst/>
          </a:prstGeom>
        </p:spPr>
      </p:pic>
      <p:pic>
        <p:nvPicPr>
          <p:cNvPr id="1026" name="Picture 2" descr="Balloon Clipart Png - Balloons Clipart PNG Image | Transparent PNG Free  Download on Seek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90" b="93214" l="6220" r="959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3330" y="1273629"/>
            <a:ext cx="2624292" cy="3345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63780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85185E-6 L 0.14922 -0.22153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61" y="-11088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1.45833E-6 3.33333E-6 L -0.04648 -0.68681 " pathEditMode="relative" rAng="0" ptsTypes="AA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31" y="-34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91886" y="272143"/>
            <a:ext cx="11549743" cy="6357257"/>
          </a:xfrm>
          <a:prstGeom prst="rect">
            <a:avLst/>
          </a:prstGeom>
          <a:solidFill>
            <a:schemeClr val="bg1"/>
          </a:solidFill>
          <a:ln>
            <a:solidFill>
              <a:srgbClr val="927057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/>
              <a:t>+ Điểm khác nhau: Tả loài cây cần chú ý đến các đặc điểm phân biệt loài cây này với loài cây khác. Còn tả một cái cây cụ thể phải chú ý đến đặc điểm riêng của cây đó. Đặc điểm đó làm nó khác biệt với các cây cùng loài.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96744" y="312466"/>
            <a:ext cx="1114002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2/ Quan sát một cây mà em thích trong khu vực trường em (hoặc nơi em ở) và ghi lại những gì em quan sát được. Chú ý kiểm tra xem:</a:t>
            </a:r>
          </a:p>
          <a:p>
            <a:pPr marL="742950" indent="-742950">
              <a:buFont typeface="+mj-lt"/>
              <a:buAutoNum type="alphaLcParenR"/>
            </a:pPr>
            <a:r>
              <a:rPr lang="nl-NL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 tự quan sát của em có hợp lí không?</a:t>
            </a:r>
          </a:p>
          <a:p>
            <a:pPr marL="742950" indent="-742950">
              <a:buFont typeface="+mj-lt"/>
              <a:buAutoNum type="alphaLcParenR"/>
            </a:pPr>
            <a:r>
              <a:rPr lang="nl-NL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đã quan sát bằng những giác quan nào?</a:t>
            </a:r>
          </a:p>
          <a:p>
            <a:pPr marL="742950" indent="-742950">
              <a:buFont typeface="+mj-lt"/>
              <a:buAutoNum type="alphaLcParenR"/>
            </a:pPr>
            <a:r>
              <a:rPr lang="nl-NL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Cái cây em quan sát có gì khác với những cây khác cùng loài. 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024486" y="749300"/>
            <a:ext cx="5142271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3996286" y="1168400"/>
            <a:ext cx="5858914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 descr="Cây xoài có đặc điểm gì? cách trồng, chăm sóc và tác dụ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16" y="3316208"/>
            <a:ext cx="3799270" cy="28160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hữa bệnh tiểu đường bằng cây chuối hột bao nhiêu cây là đủ?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548" y="3450771"/>
            <a:ext cx="3972106" cy="29790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270" name="Picture 6" descr="CÂY BÀ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6301" y="3217368"/>
            <a:ext cx="3543300" cy="30137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388713" y="6203996"/>
            <a:ext cx="11993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UTM Flavour" panose="02040603050506020204" pitchFamily="18" charset="0"/>
              </a:rPr>
              <a:t>Cây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UTM Flavour" panose="020406030505060202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UTM Flavour" panose="02040603050506020204" pitchFamily="18" charset="0"/>
              </a:rPr>
              <a:t>xoài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UTM Flavour" panose="020406030505060202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414613" y="2963454"/>
            <a:ext cx="13436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UTM Flavour" panose="02040603050506020204" pitchFamily="18" charset="0"/>
              </a:rPr>
              <a:t>Cây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UTM Flavour" panose="020406030505060202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UTM Flavour" panose="02040603050506020204" pitchFamily="18" charset="0"/>
              </a:rPr>
              <a:t>chuối</a:t>
            </a:r>
            <a:endParaRPr lang="en-US" sz="2400" dirty="0">
              <a:solidFill>
                <a:schemeClr val="accent6">
                  <a:lumMod val="50000"/>
                </a:schemeClr>
              </a:solidFill>
              <a:latin typeface="UTM Flavour" panose="020406030505060202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606552" y="6231081"/>
            <a:ext cx="13227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UTM Flavour" panose="02040603050506020204" pitchFamily="18" charset="0"/>
              </a:rPr>
              <a:t>Cây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UTM Flavour" panose="020406030505060202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UTM Flavour" panose="02040603050506020204" pitchFamily="18" charset="0"/>
              </a:rPr>
              <a:t>bàng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UTM Flavour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5159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1" grpId="0"/>
      <p:bldP spid="16" grpId="0"/>
      <p:bldP spid="1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91886" y="272143"/>
            <a:ext cx="11549743" cy="6357257"/>
          </a:xfrm>
          <a:prstGeom prst="rect">
            <a:avLst/>
          </a:prstGeom>
          <a:solidFill>
            <a:schemeClr val="bg1"/>
          </a:solidFill>
          <a:ln>
            <a:solidFill>
              <a:srgbClr val="927057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/>
              <a:t>+ Điểm khác nhau: Tả loài cây cần chú ý đến các đặc điểm phân biệt loài cây này với loài cây khác. Còn tả một cái cây cụ thể phải chú ý đến đặc điểm riêng của cây đó. Đặc điểm đó làm nó khác biệt với các cây cùng loài.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96744" y="312466"/>
            <a:ext cx="111400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lphaLcParenR"/>
            </a:pPr>
            <a:r>
              <a:rPr lang="nl-NL" sz="3600" dirty="0">
                <a:solidFill>
                  <a:srgbClr val="C00000"/>
                </a:solidFill>
                <a:latin typeface="UTM Flavour" panose="02040603050506020204" pitchFamily="18" charset="0"/>
                <a:cs typeface="Arial" panose="020B0604020202020204" pitchFamily="34" charset="0"/>
              </a:rPr>
              <a:t>Trình tự quan sát của em có hợp lí không?</a:t>
            </a:r>
          </a:p>
        </p:txBody>
      </p:sp>
      <p:pic>
        <p:nvPicPr>
          <p:cNvPr id="11270" name="Picture 6" descr="CÂY BÀ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329" y="2353768"/>
            <a:ext cx="3543300" cy="30137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9657352" y="5536775"/>
            <a:ext cx="13227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UTM Flavour" panose="02040603050506020204" pitchFamily="18" charset="0"/>
              </a:rPr>
              <a:t>Cây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UTM Flavour" panose="020406030505060202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UTM Flavour" panose="02040603050506020204" pitchFamily="18" charset="0"/>
              </a:rPr>
              <a:t>bàng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UTM Flavour" panose="020406030505060202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6744" y="2125134"/>
            <a:ext cx="73661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 sát </a:t>
            </a:r>
            <a:r>
              <a:rPr lang="nl-NL" sz="2800" b="1" i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từng bộ phận của cây </a:t>
            </a:r>
            <a:r>
              <a:rPr lang="nl-NL" sz="2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(thân cây, cành cây, quả bàng,...)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6744" y="3980421"/>
            <a:ext cx="73661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 sát </a:t>
            </a:r>
            <a:r>
              <a:rPr lang="nl-NL" sz="2800" b="1" i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 kì phát triển của cây </a:t>
            </a:r>
            <a:r>
              <a:rPr lang="nl-NL" sz="2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(tả cây vào các mùa thu, đông, xuân và hè). Mỗi thời kì cây thay đổi như thế nào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35109" y="3270878"/>
            <a:ext cx="7366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6744" y="1071507"/>
            <a:ext cx="7366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 dụ:</a:t>
            </a:r>
            <a:r>
              <a:rPr lang="nl-NL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Quan sát cây bàng</a:t>
            </a:r>
          </a:p>
        </p:txBody>
      </p:sp>
    </p:spTree>
    <p:extLst>
      <p:ext uri="{BB962C8B-B14F-4D97-AF65-F5344CB8AC3E}">
        <p14:creationId xmlns:p14="http://schemas.microsoft.com/office/powerpoint/2010/main" val="29355888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/>
      <p:bldP spid="12" grpId="0"/>
      <p:bldP spid="13" grpId="0"/>
      <p:bldP spid="14" grpId="0"/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91886" y="272143"/>
            <a:ext cx="11549743" cy="6357257"/>
          </a:xfrm>
          <a:prstGeom prst="rect">
            <a:avLst/>
          </a:prstGeom>
          <a:solidFill>
            <a:schemeClr val="bg1"/>
          </a:solidFill>
          <a:ln>
            <a:solidFill>
              <a:srgbClr val="927057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/>
              <a:t>+ Điểm khác nhau: Tả loài cây cần chú ý đến các đặc điểm phân biệt loài cây này với loài cây khác. Còn tả một cái cây cụ thể phải chú ý đến đặc điểm riêng của cây đó. Đặc điểm đó làm nó khác biệt với các cây cùng loài.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96744" y="312466"/>
            <a:ext cx="111400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>
                <a:solidFill>
                  <a:srgbClr val="C00000"/>
                </a:solidFill>
                <a:latin typeface="UTM Flavour" panose="02040603050506020204" pitchFamily="18" charset="0"/>
                <a:cs typeface="Arial" panose="020B0604020202020204" pitchFamily="34" charset="0"/>
              </a:rPr>
              <a:t>b) Quan sát bằng những giác quan nào?</a:t>
            </a:r>
          </a:p>
        </p:txBody>
      </p:sp>
      <p:pic>
        <p:nvPicPr>
          <p:cNvPr id="11270" name="Picture 6" descr="CÂY BÀ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329" y="2353768"/>
            <a:ext cx="3543300" cy="30137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9657352" y="5536775"/>
            <a:ext cx="13227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UTM Flavour" panose="02040603050506020204" pitchFamily="18" charset="0"/>
              </a:rPr>
              <a:t>Cây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UTM Flavour" panose="020406030505060202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UTM Flavour" panose="02040603050506020204" pitchFamily="18" charset="0"/>
              </a:rPr>
              <a:t>bàng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UTM Flavour" panose="020406030505060202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6744" y="1208775"/>
            <a:ext cx="7366156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Thị giác: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vi-VN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 um tùm lá, đủ màu: lá xanh thẫm, lá ngả vàng, có cái lá đỏ như màu đồng.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bàng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vàng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ruộm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lúc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lỉu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cành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nấp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giữa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vòm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rụng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lăn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lóc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nl-NL" sz="28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6744" y="4690389"/>
            <a:ext cx="736615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Thính giác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nl-NL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Gió đu đưa, những cành bàng cọ xát vào nhau tạo ra những âm thanh xì xào như đang trò chuyện cùng nhau</a:t>
            </a:r>
            <a:r>
              <a:rPr lang="nl-NL" sz="2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6744" y="3393543"/>
            <a:ext cx="736615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Xúc giác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vi-VN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Thân cây lộ rõ vẻ sần sùi; những cái u trên thân trơ ra.</a:t>
            </a:r>
          </a:p>
          <a:p>
            <a:br>
              <a:rPr lang="vi-VN" sz="2800" dirty="0"/>
            </a:br>
            <a:endParaRPr lang="nl-NL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7370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/>
      <p:bldP spid="12" grpId="0"/>
      <p:bldP spid="13" grpId="0"/>
      <p:bldP spid="1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91886" y="272143"/>
            <a:ext cx="11549743" cy="6357257"/>
          </a:xfrm>
          <a:prstGeom prst="rect">
            <a:avLst/>
          </a:prstGeom>
          <a:solidFill>
            <a:schemeClr val="bg1"/>
          </a:solidFill>
          <a:ln>
            <a:solidFill>
              <a:srgbClr val="927057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/>
              <a:t>+ Điểm khác nhau: Tả loài cây cần chú ý đến các đặc điểm phân biệt loài cây này với loài cây khác. Còn tả một cái cây cụ thể phải chú ý đến đặc điểm riêng của cây đó. Đặc điểm đó làm nó khác biệt với các cây cùng loài.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96744" y="312466"/>
            <a:ext cx="111400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>
                <a:solidFill>
                  <a:srgbClr val="C00000"/>
                </a:solidFill>
                <a:latin typeface="UTM Flavour" panose="02040603050506020204" pitchFamily="18" charset="0"/>
                <a:cs typeface="Arial" panose="020B0604020202020204" pitchFamily="34" charset="0"/>
              </a:rPr>
              <a:t>c) Cây em đang quan sát có gì khác với những cây cùng loài?</a:t>
            </a:r>
          </a:p>
        </p:txBody>
      </p:sp>
      <p:pic>
        <p:nvPicPr>
          <p:cNvPr id="11270" name="Picture 6" descr="CÂY BÀ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8228" y="1265718"/>
            <a:ext cx="3751943" cy="3191172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7" name="TextBox 16"/>
          <p:cNvSpPr txBox="1"/>
          <p:nvPr/>
        </p:nvSpPr>
        <p:spPr>
          <a:xfrm>
            <a:off x="8603252" y="4507819"/>
            <a:ext cx="13227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UTM Flavour" panose="02040603050506020204" pitchFamily="18" charset="0"/>
              </a:rPr>
              <a:t>Cây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UTM Flavour" panose="020406030505060202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UTM Flavour" panose="02040603050506020204" pitchFamily="18" charset="0"/>
              </a:rPr>
              <a:t>bàng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UTM Flavour" panose="020406030505060202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92044" y="5045573"/>
            <a:ext cx="73661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dáng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sắc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Mùa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nở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,…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sz="28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2" name="Picture 2" descr="Cách trồng cây phượng vỹ xanh tốt ra hoa đẹp trang trí cho sân vườ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1714">
            <a:off x="1802060" y="1388709"/>
            <a:ext cx="3124164" cy="3124164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2564884" y="4507819"/>
            <a:ext cx="1598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UTM Flavour" panose="02040603050506020204" pitchFamily="18" charset="0"/>
              </a:rPr>
              <a:t>Cây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UTM Flavour" panose="020406030505060202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UTM Flavour" panose="02040603050506020204" pitchFamily="18" charset="0"/>
              </a:rPr>
              <a:t>phượng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UTM Flavour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2259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/>
      <p:bldP spid="12" grpId="0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9891" y="-283028"/>
            <a:ext cx="10972799" cy="5780313"/>
          </a:xfrm>
          <a:prstGeom prst="rect">
            <a:avLst/>
          </a:prstGeom>
        </p:spPr>
      </p:pic>
      <p:sp>
        <p:nvSpPr>
          <p:cNvPr id="8" name="Subtitle 2"/>
          <p:cNvSpPr txBox="1">
            <a:spLocks/>
          </p:cNvSpPr>
          <p:nvPr/>
        </p:nvSpPr>
        <p:spPr>
          <a:xfrm>
            <a:off x="887708" y="1241146"/>
            <a:ext cx="8332492" cy="34324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Lưu</a:t>
            </a:r>
            <a:r>
              <a:rPr kumimoji="0" lang="en-US" sz="4000" b="1" i="1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ý: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sánh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hoá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miêu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phận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cối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US" sz="2800" baseline="0" dirty="0">
                <a:solidFill>
                  <a:srgbClr val="E7E6E6">
                    <a:lumMod val="25000"/>
                  </a:srgb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baseline="0" dirty="0" err="1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	</a:t>
            </a:r>
            <a:r>
              <a:rPr lang="vi-VN" sz="2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 như cái ô khổng lồ, xanh um.</a:t>
            </a:r>
          </a:p>
          <a:p>
            <a:pPr lvl="0" algn="l"/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bàng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nay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tuổi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图片 9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4500" l="31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752"/>
          <a:stretch/>
        </p:blipFill>
        <p:spPr>
          <a:xfrm>
            <a:off x="9416143" y="3353542"/>
            <a:ext cx="1954041" cy="3504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6172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8943" y="-185057"/>
            <a:ext cx="10972799" cy="6847113"/>
          </a:xfrm>
          <a:prstGeom prst="rect">
            <a:avLst/>
          </a:prstGeom>
        </p:spPr>
      </p:pic>
      <p:pic>
        <p:nvPicPr>
          <p:cNvPr id="5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883999"/>
            <a:ext cx="2898184" cy="5083701"/>
          </a:xfrm>
          <a:prstGeom prst="rect">
            <a:avLst/>
          </a:prstGeom>
        </p:spPr>
      </p:pic>
      <p:sp>
        <p:nvSpPr>
          <p:cNvPr id="8" name="Subtitle 2"/>
          <p:cNvSpPr txBox="1">
            <a:spLocks/>
          </p:cNvSpPr>
          <p:nvPr/>
        </p:nvSpPr>
        <p:spPr>
          <a:xfrm>
            <a:off x="2399729" y="1582737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Chào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miêu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Hôm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nay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khám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phá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quen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thêm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miêu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nữa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nhé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Đấy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chính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miêu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cối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861947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8718" y="1014328"/>
            <a:ext cx="8370494" cy="4884493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2474" y="3260477"/>
            <a:ext cx="9144000" cy="1655762"/>
          </a:xfrm>
        </p:spPr>
        <p:txBody>
          <a:bodyPr>
            <a:noAutofit/>
          </a:bodyPr>
          <a:lstStyle/>
          <a:p>
            <a:r>
              <a:rPr lang="en-US" sz="6000" dirty="0" err="1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6000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6000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6000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</a:p>
          <a:p>
            <a:r>
              <a:rPr lang="en-US" sz="6000" dirty="0" err="1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sz="6000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6000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6000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endParaRPr lang="en-US" sz="6000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2546" y="1355332"/>
            <a:ext cx="3529454" cy="5983528"/>
          </a:xfrm>
          <a:prstGeom prst="rect">
            <a:avLst/>
          </a:prstGeom>
        </p:spPr>
      </p:pic>
      <p:pic>
        <p:nvPicPr>
          <p:cNvPr id="5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462" y="1840456"/>
            <a:ext cx="2898184" cy="5083701"/>
          </a:xfrm>
          <a:prstGeom prst="rect">
            <a:avLst/>
          </a:prstGeom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1353360" y="3489601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6000" dirty="0">
              <a:solidFill>
                <a:srgbClr val="00B050"/>
              </a:solidFill>
              <a:latin typeface="UTM Showcard" panose="02040603050506020204" pitchFamily="18" charset="0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1224072" y="2747809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prstTxWarp prst="textArchUp">
              <a:avLst/>
            </a:prstTxWarp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dirty="0" err="1">
                <a:solidFill>
                  <a:schemeClr val="bg2">
                    <a:lumMod val="2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</a:rPr>
              <a:t>Dặn</a:t>
            </a:r>
            <a:r>
              <a:rPr lang="en-US" sz="6000" dirty="0">
                <a:solidFill>
                  <a:schemeClr val="bg2">
                    <a:lumMod val="2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</a:rPr>
              <a:t> </a:t>
            </a:r>
            <a:r>
              <a:rPr lang="en-US" sz="6000" dirty="0" err="1">
                <a:solidFill>
                  <a:schemeClr val="bg2">
                    <a:lumMod val="2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</a:rPr>
              <a:t>dò</a:t>
            </a:r>
            <a:endParaRPr lang="en-US" sz="6000" dirty="0">
              <a:solidFill>
                <a:schemeClr val="bg2">
                  <a:lumMod val="25000"/>
                </a:schemeClr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  <a:latin typeface="UTM Flavour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2256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9891" y="-283027"/>
            <a:ext cx="10972799" cy="5148942"/>
          </a:xfrm>
          <a:prstGeom prst="rect">
            <a:avLst/>
          </a:prstGeom>
        </p:spPr>
      </p:pic>
      <p:pic>
        <p:nvPicPr>
          <p:cNvPr id="5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9293816" y="2025514"/>
            <a:ext cx="2898184" cy="5083701"/>
          </a:xfrm>
          <a:prstGeom prst="rect">
            <a:avLst/>
          </a:prstGeom>
        </p:spPr>
      </p:pic>
      <p:sp>
        <p:nvSpPr>
          <p:cNvPr id="8" name="Subtitle 2"/>
          <p:cNvSpPr txBox="1">
            <a:spLocks/>
          </p:cNvSpPr>
          <p:nvPr/>
        </p:nvSpPr>
        <p:spPr>
          <a:xfrm>
            <a:off x="684508" y="1299709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ôn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cũ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6600" b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KHỞI ĐỘNG.</a:t>
            </a:r>
          </a:p>
        </p:txBody>
      </p:sp>
    </p:spTree>
    <p:extLst>
      <p:ext uri="{BB962C8B-B14F-4D97-AF65-F5344CB8AC3E}">
        <p14:creationId xmlns:p14="http://schemas.microsoft.com/office/powerpoint/2010/main" val="37861098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3885" y="6335486"/>
            <a:ext cx="9144000" cy="2387600"/>
          </a:xfrm>
        </p:spPr>
        <p:txBody>
          <a:bodyPr>
            <a:noAutofit/>
          </a:bodyPr>
          <a:lstStyle/>
          <a:p>
            <a:r>
              <a:rPr lang="en-US" sz="9600" dirty="0">
                <a:ln>
                  <a:solidFill>
                    <a:schemeClr val="tx1"/>
                  </a:solidFill>
                  <a:prstDash val="dash"/>
                </a:ln>
                <a:solidFill>
                  <a:srgbClr val="C00000"/>
                </a:solidFill>
                <a:latin typeface="UTM Showcard" panose="02040603050506020204" pitchFamily="18" charset="0"/>
              </a:rPr>
              <a:t>1 – KHỞI ĐỘNG</a:t>
            </a:r>
          </a:p>
        </p:txBody>
      </p:sp>
      <p:pic>
        <p:nvPicPr>
          <p:cNvPr id="4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620000" y="4049486"/>
            <a:ext cx="1713301" cy="3005299"/>
          </a:xfrm>
          <a:prstGeom prst="rect">
            <a:avLst/>
          </a:prstGeom>
        </p:spPr>
      </p:pic>
      <p:pic>
        <p:nvPicPr>
          <p:cNvPr id="1026" name="Picture 2" descr="Balloon Clipart Png - Balloons Clipart PNG Image | Transparent PNG Free  Download on Seek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90" b="93214" l="6220" r="959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3330" y="1273629"/>
            <a:ext cx="2624292" cy="3345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21434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85185E-6 L 0.14922 -0.22153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61" y="-11088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1.45833E-6 3.33333E-6 L -0.04648 -0.68681 " pathEditMode="relative" rAng="0" ptsTypes="AA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31" y="-34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91886" y="272143"/>
            <a:ext cx="11549743" cy="6357257"/>
          </a:xfrm>
          <a:prstGeom prst="rect">
            <a:avLst/>
          </a:prstGeom>
          <a:solidFill>
            <a:schemeClr val="bg1"/>
          </a:solidFill>
          <a:ln>
            <a:solidFill>
              <a:srgbClr val="927057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2546" y="1355332"/>
            <a:ext cx="3529454" cy="59835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09102" y="544285"/>
            <a:ext cx="683622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/>
              <a:t>Các</a:t>
            </a:r>
            <a:r>
              <a:rPr lang="en-US" sz="4400" dirty="0"/>
              <a:t> </a:t>
            </a:r>
            <a:r>
              <a:rPr lang="en-US" sz="4400" dirty="0" err="1"/>
              <a:t>bạn</a:t>
            </a:r>
            <a:r>
              <a:rPr lang="en-US" sz="4400" dirty="0"/>
              <a:t> </a:t>
            </a:r>
            <a:r>
              <a:rPr lang="en-US" sz="4400" dirty="0" err="1"/>
              <a:t>hãy</a:t>
            </a:r>
            <a:r>
              <a:rPr lang="en-US" sz="4400" dirty="0"/>
              <a:t> </a:t>
            </a:r>
            <a:r>
              <a:rPr lang="en-US" sz="4400" dirty="0" err="1"/>
              <a:t>trả</a:t>
            </a:r>
            <a:r>
              <a:rPr lang="en-US" sz="4400" dirty="0"/>
              <a:t> </a:t>
            </a:r>
            <a:r>
              <a:rPr lang="en-US" sz="4400" dirty="0" err="1"/>
              <a:t>lời</a:t>
            </a:r>
            <a:r>
              <a:rPr lang="en-US" sz="4400" dirty="0"/>
              <a:t> </a:t>
            </a:r>
            <a:r>
              <a:rPr lang="en-US" sz="4400" dirty="0" err="1"/>
              <a:t>những</a:t>
            </a:r>
            <a:r>
              <a:rPr lang="en-US" sz="4400" dirty="0"/>
              <a:t> </a:t>
            </a:r>
            <a:r>
              <a:rPr lang="en-US" sz="4400" dirty="0" err="1"/>
              <a:t>câu</a:t>
            </a:r>
            <a:r>
              <a:rPr lang="en-US" sz="4400" dirty="0"/>
              <a:t> </a:t>
            </a:r>
            <a:r>
              <a:rPr lang="en-US" sz="4400" dirty="0" err="1"/>
              <a:t>hỏi</a:t>
            </a:r>
            <a:r>
              <a:rPr lang="en-US" sz="4400" dirty="0"/>
              <a:t> </a:t>
            </a:r>
            <a:r>
              <a:rPr lang="en-US" sz="4400" dirty="0" err="1"/>
              <a:t>sau</a:t>
            </a:r>
            <a:r>
              <a:rPr lang="en-US" sz="4400" dirty="0"/>
              <a:t> </a:t>
            </a:r>
            <a:r>
              <a:rPr lang="en-US" sz="4400" dirty="0" err="1"/>
              <a:t>để</a:t>
            </a:r>
            <a:r>
              <a:rPr lang="en-US" sz="4400" dirty="0"/>
              <a:t> </a:t>
            </a:r>
            <a:r>
              <a:rPr lang="en-US" sz="4400" dirty="0" err="1"/>
              <a:t>cùng</a:t>
            </a:r>
            <a:r>
              <a:rPr lang="en-US" sz="4400" dirty="0"/>
              <a:t> </a:t>
            </a:r>
            <a:r>
              <a:rPr lang="en-US" sz="4400" dirty="0" err="1"/>
              <a:t>mình</a:t>
            </a:r>
            <a:r>
              <a:rPr lang="en-US" sz="4400" dirty="0"/>
              <a:t> </a:t>
            </a:r>
            <a:r>
              <a:rPr lang="en-US" sz="4400" dirty="0" err="1"/>
              <a:t>ôn</a:t>
            </a:r>
            <a:r>
              <a:rPr lang="en-US" sz="4400" dirty="0"/>
              <a:t> </a:t>
            </a:r>
            <a:r>
              <a:rPr lang="en-US" sz="4400" dirty="0" err="1"/>
              <a:t>lại</a:t>
            </a:r>
            <a:r>
              <a:rPr lang="en-US" sz="4400" dirty="0"/>
              <a:t> </a:t>
            </a:r>
            <a:r>
              <a:rPr lang="en-US" sz="4400" dirty="0" err="1"/>
              <a:t>kiến</a:t>
            </a:r>
            <a:r>
              <a:rPr lang="en-US" sz="4400" dirty="0"/>
              <a:t> </a:t>
            </a:r>
            <a:r>
              <a:rPr lang="en-US" sz="4400" dirty="0" err="1"/>
              <a:t>thức</a:t>
            </a:r>
            <a:r>
              <a:rPr lang="en-US" sz="4400" dirty="0"/>
              <a:t> </a:t>
            </a:r>
            <a:r>
              <a:rPr lang="en-US" sz="4400" dirty="0" err="1"/>
              <a:t>bài</a:t>
            </a:r>
            <a:r>
              <a:rPr lang="en-US" sz="4400" dirty="0"/>
              <a:t> </a:t>
            </a:r>
            <a:r>
              <a:rPr lang="en-US" sz="4400" dirty="0" err="1"/>
              <a:t>cũ</a:t>
            </a:r>
            <a:r>
              <a:rPr lang="en-US" sz="4400" dirty="0"/>
              <a:t> </a:t>
            </a:r>
            <a:r>
              <a:rPr lang="en-US" sz="4400" dirty="0" err="1"/>
              <a:t>nhé</a:t>
            </a:r>
            <a:r>
              <a:rPr lang="en-US" sz="4400" dirty="0"/>
              <a:t>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9243" y="391886"/>
            <a:ext cx="96459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B0F0"/>
                </a:solidFill>
                <a:latin typeface="UTM Flavour" panose="02040603050506020204" pitchFamily="18" charset="0"/>
              </a:rPr>
              <a:t>Câu</a:t>
            </a:r>
            <a:r>
              <a:rPr lang="en-US" sz="3600" dirty="0">
                <a:solidFill>
                  <a:srgbClr val="00B0F0"/>
                </a:solidFill>
                <a:latin typeface="UTM Flavour" panose="02040603050506020204" pitchFamily="18" charset="0"/>
              </a:rPr>
              <a:t> 1:</a:t>
            </a:r>
          </a:p>
          <a:p>
            <a:pPr algn="ctr"/>
            <a:r>
              <a:rPr lang="en-US" sz="4400" dirty="0">
                <a:solidFill>
                  <a:srgbClr val="00B0F0"/>
                </a:solidFill>
                <a:latin typeface="UTM Flavour" panose="02040603050506020204" pitchFamily="18" charset="0"/>
              </a:rPr>
              <a:t>. </a:t>
            </a:r>
            <a:r>
              <a:rPr lang="en-US" sz="4400" dirty="0" err="1">
                <a:solidFill>
                  <a:srgbClr val="00B0F0"/>
                </a:solidFill>
                <a:latin typeface="UTM Flavour" panose="02040603050506020204" pitchFamily="18" charset="0"/>
              </a:rPr>
              <a:t>Bố</a:t>
            </a:r>
            <a:r>
              <a:rPr lang="en-US" sz="4400" dirty="0">
                <a:solidFill>
                  <a:srgbClr val="00B0F0"/>
                </a:solidFill>
                <a:latin typeface="UTM Flavour" panose="02040603050506020204" pitchFamily="18" charset="0"/>
              </a:rPr>
              <a:t> </a:t>
            </a:r>
            <a:r>
              <a:rPr lang="en-US" sz="4400" dirty="0" err="1">
                <a:solidFill>
                  <a:srgbClr val="00B0F0"/>
                </a:solidFill>
                <a:latin typeface="UTM Flavour" panose="02040603050506020204" pitchFamily="18" charset="0"/>
              </a:rPr>
              <a:t>cục</a:t>
            </a:r>
            <a:r>
              <a:rPr lang="en-US" sz="4400" dirty="0">
                <a:solidFill>
                  <a:srgbClr val="00B0F0"/>
                </a:solidFill>
                <a:latin typeface="UTM Flavour" panose="02040603050506020204" pitchFamily="18" charset="0"/>
              </a:rPr>
              <a:t> </a:t>
            </a:r>
            <a:r>
              <a:rPr lang="en-US" sz="4400" dirty="0" err="1">
                <a:solidFill>
                  <a:srgbClr val="00B0F0"/>
                </a:solidFill>
                <a:latin typeface="UTM Flavour" panose="02040603050506020204" pitchFamily="18" charset="0"/>
              </a:rPr>
              <a:t>bài</a:t>
            </a:r>
            <a:r>
              <a:rPr lang="en-US" sz="4400" dirty="0">
                <a:solidFill>
                  <a:srgbClr val="00B0F0"/>
                </a:solidFill>
                <a:latin typeface="UTM Flavour" panose="02040603050506020204" pitchFamily="18" charset="0"/>
              </a:rPr>
              <a:t> </a:t>
            </a:r>
            <a:r>
              <a:rPr lang="en-US" sz="4400" dirty="0" err="1">
                <a:solidFill>
                  <a:srgbClr val="00B0F0"/>
                </a:solidFill>
                <a:latin typeface="UTM Flavour" panose="02040603050506020204" pitchFamily="18" charset="0"/>
              </a:rPr>
              <a:t>văn</a:t>
            </a:r>
            <a:r>
              <a:rPr lang="en-US" sz="4400" dirty="0">
                <a:solidFill>
                  <a:srgbClr val="00B0F0"/>
                </a:solidFill>
                <a:latin typeface="UTM Flavour" panose="02040603050506020204" pitchFamily="18" charset="0"/>
              </a:rPr>
              <a:t> </a:t>
            </a:r>
            <a:r>
              <a:rPr lang="en-US" sz="4400" dirty="0" err="1">
                <a:solidFill>
                  <a:srgbClr val="00B0F0"/>
                </a:solidFill>
                <a:latin typeface="UTM Flavour" panose="02040603050506020204" pitchFamily="18" charset="0"/>
              </a:rPr>
              <a:t>miêu</a:t>
            </a:r>
            <a:r>
              <a:rPr lang="en-US" sz="4400" dirty="0">
                <a:solidFill>
                  <a:srgbClr val="00B0F0"/>
                </a:solidFill>
                <a:latin typeface="UTM Flavour" panose="02040603050506020204" pitchFamily="18" charset="0"/>
              </a:rPr>
              <a:t> </a:t>
            </a:r>
            <a:r>
              <a:rPr lang="en-US" sz="4400" dirty="0" err="1">
                <a:solidFill>
                  <a:srgbClr val="00B0F0"/>
                </a:solidFill>
                <a:latin typeface="UTM Flavour" panose="02040603050506020204" pitchFamily="18" charset="0"/>
              </a:rPr>
              <a:t>tả</a:t>
            </a:r>
            <a:r>
              <a:rPr lang="en-US" sz="4400" dirty="0">
                <a:solidFill>
                  <a:srgbClr val="00B0F0"/>
                </a:solidFill>
                <a:latin typeface="UTM Flavour" panose="02040603050506020204" pitchFamily="18" charset="0"/>
              </a:rPr>
              <a:t> </a:t>
            </a:r>
            <a:r>
              <a:rPr lang="en-US" sz="4400" dirty="0" err="1">
                <a:solidFill>
                  <a:srgbClr val="00B0F0"/>
                </a:solidFill>
                <a:latin typeface="UTM Flavour" panose="02040603050506020204" pitchFamily="18" charset="0"/>
              </a:rPr>
              <a:t>bao</a:t>
            </a:r>
            <a:r>
              <a:rPr lang="en-US" sz="4400" dirty="0">
                <a:solidFill>
                  <a:srgbClr val="00B0F0"/>
                </a:solidFill>
                <a:latin typeface="UTM Flavour" panose="02040603050506020204" pitchFamily="18" charset="0"/>
              </a:rPr>
              <a:t> </a:t>
            </a:r>
            <a:r>
              <a:rPr lang="en-US" sz="4400" dirty="0" err="1">
                <a:solidFill>
                  <a:srgbClr val="00B0F0"/>
                </a:solidFill>
                <a:latin typeface="UTM Flavour" panose="02040603050506020204" pitchFamily="18" charset="0"/>
              </a:rPr>
              <a:t>gồm</a:t>
            </a:r>
            <a:r>
              <a:rPr lang="en-US" sz="4400" dirty="0">
                <a:solidFill>
                  <a:srgbClr val="00B0F0"/>
                </a:solidFill>
                <a:latin typeface="UTM Flavour" panose="02040603050506020204" pitchFamily="18" charset="0"/>
              </a:rPr>
              <a:t> …… </a:t>
            </a:r>
            <a:r>
              <a:rPr lang="en-US" sz="4400" dirty="0" err="1">
                <a:solidFill>
                  <a:srgbClr val="00B0F0"/>
                </a:solidFill>
                <a:latin typeface="UTM Flavour" panose="02040603050506020204" pitchFamily="18" charset="0"/>
              </a:rPr>
              <a:t>phần</a:t>
            </a:r>
            <a:endParaRPr lang="en-US" sz="4400" dirty="0">
              <a:solidFill>
                <a:srgbClr val="00B0F0"/>
              </a:solidFill>
              <a:latin typeface="UTM Flavour" panose="02040603050506020204" pitchFamily="18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65"/>
          <a:stretch/>
        </p:blipFill>
        <p:spPr>
          <a:xfrm>
            <a:off x="-108856" y="3666536"/>
            <a:ext cx="3211286" cy="3191464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3993197" y="2026229"/>
            <a:ext cx="598714" cy="591667"/>
          </a:xfrm>
          <a:prstGeom prst="ellipse">
            <a:avLst/>
          </a:prstGeom>
          <a:solidFill>
            <a:srgbClr val="92D050"/>
          </a:solidFill>
          <a:ln>
            <a:solidFill>
              <a:schemeClr val="accent2">
                <a:lumMod val="50000"/>
              </a:schemeClr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ln>
                  <a:solidFill>
                    <a:schemeClr val="tx1"/>
                  </a:solidFill>
                </a:ln>
                <a:latin typeface="UTM Flavour" panose="02040603050506020204" pitchFamily="18" charset="0"/>
              </a:rPr>
              <a:t>a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842282" y="1867724"/>
            <a:ext cx="2024743" cy="750172"/>
          </a:xfrm>
          <a:prstGeom prst="roundRect">
            <a:avLst/>
          </a:prstGeom>
          <a:solidFill>
            <a:srgbClr val="92D050"/>
          </a:solidFill>
          <a:ln>
            <a:solidFill>
              <a:schemeClr val="accent2">
                <a:lumMod val="50000"/>
              </a:schemeClr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n>
                  <a:solidFill>
                    <a:schemeClr val="tx1"/>
                  </a:solidFill>
                </a:ln>
                <a:latin typeface="UTM Flavour" panose="02040603050506020204" pitchFamily="18" charset="0"/>
              </a:rPr>
              <a:t>2</a:t>
            </a:r>
          </a:p>
        </p:txBody>
      </p:sp>
      <p:sp>
        <p:nvSpPr>
          <p:cNvPr id="13" name="Oval 12"/>
          <p:cNvSpPr/>
          <p:nvPr/>
        </p:nvSpPr>
        <p:spPr>
          <a:xfrm>
            <a:off x="3993197" y="3060843"/>
            <a:ext cx="598714" cy="591667"/>
          </a:xfrm>
          <a:prstGeom prst="ellipse">
            <a:avLst/>
          </a:prstGeom>
          <a:solidFill>
            <a:srgbClr val="92D050"/>
          </a:solidFill>
          <a:ln>
            <a:solidFill>
              <a:schemeClr val="accent2">
                <a:lumMod val="50000"/>
              </a:schemeClr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ln>
                  <a:solidFill>
                    <a:schemeClr val="tx1"/>
                  </a:solidFill>
                </a:ln>
                <a:latin typeface="UTM Flavour" panose="02040603050506020204" pitchFamily="18" charset="0"/>
              </a:rPr>
              <a:t>b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842282" y="2902338"/>
            <a:ext cx="2024743" cy="750172"/>
          </a:xfrm>
          <a:prstGeom prst="roundRect">
            <a:avLst/>
          </a:prstGeom>
          <a:solidFill>
            <a:srgbClr val="92D050"/>
          </a:solidFill>
          <a:ln>
            <a:solidFill>
              <a:schemeClr val="accent2">
                <a:lumMod val="50000"/>
              </a:schemeClr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n>
                  <a:solidFill>
                    <a:schemeClr val="tx1"/>
                  </a:solidFill>
                </a:ln>
                <a:latin typeface="UTM Flavour" panose="02040603050506020204" pitchFamily="18" charset="0"/>
              </a:rPr>
              <a:t>3</a:t>
            </a:r>
          </a:p>
        </p:txBody>
      </p:sp>
      <p:sp>
        <p:nvSpPr>
          <p:cNvPr id="15" name="Oval 14"/>
          <p:cNvSpPr/>
          <p:nvPr/>
        </p:nvSpPr>
        <p:spPr>
          <a:xfrm>
            <a:off x="3993197" y="4095457"/>
            <a:ext cx="598714" cy="591667"/>
          </a:xfrm>
          <a:prstGeom prst="ellipse">
            <a:avLst/>
          </a:prstGeom>
          <a:solidFill>
            <a:srgbClr val="92D050"/>
          </a:solidFill>
          <a:ln>
            <a:solidFill>
              <a:schemeClr val="accent2">
                <a:lumMod val="50000"/>
              </a:schemeClr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ln>
                  <a:solidFill>
                    <a:schemeClr val="tx1"/>
                  </a:solidFill>
                </a:ln>
                <a:latin typeface="UTM Flavour" panose="02040603050506020204" pitchFamily="18" charset="0"/>
              </a:rPr>
              <a:t>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42282" y="3936952"/>
            <a:ext cx="2024743" cy="750172"/>
          </a:xfrm>
          <a:prstGeom prst="roundRect">
            <a:avLst/>
          </a:prstGeom>
          <a:solidFill>
            <a:srgbClr val="92D050"/>
          </a:solidFill>
          <a:ln>
            <a:solidFill>
              <a:schemeClr val="accent2">
                <a:lumMod val="50000"/>
              </a:schemeClr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n>
                  <a:solidFill>
                    <a:schemeClr val="tx1"/>
                  </a:solidFill>
                </a:ln>
                <a:latin typeface="UTM Flavour" panose="02040603050506020204" pitchFamily="18" charset="0"/>
              </a:rPr>
              <a:t>4</a:t>
            </a:r>
          </a:p>
        </p:txBody>
      </p:sp>
      <p:sp>
        <p:nvSpPr>
          <p:cNvPr id="17" name="Oval 16"/>
          <p:cNvSpPr/>
          <p:nvPr/>
        </p:nvSpPr>
        <p:spPr>
          <a:xfrm>
            <a:off x="3993197" y="5086530"/>
            <a:ext cx="598714" cy="591667"/>
          </a:xfrm>
          <a:prstGeom prst="ellipse">
            <a:avLst/>
          </a:prstGeom>
          <a:solidFill>
            <a:srgbClr val="92D050"/>
          </a:solidFill>
          <a:ln>
            <a:solidFill>
              <a:schemeClr val="accent2">
                <a:lumMod val="50000"/>
              </a:schemeClr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ln>
                  <a:solidFill>
                    <a:schemeClr val="tx1"/>
                  </a:solidFill>
                </a:ln>
                <a:latin typeface="UTM Flavour" panose="02040603050506020204" pitchFamily="18" charset="0"/>
              </a:rPr>
              <a:t>d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842282" y="4928025"/>
            <a:ext cx="2024743" cy="750172"/>
          </a:xfrm>
          <a:prstGeom prst="roundRect">
            <a:avLst/>
          </a:prstGeom>
          <a:solidFill>
            <a:srgbClr val="92D050"/>
          </a:solidFill>
          <a:ln>
            <a:solidFill>
              <a:schemeClr val="accent2">
                <a:lumMod val="50000"/>
              </a:schemeClr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n>
                  <a:solidFill>
                    <a:schemeClr val="tx1"/>
                  </a:solidFill>
                </a:ln>
                <a:latin typeface="UTM Flavour" panose="02040603050506020204" pitchFamily="18" charset="0"/>
              </a:rP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332819" y="6781799"/>
            <a:ext cx="70684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C00000"/>
                </a:solidFill>
                <a:latin typeface="UTM Flavour" panose="02040603050506020204" pitchFamily="18" charset="0"/>
              </a:rPr>
              <a:t>Đó</a:t>
            </a:r>
            <a:r>
              <a:rPr lang="en-US" sz="4400" b="1" dirty="0">
                <a:solidFill>
                  <a:srgbClr val="C00000"/>
                </a:solidFill>
                <a:latin typeface="UTM Flavour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UTM Flavour" panose="02040603050506020204" pitchFamily="18" charset="0"/>
              </a:rPr>
              <a:t>là</a:t>
            </a:r>
            <a:r>
              <a:rPr lang="en-US" sz="4400" b="1" dirty="0">
                <a:solidFill>
                  <a:srgbClr val="C00000"/>
                </a:solidFill>
                <a:latin typeface="UTM Flavour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UTM Flavour" panose="02040603050506020204" pitchFamily="18" charset="0"/>
              </a:rPr>
              <a:t>những</a:t>
            </a:r>
            <a:r>
              <a:rPr lang="en-US" sz="4400" b="1" dirty="0">
                <a:solidFill>
                  <a:srgbClr val="C00000"/>
                </a:solidFill>
                <a:latin typeface="UTM Flavour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UTM Flavour" panose="02040603050506020204" pitchFamily="18" charset="0"/>
              </a:rPr>
              <a:t>phần</a:t>
            </a:r>
            <a:r>
              <a:rPr lang="en-US" sz="4400" b="1" dirty="0">
                <a:solidFill>
                  <a:srgbClr val="C00000"/>
                </a:solidFill>
                <a:latin typeface="UTM Flavour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UTM Flavour" panose="02040603050506020204" pitchFamily="18" charset="0"/>
              </a:rPr>
              <a:t>nào</a:t>
            </a:r>
            <a:r>
              <a:rPr lang="en-US" sz="4400" b="1" dirty="0">
                <a:solidFill>
                  <a:srgbClr val="C00000"/>
                </a:solidFill>
                <a:latin typeface="UTM Flavour" panose="02040603050506020204" pitchFamily="18" charset="0"/>
              </a:rPr>
              <a:t>?</a:t>
            </a:r>
            <a:endParaRPr lang="en-US" sz="5400" b="1" dirty="0">
              <a:solidFill>
                <a:srgbClr val="C00000"/>
              </a:solidFill>
              <a:latin typeface="UTM Flavour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3794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randombar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59259E-6 L -0.01315 -0.38611 " pathEditMode="relative" rAng="0" ptsTypes="AA">
                                      <p:cBhvr>
                                        <p:cTn id="10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4" y="-19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8" grpId="1"/>
      <p:bldP spid="9" grpId="0"/>
      <p:bldP spid="11" grpId="0" animBg="1"/>
      <p:bldP spid="11" grpId="1" animBg="1"/>
      <p:bldP spid="12" grpId="0" animBg="1"/>
      <p:bldP spid="12" grpId="1" animBg="1"/>
      <p:bldP spid="13" grpId="0" animBg="1"/>
      <p:bldP spid="14" grpId="0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91886" y="272143"/>
            <a:ext cx="11549743" cy="6357257"/>
          </a:xfrm>
          <a:prstGeom prst="rect">
            <a:avLst/>
          </a:prstGeom>
          <a:solidFill>
            <a:schemeClr val="bg1"/>
          </a:solidFill>
          <a:ln>
            <a:solidFill>
              <a:srgbClr val="927057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43975" y="339564"/>
            <a:ext cx="112455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C00000"/>
                </a:solidFill>
                <a:latin typeface="UTM Flavour" panose="02040603050506020204" pitchFamily="18" charset="0"/>
              </a:rPr>
              <a:t>Câu</a:t>
            </a:r>
            <a:r>
              <a:rPr lang="en-US" sz="3600" dirty="0">
                <a:solidFill>
                  <a:srgbClr val="C00000"/>
                </a:solidFill>
                <a:latin typeface="UTM Flavour" panose="02040603050506020204" pitchFamily="18" charset="0"/>
              </a:rPr>
              <a:t> 2: </a:t>
            </a:r>
            <a:r>
              <a:rPr lang="en-US" sz="4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Flavour" panose="02040603050506020204" pitchFamily="18" charset="0"/>
              </a:rPr>
              <a:t>Trong</a:t>
            </a:r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UTM Flavour" panose="02040603050506020204" pitchFamily="18" charset="0"/>
              </a:rPr>
              <a:t> </a:t>
            </a:r>
            <a:r>
              <a:rPr lang="en-US" sz="4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Flavour" panose="02040603050506020204" pitchFamily="18" charset="0"/>
              </a:rPr>
              <a:t>phần</a:t>
            </a:r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UTM Flavour" panose="02040603050506020204" pitchFamily="18" charset="0"/>
              </a:rPr>
              <a:t> </a:t>
            </a:r>
            <a:r>
              <a:rPr lang="en-US" sz="4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Flavour" panose="02040603050506020204" pitchFamily="18" charset="0"/>
              </a:rPr>
              <a:t>thân</a:t>
            </a:r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UTM Flavour" panose="02040603050506020204" pitchFamily="18" charset="0"/>
              </a:rPr>
              <a:t> </a:t>
            </a:r>
            <a:r>
              <a:rPr lang="en-US" sz="4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Flavour" panose="02040603050506020204" pitchFamily="18" charset="0"/>
              </a:rPr>
              <a:t>bài</a:t>
            </a:r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UTM Flavour" panose="02040603050506020204" pitchFamily="18" charset="0"/>
              </a:rPr>
              <a:t> </a:t>
            </a:r>
            <a:r>
              <a:rPr lang="en-US" sz="4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Flavour" panose="02040603050506020204" pitchFamily="18" charset="0"/>
              </a:rPr>
              <a:t>miêu</a:t>
            </a:r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UTM Flavour" panose="02040603050506020204" pitchFamily="18" charset="0"/>
              </a:rPr>
              <a:t> </a:t>
            </a:r>
            <a:r>
              <a:rPr lang="en-US" sz="4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Flavour" panose="02040603050506020204" pitchFamily="18" charset="0"/>
              </a:rPr>
              <a:t>tả</a:t>
            </a:r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UTM Flavour" panose="02040603050506020204" pitchFamily="18" charset="0"/>
              </a:rPr>
              <a:t> </a:t>
            </a:r>
            <a:r>
              <a:rPr lang="en-US" sz="4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Flavour" panose="02040603050506020204" pitchFamily="18" charset="0"/>
              </a:rPr>
              <a:t>đồ</a:t>
            </a:r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UTM Flavour" panose="02040603050506020204" pitchFamily="18" charset="0"/>
              </a:rPr>
              <a:t> </a:t>
            </a:r>
            <a:r>
              <a:rPr lang="en-US" sz="4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Flavour" panose="02040603050506020204" pitchFamily="18" charset="0"/>
              </a:rPr>
              <a:t>vật</a:t>
            </a:r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UTM Flavour" panose="02040603050506020204" pitchFamily="18" charset="0"/>
              </a:rPr>
              <a:t> </a:t>
            </a:r>
            <a:r>
              <a:rPr lang="en-US" sz="4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Flavour" panose="02040603050506020204" pitchFamily="18" charset="0"/>
              </a:rPr>
              <a:t>chúng</a:t>
            </a:r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UTM Flavour" panose="02040603050506020204" pitchFamily="18" charset="0"/>
              </a:rPr>
              <a:t> ta </a:t>
            </a:r>
            <a:r>
              <a:rPr lang="en-US" sz="4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Flavour" panose="02040603050506020204" pitchFamily="18" charset="0"/>
              </a:rPr>
              <a:t>nên</a:t>
            </a:r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UTM Flavour" panose="02040603050506020204" pitchFamily="18" charset="0"/>
              </a:rPr>
              <a:t> </a:t>
            </a:r>
            <a:r>
              <a:rPr lang="en-US" sz="4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Flavour" panose="02040603050506020204" pitchFamily="18" charset="0"/>
              </a:rPr>
              <a:t>miêu</a:t>
            </a:r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UTM Flavour" panose="02040603050506020204" pitchFamily="18" charset="0"/>
              </a:rPr>
              <a:t> </a:t>
            </a:r>
            <a:r>
              <a:rPr lang="en-US" sz="4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Flavour" panose="02040603050506020204" pitchFamily="18" charset="0"/>
              </a:rPr>
              <a:t>tả</a:t>
            </a:r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UTM Flavour" panose="02040603050506020204" pitchFamily="18" charset="0"/>
              </a:rPr>
              <a:t> </a:t>
            </a:r>
            <a:r>
              <a:rPr lang="en-US" sz="4400" dirty="0" err="1">
                <a:solidFill>
                  <a:srgbClr val="FFC000"/>
                </a:solidFill>
                <a:latin typeface="UTM Flavour" panose="02040603050506020204" pitchFamily="18" charset="0"/>
              </a:rPr>
              <a:t>theo</a:t>
            </a:r>
            <a:r>
              <a:rPr lang="en-US" sz="4400" dirty="0">
                <a:solidFill>
                  <a:srgbClr val="FFC000"/>
                </a:solidFill>
                <a:latin typeface="UTM Flavour" panose="02040603050506020204" pitchFamily="18" charset="0"/>
              </a:rPr>
              <a:t> </a:t>
            </a:r>
            <a:r>
              <a:rPr lang="en-US" sz="4400" dirty="0" err="1">
                <a:solidFill>
                  <a:srgbClr val="FFC000"/>
                </a:solidFill>
                <a:latin typeface="UTM Flavour" panose="02040603050506020204" pitchFamily="18" charset="0"/>
              </a:rPr>
              <a:t>trình</a:t>
            </a:r>
            <a:r>
              <a:rPr lang="en-US" sz="4400" dirty="0">
                <a:solidFill>
                  <a:srgbClr val="FFC000"/>
                </a:solidFill>
                <a:latin typeface="UTM Flavour" panose="02040603050506020204" pitchFamily="18" charset="0"/>
              </a:rPr>
              <a:t> </a:t>
            </a:r>
            <a:r>
              <a:rPr lang="en-US" sz="4400" dirty="0" err="1">
                <a:solidFill>
                  <a:srgbClr val="FFC000"/>
                </a:solidFill>
                <a:latin typeface="UTM Flavour" panose="02040603050506020204" pitchFamily="18" charset="0"/>
              </a:rPr>
              <a:t>tự</a:t>
            </a:r>
            <a:r>
              <a:rPr lang="en-US" sz="4400" dirty="0">
                <a:solidFill>
                  <a:srgbClr val="FFC000"/>
                </a:solidFill>
                <a:latin typeface="UTM Flavour" panose="02040603050506020204" pitchFamily="18" charset="0"/>
              </a:rPr>
              <a:t> </a:t>
            </a:r>
            <a:r>
              <a:rPr lang="en-US" sz="4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Flavour" panose="02040603050506020204" pitchFamily="18" charset="0"/>
              </a:rPr>
              <a:t>như</a:t>
            </a:r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UTM Flavour" panose="02040603050506020204" pitchFamily="18" charset="0"/>
              </a:rPr>
              <a:t> </a:t>
            </a:r>
            <a:r>
              <a:rPr lang="en-US" sz="4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Flavour" panose="02040603050506020204" pitchFamily="18" charset="0"/>
              </a:rPr>
              <a:t>thế</a:t>
            </a:r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UTM Flavour" panose="02040603050506020204" pitchFamily="18" charset="0"/>
              </a:rPr>
              <a:t> </a:t>
            </a:r>
            <a:r>
              <a:rPr lang="en-US" sz="4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Flavour" panose="02040603050506020204" pitchFamily="18" charset="0"/>
              </a:rPr>
              <a:t>nào</a:t>
            </a:r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UTM Flavour" panose="02040603050506020204" pitchFamily="18" charset="0"/>
              </a:rPr>
              <a:t> </a:t>
            </a:r>
            <a:r>
              <a:rPr lang="en-US" sz="4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Flavour" panose="02040603050506020204" pitchFamily="18" charset="0"/>
              </a:rPr>
              <a:t>các</a:t>
            </a:r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UTM Flavour" panose="02040603050506020204" pitchFamily="18" charset="0"/>
              </a:rPr>
              <a:t> </a:t>
            </a:r>
            <a:r>
              <a:rPr lang="en-US" sz="4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Flavour" panose="02040603050506020204" pitchFamily="18" charset="0"/>
              </a:rPr>
              <a:t>bạn</a:t>
            </a:r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UTM Flavour" panose="02040603050506020204" pitchFamily="18" charset="0"/>
              </a:rPr>
              <a:t> </a:t>
            </a:r>
            <a:r>
              <a:rPr lang="en-US" sz="4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Flavour" panose="02040603050506020204" pitchFamily="18" charset="0"/>
              </a:rPr>
              <a:t>nhỉ</a:t>
            </a:r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UTM Flavour" panose="02040603050506020204" pitchFamily="18" charset="0"/>
              </a:rPr>
              <a:t>?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4500" l="31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752"/>
          <a:stretch/>
        </p:blipFill>
        <p:spPr>
          <a:xfrm>
            <a:off x="0" y="3300085"/>
            <a:ext cx="1954041" cy="3504458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2433011" y="2622152"/>
            <a:ext cx="9508618" cy="2585323"/>
            <a:chOff x="2755876" y="6858000"/>
            <a:chExt cx="9741755" cy="2585323"/>
          </a:xfrm>
        </p:grpSpPr>
        <p:sp>
          <p:nvSpPr>
            <p:cNvPr id="19" name="TextBox 18"/>
            <p:cNvSpPr txBox="1"/>
            <p:nvPr/>
          </p:nvSpPr>
          <p:spPr>
            <a:xfrm>
              <a:off x="2755876" y="6858000"/>
              <a:ext cx="8086295" cy="2585323"/>
            </a:xfrm>
            <a:prstGeom prst="rect">
              <a:avLst/>
            </a:prstGeom>
            <a:solidFill>
              <a:srgbClr val="92D050">
                <a:alpha val="0"/>
              </a:srgbClr>
            </a:solidFill>
            <a:ln>
              <a:solidFill>
                <a:schemeClr val="tx1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en-US" sz="5400" b="1" dirty="0" err="1">
                  <a:solidFill>
                    <a:srgbClr val="C00000"/>
                  </a:solidFill>
                  <a:latin typeface="UTM Flavour" panose="02040603050506020204" pitchFamily="18" charset="0"/>
                </a:rPr>
                <a:t>Trước</a:t>
              </a:r>
              <a:r>
                <a:rPr lang="en-US" sz="5400" b="1" dirty="0">
                  <a:solidFill>
                    <a:srgbClr val="C00000"/>
                  </a:solidFill>
                  <a:latin typeface="UTM Flavour" panose="02040603050506020204" pitchFamily="18" charset="0"/>
                </a:rPr>
                <a:t> </a:t>
              </a:r>
              <a:r>
                <a:rPr lang="en-US" sz="5400" b="1" dirty="0" err="1">
                  <a:solidFill>
                    <a:srgbClr val="C00000"/>
                  </a:solidFill>
                  <a:latin typeface="UTM Flavour" panose="02040603050506020204" pitchFamily="18" charset="0"/>
                </a:rPr>
                <a:t>hết</a:t>
              </a:r>
              <a:r>
                <a:rPr lang="en-US" sz="5400" b="1" dirty="0">
                  <a:solidFill>
                    <a:srgbClr val="C00000"/>
                  </a:solidFill>
                  <a:latin typeface="UTM Flavour" panose="02040603050506020204" pitchFamily="18" charset="0"/>
                </a:rPr>
                <a:t>, </a:t>
              </a:r>
              <a:r>
                <a:rPr lang="en-US" sz="5400" b="1" dirty="0" err="1">
                  <a:solidFill>
                    <a:srgbClr val="C00000"/>
                  </a:solidFill>
                  <a:latin typeface="UTM Flavour" panose="02040603050506020204" pitchFamily="18" charset="0"/>
                </a:rPr>
                <a:t>nên</a:t>
              </a:r>
              <a:r>
                <a:rPr lang="en-US" sz="5400" b="1" dirty="0">
                  <a:solidFill>
                    <a:srgbClr val="C00000"/>
                  </a:solidFill>
                  <a:latin typeface="UTM Flavour" panose="02040603050506020204" pitchFamily="18" charset="0"/>
                </a:rPr>
                <a:t> </a:t>
              </a:r>
              <a:r>
                <a:rPr lang="en-US" sz="5400" b="1" dirty="0" err="1">
                  <a:solidFill>
                    <a:srgbClr val="C00000"/>
                  </a:solidFill>
                  <a:latin typeface="UTM Flavour" panose="02040603050506020204" pitchFamily="18" charset="0"/>
                </a:rPr>
                <a:t>tả</a:t>
              </a:r>
              <a:r>
                <a:rPr lang="en-US" sz="5400" b="1" dirty="0">
                  <a:solidFill>
                    <a:srgbClr val="C00000"/>
                  </a:solidFill>
                  <a:latin typeface="UTM Flavour" panose="02040603050506020204" pitchFamily="18" charset="0"/>
                </a:rPr>
                <a:t> </a:t>
              </a:r>
              <a:r>
                <a:rPr lang="en-US" sz="5400" b="1" dirty="0" err="1">
                  <a:solidFill>
                    <a:srgbClr val="C00000"/>
                  </a:solidFill>
                  <a:latin typeface="UTM Flavour" panose="02040603050506020204" pitchFamily="18" charset="0"/>
                </a:rPr>
                <a:t>bao</a:t>
              </a:r>
              <a:r>
                <a:rPr lang="en-US" sz="5400" b="1" dirty="0">
                  <a:solidFill>
                    <a:srgbClr val="C00000"/>
                  </a:solidFill>
                  <a:latin typeface="UTM Flavour" panose="02040603050506020204" pitchFamily="18" charset="0"/>
                </a:rPr>
                <a:t> </a:t>
              </a:r>
              <a:r>
                <a:rPr lang="en-US" sz="5400" b="1" dirty="0" err="1">
                  <a:solidFill>
                    <a:srgbClr val="C00000"/>
                  </a:solidFill>
                  <a:latin typeface="UTM Flavour" panose="02040603050506020204" pitchFamily="18" charset="0"/>
                </a:rPr>
                <a:t>quát</a:t>
              </a:r>
              <a:r>
                <a:rPr lang="en-US" sz="5400" b="1" dirty="0">
                  <a:solidFill>
                    <a:srgbClr val="C00000"/>
                  </a:solidFill>
                  <a:latin typeface="UTM Flavour" panose="02040603050506020204" pitchFamily="18" charset="0"/>
                </a:rPr>
                <a:t> </a:t>
              </a:r>
              <a:r>
                <a:rPr lang="en-US" sz="5400" b="1" dirty="0" err="1">
                  <a:solidFill>
                    <a:srgbClr val="C00000"/>
                  </a:solidFill>
                  <a:latin typeface="UTM Flavour" panose="02040603050506020204" pitchFamily="18" charset="0"/>
                </a:rPr>
                <a:t>toàn</a:t>
              </a:r>
              <a:r>
                <a:rPr lang="en-US" sz="5400" b="1" dirty="0">
                  <a:solidFill>
                    <a:srgbClr val="C00000"/>
                  </a:solidFill>
                  <a:latin typeface="UTM Flavour" panose="02040603050506020204" pitchFamily="18" charset="0"/>
                </a:rPr>
                <a:t> </a:t>
              </a:r>
              <a:r>
                <a:rPr lang="en-US" sz="5400" b="1" dirty="0" err="1">
                  <a:solidFill>
                    <a:srgbClr val="C00000"/>
                  </a:solidFill>
                  <a:latin typeface="UTM Flavour" panose="02040603050506020204" pitchFamily="18" charset="0"/>
                </a:rPr>
                <a:t>bộ</a:t>
              </a:r>
              <a:r>
                <a:rPr lang="en-US" sz="5400" b="1" dirty="0">
                  <a:solidFill>
                    <a:srgbClr val="C00000"/>
                  </a:solidFill>
                  <a:latin typeface="UTM Flavour" panose="02040603050506020204" pitchFamily="18" charset="0"/>
                </a:rPr>
                <a:t> </a:t>
              </a:r>
              <a:r>
                <a:rPr lang="en-US" sz="5400" b="1" dirty="0" err="1">
                  <a:solidFill>
                    <a:srgbClr val="C00000"/>
                  </a:solidFill>
                  <a:latin typeface="UTM Flavour" panose="02040603050506020204" pitchFamily="18" charset="0"/>
                </a:rPr>
                <a:t>đồ</a:t>
              </a:r>
              <a:r>
                <a:rPr lang="en-US" sz="5400" b="1" dirty="0">
                  <a:solidFill>
                    <a:srgbClr val="C00000"/>
                  </a:solidFill>
                  <a:latin typeface="UTM Flavour" panose="02040603050506020204" pitchFamily="18" charset="0"/>
                </a:rPr>
                <a:t> </a:t>
              </a:r>
              <a:r>
                <a:rPr lang="en-US" sz="5400" b="1" dirty="0" err="1">
                  <a:solidFill>
                    <a:srgbClr val="C00000"/>
                  </a:solidFill>
                  <a:latin typeface="UTM Flavour" panose="02040603050506020204" pitchFamily="18" charset="0"/>
                </a:rPr>
                <a:t>vật</a:t>
              </a:r>
              <a:r>
                <a:rPr lang="en-US" sz="5400" b="1" dirty="0">
                  <a:solidFill>
                    <a:srgbClr val="C00000"/>
                  </a:solidFill>
                  <a:latin typeface="UTM Flavour" panose="02040603050506020204" pitchFamily="18" charset="0"/>
                </a:rPr>
                <a:t>, </a:t>
              </a:r>
              <a:r>
                <a:rPr lang="en-US" sz="5400" b="1" dirty="0" err="1">
                  <a:solidFill>
                    <a:srgbClr val="C00000"/>
                  </a:solidFill>
                  <a:latin typeface="UTM Flavour" panose="02040603050506020204" pitchFamily="18" charset="0"/>
                </a:rPr>
                <a:t>rồi</a:t>
              </a:r>
              <a:r>
                <a:rPr lang="en-US" sz="5400" b="1" dirty="0">
                  <a:solidFill>
                    <a:srgbClr val="C00000"/>
                  </a:solidFill>
                  <a:latin typeface="UTM Flavour" panose="02040603050506020204" pitchFamily="18" charset="0"/>
                </a:rPr>
                <a:t> </a:t>
              </a:r>
              <a:r>
                <a:rPr lang="en-US" sz="5400" b="1" dirty="0" err="1">
                  <a:solidFill>
                    <a:srgbClr val="C00000"/>
                  </a:solidFill>
                  <a:latin typeface="UTM Flavour" panose="02040603050506020204" pitchFamily="18" charset="0"/>
                </a:rPr>
                <a:t>tả</a:t>
              </a:r>
              <a:r>
                <a:rPr lang="en-US" sz="5400" b="1" dirty="0">
                  <a:solidFill>
                    <a:srgbClr val="C00000"/>
                  </a:solidFill>
                  <a:latin typeface="UTM Flavour" panose="02040603050506020204" pitchFamily="18" charset="0"/>
                </a:rPr>
                <a:t> </a:t>
              </a:r>
              <a:r>
                <a:rPr lang="en-US" sz="5400" b="1" dirty="0" err="1">
                  <a:solidFill>
                    <a:srgbClr val="C00000"/>
                  </a:solidFill>
                  <a:latin typeface="UTM Flavour" panose="02040603050506020204" pitchFamily="18" charset="0"/>
                </a:rPr>
                <a:t>những</a:t>
              </a:r>
              <a:r>
                <a:rPr lang="en-US" sz="5400" b="1" dirty="0">
                  <a:solidFill>
                    <a:srgbClr val="C00000"/>
                  </a:solidFill>
                  <a:latin typeface="UTM Flavour" panose="02040603050506020204" pitchFamily="18" charset="0"/>
                </a:rPr>
                <a:t> </a:t>
              </a:r>
              <a:r>
                <a:rPr lang="en-US" sz="5400" b="1" dirty="0" err="1">
                  <a:solidFill>
                    <a:srgbClr val="C00000"/>
                  </a:solidFill>
                  <a:latin typeface="UTM Flavour" panose="02040603050506020204" pitchFamily="18" charset="0"/>
                </a:rPr>
                <a:t>bộ</a:t>
              </a:r>
              <a:r>
                <a:rPr lang="en-US" sz="5400" b="1" dirty="0">
                  <a:solidFill>
                    <a:srgbClr val="C00000"/>
                  </a:solidFill>
                  <a:latin typeface="UTM Flavour" panose="02040603050506020204" pitchFamily="18" charset="0"/>
                </a:rPr>
                <a:t> </a:t>
              </a:r>
              <a:r>
                <a:rPr lang="en-US" sz="5400" b="1" dirty="0" err="1">
                  <a:solidFill>
                    <a:srgbClr val="C00000"/>
                  </a:solidFill>
                  <a:latin typeface="UTM Flavour" panose="02040603050506020204" pitchFamily="18" charset="0"/>
                </a:rPr>
                <a:t>phận</a:t>
              </a:r>
              <a:r>
                <a:rPr lang="en-US" sz="5400" b="1" dirty="0">
                  <a:solidFill>
                    <a:srgbClr val="C00000"/>
                  </a:solidFill>
                  <a:latin typeface="UTM Flavour" panose="02040603050506020204" pitchFamily="18" charset="0"/>
                </a:rPr>
                <a:t> </a:t>
              </a:r>
              <a:r>
                <a:rPr lang="en-US" sz="5400" b="1" dirty="0" err="1">
                  <a:solidFill>
                    <a:srgbClr val="C00000"/>
                  </a:solidFill>
                  <a:latin typeface="UTM Flavour" panose="02040603050506020204" pitchFamily="18" charset="0"/>
                </a:rPr>
                <a:t>có</a:t>
              </a:r>
              <a:r>
                <a:rPr lang="en-US" sz="5400" b="1" dirty="0">
                  <a:solidFill>
                    <a:srgbClr val="C00000"/>
                  </a:solidFill>
                  <a:latin typeface="UTM Flavour" panose="02040603050506020204" pitchFamily="18" charset="0"/>
                </a:rPr>
                <a:t> </a:t>
              </a:r>
              <a:r>
                <a:rPr lang="en-US" sz="5400" b="1" dirty="0" err="1">
                  <a:solidFill>
                    <a:srgbClr val="C00000"/>
                  </a:solidFill>
                  <a:latin typeface="UTM Flavour" panose="02040603050506020204" pitchFamily="18" charset="0"/>
                </a:rPr>
                <a:t>đặc</a:t>
              </a:r>
              <a:r>
                <a:rPr lang="en-US" sz="5400" b="1" dirty="0">
                  <a:solidFill>
                    <a:srgbClr val="C00000"/>
                  </a:solidFill>
                  <a:latin typeface="UTM Flavour" panose="02040603050506020204" pitchFamily="18" charset="0"/>
                </a:rPr>
                <a:t> </a:t>
              </a:r>
              <a:r>
                <a:rPr lang="en-US" sz="5400" b="1" dirty="0" err="1">
                  <a:solidFill>
                    <a:srgbClr val="C00000"/>
                  </a:solidFill>
                  <a:latin typeface="UTM Flavour" panose="02040603050506020204" pitchFamily="18" charset="0"/>
                </a:rPr>
                <a:t>điểm</a:t>
              </a:r>
              <a:r>
                <a:rPr lang="en-US" sz="5400" b="1" dirty="0">
                  <a:solidFill>
                    <a:srgbClr val="C00000"/>
                  </a:solidFill>
                  <a:latin typeface="UTM Flavour" panose="02040603050506020204" pitchFamily="18" charset="0"/>
                </a:rPr>
                <a:t> </a:t>
              </a:r>
              <a:r>
                <a:rPr lang="en-US" sz="5400" b="1" dirty="0" err="1">
                  <a:solidFill>
                    <a:srgbClr val="C00000"/>
                  </a:solidFill>
                  <a:latin typeface="UTM Flavour" panose="02040603050506020204" pitchFamily="18" charset="0"/>
                </a:rPr>
                <a:t>nổi</a:t>
              </a:r>
              <a:r>
                <a:rPr lang="en-US" sz="5400" b="1" dirty="0">
                  <a:solidFill>
                    <a:srgbClr val="C00000"/>
                  </a:solidFill>
                  <a:latin typeface="UTM Flavour" panose="02040603050506020204" pitchFamily="18" charset="0"/>
                </a:rPr>
                <a:t> </a:t>
              </a:r>
              <a:r>
                <a:rPr lang="en-US" sz="5400" b="1" dirty="0" err="1">
                  <a:solidFill>
                    <a:srgbClr val="C00000"/>
                  </a:solidFill>
                  <a:latin typeface="UTM Flavour" panose="02040603050506020204" pitchFamily="18" charset="0"/>
                </a:rPr>
                <a:t>bật</a:t>
              </a:r>
              <a:endParaRPr lang="en-US" sz="6600" b="1" dirty="0">
                <a:solidFill>
                  <a:srgbClr val="C00000"/>
                </a:solidFill>
                <a:latin typeface="UTM Flavour" panose="02040603050506020204" pitchFamily="18" charset="0"/>
              </a:endParaRPr>
            </a:p>
          </p:txBody>
        </p:sp>
        <p:pic>
          <p:nvPicPr>
            <p:cNvPr id="2052" name="Picture 4" descr="Doll Vector Art &amp;amp; Graphics | freevector.com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9982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90696" y="7065428"/>
              <a:ext cx="2206935" cy="2377895"/>
            </a:xfrm>
            <a:prstGeom prst="rect">
              <a:avLst/>
            </a:prstGeom>
            <a:noFill/>
            <a:ln>
              <a:noFill/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14391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9891" y="-283028"/>
            <a:ext cx="10972799" cy="5780313"/>
          </a:xfrm>
          <a:prstGeom prst="rect">
            <a:avLst/>
          </a:prstGeom>
        </p:spPr>
      </p:pic>
      <p:sp>
        <p:nvSpPr>
          <p:cNvPr id="8" name="Subtitle 2"/>
          <p:cNvSpPr txBox="1">
            <a:spLocks/>
          </p:cNvSpPr>
          <p:nvPr/>
        </p:nvSpPr>
        <p:spPr>
          <a:xfrm>
            <a:off x="684508" y="1401309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nắm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cấu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miêu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bây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nhé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pic>
        <p:nvPicPr>
          <p:cNvPr id="7" name="图片 9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4500" l="31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752"/>
          <a:stretch/>
        </p:blipFill>
        <p:spPr>
          <a:xfrm>
            <a:off x="9416143" y="3353542"/>
            <a:ext cx="1954041" cy="3504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5177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8718" y="1014328"/>
            <a:ext cx="8370494" cy="4884493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3273" y="3456574"/>
            <a:ext cx="9144000" cy="1655762"/>
          </a:xfrm>
        </p:spPr>
        <p:txBody>
          <a:bodyPr>
            <a:noAutofit/>
          </a:bodyPr>
          <a:lstStyle/>
          <a:p>
            <a:r>
              <a:rPr lang="en-US" sz="6000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Showcard" panose="02040603050506020204" pitchFamily="18" charset="0"/>
              </a:rPr>
              <a:t>LUYỆN TẬP </a:t>
            </a:r>
          </a:p>
          <a:p>
            <a:r>
              <a:rPr lang="en-US" sz="6000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Showcard" panose="02040603050506020204" pitchFamily="18" charset="0"/>
              </a:rPr>
              <a:t>QUAN SÁT CÂY CỐI</a:t>
            </a:r>
          </a:p>
        </p:txBody>
      </p:sp>
      <p:pic>
        <p:nvPicPr>
          <p:cNvPr id="4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2546" y="1355332"/>
            <a:ext cx="3529454" cy="5983528"/>
          </a:xfrm>
          <a:prstGeom prst="rect">
            <a:avLst/>
          </a:prstGeom>
        </p:spPr>
      </p:pic>
      <p:pic>
        <p:nvPicPr>
          <p:cNvPr id="5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462" y="1840456"/>
            <a:ext cx="2898184" cy="5083701"/>
          </a:xfrm>
          <a:prstGeom prst="rect">
            <a:avLst/>
          </a:prstGeom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1353360" y="3489601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dirty="0">
                <a:solidFill>
                  <a:srgbClr val="00B050"/>
                </a:solidFill>
                <a:latin typeface="UTM Showcard" panose="02040603050506020204" pitchFamily="18" charset="0"/>
              </a:rPr>
              <a:t>LUYỆN TẬP </a:t>
            </a:r>
          </a:p>
          <a:p>
            <a:r>
              <a:rPr lang="en-US" sz="6000" dirty="0">
                <a:solidFill>
                  <a:srgbClr val="00B050"/>
                </a:solidFill>
                <a:latin typeface="UTM Showcard" panose="02040603050506020204" pitchFamily="18" charset="0"/>
              </a:rPr>
              <a:t>QUAN SÁT CÂY CỐI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1224072" y="2747809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prstTxWarp prst="textArchUp">
              <a:avLst/>
            </a:prstTxWarp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dirty="0" err="1">
                <a:solidFill>
                  <a:schemeClr val="bg2">
                    <a:lumMod val="2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</a:rPr>
              <a:t>Tập</a:t>
            </a:r>
            <a:r>
              <a:rPr lang="en-US" sz="6000" dirty="0">
                <a:solidFill>
                  <a:schemeClr val="bg2">
                    <a:lumMod val="2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</a:rPr>
              <a:t> </a:t>
            </a:r>
            <a:r>
              <a:rPr lang="en-US" sz="6000" dirty="0" err="1">
                <a:solidFill>
                  <a:schemeClr val="bg2">
                    <a:lumMod val="2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</a:rPr>
              <a:t>làm</a:t>
            </a:r>
            <a:r>
              <a:rPr lang="en-US" sz="6000" dirty="0">
                <a:solidFill>
                  <a:schemeClr val="bg2">
                    <a:lumMod val="2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</a:rPr>
              <a:t> </a:t>
            </a:r>
            <a:r>
              <a:rPr lang="en-US" sz="6000" dirty="0" err="1">
                <a:solidFill>
                  <a:schemeClr val="bg2">
                    <a:lumMod val="2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</a:rPr>
              <a:t>văn</a:t>
            </a:r>
            <a:r>
              <a:rPr lang="en-US" sz="6000" dirty="0">
                <a:solidFill>
                  <a:schemeClr val="bg2">
                    <a:lumMod val="2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</a:rPr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41527433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  <p:bldP spid="7" grpId="0"/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49419354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自定义 30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550C5"/>
      </a:accent1>
      <a:accent2>
        <a:srgbClr val="3550C5"/>
      </a:accent2>
      <a:accent3>
        <a:srgbClr val="3550C5"/>
      </a:accent3>
      <a:accent4>
        <a:srgbClr val="3550C5"/>
      </a:accent4>
      <a:accent5>
        <a:srgbClr val="3550C5"/>
      </a:accent5>
      <a:accent6>
        <a:srgbClr val="3550C5"/>
      </a:accent6>
      <a:hlink>
        <a:srgbClr val="0563C1"/>
      </a:hlink>
      <a:folHlink>
        <a:srgbClr val="954F72"/>
      </a:folHlink>
    </a:clrScheme>
    <a:fontScheme name="思源黑体">
      <a:majorFont>
        <a:latin typeface="思源黑体 CN Bold"/>
        <a:ea typeface="思源黑体 CN Bold"/>
        <a:cs typeface=""/>
      </a:majorFont>
      <a:minorFont>
        <a:latin typeface="思源黑体 CN Norm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自定义 30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550C5"/>
      </a:accent1>
      <a:accent2>
        <a:srgbClr val="3550C5"/>
      </a:accent2>
      <a:accent3>
        <a:srgbClr val="3550C5"/>
      </a:accent3>
      <a:accent4>
        <a:srgbClr val="3550C5"/>
      </a:accent4>
      <a:accent5>
        <a:srgbClr val="3550C5"/>
      </a:accent5>
      <a:accent6>
        <a:srgbClr val="3550C5"/>
      </a:accent6>
      <a:hlink>
        <a:srgbClr val="0563C1"/>
      </a:hlink>
      <a:folHlink>
        <a:srgbClr val="954F72"/>
      </a:folHlink>
    </a:clrScheme>
    <a:fontScheme name="思源黑体">
      <a:majorFont>
        <a:latin typeface="思源黑体 CN Bold"/>
        <a:ea typeface="思源黑体 CN Bold"/>
        <a:cs typeface=""/>
      </a:majorFont>
      <a:minorFont>
        <a:latin typeface="思源黑体 CN Norm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2201</Words>
  <Application>Microsoft Office PowerPoint</Application>
  <PresentationFormat>Widescreen</PresentationFormat>
  <Paragraphs>165</Paragraphs>
  <Slides>30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30</vt:i4>
      </vt:variant>
    </vt:vector>
  </HeadingPairs>
  <TitlesOfParts>
    <vt:vector size="43" baseType="lpstr">
      <vt:lpstr>Arial</vt:lpstr>
      <vt:lpstr>等线</vt:lpstr>
      <vt:lpstr>思源黑体 CN Normal</vt:lpstr>
      <vt:lpstr>思源黑体 CN Bold</vt:lpstr>
      <vt:lpstr>Calibri Light</vt:lpstr>
      <vt:lpstr>Times New Roman</vt:lpstr>
      <vt:lpstr>UTM Showcard</vt:lpstr>
      <vt:lpstr>Calibri</vt:lpstr>
      <vt:lpstr>UTM Flavour</vt:lpstr>
      <vt:lpstr>Wingdings</vt:lpstr>
      <vt:lpstr>Office Theme</vt:lpstr>
      <vt:lpstr>Office 主题​​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1 – KHỞI ĐỘNG</vt:lpstr>
      <vt:lpstr>PowerPoint Presentation</vt:lpstr>
      <vt:lpstr>PowerPoint Presentation</vt:lpstr>
      <vt:lpstr>PowerPoint Presentation</vt:lpstr>
      <vt:lpstr>PowerPoint Presentation</vt:lpstr>
      <vt:lpstr>2 – khám phá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 – thực hành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Nguyễn Thị Hồng Linh</dc:creator>
  <cp:lastModifiedBy>Lan Anh Dương</cp:lastModifiedBy>
  <cp:revision>29</cp:revision>
  <dcterms:created xsi:type="dcterms:W3CDTF">2022-01-18T04:23:46Z</dcterms:created>
  <dcterms:modified xsi:type="dcterms:W3CDTF">2023-07-23T13:58:19Z</dcterms:modified>
</cp:coreProperties>
</file>