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2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26"/>
  </p:notesMasterIdLst>
  <p:sldIdLst>
    <p:sldId id="256" r:id="rId3"/>
    <p:sldId id="293" r:id="rId4"/>
    <p:sldId id="292" r:id="rId5"/>
    <p:sldId id="265" r:id="rId6"/>
    <p:sldId id="270" r:id="rId7"/>
    <p:sldId id="339" r:id="rId8"/>
    <p:sldId id="257" r:id="rId9"/>
    <p:sldId id="273" r:id="rId10"/>
    <p:sldId id="353" r:id="rId11"/>
    <p:sldId id="340" r:id="rId12"/>
    <p:sldId id="271" r:id="rId13"/>
    <p:sldId id="343" r:id="rId14"/>
    <p:sldId id="344" r:id="rId15"/>
    <p:sldId id="268" r:id="rId16"/>
    <p:sldId id="345" r:id="rId17"/>
    <p:sldId id="341" r:id="rId18"/>
    <p:sldId id="346" r:id="rId19"/>
    <p:sldId id="342" r:id="rId20"/>
    <p:sldId id="272" r:id="rId21"/>
    <p:sldId id="348" r:id="rId22"/>
    <p:sldId id="349" r:id="rId23"/>
    <p:sldId id="351" r:id="rId24"/>
    <p:sldId id="352" r:id="rId25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1">
          <p15:clr>
            <a:srgbClr val="A4A3A4"/>
          </p15:clr>
        </p15:guide>
        <p15:guide id="2" pos="384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79B"/>
    <a:srgbClr val="FDE9FB"/>
    <a:srgbClr val="7F38B4"/>
    <a:srgbClr val="EA9CAC"/>
    <a:srgbClr val="F8A6F0"/>
    <a:srgbClr val="3E22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>
        <p:scale>
          <a:sx n="69" d="100"/>
          <a:sy n="69" d="100"/>
        </p:scale>
        <p:origin x="-488" y="-68"/>
      </p:cViewPr>
      <p:guideLst>
        <p:guide orient="horz" pos="2161"/>
        <p:guide pos="384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C64D93-BB6F-4695-9FA6-57E2AAAA2934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22C927-A827-40E2-98F0-B7BBE5925E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9517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22C927-A827-40E2-98F0-B7BBE5925EE7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22C927-A827-40E2-98F0-B7BBE5925EE7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22C927-A827-40E2-98F0-B7BBE5925EE7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22C927-A827-40E2-98F0-B7BBE5925EE7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22C927-A827-40E2-98F0-B7BBE5925EE7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22C927-A827-40E2-98F0-B7BBE5925EE7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22C927-A827-40E2-98F0-B7BBE5925EE7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22C927-A827-40E2-98F0-B7BBE5925EE7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22C927-A827-40E2-98F0-B7BBE5925EE7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22C927-A827-40E2-98F0-B7BBE5925EE7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22C927-A827-40E2-98F0-B7BBE5925EE7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22C927-A827-40E2-98F0-B7BBE5925EE7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22C927-A827-40E2-98F0-B7BBE5925EE7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22C927-A827-40E2-98F0-B7BBE5925EE7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491-828B-4127-8CE2-C6A7DED8B2FE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DB380-5D91-4C69-8E8C-9D3B76CB364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491-828B-4127-8CE2-C6A7DED8B2FE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DB380-5D91-4C69-8E8C-9D3B76CB364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491-828B-4127-8CE2-C6A7DED8B2FE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DB380-5D91-4C69-8E8C-9D3B76CB364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491-828B-4127-8CE2-C6A7DED8B2FE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DB380-5D91-4C69-8E8C-9D3B76CB364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原创孟菲斯风格艺术背景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2688590" y="-2688590"/>
            <a:ext cx="6847205" cy="12224385"/>
          </a:xfrm>
          <a:prstGeom prst="rect">
            <a:avLst/>
          </a:prstGeom>
        </p:spPr>
      </p:pic>
      <p:sp>
        <p:nvSpPr>
          <p:cNvPr id="7" name="剪去单角的矩形 6"/>
          <p:cNvSpPr/>
          <p:nvPr userDrawn="1"/>
        </p:nvSpPr>
        <p:spPr>
          <a:xfrm>
            <a:off x="384175" y="389890"/>
            <a:ext cx="11427460" cy="6078220"/>
          </a:xfrm>
          <a:prstGeom prst="snip1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491-828B-4127-8CE2-C6A7DED8B2FE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DB380-5D91-4C69-8E8C-9D3B76CB364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491-828B-4127-8CE2-C6A7DED8B2FE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DB380-5D91-4C69-8E8C-9D3B76CB364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491-828B-4127-8CE2-C6A7DED8B2FE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DB380-5D91-4C69-8E8C-9D3B76CB364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491-828B-4127-8CE2-C6A7DED8B2FE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DB380-5D91-4C69-8E8C-9D3B76CB364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491-828B-4127-8CE2-C6A7DED8B2FE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DB380-5D91-4C69-8E8C-9D3B76CB364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491-828B-4127-8CE2-C6A7DED8B2FE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DB380-5D91-4C69-8E8C-9D3B76CB364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原创孟菲斯风格艺术背景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2688590" y="-2688590"/>
            <a:ext cx="6847205" cy="12224385"/>
          </a:xfrm>
          <a:prstGeom prst="rect">
            <a:avLst/>
          </a:prstGeom>
        </p:spPr>
      </p:pic>
      <p:sp>
        <p:nvSpPr>
          <p:cNvPr id="7" name="剪去单角的矩形 6"/>
          <p:cNvSpPr/>
          <p:nvPr userDrawn="1"/>
        </p:nvSpPr>
        <p:spPr>
          <a:xfrm>
            <a:off x="384175" y="389890"/>
            <a:ext cx="11427460" cy="6078220"/>
          </a:xfrm>
          <a:prstGeom prst="snip1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491-828B-4127-8CE2-C6A7DED8B2FE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DB380-5D91-4C69-8E8C-9D3B76CB364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491-828B-4127-8CE2-C6A7DED8B2FE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DB380-5D91-4C69-8E8C-9D3B76CB364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491-828B-4127-8CE2-C6A7DED8B2FE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DB380-5D91-4C69-8E8C-9D3B76CB364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491-828B-4127-8CE2-C6A7DED8B2FE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DB380-5D91-4C69-8E8C-9D3B76CB364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491-828B-4127-8CE2-C6A7DED8B2FE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DB380-5D91-4C69-8E8C-9D3B76CB364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491-828B-4127-8CE2-C6A7DED8B2FE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DB380-5D91-4C69-8E8C-9D3B76CB364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491-828B-4127-8CE2-C6A7DED8B2FE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DB380-5D91-4C69-8E8C-9D3B76CB364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491-828B-4127-8CE2-C6A7DED8B2FE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DB380-5D91-4C69-8E8C-9D3B76CB364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491-828B-4127-8CE2-C6A7DED8B2FE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DB380-5D91-4C69-8E8C-9D3B76CB364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491-828B-4127-8CE2-C6A7DED8B2FE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DB380-5D91-4C69-8E8C-9D3B76CB364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34491-828B-4127-8CE2-C6A7DED8B2FE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3DB380-5D91-4C69-8E8C-9D3B76CB364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77848" y="-2353103"/>
            <a:ext cx="1146048" cy="11460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4585" y="8307148"/>
            <a:ext cx="1146048" cy="11460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34491-828B-4127-8CE2-C6A7DED8B2FE}" type="datetimeFigureOut">
              <a:rPr lang="zh-CN" altLang="en-US" smtClean="0"/>
              <a:t>2022/2/16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3DB380-5D91-4C69-8E8C-9D3B76CB364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gif"/><Relationship Id="rId5" Type="http://schemas.openxmlformats.org/officeDocument/2006/relationships/slide" Target="slide12.xml"/><Relationship Id="rId4" Type="http://schemas.openxmlformats.org/officeDocument/2006/relationships/slide" Target="slide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原创孟菲斯风格艺术背景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2688590" y="-2688590"/>
            <a:ext cx="6847205" cy="12224385"/>
          </a:xfrm>
          <a:prstGeom prst="rect">
            <a:avLst/>
          </a:prstGeom>
        </p:spPr>
      </p:pic>
      <p:sp>
        <p:nvSpPr>
          <p:cNvPr id="9" name="圆角矩形 8"/>
          <p:cNvSpPr/>
          <p:nvPr/>
        </p:nvSpPr>
        <p:spPr>
          <a:xfrm>
            <a:off x="1577975" y="1384935"/>
            <a:ext cx="9413240" cy="386651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口哨欢快儿童旅行视频儿童节配乐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4926" y="-1851977"/>
            <a:ext cx="609600" cy="609600"/>
          </a:xfrm>
          <a:prstGeom prst="rect">
            <a:avLst/>
          </a:prstGeom>
        </p:spPr>
      </p:pic>
      <p:sp>
        <p:nvSpPr>
          <p:cNvPr id="7" name="圆角矩形 6"/>
          <p:cNvSpPr/>
          <p:nvPr/>
        </p:nvSpPr>
        <p:spPr>
          <a:xfrm>
            <a:off x="2476261" y="4676609"/>
            <a:ext cx="4274185" cy="415290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2355611" y="4392764"/>
            <a:ext cx="3982085" cy="534035"/>
          </a:xfrm>
          <a:prstGeom prst="rect">
            <a:avLst/>
          </a:prstGeom>
          <a:solidFill>
            <a:srgbClr val="EA9CAC"/>
          </a:solidFill>
        </p:spPr>
        <p:txBody>
          <a:bodyPr wrap="square" rtlCol="0">
            <a:spAutoFit/>
          </a:bodyPr>
          <a:lstStyle/>
          <a:p>
            <a:pPr algn="dist">
              <a:lnSpc>
                <a:spcPct val="90000"/>
              </a:lnSpc>
            </a:pPr>
            <a:endParaRPr lang="zh-CN" altLang="en-US" sz="3200" dirty="0">
              <a:ln>
                <a:noFill/>
              </a:ln>
              <a:solidFill>
                <a:schemeClr val="bg1"/>
              </a:solidFill>
              <a:effectLst/>
              <a:latin typeface="字魂71号-御守锦书" panose="00000500000000000000" charset="-122"/>
              <a:ea typeface="字魂71号-御守锦书" panose="00000500000000000000" charset="-122"/>
              <a:cs typeface="Noto Sans S Chinese Black" panose="020B0A00000000000000" charset="-122"/>
              <a:sym typeface="+mn-ea"/>
            </a:endParaRPr>
          </a:p>
        </p:txBody>
      </p:sp>
      <p:pic>
        <p:nvPicPr>
          <p:cNvPr id="13" name="图片 12" descr="8-12"/>
          <p:cNvPicPr>
            <a:picLocks noChangeAspect="1"/>
          </p:cNvPicPr>
          <p:nvPr/>
        </p:nvPicPr>
        <p:blipFill>
          <a:blip r:embed="rId7"/>
          <a:srcRect l="8516" t="15849" r="8999" b="11116"/>
          <a:stretch>
            <a:fillRect/>
          </a:stretch>
        </p:blipFill>
        <p:spPr>
          <a:xfrm flipH="1">
            <a:off x="6779260" y="1003935"/>
            <a:ext cx="5080635" cy="4498975"/>
          </a:xfrm>
          <a:prstGeom prst="rect">
            <a:avLst/>
          </a:prstGeom>
        </p:spPr>
      </p:pic>
      <p:sp>
        <p:nvSpPr>
          <p:cNvPr id="16" name="文本框 33">
            <a:extLst>
              <a:ext uri="{FF2B5EF4-FFF2-40B4-BE49-F238E27FC236}">
                <a16:creationId xmlns="" xmlns:a16="http://schemas.microsoft.com/office/drawing/2014/main" id="{5CD8A52B-33D1-483A-9EE7-BFE5738FDC33}"/>
              </a:ext>
            </a:extLst>
          </p:cNvPr>
          <p:cNvSpPr txBox="1"/>
          <p:nvPr/>
        </p:nvSpPr>
        <p:spPr>
          <a:xfrm>
            <a:off x="3138316" y="4435867"/>
            <a:ext cx="2541495" cy="443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000" dirty="0" smtClean="0">
                <a:solidFill>
                  <a:schemeClr val="bg1"/>
                </a:solidFill>
                <a:latin typeface="UTM Loko" pitchFamily="18" charset="0"/>
                <a:ea typeface="字魂37号-波纹乖乖体" panose="02000000000000000000" pitchFamily="2" charset="-122"/>
              </a:rPr>
              <a:t>(</a:t>
            </a:r>
            <a:r>
              <a:rPr lang="en-US" altLang="zh-CN" sz="2000" dirty="0" err="1" smtClean="0">
                <a:solidFill>
                  <a:schemeClr val="bg1"/>
                </a:solidFill>
                <a:latin typeface="UTM Loko" pitchFamily="18" charset="0"/>
                <a:ea typeface="字魂37号-波纹乖乖体" panose="02000000000000000000" pitchFamily="2" charset="-122"/>
              </a:rPr>
              <a:t>Trang</a:t>
            </a:r>
            <a:r>
              <a:rPr lang="en-US" altLang="zh-CN" sz="2000" dirty="0" smtClean="0">
                <a:solidFill>
                  <a:schemeClr val="bg1"/>
                </a:solidFill>
                <a:latin typeface="UTM Loko" pitchFamily="18" charset="0"/>
                <a:ea typeface="字魂37号-波纹乖乖体" panose="02000000000000000000" pitchFamily="2" charset="-122"/>
              </a:rPr>
              <a:t> 114, 115)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58085" y="1345487"/>
            <a:ext cx="13019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spc="300" dirty="0" err="1" smtClean="0">
                <a:solidFill>
                  <a:srgbClr val="0070C0"/>
                </a:solidFill>
                <a:latin typeface="UTM Fleur" pitchFamily="18" charset="0"/>
              </a:rPr>
              <a:t>Toán</a:t>
            </a:r>
            <a:endParaRPr lang="en-US" sz="4400" spc="300" dirty="0">
              <a:solidFill>
                <a:srgbClr val="0070C0"/>
              </a:solidFill>
              <a:latin typeface="UTM Fleur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90817" y="2185907"/>
            <a:ext cx="76080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00206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0000" endA="300" endPos="50000" dist="29997" dir="5400000" sy="-100000" algn="bl" rotWithShape="0"/>
                </a:effectLst>
                <a:latin typeface="UTM Gradoo" pitchFamily="18" charset="0"/>
              </a:rPr>
              <a:t>THỂ  TÍCH </a:t>
            </a:r>
          </a:p>
          <a:p>
            <a:pPr algn="ctr"/>
            <a:r>
              <a:rPr lang="en-US" sz="6000" b="1" dirty="0" smtClean="0">
                <a:solidFill>
                  <a:srgbClr val="00206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0000" endA="300" endPos="50000" dist="29997" dir="5400000" sy="-100000" algn="bl" rotWithShape="0"/>
                </a:effectLst>
                <a:latin typeface="UTM Gradoo" pitchFamily="18" charset="0"/>
              </a:rPr>
              <a:t>HÌNH LẬP PHƯƠNG</a:t>
            </a:r>
            <a:endParaRPr lang="en-US" sz="6000" b="1" dirty="0">
              <a:solidFill>
                <a:srgbClr val="00206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  <a:reflection blurRad="6350" stA="50000" endA="300" endPos="50000" dist="29997" dir="5400000" sy="-100000" algn="bl" rotWithShape="0"/>
              </a:effectLst>
              <a:latin typeface="UTM Gradoo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875"/>
                            </p:stCondLst>
                            <p:childTnLst>
                              <p:par>
                                <p:cTn id="2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bldLvl="0" animBg="1"/>
      <p:bldP spid="16" grpId="0"/>
      <p:bldP spid="17" grpId="0"/>
      <p:bldP spid="1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原创孟菲斯风格艺术背景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688590" y="-2688590"/>
            <a:ext cx="6847205" cy="12224385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877939" y="1490343"/>
            <a:ext cx="7992745" cy="4018915"/>
            <a:chOff x="2288247" y="1490343"/>
            <a:chExt cx="7992745" cy="4018915"/>
          </a:xfrm>
        </p:grpSpPr>
        <p:sp>
          <p:nvSpPr>
            <p:cNvPr id="8" name="圆角矩形 19"/>
            <p:cNvSpPr/>
            <p:nvPr/>
          </p:nvSpPr>
          <p:spPr>
            <a:xfrm>
              <a:off x="2440647" y="1642743"/>
              <a:ext cx="7840345" cy="3866515"/>
            </a:xfrm>
            <a:prstGeom prst="roundRect">
              <a:avLst/>
            </a:prstGeom>
            <a:solidFill>
              <a:schemeClr val="tx1"/>
            </a:solidFill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圆角矩形 19"/>
            <p:cNvSpPr/>
            <p:nvPr/>
          </p:nvSpPr>
          <p:spPr>
            <a:xfrm>
              <a:off x="2288247" y="1490343"/>
              <a:ext cx="7840345" cy="386651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877939" y="2366461"/>
            <a:ext cx="76080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0000" endA="300" endPos="50000" dist="29997" dir="5400000" sy="-100000" algn="bl" rotWithShape="0"/>
                </a:effectLst>
                <a:latin typeface="UTM Gradoo" pitchFamily="18" charset="0"/>
              </a:rPr>
              <a:t>LUYỆN TẬP</a:t>
            </a:r>
            <a:endParaRPr lang="en-US" sz="9600" b="1" dirty="0">
              <a:solidFill>
                <a:srgbClr val="C000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  <a:reflection blurRad="6350" stA="50000" endA="300" endPos="50000" dist="29997" dir="5400000" sy="-100000" algn="bl" rotWithShape="0"/>
              </a:effectLst>
              <a:latin typeface="UTM Grado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6341856"/>
      </p:ext>
    </p:extLst>
  </p:cSld>
  <p:clrMapOvr>
    <a:masterClrMapping/>
  </p:clrMapOvr>
  <p:transition spd="slow">
    <p:fade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7"/>
          <p:cNvSpPr txBox="1">
            <a:spLocks noChangeArrowheads="1"/>
          </p:cNvSpPr>
          <p:nvPr/>
        </p:nvSpPr>
        <p:spPr bwMode="auto">
          <a:xfrm>
            <a:off x="1783072" y="555477"/>
            <a:ext cx="8458500" cy="707886"/>
          </a:xfrm>
          <a:prstGeom prst="rect">
            <a:avLst/>
          </a:prstGeom>
          <a:solidFill>
            <a:srgbClr val="FDE9FB"/>
          </a:solidFill>
          <a:ln w="57150">
            <a:solidFill>
              <a:srgbClr val="FF379B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1/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Viết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số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đo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thích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hợp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vào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 ô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trống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charset="0"/>
              </a:rPr>
              <a:t>: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cs typeface="Arial" charset="0"/>
            </a:endParaRPr>
          </a:p>
        </p:txBody>
      </p:sp>
      <p:graphicFrame>
        <p:nvGraphicFramePr>
          <p:cNvPr id="4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7559486"/>
              </p:ext>
            </p:extLst>
          </p:nvPr>
        </p:nvGraphicFramePr>
        <p:xfrm>
          <a:off x="544174" y="1590719"/>
          <a:ext cx="11104684" cy="4572000"/>
        </p:xfrm>
        <a:graphic>
          <a:graphicData uri="http://schemas.openxmlformats.org/drawingml/2006/table">
            <a:tbl>
              <a:tblPr/>
              <a:tblGrid>
                <a:gridCol w="4238841"/>
                <a:gridCol w="1828800"/>
                <a:gridCol w="1746739"/>
                <a:gridCol w="1688123"/>
                <a:gridCol w="1602181"/>
              </a:tblGrid>
              <a:tr h="914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E03BD"/>
                          </a:solidFill>
                          <a:effectLst/>
                          <a:latin typeface="Arial" charset="0"/>
                          <a:cs typeface="Arial" charset="0"/>
                        </a:rPr>
                        <a:t>Hình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E03BD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3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E03BD"/>
                          </a:solidFill>
                          <a:effectLst/>
                          <a:latin typeface="Arial" charset="0"/>
                          <a:cs typeface="Arial" charset="0"/>
                        </a:rPr>
                        <a:t>lập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E03BD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3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E03BD"/>
                          </a:solidFill>
                          <a:effectLst/>
                          <a:latin typeface="Arial" charset="0"/>
                          <a:cs typeface="Arial" charset="0"/>
                        </a:rPr>
                        <a:t>phương</a:t>
                      </a:r>
                      <a:endPara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E03BD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E03BD"/>
                          </a:solidFill>
                          <a:effectLst/>
                          <a:latin typeface="Arial" charset="0"/>
                          <a:cs typeface="Arial" charset="0"/>
                        </a:rPr>
                        <a:t>(1)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E03BD"/>
                          </a:solidFill>
                          <a:effectLst/>
                          <a:latin typeface="Arial" charset="0"/>
                          <a:cs typeface="Arial" charset="0"/>
                        </a:rPr>
                        <a:t>(2)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03BD"/>
                          </a:solidFill>
                          <a:effectLst/>
                          <a:latin typeface="Arial" charset="0"/>
                          <a:cs typeface="Arial" charset="0"/>
                        </a:rPr>
                        <a:t>(3)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E03BD"/>
                          </a:solidFill>
                          <a:effectLst/>
                          <a:latin typeface="Arial" charset="0"/>
                          <a:cs typeface="Arial" charset="0"/>
                        </a:rPr>
                        <a:t>(4)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  <a:cs typeface="Arial" charset="0"/>
                        </a:rPr>
                        <a:t>Độ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  <a:cs typeface="Arial" charset="0"/>
                        </a:rPr>
                        <a:t>dài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  <a:cs typeface="Arial" charset="0"/>
                        </a:rPr>
                        <a:t>cạnh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1,5m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  <a:cs typeface="Arial" charset="0"/>
                        </a:rPr>
                        <a:t>Diện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  <a:cs typeface="Arial" charset="0"/>
                        </a:rPr>
                        <a:t>tích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  <a:cs typeface="Arial" charset="0"/>
                        </a:rPr>
                        <a:t>một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  <a:cs typeface="Arial" charset="0"/>
                        </a:rPr>
                        <a:t>mặt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36cm</a:t>
                      </a:r>
                      <a:r>
                        <a:rPr kumimoji="0" lang="en-US" sz="2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  <a:cs typeface="Arial" charset="0"/>
                        </a:rPr>
                        <a:t>Diện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  <a:cs typeface="Arial" charset="0"/>
                        </a:rPr>
                        <a:t>tích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  <a:cs typeface="Arial" charset="0"/>
                        </a:rPr>
                        <a:t>toàn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  <a:cs typeface="Arial" charset="0"/>
                        </a:rPr>
                        <a:t>phần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600dm</a:t>
                      </a:r>
                      <a:r>
                        <a:rPr kumimoji="0" lang="en-US" sz="2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  <a:cs typeface="Arial" charset="0"/>
                        </a:rPr>
                        <a:t>Thể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Arial" charset="0"/>
                          <a:cs typeface="Arial" charset="0"/>
                        </a:rPr>
                        <a:t>tích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48" name="Group 4"/>
          <p:cNvGrpSpPr>
            <a:grpSpLocks/>
          </p:cNvGrpSpPr>
          <p:nvPr/>
        </p:nvGrpSpPr>
        <p:grpSpPr bwMode="auto">
          <a:xfrm>
            <a:off x="7130565" y="2467631"/>
            <a:ext cx="1177492" cy="1032723"/>
            <a:chOff x="8843749" y="645902"/>
            <a:chExt cx="819303" cy="862979"/>
          </a:xfrm>
        </p:grpSpPr>
        <p:sp>
          <p:nvSpPr>
            <p:cNvPr id="49" name="TextBox 5"/>
            <p:cNvSpPr txBox="1">
              <a:spLocks noChangeArrowheads="1"/>
            </p:cNvSpPr>
            <p:nvPr/>
          </p:nvSpPr>
          <p:spPr bwMode="auto">
            <a:xfrm>
              <a:off x="8843749" y="645902"/>
              <a:ext cx="381106" cy="488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3200" b="1" dirty="0">
                  <a:latin typeface="Calibri" pitchFamily="34" charset="0"/>
                </a:rPr>
                <a:t>5</a:t>
              </a:r>
              <a:endParaRPr lang="en-US" sz="3600" b="1" dirty="0">
                <a:latin typeface="Calibri" pitchFamily="34" charset="0"/>
              </a:endParaRPr>
            </a:p>
          </p:txBody>
        </p:sp>
        <p:sp>
          <p:nvSpPr>
            <p:cNvPr id="50" name="TextBox 6"/>
            <p:cNvSpPr txBox="1">
              <a:spLocks noChangeArrowheads="1"/>
            </p:cNvSpPr>
            <p:nvPr/>
          </p:nvSpPr>
          <p:spPr bwMode="auto">
            <a:xfrm>
              <a:off x="8843749" y="1020222"/>
              <a:ext cx="381106" cy="488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3200" b="1" dirty="0">
                  <a:latin typeface="Calibri" pitchFamily="34" charset="0"/>
                </a:rPr>
                <a:t>8</a:t>
              </a:r>
            </a:p>
          </p:txBody>
        </p:sp>
        <p:sp>
          <p:nvSpPr>
            <p:cNvPr id="51" name="TextBox 7"/>
            <p:cNvSpPr txBox="1">
              <a:spLocks noChangeArrowheads="1"/>
            </p:cNvSpPr>
            <p:nvPr/>
          </p:nvSpPr>
          <p:spPr bwMode="auto">
            <a:xfrm>
              <a:off x="9053558" y="859990"/>
              <a:ext cx="609494" cy="4337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2800" b="1" dirty="0" err="1">
                  <a:latin typeface="Calibri" pitchFamily="34" charset="0"/>
                </a:rPr>
                <a:t>dm</a:t>
              </a:r>
              <a:endParaRPr lang="en-US" sz="2800" b="1" dirty="0">
                <a:latin typeface="Calibri" pitchFamily="34" charset="0"/>
              </a:endParaRPr>
            </a:p>
          </p:txBody>
        </p:sp>
        <p:cxnSp>
          <p:nvCxnSpPr>
            <p:cNvPr id="52" name="Straight Connector 51"/>
            <p:cNvCxnSpPr/>
            <p:nvPr/>
          </p:nvCxnSpPr>
          <p:spPr>
            <a:xfrm>
              <a:off x="8843749" y="1074232"/>
              <a:ext cx="258751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TextBox 83"/>
          <p:cNvSpPr txBox="1">
            <a:spLocks noChangeArrowheads="1"/>
          </p:cNvSpPr>
          <p:nvPr/>
        </p:nvSpPr>
        <p:spPr bwMode="auto">
          <a:xfrm>
            <a:off x="4884127" y="3595511"/>
            <a:ext cx="1752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2,25m</a:t>
            </a:r>
            <a:r>
              <a:rPr lang="en-US" sz="3200" baseline="30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2</a:t>
            </a:r>
            <a:endParaRPr lang="en-US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85" name="TextBox 84"/>
          <p:cNvSpPr txBox="1">
            <a:spLocks noChangeArrowheads="1"/>
          </p:cNvSpPr>
          <p:nvPr/>
        </p:nvSpPr>
        <p:spPr bwMode="auto">
          <a:xfrm>
            <a:off x="4857449" y="4433516"/>
            <a:ext cx="1600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13,5m</a:t>
            </a:r>
            <a:r>
              <a:rPr lang="en-US" sz="3200" baseline="30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2</a:t>
            </a:r>
            <a:endParaRPr lang="en-US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grpSp>
        <p:nvGrpSpPr>
          <p:cNvPr id="86" name="Group 12"/>
          <p:cNvGrpSpPr>
            <a:grpSpLocks/>
          </p:cNvGrpSpPr>
          <p:nvPr/>
        </p:nvGrpSpPr>
        <p:grpSpPr bwMode="auto">
          <a:xfrm>
            <a:off x="6945286" y="3408235"/>
            <a:ext cx="1418493" cy="1001713"/>
            <a:chOff x="7801427" y="407832"/>
            <a:chExt cx="925925" cy="717962"/>
          </a:xfrm>
        </p:grpSpPr>
        <p:sp>
          <p:nvSpPr>
            <p:cNvPr id="87" name="TextBox 13"/>
            <p:cNvSpPr txBox="1">
              <a:spLocks noChangeArrowheads="1"/>
            </p:cNvSpPr>
            <p:nvPr/>
          </p:nvSpPr>
          <p:spPr bwMode="auto">
            <a:xfrm>
              <a:off x="7811789" y="407832"/>
              <a:ext cx="610347" cy="415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3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</a:rPr>
                <a:t>25</a:t>
              </a:r>
            </a:p>
          </p:txBody>
        </p:sp>
        <p:sp>
          <p:nvSpPr>
            <p:cNvPr id="88" name="TextBox 14"/>
            <p:cNvSpPr txBox="1">
              <a:spLocks noChangeArrowheads="1"/>
            </p:cNvSpPr>
            <p:nvPr/>
          </p:nvSpPr>
          <p:spPr bwMode="auto">
            <a:xfrm>
              <a:off x="7801427" y="710491"/>
              <a:ext cx="532629" cy="415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</a:rPr>
                <a:t>64</a:t>
              </a:r>
            </a:p>
          </p:txBody>
        </p:sp>
        <p:sp>
          <p:nvSpPr>
            <p:cNvPr id="89" name="TextBox 15"/>
            <p:cNvSpPr txBox="1">
              <a:spLocks noChangeArrowheads="1"/>
            </p:cNvSpPr>
            <p:nvPr/>
          </p:nvSpPr>
          <p:spPr bwMode="auto">
            <a:xfrm>
              <a:off x="8117005" y="534130"/>
              <a:ext cx="610347" cy="415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3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</a:rPr>
                <a:t>dm</a:t>
              </a:r>
              <a:r>
                <a:rPr lang="en-US" sz="3200" baseline="300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</a:rPr>
                <a:t>2</a:t>
              </a:r>
              <a:endPara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endParaRPr>
            </a:p>
          </p:txBody>
        </p:sp>
        <p:cxnSp>
          <p:nvCxnSpPr>
            <p:cNvPr id="90" name="Straight Connector 89"/>
            <p:cNvCxnSpPr/>
            <p:nvPr/>
          </p:nvCxnSpPr>
          <p:spPr>
            <a:xfrm>
              <a:off x="7860493" y="771056"/>
              <a:ext cx="304655" cy="2276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1" name="TextBox 90"/>
          <p:cNvSpPr txBox="1">
            <a:spLocks noChangeArrowheads="1"/>
          </p:cNvSpPr>
          <p:nvPr/>
        </p:nvSpPr>
        <p:spPr bwMode="auto">
          <a:xfrm>
            <a:off x="8305164" y="4487834"/>
            <a:ext cx="18288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216cm</a:t>
            </a:r>
            <a:r>
              <a:rPr lang="en-US" sz="3000" baseline="30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2</a:t>
            </a:r>
            <a:endParaRPr lang="en-US" sz="3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92" name="TextBox 49"/>
          <p:cNvSpPr txBox="1">
            <a:spLocks noChangeArrowheads="1"/>
          </p:cNvSpPr>
          <p:nvPr/>
        </p:nvSpPr>
        <p:spPr bwMode="auto">
          <a:xfrm>
            <a:off x="8286076" y="5393598"/>
            <a:ext cx="18288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216cm</a:t>
            </a:r>
            <a:r>
              <a:rPr lang="en-US" sz="3000" baseline="30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3</a:t>
            </a:r>
            <a:endParaRPr lang="en-US" sz="3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grpSp>
        <p:nvGrpSpPr>
          <p:cNvPr id="93" name="Group 30"/>
          <p:cNvGrpSpPr>
            <a:grpSpLocks/>
          </p:cNvGrpSpPr>
          <p:nvPr/>
        </p:nvGrpSpPr>
        <p:grpSpPr bwMode="auto">
          <a:xfrm>
            <a:off x="6765253" y="4278894"/>
            <a:ext cx="1684826" cy="1052512"/>
            <a:chOff x="4710447" y="3352800"/>
            <a:chExt cx="1321202" cy="694932"/>
          </a:xfrm>
        </p:grpSpPr>
        <p:grpSp>
          <p:nvGrpSpPr>
            <p:cNvPr id="94" name="Group 17"/>
            <p:cNvGrpSpPr>
              <a:grpSpLocks/>
            </p:cNvGrpSpPr>
            <p:nvPr/>
          </p:nvGrpSpPr>
          <p:grpSpPr bwMode="auto">
            <a:xfrm>
              <a:off x="4710447" y="3352800"/>
              <a:ext cx="1321202" cy="694932"/>
              <a:chOff x="7606047" y="407832"/>
              <a:chExt cx="1321202" cy="694932"/>
            </a:xfrm>
          </p:grpSpPr>
          <p:sp>
            <p:nvSpPr>
              <p:cNvPr id="96" name="TextBox 18"/>
              <p:cNvSpPr txBox="1">
                <a:spLocks noChangeArrowheads="1"/>
              </p:cNvSpPr>
              <p:nvPr/>
            </p:nvSpPr>
            <p:spPr bwMode="auto">
              <a:xfrm>
                <a:off x="7655842" y="407832"/>
                <a:ext cx="912498" cy="3825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sz="3200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</a:rPr>
                  <a:t>150</a:t>
                </a:r>
              </a:p>
            </p:txBody>
          </p:sp>
          <p:sp>
            <p:nvSpPr>
              <p:cNvPr id="97" name="TextBox 19"/>
              <p:cNvSpPr txBox="1">
                <a:spLocks noChangeArrowheads="1"/>
              </p:cNvSpPr>
              <p:nvPr/>
            </p:nvSpPr>
            <p:spPr bwMode="auto">
              <a:xfrm>
                <a:off x="7606047" y="720185"/>
                <a:ext cx="837909" cy="3825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sz="320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</a:rPr>
                  <a:t>  64</a:t>
                </a:r>
              </a:p>
            </p:txBody>
          </p:sp>
          <p:sp>
            <p:nvSpPr>
              <p:cNvPr id="98" name="TextBox 20"/>
              <p:cNvSpPr txBox="1">
                <a:spLocks noChangeArrowheads="1"/>
              </p:cNvSpPr>
              <p:nvPr/>
            </p:nvSpPr>
            <p:spPr bwMode="auto">
              <a:xfrm>
                <a:off x="8166626" y="533612"/>
                <a:ext cx="760623" cy="3825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sz="3200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</a:rPr>
                  <a:t>dm</a:t>
                </a:r>
                <a:r>
                  <a:rPr lang="en-US" sz="3200" baseline="30000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</a:rPr>
                  <a:t>2</a:t>
                </a:r>
                <a:endParaRPr lang="en-US" sz="3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</a:endParaRPr>
              </a:p>
            </p:txBody>
          </p:sp>
        </p:grpSp>
        <p:cxnSp>
          <p:nvCxnSpPr>
            <p:cNvPr id="95" name="Straight Connector 94"/>
            <p:cNvCxnSpPr/>
            <p:nvPr/>
          </p:nvCxnSpPr>
          <p:spPr>
            <a:xfrm>
              <a:off x="4797589" y="3712159"/>
              <a:ext cx="537788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" name="Group 37"/>
          <p:cNvGrpSpPr>
            <a:grpSpLocks/>
          </p:cNvGrpSpPr>
          <p:nvPr/>
        </p:nvGrpSpPr>
        <p:grpSpPr bwMode="auto">
          <a:xfrm>
            <a:off x="6844560" y="5222685"/>
            <a:ext cx="1670782" cy="981319"/>
            <a:chOff x="4759815" y="3322755"/>
            <a:chExt cx="1299708" cy="838341"/>
          </a:xfrm>
        </p:grpSpPr>
        <p:grpSp>
          <p:nvGrpSpPr>
            <p:cNvPr id="100" name="Group 38"/>
            <p:cNvGrpSpPr>
              <a:grpSpLocks/>
            </p:cNvGrpSpPr>
            <p:nvPr/>
          </p:nvGrpSpPr>
          <p:grpSpPr bwMode="auto">
            <a:xfrm>
              <a:off x="4759815" y="3322755"/>
              <a:ext cx="1299708" cy="838341"/>
              <a:chOff x="7655415" y="377787"/>
              <a:chExt cx="1299708" cy="838341"/>
            </a:xfrm>
          </p:grpSpPr>
          <p:sp>
            <p:nvSpPr>
              <p:cNvPr id="102" name="TextBox 40"/>
              <p:cNvSpPr txBox="1">
                <a:spLocks noChangeArrowheads="1"/>
              </p:cNvSpPr>
              <p:nvPr/>
            </p:nvSpPr>
            <p:spPr bwMode="auto">
              <a:xfrm>
                <a:off x="7655415" y="377787"/>
                <a:ext cx="913842" cy="495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sz="3200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</a:rPr>
                  <a:t>125</a:t>
                </a:r>
              </a:p>
            </p:txBody>
          </p:sp>
          <p:sp>
            <p:nvSpPr>
              <p:cNvPr id="103" name="TextBox 41"/>
              <p:cNvSpPr txBox="1">
                <a:spLocks noChangeArrowheads="1"/>
              </p:cNvSpPr>
              <p:nvPr/>
            </p:nvSpPr>
            <p:spPr bwMode="auto">
              <a:xfrm>
                <a:off x="7656650" y="721115"/>
                <a:ext cx="839747" cy="495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sz="3200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</a:rPr>
                  <a:t>512</a:t>
                </a:r>
              </a:p>
            </p:txBody>
          </p:sp>
          <p:sp>
            <p:nvSpPr>
              <p:cNvPr id="104" name="TextBox 42"/>
              <p:cNvSpPr txBox="1">
                <a:spLocks noChangeArrowheads="1"/>
              </p:cNvSpPr>
              <p:nvPr/>
            </p:nvSpPr>
            <p:spPr bwMode="auto">
              <a:xfrm>
                <a:off x="8193176" y="532603"/>
                <a:ext cx="761947" cy="495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sz="3200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</a:rPr>
                  <a:t>dm</a:t>
                </a:r>
                <a:r>
                  <a:rPr lang="en-US" sz="3200" baseline="30000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</a:rPr>
                  <a:t>3</a:t>
                </a:r>
                <a:endParaRPr lang="en-US" sz="3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</a:endParaRPr>
              </a:p>
            </p:txBody>
          </p:sp>
        </p:grpSp>
        <p:cxnSp>
          <p:nvCxnSpPr>
            <p:cNvPr id="101" name="Straight Connector 100"/>
            <p:cNvCxnSpPr/>
            <p:nvPr/>
          </p:nvCxnSpPr>
          <p:spPr>
            <a:xfrm>
              <a:off x="4798097" y="3735249"/>
              <a:ext cx="51083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5" name="Text Box 68"/>
          <p:cNvSpPr txBox="1">
            <a:spLocks noChangeArrowheads="1"/>
          </p:cNvSpPr>
          <p:nvPr/>
        </p:nvSpPr>
        <p:spPr bwMode="auto">
          <a:xfrm>
            <a:off x="4884126" y="5417765"/>
            <a:ext cx="20574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3,375m</a:t>
            </a:r>
            <a:r>
              <a:rPr lang="en-US" sz="3200" baseline="30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n-US" sz="3200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06" name="Text Box 74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8711711" y="2628528"/>
            <a:ext cx="1219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6cm</a:t>
            </a:r>
            <a:endParaRPr lang="en-US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7" name="Text Box 75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10081845" y="3581576"/>
            <a:ext cx="17526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100dm</a:t>
            </a:r>
            <a:r>
              <a:rPr lang="en-US" sz="3200" baseline="30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n-US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8" name="Text Box 76"/>
          <p:cNvSpPr txBox="1">
            <a:spLocks noChangeArrowheads="1"/>
          </p:cNvSpPr>
          <p:nvPr/>
        </p:nvSpPr>
        <p:spPr bwMode="auto">
          <a:xfrm>
            <a:off x="10241572" y="2635052"/>
            <a:ext cx="1447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10dm</a:t>
            </a:r>
          </a:p>
        </p:txBody>
      </p:sp>
      <p:sp>
        <p:nvSpPr>
          <p:cNvPr id="109" name="Text Box 77"/>
          <p:cNvSpPr txBox="1">
            <a:spLocks noChangeArrowheads="1"/>
          </p:cNvSpPr>
          <p:nvPr/>
        </p:nvSpPr>
        <p:spPr bwMode="auto">
          <a:xfrm>
            <a:off x="9982199" y="5409777"/>
            <a:ext cx="1905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1000dm</a:t>
            </a:r>
            <a:r>
              <a:rPr lang="en-US" sz="3000" baseline="30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n-US" sz="3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8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0632" y="2561654"/>
            <a:ext cx="351567" cy="324349"/>
          </a:xfrm>
          <a:prstGeom prst="rect">
            <a:avLst/>
          </a:prstGeom>
        </p:spPr>
      </p:pic>
      <p:pic>
        <p:nvPicPr>
          <p:cNvPr id="110" name="Picture 109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1389" y="3408235"/>
            <a:ext cx="351567" cy="324349"/>
          </a:xfrm>
          <a:prstGeom prst="rect">
            <a:avLst/>
          </a:prstGeom>
        </p:spPr>
      </p:pic>
      <p:sp>
        <p:nvSpPr>
          <p:cNvPr id="111" name="AutoShape 4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11023526" y="6100964"/>
            <a:ext cx="990600" cy="762000"/>
          </a:xfrm>
          <a:prstGeom prst="rightArrow">
            <a:avLst>
              <a:gd name="adj1" fmla="val 50000"/>
              <a:gd name="adj2" fmla="val 32500"/>
            </a:avLst>
          </a:prstGeom>
          <a:solidFill>
            <a:srgbClr val="EA9CA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vi-VN" sz="40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84" grpId="0"/>
      <p:bldP spid="85" grpId="0"/>
      <p:bldP spid="91" grpId="0"/>
      <p:bldP spid="92" grpId="0"/>
      <p:bldP spid="105" grpId="0"/>
      <p:bldP spid="106" grpId="0"/>
      <p:bldP spid="107" grpId="0"/>
      <p:bldP spid="108" grpId="0"/>
      <p:bldP spid="10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756138" y="838199"/>
            <a:ext cx="10369061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685800" indent="-685800" eaLnBrk="1" hangingPunct="1">
              <a:buFontTx/>
              <a:buChar char="-"/>
            </a:pPr>
            <a:r>
              <a:rPr lang="en-US" sz="4800" i="1" dirty="0" err="1" smtClean="0">
                <a:solidFill>
                  <a:srgbClr val="7030A0"/>
                </a:solidFill>
                <a:cs typeface="Arial" charset="0"/>
              </a:rPr>
              <a:t>Diện</a:t>
            </a:r>
            <a:r>
              <a:rPr lang="en-US" sz="4800" i="1" dirty="0" smtClean="0">
                <a:solidFill>
                  <a:srgbClr val="7030A0"/>
                </a:solidFill>
                <a:cs typeface="Arial" charset="0"/>
              </a:rPr>
              <a:t> </a:t>
            </a:r>
            <a:r>
              <a:rPr lang="en-US" sz="4800" i="1" dirty="0" err="1">
                <a:solidFill>
                  <a:srgbClr val="7030A0"/>
                </a:solidFill>
                <a:cs typeface="Arial" charset="0"/>
              </a:rPr>
              <a:t>tích</a:t>
            </a:r>
            <a:r>
              <a:rPr lang="en-US" sz="4800" i="1" dirty="0">
                <a:solidFill>
                  <a:srgbClr val="7030A0"/>
                </a:solidFill>
                <a:cs typeface="Arial" charset="0"/>
              </a:rPr>
              <a:t> </a:t>
            </a:r>
            <a:r>
              <a:rPr lang="en-US" sz="4800" i="1" dirty="0" err="1">
                <a:solidFill>
                  <a:srgbClr val="7030A0"/>
                </a:solidFill>
                <a:cs typeface="Arial" charset="0"/>
              </a:rPr>
              <a:t>một</a:t>
            </a:r>
            <a:r>
              <a:rPr lang="en-US" sz="4800" i="1" dirty="0">
                <a:solidFill>
                  <a:srgbClr val="7030A0"/>
                </a:solidFill>
                <a:cs typeface="Arial" charset="0"/>
              </a:rPr>
              <a:t> </a:t>
            </a:r>
            <a:r>
              <a:rPr lang="en-US" sz="4800" i="1" dirty="0" err="1">
                <a:solidFill>
                  <a:srgbClr val="7030A0"/>
                </a:solidFill>
                <a:cs typeface="Arial" charset="0"/>
              </a:rPr>
              <a:t>mặt</a:t>
            </a:r>
            <a:r>
              <a:rPr lang="en-US" sz="4800" i="1" dirty="0">
                <a:solidFill>
                  <a:srgbClr val="7030A0"/>
                </a:solidFill>
                <a:cs typeface="Arial" charset="0"/>
              </a:rPr>
              <a:t> </a:t>
            </a:r>
            <a:r>
              <a:rPr lang="en-US" sz="4800" i="1" dirty="0" err="1">
                <a:solidFill>
                  <a:srgbClr val="7030A0"/>
                </a:solidFill>
                <a:cs typeface="Arial" charset="0"/>
              </a:rPr>
              <a:t>của</a:t>
            </a:r>
            <a:r>
              <a:rPr lang="en-US" sz="4800" i="1" dirty="0">
                <a:solidFill>
                  <a:srgbClr val="7030A0"/>
                </a:solidFill>
                <a:cs typeface="Arial" charset="0"/>
              </a:rPr>
              <a:t> </a:t>
            </a:r>
            <a:r>
              <a:rPr lang="en-US" sz="4800" i="1" dirty="0" err="1">
                <a:solidFill>
                  <a:srgbClr val="7030A0"/>
                </a:solidFill>
                <a:cs typeface="Arial" charset="0"/>
              </a:rPr>
              <a:t>hình</a:t>
            </a:r>
            <a:r>
              <a:rPr lang="en-US" sz="4800" i="1" dirty="0">
                <a:solidFill>
                  <a:srgbClr val="7030A0"/>
                </a:solidFill>
                <a:cs typeface="Arial" charset="0"/>
              </a:rPr>
              <a:t> </a:t>
            </a:r>
            <a:r>
              <a:rPr lang="en-US" sz="4800" i="1" dirty="0" err="1">
                <a:solidFill>
                  <a:srgbClr val="7030A0"/>
                </a:solidFill>
                <a:cs typeface="Arial" charset="0"/>
              </a:rPr>
              <a:t>lập</a:t>
            </a:r>
            <a:r>
              <a:rPr lang="en-US" sz="4800" i="1" dirty="0">
                <a:solidFill>
                  <a:srgbClr val="7030A0"/>
                </a:solidFill>
                <a:cs typeface="Arial" charset="0"/>
              </a:rPr>
              <a:t> </a:t>
            </a:r>
            <a:r>
              <a:rPr lang="en-US" sz="4800" i="1" dirty="0" err="1">
                <a:solidFill>
                  <a:srgbClr val="7030A0"/>
                </a:solidFill>
                <a:cs typeface="Arial" charset="0"/>
              </a:rPr>
              <a:t>phương</a:t>
            </a:r>
            <a:r>
              <a:rPr lang="en-US" sz="4800" i="1" dirty="0">
                <a:solidFill>
                  <a:srgbClr val="7030A0"/>
                </a:solidFill>
                <a:cs typeface="Arial" charset="0"/>
              </a:rPr>
              <a:t> </a:t>
            </a:r>
            <a:r>
              <a:rPr lang="en-US" sz="4800" i="1" dirty="0" err="1">
                <a:solidFill>
                  <a:srgbClr val="7030A0"/>
                </a:solidFill>
                <a:cs typeface="Arial" charset="0"/>
              </a:rPr>
              <a:t>bằng</a:t>
            </a:r>
            <a:r>
              <a:rPr lang="en-US" sz="4800" i="1" dirty="0">
                <a:solidFill>
                  <a:srgbClr val="7030A0"/>
                </a:solidFill>
                <a:cs typeface="Arial" charset="0"/>
              </a:rPr>
              <a:t> </a:t>
            </a:r>
            <a:r>
              <a:rPr lang="en-US" sz="4800" i="1" dirty="0" err="1">
                <a:solidFill>
                  <a:srgbClr val="7030A0"/>
                </a:solidFill>
                <a:cs typeface="Arial" charset="0"/>
              </a:rPr>
              <a:t>cạnh</a:t>
            </a:r>
            <a:r>
              <a:rPr lang="en-US" sz="4800" i="1" dirty="0">
                <a:solidFill>
                  <a:srgbClr val="7030A0"/>
                </a:solidFill>
                <a:cs typeface="Arial" charset="0"/>
              </a:rPr>
              <a:t> </a:t>
            </a:r>
            <a:r>
              <a:rPr lang="en-US" sz="4800" i="1" dirty="0" err="1">
                <a:solidFill>
                  <a:srgbClr val="7030A0"/>
                </a:solidFill>
                <a:cs typeface="Arial" charset="0"/>
              </a:rPr>
              <a:t>nhân</a:t>
            </a:r>
            <a:r>
              <a:rPr lang="en-US" sz="4800" i="1" dirty="0">
                <a:solidFill>
                  <a:srgbClr val="7030A0"/>
                </a:solidFill>
                <a:cs typeface="Arial" charset="0"/>
              </a:rPr>
              <a:t> </a:t>
            </a:r>
            <a:r>
              <a:rPr lang="en-US" sz="4800" i="1" dirty="0" err="1">
                <a:solidFill>
                  <a:srgbClr val="7030A0"/>
                </a:solidFill>
                <a:cs typeface="Arial" charset="0"/>
              </a:rPr>
              <a:t>với</a:t>
            </a:r>
            <a:r>
              <a:rPr lang="en-US" sz="4800" i="1" dirty="0">
                <a:solidFill>
                  <a:srgbClr val="7030A0"/>
                </a:solidFill>
                <a:cs typeface="Arial" charset="0"/>
              </a:rPr>
              <a:t> </a:t>
            </a:r>
            <a:r>
              <a:rPr lang="en-US" sz="4800" i="1" dirty="0" err="1" smtClean="0">
                <a:solidFill>
                  <a:srgbClr val="7030A0"/>
                </a:solidFill>
                <a:cs typeface="Arial" charset="0"/>
              </a:rPr>
              <a:t>cạnh</a:t>
            </a:r>
            <a:r>
              <a:rPr lang="en-US" sz="4800" i="1" dirty="0" smtClean="0">
                <a:solidFill>
                  <a:srgbClr val="7030A0"/>
                </a:solidFill>
                <a:cs typeface="Arial" charset="0"/>
              </a:rPr>
              <a:t>.</a:t>
            </a:r>
          </a:p>
          <a:p>
            <a:pPr marL="685800" indent="-685800" eaLnBrk="1" hangingPunct="1">
              <a:buFontTx/>
              <a:buChar char="-"/>
            </a:pPr>
            <a:endParaRPr lang="en-US" sz="4800" i="1" dirty="0" smtClean="0">
              <a:solidFill>
                <a:srgbClr val="7030A0"/>
              </a:solidFill>
              <a:cs typeface="Arial" charset="0"/>
            </a:endParaRPr>
          </a:p>
          <a:p>
            <a:pPr marL="685800" indent="-685800" eaLnBrk="1" hangingPunct="1">
              <a:buFontTx/>
              <a:buChar char="-"/>
            </a:pPr>
            <a:r>
              <a:rPr lang="en-US" sz="4800" dirty="0" smtClean="0">
                <a:cs typeface="Arial" charset="0"/>
              </a:rPr>
              <a:t>Ta </a:t>
            </a:r>
            <a:r>
              <a:rPr lang="en-US" sz="4800" dirty="0" err="1">
                <a:cs typeface="Arial" charset="0"/>
              </a:rPr>
              <a:t>có</a:t>
            </a:r>
            <a:r>
              <a:rPr lang="en-US" sz="4800" dirty="0" smtClean="0">
                <a:cs typeface="Arial" charset="0"/>
              </a:rPr>
              <a:t>: </a:t>
            </a:r>
            <a:r>
              <a:rPr lang="en-US" sz="4800" dirty="0" err="1" smtClean="0">
                <a:cs typeface="Arial" charset="0"/>
              </a:rPr>
              <a:t>Diện</a:t>
            </a:r>
            <a:r>
              <a:rPr lang="en-US" sz="4800" dirty="0" smtClean="0">
                <a:cs typeface="Arial" charset="0"/>
              </a:rPr>
              <a:t> </a:t>
            </a:r>
            <a:r>
              <a:rPr lang="en-US" sz="4800" dirty="0" err="1" smtClean="0">
                <a:cs typeface="Arial" charset="0"/>
              </a:rPr>
              <a:t>tích</a:t>
            </a:r>
            <a:r>
              <a:rPr lang="en-US" sz="4800" dirty="0" smtClean="0">
                <a:cs typeface="Arial" charset="0"/>
              </a:rPr>
              <a:t> 1 </a:t>
            </a:r>
            <a:r>
              <a:rPr lang="en-US" sz="4800" dirty="0" err="1" smtClean="0">
                <a:cs typeface="Arial" charset="0"/>
              </a:rPr>
              <a:t>mặt</a:t>
            </a:r>
            <a:r>
              <a:rPr lang="en-US" sz="4800" dirty="0" smtClean="0">
                <a:cs typeface="Arial" charset="0"/>
              </a:rPr>
              <a:t> </a:t>
            </a:r>
            <a:r>
              <a:rPr lang="en-US" sz="4800" dirty="0" err="1" smtClean="0">
                <a:cs typeface="Arial" charset="0"/>
              </a:rPr>
              <a:t>là</a:t>
            </a:r>
            <a:r>
              <a:rPr lang="en-US" sz="4800" dirty="0" smtClean="0">
                <a:cs typeface="Arial" charset="0"/>
              </a:rPr>
              <a:t> 36cm</a:t>
            </a:r>
            <a:r>
              <a:rPr lang="en-US" sz="4800" baseline="30000" dirty="0" smtClean="0">
                <a:cs typeface="Arial" charset="0"/>
              </a:rPr>
              <a:t>2</a:t>
            </a:r>
            <a:endParaRPr lang="en-US" sz="4800" dirty="0">
              <a:cs typeface="Arial" charset="0"/>
            </a:endParaRPr>
          </a:p>
          <a:p>
            <a:pPr eaLnBrk="1" hangingPunct="1"/>
            <a:r>
              <a:rPr lang="en-US" sz="4800" dirty="0">
                <a:cs typeface="Arial" charset="0"/>
              </a:rPr>
              <a:t>    </a:t>
            </a:r>
            <a:r>
              <a:rPr lang="en-US" sz="4800" dirty="0" smtClean="0">
                <a:cs typeface="Arial" charset="0"/>
              </a:rPr>
              <a:t>           </a:t>
            </a:r>
            <a:r>
              <a:rPr lang="en-US" sz="4800" dirty="0" err="1" smtClean="0">
                <a:cs typeface="Arial" charset="0"/>
              </a:rPr>
              <a:t>mà</a:t>
            </a:r>
            <a:r>
              <a:rPr lang="en-US" sz="4800" dirty="0" smtClean="0">
                <a:cs typeface="Arial" charset="0"/>
              </a:rPr>
              <a:t> 6 </a:t>
            </a:r>
            <a:r>
              <a:rPr lang="en-US" sz="4800" dirty="0">
                <a:cs typeface="Arial" charset="0"/>
              </a:rPr>
              <a:t>x 6 = 36 </a:t>
            </a:r>
            <a:endParaRPr lang="en-US" sz="4800" dirty="0" smtClean="0">
              <a:cs typeface="Arial" charset="0"/>
            </a:endParaRPr>
          </a:p>
          <a:p>
            <a:pPr eaLnBrk="1" hangingPunct="1"/>
            <a:r>
              <a:rPr lang="en-US" sz="4800" dirty="0" err="1" smtClean="0">
                <a:cs typeface="Arial" charset="0"/>
              </a:rPr>
              <a:t>Vậy</a:t>
            </a:r>
            <a:r>
              <a:rPr lang="en-US" sz="4800" dirty="0" smtClean="0">
                <a:cs typeface="Arial" charset="0"/>
              </a:rPr>
              <a:t> </a:t>
            </a:r>
            <a:r>
              <a:rPr lang="en-US" sz="4800" dirty="0">
                <a:cs typeface="Arial" charset="0"/>
              </a:rPr>
              <a:t>6cm </a:t>
            </a:r>
            <a:r>
              <a:rPr lang="en-US" sz="4800" dirty="0" err="1">
                <a:cs typeface="Arial" charset="0"/>
              </a:rPr>
              <a:t>là</a:t>
            </a:r>
            <a:r>
              <a:rPr lang="en-US" sz="4800" dirty="0">
                <a:cs typeface="Arial" charset="0"/>
              </a:rPr>
              <a:t> </a:t>
            </a:r>
            <a:r>
              <a:rPr lang="en-US" sz="4800" dirty="0" err="1">
                <a:cs typeface="Arial" charset="0"/>
              </a:rPr>
              <a:t>độ</a:t>
            </a:r>
            <a:r>
              <a:rPr lang="en-US" sz="4800" dirty="0">
                <a:cs typeface="Arial" charset="0"/>
              </a:rPr>
              <a:t> </a:t>
            </a:r>
            <a:r>
              <a:rPr lang="en-US" sz="4800" dirty="0" err="1">
                <a:cs typeface="Arial" charset="0"/>
              </a:rPr>
              <a:t>dài</a:t>
            </a:r>
            <a:r>
              <a:rPr lang="en-US" sz="4800" dirty="0">
                <a:cs typeface="Arial" charset="0"/>
              </a:rPr>
              <a:t> </a:t>
            </a:r>
            <a:r>
              <a:rPr lang="en-US" sz="4800" dirty="0" err="1">
                <a:cs typeface="Arial" charset="0"/>
              </a:rPr>
              <a:t>cạnh</a:t>
            </a:r>
            <a:r>
              <a:rPr lang="en-US" sz="4800" dirty="0">
                <a:cs typeface="Arial" charset="0"/>
              </a:rPr>
              <a:t> </a:t>
            </a:r>
            <a:r>
              <a:rPr lang="en-US" sz="4800" dirty="0" err="1">
                <a:cs typeface="Arial" charset="0"/>
              </a:rPr>
              <a:t>của</a:t>
            </a:r>
            <a:r>
              <a:rPr lang="en-US" sz="4800" dirty="0">
                <a:cs typeface="Arial" charset="0"/>
              </a:rPr>
              <a:t> </a:t>
            </a:r>
            <a:r>
              <a:rPr lang="en-US" sz="4800" dirty="0" err="1">
                <a:cs typeface="Arial" charset="0"/>
              </a:rPr>
              <a:t>hình</a:t>
            </a:r>
            <a:r>
              <a:rPr lang="en-US" sz="4800" dirty="0">
                <a:cs typeface="Arial" charset="0"/>
              </a:rPr>
              <a:t> </a:t>
            </a:r>
            <a:r>
              <a:rPr lang="en-US" sz="4800" dirty="0" err="1">
                <a:cs typeface="Arial" charset="0"/>
              </a:rPr>
              <a:t>lập</a:t>
            </a:r>
            <a:r>
              <a:rPr lang="en-US" sz="4800" dirty="0">
                <a:cs typeface="Arial" charset="0"/>
              </a:rPr>
              <a:t> </a:t>
            </a:r>
            <a:r>
              <a:rPr lang="en-US" sz="4800" dirty="0" err="1" smtClean="0">
                <a:cs typeface="Arial" charset="0"/>
              </a:rPr>
              <a:t>phương</a:t>
            </a:r>
            <a:r>
              <a:rPr lang="en-US" sz="4800" dirty="0" smtClean="0">
                <a:cs typeface="Arial" charset="0"/>
              </a:rPr>
              <a:t>.</a:t>
            </a:r>
            <a:endParaRPr lang="en-US" sz="4800" dirty="0">
              <a:cs typeface="Arial" charset="0"/>
            </a:endParaRPr>
          </a:p>
        </p:txBody>
      </p:sp>
      <p:sp>
        <p:nvSpPr>
          <p:cNvPr id="3" name="AutoShape 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0632831" y="5650523"/>
            <a:ext cx="990600" cy="762000"/>
          </a:xfrm>
          <a:prstGeom prst="rightArrow">
            <a:avLst>
              <a:gd name="adj1" fmla="val 50000"/>
              <a:gd name="adj2" fmla="val 32500"/>
            </a:avLst>
          </a:prstGeom>
          <a:solidFill>
            <a:srgbClr val="EA9CA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vi-VN" sz="4000"/>
          </a:p>
        </p:txBody>
      </p:sp>
    </p:spTree>
    <p:extLst>
      <p:ext uri="{BB962C8B-B14F-4D97-AF65-F5344CB8AC3E}">
        <p14:creationId xmlns:p14="http://schemas.microsoft.com/office/powerpoint/2010/main" val="5045976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86861" y="773724"/>
            <a:ext cx="11383107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000" dirty="0">
                <a:cs typeface="Arial" charset="0"/>
              </a:rPr>
              <a:t>  </a:t>
            </a:r>
            <a:r>
              <a:rPr lang="en-US" sz="4000" dirty="0" err="1">
                <a:cs typeface="Arial" charset="0"/>
              </a:rPr>
              <a:t>Vì</a:t>
            </a:r>
            <a:r>
              <a:rPr lang="en-US" sz="4000" dirty="0">
                <a:cs typeface="Arial" charset="0"/>
              </a:rPr>
              <a:t> </a:t>
            </a:r>
            <a:r>
              <a:rPr lang="en-US" sz="4000" dirty="0" err="1">
                <a:cs typeface="Arial" charset="0"/>
              </a:rPr>
              <a:t>diện</a:t>
            </a:r>
            <a:r>
              <a:rPr lang="en-US" sz="4000" dirty="0">
                <a:cs typeface="Arial" charset="0"/>
              </a:rPr>
              <a:t> </a:t>
            </a:r>
            <a:r>
              <a:rPr lang="en-US" sz="4000" dirty="0" err="1">
                <a:cs typeface="Arial" charset="0"/>
              </a:rPr>
              <a:t>tích</a:t>
            </a:r>
            <a:r>
              <a:rPr lang="en-US" sz="4000" dirty="0">
                <a:cs typeface="Arial" charset="0"/>
              </a:rPr>
              <a:t> </a:t>
            </a:r>
            <a:r>
              <a:rPr lang="en-US" sz="4000" dirty="0" err="1">
                <a:cs typeface="Arial" charset="0"/>
              </a:rPr>
              <a:t>toàn</a:t>
            </a:r>
            <a:r>
              <a:rPr lang="en-US" sz="4000" dirty="0">
                <a:cs typeface="Arial" charset="0"/>
              </a:rPr>
              <a:t> </a:t>
            </a:r>
            <a:r>
              <a:rPr lang="en-US" sz="4000" dirty="0" err="1">
                <a:cs typeface="Arial" charset="0"/>
              </a:rPr>
              <a:t>phần</a:t>
            </a:r>
            <a:r>
              <a:rPr lang="en-US" sz="4000" dirty="0">
                <a:cs typeface="Arial" charset="0"/>
              </a:rPr>
              <a:t> </a:t>
            </a:r>
            <a:r>
              <a:rPr lang="en-US" sz="4000" dirty="0" err="1">
                <a:cs typeface="Arial" charset="0"/>
              </a:rPr>
              <a:t>bằng</a:t>
            </a:r>
            <a:r>
              <a:rPr lang="en-US" sz="4000" dirty="0">
                <a:cs typeface="Arial" charset="0"/>
              </a:rPr>
              <a:t> </a:t>
            </a:r>
            <a:r>
              <a:rPr lang="en-US" sz="4000" dirty="0" err="1">
                <a:cs typeface="Arial" charset="0"/>
              </a:rPr>
              <a:t>diện</a:t>
            </a:r>
            <a:r>
              <a:rPr lang="en-US" sz="4000" dirty="0">
                <a:cs typeface="Arial" charset="0"/>
              </a:rPr>
              <a:t> </a:t>
            </a:r>
            <a:r>
              <a:rPr lang="en-US" sz="4000" dirty="0" err="1">
                <a:cs typeface="Arial" charset="0"/>
              </a:rPr>
              <a:t>tích</a:t>
            </a:r>
            <a:r>
              <a:rPr lang="en-US" sz="4000" dirty="0">
                <a:cs typeface="Arial" charset="0"/>
              </a:rPr>
              <a:t> </a:t>
            </a:r>
            <a:r>
              <a:rPr lang="en-US" sz="4000" dirty="0" err="1">
                <a:cs typeface="Arial" charset="0"/>
              </a:rPr>
              <a:t>một</a:t>
            </a:r>
            <a:r>
              <a:rPr lang="en-US" sz="4000" dirty="0">
                <a:cs typeface="Arial" charset="0"/>
              </a:rPr>
              <a:t> </a:t>
            </a:r>
            <a:r>
              <a:rPr lang="en-US" sz="4000" dirty="0" err="1">
                <a:cs typeface="Arial" charset="0"/>
              </a:rPr>
              <a:t>mặt</a:t>
            </a:r>
            <a:r>
              <a:rPr lang="en-US" sz="4000" dirty="0">
                <a:cs typeface="Arial" charset="0"/>
              </a:rPr>
              <a:t> </a:t>
            </a:r>
            <a:r>
              <a:rPr lang="en-US" sz="4000" dirty="0" err="1">
                <a:cs typeface="Arial" charset="0"/>
              </a:rPr>
              <a:t>nhân</a:t>
            </a:r>
            <a:r>
              <a:rPr lang="en-US" sz="4000" dirty="0">
                <a:cs typeface="Arial" charset="0"/>
              </a:rPr>
              <a:t> </a:t>
            </a:r>
            <a:r>
              <a:rPr lang="en-US" sz="4000" dirty="0" err="1">
                <a:cs typeface="Arial" charset="0"/>
              </a:rPr>
              <a:t>với</a:t>
            </a:r>
            <a:r>
              <a:rPr lang="en-US" sz="4000" dirty="0">
                <a:cs typeface="Arial" charset="0"/>
              </a:rPr>
              <a:t> 6. </a:t>
            </a:r>
            <a:r>
              <a:rPr lang="en-US" sz="4000" dirty="0" err="1">
                <a:cs typeface="Arial" charset="0"/>
              </a:rPr>
              <a:t>Nên</a:t>
            </a:r>
            <a:r>
              <a:rPr lang="en-US" sz="4000" dirty="0">
                <a:cs typeface="Arial" charset="0"/>
              </a:rPr>
              <a:t> </a:t>
            </a:r>
            <a:r>
              <a:rPr lang="en-US" sz="4000" dirty="0" err="1">
                <a:cs typeface="Arial" charset="0"/>
              </a:rPr>
              <a:t>diện</a:t>
            </a:r>
            <a:r>
              <a:rPr lang="en-US" sz="4000" dirty="0">
                <a:cs typeface="Arial" charset="0"/>
              </a:rPr>
              <a:t> </a:t>
            </a:r>
            <a:r>
              <a:rPr lang="en-US" sz="4000" dirty="0" err="1">
                <a:cs typeface="Arial" charset="0"/>
              </a:rPr>
              <a:t>tích</a:t>
            </a:r>
            <a:r>
              <a:rPr lang="en-US" sz="4000" dirty="0">
                <a:cs typeface="Arial" charset="0"/>
              </a:rPr>
              <a:t> </a:t>
            </a:r>
            <a:r>
              <a:rPr lang="en-US" sz="4000" dirty="0" err="1">
                <a:cs typeface="Arial" charset="0"/>
              </a:rPr>
              <a:t>một</a:t>
            </a:r>
            <a:r>
              <a:rPr lang="en-US" sz="4000" dirty="0">
                <a:cs typeface="Arial" charset="0"/>
              </a:rPr>
              <a:t> </a:t>
            </a:r>
            <a:r>
              <a:rPr lang="en-US" sz="4000" dirty="0" err="1">
                <a:cs typeface="Arial" charset="0"/>
              </a:rPr>
              <a:t>mặt</a:t>
            </a:r>
            <a:r>
              <a:rPr lang="en-US" sz="4000" dirty="0">
                <a:cs typeface="Arial" charset="0"/>
              </a:rPr>
              <a:t> </a:t>
            </a:r>
            <a:r>
              <a:rPr lang="en-US" sz="4000" dirty="0" err="1">
                <a:cs typeface="Arial" charset="0"/>
              </a:rPr>
              <a:t>của</a:t>
            </a:r>
            <a:r>
              <a:rPr lang="en-US" sz="4000" dirty="0">
                <a:cs typeface="Arial" charset="0"/>
              </a:rPr>
              <a:t> </a:t>
            </a:r>
            <a:r>
              <a:rPr lang="en-US" sz="4000" dirty="0" err="1">
                <a:cs typeface="Arial" charset="0"/>
              </a:rPr>
              <a:t>hình</a:t>
            </a:r>
            <a:r>
              <a:rPr lang="en-US" sz="4000" dirty="0">
                <a:cs typeface="Arial" charset="0"/>
              </a:rPr>
              <a:t> </a:t>
            </a:r>
            <a:r>
              <a:rPr lang="en-US" sz="4000" dirty="0" err="1">
                <a:cs typeface="Arial" charset="0"/>
              </a:rPr>
              <a:t>lập</a:t>
            </a:r>
            <a:r>
              <a:rPr lang="en-US" sz="4000" dirty="0">
                <a:cs typeface="Arial" charset="0"/>
              </a:rPr>
              <a:t> </a:t>
            </a:r>
            <a:r>
              <a:rPr lang="en-US" sz="4000" dirty="0" err="1">
                <a:cs typeface="Arial" charset="0"/>
              </a:rPr>
              <a:t>phương</a:t>
            </a:r>
            <a:r>
              <a:rPr lang="en-US" sz="4000" dirty="0">
                <a:cs typeface="Arial" charset="0"/>
              </a:rPr>
              <a:t> </a:t>
            </a:r>
            <a:r>
              <a:rPr lang="en-US" sz="4000" dirty="0" err="1" smtClean="0">
                <a:cs typeface="Arial" charset="0"/>
              </a:rPr>
              <a:t>là</a:t>
            </a:r>
            <a:r>
              <a:rPr lang="en-US" sz="4000" dirty="0">
                <a:cs typeface="Arial" charset="0"/>
              </a:rPr>
              <a:t>:</a:t>
            </a:r>
          </a:p>
          <a:p>
            <a:pPr algn="ctr" eaLnBrk="1" hangingPunct="1"/>
            <a:r>
              <a:rPr lang="en-US" sz="4000" dirty="0">
                <a:solidFill>
                  <a:srgbClr val="7030A0"/>
                </a:solidFill>
                <a:cs typeface="Arial" charset="0"/>
              </a:rPr>
              <a:t>600 : 6 = 100dm</a:t>
            </a:r>
            <a:r>
              <a:rPr lang="en-US" sz="4000" baseline="30000" dirty="0">
                <a:solidFill>
                  <a:srgbClr val="7030A0"/>
                </a:solidFill>
                <a:cs typeface="Arial" charset="0"/>
              </a:rPr>
              <a:t>2</a:t>
            </a:r>
            <a:endParaRPr lang="en-US" sz="4000" dirty="0">
              <a:solidFill>
                <a:srgbClr val="7030A0"/>
              </a:solidFill>
              <a:cs typeface="Arial" charset="0"/>
            </a:endParaRPr>
          </a:p>
          <a:p>
            <a:pPr eaLnBrk="1" hangingPunct="1"/>
            <a:endParaRPr lang="en-US" sz="4000" dirty="0">
              <a:cs typeface="Arial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86862" y="3657598"/>
            <a:ext cx="11617569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000" dirty="0" err="1">
                <a:cs typeface="Arial" charset="0"/>
              </a:rPr>
              <a:t>Diện</a:t>
            </a:r>
            <a:r>
              <a:rPr lang="en-US" sz="4000" dirty="0">
                <a:cs typeface="Arial" charset="0"/>
              </a:rPr>
              <a:t> </a:t>
            </a:r>
            <a:r>
              <a:rPr lang="en-US" sz="4000" dirty="0" err="1">
                <a:cs typeface="Arial" charset="0"/>
              </a:rPr>
              <a:t>tích</a:t>
            </a:r>
            <a:r>
              <a:rPr lang="en-US" sz="4000" dirty="0">
                <a:cs typeface="Arial" charset="0"/>
              </a:rPr>
              <a:t> </a:t>
            </a:r>
            <a:r>
              <a:rPr lang="en-US" sz="4000" dirty="0" err="1">
                <a:cs typeface="Arial" charset="0"/>
              </a:rPr>
              <a:t>một</a:t>
            </a:r>
            <a:r>
              <a:rPr lang="en-US" sz="4000" dirty="0">
                <a:cs typeface="Arial" charset="0"/>
              </a:rPr>
              <a:t> </a:t>
            </a:r>
            <a:r>
              <a:rPr lang="en-US" sz="4000" dirty="0" err="1">
                <a:cs typeface="Arial" charset="0"/>
              </a:rPr>
              <a:t>mặt</a:t>
            </a:r>
            <a:r>
              <a:rPr lang="en-US" sz="4000" dirty="0">
                <a:cs typeface="Arial" charset="0"/>
              </a:rPr>
              <a:t> </a:t>
            </a:r>
            <a:r>
              <a:rPr lang="en-US" sz="4000" dirty="0" err="1">
                <a:cs typeface="Arial" charset="0"/>
              </a:rPr>
              <a:t>của</a:t>
            </a:r>
            <a:r>
              <a:rPr lang="en-US" sz="4000" dirty="0">
                <a:cs typeface="Arial" charset="0"/>
              </a:rPr>
              <a:t> </a:t>
            </a:r>
            <a:r>
              <a:rPr lang="en-US" sz="4000" dirty="0" err="1">
                <a:cs typeface="Arial" charset="0"/>
              </a:rPr>
              <a:t>hình</a:t>
            </a:r>
            <a:r>
              <a:rPr lang="en-US" sz="4000" dirty="0">
                <a:cs typeface="Arial" charset="0"/>
              </a:rPr>
              <a:t> </a:t>
            </a:r>
            <a:r>
              <a:rPr lang="en-US" sz="4000" dirty="0" err="1">
                <a:cs typeface="Arial" charset="0"/>
              </a:rPr>
              <a:t>lập</a:t>
            </a:r>
            <a:r>
              <a:rPr lang="en-US" sz="4000" dirty="0">
                <a:cs typeface="Arial" charset="0"/>
              </a:rPr>
              <a:t> </a:t>
            </a:r>
            <a:r>
              <a:rPr lang="en-US" sz="4000" dirty="0" err="1">
                <a:cs typeface="Arial" charset="0"/>
              </a:rPr>
              <a:t>phương</a:t>
            </a:r>
            <a:r>
              <a:rPr lang="en-US" sz="4000" dirty="0">
                <a:cs typeface="Arial" charset="0"/>
              </a:rPr>
              <a:t> </a:t>
            </a:r>
            <a:r>
              <a:rPr lang="en-US" sz="4000" dirty="0" err="1" smtClean="0">
                <a:cs typeface="Arial" charset="0"/>
              </a:rPr>
              <a:t>là</a:t>
            </a:r>
            <a:r>
              <a:rPr lang="en-US" sz="4000" dirty="0" smtClean="0">
                <a:cs typeface="Arial" charset="0"/>
              </a:rPr>
              <a:t> </a:t>
            </a:r>
            <a:r>
              <a:rPr lang="en-US" sz="4000" dirty="0" smtClean="0">
                <a:solidFill>
                  <a:srgbClr val="7030A0"/>
                </a:solidFill>
                <a:cs typeface="Arial" charset="0"/>
              </a:rPr>
              <a:t>100dm</a:t>
            </a:r>
            <a:r>
              <a:rPr lang="en-US" sz="4000" baseline="30000" dirty="0" smtClean="0">
                <a:solidFill>
                  <a:srgbClr val="7030A0"/>
                </a:solidFill>
                <a:cs typeface="Arial" charset="0"/>
              </a:rPr>
              <a:t>2</a:t>
            </a:r>
            <a:r>
              <a:rPr lang="en-US" sz="4000" dirty="0">
                <a:cs typeface="Arial" charset="0"/>
              </a:rPr>
              <a:t>. </a:t>
            </a:r>
          </a:p>
          <a:p>
            <a:pPr eaLnBrk="1" hangingPunct="1"/>
            <a:r>
              <a:rPr lang="en-US" sz="4000" dirty="0" err="1" smtClean="0">
                <a:cs typeface="Arial" charset="0"/>
              </a:rPr>
              <a:t>Mà</a:t>
            </a:r>
            <a:r>
              <a:rPr lang="en-US" sz="4000" dirty="0" smtClean="0">
                <a:cs typeface="Arial" charset="0"/>
              </a:rPr>
              <a:t> </a:t>
            </a:r>
            <a:r>
              <a:rPr lang="en-US" sz="4000" dirty="0" smtClean="0">
                <a:solidFill>
                  <a:srgbClr val="7030A0"/>
                </a:solidFill>
                <a:cs typeface="Arial" charset="0"/>
              </a:rPr>
              <a:t>10 </a:t>
            </a:r>
            <a:r>
              <a:rPr lang="en-US" sz="4000" dirty="0">
                <a:solidFill>
                  <a:srgbClr val="7030A0"/>
                </a:solidFill>
                <a:cs typeface="Arial" charset="0"/>
              </a:rPr>
              <a:t>x 10 = 100 </a:t>
            </a:r>
            <a:endParaRPr lang="en-US" sz="4000" dirty="0" smtClean="0">
              <a:solidFill>
                <a:srgbClr val="7030A0"/>
              </a:solidFill>
              <a:cs typeface="Arial" charset="0"/>
            </a:endParaRPr>
          </a:p>
          <a:p>
            <a:pPr eaLnBrk="1" hangingPunct="1"/>
            <a:r>
              <a:rPr lang="en-US" sz="4000" dirty="0" err="1" smtClean="0">
                <a:cs typeface="Arial" charset="0"/>
              </a:rPr>
              <a:t>Vậy</a:t>
            </a:r>
            <a:r>
              <a:rPr lang="en-US" sz="4000" dirty="0" smtClean="0">
                <a:cs typeface="Arial" charset="0"/>
              </a:rPr>
              <a:t> </a:t>
            </a:r>
            <a:r>
              <a:rPr lang="en-US" sz="4000" dirty="0" smtClean="0">
                <a:solidFill>
                  <a:srgbClr val="7030A0"/>
                </a:solidFill>
                <a:cs typeface="Arial" charset="0"/>
              </a:rPr>
              <a:t>10dm</a:t>
            </a:r>
            <a:r>
              <a:rPr lang="en-US" sz="4000" baseline="30000" dirty="0" smtClean="0">
                <a:cs typeface="Arial" charset="0"/>
              </a:rPr>
              <a:t> </a:t>
            </a:r>
            <a:r>
              <a:rPr lang="en-US" sz="4000" dirty="0" err="1">
                <a:cs typeface="Arial" charset="0"/>
              </a:rPr>
              <a:t>là</a:t>
            </a:r>
            <a:r>
              <a:rPr lang="en-US" sz="4000" dirty="0">
                <a:cs typeface="Arial" charset="0"/>
              </a:rPr>
              <a:t> </a:t>
            </a:r>
            <a:r>
              <a:rPr lang="en-US" sz="4000" dirty="0" err="1">
                <a:cs typeface="Arial" charset="0"/>
              </a:rPr>
              <a:t>cạnh</a:t>
            </a:r>
            <a:r>
              <a:rPr lang="en-US" sz="4000" dirty="0">
                <a:cs typeface="Arial" charset="0"/>
              </a:rPr>
              <a:t> </a:t>
            </a:r>
            <a:r>
              <a:rPr lang="en-US" sz="4000" dirty="0" err="1">
                <a:cs typeface="Arial" charset="0"/>
              </a:rPr>
              <a:t>của</a:t>
            </a:r>
            <a:r>
              <a:rPr lang="en-US" sz="4000" dirty="0">
                <a:cs typeface="Arial" charset="0"/>
              </a:rPr>
              <a:t> </a:t>
            </a:r>
            <a:r>
              <a:rPr lang="en-US" sz="4000" dirty="0" err="1">
                <a:cs typeface="Arial" charset="0"/>
              </a:rPr>
              <a:t>hình</a:t>
            </a:r>
            <a:r>
              <a:rPr lang="en-US" sz="4000" dirty="0">
                <a:cs typeface="Arial" charset="0"/>
              </a:rPr>
              <a:t> </a:t>
            </a:r>
            <a:r>
              <a:rPr lang="en-US" sz="4000" dirty="0" err="1">
                <a:cs typeface="Arial" charset="0"/>
              </a:rPr>
              <a:t>lập</a:t>
            </a:r>
            <a:r>
              <a:rPr lang="en-US" sz="4000" dirty="0">
                <a:cs typeface="Arial" charset="0"/>
              </a:rPr>
              <a:t> </a:t>
            </a:r>
            <a:r>
              <a:rPr lang="en-US" sz="4000" dirty="0" err="1" smtClean="0">
                <a:cs typeface="Arial" charset="0"/>
              </a:rPr>
              <a:t>phương</a:t>
            </a:r>
            <a:r>
              <a:rPr lang="en-US" sz="4000" dirty="0" smtClean="0">
                <a:cs typeface="Arial" charset="0"/>
              </a:rPr>
              <a:t>.</a:t>
            </a:r>
            <a:endParaRPr lang="en-US" sz="4000" dirty="0">
              <a:cs typeface="Arial" charset="0"/>
            </a:endParaRPr>
          </a:p>
          <a:p>
            <a:pPr eaLnBrk="1" hangingPunct="1"/>
            <a:endParaRPr lang="en-US" sz="4000" dirty="0">
              <a:cs typeface="Arial" charset="0"/>
            </a:endParaRPr>
          </a:p>
        </p:txBody>
      </p:sp>
      <p:sp>
        <p:nvSpPr>
          <p:cNvPr id="5" name="AutoShape 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0632831" y="5650523"/>
            <a:ext cx="990600" cy="762000"/>
          </a:xfrm>
          <a:prstGeom prst="rightArrow">
            <a:avLst>
              <a:gd name="adj1" fmla="val 50000"/>
              <a:gd name="adj2" fmla="val 32500"/>
            </a:avLst>
          </a:prstGeom>
          <a:solidFill>
            <a:srgbClr val="EA9CA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vi-VN" sz="4000"/>
          </a:p>
        </p:txBody>
      </p:sp>
    </p:spTree>
    <p:extLst>
      <p:ext uri="{BB962C8B-B14F-4D97-AF65-F5344CB8AC3E}">
        <p14:creationId xmlns:p14="http://schemas.microsoft.com/office/powerpoint/2010/main" val="546337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80646" y="399161"/>
            <a:ext cx="1114864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3/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Một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hình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hộp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chữ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nhật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có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chiều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dài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 8cm,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chiều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rộng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 7cm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và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chiều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cao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 9cm.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Một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hình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lập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phương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có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cạnh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bằng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trung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bình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cộng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của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ba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kích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thước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của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hình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hộp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chữ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nhật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.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Tính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:</a:t>
            </a:r>
          </a:p>
          <a:p>
            <a:pPr>
              <a:defRPr/>
            </a:pP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     a)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Thể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tích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hình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hộp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chữ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nhật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.</a:t>
            </a:r>
          </a:p>
          <a:p>
            <a:pPr>
              <a:defRPr/>
            </a:pP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     b)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Thể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tích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hình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lập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phương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Neo Sans Intel" pitchFamily="18" charset="0"/>
                <a:cs typeface="Arial" charset="0"/>
              </a:rPr>
              <a:t>.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2074985" y="1008185"/>
            <a:ext cx="36576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6389077" y="1008185"/>
            <a:ext cx="2801815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9495692" y="1008185"/>
            <a:ext cx="1113693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574430" y="1570893"/>
            <a:ext cx="186397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3241431" y="1570893"/>
            <a:ext cx="2813537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574430" y="2107321"/>
            <a:ext cx="9167447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1693982" y="3171287"/>
            <a:ext cx="555088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1693982" y="3771811"/>
            <a:ext cx="499989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38" name="Group 37"/>
          <p:cNvGrpSpPr/>
          <p:nvPr/>
        </p:nvGrpSpPr>
        <p:grpSpPr>
          <a:xfrm>
            <a:off x="700410" y="4534126"/>
            <a:ext cx="8024441" cy="1239641"/>
            <a:chOff x="6115994" y="1376132"/>
            <a:chExt cx="4237437" cy="1623204"/>
          </a:xfrm>
        </p:grpSpPr>
        <p:sp>
          <p:nvSpPr>
            <p:cNvPr id="39" name="Rectangle: Rounded Corners 41"/>
            <p:cNvSpPr/>
            <p:nvPr/>
          </p:nvSpPr>
          <p:spPr>
            <a:xfrm>
              <a:off x="6115994" y="1376132"/>
              <a:ext cx="4128374" cy="1254803"/>
            </a:xfrm>
            <a:prstGeom prst="roundRect">
              <a:avLst>
                <a:gd name="adj" fmla="val 30303"/>
              </a:avLst>
            </a:prstGeom>
            <a:solidFill>
              <a:srgbClr val="EA9C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>
                <a:latin typeface="字魂36号-正文宋楷" panose="02000000000000000000" charset="-122"/>
                <a:ea typeface="字魂36号-正文宋楷" panose="02000000000000000000" charset="-122"/>
                <a:cs typeface="+mn-ea"/>
                <a:sym typeface="+mn-lt"/>
              </a:endParaRPr>
            </a:p>
          </p:txBody>
        </p:sp>
        <p:sp>
          <p:nvSpPr>
            <p:cNvPr id="40" name="Rectangle: Rounded Corners 41"/>
            <p:cNvSpPr/>
            <p:nvPr/>
          </p:nvSpPr>
          <p:spPr>
            <a:xfrm>
              <a:off x="6225057" y="1538021"/>
              <a:ext cx="4128374" cy="1461315"/>
            </a:xfrm>
            <a:prstGeom prst="roundRect">
              <a:avLst>
                <a:gd name="adj" fmla="val 30303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>
                <a:latin typeface="字魂36号-正文宋楷" panose="02000000000000000000" charset="-122"/>
                <a:ea typeface="字魂36号-正文宋楷" panose="02000000000000000000" charset="-122"/>
                <a:cs typeface="+mn-ea"/>
                <a:sym typeface="+mn-lt"/>
              </a:endParaRPr>
            </a:p>
          </p:txBody>
        </p:sp>
      </p:grp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893790" y="4897539"/>
            <a:ext cx="779877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3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(</a:t>
            </a:r>
            <a:r>
              <a:rPr lang="en-US" sz="3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3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3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3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z="3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3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3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: 3</a:t>
            </a:r>
            <a:endParaRPr lang="en-US" sz="3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2" name="Group 27"/>
          <p:cNvGrpSpPr>
            <a:grpSpLocks/>
          </p:cNvGrpSpPr>
          <p:nvPr/>
        </p:nvGrpSpPr>
        <p:grpSpPr bwMode="auto">
          <a:xfrm>
            <a:off x="9418054" y="2458021"/>
            <a:ext cx="2042136" cy="2076105"/>
            <a:chOff x="1447800" y="2514600"/>
            <a:chExt cx="3249768" cy="3076107"/>
          </a:xfrm>
        </p:grpSpPr>
        <p:grpSp>
          <p:nvGrpSpPr>
            <p:cNvPr id="44" name="Group 23"/>
            <p:cNvGrpSpPr>
              <a:grpSpLocks/>
            </p:cNvGrpSpPr>
            <p:nvPr/>
          </p:nvGrpSpPr>
          <p:grpSpPr bwMode="auto">
            <a:xfrm>
              <a:off x="1447800" y="2514600"/>
              <a:ext cx="2362200" cy="2668588"/>
              <a:chOff x="1447800" y="2362200"/>
              <a:chExt cx="3201988" cy="3201988"/>
            </a:xfrm>
          </p:grpSpPr>
          <p:cxnSp>
            <p:nvCxnSpPr>
              <p:cNvPr id="48" name="Straight Connector 8"/>
              <p:cNvCxnSpPr>
                <a:cxnSpLocks noChangeShapeType="1"/>
              </p:cNvCxnSpPr>
              <p:nvPr/>
            </p:nvCxnSpPr>
            <p:spPr bwMode="auto">
              <a:xfrm>
                <a:off x="1447800" y="3123993"/>
                <a:ext cx="2285399" cy="1905"/>
              </a:xfrm>
              <a:prstGeom prst="line">
                <a:avLst/>
              </a:prstGeom>
              <a:noFill/>
              <a:ln w="28575" algn="ctr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49" name="Straight Connector 10"/>
              <p:cNvCxnSpPr>
                <a:cxnSpLocks noChangeShapeType="1"/>
              </p:cNvCxnSpPr>
              <p:nvPr/>
            </p:nvCxnSpPr>
            <p:spPr bwMode="auto">
              <a:xfrm rot="5400000">
                <a:off x="2514454" y="4342738"/>
                <a:ext cx="2439642" cy="2153"/>
              </a:xfrm>
              <a:prstGeom prst="line">
                <a:avLst/>
              </a:prstGeom>
              <a:noFill/>
              <a:ln w="28575" algn="ctr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50" name="Straight Connector 11"/>
              <p:cNvCxnSpPr>
                <a:cxnSpLocks noChangeShapeType="1"/>
              </p:cNvCxnSpPr>
              <p:nvPr/>
            </p:nvCxnSpPr>
            <p:spPr bwMode="auto">
              <a:xfrm rot="5400000">
                <a:off x="230008" y="4341785"/>
                <a:ext cx="2437737" cy="2153"/>
              </a:xfrm>
              <a:prstGeom prst="line">
                <a:avLst/>
              </a:prstGeom>
              <a:noFill/>
              <a:ln w="28575" algn="ctr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51" name="Straight Connector 12"/>
              <p:cNvCxnSpPr>
                <a:cxnSpLocks noChangeShapeType="1"/>
              </p:cNvCxnSpPr>
              <p:nvPr/>
            </p:nvCxnSpPr>
            <p:spPr bwMode="auto">
              <a:xfrm>
                <a:off x="1447800" y="5561730"/>
                <a:ext cx="2285399" cy="1905"/>
              </a:xfrm>
              <a:prstGeom prst="line">
                <a:avLst/>
              </a:prstGeom>
              <a:noFill/>
              <a:ln w="28575" algn="ctr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52" name="Straight Connector 14"/>
              <p:cNvCxnSpPr>
                <a:cxnSpLocks noChangeShapeType="1"/>
              </p:cNvCxnSpPr>
              <p:nvPr/>
            </p:nvCxnSpPr>
            <p:spPr bwMode="auto">
              <a:xfrm flipV="1">
                <a:off x="1447800" y="2362200"/>
                <a:ext cx="914591" cy="761793"/>
              </a:xfrm>
              <a:prstGeom prst="line">
                <a:avLst/>
              </a:prstGeom>
              <a:noFill/>
              <a:ln w="28575" algn="ctr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53" name="Straight Connector 15"/>
              <p:cNvCxnSpPr>
                <a:cxnSpLocks noChangeShapeType="1"/>
              </p:cNvCxnSpPr>
              <p:nvPr/>
            </p:nvCxnSpPr>
            <p:spPr bwMode="auto">
              <a:xfrm>
                <a:off x="2362391" y="2362200"/>
                <a:ext cx="2285399" cy="1905"/>
              </a:xfrm>
              <a:prstGeom prst="line">
                <a:avLst/>
              </a:prstGeom>
              <a:noFill/>
              <a:ln w="28575" algn="ctr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54" name="Straight Connector 16"/>
              <p:cNvCxnSpPr>
                <a:cxnSpLocks noChangeShapeType="1"/>
              </p:cNvCxnSpPr>
              <p:nvPr/>
            </p:nvCxnSpPr>
            <p:spPr bwMode="auto">
              <a:xfrm flipV="1">
                <a:off x="3733199" y="2362200"/>
                <a:ext cx="914591" cy="761793"/>
              </a:xfrm>
              <a:prstGeom prst="line">
                <a:avLst/>
              </a:prstGeom>
              <a:noFill/>
              <a:ln w="28575" algn="ctr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55" name="Straight Connector 17"/>
              <p:cNvCxnSpPr>
                <a:cxnSpLocks noChangeShapeType="1"/>
              </p:cNvCxnSpPr>
              <p:nvPr/>
            </p:nvCxnSpPr>
            <p:spPr bwMode="auto">
              <a:xfrm rot="5400000">
                <a:off x="3429998" y="3579992"/>
                <a:ext cx="2437737" cy="2151"/>
              </a:xfrm>
              <a:prstGeom prst="line">
                <a:avLst/>
              </a:prstGeom>
              <a:noFill/>
              <a:ln w="28575" algn="ctr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56" name="Straight Connector 18"/>
              <p:cNvCxnSpPr>
                <a:cxnSpLocks noChangeShapeType="1"/>
              </p:cNvCxnSpPr>
              <p:nvPr/>
            </p:nvCxnSpPr>
            <p:spPr bwMode="auto">
              <a:xfrm flipV="1">
                <a:off x="3733199" y="4799937"/>
                <a:ext cx="914591" cy="761793"/>
              </a:xfrm>
              <a:prstGeom prst="line">
                <a:avLst/>
              </a:prstGeom>
              <a:noFill/>
              <a:ln w="28575" algn="ctr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57" name="Straight Connector 20"/>
              <p:cNvCxnSpPr>
                <a:cxnSpLocks noChangeShapeType="1"/>
              </p:cNvCxnSpPr>
              <p:nvPr/>
            </p:nvCxnSpPr>
            <p:spPr bwMode="auto">
              <a:xfrm rot="5400000">
                <a:off x="1144599" y="3579992"/>
                <a:ext cx="2437737" cy="2151"/>
              </a:xfrm>
              <a:prstGeom prst="line">
                <a:avLst/>
              </a:prstGeom>
              <a:noFill/>
              <a:ln w="28575" algn="ctr">
                <a:solidFill>
                  <a:srgbClr val="FF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58" name="Straight Connector 21"/>
              <p:cNvCxnSpPr>
                <a:cxnSpLocks noChangeShapeType="1"/>
              </p:cNvCxnSpPr>
              <p:nvPr/>
            </p:nvCxnSpPr>
            <p:spPr bwMode="auto">
              <a:xfrm flipV="1">
                <a:off x="1447800" y="4799937"/>
                <a:ext cx="914591" cy="761793"/>
              </a:xfrm>
              <a:prstGeom prst="line">
                <a:avLst/>
              </a:prstGeom>
              <a:noFill/>
              <a:ln w="28575" algn="ctr">
                <a:solidFill>
                  <a:srgbClr val="FF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59" name="Straight Connector 22"/>
              <p:cNvCxnSpPr>
                <a:cxnSpLocks noChangeShapeType="1"/>
              </p:cNvCxnSpPr>
              <p:nvPr/>
            </p:nvCxnSpPr>
            <p:spPr bwMode="auto">
              <a:xfrm>
                <a:off x="2362391" y="4799937"/>
                <a:ext cx="2285399" cy="1905"/>
              </a:xfrm>
              <a:prstGeom prst="line">
                <a:avLst/>
              </a:prstGeom>
              <a:noFill/>
              <a:ln w="28575" algn="ctr">
                <a:solidFill>
                  <a:srgbClr val="FF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45" name="TextBox 24"/>
            <p:cNvSpPr txBox="1">
              <a:spLocks noChangeArrowheads="1"/>
            </p:cNvSpPr>
            <p:nvPr/>
          </p:nvSpPr>
          <p:spPr bwMode="auto">
            <a:xfrm>
              <a:off x="1843106" y="5089081"/>
              <a:ext cx="914443" cy="5016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1600" dirty="0">
                  <a:solidFill>
                    <a:srgbClr val="1E03BD"/>
                  </a:solidFill>
                  <a:cs typeface="Arial" charset="0"/>
                </a:rPr>
                <a:t>8cm</a:t>
              </a:r>
            </a:p>
          </p:txBody>
        </p:sp>
        <p:sp>
          <p:nvSpPr>
            <p:cNvPr id="46" name="TextBox 25"/>
            <p:cNvSpPr txBox="1">
              <a:spLocks noChangeArrowheads="1"/>
            </p:cNvSpPr>
            <p:nvPr/>
          </p:nvSpPr>
          <p:spPr bwMode="auto">
            <a:xfrm rot="19010545">
              <a:off x="3271925" y="4681708"/>
              <a:ext cx="914443" cy="456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1400" dirty="0">
                  <a:solidFill>
                    <a:srgbClr val="1E03BD"/>
                  </a:solidFill>
                  <a:cs typeface="Arial" charset="0"/>
                </a:rPr>
                <a:t>7cm</a:t>
              </a:r>
            </a:p>
          </p:txBody>
        </p:sp>
        <p:sp>
          <p:nvSpPr>
            <p:cNvPr id="47" name="TextBox 26"/>
            <p:cNvSpPr txBox="1">
              <a:spLocks noChangeArrowheads="1"/>
            </p:cNvSpPr>
            <p:nvPr/>
          </p:nvSpPr>
          <p:spPr bwMode="auto">
            <a:xfrm>
              <a:off x="3783125" y="3255835"/>
              <a:ext cx="914443" cy="5016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1600" dirty="0">
                  <a:solidFill>
                    <a:srgbClr val="1E03BD"/>
                  </a:solidFill>
                  <a:cs typeface="Arial" charset="0"/>
                </a:rPr>
                <a:t>9cm</a:t>
              </a:r>
            </a:p>
          </p:txBody>
        </p:sp>
      </p:grpSp>
      <p:grpSp>
        <p:nvGrpSpPr>
          <p:cNvPr id="60" name="Group 52"/>
          <p:cNvGrpSpPr>
            <a:grpSpLocks/>
          </p:cNvGrpSpPr>
          <p:nvPr/>
        </p:nvGrpSpPr>
        <p:grpSpPr bwMode="auto">
          <a:xfrm>
            <a:off x="9418054" y="4629816"/>
            <a:ext cx="1799451" cy="1654917"/>
            <a:chOff x="5257800" y="2120886"/>
            <a:chExt cx="3614318" cy="2806230"/>
          </a:xfrm>
        </p:grpSpPr>
        <p:grpSp>
          <p:nvGrpSpPr>
            <p:cNvPr id="61" name="Group 29"/>
            <p:cNvGrpSpPr>
              <a:grpSpLocks/>
            </p:cNvGrpSpPr>
            <p:nvPr/>
          </p:nvGrpSpPr>
          <p:grpSpPr bwMode="auto">
            <a:xfrm>
              <a:off x="5257800" y="2120886"/>
              <a:ext cx="2978130" cy="2389377"/>
              <a:chOff x="1447800" y="2124178"/>
              <a:chExt cx="3427736" cy="3440010"/>
            </a:xfrm>
          </p:grpSpPr>
          <p:cxnSp>
            <p:nvCxnSpPr>
              <p:cNvPr id="65" name="Straight Connector 57"/>
              <p:cNvCxnSpPr>
                <a:cxnSpLocks noChangeShapeType="1"/>
              </p:cNvCxnSpPr>
              <p:nvPr/>
            </p:nvCxnSpPr>
            <p:spPr bwMode="auto">
              <a:xfrm>
                <a:off x="1447800" y="3125028"/>
                <a:ext cx="2285564" cy="0"/>
              </a:xfrm>
              <a:prstGeom prst="line">
                <a:avLst/>
              </a:prstGeom>
              <a:noFill/>
              <a:ln w="28575" algn="ctr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66" name="Straight Connector 58"/>
              <p:cNvCxnSpPr>
                <a:cxnSpLocks noChangeShapeType="1"/>
              </p:cNvCxnSpPr>
              <p:nvPr/>
            </p:nvCxnSpPr>
            <p:spPr bwMode="auto">
              <a:xfrm rot="5400000">
                <a:off x="2515010" y="4343382"/>
                <a:ext cx="2438724" cy="2016"/>
              </a:xfrm>
              <a:prstGeom prst="line">
                <a:avLst/>
              </a:prstGeom>
              <a:noFill/>
              <a:ln w="28575" algn="ctr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67" name="Straight Connector 59"/>
              <p:cNvCxnSpPr>
                <a:cxnSpLocks noChangeShapeType="1"/>
              </p:cNvCxnSpPr>
              <p:nvPr/>
            </p:nvCxnSpPr>
            <p:spPr bwMode="auto">
              <a:xfrm rot="5400000">
                <a:off x="230588" y="4342240"/>
                <a:ext cx="2436439" cy="2016"/>
              </a:xfrm>
              <a:prstGeom prst="line">
                <a:avLst/>
              </a:prstGeom>
              <a:noFill/>
              <a:ln w="28575" algn="ctr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68" name="Straight Connector 60"/>
              <p:cNvCxnSpPr>
                <a:cxnSpLocks noChangeShapeType="1"/>
              </p:cNvCxnSpPr>
              <p:nvPr/>
            </p:nvCxnSpPr>
            <p:spPr bwMode="auto">
              <a:xfrm>
                <a:off x="1447800" y="5561467"/>
                <a:ext cx="2285564" cy="2285"/>
              </a:xfrm>
              <a:prstGeom prst="line">
                <a:avLst/>
              </a:prstGeom>
              <a:noFill/>
              <a:ln w="28575" algn="ctr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69" name="Straight Connector 61"/>
              <p:cNvCxnSpPr>
                <a:cxnSpLocks noChangeShapeType="1"/>
              </p:cNvCxnSpPr>
              <p:nvPr/>
            </p:nvCxnSpPr>
            <p:spPr bwMode="auto">
              <a:xfrm flipV="1">
                <a:off x="1447800" y="2142224"/>
                <a:ext cx="1140767" cy="982804"/>
              </a:xfrm>
              <a:prstGeom prst="line">
                <a:avLst/>
              </a:prstGeom>
              <a:noFill/>
              <a:ln w="28575" algn="ctr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70" name="Straight Connector 62"/>
              <p:cNvCxnSpPr>
                <a:cxnSpLocks noChangeShapeType="1"/>
              </p:cNvCxnSpPr>
              <p:nvPr/>
            </p:nvCxnSpPr>
            <p:spPr bwMode="auto">
              <a:xfrm>
                <a:off x="2588567" y="2123939"/>
                <a:ext cx="2287580" cy="0"/>
              </a:xfrm>
              <a:prstGeom prst="line">
                <a:avLst/>
              </a:prstGeom>
              <a:noFill/>
              <a:ln w="28575" algn="ctr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71" name="Straight Connector 63"/>
              <p:cNvCxnSpPr>
                <a:cxnSpLocks noChangeShapeType="1"/>
              </p:cNvCxnSpPr>
              <p:nvPr/>
            </p:nvCxnSpPr>
            <p:spPr bwMode="auto">
              <a:xfrm flipV="1">
                <a:off x="3733364" y="2142224"/>
                <a:ext cx="1134721" cy="982804"/>
              </a:xfrm>
              <a:prstGeom prst="line">
                <a:avLst/>
              </a:prstGeom>
              <a:noFill/>
              <a:ln w="28575" algn="ctr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72" name="Straight Connector 64"/>
              <p:cNvCxnSpPr>
                <a:cxnSpLocks noChangeShapeType="1"/>
              </p:cNvCxnSpPr>
              <p:nvPr/>
            </p:nvCxnSpPr>
            <p:spPr bwMode="auto">
              <a:xfrm rot="5400000">
                <a:off x="3649731" y="3342293"/>
                <a:ext cx="2438724" cy="2015"/>
              </a:xfrm>
              <a:prstGeom prst="line">
                <a:avLst/>
              </a:prstGeom>
              <a:noFill/>
              <a:ln w="28575" algn="ctr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73" name="Straight Connector 65"/>
              <p:cNvCxnSpPr>
                <a:cxnSpLocks noChangeShapeType="1"/>
              </p:cNvCxnSpPr>
              <p:nvPr/>
            </p:nvCxnSpPr>
            <p:spPr bwMode="auto">
              <a:xfrm flipV="1">
                <a:off x="3733364" y="4555807"/>
                <a:ext cx="1134721" cy="1005660"/>
              </a:xfrm>
              <a:prstGeom prst="line">
                <a:avLst/>
              </a:prstGeom>
              <a:noFill/>
              <a:ln w="28575" algn="ctr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74" name="Straight Connector 66"/>
              <p:cNvCxnSpPr>
                <a:cxnSpLocks noChangeShapeType="1"/>
              </p:cNvCxnSpPr>
              <p:nvPr/>
            </p:nvCxnSpPr>
            <p:spPr bwMode="auto">
              <a:xfrm rot="5400000">
                <a:off x="1368198" y="3378862"/>
                <a:ext cx="2438724" cy="2015"/>
              </a:xfrm>
              <a:prstGeom prst="line">
                <a:avLst/>
              </a:prstGeom>
              <a:noFill/>
              <a:ln w="28575" algn="ctr">
                <a:solidFill>
                  <a:srgbClr val="FF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75" name="Straight Connector 67"/>
              <p:cNvCxnSpPr>
                <a:cxnSpLocks noChangeShapeType="1"/>
              </p:cNvCxnSpPr>
              <p:nvPr/>
            </p:nvCxnSpPr>
            <p:spPr bwMode="auto">
              <a:xfrm flipV="1">
                <a:off x="1447800" y="4555807"/>
                <a:ext cx="1140767" cy="1005660"/>
              </a:xfrm>
              <a:prstGeom prst="line">
                <a:avLst/>
              </a:prstGeom>
              <a:noFill/>
              <a:ln w="28575" algn="ctr">
                <a:solidFill>
                  <a:srgbClr val="FF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76" name="Straight Connector 68"/>
              <p:cNvCxnSpPr>
                <a:cxnSpLocks noChangeShapeType="1"/>
              </p:cNvCxnSpPr>
              <p:nvPr/>
            </p:nvCxnSpPr>
            <p:spPr bwMode="auto">
              <a:xfrm>
                <a:off x="2588567" y="4555807"/>
                <a:ext cx="2285564" cy="2285"/>
              </a:xfrm>
              <a:prstGeom prst="line">
                <a:avLst/>
              </a:prstGeom>
              <a:noFill/>
              <a:ln w="28575" algn="ctr">
                <a:solidFill>
                  <a:srgbClr val="FF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62" name="TextBox 54"/>
            <p:cNvSpPr txBox="1">
              <a:spLocks noChangeArrowheads="1"/>
            </p:cNvSpPr>
            <p:nvPr/>
          </p:nvSpPr>
          <p:spPr bwMode="auto">
            <a:xfrm>
              <a:off x="6101840" y="4379813"/>
              <a:ext cx="693445" cy="547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dirty="0">
                  <a:solidFill>
                    <a:srgbClr val="1E03BD"/>
                  </a:solidFill>
                  <a:cs typeface="Arial" charset="0"/>
                </a:rPr>
                <a:t>a</a:t>
              </a:r>
            </a:p>
          </p:txBody>
        </p:sp>
        <p:sp>
          <p:nvSpPr>
            <p:cNvPr id="63" name="TextBox 55"/>
            <p:cNvSpPr txBox="1">
              <a:spLocks noChangeArrowheads="1"/>
            </p:cNvSpPr>
            <p:nvPr/>
          </p:nvSpPr>
          <p:spPr bwMode="auto">
            <a:xfrm>
              <a:off x="7578038" y="4040101"/>
              <a:ext cx="693445" cy="547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dirty="0">
                  <a:solidFill>
                    <a:srgbClr val="1E03BD"/>
                  </a:solidFill>
                  <a:cs typeface="Arial" charset="0"/>
                </a:rPr>
                <a:t>a</a:t>
              </a:r>
            </a:p>
          </p:txBody>
        </p:sp>
        <p:sp>
          <p:nvSpPr>
            <p:cNvPr id="64" name="TextBox 56"/>
            <p:cNvSpPr txBox="1">
              <a:spLocks noChangeArrowheads="1"/>
            </p:cNvSpPr>
            <p:nvPr/>
          </p:nvSpPr>
          <p:spPr bwMode="auto">
            <a:xfrm>
              <a:off x="8178673" y="2925717"/>
              <a:ext cx="693445" cy="547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dirty="0">
                  <a:solidFill>
                    <a:srgbClr val="1E03BD"/>
                  </a:solidFill>
                  <a:cs typeface="Arial" charset="0"/>
                </a:rPr>
                <a:t>a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654418" y="439407"/>
            <a:ext cx="8229600" cy="632480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600"/>
              </a:spcBef>
              <a:defRPr/>
            </a:pPr>
            <a:r>
              <a:rPr lang="en-US" sz="36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Bài</a:t>
            </a:r>
            <a:r>
              <a:rPr lang="en-US" sz="36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 eaLnBrk="1" hangingPunct="1">
              <a:spcBef>
                <a:spcPts val="600"/>
              </a:spcBef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hộp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 eaLnBrk="1" hangingPunct="1">
              <a:spcBef>
                <a:spcPts val="600"/>
              </a:spcBef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×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 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×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9 =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504 (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cm</a:t>
            </a:r>
            <a:r>
              <a:rPr lang="en-US" sz="36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 eaLnBrk="1" hangingPunct="1">
              <a:spcBef>
                <a:spcPts val="600"/>
              </a:spcBef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dài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của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cạnh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lập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là:</a:t>
            </a:r>
          </a:p>
          <a:p>
            <a:pPr algn="ctr" eaLnBrk="1" hangingPunct="1">
              <a:spcBef>
                <a:spcPts val="600"/>
              </a:spcBef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 + 7 + 9) : 3 = 8 (cm)</a:t>
            </a:r>
          </a:p>
          <a:p>
            <a:pPr algn="ctr" eaLnBrk="1" hangingPunct="1">
              <a:spcBef>
                <a:spcPts val="600"/>
              </a:spcBef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Thê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tích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lập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là:</a:t>
            </a:r>
          </a:p>
          <a:p>
            <a:pPr algn="ctr" eaLnBrk="1" hangingPunct="1">
              <a:spcBef>
                <a:spcPts val="600"/>
              </a:spcBef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×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×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 = 512 (cm</a:t>
            </a:r>
            <a:r>
              <a:rPr lang="en-US" sz="36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algn="ctr" eaLnBrk="1" hangingPunct="1">
              <a:spcBef>
                <a:spcPts val="600"/>
              </a:spcBef>
              <a:defRPr/>
            </a:pPr>
            <a:r>
              <a:rPr lang="en-US" sz="36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36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504cm</a:t>
            </a:r>
            <a:r>
              <a:rPr lang="en-US" sz="36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 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ts val="600"/>
              </a:spcBef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b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512cm</a:t>
            </a:r>
            <a:r>
              <a:rPr lang="en-US" sz="36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ts val="600"/>
              </a:spcBef>
              <a:defRPr/>
            </a:pP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图片 1" descr="学习的孩子"/>
          <p:cNvPicPr>
            <a:picLocks noChangeAspect="1"/>
          </p:cNvPicPr>
          <p:nvPr/>
        </p:nvPicPr>
        <p:blipFill>
          <a:blip r:embed="rId2"/>
          <a:srcRect l="13708" r="14106"/>
          <a:stretch>
            <a:fillRect/>
          </a:stretch>
        </p:blipFill>
        <p:spPr>
          <a:xfrm>
            <a:off x="8285236" y="1711481"/>
            <a:ext cx="3562468" cy="4935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487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原创孟菲斯风格艺术背景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688590" y="-2688590"/>
            <a:ext cx="6847205" cy="12224385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877939" y="1490343"/>
            <a:ext cx="7992745" cy="4018915"/>
            <a:chOff x="2288247" y="1490343"/>
            <a:chExt cx="7992745" cy="4018915"/>
          </a:xfrm>
        </p:grpSpPr>
        <p:sp>
          <p:nvSpPr>
            <p:cNvPr id="8" name="圆角矩形 19"/>
            <p:cNvSpPr/>
            <p:nvPr/>
          </p:nvSpPr>
          <p:spPr>
            <a:xfrm>
              <a:off x="2440647" y="1642743"/>
              <a:ext cx="7840345" cy="3866515"/>
            </a:xfrm>
            <a:prstGeom prst="roundRect">
              <a:avLst/>
            </a:prstGeom>
            <a:solidFill>
              <a:schemeClr val="tx1"/>
            </a:solidFill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圆角矩形 19"/>
            <p:cNvSpPr/>
            <p:nvPr/>
          </p:nvSpPr>
          <p:spPr>
            <a:xfrm>
              <a:off x="2288247" y="1490343"/>
              <a:ext cx="7840345" cy="386651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877939" y="2366461"/>
            <a:ext cx="76080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0000" endA="300" endPos="50000" dist="29997" dir="5400000" sy="-100000" algn="bl" rotWithShape="0"/>
                </a:effectLst>
                <a:latin typeface="UTM Gradoo" pitchFamily="18" charset="0"/>
              </a:rPr>
              <a:t>CỦNG CỐ</a:t>
            </a:r>
            <a:endParaRPr lang="en-US" sz="9600" b="1" dirty="0">
              <a:solidFill>
                <a:srgbClr val="C000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  <a:reflection blurRad="6350" stA="50000" endA="300" endPos="50000" dist="29997" dir="5400000" sy="-100000" algn="bl" rotWithShape="0"/>
              </a:effectLst>
              <a:latin typeface="UTM Grado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944482"/>
      </p:ext>
    </p:extLst>
  </p:cSld>
  <p:clrMapOvr>
    <a:masterClrMapping/>
  </p:clrMapOvr>
  <p:transition spd="slow">
    <p:fade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41"/>
          <p:cNvSpPr/>
          <p:nvPr/>
        </p:nvSpPr>
        <p:spPr>
          <a:xfrm>
            <a:off x="942865" y="1992086"/>
            <a:ext cx="10536121" cy="1523458"/>
          </a:xfrm>
          <a:prstGeom prst="roundRect">
            <a:avLst>
              <a:gd name="adj" fmla="val 21937"/>
            </a:avLst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accent5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latin typeface="字魂36号-正文宋楷" panose="02000000000000000000" charset="-122"/>
              <a:ea typeface="字魂36号-正文宋楷" panose="02000000000000000000" charset="-122"/>
              <a:cs typeface="+mn-ea"/>
              <a:sym typeface="+mn-lt"/>
            </a:endParaRPr>
          </a:p>
        </p:txBody>
      </p:sp>
      <p:sp>
        <p:nvSpPr>
          <p:cNvPr id="3" name="TextBox 29"/>
          <p:cNvSpPr txBox="1">
            <a:spLocks noChangeArrowheads="1"/>
          </p:cNvSpPr>
          <p:nvPr/>
        </p:nvSpPr>
        <p:spPr bwMode="auto">
          <a:xfrm>
            <a:off x="1392365" y="2194176"/>
            <a:ext cx="983176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defRPr/>
            </a:pPr>
            <a:r>
              <a:rPr lang="en-US" sz="36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Muốn</a:t>
            </a:r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tính</a:t>
            </a:r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thể</a:t>
            </a:r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tích</a:t>
            </a:r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hình</a:t>
            </a:r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lập</a:t>
            </a:r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phương</a:t>
            </a:r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 ta </a:t>
            </a:r>
            <a:r>
              <a:rPr lang="en-US" sz="36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lấy</a:t>
            </a:r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cạnh</a:t>
            </a:r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nhân</a:t>
            </a:r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với</a:t>
            </a:r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cạnh</a:t>
            </a:r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rồi</a:t>
            </a:r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nhân</a:t>
            </a:r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với</a:t>
            </a:r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cạnh</a:t>
            </a:r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.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964862" y="3722593"/>
            <a:ext cx="4280774" cy="1376797"/>
            <a:chOff x="6097421" y="1317758"/>
            <a:chExt cx="4280774" cy="1833979"/>
          </a:xfrm>
        </p:grpSpPr>
        <p:sp>
          <p:nvSpPr>
            <p:cNvPr id="5" name="Rectangle: Rounded Corners 41"/>
            <p:cNvSpPr/>
            <p:nvPr/>
          </p:nvSpPr>
          <p:spPr>
            <a:xfrm>
              <a:off x="6097421" y="1317758"/>
              <a:ext cx="4128374" cy="1681579"/>
            </a:xfrm>
            <a:prstGeom prst="roundRect">
              <a:avLst>
                <a:gd name="adj" fmla="val 30303"/>
              </a:avLst>
            </a:prstGeom>
            <a:solidFill>
              <a:srgbClr val="EA9C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>
                <a:latin typeface="字魂36号-正文宋楷" panose="02000000000000000000" charset="-122"/>
                <a:ea typeface="字魂36号-正文宋楷" panose="02000000000000000000" charset="-122"/>
                <a:cs typeface="+mn-ea"/>
                <a:sym typeface="+mn-lt"/>
              </a:endParaRPr>
            </a:p>
          </p:txBody>
        </p:sp>
        <p:sp>
          <p:nvSpPr>
            <p:cNvPr id="6" name="Rectangle: Rounded Corners 41"/>
            <p:cNvSpPr/>
            <p:nvPr/>
          </p:nvSpPr>
          <p:spPr>
            <a:xfrm>
              <a:off x="6249821" y="1470158"/>
              <a:ext cx="4128374" cy="1681579"/>
            </a:xfrm>
            <a:prstGeom prst="roundRect">
              <a:avLst>
                <a:gd name="adj" fmla="val 30303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>
                <a:latin typeface="字魂36号-正文宋楷" panose="02000000000000000000" charset="-122"/>
                <a:ea typeface="字魂36号-正文宋楷" panose="02000000000000000000" charset="-122"/>
                <a:cs typeface="+mn-ea"/>
                <a:sym typeface="+mn-lt"/>
              </a:endParaRPr>
            </a:p>
          </p:txBody>
        </p:sp>
      </p:grpSp>
      <p:sp>
        <p:nvSpPr>
          <p:cNvPr id="7" name="TextBox 29"/>
          <p:cNvSpPr txBox="1">
            <a:spLocks noChangeArrowheads="1"/>
          </p:cNvSpPr>
          <p:nvPr/>
        </p:nvSpPr>
        <p:spPr bwMode="auto">
          <a:xfrm>
            <a:off x="4705105" y="4087827"/>
            <a:ext cx="28002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defRPr/>
            </a:pP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V = a x a x a</a:t>
            </a:r>
            <a:endParaRPr lang="en-US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cs typeface="Arial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788190" y="5211177"/>
            <a:ext cx="504011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en-US" sz="2800" i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V: </a:t>
            </a:r>
            <a:r>
              <a:rPr lang="en-US" sz="2800" i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2800" i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thể</a:t>
            </a:r>
            <a:r>
              <a:rPr lang="en-US" sz="2800" i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tích</a:t>
            </a:r>
            <a:r>
              <a:rPr lang="en-US" sz="2800" i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800" i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lập</a:t>
            </a:r>
            <a:r>
              <a:rPr lang="en-US" sz="2800" i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phương</a:t>
            </a:r>
            <a:endParaRPr lang="en-US" sz="2800" i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sz="2800" i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a: </a:t>
            </a:r>
            <a:r>
              <a:rPr lang="en-US" sz="2800" i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2800" i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cạnh</a:t>
            </a:r>
            <a:r>
              <a:rPr lang="en-US" sz="2800" i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800" i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lập</a:t>
            </a:r>
            <a:r>
              <a:rPr lang="en-US" sz="2800" i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phương</a:t>
            </a:r>
            <a:endParaRPr lang="en-US" sz="2800" i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12"/>
          <p:cNvSpPr/>
          <p:nvPr>
            <p:custDataLst>
              <p:tags r:id="rId1"/>
            </p:custDataLst>
          </p:nvPr>
        </p:nvSpPr>
        <p:spPr>
          <a:xfrm>
            <a:off x="897884" y="753746"/>
            <a:ext cx="10262330" cy="879112"/>
          </a:xfrm>
          <a:prstGeom prst="rect">
            <a:avLst/>
          </a:prstGeom>
          <a:solidFill>
            <a:srgbClr val="EA9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78" tIns="54439" rIns="108878" bIns="54439" anchor="ctr"/>
          <a:lstStyle/>
          <a:p>
            <a:pPr algn="ctr">
              <a:defRPr/>
            </a:pPr>
            <a:r>
              <a:rPr lang="en-US" altLang="zh-CN" sz="3200" b="1" dirty="0" err="1" smtClean="0">
                <a:solidFill>
                  <a:srgbClr val="FFFFFF"/>
                </a:solidFill>
                <a:latin typeface="+mn-ea"/>
              </a:rPr>
              <a:t>Muốn</a:t>
            </a:r>
            <a:r>
              <a:rPr lang="en-US" altLang="zh-CN" sz="3200" b="1" dirty="0" smtClean="0">
                <a:solidFill>
                  <a:srgbClr val="FFFFFF"/>
                </a:solidFill>
                <a:latin typeface="+mn-ea"/>
              </a:rPr>
              <a:t> </a:t>
            </a:r>
            <a:r>
              <a:rPr lang="en-US" altLang="zh-CN" sz="3200" b="1" dirty="0" err="1" smtClean="0">
                <a:solidFill>
                  <a:srgbClr val="FFFFFF"/>
                </a:solidFill>
                <a:latin typeface="+mn-ea"/>
              </a:rPr>
              <a:t>tính</a:t>
            </a:r>
            <a:r>
              <a:rPr lang="en-US" altLang="zh-CN" sz="3200" b="1" dirty="0" smtClean="0">
                <a:solidFill>
                  <a:srgbClr val="FFFFFF"/>
                </a:solidFill>
                <a:latin typeface="+mn-ea"/>
              </a:rPr>
              <a:t> </a:t>
            </a:r>
            <a:r>
              <a:rPr lang="en-US" altLang="zh-CN" sz="3200" b="1" dirty="0" err="1" smtClean="0">
                <a:solidFill>
                  <a:srgbClr val="FFFFFF"/>
                </a:solidFill>
                <a:latin typeface="+mn-ea"/>
              </a:rPr>
              <a:t>thể</a:t>
            </a:r>
            <a:r>
              <a:rPr lang="en-US" altLang="zh-CN" sz="3200" b="1" dirty="0" smtClean="0">
                <a:solidFill>
                  <a:srgbClr val="FFFFFF"/>
                </a:solidFill>
                <a:latin typeface="+mn-ea"/>
              </a:rPr>
              <a:t> </a:t>
            </a:r>
            <a:r>
              <a:rPr lang="en-US" altLang="zh-CN" sz="3200" b="1" dirty="0" err="1" smtClean="0">
                <a:solidFill>
                  <a:srgbClr val="FFFFFF"/>
                </a:solidFill>
                <a:latin typeface="+mn-ea"/>
              </a:rPr>
              <a:t>tích</a:t>
            </a:r>
            <a:r>
              <a:rPr lang="en-US" altLang="zh-CN" sz="3200" b="1" dirty="0" smtClean="0">
                <a:solidFill>
                  <a:srgbClr val="FFFFFF"/>
                </a:solidFill>
                <a:latin typeface="+mn-ea"/>
              </a:rPr>
              <a:t> </a:t>
            </a:r>
            <a:r>
              <a:rPr lang="en-US" altLang="zh-CN" sz="3200" b="1" dirty="0" err="1" smtClean="0">
                <a:solidFill>
                  <a:srgbClr val="FFFFFF"/>
                </a:solidFill>
                <a:latin typeface="+mn-ea"/>
              </a:rPr>
              <a:t>hình</a:t>
            </a:r>
            <a:r>
              <a:rPr lang="en-US" altLang="zh-CN" sz="3200" b="1" dirty="0" smtClean="0">
                <a:solidFill>
                  <a:srgbClr val="FFFFFF"/>
                </a:solidFill>
                <a:latin typeface="+mn-ea"/>
              </a:rPr>
              <a:t> </a:t>
            </a:r>
            <a:r>
              <a:rPr lang="en-US" altLang="zh-CN" sz="3200" b="1" dirty="0" err="1" smtClean="0">
                <a:solidFill>
                  <a:srgbClr val="FFFFFF"/>
                </a:solidFill>
                <a:latin typeface="+mn-ea"/>
              </a:rPr>
              <a:t>lập</a:t>
            </a:r>
            <a:r>
              <a:rPr lang="en-US" altLang="zh-CN" sz="3200" b="1" dirty="0" smtClean="0">
                <a:solidFill>
                  <a:srgbClr val="FFFFFF"/>
                </a:solidFill>
                <a:latin typeface="+mn-ea"/>
              </a:rPr>
              <a:t> </a:t>
            </a:r>
            <a:r>
              <a:rPr lang="en-US" altLang="zh-CN" sz="3200" b="1" dirty="0" err="1" smtClean="0">
                <a:solidFill>
                  <a:srgbClr val="FFFFFF"/>
                </a:solidFill>
                <a:latin typeface="+mn-ea"/>
              </a:rPr>
              <a:t>phương</a:t>
            </a:r>
            <a:r>
              <a:rPr lang="en-US" altLang="zh-CN" sz="3200" b="1" dirty="0" smtClean="0">
                <a:solidFill>
                  <a:srgbClr val="FFFFFF"/>
                </a:solidFill>
                <a:latin typeface="+mn-ea"/>
              </a:rPr>
              <a:t> ta </a:t>
            </a:r>
            <a:r>
              <a:rPr lang="en-US" altLang="zh-CN" sz="3200" b="1" dirty="0" err="1" smtClean="0">
                <a:solidFill>
                  <a:srgbClr val="FFFFFF"/>
                </a:solidFill>
                <a:latin typeface="+mn-ea"/>
              </a:rPr>
              <a:t>làm</a:t>
            </a:r>
            <a:r>
              <a:rPr lang="en-US" altLang="zh-CN" sz="3200" b="1" dirty="0" smtClean="0">
                <a:solidFill>
                  <a:srgbClr val="FFFFFF"/>
                </a:solidFill>
                <a:latin typeface="+mn-ea"/>
              </a:rPr>
              <a:t> </a:t>
            </a:r>
            <a:r>
              <a:rPr lang="en-US" altLang="zh-CN" sz="3200" b="1" dirty="0" err="1" smtClean="0">
                <a:solidFill>
                  <a:srgbClr val="FFFFFF"/>
                </a:solidFill>
                <a:latin typeface="+mn-ea"/>
              </a:rPr>
              <a:t>thế</a:t>
            </a:r>
            <a:r>
              <a:rPr lang="en-US" altLang="zh-CN" sz="3200" b="1" dirty="0" smtClean="0">
                <a:solidFill>
                  <a:srgbClr val="FFFFFF"/>
                </a:solidFill>
                <a:latin typeface="+mn-ea"/>
              </a:rPr>
              <a:t> </a:t>
            </a:r>
            <a:r>
              <a:rPr lang="en-US" altLang="zh-CN" sz="3200" b="1" dirty="0" err="1" smtClean="0">
                <a:solidFill>
                  <a:srgbClr val="FFFFFF"/>
                </a:solidFill>
                <a:latin typeface="+mn-ea"/>
              </a:rPr>
              <a:t>nào</a:t>
            </a:r>
            <a:r>
              <a:rPr lang="en-US" altLang="zh-CN" sz="3200" b="1" dirty="0" smtClean="0">
                <a:solidFill>
                  <a:srgbClr val="FFFFFF"/>
                </a:solidFill>
                <a:latin typeface="+mn-ea"/>
              </a:rPr>
              <a:t>?</a:t>
            </a:r>
            <a:endParaRPr lang="zh-CN" altLang="en-US" sz="3200" b="1" dirty="0">
              <a:solidFill>
                <a:srgbClr val="FFFFFF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801400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7" grpId="0"/>
      <p:bldP spid="8" grpId="0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原创孟菲斯风格艺术背景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688590" y="-2688590"/>
            <a:ext cx="6847205" cy="12224385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877939" y="1490343"/>
            <a:ext cx="7992745" cy="4018915"/>
            <a:chOff x="2288247" y="1490343"/>
            <a:chExt cx="7992745" cy="4018915"/>
          </a:xfrm>
        </p:grpSpPr>
        <p:sp>
          <p:nvSpPr>
            <p:cNvPr id="8" name="圆角矩形 19"/>
            <p:cNvSpPr/>
            <p:nvPr/>
          </p:nvSpPr>
          <p:spPr>
            <a:xfrm>
              <a:off x="2440647" y="1642743"/>
              <a:ext cx="7840345" cy="3866515"/>
            </a:xfrm>
            <a:prstGeom prst="roundRect">
              <a:avLst/>
            </a:prstGeom>
            <a:solidFill>
              <a:schemeClr val="tx1"/>
            </a:solidFill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圆角矩形 19"/>
            <p:cNvSpPr/>
            <p:nvPr/>
          </p:nvSpPr>
          <p:spPr>
            <a:xfrm>
              <a:off x="2288247" y="1490343"/>
              <a:ext cx="7840345" cy="386651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877939" y="2366461"/>
            <a:ext cx="76080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0000" endA="300" endPos="50000" dist="29997" dir="5400000" sy="-100000" algn="bl" rotWithShape="0"/>
                </a:effectLst>
                <a:latin typeface="UTM Gradoo" pitchFamily="18" charset="0"/>
              </a:rPr>
              <a:t>DẶN DÒ</a:t>
            </a:r>
            <a:endParaRPr lang="en-US" sz="9600" b="1" dirty="0">
              <a:solidFill>
                <a:srgbClr val="C000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  <a:reflection blurRad="6350" stA="50000" endA="300" endPos="50000" dist="29997" dir="5400000" sy="-100000" algn="bl" rotWithShape="0"/>
              </a:effectLst>
              <a:latin typeface="UTM Grado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269135"/>
      </p:ext>
    </p:extLst>
  </p:cSld>
  <p:clrMapOvr>
    <a:masterClrMapping/>
  </p:clrMapOvr>
  <p:transition spd="slow">
    <p:fade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尺子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9100" y="1513205"/>
            <a:ext cx="4438015" cy="4431665"/>
          </a:xfrm>
          <a:prstGeom prst="rect">
            <a:avLst/>
          </a:prstGeom>
        </p:spPr>
      </p:pic>
      <p:sp>
        <p:nvSpPr>
          <p:cNvPr id="9" name="文本框 11">
            <a:extLst>
              <a:ext uri="{FF2B5EF4-FFF2-40B4-BE49-F238E27FC236}">
                <a16:creationId xmlns="" xmlns:a16="http://schemas.microsoft.com/office/drawing/2014/main" id="{9CA9533E-2049-44F4-9EBF-54DE33B10D2C}"/>
              </a:ext>
            </a:extLst>
          </p:cNvPr>
          <p:cNvSpPr txBox="1"/>
          <p:nvPr/>
        </p:nvSpPr>
        <p:spPr>
          <a:xfrm>
            <a:off x="1603408" y="2358935"/>
            <a:ext cx="48677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err="1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Chú</a:t>
            </a:r>
            <a:r>
              <a:rPr lang="en-US" altLang="zh-CN" sz="2400" b="1" dirty="0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ý </a:t>
            </a:r>
            <a:r>
              <a:rPr lang="en-US" altLang="zh-CN" sz="2400" b="1" dirty="0" err="1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kh</a:t>
            </a:r>
            <a:r>
              <a:rPr lang="en-US" altLang="zh-CN" sz="2400" b="1" dirty="0" err="1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i</a:t>
            </a:r>
            <a:r>
              <a:rPr lang="en-US" altLang="zh-CN" sz="2400" b="1" dirty="0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tính</a:t>
            </a:r>
            <a:r>
              <a:rPr lang="en-US" altLang="zh-CN" sz="2400" b="1" dirty="0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trung</a:t>
            </a:r>
            <a:r>
              <a:rPr lang="en-US" altLang="zh-CN" sz="2400" b="1" dirty="0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bình</a:t>
            </a:r>
            <a:r>
              <a:rPr lang="en-US" altLang="zh-CN" sz="2400" b="1" dirty="0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cộng</a:t>
            </a:r>
            <a:r>
              <a:rPr lang="en-US" altLang="zh-CN" sz="2400" b="1" dirty="0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.</a:t>
            </a:r>
            <a:endParaRPr lang="zh-CN" altLang="en-US" sz="2400" b="1" dirty="0">
              <a:latin typeface="UTM Neo Sans Intel" pitchFamily="18" charset="0"/>
              <a:ea typeface="思源黑体 CN Normal" panose="020B04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12" name="椭圆 12">
            <a:extLst>
              <a:ext uri="{FF2B5EF4-FFF2-40B4-BE49-F238E27FC236}">
                <a16:creationId xmlns="" xmlns:a16="http://schemas.microsoft.com/office/drawing/2014/main" id="{238E2659-DF69-4AE5-8545-466A3541FD01}"/>
              </a:ext>
            </a:extLst>
          </p:cNvPr>
          <p:cNvSpPr/>
          <p:nvPr/>
        </p:nvSpPr>
        <p:spPr>
          <a:xfrm>
            <a:off x="1007857" y="2398259"/>
            <a:ext cx="400111" cy="400111"/>
          </a:xfrm>
          <a:prstGeom prst="ellipse">
            <a:avLst/>
          </a:prstGeom>
          <a:solidFill>
            <a:srgbClr val="FF37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Arial" panose="020B0604020202020204" pitchFamily="34" charset="0"/>
              <a:ea typeface="思源黑体 CN Normal" panose="020B04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13" name="文本框 13">
            <a:extLst>
              <a:ext uri="{FF2B5EF4-FFF2-40B4-BE49-F238E27FC236}">
                <a16:creationId xmlns="" xmlns:a16="http://schemas.microsoft.com/office/drawing/2014/main" id="{2EECD213-8414-4EAC-B084-F16BA69A1A1F}"/>
              </a:ext>
            </a:extLst>
          </p:cNvPr>
          <p:cNvSpPr txBox="1"/>
          <p:nvPr/>
        </p:nvSpPr>
        <p:spPr>
          <a:xfrm>
            <a:off x="1603408" y="3182252"/>
            <a:ext cx="48677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err="1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Họ</a:t>
            </a:r>
            <a:r>
              <a:rPr lang="en-US" altLang="zh-CN" sz="2400" b="1" dirty="0" err="1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c</a:t>
            </a:r>
            <a:r>
              <a:rPr lang="en-US" altLang="zh-CN" sz="2400" b="1" dirty="0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công</a:t>
            </a:r>
            <a:r>
              <a:rPr lang="en-US" altLang="zh-CN" sz="2400" b="1" dirty="0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thức</a:t>
            </a:r>
            <a:r>
              <a:rPr lang="en-US" altLang="zh-CN" sz="2400" b="1" dirty="0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tính</a:t>
            </a:r>
            <a:r>
              <a:rPr lang="en-US" altLang="zh-CN" sz="2400" b="1" dirty="0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thể</a:t>
            </a:r>
            <a:r>
              <a:rPr lang="en-US" altLang="zh-CN" sz="2400" b="1" dirty="0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tích</a:t>
            </a:r>
            <a:r>
              <a:rPr lang="en-US" altLang="zh-CN" sz="2400" b="1" dirty="0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hình</a:t>
            </a:r>
            <a:r>
              <a:rPr lang="en-US" altLang="zh-CN" sz="2400" b="1" dirty="0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lập</a:t>
            </a:r>
            <a:r>
              <a:rPr lang="en-US" altLang="zh-CN" sz="2400" b="1" dirty="0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phương</a:t>
            </a:r>
            <a:r>
              <a:rPr lang="en-US" altLang="zh-CN" sz="2400" b="1" dirty="0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. </a:t>
            </a:r>
            <a:r>
              <a:rPr lang="en-US" altLang="zh-CN" sz="2400" b="1" dirty="0" err="1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Xem</a:t>
            </a:r>
            <a:r>
              <a:rPr lang="en-US" altLang="zh-CN" sz="2400" b="1" dirty="0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lại</a:t>
            </a:r>
            <a:r>
              <a:rPr lang="en-US" altLang="zh-CN" sz="2400" b="1" dirty="0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bài</a:t>
            </a:r>
            <a:r>
              <a:rPr lang="en-US" altLang="zh-CN" sz="2400" b="1" dirty="0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đã</a:t>
            </a:r>
            <a:r>
              <a:rPr lang="en-US" altLang="zh-CN" sz="2400" b="1" dirty="0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làm</a:t>
            </a:r>
            <a:r>
              <a:rPr lang="en-US" altLang="zh-CN" sz="2400" b="1" dirty="0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.</a:t>
            </a:r>
            <a:endParaRPr lang="zh-CN" altLang="en-US" sz="2400" b="1" dirty="0">
              <a:latin typeface="UTM Neo Sans Intel" pitchFamily="18" charset="0"/>
              <a:ea typeface="思源黑体 CN Normal" panose="020B04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14" name="椭圆 14">
            <a:extLst>
              <a:ext uri="{FF2B5EF4-FFF2-40B4-BE49-F238E27FC236}">
                <a16:creationId xmlns="" xmlns:a16="http://schemas.microsoft.com/office/drawing/2014/main" id="{704E8A35-AF67-4A5E-ABE4-27AB6A848932}"/>
              </a:ext>
            </a:extLst>
          </p:cNvPr>
          <p:cNvSpPr/>
          <p:nvPr/>
        </p:nvSpPr>
        <p:spPr>
          <a:xfrm>
            <a:off x="1007857" y="3378647"/>
            <a:ext cx="400111" cy="400111"/>
          </a:xfrm>
          <a:prstGeom prst="ellipse">
            <a:avLst/>
          </a:prstGeom>
          <a:solidFill>
            <a:srgbClr val="FF37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Arial" panose="020B0604020202020204" pitchFamily="34" charset="0"/>
              <a:ea typeface="思源黑体 CN Normal" panose="020B04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15" name="文本框 16">
            <a:extLst>
              <a:ext uri="{FF2B5EF4-FFF2-40B4-BE49-F238E27FC236}">
                <a16:creationId xmlns="" xmlns:a16="http://schemas.microsoft.com/office/drawing/2014/main" id="{D875052B-22ED-44BC-A346-79E5B168C764}"/>
              </a:ext>
            </a:extLst>
          </p:cNvPr>
          <p:cNvSpPr txBox="1"/>
          <p:nvPr/>
        </p:nvSpPr>
        <p:spPr>
          <a:xfrm>
            <a:off x="1603408" y="4299545"/>
            <a:ext cx="45394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err="1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Xem</a:t>
            </a:r>
            <a:r>
              <a:rPr lang="en-US" altLang="zh-CN" sz="2400" b="1" dirty="0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trước</a:t>
            </a:r>
            <a:r>
              <a:rPr lang="en-US" altLang="zh-CN" sz="2400" b="1" dirty="0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dirty="0" err="1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bài</a:t>
            </a:r>
            <a:r>
              <a:rPr lang="en-US" altLang="zh-CN" sz="2400" b="1" dirty="0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i="1" dirty="0" err="1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Luyện</a:t>
            </a:r>
            <a:r>
              <a:rPr lang="en-US" altLang="zh-CN" sz="2400" b="1" i="1" dirty="0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i="1" dirty="0" err="1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tập</a:t>
            </a:r>
            <a:r>
              <a:rPr lang="en-US" altLang="zh-CN" sz="2400" b="1" i="1" dirty="0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 </a:t>
            </a:r>
            <a:r>
              <a:rPr lang="en-US" altLang="zh-CN" sz="2400" b="1" i="1" dirty="0" err="1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chung</a:t>
            </a:r>
            <a:r>
              <a:rPr lang="en-US" altLang="zh-CN" sz="2400" b="1" i="1" dirty="0" smtClean="0">
                <a:latin typeface="UTM Neo Sans Intel" pitchFamily="18" charset="0"/>
                <a:ea typeface="思源黑体 CN Normal" panose="020B0400000000000000" pitchFamily="34" charset="-122"/>
                <a:sym typeface="Arial" panose="020B0604020202020204" pitchFamily="34" charset="0"/>
              </a:rPr>
              <a:t>.</a:t>
            </a:r>
            <a:endParaRPr lang="zh-CN" altLang="en-US" sz="2400" b="1" dirty="0">
              <a:latin typeface="UTM Neo Sans Intel" pitchFamily="18" charset="0"/>
              <a:ea typeface="思源黑体 CN Normal" panose="020B04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16" name="椭圆 18">
            <a:extLst>
              <a:ext uri="{FF2B5EF4-FFF2-40B4-BE49-F238E27FC236}">
                <a16:creationId xmlns="" xmlns:a16="http://schemas.microsoft.com/office/drawing/2014/main" id="{EA892D41-2BD8-4CA2-9FDF-C4AFE193D5B3}"/>
              </a:ext>
            </a:extLst>
          </p:cNvPr>
          <p:cNvSpPr/>
          <p:nvPr/>
        </p:nvSpPr>
        <p:spPr>
          <a:xfrm>
            <a:off x="1007857" y="4335589"/>
            <a:ext cx="400111" cy="400111"/>
          </a:xfrm>
          <a:prstGeom prst="ellipse">
            <a:avLst/>
          </a:prstGeom>
          <a:solidFill>
            <a:srgbClr val="FF37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Arial" panose="020B0604020202020204" pitchFamily="34" charset="0"/>
              <a:ea typeface="思源黑体 CN Normal" panose="020B0400000000000000" pitchFamily="3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 animBg="1"/>
      <p:bldP spid="13" grpId="0"/>
      <p:bldP spid="14" grpId="0" animBg="1"/>
      <p:bldP spid="15" grpId="0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原创孟菲斯风格艺术背景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688590" y="-2688590"/>
            <a:ext cx="6847205" cy="12224385"/>
          </a:xfrm>
          <a:prstGeom prst="rect">
            <a:avLst/>
          </a:prstGeom>
        </p:spPr>
      </p:pic>
      <p:sp>
        <p:nvSpPr>
          <p:cNvPr id="20" name="圆角矩形 19"/>
          <p:cNvSpPr/>
          <p:nvPr/>
        </p:nvSpPr>
        <p:spPr>
          <a:xfrm>
            <a:off x="554355" y="782955"/>
            <a:ext cx="6772275" cy="526415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" name="椭圆 1"/>
          <p:cNvSpPr/>
          <p:nvPr/>
        </p:nvSpPr>
        <p:spPr>
          <a:xfrm>
            <a:off x="6568440" y="1743710"/>
            <a:ext cx="3342640" cy="3342640"/>
          </a:xfrm>
          <a:prstGeom prst="ellipse">
            <a:avLst/>
          </a:prstGeom>
          <a:solidFill>
            <a:srgbClr val="EA9CAC"/>
          </a:solidFill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32"/>
          <p:cNvSpPr txBox="1">
            <a:spLocks noChangeArrowheads="1"/>
          </p:cNvSpPr>
          <p:nvPr/>
        </p:nvSpPr>
        <p:spPr bwMode="auto">
          <a:xfrm>
            <a:off x="821798" y="1952864"/>
            <a:ext cx="601345" cy="583565"/>
          </a:xfrm>
          <a:prstGeom prst="rect">
            <a:avLst/>
          </a:prstGeom>
          <a:solidFill>
            <a:srgbClr val="EA9CAC"/>
          </a:solidFill>
          <a:ln w="9525">
            <a:noFill/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dirty="0">
                <a:solidFill>
                  <a:schemeClr val="bg1"/>
                </a:solidFill>
                <a:latin typeface="字魂24号-镇魂手书" panose="00000500000000000000" charset="-122"/>
                <a:ea typeface="字魂24号-镇魂手书" panose="00000500000000000000" charset="-122"/>
              </a:rPr>
              <a:t>01</a:t>
            </a:r>
          </a:p>
        </p:txBody>
      </p:sp>
      <p:sp>
        <p:nvSpPr>
          <p:cNvPr id="10" name="TextBox 32"/>
          <p:cNvSpPr txBox="1">
            <a:spLocks noChangeArrowheads="1"/>
          </p:cNvSpPr>
          <p:nvPr/>
        </p:nvSpPr>
        <p:spPr bwMode="auto">
          <a:xfrm>
            <a:off x="821797" y="3849992"/>
            <a:ext cx="601345" cy="584835"/>
          </a:xfrm>
          <a:prstGeom prst="rect">
            <a:avLst/>
          </a:prstGeom>
          <a:solidFill>
            <a:srgbClr val="EA9CAC"/>
          </a:solidFill>
          <a:ln w="9525">
            <a:noFill/>
            <a:miter lim="800000"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dirty="0">
                <a:solidFill>
                  <a:schemeClr val="bg1"/>
                </a:solidFill>
                <a:latin typeface="字魂24号-镇魂手书" panose="00000500000000000000" charset="-122"/>
                <a:ea typeface="字魂24号-镇魂手书" panose="00000500000000000000" charset="-122"/>
              </a:rPr>
              <a:t>02</a:t>
            </a:r>
          </a:p>
        </p:txBody>
      </p:sp>
      <p:sp>
        <p:nvSpPr>
          <p:cNvPr id="49" name="Text Box 3"/>
          <p:cNvSpPr>
            <a:spLocks noChangeArrowheads="1"/>
          </p:cNvSpPr>
          <p:nvPr/>
        </p:nvSpPr>
        <p:spPr bwMode="auto">
          <a:xfrm>
            <a:off x="6617336" y="1908175"/>
            <a:ext cx="294495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zh-CN" sz="8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rench Vanilla" pitchFamily="18" charset="0"/>
                <a:ea typeface="字魂24号-镇魂手书" panose="00000500000000000000" charset="-122"/>
                <a:cs typeface="Noto Sans S Chinese Regular" panose="020B0500000000000000" charset="-122"/>
              </a:rPr>
              <a:t>Mục</a:t>
            </a:r>
            <a:r>
              <a:rPr lang="en-US" altLang="zh-CN" sz="8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rench Vanilla" pitchFamily="18" charset="0"/>
                <a:ea typeface="字魂24号-镇魂手书" panose="00000500000000000000" charset="-122"/>
                <a:cs typeface="Noto Sans S Chinese Regular" panose="020B0500000000000000" charset="-122"/>
              </a:rPr>
              <a:t> </a:t>
            </a:r>
            <a:r>
              <a:rPr lang="en-US" altLang="zh-CN" sz="8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rench Vanilla" pitchFamily="18" charset="0"/>
                <a:ea typeface="字魂24号-镇魂手书" panose="00000500000000000000" charset="-122"/>
                <a:cs typeface="Noto Sans S Chinese Regular" panose="020B0500000000000000" charset="-122"/>
              </a:rPr>
              <a:t>tiêu</a:t>
            </a:r>
            <a:endParaRPr lang="zh-CN" altLang="en-US" sz="8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rench Vanilla" pitchFamily="18" charset="0"/>
              <a:ea typeface="字魂24号-镇魂手书" panose="00000500000000000000" charset="-122"/>
              <a:cs typeface="Noto Sans S Chinese Regular" panose="020B0500000000000000" charset="-122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554262" y="1767594"/>
            <a:ext cx="475898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b="1" dirty="0" smtClean="0">
                <a:latin typeface="UTM Neo Sans Intel" pitchFamily="18" charset="0"/>
              </a:rPr>
              <a:t>Biết </a:t>
            </a:r>
            <a:r>
              <a:rPr lang="vi-VN" sz="2800" b="1" dirty="0">
                <a:latin typeface="UTM Neo Sans Intel" pitchFamily="18" charset="0"/>
              </a:rPr>
              <a:t>công thức tính thể tích hình lập phương</a:t>
            </a:r>
            <a:r>
              <a:rPr lang="vi-VN" sz="2800" b="1" dirty="0" smtClean="0">
                <a:latin typeface="UTM Neo Sans Intel" pitchFamily="18" charset="0"/>
              </a:rPr>
              <a:t>.</a:t>
            </a:r>
            <a:endParaRPr lang="vi-VN" sz="2800" b="1" dirty="0">
              <a:latin typeface="UTM Neo Sans Intel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560997" y="3234469"/>
            <a:ext cx="488844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b="1" dirty="0">
                <a:latin typeface="UTM Neo Sans Intel" pitchFamily="18" charset="0"/>
              </a:rPr>
              <a:t>Biết vận dụng công thức tính thể tích hình lập phương để giải một số bài toán liên quan.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49" grpId="0"/>
      <p:bldP spid="14" grpId="0"/>
      <p:bldP spid="3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4">
            <a:extLst>
              <a:ext uri="{FF2B5EF4-FFF2-40B4-BE49-F238E27FC236}">
                <a16:creationId xmlns="" xmlns:a16="http://schemas.microsoft.com/office/drawing/2014/main" id="{25D8DDB7-626D-402A-A4B2-F6A947695C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8834" y="821453"/>
            <a:ext cx="5215094" cy="5215094"/>
          </a:xfrm>
          <a:prstGeom prst="rect">
            <a:avLst/>
          </a:prstGeom>
        </p:spPr>
      </p:pic>
      <p:sp>
        <p:nvSpPr>
          <p:cNvPr id="3" name="文本框 18">
            <a:extLst>
              <a:ext uri="{FF2B5EF4-FFF2-40B4-BE49-F238E27FC236}">
                <a16:creationId xmlns="" xmlns:a16="http://schemas.microsoft.com/office/drawing/2014/main" id="{FDF542C1-F32B-4160-9336-CB2561E90D09}"/>
              </a:ext>
            </a:extLst>
          </p:cNvPr>
          <p:cNvSpPr txBox="1"/>
          <p:nvPr/>
        </p:nvSpPr>
        <p:spPr>
          <a:xfrm>
            <a:off x="6439561" y="1736094"/>
            <a:ext cx="33091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b="1" dirty="0">
                <a:latin typeface="Arial" panose="020B0604020202020204" pitchFamily="34" charset="0"/>
                <a:ea typeface="思源黑体 CN Normal" panose="020B0400000000000000" pitchFamily="34" charset="-122"/>
                <a:sym typeface="Arial" panose="020B0604020202020204" pitchFamily="34" charset="0"/>
              </a:rPr>
              <a:t>LOVE</a:t>
            </a:r>
            <a:endParaRPr lang="zh-CN" altLang="en-US" sz="8000" b="1" dirty="0">
              <a:latin typeface="Arial" panose="020B0604020202020204" pitchFamily="34" charset="0"/>
              <a:ea typeface="思源黑体 CN Normal" panose="020B04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4" name="TextBox 29">
            <a:extLst>
              <a:ext uri="{FF2B5EF4-FFF2-40B4-BE49-F238E27FC236}">
                <a16:creationId xmlns="" xmlns:a16="http://schemas.microsoft.com/office/drawing/2014/main" id="{E8197EF4-C2F5-4DE9-9973-A8E2EC69B1C9}"/>
              </a:ext>
            </a:extLst>
          </p:cNvPr>
          <p:cNvSpPr txBox="1"/>
          <p:nvPr/>
        </p:nvSpPr>
        <p:spPr>
          <a:xfrm>
            <a:off x="5156509" y="3241453"/>
            <a:ext cx="587523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828434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spc="300" dirty="0" err="1" smtClean="0">
                <a:latin typeface="UTM Gradoo" pitchFamily="18" charset="0"/>
                <a:ea typeface="思源黑体 CN Normal" panose="020B0400000000000000" pitchFamily="34" charset="-122"/>
                <a:cs typeface="Montserrat Light" charset="0"/>
                <a:sym typeface="Arial" panose="020B0604020202020204" pitchFamily="34" charset="0"/>
              </a:rPr>
              <a:t>Chúc</a:t>
            </a:r>
            <a:r>
              <a:rPr lang="en-US" sz="4000" spc="300" dirty="0" smtClean="0">
                <a:latin typeface="UTM Gradoo" pitchFamily="18" charset="0"/>
                <a:ea typeface="思源黑体 CN Normal" panose="020B0400000000000000" pitchFamily="34" charset="-122"/>
                <a:cs typeface="Montserrat Light" charset="0"/>
                <a:sym typeface="Arial" panose="020B0604020202020204" pitchFamily="34" charset="0"/>
              </a:rPr>
              <a:t> </a:t>
            </a:r>
            <a:r>
              <a:rPr lang="en-US" sz="4000" spc="300" dirty="0" err="1" smtClean="0">
                <a:latin typeface="UTM Gradoo" pitchFamily="18" charset="0"/>
                <a:ea typeface="思源黑体 CN Normal" panose="020B0400000000000000" pitchFamily="34" charset="-122"/>
                <a:cs typeface="Montserrat Light" charset="0"/>
                <a:sym typeface="Arial" panose="020B0604020202020204" pitchFamily="34" charset="0"/>
              </a:rPr>
              <a:t>các</a:t>
            </a:r>
            <a:r>
              <a:rPr lang="en-US" sz="4000" spc="300" dirty="0" smtClean="0">
                <a:latin typeface="UTM Gradoo" pitchFamily="18" charset="0"/>
                <a:ea typeface="思源黑体 CN Normal" panose="020B0400000000000000" pitchFamily="34" charset="-122"/>
                <a:cs typeface="Montserrat Light" charset="0"/>
                <a:sym typeface="Arial" panose="020B0604020202020204" pitchFamily="34" charset="0"/>
              </a:rPr>
              <a:t> </a:t>
            </a:r>
            <a:r>
              <a:rPr lang="en-US" sz="4000" spc="300" dirty="0" err="1" smtClean="0">
                <a:latin typeface="UTM Gradoo" pitchFamily="18" charset="0"/>
                <a:ea typeface="思源黑体 CN Normal" panose="020B0400000000000000" pitchFamily="34" charset="-122"/>
                <a:cs typeface="Montserrat Light" charset="0"/>
                <a:sym typeface="Arial" panose="020B0604020202020204" pitchFamily="34" charset="0"/>
              </a:rPr>
              <a:t>em</a:t>
            </a:r>
            <a:r>
              <a:rPr lang="en-US" sz="4000" spc="300" dirty="0" smtClean="0">
                <a:latin typeface="UTM Gradoo" pitchFamily="18" charset="0"/>
                <a:ea typeface="思源黑体 CN Normal" panose="020B0400000000000000" pitchFamily="34" charset="-122"/>
                <a:cs typeface="Montserrat Light" charset="0"/>
                <a:sym typeface="Arial" panose="020B0604020202020204" pitchFamily="34" charset="0"/>
              </a:rPr>
              <a:t> </a:t>
            </a:r>
            <a:r>
              <a:rPr lang="en-US" sz="4000" spc="300" dirty="0" err="1" smtClean="0">
                <a:latin typeface="UTM Gradoo" pitchFamily="18" charset="0"/>
                <a:ea typeface="思源黑体 CN Normal" panose="020B0400000000000000" pitchFamily="34" charset="-122"/>
                <a:cs typeface="Montserrat Light" charset="0"/>
                <a:sym typeface="Arial" panose="020B0604020202020204" pitchFamily="34" charset="0"/>
              </a:rPr>
              <a:t>học</a:t>
            </a:r>
            <a:r>
              <a:rPr lang="en-US" sz="4000" spc="300" dirty="0" smtClean="0">
                <a:latin typeface="UTM Gradoo" pitchFamily="18" charset="0"/>
                <a:ea typeface="思源黑体 CN Normal" panose="020B0400000000000000" pitchFamily="34" charset="-122"/>
                <a:cs typeface="Montserrat Light" charset="0"/>
                <a:sym typeface="Arial" panose="020B0604020202020204" pitchFamily="34" charset="0"/>
              </a:rPr>
              <a:t> </a:t>
            </a:r>
            <a:r>
              <a:rPr lang="en-US" sz="4000" spc="300" dirty="0" err="1" smtClean="0">
                <a:latin typeface="UTM Gradoo" pitchFamily="18" charset="0"/>
                <a:ea typeface="思源黑体 CN Normal" panose="020B0400000000000000" pitchFamily="34" charset="-122"/>
                <a:cs typeface="Montserrat Light" charset="0"/>
                <a:sym typeface="Arial" panose="020B0604020202020204" pitchFamily="34" charset="0"/>
              </a:rPr>
              <a:t>tốt</a:t>
            </a:r>
            <a:r>
              <a:rPr lang="en-US" sz="4000" spc="300" dirty="0" smtClean="0">
                <a:latin typeface="UTM Gradoo" pitchFamily="18" charset="0"/>
                <a:ea typeface="思源黑体 CN Normal" panose="020B0400000000000000" pitchFamily="34" charset="-122"/>
                <a:cs typeface="Montserrat Light" charset="0"/>
                <a:sym typeface="Arial" panose="020B0604020202020204" pitchFamily="34" charset="0"/>
              </a:rPr>
              <a:t>!</a:t>
            </a:r>
            <a:endParaRPr lang="en-US" sz="4000" spc="300" dirty="0">
              <a:latin typeface="UTM Gradoo" pitchFamily="18" charset="0"/>
              <a:ea typeface="思源黑体 CN Normal" panose="020B0400000000000000" pitchFamily="34" charset="-122"/>
              <a:cs typeface="Montserrat Light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1375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41"/>
          <p:cNvSpPr/>
          <p:nvPr/>
        </p:nvSpPr>
        <p:spPr>
          <a:xfrm>
            <a:off x="4072103" y="2603286"/>
            <a:ext cx="7627528" cy="3457545"/>
          </a:xfrm>
          <a:prstGeom prst="roundRect">
            <a:avLst>
              <a:gd name="adj" fmla="val 21937"/>
            </a:avLst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accent5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latin typeface="字魂36号-正文宋楷" panose="02000000000000000000" charset="-122"/>
              <a:ea typeface="字魂36号-正文宋楷" panose="02000000000000000000" charset="-122"/>
              <a:cs typeface="+mn-ea"/>
              <a:sym typeface="+mn-lt"/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556845" y="545123"/>
            <a:ext cx="11447586" cy="175432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defRPr/>
            </a:pP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2/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Một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khối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kim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loại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hình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lập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phương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có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cạnh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0,75m. </a:t>
            </a:r>
            <a:endParaRPr lang="en-US" sz="3600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algn="just" eaLnBrk="1" hangingPunct="1">
              <a:defRPr/>
            </a:pP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Mỗi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đê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̀-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xi-mét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khối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kim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loại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đó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nặng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15kg. </a:t>
            </a:r>
          </a:p>
          <a:p>
            <a:pPr algn="just" eaLnBrk="1" hangingPunct="1">
              <a:defRPr/>
            </a:pP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Hỏi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khối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kim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loại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đó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cân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nặng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bao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nhiêu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ki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-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lô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-gam?</a:t>
            </a:r>
            <a:endParaRPr lang="en-US" sz="3600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3" name="Cube 2"/>
          <p:cNvSpPr/>
          <p:nvPr/>
        </p:nvSpPr>
        <p:spPr>
          <a:xfrm>
            <a:off x="685801" y="2669381"/>
            <a:ext cx="2182813" cy="2103437"/>
          </a:xfrm>
          <a:prstGeom prst="cube">
            <a:avLst/>
          </a:prstGeom>
          <a:solidFill>
            <a:srgbClr val="FDE9FB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n>
                <a:solidFill>
                  <a:srgbClr val="FFFF66"/>
                </a:solidFill>
              </a:ln>
            </a:endParaRPr>
          </a:p>
        </p:txBody>
      </p:sp>
      <p:sp>
        <p:nvSpPr>
          <p:cNvPr id="4" name="TextBox 9"/>
          <p:cNvSpPr txBox="1">
            <a:spLocks noChangeArrowheads="1"/>
          </p:cNvSpPr>
          <p:nvPr/>
        </p:nvSpPr>
        <p:spPr bwMode="auto">
          <a:xfrm>
            <a:off x="960439" y="4772572"/>
            <a:ext cx="1676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>
                <a:solidFill>
                  <a:srgbClr val="FF379B"/>
                </a:solidFill>
                <a:cs typeface="Arial" charset="0"/>
              </a:rPr>
              <a:t>0,75m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167554" y="2716273"/>
            <a:ext cx="7578969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dirty="0" err="1">
                <a:solidFill>
                  <a:srgbClr val="FF0000"/>
                </a:solidFill>
                <a:cs typeface="Arial" charset="0"/>
              </a:rPr>
              <a:t>Cách</a:t>
            </a:r>
            <a:r>
              <a:rPr lang="en-US" sz="3200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cs typeface="Arial" charset="0"/>
              </a:rPr>
              <a:t>giải</a:t>
            </a:r>
            <a:r>
              <a:rPr lang="en-US" sz="3200" dirty="0" smtClean="0">
                <a:solidFill>
                  <a:srgbClr val="FF0000"/>
                </a:solidFill>
                <a:cs typeface="Arial" charset="0"/>
              </a:rPr>
              <a:t> 1</a:t>
            </a:r>
            <a:r>
              <a:rPr lang="en-US" sz="3200" dirty="0">
                <a:solidFill>
                  <a:srgbClr val="FF0000"/>
                </a:solidFill>
                <a:cs typeface="Arial" charset="0"/>
              </a:rPr>
              <a:t>:</a:t>
            </a:r>
          </a:p>
          <a:p>
            <a:pPr eaLnBrk="1" hangingPunct="1"/>
            <a:r>
              <a:rPr lang="en-US" sz="3200" dirty="0" err="1">
                <a:solidFill>
                  <a:srgbClr val="FF0000"/>
                </a:solidFill>
                <a:cs typeface="Arial" charset="0"/>
              </a:rPr>
              <a:t>Bước</a:t>
            </a:r>
            <a:r>
              <a:rPr lang="en-US" sz="3200" dirty="0">
                <a:solidFill>
                  <a:srgbClr val="FF0000"/>
                </a:solidFill>
                <a:cs typeface="Arial" charset="0"/>
              </a:rPr>
              <a:t> 1</a:t>
            </a:r>
            <a:r>
              <a:rPr lang="en-US" sz="3200" dirty="0">
                <a:solidFill>
                  <a:srgbClr val="FF379B"/>
                </a:solidFill>
                <a:cs typeface="Arial" charset="0"/>
              </a:rPr>
              <a:t>:</a:t>
            </a:r>
            <a:r>
              <a:rPr lang="en-US" sz="3200" dirty="0">
                <a:cs typeface="Arial" charset="0"/>
              </a:rPr>
              <a:t>Tìm </a:t>
            </a:r>
            <a:r>
              <a:rPr lang="en-US" sz="3200" dirty="0" err="1">
                <a:cs typeface="Arial" charset="0"/>
              </a:rPr>
              <a:t>thể</a:t>
            </a:r>
            <a:r>
              <a:rPr lang="en-US" sz="3200" dirty="0">
                <a:cs typeface="Arial" charset="0"/>
              </a:rPr>
              <a:t> </a:t>
            </a:r>
            <a:r>
              <a:rPr lang="en-US" sz="3200" dirty="0" err="1">
                <a:cs typeface="Arial" charset="0"/>
              </a:rPr>
              <a:t>tích</a:t>
            </a:r>
            <a:r>
              <a:rPr lang="en-US" sz="3200" dirty="0">
                <a:cs typeface="Arial" charset="0"/>
              </a:rPr>
              <a:t> </a:t>
            </a:r>
            <a:r>
              <a:rPr lang="en-US" sz="3200" dirty="0" err="1">
                <a:cs typeface="Arial" charset="0"/>
              </a:rPr>
              <a:t>của</a:t>
            </a:r>
            <a:r>
              <a:rPr lang="en-US" sz="3200" dirty="0">
                <a:cs typeface="Arial" charset="0"/>
              </a:rPr>
              <a:t> </a:t>
            </a:r>
            <a:r>
              <a:rPr lang="en-US" sz="3200" dirty="0" err="1">
                <a:cs typeface="Arial" charset="0"/>
              </a:rPr>
              <a:t>khối</a:t>
            </a:r>
            <a:r>
              <a:rPr lang="en-US" sz="3200" dirty="0">
                <a:cs typeface="Arial" charset="0"/>
              </a:rPr>
              <a:t> </a:t>
            </a:r>
            <a:r>
              <a:rPr lang="en-US" sz="3200" dirty="0" err="1">
                <a:cs typeface="Arial" charset="0"/>
              </a:rPr>
              <a:t>kim</a:t>
            </a:r>
            <a:r>
              <a:rPr lang="en-US" sz="3200" dirty="0">
                <a:cs typeface="Arial" charset="0"/>
              </a:rPr>
              <a:t> </a:t>
            </a:r>
            <a:r>
              <a:rPr lang="en-US" sz="3200" dirty="0" err="1">
                <a:cs typeface="Arial" charset="0"/>
              </a:rPr>
              <a:t>loại</a:t>
            </a:r>
            <a:r>
              <a:rPr lang="en-US" sz="3200" dirty="0">
                <a:cs typeface="Arial" charset="0"/>
              </a:rPr>
              <a:t> </a:t>
            </a:r>
            <a:r>
              <a:rPr lang="en-US" sz="3200" dirty="0" err="1">
                <a:cs typeface="Arial" charset="0"/>
              </a:rPr>
              <a:t>theo</a:t>
            </a:r>
            <a:r>
              <a:rPr lang="en-US" sz="3200" dirty="0">
                <a:cs typeface="Arial" charset="0"/>
              </a:rPr>
              <a:t> </a:t>
            </a:r>
            <a:r>
              <a:rPr lang="en-US" sz="3200" dirty="0" err="1">
                <a:cs typeface="Arial" charset="0"/>
              </a:rPr>
              <a:t>đơn</a:t>
            </a:r>
            <a:r>
              <a:rPr lang="en-US" sz="3200" dirty="0">
                <a:cs typeface="Arial" charset="0"/>
              </a:rPr>
              <a:t> </a:t>
            </a:r>
            <a:r>
              <a:rPr lang="en-US" sz="3200" dirty="0" err="1">
                <a:cs typeface="Arial" charset="0"/>
              </a:rPr>
              <a:t>vị</a:t>
            </a:r>
            <a:r>
              <a:rPr lang="en-US" sz="3200" dirty="0">
                <a:cs typeface="Arial" charset="0"/>
              </a:rPr>
              <a:t> m</a:t>
            </a:r>
            <a:r>
              <a:rPr lang="en-US" sz="3200" baseline="30000" dirty="0">
                <a:cs typeface="Arial" charset="0"/>
              </a:rPr>
              <a:t>3</a:t>
            </a:r>
            <a:r>
              <a:rPr lang="en-US" sz="3200" dirty="0">
                <a:cs typeface="Arial" charset="0"/>
              </a:rPr>
              <a:t>.</a:t>
            </a:r>
          </a:p>
          <a:p>
            <a:pPr eaLnBrk="1" hangingPunct="1"/>
            <a:r>
              <a:rPr lang="en-US" sz="3200" dirty="0" err="1">
                <a:solidFill>
                  <a:srgbClr val="FF0000"/>
                </a:solidFill>
                <a:cs typeface="Arial" charset="0"/>
              </a:rPr>
              <a:t>Bước</a:t>
            </a:r>
            <a:r>
              <a:rPr lang="en-US" sz="3200" dirty="0">
                <a:solidFill>
                  <a:srgbClr val="FF0000"/>
                </a:solidFill>
                <a:cs typeface="Arial" charset="0"/>
              </a:rPr>
              <a:t> 2</a:t>
            </a:r>
            <a:r>
              <a:rPr lang="en-US" sz="3200" dirty="0">
                <a:solidFill>
                  <a:srgbClr val="FF379B"/>
                </a:solidFill>
                <a:cs typeface="Arial" charset="0"/>
              </a:rPr>
              <a:t>:</a:t>
            </a:r>
            <a:r>
              <a:rPr lang="en-US" sz="3200" dirty="0">
                <a:cs typeface="Arial" charset="0"/>
              </a:rPr>
              <a:t> </a:t>
            </a:r>
            <a:r>
              <a:rPr lang="en-US" sz="3200" dirty="0" err="1">
                <a:cs typeface="Arial" charset="0"/>
              </a:rPr>
              <a:t>Đổi</a:t>
            </a:r>
            <a:r>
              <a:rPr lang="en-US" sz="3200" dirty="0">
                <a:cs typeface="Arial" charset="0"/>
              </a:rPr>
              <a:t> </a:t>
            </a:r>
            <a:r>
              <a:rPr lang="en-US" sz="3200" dirty="0" err="1">
                <a:cs typeface="Arial" charset="0"/>
              </a:rPr>
              <a:t>thể</a:t>
            </a:r>
            <a:r>
              <a:rPr lang="en-US" sz="3200" dirty="0">
                <a:cs typeface="Arial" charset="0"/>
              </a:rPr>
              <a:t> </a:t>
            </a:r>
            <a:r>
              <a:rPr lang="en-US" sz="3200" dirty="0" err="1">
                <a:cs typeface="Arial" charset="0"/>
              </a:rPr>
              <a:t>tích</a:t>
            </a:r>
            <a:r>
              <a:rPr lang="en-US" sz="3200" dirty="0">
                <a:cs typeface="Arial" charset="0"/>
              </a:rPr>
              <a:t> </a:t>
            </a:r>
            <a:r>
              <a:rPr lang="en-US" sz="3200" dirty="0" err="1">
                <a:cs typeface="Arial" charset="0"/>
              </a:rPr>
              <a:t>vừa</a:t>
            </a:r>
            <a:r>
              <a:rPr lang="en-US" sz="3200" dirty="0">
                <a:cs typeface="Arial" charset="0"/>
              </a:rPr>
              <a:t> </a:t>
            </a:r>
            <a:r>
              <a:rPr lang="en-US" sz="3200" dirty="0" err="1">
                <a:cs typeface="Arial" charset="0"/>
              </a:rPr>
              <a:t>tìm</a:t>
            </a:r>
            <a:r>
              <a:rPr lang="en-US" sz="3200" dirty="0">
                <a:cs typeface="Arial" charset="0"/>
              </a:rPr>
              <a:t> </a:t>
            </a:r>
            <a:r>
              <a:rPr lang="en-US" sz="3200" dirty="0" err="1">
                <a:cs typeface="Arial" charset="0"/>
              </a:rPr>
              <a:t>được</a:t>
            </a:r>
            <a:r>
              <a:rPr lang="en-US" sz="3200" dirty="0">
                <a:cs typeface="Arial" charset="0"/>
              </a:rPr>
              <a:t> </a:t>
            </a:r>
            <a:r>
              <a:rPr lang="en-US" sz="3200" dirty="0" err="1">
                <a:cs typeface="Arial" charset="0"/>
              </a:rPr>
              <a:t>ra</a:t>
            </a:r>
            <a:r>
              <a:rPr lang="en-US" sz="3200" dirty="0">
                <a:cs typeface="Arial" charset="0"/>
              </a:rPr>
              <a:t> </a:t>
            </a:r>
            <a:r>
              <a:rPr lang="en-US" sz="3200" dirty="0" err="1">
                <a:cs typeface="Arial" charset="0"/>
              </a:rPr>
              <a:t>đơn</a:t>
            </a:r>
            <a:r>
              <a:rPr lang="en-US" sz="3200" dirty="0">
                <a:cs typeface="Arial" charset="0"/>
              </a:rPr>
              <a:t> </a:t>
            </a:r>
            <a:r>
              <a:rPr lang="en-US" sz="3200" dirty="0" err="1">
                <a:cs typeface="Arial" charset="0"/>
              </a:rPr>
              <a:t>vị</a:t>
            </a:r>
            <a:r>
              <a:rPr lang="en-US" sz="3200" dirty="0">
                <a:cs typeface="Arial" charset="0"/>
              </a:rPr>
              <a:t> dm</a:t>
            </a:r>
            <a:r>
              <a:rPr lang="en-US" sz="3200" baseline="30000" dirty="0">
                <a:cs typeface="Arial" charset="0"/>
              </a:rPr>
              <a:t>3</a:t>
            </a:r>
            <a:r>
              <a:rPr lang="en-US" sz="3200" dirty="0">
                <a:cs typeface="Arial" charset="0"/>
              </a:rPr>
              <a:t> </a:t>
            </a:r>
          </a:p>
          <a:p>
            <a:pPr eaLnBrk="1" hangingPunct="1"/>
            <a:r>
              <a:rPr lang="en-US" sz="3200" dirty="0" err="1">
                <a:solidFill>
                  <a:srgbClr val="FF0000"/>
                </a:solidFill>
                <a:cs typeface="Arial" charset="0"/>
              </a:rPr>
              <a:t>Bước</a:t>
            </a:r>
            <a:r>
              <a:rPr lang="en-US" sz="3200" dirty="0">
                <a:solidFill>
                  <a:srgbClr val="FF0000"/>
                </a:solidFill>
                <a:cs typeface="Arial" charset="0"/>
              </a:rPr>
              <a:t> 3</a:t>
            </a:r>
            <a:r>
              <a:rPr lang="en-US" sz="3200" dirty="0">
                <a:solidFill>
                  <a:srgbClr val="FF379B"/>
                </a:solidFill>
                <a:cs typeface="Arial" charset="0"/>
              </a:rPr>
              <a:t>:</a:t>
            </a:r>
            <a:r>
              <a:rPr lang="en-US" sz="3200" dirty="0">
                <a:cs typeface="Arial" charset="0"/>
              </a:rPr>
              <a:t> </a:t>
            </a:r>
            <a:r>
              <a:rPr lang="en-US" sz="3200" dirty="0" err="1">
                <a:cs typeface="Arial" charset="0"/>
              </a:rPr>
              <a:t>Tìm</a:t>
            </a:r>
            <a:r>
              <a:rPr lang="en-US" sz="3200" dirty="0">
                <a:cs typeface="Arial" charset="0"/>
              </a:rPr>
              <a:t> </a:t>
            </a:r>
            <a:r>
              <a:rPr lang="en-US" sz="3200" dirty="0" err="1">
                <a:cs typeface="Arial" charset="0"/>
              </a:rPr>
              <a:t>cân</a:t>
            </a:r>
            <a:r>
              <a:rPr lang="en-US" sz="3200" dirty="0">
                <a:cs typeface="Arial" charset="0"/>
              </a:rPr>
              <a:t> </a:t>
            </a:r>
            <a:r>
              <a:rPr lang="en-US" sz="3200" dirty="0" err="1">
                <a:cs typeface="Arial" charset="0"/>
              </a:rPr>
              <a:t>nặng</a:t>
            </a:r>
            <a:r>
              <a:rPr lang="en-US" sz="3200" dirty="0">
                <a:cs typeface="Arial" charset="0"/>
              </a:rPr>
              <a:t> </a:t>
            </a:r>
            <a:r>
              <a:rPr lang="en-US" sz="3200" dirty="0" err="1">
                <a:cs typeface="Arial" charset="0"/>
              </a:rPr>
              <a:t>của</a:t>
            </a:r>
            <a:r>
              <a:rPr lang="en-US" sz="3200" dirty="0">
                <a:cs typeface="Arial" charset="0"/>
              </a:rPr>
              <a:t> </a:t>
            </a:r>
            <a:r>
              <a:rPr lang="en-US" sz="3200" dirty="0" err="1">
                <a:cs typeface="Arial" charset="0"/>
              </a:rPr>
              <a:t>khối</a:t>
            </a:r>
            <a:r>
              <a:rPr lang="en-US" sz="3200" dirty="0">
                <a:cs typeface="Arial" charset="0"/>
              </a:rPr>
              <a:t> </a:t>
            </a:r>
            <a:r>
              <a:rPr lang="en-US" sz="3200" dirty="0" err="1">
                <a:cs typeface="Arial" charset="0"/>
              </a:rPr>
              <a:t>kim</a:t>
            </a:r>
            <a:r>
              <a:rPr lang="en-US" sz="3200" dirty="0">
                <a:cs typeface="Arial" charset="0"/>
              </a:rPr>
              <a:t> </a:t>
            </a:r>
            <a:r>
              <a:rPr lang="en-US" sz="3200" dirty="0" err="1">
                <a:cs typeface="Arial" charset="0"/>
              </a:rPr>
              <a:t>loại</a:t>
            </a:r>
            <a:r>
              <a:rPr lang="en-US" sz="3200" dirty="0">
                <a:cs typeface="Arial" charset="0"/>
              </a:rPr>
              <a:t>.</a:t>
            </a: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2636839" y="4372708"/>
            <a:ext cx="170656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dirty="0">
                <a:solidFill>
                  <a:srgbClr val="FF379B"/>
                </a:solidFill>
                <a:cs typeface="Arial" charset="0"/>
              </a:rPr>
              <a:t>0,75m</a:t>
            </a:r>
          </a:p>
        </p:txBody>
      </p:sp>
      <p:sp>
        <p:nvSpPr>
          <p:cNvPr id="7" name="TextBox 9"/>
          <p:cNvSpPr txBox="1">
            <a:spLocks noChangeArrowheads="1"/>
          </p:cNvSpPr>
          <p:nvPr/>
        </p:nvSpPr>
        <p:spPr bwMode="auto">
          <a:xfrm>
            <a:off x="2895601" y="3320989"/>
            <a:ext cx="17684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dirty="0">
                <a:solidFill>
                  <a:srgbClr val="FF379B"/>
                </a:solidFill>
                <a:cs typeface="Arial" charset="0"/>
              </a:rPr>
              <a:t>0,75m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8740408" y="1141324"/>
            <a:ext cx="2412006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96524" y="1663003"/>
            <a:ext cx="3646877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940313" y="1671037"/>
            <a:ext cx="120558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664076" y="2251040"/>
            <a:ext cx="6080124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4108309" y="2730546"/>
            <a:ext cx="7599484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u="sng" dirty="0" err="1">
                <a:solidFill>
                  <a:srgbClr val="FF0066"/>
                </a:solidFill>
                <a:cs typeface="Arial" charset="0"/>
              </a:rPr>
              <a:t>Cách</a:t>
            </a:r>
            <a:r>
              <a:rPr lang="en-US" sz="3200" u="sng" dirty="0">
                <a:solidFill>
                  <a:srgbClr val="FF0066"/>
                </a:solidFill>
                <a:cs typeface="Arial" charset="0"/>
              </a:rPr>
              <a:t> </a:t>
            </a:r>
            <a:r>
              <a:rPr lang="en-US" sz="3200" u="sng" dirty="0" err="1">
                <a:solidFill>
                  <a:srgbClr val="FF0066"/>
                </a:solidFill>
                <a:cs typeface="Arial" charset="0"/>
              </a:rPr>
              <a:t>giải</a:t>
            </a:r>
            <a:r>
              <a:rPr lang="en-US" sz="3200" u="sng" dirty="0">
                <a:solidFill>
                  <a:srgbClr val="FF0066"/>
                </a:solidFill>
                <a:cs typeface="Arial" charset="0"/>
              </a:rPr>
              <a:t> 2:</a:t>
            </a:r>
          </a:p>
          <a:p>
            <a:pPr eaLnBrk="1" hangingPunct="1"/>
            <a:r>
              <a:rPr lang="en-US" sz="3200" dirty="0">
                <a:solidFill>
                  <a:srgbClr val="990033"/>
                </a:solidFill>
                <a:cs typeface="Arial" charset="0"/>
              </a:rPr>
              <a:t>- </a:t>
            </a:r>
            <a:r>
              <a:rPr lang="en-US" sz="3200" dirty="0" err="1">
                <a:solidFill>
                  <a:srgbClr val="990033"/>
                </a:solidFill>
                <a:cs typeface="Arial" charset="0"/>
              </a:rPr>
              <a:t>Bước</a:t>
            </a:r>
            <a:r>
              <a:rPr lang="en-US" sz="3200" dirty="0">
                <a:solidFill>
                  <a:srgbClr val="990033"/>
                </a:solidFill>
                <a:cs typeface="Arial" charset="0"/>
              </a:rPr>
              <a:t> 1:</a:t>
            </a:r>
            <a:r>
              <a:rPr lang="en-US" sz="3200" dirty="0">
                <a:cs typeface="Arial" charset="0"/>
              </a:rPr>
              <a:t> </a:t>
            </a:r>
            <a:r>
              <a:rPr lang="en-US" sz="3200" dirty="0" err="1">
                <a:cs typeface="Arial" charset="0"/>
              </a:rPr>
              <a:t>Đổi</a:t>
            </a:r>
            <a:r>
              <a:rPr lang="en-US" sz="3200" dirty="0">
                <a:cs typeface="Arial" charset="0"/>
              </a:rPr>
              <a:t> 0,75m</a:t>
            </a:r>
            <a:r>
              <a:rPr lang="en-US" sz="3200" baseline="30000" dirty="0">
                <a:cs typeface="Arial" charset="0"/>
              </a:rPr>
              <a:t> </a:t>
            </a:r>
            <a:r>
              <a:rPr lang="en-US" sz="3200" dirty="0" err="1">
                <a:cs typeface="Arial" charset="0"/>
              </a:rPr>
              <a:t>ra</a:t>
            </a:r>
            <a:r>
              <a:rPr lang="en-US" sz="3200" dirty="0">
                <a:cs typeface="Arial" charset="0"/>
              </a:rPr>
              <a:t> </a:t>
            </a:r>
            <a:r>
              <a:rPr lang="en-US" sz="3200" dirty="0" err="1">
                <a:cs typeface="Arial" charset="0"/>
              </a:rPr>
              <a:t>đơn</a:t>
            </a:r>
            <a:r>
              <a:rPr lang="en-US" sz="3200" dirty="0">
                <a:cs typeface="Arial" charset="0"/>
              </a:rPr>
              <a:t> </a:t>
            </a:r>
            <a:r>
              <a:rPr lang="en-US" sz="3200" dirty="0" err="1">
                <a:cs typeface="Arial" charset="0"/>
              </a:rPr>
              <a:t>vị</a:t>
            </a:r>
            <a:r>
              <a:rPr lang="en-US" sz="3200" dirty="0">
                <a:cs typeface="Arial" charset="0"/>
              </a:rPr>
              <a:t> </a:t>
            </a:r>
            <a:r>
              <a:rPr lang="en-US" sz="3200" dirty="0" err="1" smtClean="0">
                <a:cs typeface="Arial" charset="0"/>
              </a:rPr>
              <a:t>đề</a:t>
            </a:r>
            <a:r>
              <a:rPr lang="en-US" sz="3200" dirty="0" smtClean="0">
                <a:cs typeface="Arial" charset="0"/>
              </a:rPr>
              <a:t>-xi-</a:t>
            </a:r>
            <a:r>
              <a:rPr lang="en-US" sz="3200" dirty="0" err="1" smtClean="0">
                <a:cs typeface="Arial" charset="0"/>
              </a:rPr>
              <a:t>mét</a:t>
            </a:r>
            <a:r>
              <a:rPr lang="en-US" sz="3200" dirty="0" smtClean="0">
                <a:cs typeface="Arial" charset="0"/>
              </a:rPr>
              <a:t>.</a:t>
            </a:r>
            <a:endParaRPr lang="en-US" sz="3200" dirty="0">
              <a:cs typeface="Arial" charset="0"/>
            </a:endParaRPr>
          </a:p>
          <a:p>
            <a:pPr algn="just" eaLnBrk="1" hangingPunct="1"/>
            <a:r>
              <a:rPr lang="en-US" sz="3200" dirty="0">
                <a:solidFill>
                  <a:srgbClr val="990033"/>
                </a:solidFill>
                <a:cs typeface="Arial" charset="0"/>
              </a:rPr>
              <a:t>- </a:t>
            </a:r>
            <a:r>
              <a:rPr lang="en-US" sz="3200" dirty="0" err="1">
                <a:solidFill>
                  <a:srgbClr val="990033"/>
                </a:solidFill>
                <a:cs typeface="Arial" charset="0"/>
              </a:rPr>
              <a:t>Bước</a:t>
            </a:r>
            <a:r>
              <a:rPr lang="en-US" sz="3200" dirty="0">
                <a:solidFill>
                  <a:srgbClr val="990033"/>
                </a:solidFill>
                <a:cs typeface="Arial" charset="0"/>
              </a:rPr>
              <a:t> 2:</a:t>
            </a:r>
            <a:r>
              <a:rPr lang="en-US" sz="3200" dirty="0">
                <a:cs typeface="Arial" charset="0"/>
              </a:rPr>
              <a:t>Tính </a:t>
            </a:r>
            <a:r>
              <a:rPr lang="en-US" sz="3200" dirty="0" err="1">
                <a:cs typeface="Arial" charset="0"/>
              </a:rPr>
              <a:t>thể</a:t>
            </a:r>
            <a:r>
              <a:rPr lang="en-US" sz="3200" dirty="0">
                <a:cs typeface="Arial" charset="0"/>
              </a:rPr>
              <a:t> </a:t>
            </a:r>
            <a:r>
              <a:rPr lang="en-US" sz="3200" dirty="0" err="1">
                <a:cs typeface="Arial" charset="0"/>
              </a:rPr>
              <a:t>tích</a:t>
            </a:r>
            <a:r>
              <a:rPr lang="en-US" sz="3200" dirty="0">
                <a:cs typeface="Arial" charset="0"/>
              </a:rPr>
              <a:t> </a:t>
            </a:r>
            <a:r>
              <a:rPr lang="en-US" sz="3200" dirty="0" err="1">
                <a:cs typeface="Arial" charset="0"/>
              </a:rPr>
              <a:t>khối</a:t>
            </a:r>
            <a:r>
              <a:rPr lang="en-US" sz="3200" dirty="0">
                <a:cs typeface="Arial" charset="0"/>
              </a:rPr>
              <a:t> </a:t>
            </a:r>
            <a:r>
              <a:rPr lang="en-US" sz="3200" dirty="0" err="1">
                <a:cs typeface="Arial" charset="0"/>
              </a:rPr>
              <a:t>kim</a:t>
            </a:r>
            <a:r>
              <a:rPr lang="en-US" sz="3200" dirty="0">
                <a:cs typeface="Arial" charset="0"/>
              </a:rPr>
              <a:t> </a:t>
            </a:r>
            <a:r>
              <a:rPr lang="en-US" sz="3200" dirty="0" err="1">
                <a:cs typeface="Arial" charset="0"/>
              </a:rPr>
              <a:t>loại</a:t>
            </a:r>
            <a:r>
              <a:rPr lang="en-US" sz="3200" dirty="0">
                <a:cs typeface="Arial" charset="0"/>
              </a:rPr>
              <a:t> </a:t>
            </a:r>
            <a:r>
              <a:rPr lang="en-US" sz="3200" dirty="0" err="1">
                <a:cs typeface="Arial" charset="0"/>
              </a:rPr>
              <a:t>theo</a:t>
            </a:r>
            <a:r>
              <a:rPr lang="en-US" sz="3200" dirty="0">
                <a:cs typeface="Arial" charset="0"/>
              </a:rPr>
              <a:t> </a:t>
            </a:r>
            <a:r>
              <a:rPr lang="en-US" sz="3200" dirty="0" err="1">
                <a:cs typeface="Arial" charset="0"/>
              </a:rPr>
              <a:t>đơn</a:t>
            </a:r>
            <a:r>
              <a:rPr lang="en-US" sz="3200" dirty="0">
                <a:cs typeface="Arial" charset="0"/>
              </a:rPr>
              <a:t> </a:t>
            </a:r>
            <a:r>
              <a:rPr lang="en-US" sz="3200" dirty="0" err="1">
                <a:cs typeface="Arial" charset="0"/>
              </a:rPr>
              <a:t>vị</a:t>
            </a:r>
            <a:r>
              <a:rPr lang="en-US" sz="3200" dirty="0">
                <a:cs typeface="Arial" charset="0"/>
              </a:rPr>
              <a:t> dm</a:t>
            </a:r>
            <a:r>
              <a:rPr lang="en-US" sz="3200" baseline="30000" dirty="0">
                <a:cs typeface="Arial" charset="0"/>
              </a:rPr>
              <a:t>3.</a:t>
            </a:r>
            <a:r>
              <a:rPr lang="en-US" sz="3200" dirty="0">
                <a:cs typeface="Arial" charset="0"/>
              </a:rPr>
              <a:t> </a:t>
            </a:r>
          </a:p>
          <a:p>
            <a:pPr algn="just" eaLnBrk="1" hangingPunct="1"/>
            <a:r>
              <a:rPr lang="en-US" sz="3200" dirty="0">
                <a:solidFill>
                  <a:srgbClr val="990033"/>
                </a:solidFill>
                <a:cs typeface="Arial" charset="0"/>
              </a:rPr>
              <a:t>- </a:t>
            </a:r>
            <a:r>
              <a:rPr lang="en-US" sz="3200" dirty="0" err="1">
                <a:solidFill>
                  <a:srgbClr val="990033"/>
                </a:solidFill>
                <a:cs typeface="Arial" charset="0"/>
              </a:rPr>
              <a:t>Bước</a:t>
            </a:r>
            <a:r>
              <a:rPr lang="en-US" sz="3200" dirty="0">
                <a:solidFill>
                  <a:srgbClr val="990033"/>
                </a:solidFill>
                <a:cs typeface="Arial" charset="0"/>
              </a:rPr>
              <a:t> 3:</a:t>
            </a:r>
            <a:r>
              <a:rPr lang="en-US" sz="3200" dirty="0">
                <a:cs typeface="Arial" charset="0"/>
              </a:rPr>
              <a:t> </a:t>
            </a:r>
            <a:r>
              <a:rPr lang="en-US" sz="3200" dirty="0" err="1">
                <a:cs typeface="Arial" charset="0"/>
              </a:rPr>
              <a:t>Tìm</a:t>
            </a:r>
            <a:r>
              <a:rPr lang="en-US" sz="3200" dirty="0">
                <a:cs typeface="Arial" charset="0"/>
              </a:rPr>
              <a:t> </a:t>
            </a:r>
            <a:r>
              <a:rPr lang="en-US" sz="3200" dirty="0" err="1">
                <a:cs typeface="Arial" charset="0"/>
              </a:rPr>
              <a:t>cân</a:t>
            </a:r>
            <a:r>
              <a:rPr lang="en-US" sz="3200" dirty="0">
                <a:cs typeface="Arial" charset="0"/>
              </a:rPr>
              <a:t> </a:t>
            </a:r>
            <a:r>
              <a:rPr lang="en-US" sz="3200" dirty="0" err="1">
                <a:cs typeface="Arial" charset="0"/>
              </a:rPr>
              <a:t>nặng</a:t>
            </a:r>
            <a:r>
              <a:rPr lang="en-US" sz="3200" dirty="0">
                <a:cs typeface="Arial" charset="0"/>
              </a:rPr>
              <a:t> </a:t>
            </a:r>
            <a:r>
              <a:rPr lang="en-US" sz="3200" dirty="0" err="1">
                <a:cs typeface="Arial" charset="0"/>
              </a:rPr>
              <a:t>của</a:t>
            </a:r>
            <a:r>
              <a:rPr lang="en-US" sz="3200" dirty="0">
                <a:cs typeface="Arial" charset="0"/>
              </a:rPr>
              <a:t> </a:t>
            </a:r>
            <a:r>
              <a:rPr lang="en-US" sz="3200" dirty="0" err="1">
                <a:cs typeface="Arial" charset="0"/>
              </a:rPr>
              <a:t>khối</a:t>
            </a:r>
            <a:r>
              <a:rPr lang="en-US" sz="3200" dirty="0">
                <a:cs typeface="Arial" charset="0"/>
              </a:rPr>
              <a:t> </a:t>
            </a:r>
            <a:r>
              <a:rPr lang="en-US" sz="3200" dirty="0" err="1">
                <a:cs typeface="Arial" charset="0"/>
              </a:rPr>
              <a:t>kim</a:t>
            </a:r>
            <a:r>
              <a:rPr lang="en-US" sz="3200" dirty="0">
                <a:cs typeface="Arial" charset="0"/>
              </a:rPr>
              <a:t>                                   </a:t>
            </a:r>
            <a:r>
              <a:rPr lang="en-US" sz="3200" dirty="0" err="1">
                <a:cs typeface="Arial" charset="0"/>
              </a:rPr>
              <a:t>loại</a:t>
            </a:r>
            <a:r>
              <a:rPr lang="en-US" sz="3200" dirty="0" smtClean="0">
                <a:cs typeface="Arial" charset="0"/>
              </a:rPr>
              <a:t>.</a:t>
            </a:r>
            <a:endParaRPr lang="en-US" sz="3200" dirty="0">
              <a:cs typeface="Arial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56845" y="6060831"/>
            <a:ext cx="1723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/>
              <a:t>(</a:t>
            </a:r>
            <a:r>
              <a:rPr lang="en-US" b="1" i="1" dirty="0" err="1" smtClean="0"/>
              <a:t>Ngoài</a:t>
            </a:r>
            <a:r>
              <a:rPr lang="en-US" b="1" i="1" dirty="0" smtClean="0"/>
              <a:t> </a:t>
            </a:r>
            <a:r>
              <a:rPr lang="en-US" b="1" i="1" dirty="0" err="1" smtClean="0"/>
              <a:t>chuẩn</a:t>
            </a:r>
            <a:r>
              <a:rPr lang="en-US" b="1" i="1" dirty="0" smtClean="0"/>
              <a:t>)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3252292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0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5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0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5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  <p:bldP spid="3" grpId="0" animBg="1"/>
      <p:bldP spid="4" grpId="0"/>
      <p:bldP spid="5" grpId="0" build="allAtOnce"/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654418" y="619021"/>
            <a:ext cx="8229600" cy="5062924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600"/>
              </a:spcBef>
              <a:defRPr/>
            </a:pPr>
            <a:r>
              <a:rPr lang="en-US" sz="36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Bài</a:t>
            </a:r>
            <a:r>
              <a:rPr lang="en-US" sz="36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 eaLnBrk="1" hangingPunct="1">
              <a:spcBef>
                <a:spcPts val="600"/>
              </a:spcBef>
              <a:defRPr/>
            </a:pP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 eaLnBrk="1" hangingPunct="1">
              <a:spcBef>
                <a:spcPts val="600"/>
              </a:spcBef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0,75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×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0,75 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×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0,75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0,421875 (m</a:t>
            </a:r>
            <a:r>
              <a:rPr lang="en-US" sz="36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 eaLnBrk="1" hangingPunct="1">
              <a:spcBef>
                <a:spcPts val="600"/>
              </a:spcBef>
              <a:defRPr/>
            </a:pP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0,421875m</a:t>
            </a:r>
            <a:r>
              <a:rPr lang="en-US" sz="36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421,875dm</a:t>
            </a:r>
            <a:r>
              <a:rPr lang="en-US" sz="36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ts val="600"/>
              </a:spcBef>
              <a:defRPr/>
            </a:pP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lập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nặng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là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 eaLnBrk="1" hangingPunct="1">
              <a:spcBef>
                <a:spcPts val="600"/>
              </a:spcBef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421,875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×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15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6328,125 (kg) 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ts val="600"/>
              </a:spcBef>
              <a:defRPr/>
            </a:pPr>
            <a:r>
              <a:rPr lang="en-US" sz="36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36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6328,125kg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ts val="600"/>
              </a:spcBef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图片 1" descr="学习的孩子"/>
          <p:cNvPicPr>
            <a:picLocks noChangeAspect="1"/>
          </p:cNvPicPr>
          <p:nvPr/>
        </p:nvPicPr>
        <p:blipFill>
          <a:blip r:embed="rId2"/>
          <a:srcRect l="13708" r="14106"/>
          <a:stretch>
            <a:fillRect/>
          </a:stretch>
        </p:blipFill>
        <p:spPr>
          <a:xfrm>
            <a:off x="8285236" y="1711481"/>
            <a:ext cx="3562468" cy="4935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801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654418" y="619021"/>
            <a:ext cx="8229600" cy="5062924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600"/>
              </a:spcBef>
              <a:defRPr/>
            </a:pPr>
            <a:r>
              <a:rPr lang="en-US" sz="36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Bài</a:t>
            </a:r>
            <a:r>
              <a:rPr lang="en-US" sz="36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 eaLnBrk="1" hangingPunct="1">
              <a:spcBef>
                <a:spcPts val="600"/>
              </a:spcBef>
              <a:defRPr/>
            </a:pP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0,75m</a:t>
            </a:r>
            <a:r>
              <a:rPr lang="en-US" sz="3600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7,5dm</a:t>
            </a:r>
          </a:p>
          <a:p>
            <a:pPr algn="ctr" eaLnBrk="1" hangingPunct="1">
              <a:spcBef>
                <a:spcPts val="600"/>
              </a:spcBef>
              <a:defRPr/>
            </a:pP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 eaLnBrk="1" hangingPunct="1">
              <a:spcBef>
                <a:spcPts val="600"/>
              </a:spcBef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7,5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×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7,5 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×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7,5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421,875 (dm</a:t>
            </a:r>
            <a:r>
              <a:rPr lang="en-US" sz="36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 eaLnBrk="1" hangingPunct="1">
              <a:spcBef>
                <a:spcPts val="600"/>
              </a:spcBef>
              <a:defRPr/>
            </a:pP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lập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nặng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là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 eaLnBrk="1" hangingPunct="1">
              <a:spcBef>
                <a:spcPts val="600"/>
              </a:spcBef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421,875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×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15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6328,125 (kg) 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ts val="600"/>
              </a:spcBef>
              <a:defRPr/>
            </a:pPr>
            <a:r>
              <a:rPr lang="en-US" sz="36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36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6328,125kg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ts val="600"/>
              </a:spcBef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图片 1" descr="学习的孩子"/>
          <p:cNvPicPr>
            <a:picLocks noChangeAspect="1"/>
          </p:cNvPicPr>
          <p:nvPr/>
        </p:nvPicPr>
        <p:blipFill>
          <a:blip r:embed="rId2"/>
          <a:srcRect l="13708" r="14106"/>
          <a:stretch>
            <a:fillRect/>
          </a:stretch>
        </p:blipFill>
        <p:spPr>
          <a:xfrm>
            <a:off x="8285236" y="1711481"/>
            <a:ext cx="3562468" cy="4935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8508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原创孟菲斯风格艺术背景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688590" y="-2688590"/>
            <a:ext cx="6847205" cy="12224385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877939" y="1490343"/>
            <a:ext cx="7992745" cy="4018915"/>
            <a:chOff x="2288247" y="1490343"/>
            <a:chExt cx="7992745" cy="4018915"/>
          </a:xfrm>
        </p:grpSpPr>
        <p:sp>
          <p:nvSpPr>
            <p:cNvPr id="8" name="圆角矩形 19"/>
            <p:cNvSpPr/>
            <p:nvPr/>
          </p:nvSpPr>
          <p:spPr>
            <a:xfrm>
              <a:off x="2440647" y="1642743"/>
              <a:ext cx="7840345" cy="3866515"/>
            </a:xfrm>
            <a:prstGeom prst="roundRect">
              <a:avLst/>
            </a:prstGeom>
            <a:solidFill>
              <a:schemeClr val="tx1"/>
            </a:solidFill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圆角矩形 19"/>
            <p:cNvSpPr/>
            <p:nvPr/>
          </p:nvSpPr>
          <p:spPr>
            <a:xfrm>
              <a:off x="2288247" y="1490343"/>
              <a:ext cx="7840345" cy="386651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877939" y="2366461"/>
            <a:ext cx="76080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0000" endA="300" endPos="50000" dist="29997" dir="5400000" sy="-100000" algn="bl" rotWithShape="0"/>
                </a:effectLst>
                <a:latin typeface="UTM Gradoo" pitchFamily="18" charset="0"/>
              </a:rPr>
              <a:t>KHỞI ĐỘNG</a:t>
            </a:r>
            <a:endParaRPr lang="en-US" sz="9600" b="1" dirty="0">
              <a:solidFill>
                <a:srgbClr val="C000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  <a:reflection blurRad="6350" stA="50000" endA="300" endPos="50000" dist="29997" dir="5400000" sy="-100000" algn="bl" rotWithShape="0"/>
              </a:effectLst>
              <a:latin typeface="UTM Gradoo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41"/>
          <p:cNvSpPr/>
          <p:nvPr/>
        </p:nvSpPr>
        <p:spPr>
          <a:xfrm>
            <a:off x="633891" y="2796178"/>
            <a:ext cx="7564322" cy="2853508"/>
          </a:xfrm>
          <a:prstGeom prst="roundRect">
            <a:avLst>
              <a:gd name="adj" fmla="val 21937"/>
            </a:avLst>
          </a:prstGeom>
          <a:solidFill>
            <a:srgbClr val="FDE9FB"/>
          </a:solidFill>
          <a:ln w="57150">
            <a:solidFill>
              <a:srgbClr val="7F38B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latin typeface="字魂36号-正文宋楷" panose="02000000000000000000" charset="-122"/>
              <a:ea typeface="字魂36号-正文宋楷" panose="02000000000000000000" charset="-122"/>
              <a:cs typeface="+mn-ea"/>
              <a:sym typeface="+mn-lt"/>
            </a:endParaRPr>
          </a:p>
        </p:txBody>
      </p:sp>
      <p:pic>
        <p:nvPicPr>
          <p:cNvPr id="2" name="图片 1" descr="8-12"/>
          <p:cNvPicPr>
            <a:picLocks noChangeAspect="1"/>
          </p:cNvPicPr>
          <p:nvPr/>
        </p:nvPicPr>
        <p:blipFill>
          <a:blip r:embed="rId3"/>
          <a:srcRect l="8516" t="15849" r="8999" b="11116"/>
          <a:stretch>
            <a:fillRect/>
          </a:stretch>
        </p:blipFill>
        <p:spPr>
          <a:xfrm>
            <a:off x="8198213" y="3158309"/>
            <a:ext cx="3798570" cy="336359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21126" y="833959"/>
            <a:ext cx="11414399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1/ </a:t>
            </a:r>
            <a:r>
              <a:rPr lang="en-US" sz="3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Tính</a:t>
            </a:r>
            <a:r>
              <a:rPr lang="en-US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thê</a:t>
            </a:r>
            <a:r>
              <a:rPr lang="en-US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3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tích</a:t>
            </a:r>
            <a:r>
              <a:rPr lang="en-US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hộp</a:t>
            </a:r>
            <a:r>
              <a:rPr lang="en-US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nhật</a:t>
            </a:r>
            <a:r>
              <a:rPr lang="en-US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defRPr/>
            </a:pPr>
            <a:r>
              <a:rPr lang="en-US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a = 4dm; b = 3dm; c = 5dm</a:t>
            </a:r>
            <a:r>
              <a:rPr lang="en-US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en-US" sz="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5244" y="3134827"/>
            <a:ext cx="8561616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Thê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tích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hộp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nhật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là:</a:t>
            </a:r>
          </a:p>
          <a:p>
            <a:pPr algn="ctr">
              <a:spcBef>
                <a:spcPts val="600"/>
              </a:spcBef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sz="4000" b="1" dirty="0" smtClean="0">
                <a:latin typeface="Times New Roman"/>
                <a:cs typeface="Times New Roman"/>
              </a:rPr>
              <a:t>×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4000" b="1" dirty="0">
                <a:latin typeface="Times New Roman"/>
                <a:cs typeface="Times New Roman"/>
              </a:rPr>
              <a:t>×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5 =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60 (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dm</a:t>
            </a:r>
            <a:r>
              <a:rPr lang="en-US" sz="4000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>
              <a:spcBef>
                <a:spcPts val="600"/>
              </a:spcBef>
              <a:defRPr/>
            </a:pP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Đáp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sô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́: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60dm</a:t>
            </a:r>
            <a:r>
              <a:rPr lang="en-US" sz="40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Rounded Corners 41"/>
          <p:cNvSpPr/>
          <p:nvPr/>
        </p:nvSpPr>
        <p:spPr>
          <a:xfrm>
            <a:off x="633890" y="2796178"/>
            <a:ext cx="10943067" cy="2853508"/>
          </a:xfrm>
          <a:prstGeom prst="roundRect">
            <a:avLst>
              <a:gd name="adj" fmla="val 21937"/>
            </a:avLst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FF379B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latin typeface="字魂36号-正文宋楷" panose="02000000000000000000" charset="-122"/>
              <a:ea typeface="字魂36号-正文宋楷" panose="02000000000000000000" charset="-122"/>
              <a:cs typeface="+mn-ea"/>
              <a:sym typeface="+mn-lt"/>
            </a:endParaRPr>
          </a:p>
        </p:txBody>
      </p:sp>
      <p:pic>
        <p:nvPicPr>
          <p:cNvPr id="14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8853">
            <a:off x="560662" y="486987"/>
            <a:ext cx="1540282" cy="183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122715" y="618937"/>
            <a:ext cx="945424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lập</a:t>
            </a:r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có </a:t>
            </a:r>
            <a:r>
              <a:rPr lang="en-US" sz="4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phải</a:t>
            </a:r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là </a:t>
            </a:r>
            <a:r>
              <a:rPr lang="en-US" sz="4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dạng</a:t>
            </a:r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đặc</a:t>
            </a:r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biệt</a:t>
            </a:r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của</a:t>
            </a:r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hộp</a:t>
            </a:r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nhật</a:t>
            </a:r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672043" y="3069772"/>
            <a:ext cx="10774286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en-US" sz="4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4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có </a:t>
            </a:r>
            <a:r>
              <a:rPr lang="en-US" sz="4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4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kích</a:t>
            </a:r>
            <a:r>
              <a:rPr lang="en-US" sz="4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thước</a:t>
            </a:r>
            <a:r>
              <a:rPr lang="en-US" sz="4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chiều</a:t>
            </a:r>
            <a:r>
              <a:rPr lang="en-US" sz="4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dài</a:t>
            </a:r>
            <a:r>
              <a:rPr lang="en-US" sz="4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chiều</a:t>
            </a:r>
            <a:r>
              <a:rPr lang="en-US" sz="4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rộng</a:t>
            </a:r>
            <a:r>
              <a:rPr lang="en-US" sz="4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chiều</a:t>
            </a:r>
            <a:r>
              <a:rPr lang="en-US" sz="4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4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bằng</a:t>
            </a:r>
            <a:r>
              <a:rPr lang="en-US" sz="4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4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thi</a:t>
            </a:r>
            <a:r>
              <a:rPr lang="en-US" sz="4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4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lúc</a:t>
            </a:r>
            <a:r>
              <a:rPr lang="en-US" sz="4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sz="4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hộp</a:t>
            </a:r>
            <a:r>
              <a:rPr lang="en-US" sz="4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nhật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chính</a:t>
            </a:r>
            <a:r>
              <a:rPr lang="en-US" sz="4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là </a:t>
            </a:r>
            <a:r>
              <a:rPr lang="en-US" sz="4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sz="4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lập</a:t>
            </a:r>
            <a:r>
              <a:rPr lang="en-US" sz="4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90945" y="625184"/>
            <a:ext cx="891778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nào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hộp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nhật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được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gọi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là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lập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5" grpId="0"/>
      <p:bldP spid="15" grpId="1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原创孟菲斯风格艺术背景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688590" y="-2688590"/>
            <a:ext cx="6847205" cy="12224385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877939" y="1490343"/>
            <a:ext cx="7992745" cy="4018915"/>
            <a:chOff x="2288247" y="1490343"/>
            <a:chExt cx="7992745" cy="4018915"/>
          </a:xfrm>
        </p:grpSpPr>
        <p:sp>
          <p:nvSpPr>
            <p:cNvPr id="8" name="圆角矩形 19"/>
            <p:cNvSpPr/>
            <p:nvPr/>
          </p:nvSpPr>
          <p:spPr>
            <a:xfrm>
              <a:off x="2440647" y="1642743"/>
              <a:ext cx="7840345" cy="3866515"/>
            </a:xfrm>
            <a:prstGeom prst="roundRect">
              <a:avLst/>
            </a:prstGeom>
            <a:solidFill>
              <a:schemeClr val="tx1"/>
            </a:solidFill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圆角矩形 19"/>
            <p:cNvSpPr/>
            <p:nvPr/>
          </p:nvSpPr>
          <p:spPr>
            <a:xfrm>
              <a:off x="2288247" y="1490343"/>
              <a:ext cx="7840345" cy="386651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877939" y="2366461"/>
            <a:ext cx="76080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0000" endA="300" endPos="50000" dist="29997" dir="5400000" sy="-100000" algn="bl" rotWithShape="0"/>
                </a:effectLst>
                <a:latin typeface="UTM Gradoo" pitchFamily="18" charset="0"/>
              </a:rPr>
              <a:t>KHÁM [PHÁ</a:t>
            </a:r>
            <a:endParaRPr lang="en-US" sz="9600" b="1" dirty="0">
              <a:solidFill>
                <a:srgbClr val="C000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  <a:reflection blurRad="6350" stA="50000" endA="300" endPos="50000" dist="29997" dir="5400000" sy="-100000" algn="bl" rotWithShape="0"/>
              </a:effectLst>
              <a:latin typeface="UTM Grado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825351"/>
      </p:ext>
    </p:extLst>
  </p:cSld>
  <p:clrMapOvr>
    <a:masterClrMapping/>
  </p:clrMapOvr>
  <p:transition spd="slow">
    <p:fade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arallelogram 235"/>
          <p:cNvSpPr/>
          <p:nvPr/>
        </p:nvSpPr>
        <p:spPr>
          <a:xfrm>
            <a:off x="8238479" y="3893866"/>
            <a:ext cx="2874734" cy="933117"/>
          </a:xfrm>
          <a:prstGeom prst="parallelogram">
            <a:avLst>
              <a:gd name="adj" fmla="val 93283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" name="Rectangle 237"/>
          <p:cNvSpPr/>
          <p:nvPr/>
        </p:nvSpPr>
        <p:spPr>
          <a:xfrm>
            <a:off x="9108386" y="1895326"/>
            <a:ext cx="2006674" cy="1987649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4" name="Parallelogram 233"/>
          <p:cNvSpPr/>
          <p:nvPr/>
        </p:nvSpPr>
        <p:spPr>
          <a:xfrm rot="16200000" flipV="1">
            <a:off x="7231632" y="2926796"/>
            <a:ext cx="2898648" cy="859536"/>
          </a:xfrm>
          <a:prstGeom prst="parallelogram">
            <a:avLst>
              <a:gd name="adj" fmla="val 105076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264066" y="1722973"/>
            <a:ext cx="700218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000" dirty="0" err="1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000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000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3000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000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3000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1cm</a:t>
            </a:r>
            <a:r>
              <a:rPr lang="en-US" sz="3000" baseline="30000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000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sz="3000" dirty="0" err="1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000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000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 eaLnBrk="1" hangingPunct="1"/>
            <a:r>
              <a:rPr lang="en-US" sz="3000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000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×</a:t>
            </a:r>
            <a:r>
              <a:rPr lang="en-US" sz="3000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 = 9 (cm</a:t>
            </a:r>
            <a:r>
              <a:rPr lang="en-US" sz="3000" baseline="30000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000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1091665" y="3932785"/>
            <a:ext cx="5072614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000" dirty="0" err="1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000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000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000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000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30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0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1" hangingPunct="1"/>
            <a:r>
              <a:rPr lang="en-US" sz="3000" dirty="0" err="1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0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3000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3cm </a:t>
            </a:r>
            <a:r>
              <a:rPr lang="en-US" sz="3000" dirty="0" err="1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000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3000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 × 3 × 3 = 27 (cm</a:t>
            </a:r>
            <a:r>
              <a:rPr lang="en-US" sz="3000" baseline="30000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000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1502229" y="695568"/>
            <a:ext cx="898379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u="sng" dirty="0" err="1">
                <a:solidFill>
                  <a:srgbClr val="3E2290"/>
                </a:solidFill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3200" b="1" u="sng" dirty="0">
                <a:solidFill>
                  <a:srgbClr val="3E229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3E2290"/>
                </a:solidFill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3200" b="1" dirty="0">
                <a:solidFill>
                  <a:srgbClr val="3E229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b="1" dirty="0" err="1">
                <a:solidFill>
                  <a:srgbClr val="3E229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dirty="0">
                <a:solidFill>
                  <a:srgbClr val="3E229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E229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b="1" dirty="0">
                <a:solidFill>
                  <a:srgbClr val="3E229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E229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200" b="1" dirty="0">
                <a:solidFill>
                  <a:srgbClr val="3E229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E229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dirty="0">
                <a:solidFill>
                  <a:srgbClr val="3E229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E2290"/>
                </a:solidFill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3200" b="1" dirty="0">
                <a:solidFill>
                  <a:srgbClr val="3E229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E2290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200" b="1" dirty="0">
                <a:solidFill>
                  <a:srgbClr val="3E229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E229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3E229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E2290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3200" b="1" dirty="0">
                <a:solidFill>
                  <a:srgbClr val="3E2290"/>
                </a:solidFill>
                <a:latin typeface="Times New Roman" pitchFamily="18" charset="0"/>
                <a:cs typeface="Times New Roman" pitchFamily="18" charset="0"/>
              </a:rPr>
              <a:t> 3cm.</a:t>
            </a: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1027366" y="2842804"/>
            <a:ext cx="506500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0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Sô</a:t>
            </a:r>
            <a:r>
              <a:rPr lang="en-US" sz="3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́ </a:t>
            </a:r>
            <a:r>
              <a:rPr lang="en-US" sz="30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sz="3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lập</a:t>
            </a:r>
            <a:r>
              <a:rPr lang="en-US" sz="3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ở 3 </a:t>
            </a:r>
            <a:r>
              <a:rPr lang="en-US" sz="30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lớp</a:t>
            </a:r>
            <a:r>
              <a:rPr lang="en-US" sz="3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3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9 </a:t>
            </a:r>
            <a:r>
              <a:rPr lang="en-US" sz="3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× </a:t>
            </a:r>
            <a:r>
              <a:rPr lang="en-US" sz="3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 = 27 (cm</a:t>
            </a:r>
            <a:r>
              <a:rPr lang="en-US" sz="3000" baseline="30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grpSp>
        <p:nvGrpSpPr>
          <p:cNvPr id="44" name="Group 43"/>
          <p:cNvGrpSpPr/>
          <p:nvPr/>
        </p:nvGrpSpPr>
        <p:grpSpPr>
          <a:xfrm>
            <a:off x="8824185" y="3219263"/>
            <a:ext cx="957859" cy="981219"/>
            <a:chOff x="7517218" y="3304161"/>
            <a:chExt cx="1373863" cy="1407368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45" name="Rectangle 44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Parallelogram 45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Parallelogram 46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Parallelogram 47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Parallelogram 49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8534146" y="3528871"/>
            <a:ext cx="957859" cy="981219"/>
            <a:chOff x="7517218" y="3304161"/>
            <a:chExt cx="1373863" cy="1407368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52" name="Rectangle 51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Parallelogram 52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Parallelogram 53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Parallelogram 54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Parallelogram 56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8244107" y="3838479"/>
            <a:ext cx="957859" cy="981219"/>
            <a:chOff x="7517218" y="3304161"/>
            <a:chExt cx="1373863" cy="1407368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59" name="Rectangle 58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Parallelogram 59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Parallelogram 60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Parallelogram 61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Parallelogram 63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9492241" y="3221445"/>
            <a:ext cx="957859" cy="981219"/>
            <a:chOff x="7517218" y="3304161"/>
            <a:chExt cx="1373863" cy="1407368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66" name="Rectangle 65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Parallelogram 66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Parallelogram 67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Parallelogram 68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9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Parallelogram 70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9202202" y="3531053"/>
            <a:ext cx="957859" cy="981219"/>
            <a:chOff x="7517218" y="3304161"/>
            <a:chExt cx="1373863" cy="1407368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73" name="Rectangle 72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Parallelogram 73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Parallelogram 74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Parallelogram 75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Parallelogram 77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8912163" y="3840661"/>
            <a:ext cx="957859" cy="981219"/>
            <a:chOff x="7517218" y="3304161"/>
            <a:chExt cx="1373863" cy="1407368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80" name="Rectangle 79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Parallelogram 80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Parallelogram 81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Parallelogram 82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83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Parallelogram 84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10144749" y="3233626"/>
            <a:ext cx="957859" cy="981219"/>
            <a:chOff x="7517218" y="3304161"/>
            <a:chExt cx="1373863" cy="1407368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87" name="Rectangle 86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Parallelogram 87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Parallelogram 88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Parallelogram 89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90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Parallelogram 91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3" name="Group 92"/>
          <p:cNvGrpSpPr/>
          <p:nvPr/>
        </p:nvGrpSpPr>
        <p:grpSpPr>
          <a:xfrm>
            <a:off x="9864336" y="3533608"/>
            <a:ext cx="957859" cy="981219"/>
            <a:chOff x="7517218" y="3304161"/>
            <a:chExt cx="1373863" cy="1407368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94" name="Rectangle 93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Parallelogram 94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Parallelogram 95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Parallelogram 96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ectangle 97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Parallelogram 98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0" name="Group 99"/>
          <p:cNvGrpSpPr/>
          <p:nvPr/>
        </p:nvGrpSpPr>
        <p:grpSpPr>
          <a:xfrm>
            <a:off x="9574297" y="3843216"/>
            <a:ext cx="957859" cy="981219"/>
            <a:chOff x="7517218" y="3304161"/>
            <a:chExt cx="1373863" cy="1407368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01" name="Rectangle 100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Parallelogram 101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Parallelogram 102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Parallelogram 103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Rectangle 104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Parallelogram 105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7" name="Group 106"/>
          <p:cNvGrpSpPr/>
          <p:nvPr/>
        </p:nvGrpSpPr>
        <p:grpSpPr>
          <a:xfrm>
            <a:off x="8825798" y="2556879"/>
            <a:ext cx="957859" cy="981219"/>
            <a:chOff x="7517218" y="3304161"/>
            <a:chExt cx="1373863" cy="1407368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08" name="Rectangle 107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Parallelogram 108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Parallelogram 109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Parallelogram 110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Rectangle 111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Parallelogram 112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4" name="Group 113"/>
          <p:cNvGrpSpPr/>
          <p:nvPr/>
        </p:nvGrpSpPr>
        <p:grpSpPr>
          <a:xfrm>
            <a:off x="8535759" y="2866487"/>
            <a:ext cx="957859" cy="981219"/>
            <a:chOff x="7517218" y="3304161"/>
            <a:chExt cx="1373863" cy="1407368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15" name="Rectangle 114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Parallelogram 115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Parallelogram 116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Parallelogram 117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Rectangle 118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Parallelogram 119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1" name="Group 120"/>
          <p:cNvGrpSpPr/>
          <p:nvPr/>
        </p:nvGrpSpPr>
        <p:grpSpPr>
          <a:xfrm>
            <a:off x="8245720" y="3176095"/>
            <a:ext cx="957859" cy="981219"/>
            <a:chOff x="7517218" y="3304161"/>
            <a:chExt cx="1373863" cy="1407368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22" name="Rectangle 121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Parallelogram 122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Parallelogram 123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Parallelogram 124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125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Parallelogram 126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8" name="Group 127"/>
          <p:cNvGrpSpPr/>
          <p:nvPr/>
        </p:nvGrpSpPr>
        <p:grpSpPr>
          <a:xfrm>
            <a:off x="9493854" y="2559061"/>
            <a:ext cx="957859" cy="981219"/>
            <a:chOff x="7517218" y="3304161"/>
            <a:chExt cx="1373863" cy="1407368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29" name="Rectangle 128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Parallelogram 129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Parallelogram 130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Parallelogram 131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Rectangle 132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Parallelogram 133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9203815" y="2868669"/>
            <a:ext cx="957859" cy="981219"/>
            <a:chOff x="7517218" y="3304161"/>
            <a:chExt cx="1373863" cy="1407368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36" name="Rectangle 135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Parallelogram 136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Parallelogram 137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Parallelogram 138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139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Parallelogram 140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2" name="Group 141"/>
          <p:cNvGrpSpPr/>
          <p:nvPr/>
        </p:nvGrpSpPr>
        <p:grpSpPr>
          <a:xfrm>
            <a:off x="8913776" y="3178277"/>
            <a:ext cx="957859" cy="981219"/>
            <a:chOff x="7517218" y="3304161"/>
            <a:chExt cx="1373863" cy="1407368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43" name="Rectangle 142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Parallelogram 143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Parallelogram 144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Parallelogram 145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146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Parallelogram 147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9" name="Group 148"/>
          <p:cNvGrpSpPr/>
          <p:nvPr/>
        </p:nvGrpSpPr>
        <p:grpSpPr>
          <a:xfrm>
            <a:off x="10151175" y="2580868"/>
            <a:ext cx="957859" cy="981219"/>
            <a:chOff x="7517218" y="3304161"/>
            <a:chExt cx="1373863" cy="1407368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50" name="Rectangle 149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Parallelogram 150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Parallelogram 151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Parallelogram 152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153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Parallelogram 154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6" name="Group 155"/>
          <p:cNvGrpSpPr/>
          <p:nvPr/>
        </p:nvGrpSpPr>
        <p:grpSpPr>
          <a:xfrm>
            <a:off x="9865949" y="2880850"/>
            <a:ext cx="957859" cy="981219"/>
            <a:chOff x="7517218" y="3304161"/>
            <a:chExt cx="1373863" cy="1407368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57" name="Rectangle 156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Parallelogram 157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Parallelogram 158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Parallelogram 159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Rectangle 160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Parallelogram 161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3" name="Group 162"/>
          <p:cNvGrpSpPr/>
          <p:nvPr/>
        </p:nvGrpSpPr>
        <p:grpSpPr>
          <a:xfrm>
            <a:off x="9575910" y="3180832"/>
            <a:ext cx="957859" cy="981219"/>
            <a:chOff x="7517218" y="3304161"/>
            <a:chExt cx="1373863" cy="1407368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64" name="Rectangle 163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Parallelogram 164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Parallelogram 165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Parallelogram 166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Rectangle 167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Parallelogram 168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0" name="Group 169"/>
          <p:cNvGrpSpPr/>
          <p:nvPr/>
        </p:nvGrpSpPr>
        <p:grpSpPr>
          <a:xfrm>
            <a:off x="8825979" y="1904339"/>
            <a:ext cx="957859" cy="981219"/>
            <a:chOff x="7517218" y="3304161"/>
            <a:chExt cx="1373863" cy="1407368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71" name="Rectangle 170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Parallelogram 171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Parallelogram 172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Parallelogram 173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Rectangle 174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Parallelogram 175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7" name="Group 176"/>
          <p:cNvGrpSpPr/>
          <p:nvPr/>
        </p:nvGrpSpPr>
        <p:grpSpPr>
          <a:xfrm>
            <a:off x="8540753" y="2204321"/>
            <a:ext cx="957859" cy="981219"/>
            <a:chOff x="7517218" y="3304161"/>
            <a:chExt cx="1373863" cy="1407368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78" name="Rectangle 177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Parallelogram 178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Parallelogram 179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Parallelogram 180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Rectangle 181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Parallelogram 182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4" name="Group 183"/>
          <p:cNvGrpSpPr/>
          <p:nvPr/>
        </p:nvGrpSpPr>
        <p:grpSpPr>
          <a:xfrm>
            <a:off x="8245901" y="2509116"/>
            <a:ext cx="957859" cy="981219"/>
            <a:chOff x="7517218" y="3304161"/>
            <a:chExt cx="1373863" cy="1407368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85" name="Rectangle 184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Parallelogram 185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Parallelogram 186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Parallelogram 187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Rectangle 188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Parallelogram 189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1" name="Group 190"/>
          <p:cNvGrpSpPr/>
          <p:nvPr/>
        </p:nvGrpSpPr>
        <p:grpSpPr>
          <a:xfrm>
            <a:off x="9489222" y="1906521"/>
            <a:ext cx="957859" cy="981219"/>
            <a:chOff x="7517218" y="3304161"/>
            <a:chExt cx="1373863" cy="1407368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92" name="Rectangle 191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Parallelogram 192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Parallelogram 193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Parallelogram 194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Rectangle 195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Parallelogram 196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8" name="Group 197"/>
          <p:cNvGrpSpPr/>
          <p:nvPr/>
        </p:nvGrpSpPr>
        <p:grpSpPr>
          <a:xfrm>
            <a:off x="9203996" y="2201690"/>
            <a:ext cx="957859" cy="981219"/>
            <a:chOff x="7517218" y="3304161"/>
            <a:chExt cx="1373863" cy="1407368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99" name="Rectangle 198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Parallelogram 199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Parallelogram 200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Parallelogram 201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Rectangle 202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Parallelogram 203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5" name="Group 204"/>
          <p:cNvGrpSpPr/>
          <p:nvPr/>
        </p:nvGrpSpPr>
        <p:grpSpPr>
          <a:xfrm>
            <a:off x="8913957" y="2511298"/>
            <a:ext cx="957859" cy="981219"/>
            <a:chOff x="7517218" y="3304161"/>
            <a:chExt cx="1373863" cy="1407368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206" name="Rectangle 205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Parallelogram 206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Parallelogram 207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Parallelogram 208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Rectangle 209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Parallelogram 210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2" name="Group 211"/>
          <p:cNvGrpSpPr/>
          <p:nvPr/>
        </p:nvGrpSpPr>
        <p:grpSpPr>
          <a:xfrm>
            <a:off x="10153550" y="1912214"/>
            <a:ext cx="957859" cy="981219"/>
            <a:chOff x="7517218" y="3304161"/>
            <a:chExt cx="1373863" cy="1407368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213" name="Rectangle 212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Parallelogram 213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Parallelogram 214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Parallelogram 215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Rectangle 216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Parallelogram 217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9" name="Group 218"/>
          <p:cNvGrpSpPr/>
          <p:nvPr/>
        </p:nvGrpSpPr>
        <p:grpSpPr>
          <a:xfrm>
            <a:off x="9866130" y="2218389"/>
            <a:ext cx="957859" cy="981219"/>
            <a:chOff x="7517218" y="3304161"/>
            <a:chExt cx="1373863" cy="1407368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220" name="Rectangle 219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Parallelogram 220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Parallelogram 221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Parallelogram 222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Rectangle 223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Parallelogram 224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6" name="Group 225"/>
          <p:cNvGrpSpPr/>
          <p:nvPr/>
        </p:nvGrpSpPr>
        <p:grpSpPr>
          <a:xfrm>
            <a:off x="9576091" y="2518666"/>
            <a:ext cx="957859" cy="981219"/>
            <a:chOff x="7517218" y="3304161"/>
            <a:chExt cx="1373863" cy="1407368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227" name="Rectangle 226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Parallelogram 227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Parallelogram 228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Parallelogram 229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Rectangle 230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Parallelogram 231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grp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9" name="Group 238"/>
          <p:cNvGrpSpPr/>
          <p:nvPr/>
        </p:nvGrpSpPr>
        <p:grpSpPr>
          <a:xfrm>
            <a:off x="6859686" y="3867518"/>
            <a:ext cx="957859" cy="981219"/>
            <a:chOff x="7517218" y="3304161"/>
            <a:chExt cx="1373863" cy="1407368"/>
          </a:xfrm>
        </p:grpSpPr>
        <p:sp>
          <p:nvSpPr>
            <p:cNvPr id="240" name="Rectangle 239"/>
            <p:cNvSpPr/>
            <p:nvPr/>
          </p:nvSpPr>
          <p:spPr>
            <a:xfrm>
              <a:off x="7929976" y="3304161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Parallelogram 240"/>
            <p:cNvSpPr/>
            <p:nvPr/>
          </p:nvSpPr>
          <p:spPr>
            <a:xfrm>
              <a:off x="7520364" y="4268415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Parallelogram 241"/>
            <p:cNvSpPr/>
            <p:nvPr/>
          </p:nvSpPr>
          <p:spPr>
            <a:xfrm rot="16200000" flipV="1">
              <a:off x="7029643" y="3801465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Parallelogram 242"/>
            <p:cNvSpPr/>
            <p:nvPr/>
          </p:nvSpPr>
          <p:spPr>
            <a:xfrm rot="16200000" flipV="1">
              <a:off x="7981016" y="3798222"/>
              <a:ext cx="1404125" cy="416004"/>
            </a:xfrm>
            <a:prstGeom prst="parallelogram">
              <a:avLst>
                <a:gd name="adj" fmla="val 104471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Rectangle 243"/>
            <p:cNvSpPr/>
            <p:nvPr/>
          </p:nvSpPr>
          <p:spPr>
            <a:xfrm>
              <a:off x="7517218" y="3750428"/>
              <a:ext cx="957859" cy="95785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1cm</a:t>
              </a:r>
              <a:r>
                <a:rPr lang="en-US" sz="1600" baseline="300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  <a:endParaRPr lang="en-US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45" name="Parallelogram 244"/>
            <p:cNvSpPr/>
            <p:nvPr/>
          </p:nvSpPr>
          <p:spPr>
            <a:xfrm>
              <a:off x="7523610" y="3304162"/>
              <a:ext cx="1367471" cy="439872"/>
            </a:xfrm>
            <a:prstGeom prst="parallelogram">
              <a:avLst>
                <a:gd name="adj" fmla="val 95588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3" name="Parallelogram 232"/>
          <p:cNvSpPr/>
          <p:nvPr/>
        </p:nvSpPr>
        <p:spPr>
          <a:xfrm rot="16200000" flipV="1">
            <a:off x="9227884" y="2933049"/>
            <a:ext cx="2907792" cy="859259"/>
          </a:xfrm>
          <a:prstGeom prst="parallelogram">
            <a:avLst>
              <a:gd name="adj" fmla="val 106756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" name="Rectangle 236"/>
          <p:cNvSpPr/>
          <p:nvPr/>
        </p:nvSpPr>
        <p:spPr>
          <a:xfrm>
            <a:off x="8237449" y="2838224"/>
            <a:ext cx="2006674" cy="1987649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Parallelogram 234"/>
          <p:cNvSpPr/>
          <p:nvPr/>
        </p:nvSpPr>
        <p:spPr>
          <a:xfrm>
            <a:off x="8241124" y="1897028"/>
            <a:ext cx="2874734" cy="933117"/>
          </a:xfrm>
          <a:prstGeom prst="parallelogram">
            <a:avLst>
              <a:gd name="adj" fmla="val 95346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7" name="Text Box 141"/>
          <p:cNvSpPr txBox="1">
            <a:spLocks noChangeArrowheads="1"/>
          </p:cNvSpPr>
          <p:nvPr/>
        </p:nvSpPr>
        <p:spPr bwMode="auto">
          <a:xfrm>
            <a:off x="8885274" y="4825873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3cm</a:t>
            </a:r>
          </a:p>
        </p:txBody>
      </p:sp>
      <p:sp>
        <p:nvSpPr>
          <p:cNvPr id="248" name="Text Box 142"/>
          <p:cNvSpPr txBox="1">
            <a:spLocks noChangeArrowheads="1"/>
          </p:cNvSpPr>
          <p:nvPr/>
        </p:nvSpPr>
        <p:spPr bwMode="auto">
          <a:xfrm>
            <a:off x="11148255" y="2786259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3cm</a:t>
            </a:r>
          </a:p>
        </p:txBody>
      </p:sp>
      <p:sp>
        <p:nvSpPr>
          <p:cNvPr id="249" name="Text Box 143"/>
          <p:cNvSpPr txBox="1">
            <a:spLocks noChangeArrowheads="1"/>
          </p:cNvSpPr>
          <p:nvPr/>
        </p:nvSpPr>
        <p:spPr bwMode="auto">
          <a:xfrm>
            <a:off x="10652955" y="4335591"/>
            <a:ext cx="1054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3cm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" grpId="0" animBg="1"/>
      <p:bldP spid="238" grpId="0" animBg="1"/>
      <p:bldP spid="234" grpId="0" animBg="1"/>
      <p:bldP spid="33" grpId="0"/>
      <p:bldP spid="34" grpId="0"/>
      <p:bldP spid="35" grpId="0"/>
      <p:bldP spid="42" grpId="0"/>
      <p:bldP spid="233" grpId="0" animBg="1"/>
      <p:bldP spid="237" grpId="0" animBg="1"/>
      <p:bldP spid="235" grpId="0" animBg="1"/>
      <p:bldP spid="247" grpId="0"/>
      <p:bldP spid="248" grpId="0"/>
      <p:bldP spid="24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: Rounded Corners 41"/>
          <p:cNvSpPr/>
          <p:nvPr/>
        </p:nvSpPr>
        <p:spPr>
          <a:xfrm>
            <a:off x="613793" y="4302369"/>
            <a:ext cx="7885437" cy="1992923"/>
          </a:xfrm>
          <a:prstGeom prst="roundRect">
            <a:avLst>
              <a:gd name="adj" fmla="val 21937"/>
            </a:avLst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accent5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latin typeface="字魂36号-正文宋楷" panose="02000000000000000000" charset="-122"/>
              <a:ea typeface="字魂36号-正文宋楷" panose="02000000000000000000" charset="-122"/>
              <a:cs typeface="+mn-ea"/>
              <a:sym typeface="+mn-lt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8705069" y="3516923"/>
            <a:ext cx="3135239" cy="3234104"/>
          </a:xfrm>
          <a:prstGeom prst="ellipse">
            <a:avLst/>
          </a:prstGeom>
          <a:blipFill rotWithShape="1">
            <a:blip r:embed="rId3"/>
            <a:stretch>
              <a:fillRect l="-3000" r="-6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Group 11"/>
          <p:cNvGrpSpPr>
            <a:grpSpLocks/>
          </p:cNvGrpSpPr>
          <p:nvPr/>
        </p:nvGrpSpPr>
        <p:grpSpPr bwMode="auto">
          <a:xfrm>
            <a:off x="1822146" y="864167"/>
            <a:ext cx="3938587" cy="3303588"/>
            <a:chOff x="4571206" y="2894012"/>
            <a:chExt cx="3938510" cy="3302111"/>
          </a:xfrm>
        </p:grpSpPr>
        <p:grpSp>
          <p:nvGrpSpPr>
            <p:cNvPr id="10" name="Group 293"/>
            <p:cNvGrpSpPr>
              <a:grpSpLocks/>
            </p:cNvGrpSpPr>
            <p:nvPr/>
          </p:nvGrpSpPr>
          <p:grpSpPr bwMode="auto">
            <a:xfrm>
              <a:off x="4571206" y="2894012"/>
              <a:ext cx="3113190" cy="2668588"/>
              <a:chOff x="4571206" y="2894012"/>
              <a:chExt cx="3113190" cy="2668588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777682" y="2895599"/>
                <a:ext cx="1904963" cy="1586"/>
              </a:xfrm>
              <a:prstGeom prst="line">
                <a:avLst/>
              </a:prstGeom>
              <a:ln w="5715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5" name="Group 288"/>
              <p:cNvGrpSpPr>
                <a:grpSpLocks/>
              </p:cNvGrpSpPr>
              <p:nvPr/>
            </p:nvGrpSpPr>
            <p:grpSpPr bwMode="auto">
              <a:xfrm>
                <a:off x="4571206" y="2894012"/>
                <a:ext cx="3113190" cy="2668588"/>
                <a:chOff x="4038600" y="2894012"/>
                <a:chExt cx="3113190" cy="2668588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 rot="10800000" flipV="1">
                  <a:off x="4038600" y="2895599"/>
                  <a:ext cx="1208063" cy="837825"/>
                </a:xfrm>
                <a:prstGeom prst="line">
                  <a:avLst/>
                </a:prstGeom>
                <a:ln w="5715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/>
                <p:cNvCxnSpPr/>
                <p:nvPr/>
              </p:nvCxnSpPr>
              <p:spPr>
                <a:xfrm rot="10800000" flipV="1">
                  <a:off x="5943563" y="2895599"/>
                  <a:ext cx="1208063" cy="837825"/>
                </a:xfrm>
                <a:prstGeom prst="line">
                  <a:avLst/>
                </a:prstGeom>
                <a:ln w="5715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/>
                <p:cNvCxnSpPr/>
                <p:nvPr/>
              </p:nvCxnSpPr>
              <p:spPr>
                <a:xfrm>
                  <a:off x="4038600" y="3733424"/>
                  <a:ext cx="1904963" cy="1586"/>
                </a:xfrm>
                <a:prstGeom prst="line">
                  <a:avLst/>
                </a:prstGeom>
                <a:ln w="5715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/>
                <p:cNvCxnSpPr/>
                <p:nvPr/>
              </p:nvCxnSpPr>
              <p:spPr>
                <a:xfrm rot="5400000">
                  <a:off x="5029572" y="4649002"/>
                  <a:ext cx="1827982" cy="0"/>
                </a:xfrm>
                <a:prstGeom prst="line">
                  <a:avLst/>
                </a:prstGeom>
                <a:ln w="5715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19"/>
                <p:cNvCxnSpPr/>
                <p:nvPr/>
              </p:nvCxnSpPr>
              <p:spPr>
                <a:xfrm>
                  <a:off x="5243488" y="4721994"/>
                  <a:ext cx="1904963" cy="1587"/>
                </a:xfrm>
                <a:prstGeom prst="line">
                  <a:avLst/>
                </a:prstGeom>
                <a:ln w="57150">
                  <a:solidFill>
                    <a:srgbClr val="7030A0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/>
                <p:cNvCxnSpPr/>
                <p:nvPr/>
              </p:nvCxnSpPr>
              <p:spPr>
                <a:xfrm rot="10800000" flipV="1">
                  <a:off x="4038600" y="4723581"/>
                  <a:ext cx="1208063" cy="837825"/>
                </a:xfrm>
                <a:prstGeom prst="line">
                  <a:avLst/>
                </a:prstGeom>
                <a:ln w="57150">
                  <a:solidFill>
                    <a:srgbClr val="7030A0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21"/>
                <p:cNvCxnSpPr/>
                <p:nvPr/>
              </p:nvCxnSpPr>
              <p:spPr>
                <a:xfrm rot="10800000" flipV="1">
                  <a:off x="5943563" y="4723581"/>
                  <a:ext cx="1208063" cy="837825"/>
                </a:xfrm>
                <a:prstGeom prst="line">
                  <a:avLst/>
                </a:prstGeom>
                <a:ln w="5715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4038600" y="5561407"/>
                  <a:ext cx="1904963" cy="1586"/>
                </a:xfrm>
                <a:prstGeom prst="line">
                  <a:avLst/>
                </a:prstGeom>
                <a:ln w="5715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3"/>
                <p:cNvCxnSpPr/>
                <p:nvPr/>
              </p:nvCxnSpPr>
              <p:spPr>
                <a:xfrm rot="5400000">
                  <a:off x="6235254" y="3808796"/>
                  <a:ext cx="1827982" cy="1588"/>
                </a:xfrm>
                <a:prstGeom prst="line">
                  <a:avLst/>
                </a:prstGeom>
                <a:ln w="5715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4"/>
                <p:cNvCxnSpPr/>
                <p:nvPr/>
              </p:nvCxnSpPr>
              <p:spPr>
                <a:xfrm rot="5400000">
                  <a:off x="3125403" y="4646621"/>
                  <a:ext cx="1827982" cy="1587"/>
                </a:xfrm>
                <a:prstGeom prst="line">
                  <a:avLst/>
                </a:prstGeom>
                <a:ln w="57150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5"/>
                <p:cNvCxnSpPr/>
                <p:nvPr/>
              </p:nvCxnSpPr>
              <p:spPr>
                <a:xfrm rot="5400000">
                  <a:off x="4330291" y="3807209"/>
                  <a:ext cx="1827982" cy="1588"/>
                </a:xfrm>
                <a:prstGeom prst="line">
                  <a:avLst/>
                </a:prstGeom>
                <a:ln w="57150">
                  <a:solidFill>
                    <a:srgbClr val="7030A0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1" name="TextBox 13"/>
            <p:cNvSpPr txBox="1">
              <a:spLocks noChangeArrowheads="1"/>
            </p:cNvSpPr>
            <p:nvPr/>
          </p:nvSpPr>
          <p:spPr bwMode="auto">
            <a:xfrm rot="-2316680">
              <a:off x="7009558" y="4807681"/>
              <a:ext cx="838184" cy="761660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4400">
                  <a:solidFill>
                    <a:srgbClr val="C00000"/>
                  </a:solidFill>
                  <a:cs typeface="Arial" charset="0"/>
                </a:rPr>
                <a:t>a</a:t>
              </a:r>
            </a:p>
          </p:txBody>
        </p:sp>
        <p:sp>
          <p:nvSpPr>
            <p:cNvPr id="12" name="TextBox 14"/>
            <p:cNvSpPr txBox="1">
              <a:spLocks noChangeArrowheads="1"/>
            </p:cNvSpPr>
            <p:nvPr/>
          </p:nvSpPr>
          <p:spPr bwMode="auto">
            <a:xfrm>
              <a:off x="7671532" y="3328793"/>
              <a:ext cx="838184" cy="761659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4400">
                  <a:solidFill>
                    <a:srgbClr val="C00000"/>
                  </a:solidFill>
                  <a:cs typeface="Arial" charset="0"/>
                </a:rPr>
                <a:t>a</a:t>
              </a:r>
            </a:p>
          </p:txBody>
        </p:sp>
        <p:sp>
          <p:nvSpPr>
            <p:cNvPr id="13" name="TextBox 15"/>
            <p:cNvSpPr txBox="1">
              <a:spLocks noChangeArrowheads="1"/>
            </p:cNvSpPr>
            <p:nvPr/>
          </p:nvSpPr>
          <p:spPr bwMode="auto">
            <a:xfrm>
              <a:off x="5272867" y="5434464"/>
              <a:ext cx="838184" cy="761659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4400">
                  <a:solidFill>
                    <a:srgbClr val="C00000"/>
                  </a:solidFill>
                  <a:cs typeface="Arial" charset="0"/>
                </a:rPr>
                <a:t>a</a:t>
              </a:r>
            </a:p>
          </p:txBody>
        </p:sp>
      </p:grpSp>
      <p:sp>
        <p:nvSpPr>
          <p:cNvPr id="27" name="TextBox 29"/>
          <p:cNvSpPr txBox="1">
            <a:spLocks noChangeArrowheads="1"/>
          </p:cNvSpPr>
          <p:nvPr/>
        </p:nvSpPr>
        <p:spPr bwMode="auto">
          <a:xfrm>
            <a:off x="765481" y="4438685"/>
            <a:ext cx="7405565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defRPr/>
            </a:pPr>
            <a:r>
              <a:rPr lang="en-US" sz="36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Muốn</a:t>
            </a:r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tính</a:t>
            </a:r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thể</a:t>
            </a:r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tích</a:t>
            </a:r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hình</a:t>
            </a:r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lập</a:t>
            </a:r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phương</a:t>
            </a:r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 ta </a:t>
            </a:r>
            <a:r>
              <a:rPr lang="en-US" sz="36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lấy</a:t>
            </a:r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cạnh</a:t>
            </a:r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nhân</a:t>
            </a:r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với</a:t>
            </a:r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cạnh</a:t>
            </a:r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rồi</a:t>
            </a:r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nhân</a:t>
            </a:r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với</a:t>
            </a:r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cạnh</a:t>
            </a:r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.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6155846" y="963064"/>
            <a:ext cx="4280774" cy="1376797"/>
            <a:chOff x="6097421" y="1317758"/>
            <a:chExt cx="4280774" cy="1833979"/>
          </a:xfrm>
        </p:grpSpPr>
        <p:sp>
          <p:nvSpPr>
            <p:cNvPr id="29" name="Rectangle: Rounded Corners 41"/>
            <p:cNvSpPr/>
            <p:nvPr/>
          </p:nvSpPr>
          <p:spPr>
            <a:xfrm>
              <a:off x="6097421" y="1317758"/>
              <a:ext cx="4128374" cy="1681579"/>
            </a:xfrm>
            <a:prstGeom prst="roundRect">
              <a:avLst>
                <a:gd name="adj" fmla="val 30303"/>
              </a:avLst>
            </a:prstGeom>
            <a:solidFill>
              <a:srgbClr val="EA9C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>
                <a:latin typeface="字魂36号-正文宋楷" panose="02000000000000000000" charset="-122"/>
                <a:ea typeface="字魂36号-正文宋楷" panose="02000000000000000000" charset="-122"/>
                <a:cs typeface="+mn-ea"/>
                <a:sym typeface="+mn-lt"/>
              </a:endParaRPr>
            </a:p>
          </p:txBody>
        </p:sp>
        <p:sp>
          <p:nvSpPr>
            <p:cNvPr id="30" name="Rectangle: Rounded Corners 41"/>
            <p:cNvSpPr/>
            <p:nvPr/>
          </p:nvSpPr>
          <p:spPr>
            <a:xfrm>
              <a:off x="6249821" y="1470158"/>
              <a:ext cx="4128374" cy="1681579"/>
            </a:xfrm>
            <a:prstGeom prst="roundRect">
              <a:avLst>
                <a:gd name="adj" fmla="val 30303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>
                <a:latin typeface="字魂36号-正文宋楷" panose="02000000000000000000" charset="-122"/>
                <a:ea typeface="字魂36号-正文宋楷" panose="02000000000000000000" charset="-122"/>
                <a:cs typeface="+mn-ea"/>
                <a:sym typeface="+mn-lt"/>
              </a:endParaRPr>
            </a:p>
          </p:txBody>
        </p:sp>
      </p:grpSp>
      <p:sp>
        <p:nvSpPr>
          <p:cNvPr id="28" name="TextBox 29"/>
          <p:cNvSpPr txBox="1">
            <a:spLocks noChangeArrowheads="1"/>
          </p:cNvSpPr>
          <p:nvPr/>
        </p:nvSpPr>
        <p:spPr bwMode="auto">
          <a:xfrm>
            <a:off x="6896089" y="1328298"/>
            <a:ext cx="28002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defRPr/>
            </a:pP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cs typeface="Arial" pitchFamily="34" charset="0"/>
              </a:rPr>
              <a:t>V = a x a x a</a:t>
            </a:r>
            <a:endParaRPr lang="en-US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cs typeface="Arial" pitchFamily="34" charset="0"/>
            </a:endParaRPr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5979174" y="2451648"/>
            <a:ext cx="504011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en-US" sz="2800" i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V: </a:t>
            </a:r>
            <a:r>
              <a:rPr lang="en-US" sz="2800" i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2800" i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thể</a:t>
            </a:r>
            <a:r>
              <a:rPr lang="en-US" sz="2800" i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tích</a:t>
            </a:r>
            <a:r>
              <a:rPr lang="en-US" sz="2800" i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800" i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lập</a:t>
            </a:r>
            <a:r>
              <a:rPr lang="en-US" sz="2800" i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phương</a:t>
            </a:r>
            <a:endParaRPr lang="en-US" sz="2800" i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sz="2800" i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a: </a:t>
            </a:r>
            <a:r>
              <a:rPr lang="en-US" sz="2800" i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2800" i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cạnh</a:t>
            </a:r>
            <a:r>
              <a:rPr lang="en-US" sz="2800" i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800" i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lập</a:t>
            </a:r>
            <a:r>
              <a:rPr lang="en-US" sz="2800" i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phương</a:t>
            </a:r>
            <a:endParaRPr lang="en-US" sz="2800" i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5" grpId="0" animBg="1"/>
      <p:bldP spid="27" grpId="0"/>
      <p:bldP spid="28" grpId="0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9815429"/>
              </p:ext>
            </p:extLst>
          </p:nvPr>
        </p:nvGraphicFramePr>
        <p:xfrm>
          <a:off x="743856" y="1074791"/>
          <a:ext cx="10492014" cy="5099837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5246007"/>
                <a:gridCol w="5246007"/>
              </a:tblGrid>
              <a:tr h="1050959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Hình</a:t>
                      </a:r>
                      <a:r>
                        <a:rPr lang="en-US" sz="36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hộp</a:t>
                      </a:r>
                      <a:r>
                        <a:rPr lang="en-US" sz="36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chữ</a:t>
                      </a:r>
                      <a:r>
                        <a:rPr lang="en-US" sz="36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nhật</a:t>
                      </a:r>
                      <a:endParaRPr lang="en-US" sz="36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Hình</a:t>
                      </a:r>
                      <a:r>
                        <a:rPr lang="en-US" sz="36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lập</a:t>
                      </a:r>
                      <a:r>
                        <a:rPr lang="en-US" sz="36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phương</a:t>
                      </a:r>
                      <a:endParaRPr lang="en-US" sz="36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348132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  <a:tr h="963386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rgbClr val="FF379B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rgbClr val="FF379B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</a:tr>
              <a:tr h="1531453">
                <a:tc>
                  <a:txBody>
                    <a:bodyPr/>
                    <a:lstStyle/>
                    <a:p>
                      <a:pPr marL="1485900" indent="-49213" algn="l"/>
                      <a:endParaRPr lang="en-US" sz="3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485900" indent="-49213" algn="l"/>
                      <a:endParaRPr lang="en-US" sz="3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485900" indent="-49213" algn="l"/>
                      <a:endParaRPr lang="en-US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1025071" y="2203660"/>
            <a:ext cx="99332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15674" y="3658549"/>
            <a:ext cx="28924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dirty="0">
                <a:solidFill>
                  <a:srgbClr val="FF379B"/>
                </a:solidFill>
                <a:latin typeface="Times New Roman" pitchFamily="18" charset="0"/>
                <a:cs typeface="Times New Roman" pitchFamily="18" charset="0"/>
              </a:rPr>
              <a:t>V = a </a:t>
            </a:r>
            <a:r>
              <a:rPr lang="en-US" sz="4000" dirty="0">
                <a:solidFill>
                  <a:srgbClr val="FF379B"/>
                </a:solidFill>
                <a:latin typeface="Times New Roman"/>
                <a:cs typeface="Times New Roman"/>
              </a:rPr>
              <a:t>×</a:t>
            </a:r>
            <a:r>
              <a:rPr lang="en-US" sz="4000" dirty="0">
                <a:solidFill>
                  <a:srgbClr val="FF379B"/>
                </a:solidFill>
                <a:latin typeface="Times New Roman" pitchFamily="18" charset="0"/>
                <a:cs typeface="Times New Roman" pitchFamily="18" charset="0"/>
              </a:rPr>
              <a:t> b </a:t>
            </a:r>
            <a:r>
              <a:rPr lang="en-US" sz="4000" dirty="0">
                <a:solidFill>
                  <a:srgbClr val="FF379B"/>
                </a:solidFill>
                <a:latin typeface="Times New Roman"/>
                <a:cs typeface="Times New Roman"/>
              </a:rPr>
              <a:t>×</a:t>
            </a:r>
            <a:r>
              <a:rPr lang="en-US" sz="4000" dirty="0">
                <a:solidFill>
                  <a:srgbClr val="FF379B"/>
                </a:solidFill>
                <a:latin typeface="Times New Roman" pitchFamily="18" charset="0"/>
                <a:cs typeface="Times New Roman" pitchFamily="18" charset="0"/>
              </a:rPr>
              <a:t> c</a:t>
            </a:r>
            <a:endParaRPr lang="en-US" sz="4000" dirty="0">
              <a:solidFill>
                <a:srgbClr val="FF379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082974" y="3680317"/>
            <a:ext cx="28924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dirty="0">
                <a:solidFill>
                  <a:srgbClr val="FF379B"/>
                </a:solidFill>
                <a:latin typeface="Times New Roman" pitchFamily="18" charset="0"/>
                <a:cs typeface="Times New Roman" pitchFamily="18" charset="0"/>
              </a:rPr>
              <a:t>V = a </a:t>
            </a:r>
            <a:r>
              <a:rPr lang="en-US" sz="4000" dirty="0">
                <a:solidFill>
                  <a:srgbClr val="FF379B"/>
                </a:solidFill>
                <a:latin typeface="Times New Roman"/>
                <a:cs typeface="Times New Roman"/>
              </a:rPr>
              <a:t>×</a:t>
            </a:r>
            <a:r>
              <a:rPr lang="en-US" sz="4000" dirty="0">
                <a:solidFill>
                  <a:srgbClr val="FF379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FF379B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4000" dirty="0">
                <a:solidFill>
                  <a:srgbClr val="FF379B"/>
                </a:solidFill>
                <a:latin typeface="Times New Roman"/>
                <a:cs typeface="Times New Roman"/>
              </a:rPr>
              <a:t>×</a:t>
            </a:r>
            <a:r>
              <a:rPr lang="en-US" sz="4000" dirty="0">
                <a:solidFill>
                  <a:srgbClr val="FF379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FF379B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en-US" sz="4000" dirty="0">
              <a:solidFill>
                <a:srgbClr val="FF379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55433" y="4591625"/>
            <a:ext cx="304255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5088" indent="-49213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a: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dài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65088" indent="-49213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b: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rộng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65088" indent="-49213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c: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cao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8144329" y="4610885"/>
            <a:ext cx="19485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5088" indent="-49213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cạnh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73327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819160429"/>
  <p:tag name="MH_LIBRARY" val="GRAPHIC"/>
  <p:tag name="MH_TYPE" val="SubTitle"/>
  <p:tag name="MH_ORDER" val="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986</Words>
  <Application>Microsoft Office PowerPoint</Application>
  <PresentationFormat>Custom</PresentationFormat>
  <Paragraphs>169</Paragraphs>
  <Slides>23</Slides>
  <Notes>14</Notes>
  <HiddenSlides>0</HiddenSlides>
  <MMClips>1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Office 主题​​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ll</dc:creator>
  <cp:lastModifiedBy>admin</cp:lastModifiedBy>
  <cp:revision>60</cp:revision>
  <dcterms:created xsi:type="dcterms:W3CDTF">2019-07-20T12:01:00Z</dcterms:created>
  <dcterms:modified xsi:type="dcterms:W3CDTF">2022-02-15T22:13:47Z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