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3" r:id="rId3"/>
    <p:sldMasterId id="2147483685" r:id="rId4"/>
    <p:sldMasterId id="2147483698" r:id="rId5"/>
    <p:sldMasterId id="2147483711" r:id="rId6"/>
    <p:sldMasterId id="2147483724" r:id="rId7"/>
    <p:sldMasterId id="2147483737" r:id="rId8"/>
    <p:sldMasterId id="2147483750" r:id="rId9"/>
    <p:sldMasterId id="2147483763" r:id="rId10"/>
  </p:sldMasterIdLst>
  <p:notesMasterIdLst>
    <p:notesMasterId r:id="rId29"/>
  </p:notesMasterIdLst>
  <p:sldIdLst>
    <p:sldId id="256" r:id="rId11"/>
    <p:sldId id="258" r:id="rId12"/>
    <p:sldId id="260" r:id="rId13"/>
    <p:sldId id="261" r:id="rId14"/>
    <p:sldId id="262" r:id="rId15"/>
    <p:sldId id="259" r:id="rId16"/>
    <p:sldId id="267" r:id="rId17"/>
    <p:sldId id="269" r:id="rId18"/>
    <p:sldId id="268" r:id="rId19"/>
    <p:sldId id="271" r:id="rId20"/>
    <p:sldId id="273" r:id="rId21"/>
    <p:sldId id="274" r:id="rId22"/>
    <p:sldId id="276" r:id="rId23"/>
    <p:sldId id="277" r:id="rId24"/>
    <p:sldId id="280" r:id="rId25"/>
    <p:sldId id="275" r:id="rId26"/>
    <p:sldId id="282" r:id="rId27"/>
    <p:sldId id="283"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SVN-Hole Hearted" panose="020B0A06020104020203" pitchFamily="34" charset="0"/>
      <p:regular r:id="rId36"/>
    </p:embeddedFont>
    <p:embeddedFont>
      <p:font typeface="SVN-Newton" panose="02040603050506020204" pitchFamily="18" charset="0"/>
      <p:regular r:id="rId37"/>
    </p:embeddedFont>
    <p:embeddedFont>
      <p:font typeface="UTM Colossalis" panose="02040603050506020204" pitchFamily="18" charset="0"/>
      <p:regular r:id="rId38"/>
    </p:embeddedFont>
    <p:embeddedFont>
      <p:font typeface="UVF ChefScript Pro" panose="03060702040507070403" charset="0"/>
      <p:regular r:id="rId39"/>
    </p:embeddedFont>
    <p:embeddedFont>
      <p:font typeface="UVN Mang Tre" panose="00000400000000000000" pitchFamily="2" charset="0"/>
      <p:italic r:id="rId40"/>
    </p:embeddedFont>
  </p:embeddedFontLst>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603A"/>
    <a:srgbClr val="F45B4D"/>
    <a:srgbClr val="FFAD2D"/>
    <a:srgbClr val="6B8909"/>
    <a:srgbClr val="000000"/>
    <a:srgbClr val="171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9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10.fntdata"/><Relationship Id="rId21" Type="http://schemas.openxmlformats.org/officeDocument/2006/relationships/slide" Target="slides/slide11.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7.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0.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6FE72-D1C9-4489-B39C-FEA2302F9B17}"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B5F18-75DE-44B8-9D73-3EEFE6CAAC21}" type="slidenum">
              <a:rPr lang="en-US" smtClean="0"/>
              <a:t>‹#›</a:t>
            </a:fld>
            <a:endParaRPr lang="en-US"/>
          </a:p>
        </p:txBody>
      </p:sp>
    </p:spTree>
    <p:extLst>
      <p:ext uri="{BB962C8B-B14F-4D97-AF65-F5344CB8AC3E}">
        <p14:creationId xmlns:p14="http://schemas.microsoft.com/office/powerpoint/2010/main" val="148755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202159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46078227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094701506"/>
      </p:ext>
    </p:extLst>
  </p:cSld>
  <p:clrMapOvr>
    <a:masterClrMapping/>
  </p:clrMapOvr>
  <p:transition spd="slow" advTm="3000">
    <p:push dir="u"/>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222309712"/>
      </p:ext>
    </p:extLst>
  </p:cSld>
  <p:clrMapOvr>
    <a:masterClrMapping/>
  </p:clrMapOvr>
  <p:transition spd="slow" advTm="3000">
    <p:push dir="u"/>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19554228"/>
      </p:ext>
    </p:extLst>
  </p:cSld>
  <p:clrMapOvr>
    <a:masterClrMapping/>
  </p:clrMapOvr>
  <p:transition spd="slow" advTm="3000">
    <p:push dir="u"/>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502077034"/>
      </p:ext>
    </p:extLst>
  </p:cSld>
  <p:clrMapOvr>
    <a:masterClrMapping/>
  </p:clrMapOvr>
  <p:transition spd="slow" advTm="3000">
    <p:push dir="u"/>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497360975"/>
      </p:ext>
    </p:extLst>
  </p:cSld>
  <p:clrMapOvr>
    <a:masterClrMapping/>
  </p:clrMapOvr>
  <p:transition spd="slow" advTm="3000">
    <p:push dir="u"/>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768787"/>
      </p:ext>
    </p:extLst>
  </p:cSld>
  <p:clrMapOvr>
    <a:masterClrMapping/>
  </p:clrMapOvr>
  <p:transition spd="slow" advTm="3000">
    <p:push dir="u"/>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782029"/>
      </p:ext>
    </p:extLst>
  </p:cSld>
  <p:clrMapOvr>
    <a:masterClrMapping/>
  </p:clrMapOvr>
  <p:transition spd="slow" advTm="3000">
    <p:push dir="u"/>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213796486"/>
      </p:ext>
    </p:extLst>
  </p:cSld>
  <p:clrMapOvr>
    <a:masterClrMapping/>
  </p:clrMapOvr>
  <p:transition spd="slow" advTm="3000">
    <p:push dir="u"/>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493296247"/>
      </p:ext>
    </p:extLst>
  </p:cSld>
  <p:clrMapOvr>
    <a:masterClrMapping/>
  </p:clrMapOvr>
  <p:transition spd="slow" advTm="3000">
    <p:push dir="u"/>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131669905"/>
      </p:ext>
    </p:extLst>
  </p:cSld>
  <p:clrMapOvr>
    <a:masterClrMapping/>
  </p:clrMapOvr>
  <p:transition spd="slow" advTm="3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13572121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173929219"/>
      </p:ext>
    </p:extLst>
  </p:cSld>
  <p:clrMapOvr>
    <a:masterClrMapping/>
  </p:clrMapOvr>
  <p:transition spd="slow" advTm="3000">
    <p:push dir="u"/>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154439342"/>
      </p:ext>
    </p:extLst>
  </p:cSld>
  <p:clrMapOvr>
    <a:masterClrMapping/>
  </p:clrMapOvr>
  <p:transition spd="slow" advTm="3000">
    <p:push dir="u"/>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156473270"/>
      </p:ext>
    </p:extLst>
  </p:cSld>
  <p:clrMapOvr>
    <a:masterClrMapping/>
  </p:clrMapOvr>
  <p:transition spd="slow" advTm="3000">
    <p:push dir="u"/>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679744853"/>
      </p:ext>
    </p:extLst>
  </p:cSld>
  <p:clrMapOvr>
    <a:masterClrMapping/>
  </p:clrMapOvr>
  <p:transition spd="slow" advTm="3000">
    <p:push dir="u"/>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39810984"/>
      </p:ext>
    </p:extLst>
  </p:cSld>
  <p:clrMapOvr>
    <a:masterClrMapping/>
  </p:clrMapOvr>
  <p:transition spd="slow" advTm="3000">
    <p:push dir="u"/>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32829328"/>
      </p:ext>
    </p:extLst>
  </p:cSld>
  <p:clrMapOvr>
    <a:masterClrMapping/>
  </p:clrMapOvr>
  <p:transition spd="slow" advTm="3000">
    <p:push dir="u"/>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587860687"/>
      </p:ext>
    </p:extLst>
  </p:cSld>
  <p:clrMapOvr>
    <a:masterClrMapping/>
  </p:clrMapOvr>
  <p:transition spd="slow" advTm="3000">
    <p:push dir="u"/>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333518012"/>
      </p:ext>
    </p:extLst>
  </p:cSld>
  <p:clrMapOvr>
    <a:masterClrMapping/>
  </p:clrMapOvr>
  <p:transition spd="slow" advTm="3000">
    <p:push dir="u"/>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480762"/>
      </p:ext>
    </p:extLst>
  </p:cSld>
  <p:clrMapOvr>
    <a:masterClrMapping/>
  </p:clrMapOvr>
  <p:transition spd="slow" advTm="3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512492473"/>
      </p:ext>
    </p:extLst>
  </p:cSld>
  <p:clrMapOvr>
    <a:masterClrMapping/>
  </p:clrMapOvr>
  <p:transition spd="slow" advTm="3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508210166"/>
      </p:ext>
    </p:extLst>
  </p:cSld>
  <p:clrMapOvr>
    <a:masterClrMapping/>
  </p:clrMapOvr>
  <p:transition spd="slow" advTm="3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4319275"/>
      </p:ext>
    </p:extLst>
  </p:cSld>
  <p:clrMapOvr>
    <a:masterClrMapping/>
  </p:clrMapOvr>
  <p:transition spd="slow"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155231880"/>
      </p:ext>
    </p:extLst>
  </p:cSld>
  <p:clrMapOvr>
    <a:masterClrMapping/>
  </p:clrMapOvr>
  <p:transition spd="slow" advTm="3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298295554"/>
      </p:ext>
    </p:extLst>
  </p:cSld>
  <p:clrMapOvr>
    <a:masterClrMapping/>
  </p:clrMapOvr>
  <p:transition spd="slow"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598999117"/>
      </p:ext>
    </p:extLst>
  </p:cSld>
  <p:clrMapOvr>
    <a:masterClrMapping/>
  </p:clrMapOvr>
  <p:transition spd="slow" advTm="3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593385388"/>
      </p:ext>
    </p:extLst>
  </p:cSld>
  <p:clrMapOvr>
    <a:masterClrMapping/>
  </p:clrMapOvr>
  <p:transition spd="slow" advTm="3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624266310"/>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2075949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590564986"/>
      </p:ext>
    </p:extLst>
  </p:cSld>
  <p:clrMapOvr>
    <a:masterClrMapping/>
  </p:clrMapOvr>
  <p:transition spd="slow" advTm="3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163323923"/>
      </p:ext>
    </p:extLst>
  </p:cSld>
  <p:clrMapOvr>
    <a:masterClrMapping/>
  </p:clrMapOvr>
  <p:transition spd="slow" advTm="3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950400026"/>
      </p:ext>
    </p:extLst>
  </p:cSld>
  <p:clrMapOvr>
    <a:masterClrMapping/>
  </p:clrMapOvr>
  <p:transition spd="slow" advTm="3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3823219"/>
      </p:ext>
    </p:extLst>
  </p:cSld>
  <p:clrMapOvr>
    <a:masterClrMapping/>
  </p:clrMapOvr>
  <p:transition spd="slow" advTm="3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5A7F2DD6-7B87-4CD7-B71C-A09BE31827C3}"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8B82F382-E842-47D2-9AE4-887AB6AEEAAB}"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0646661"/>
      </p:ext>
    </p:extLst>
  </p:cSld>
  <p:clrMapOvr>
    <a:masterClrMapping/>
  </p:clrMapOvr>
  <p:transition>
    <p:split orient="vert" dir="in"/>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1938370B-002D-4A5E-89F5-7314C21F8476}"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DE01E725-76B7-4979-9A38-205184BBF981}"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1224884"/>
      </p:ext>
    </p:extLst>
  </p:cSld>
  <p:clrMapOvr>
    <a:masterClrMapping/>
  </p:clrMapOvr>
  <p:transition>
    <p:split orient="vert" dir="in"/>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289D0C6E-BFC1-4E69-A9BA-0978F74696ED}"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432716E6-39E7-4010-9A61-995E1A668FD8}"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5778693"/>
      </p:ext>
    </p:extLst>
  </p:cSld>
  <p:clrMapOvr>
    <a:masterClrMapping/>
  </p:clrMapOvr>
  <p:transition>
    <p:split orient="vert" dir="in"/>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9AA7A8E9-3CC1-473F-A96C-8A4DD0EABDF1}"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6143CBCA-9299-4CB9-9E8D-DC420E151115}"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2448652"/>
      </p:ext>
    </p:extLst>
  </p:cSld>
  <p:clrMapOvr>
    <a:masterClrMapping/>
  </p:clrMapOvr>
  <p:transition>
    <p:split orient="vert" dir="in"/>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F32A93EA-D493-439B-B112-6B6175CE2A27}"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8"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9"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4943B330-E809-4504-9DA1-E72BA747217F}"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034620"/>
      </p:ext>
    </p:extLst>
  </p:cSld>
  <p:clrMapOvr>
    <a:masterClrMapping/>
  </p:clrMapOvr>
  <p:transition>
    <p:split orient="vert" dir="in"/>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4EF952A5-5456-48E1-BEE4-36F0B19118DC}"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4"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37BD1645-B99D-459A-B73E-DFE2861696D0}"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656104"/>
      </p:ext>
    </p:extLst>
  </p:cSld>
  <p:clrMapOvr>
    <a:masterClrMapping/>
  </p:clrMapOvr>
  <p:transition>
    <p:split orient="ver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222881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72D2C950-580A-4181-A18C-12D06B75177D}"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3"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4"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FE30EB67-8CF1-4A66-BAFE-1280AC094D3A}"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0723130"/>
      </p:ext>
    </p:extLst>
  </p:cSld>
  <p:clrMapOvr>
    <a:masterClrMapping/>
  </p:clrMapOvr>
  <p:transition>
    <p:split orient="vert" dir="in"/>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D6784520-6946-40FD-867F-9EC8B8E789F9}"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B652F7E7-84B4-425D-BDA7-455CD2BB5BB1}"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0204655"/>
      </p:ext>
    </p:extLst>
  </p:cSld>
  <p:clrMapOvr>
    <a:masterClrMapping/>
  </p:clrMapOvr>
  <p:transition>
    <p:split orient="vert" dir="in"/>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7B17E3BA-DBCC-4A41-9466-5F584DE00524}"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3A5C0815-0127-4E09-BAF1-D02FDC814711}"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1621176"/>
      </p:ext>
    </p:extLst>
  </p:cSld>
  <p:clrMapOvr>
    <a:masterClrMapping/>
  </p:clrMapOvr>
  <p:transition>
    <p:split orient="vert" dir="in"/>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673C6531-D7F6-4F2E-8B2C-23A4301CAE4D}"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7CEBC78D-CDC8-46D4-B07B-9A308FCB14CB}"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7919197"/>
      </p:ext>
    </p:extLst>
  </p:cSld>
  <p:clrMapOvr>
    <a:masterClrMapping/>
  </p:clrMapOvr>
  <p:transition>
    <p:split orient="vert" dir="in"/>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defRPr/>
            </a:pPr>
            <a:fld id="{9291F8ED-EA9B-4D2D-A424-A03EB22289DC}"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pPr>
            <a:fld id="{BEC6409D-8ABF-486E-9BC6-AADC8ABE336F}"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6219207"/>
      </p:ext>
    </p:extLst>
  </p:cSld>
  <p:clrMapOvr>
    <a:masterClrMapping/>
  </p:clrMapOvr>
  <p:transition>
    <p:split orient="vert" dir="in"/>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992848552"/>
      </p:ext>
    </p:extLst>
  </p:cSld>
  <p:clrMapOvr>
    <a:masterClrMapping/>
  </p:clrMapOvr>
  <p:transition spd="slow" advTm="3000">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093129837"/>
      </p:ext>
    </p:extLst>
  </p:cSld>
  <p:clrMapOvr>
    <a:masterClrMapping/>
  </p:clrMapOvr>
  <p:transition spd="slow" advTm="3000">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40405384"/>
      </p:ext>
    </p:extLst>
  </p:cSld>
  <p:clrMapOvr>
    <a:masterClrMapping/>
  </p:clrMapOvr>
  <p:transition spd="slow" advTm="3000">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194629481"/>
      </p:ext>
    </p:extLst>
  </p:cSld>
  <p:clrMapOvr>
    <a:masterClrMapping/>
  </p:clrMapOvr>
  <p:transition spd="slow" advTm="3000">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928368861"/>
      </p:ext>
    </p:extLst>
  </p:cSld>
  <p:clrMapOvr>
    <a:masterClrMapping/>
  </p:clrMapOvr>
  <p:transition spd="slow" advTm="3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1689370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64388677"/>
      </p:ext>
    </p:extLst>
  </p:cSld>
  <p:clrMapOvr>
    <a:masterClrMapping/>
  </p:clrMapOvr>
  <p:transition spd="slow" advTm="3000">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389367412"/>
      </p:ext>
    </p:extLst>
  </p:cSld>
  <p:clrMapOvr>
    <a:masterClrMapping/>
  </p:clrMapOvr>
  <p:transition spd="slow" advTm="3000">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02277600"/>
      </p:ext>
    </p:extLst>
  </p:cSld>
  <p:clrMapOvr>
    <a:masterClrMapping/>
  </p:clrMapOvr>
  <p:transition spd="slow" advTm="3000">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6421969"/>
      </p:ext>
    </p:extLst>
  </p:cSld>
  <p:clrMapOvr>
    <a:masterClrMapping/>
  </p:clrMapOvr>
  <p:transition spd="slow" advTm="3000">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113906420"/>
      </p:ext>
    </p:extLst>
  </p:cSld>
  <p:clrMapOvr>
    <a:masterClrMapping/>
  </p:clrMapOvr>
  <p:transition spd="slow" advTm="3000">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9004521"/>
      </p:ext>
    </p:extLst>
  </p:cSld>
  <p:clrMapOvr>
    <a:masterClrMapping/>
  </p:clrMapOvr>
  <p:transition spd="slow" advTm="3000">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775814"/>
      </p:ext>
    </p:extLst>
  </p:cSld>
  <p:clrMapOvr>
    <a:masterClrMapping/>
  </p:clrMapOvr>
  <p:transition spd="slow" advTm="3000">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37999744"/>
      </p:ext>
    </p:extLst>
  </p:cSld>
  <p:clrMapOvr>
    <a:masterClrMapping/>
  </p:clrMapOvr>
  <p:transition spd="slow" advTm="3000">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977519411"/>
      </p:ext>
    </p:extLst>
  </p:cSld>
  <p:clrMapOvr>
    <a:masterClrMapping/>
  </p:clrMapOvr>
  <p:transition spd="slow" advTm="3000">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221518457"/>
      </p:ext>
    </p:extLst>
  </p:cSld>
  <p:clrMapOvr>
    <a:masterClrMapping/>
  </p:clrMapOvr>
  <p:transition spd="slow" advTm="3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26202532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18420298"/>
      </p:ext>
    </p:extLst>
  </p:cSld>
  <p:clrMapOvr>
    <a:masterClrMapping/>
  </p:clrMapOvr>
  <p:transition spd="slow" advTm="3000">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948650740"/>
      </p:ext>
    </p:extLst>
  </p:cSld>
  <p:clrMapOvr>
    <a:masterClrMapping/>
  </p:clrMapOvr>
  <p:transition spd="slow" advTm="3000">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223454224"/>
      </p:ext>
    </p:extLst>
  </p:cSld>
  <p:clrMapOvr>
    <a:masterClrMapping/>
  </p:clrMapOvr>
  <p:transition spd="slow" advTm="3000">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20253883"/>
      </p:ext>
    </p:extLst>
  </p:cSld>
  <p:clrMapOvr>
    <a:masterClrMapping/>
  </p:clrMapOvr>
  <p:transition spd="slow" advTm="3000">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767184871"/>
      </p:ext>
    </p:extLst>
  </p:cSld>
  <p:clrMapOvr>
    <a:masterClrMapping/>
  </p:clrMapOvr>
  <p:transition spd="slow" advTm="3000">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057132429"/>
      </p:ext>
    </p:extLst>
  </p:cSld>
  <p:clrMapOvr>
    <a:masterClrMapping/>
  </p:clrMapOvr>
  <p:transition spd="slow" advTm="3000">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71666171"/>
      </p:ext>
    </p:extLst>
  </p:cSld>
  <p:clrMapOvr>
    <a:masterClrMapping/>
  </p:clrMapOvr>
  <p:transition spd="slow" advTm="3000">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365899397"/>
      </p:ext>
    </p:extLst>
  </p:cSld>
  <p:clrMapOvr>
    <a:masterClrMapping/>
  </p:clrMapOvr>
  <p:transition spd="slow" advTm="3000">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748841"/>
      </p:ext>
    </p:extLst>
  </p:cSld>
  <p:clrMapOvr>
    <a:masterClrMapping/>
  </p:clrMapOvr>
  <p:transition spd="slow" advTm="3000">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731135848"/>
      </p:ext>
    </p:extLst>
  </p:cSld>
  <p:clrMapOvr>
    <a:masterClrMapping/>
  </p:clrMapOvr>
  <p:transition spd="slow" advTm="3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48477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154246552"/>
      </p:ext>
    </p:extLst>
  </p:cSld>
  <p:clrMapOvr>
    <a:masterClrMapping/>
  </p:clrMapOvr>
  <p:transition spd="slow" advTm="3000">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29328348"/>
      </p:ext>
    </p:extLst>
  </p:cSld>
  <p:clrMapOvr>
    <a:masterClrMapping/>
  </p:clrMapOvr>
  <p:transition spd="slow" advTm="3000">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065346917"/>
      </p:ext>
    </p:extLst>
  </p:cSld>
  <p:clrMapOvr>
    <a:masterClrMapping/>
  </p:clrMapOvr>
  <p:transition spd="slow" advTm="3000">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333265979"/>
      </p:ext>
    </p:extLst>
  </p:cSld>
  <p:clrMapOvr>
    <a:masterClrMapping/>
  </p:clrMapOvr>
  <p:transition spd="slow" advTm="3000">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535838720"/>
      </p:ext>
    </p:extLst>
  </p:cSld>
  <p:clrMapOvr>
    <a:masterClrMapping/>
  </p:clrMapOvr>
  <p:transition spd="slow" advTm="3000">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256370619"/>
      </p:ext>
    </p:extLst>
  </p:cSld>
  <p:clrMapOvr>
    <a:masterClrMapping/>
  </p:clrMapOvr>
  <p:transition spd="slow" advTm="3000">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163853730"/>
      </p:ext>
    </p:extLst>
  </p:cSld>
  <p:clrMapOvr>
    <a:masterClrMapping/>
  </p:clrMapOvr>
  <p:transition spd="slow" advTm="3000">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557917236"/>
      </p:ext>
    </p:extLst>
  </p:cSld>
  <p:clrMapOvr>
    <a:masterClrMapping/>
  </p:clrMapOvr>
  <p:transition spd="slow" advTm="3000">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372044191"/>
      </p:ext>
    </p:extLst>
  </p:cSld>
  <p:clrMapOvr>
    <a:masterClrMapping/>
  </p:clrMapOvr>
  <p:transition spd="slow" advTm="3000">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24860281"/>
      </p:ext>
    </p:extLst>
  </p:cSld>
  <p:clrMapOvr>
    <a:masterClrMapping/>
  </p:clrMapOvr>
  <p:transition spd="slow" advTm="3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9427540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067304"/>
      </p:ext>
    </p:extLst>
  </p:cSld>
  <p:clrMapOvr>
    <a:masterClrMapping/>
  </p:clrMapOvr>
  <p:transition spd="slow" advTm="3000">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575309936"/>
      </p:ext>
    </p:extLst>
  </p:cSld>
  <p:clrMapOvr>
    <a:masterClrMapping/>
  </p:clrMapOvr>
  <p:transition spd="slow" advTm="3000">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454588656"/>
      </p:ext>
    </p:extLst>
  </p:cSld>
  <p:clrMapOvr>
    <a:masterClrMapping/>
  </p:clrMapOvr>
  <p:transition spd="slow" advTm="3000">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108997570"/>
      </p:ext>
    </p:extLst>
  </p:cSld>
  <p:clrMapOvr>
    <a:masterClrMapping/>
  </p:clrMapOvr>
  <p:transition spd="slow" advTm="3000">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96336323"/>
      </p:ext>
    </p:extLst>
  </p:cSld>
  <p:clrMapOvr>
    <a:masterClrMapping/>
  </p:clrMapOvr>
  <p:transition spd="slow" advTm="3000">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631897834"/>
      </p:ext>
    </p:extLst>
  </p:cSld>
  <p:clrMapOvr>
    <a:masterClrMapping/>
  </p:clrMapOvr>
  <p:transition spd="slow" advTm="3000">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759396078"/>
      </p:ext>
    </p:extLst>
  </p:cSld>
  <p:clrMapOvr>
    <a:masterClrMapping/>
  </p:clrMapOvr>
  <p:transition spd="slow" advTm="3000">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853331986"/>
      </p:ext>
    </p:extLst>
  </p:cSld>
  <p:clrMapOvr>
    <a:masterClrMapping/>
  </p:clrMapOvr>
  <p:transition spd="slow" advTm="3000">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051545772"/>
      </p:ext>
    </p:extLst>
  </p:cSld>
  <p:clrMapOvr>
    <a:masterClrMapping/>
  </p:clrMapOvr>
  <p:transition spd="slow" advTm="3000">
    <p:push dir="u"/>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157259270"/>
      </p:ext>
    </p:extLst>
  </p:cSld>
  <p:clrMapOvr>
    <a:masterClrMapping/>
  </p:clrMapOvr>
  <p:transition spd="slow" advTm="3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3288964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410397832"/>
      </p:ext>
    </p:extLst>
  </p:cSld>
  <p:clrMapOvr>
    <a:masterClrMapping/>
  </p:clrMapOvr>
  <p:transition spd="slow" advTm="3000">
    <p:push dir="u"/>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515446055"/>
      </p:ext>
    </p:extLst>
  </p:cSld>
  <p:clrMapOvr>
    <a:masterClrMapping/>
  </p:clrMapOvr>
  <p:transition spd="slow" advTm="3000">
    <p:push dir="u"/>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973846"/>
      </p:ext>
    </p:extLst>
  </p:cSld>
  <p:clrMapOvr>
    <a:masterClrMapping/>
  </p:clrMapOvr>
  <p:transition spd="slow" advTm="3000">
    <p:push dir="u"/>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429895446"/>
      </p:ext>
    </p:extLst>
  </p:cSld>
  <p:clrMapOvr>
    <a:masterClrMapping/>
  </p:clrMapOvr>
  <p:transition spd="slow" advTm="3000">
    <p:push dir="u"/>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684598143"/>
      </p:ext>
    </p:extLst>
  </p:cSld>
  <p:clrMapOvr>
    <a:masterClrMapping/>
  </p:clrMapOvr>
  <p:transition spd="slow" advTm="3000">
    <p:push dir="u"/>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336410285"/>
      </p:ext>
    </p:extLst>
  </p:cSld>
  <p:clrMapOvr>
    <a:masterClrMapping/>
  </p:clrMapOvr>
  <p:transition spd="slow" advTm="3000">
    <p:push dir="u"/>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757813898"/>
      </p:ext>
    </p:extLst>
  </p:cSld>
  <p:clrMapOvr>
    <a:masterClrMapping/>
  </p:clrMapOvr>
  <p:transition spd="slow" advTm="3000">
    <p:push dir="u"/>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592483107"/>
      </p:ext>
    </p:extLst>
  </p:cSld>
  <p:clrMapOvr>
    <a:masterClrMapping/>
  </p:clrMapOvr>
  <p:transition spd="slow" advTm="3000">
    <p:push dir="u"/>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24390393"/>
      </p:ext>
    </p:extLst>
  </p:cSld>
  <p:clrMapOvr>
    <a:masterClrMapping/>
  </p:clrMapOvr>
  <p:transition spd="slow" advTm="3000">
    <p:push dir="u"/>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51016149"/>
      </p:ext>
    </p:extLst>
  </p:cSld>
  <p:clrMapOvr>
    <a:masterClrMapping/>
  </p:clrMapOvr>
  <p:transition spd="slow" advTm="3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21704951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772678079"/>
      </p:ext>
    </p:extLst>
  </p:cSld>
  <p:clrMapOvr>
    <a:masterClrMapping/>
  </p:clrMapOvr>
  <p:transition spd="slow" advTm="3000">
    <p:push dir="u"/>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894898904"/>
      </p:ext>
    </p:extLst>
  </p:cSld>
  <p:clrMapOvr>
    <a:masterClrMapping/>
  </p:clrMapOvr>
  <p:transition spd="slow" advTm="3000">
    <p:push dir="u"/>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144744291"/>
      </p:ext>
    </p:extLst>
  </p:cSld>
  <p:clrMapOvr>
    <a:masterClrMapping/>
  </p:clrMapOvr>
  <p:transition spd="slow" advTm="3000">
    <p:push dir="u"/>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391365077"/>
      </p:ext>
    </p:extLst>
  </p:cSld>
  <p:clrMapOvr>
    <a:masterClrMapping/>
  </p:clrMapOvr>
  <p:transition spd="slow" advTm="3000">
    <p:push dir="u"/>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783491"/>
      </p:ext>
    </p:extLst>
  </p:cSld>
  <p:clrMapOvr>
    <a:masterClrMapping/>
  </p:clrMapOvr>
  <p:transition spd="slow" advTm="3000">
    <p:push dir="u"/>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381274183"/>
      </p:ext>
    </p:extLst>
  </p:cSld>
  <p:clrMapOvr>
    <a:masterClrMapping/>
  </p:clrMapOvr>
  <p:transition spd="slow" advTm="3000">
    <p:push dir="u"/>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848780539"/>
      </p:ext>
    </p:extLst>
  </p:cSld>
  <p:clrMapOvr>
    <a:masterClrMapping/>
  </p:clrMapOvr>
  <p:transition spd="slow" advTm="3000">
    <p:push dir="u"/>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905183631"/>
      </p:ext>
    </p:extLst>
  </p:cSld>
  <p:clrMapOvr>
    <a:masterClrMapping/>
  </p:clrMapOvr>
  <p:transition spd="slow" advTm="3000">
    <p:push dir="u"/>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035676538"/>
      </p:ext>
    </p:extLst>
  </p:cSld>
  <p:clrMapOvr>
    <a:masterClrMapping/>
  </p:clrMapOvr>
  <p:transition spd="slow" advTm="3000">
    <p:push dir="u"/>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614229860"/>
      </p:ext>
    </p:extLst>
  </p:cSld>
  <p:clrMapOvr>
    <a:masterClrMapping/>
  </p:clrMapOvr>
  <p:transition spd="slow" advTm="3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theme" Target="../theme/theme10.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image" Target="../media/image4.png"/><Relationship Id="rId2" Type="http://schemas.openxmlformats.org/officeDocument/2006/relationships/slideLayout" Target="../slideLayouts/slideLayout108.xml"/><Relationship Id="rId16" Type="http://schemas.openxmlformats.org/officeDocument/2006/relationships/image" Target="../media/image3.pn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image" Target="../media/image2.png"/><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4.png"/><Relationship Id="rId2" Type="http://schemas.openxmlformats.org/officeDocument/2006/relationships/slideLayout" Target="../slideLayouts/slideLayout36.xml"/><Relationship Id="rId16"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2.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4.png"/><Relationship Id="rId2" Type="http://schemas.openxmlformats.org/officeDocument/2006/relationships/slideLayout" Target="../slideLayouts/slideLayout48.xml"/><Relationship Id="rId16" Type="http://schemas.openxmlformats.org/officeDocument/2006/relationships/image" Target="../media/image3.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2.pn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4.png"/><Relationship Id="rId2" Type="http://schemas.openxmlformats.org/officeDocument/2006/relationships/slideLayout" Target="../slideLayouts/slideLayout60.xml"/><Relationship Id="rId16" Type="http://schemas.openxmlformats.org/officeDocument/2006/relationships/image" Target="../media/image3.png"/><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image" Target="../media/image2.png"/><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image" Target="../media/image4.png"/><Relationship Id="rId2" Type="http://schemas.openxmlformats.org/officeDocument/2006/relationships/slideLayout" Target="../slideLayouts/slideLayout72.xml"/><Relationship Id="rId16" Type="http://schemas.openxmlformats.org/officeDocument/2006/relationships/image" Target="../media/image3.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image" Target="../media/image2.png"/><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8.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image" Target="../media/image4.png"/><Relationship Id="rId2" Type="http://schemas.openxmlformats.org/officeDocument/2006/relationships/slideLayout" Target="../slideLayouts/slideLayout84.xml"/><Relationship Id="rId16" Type="http://schemas.openxmlformats.org/officeDocument/2006/relationships/image" Target="../media/image3.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image" Target="../media/image2.png"/><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image" Target="../media/image4.png"/><Relationship Id="rId2" Type="http://schemas.openxmlformats.org/officeDocument/2006/relationships/slideLayout" Target="../slideLayouts/slideLayout96.xml"/><Relationship Id="rId16" Type="http://schemas.openxmlformats.org/officeDocument/2006/relationships/image" Target="../media/image3.png"/><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image" Target="../media/image2.png"/><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583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84736508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4107264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ơi giữ chỗ cho Tiêu đề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3" name="Nơi giữ chỗ cho Văn bản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6D71280C-55C3-414D-BECB-E177B89F91E5}" type="datetimeFigureOut">
              <a:rPr lang="en-US" smtClean="0">
                <a:solidFill>
                  <a:prstClr val="black">
                    <a:tint val="75000"/>
                  </a:prstClr>
                </a:solidFill>
                <a:latin typeface="Arial" panose="020B0604020202020204" pitchFamily="34" charset="0"/>
                <a:cs typeface="Arial" panose="020B0604020202020204" pitchFamily="34" charset="0"/>
              </a:rPr>
              <a:pPr fontAlgn="base">
                <a:spcBef>
                  <a:spcPct val="0"/>
                </a:spcBef>
                <a:spcAft>
                  <a:spcPct val="0"/>
                </a:spcAft>
                <a:defRPr/>
              </a:pPr>
              <a:t>7/25/2023</a:t>
            </a:fld>
            <a:endParaRPr lang="en-US">
              <a:solidFill>
                <a:prstClr val="black">
                  <a:tint val="75000"/>
                </a:prstClr>
              </a:solidFill>
              <a:latin typeface="Arial" panose="020B0604020202020204" pitchFamily="34" charset="0"/>
              <a:cs typeface="Arial" panose="020B0604020202020204" pitchFamily="34" charset="0"/>
            </a:endParaRPr>
          </a:p>
        </p:txBody>
      </p:sp>
      <p:sp>
        <p:nvSpPr>
          <p:cNvPr id="5" name="Nơi giữ chỗ cho Chân trang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endParaRPr>
          </a:p>
        </p:txBody>
      </p:sp>
      <p:sp>
        <p:nvSpPr>
          <p:cNvPr id="6" name="Nơi giữ chỗ cho Số hiệu Bản chiếu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5E394449-8308-4E3B-B631-3A74EC32A73B}" type="slidenum">
              <a:rPr lang="en-US" altLang="en-US" smtClean="0">
                <a:latin typeface="Arial" panose="020B0604020202020204" pitchFamily="34" charset="0"/>
                <a:cs typeface="Arial" panose="020B0604020202020204" pitchFamily="34" charset="0"/>
              </a:rPr>
              <a:pPr fontAlgn="base">
                <a:spcBef>
                  <a:spcPct val="0"/>
                </a:spcBef>
                <a:spcAft>
                  <a:spcPct val="0"/>
                </a:spcAft>
              </a:pPr>
              <a:t>‹#›</a:t>
            </a:fld>
            <a:endParaRPr lang="en-US" altLang="en-US">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3"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14788021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1000" fill="hold"/>
                                        <p:tgtEl>
                                          <p:spTgt spid="3">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7922053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94606381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5179047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324009247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128752052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8"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Linh</a:t>
            </a: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483523"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sp>
        <p:nvSpPr>
          <p:cNvPr id="10"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204918764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image" Target="../media/image12.png"/><Relationship Id="rId1" Type="http://schemas.openxmlformats.org/officeDocument/2006/relationships/slideLayout" Target="../slideLayouts/slideLayout53.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6.png"/><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image" Target="../media/image11.png"/><Relationship Id="rId5" Type="http://schemas.openxmlformats.org/officeDocument/2006/relationships/image" Target="../media/image2.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png"/><Relationship Id="rId7" Type="http://schemas.openxmlformats.org/officeDocument/2006/relationships/image" Target="../media/image37.jpeg"/><Relationship Id="rId2" Type="http://schemas.openxmlformats.org/officeDocument/2006/relationships/image" Target="../media/image12.png"/><Relationship Id="rId1" Type="http://schemas.openxmlformats.org/officeDocument/2006/relationships/slideLayout" Target="../slideLayouts/slideLayout53.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1.png"/><Relationship Id="rId7" Type="http://schemas.openxmlformats.org/officeDocument/2006/relationships/image" Target="../media/image39.jpeg"/><Relationship Id="rId2" Type="http://schemas.openxmlformats.org/officeDocument/2006/relationships/image" Target="../media/image12.png"/><Relationship Id="rId1" Type="http://schemas.openxmlformats.org/officeDocument/2006/relationships/slideLayout" Target="../slideLayouts/slideLayout53.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83.xml"/><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01.xml"/><Relationship Id="rId6" Type="http://schemas.openxmlformats.org/officeDocument/2006/relationships/image" Target="../media/image2.png"/><Relationship Id="rId5" Type="http://schemas.openxmlformats.org/officeDocument/2006/relationships/image" Target="../media/image11.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13.xml"/><Relationship Id="rId7" Type="http://schemas.openxmlformats.org/officeDocument/2006/relationships/image" Target="../media/image1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image" Target="../media/image11.png"/><Relationship Id="rId5" Type="http://schemas.openxmlformats.org/officeDocument/2006/relationships/image" Target="../media/image2.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53.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65.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image" Target="../media/image20.jpeg"/><Relationship Id="rId1" Type="http://schemas.openxmlformats.org/officeDocument/2006/relationships/slideLayout" Target="../slideLayouts/slideLayout24.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0.png"/><Relationship Id="rId7"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5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28.jpeg"/><Relationship Id="rId4" Type="http://schemas.microsoft.com/office/2007/relationships/hdphoto" Target="../media/hdphoto2.wdp"/><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png"/><Relationship Id="rId7" Type="http://schemas.openxmlformats.org/officeDocument/2006/relationships/image" Target="../media/image24.jpeg"/><Relationship Id="rId2" Type="http://schemas.openxmlformats.org/officeDocument/2006/relationships/image" Target="../media/image12.png"/><Relationship Id="rId1" Type="http://schemas.openxmlformats.org/officeDocument/2006/relationships/slideLayout" Target="../slideLayouts/slideLayout53.xml"/><Relationship Id="rId6" Type="http://schemas.openxmlformats.org/officeDocument/2006/relationships/image" Target="../media/image11.png"/><Relationship Id="rId5" Type="http://schemas.microsoft.com/office/2007/relationships/hdphoto" Target="../media/hdphoto2.wdp"/><Relationship Id="rId10" Type="http://schemas.openxmlformats.org/officeDocument/2006/relationships/image" Target="../media/image23.jpeg"/><Relationship Id="rId4" Type="http://schemas.openxmlformats.org/officeDocument/2006/relationships/image" Target="../media/image10.pn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53.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1"/>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203170" y="157670"/>
            <a:ext cx="8573688" cy="5440154"/>
          </a:xfrm>
          <a:prstGeom prst="rect">
            <a:avLst/>
          </a:prstGeom>
        </p:spPr>
      </p:pic>
      <p:pic>
        <p:nvPicPr>
          <p:cNvPr id="5" name="图片 15"/>
          <p:cNvPicPr>
            <a:picLocks noChangeAspect="1"/>
          </p:cNvPicPr>
          <p:nvPr/>
        </p:nvPicPr>
        <p:blipFill>
          <a:blip r:embed="rId5"/>
          <a:stretch>
            <a:fillRect/>
          </a:stretch>
        </p:blipFill>
        <p:spPr>
          <a:xfrm>
            <a:off x="819704" y="342011"/>
            <a:ext cx="2505673" cy="2450804"/>
          </a:xfrm>
          <a:prstGeom prst="rect">
            <a:avLst/>
          </a:prstGeom>
        </p:spPr>
      </p:pic>
      <p:sp>
        <p:nvSpPr>
          <p:cNvPr id="6" name="Rectangle 5"/>
          <p:cNvSpPr/>
          <p:nvPr/>
        </p:nvSpPr>
        <p:spPr>
          <a:xfrm>
            <a:off x="3805197" y="1950097"/>
            <a:ext cx="5198844" cy="2920482"/>
          </a:xfrm>
          <a:prstGeom prst="rect">
            <a:avLst/>
          </a:prstGeom>
          <a:noFill/>
          <a:effectLst>
            <a:glow>
              <a:schemeClr val="accent1">
                <a:alpha val="40000"/>
              </a:schemeClr>
            </a:glow>
            <a:outerShdw blurRad="838200" dist="50800" dir="5400000" sx="179000" sy="179000" algn="ctr" rotWithShape="0">
              <a:schemeClr val="accent1">
                <a:lumMod val="40000"/>
                <a:lumOff val="60000"/>
                <a:alpha val="93000"/>
              </a:schemeClr>
            </a:outerShdw>
          </a:effectLst>
        </p:spPr>
        <p:txBody>
          <a:bodyPr wrap="none" lIns="91440" tIns="45720" rIns="91440" bIns="45720">
            <a:prstTxWarp prst="textDeflateInflate">
              <a:avLst/>
            </a:prstTxWarp>
            <a:spAutoFit/>
          </a:bodyPr>
          <a:lstStyle/>
          <a:p>
            <a:pPr algn="ctr"/>
            <a:r>
              <a:rPr lang="en-US" sz="6000" b="1" dirty="0">
                <a:ln w="10160">
                  <a:solidFill>
                    <a:schemeClr val="accent5"/>
                  </a:solidFill>
                  <a:prstDash val="solid"/>
                </a:ln>
                <a:solidFill>
                  <a:srgbClr val="FFFFFF"/>
                </a:solidFill>
                <a:effectLst>
                  <a:glow rad="228600">
                    <a:schemeClr val="accent4">
                      <a:lumMod val="60000"/>
                      <a:lumOff val="40000"/>
                      <a:alpha val="40000"/>
                    </a:schemeClr>
                  </a:glow>
                  <a:outerShdw blurRad="38100" dist="22860" dir="5400000" sx="1000" sy="1000" algn="tl" rotWithShape="0">
                    <a:srgbClr val="000000">
                      <a:alpha val="72000"/>
                    </a:srgbClr>
                  </a:outerShdw>
                </a:effectLst>
                <a:latin typeface="UVF ChefScript Pro" panose="03060702040507070403" pitchFamily="66" charset="0"/>
              </a:rPr>
              <a:t>NHU CẦU NƯỚC </a:t>
            </a:r>
          </a:p>
          <a:p>
            <a:pPr algn="ctr"/>
            <a:r>
              <a:rPr lang="en-US" sz="6000" b="1" dirty="0">
                <a:ln w="10160">
                  <a:solidFill>
                    <a:schemeClr val="accent5"/>
                  </a:solidFill>
                  <a:prstDash val="solid"/>
                </a:ln>
                <a:solidFill>
                  <a:srgbClr val="FFFFFF"/>
                </a:solidFill>
                <a:effectLst>
                  <a:glow rad="228600">
                    <a:schemeClr val="accent4">
                      <a:lumMod val="60000"/>
                      <a:lumOff val="40000"/>
                      <a:alpha val="40000"/>
                    </a:schemeClr>
                  </a:glow>
                  <a:outerShdw blurRad="38100" dist="22860" dir="5400000" sx="1000" sy="1000" algn="tl" rotWithShape="0">
                    <a:srgbClr val="000000">
                      <a:alpha val="72000"/>
                    </a:srgbClr>
                  </a:outerShdw>
                </a:effectLst>
                <a:latin typeface="UVF ChefScript Pro" panose="03060702040507070403" pitchFamily="66" charset="0"/>
              </a:rPr>
              <a:t>CỦA THỰC VẬT</a:t>
            </a:r>
          </a:p>
        </p:txBody>
      </p:sp>
      <p:sp>
        <p:nvSpPr>
          <p:cNvPr id="7" name="Rectangle 6"/>
          <p:cNvSpPr/>
          <p:nvPr/>
        </p:nvSpPr>
        <p:spPr>
          <a:xfrm>
            <a:off x="3807660" y="2029407"/>
            <a:ext cx="5196381" cy="2761861"/>
          </a:xfrm>
          <a:prstGeom prst="rect">
            <a:avLst/>
          </a:prstGeom>
          <a:noFill/>
        </p:spPr>
        <p:txBody>
          <a:bodyPr wrap="none" lIns="91440" tIns="45720" rIns="91440" bIns="45720">
            <a:prstTxWarp prst="textDeflateInflate">
              <a:avLst>
                <a:gd name="adj" fmla="val 31959"/>
              </a:avLst>
            </a:prstTxWarp>
            <a:spAutoFit/>
          </a:bodyPr>
          <a:lstStyle/>
          <a:p>
            <a:pPr algn="ctr"/>
            <a:r>
              <a:rPr lang="en-US" sz="6000" b="1" dirty="0">
                <a:ln w="10160">
                  <a:noFill/>
                  <a:prstDash val="solid"/>
                </a:ln>
                <a:solidFill>
                  <a:schemeClr val="accent1">
                    <a:lumMod val="50000"/>
                  </a:schemeClr>
                </a:solidFill>
                <a:effectLst>
                  <a:outerShdw blurRad="38100" dist="22860" dir="5400000" algn="tl" rotWithShape="0">
                    <a:srgbClr val="000000">
                      <a:alpha val="30000"/>
                    </a:srgbClr>
                  </a:outerShdw>
                </a:effectLst>
                <a:latin typeface="UVF ChefScript Pro" panose="03060702040507070403" pitchFamily="66" charset="0"/>
              </a:rPr>
              <a:t>NHU CẦU </a:t>
            </a:r>
            <a:r>
              <a:rPr lang="en-US" sz="6000" b="1" dirty="0">
                <a:ln w="10160">
                  <a:noFill/>
                  <a:prstDash val="solid"/>
                </a:ln>
                <a:solidFill>
                  <a:srgbClr val="00B0F0"/>
                </a:solidFill>
                <a:effectLst>
                  <a:outerShdw blurRad="38100" dist="22860" dir="5400000" algn="tl" rotWithShape="0">
                    <a:srgbClr val="000000">
                      <a:alpha val="30000"/>
                    </a:srgbClr>
                  </a:outerShdw>
                </a:effectLst>
                <a:latin typeface="UVF ChefScript Pro" panose="03060702040507070403" pitchFamily="66" charset="0"/>
              </a:rPr>
              <a:t>NƯỚC</a:t>
            </a:r>
            <a:r>
              <a:rPr lang="en-US" sz="6000" b="1" dirty="0">
                <a:ln w="10160">
                  <a:noFill/>
                  <a:prstDash val="solid"/>
                </a:ln>
                <a:solidFill>
                  <a:srgbClr val="00B050"/>
                </a:solidFill>
                <a:effectLst>
                  <a:outerShdw blurRad="38100" dist="22860" dir="5400000" algn="tl" rotWithShape="0">
                    <a:srgbClr val="000000">
                      <a:alpha val="30000"/>
                    </a:srgbClr>
                  </a:outerShdw>
                </a:effectLst>
                <a:latin typeface="UVF ChefScript Pro" panose="03060702040507070403" pitchFamily="66" charset="0"/>
              </a:rPr>
              <a:t> </a:t>
            </a:r>
          </a:p>
          <a:p>
            <a:pPr algn="ctr"/>
            <a:r>
              <a:rPr lang="en-US" sz="6000" b="1" dirty="0">
                <a:ln w="10160">
                  <a:noFill/>
                  <a:prstDash val="solid"/>
                </a:ln>
                <a:solidFill>
                  <a:srgbClr val="FFAD2D"/>
                </a:solidFill>
                <a:effectLst>
                  <a:outerShdw blurRad="38100" dist="22860" dir="5400000" algn="tl" rotWithShape="0">
                    <a:srgbClr val="000000">
                      <a:alpha val="30000"/>
                    </a:srgbClr>
                  </a:outerShdw>
                </a:effectLst>
                <a:latin typeface="UVF ChefScript Pro" panose="03060702040507070403" pitchFamily="66" charset="0"/>
              </a:rPr>
              <a:t>CỦA</a:t>
            </a:r>
            <a:r>
              <a:rPr lang="en-US" sz="6000" b="1" dirty="0">
                <a:ln w="10160">
                  <a:noFill/>
                  <a:prstDash val="solid"/>
                </a:ln>
                <a:solidFill>
                  <a:srgbClr val="00B050"/>
                </a:solidFill>
                <a:effectLst>
                  <a:outerShdw blurRad="38100" dist="22860" dir="5400000" algn="tl" rotWithShape="0">
                    <a:srgbClr val="000000">
                      <a:alpha val="30000"/>
                    </a:srgbClr>
                  </a:outerShdw>
                </a:effectLst>
                <a:latin typeface="UVF ChefScript Pro" panose="03060702040507070403" pitchFamily="66" charset="0"/>
              </a:rPr>
              <a:t> THỰC VẬT</a:t>
            </a:r>
          </a:p>
        </p:txBody>
      </p:sp>
      <p:sp>
        <p:nvSpPr>
          <p:cNvPr id="8" name="TextBox 7"/>
          <p:cNvSpPr txBox="1"/>
          <p:nvPr/>
        </p:nvSpPr>
        <p:spPr>
          <a:xfrm rot="20806271">
            <a:off x="2936026" y="1361932"/>
            <a:ext cx="3545632" cy="707886"/>
          </a:xfrm>
          <a:prstGeom prst="rect">
            <a:avLst/>
          </a:prstGeom>
          <a:noFill/>
        </p:spPr>
        <p:txBody>
          <a:bodyPr wrap="square" rtlCol="0">
            <a:spAutoFit/>
          </a:bodyPr>
          <a:lstStyle/>
          <a:p>
            <a:r>
              <a:rPr lang="en-US" sz="4000" dirty="0" err="1">
                <a:solidFill>
                  <a:srgbClr val="FFC000"/>
                </a:solidFill>
                <a:latin typeface="UVF ChefScript Pro" panose="03060702040507070403" pitchFamily="66" charset="0"/>
              </a:rPr>
              <a:t>K</a:t>
            </a:r>
            <a:r>
              <a:rPr lang="en-US" sz="4000" dirty="0" err="1">
                <a:solidFill>
                  <a:schemeClr val="accent4">
                    <a:lumMod val="75000"/>
                  </a:schemeClr>
                </a:solidFill>
                <a:latin typeface="UVF ChefScript Pro" panose="03060702040507070403" pitchFamily="66" charset="0"/>
              </a:rPr>
              <a:t>h</a:t>
            </a:r>
            <a:r>
              <a:rPr lang="en-US" sz="4000" dirty="0" err="1">
                <a:solidFill>
                  <a:srgbClr val="00B050"/>
                </a:solidFill>
                <a:latin typeface="UVF ChefScript Pro" panose="03060702040507070403" pitchFamily="66" charset="0"/>
              </a:rPr>
              <a:t>o</a:t>
            </a:r>
            <a:r>
              <a:rPr lang="en-US" sz="4000" dirty="0" err="1">
                <a:solidFill>
                  <a:srgbClr val="0070C0"/>
                </a:solidFill>
                <a:latin typeface="UVF ChefScript Pro" panose="03060702040507070403" pitchFamily="66" charset="0"/>
              </a:rPr>
              <a:t>a</a:t>
            </a:r>
            <a:r>
              <a:rPr lang="en-US" sz="4000" dirty="0">
                <a:solidFill>
                  <a:srgbClr val="C00000"/>
                </a:solidFill>
                <a:latin typeface="UVF ChefScript Pro" panose="03060702040507070403" pitchFamily="66" charset="0"/>
              </a:rPr>
              <a:t> </a:t>
            </a:r>
            <a:r>
              <a:rPr lang="en-US" sz="4000" dirty="0" err="1">
                <a:solidFill>
                  <a:srgbClr val="7030A0"/>
                </a:solidFill>
                <a:latin typeface="UVF ChefScript Pro" panose="03060702040507070403" pitchFamily="66" charset="0"/>
              </a:rPr>
              <a:t>h</a:t>
            </a:r>
            <a:r>
              <a:rPr lang="en-US" sz="4000" dirty="0" err="1">
                <a:solidFill>
                  <a:schemeClr val="bg2">
                    <a:lumMod val="25000"/>
                  </a:schemeClr>
                </a:solidFill>
                <a:latin typeface="UVF ChefScript Pro" panose="03060702040507070403" pitchFamily="66" charset="0"/>
              </a:rPr>
              <a:t>ọ</a:t>
            </a:r>
            <a:r>
              <a:rPr lang="en-US" sz="4000" dirty="0" err="1">
                <a:solidFill>
                  <a:schemeClr val="accent2">
                    <a:lumMod val="75000"/>
                  </a:schemeClr>
                </a:solidFill>
                <a:latin typeface="UVF ChefScript Pro" panose="03060702040507070403" pitchFamily="66" charset="0"/>
              </a:rPr>
              <a:t>c</a:t>
            </a:r>
            <a:r>
              <a:rPr lang="en-US" sz="4000" dirty="0">
                <a:solidFill>
                  <a:srgbClr val="C00000"/>
                </a:solidFill>
                <a:latin typeface="UVF ChefScript Pro" panose="03060702040507070403" pitchFamily="66" charset="0"/>
              </a:rPr>
              <a:t> 4</a:t>
            </a:r>
          </a:p>
        </p:txBody>
      </p:sp>
      <p:pic>
        <p:nvPicPr>
          <p:cNvPr id="11" name="图片 8"/>
          <p:cNvPicPr>
            <a:picLocks noChangeAspect="1"/>
          </p:cNvPicPr>
          <p:nvPr/>
        </p:nvPicPr>
        <p:blipFill rotWithShape="1">
          <a:blip r:embed="rId6" cstate="print">
            <a:extLst>
              <a:ext uri="{28A0092B-C50C-407E-A947-70E740481C1C}">
                <a14:useLocalDpi xmlns:a14="http://schemas.microsoft.com/office/drawing/2010/main" val="0"/>
              </a:ext>
            </a:extLst>
          </a:blip>
          <a:srcRect l="39063" t="14991" r="5461" b="15724"/>
          <a:stretch/>
        </p:blipFill>
        <p:spPr>
          <a:xfrm>
            <a:off x="8582398" y="1371470"/>
            <a:ext cx="2726304" cy="3734861"/>
          </a:xfrm>
          <a:prstGeom prst="rect">
            <a:avLst/>
          </a:prstGeom>
        </p:spPr>
      </p:pic>
      <p:pic>
        <p:nvPicPr>
          <p:cNvPr id="12" name="图片 3">
            <a:extLst>
              <a:ext uri="{FF2B5EF4-FFF2-40B4-BE49-F238E27FC236}">
                <a16:creationId xmlns:a16="http://schemas.microsoft.com/office/drawing/2014/main" id="{7F866C3D-0786-4A59-B6E1-39F26D533F2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0417"/>
          <a:stretch/>
        </p:blipFill>
        <p:spPr>
          <a:xfrm>
            <a:off x="1714915" y="3371442"/>
            <a:ext cx="2374315" cy="2126991"/>
          </a:xfrm>
          <a:prstGeom prst="rect">
            <a:avLst/>
          </a:prstGeom>
        </p:spPr>
      </p:pic>
    </p:spTree>
    <p:extLst>
      <p:ext uri="{BB962C8B-B14F-4D97-AF65-F5344CB8AC3E}">
        <p14:creationId xmlns:p14="http://schemas.microsoft.com/office/powerpoint/2010/main" val="230570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4000" fill="hold" grpId="0" nodeType="click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9"/>
          <p:cNvPicPr>
            <a:picLocks noChangeAspect="1"/>
          </p:cNvPicPr>
          <p:nvPr/>
        </p:nvPicPr>
        <p:blipFill>
          <a:blip r:embed="rId2"/>
          <a:stretch>
            <a:fillRect/>
          </a:stretch>
        </p:blipFill>
        <p:spPr>
          <a:xfrm>
            <a:off x="371557" y="3353971"/>
            <a:ext cx="4129733" cy="3191441"/>
          </a:xfrm>
          <a:prstGeom prst="rect">
            <a:avLst/>
          </a:prstGeom>
        </p:spPr>
      </p:pic>
      <p:pic>
        <p:nvPicPr>
          <p:cNvPr id="25" name="图片 24"/>
          <p:cNvPicPr>
            <a:picLocks noChangeAspect="1"/>
          </p:cNvPicPr>
          <p:nvPr/>
        </p:nvPicPr>
        <p:blipFill rotWithShape="1">
          <a:blip r:embed="rId3"/>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3633533" y="5117995"/>
            <a:ext cx="4713111" cy="954107"/>
          </a:xfrm>
          <a:prstGeom prst="rect">
            <a:avLst/>
          </a:prstGeom>
          <a:solidFill>
            <a:schemeClr val="accent4">
              <a:lumMod val="75000"/>
            </a:schemeClr>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en-US" altLang="en-US" sz="2800" b="1" dirty="0">
                <a:solidFill>
                  <a:schemeClr val="bg1"/>
                </a:solidFill>
                <a:latin typeface="Arial" panose="020B0604020202020204" pitchFamily="34" charset="0"/>
                <a:cs typeface="Arial" panose="020B0604020202020204" pitchFamily="34" charset="0"/>
              </a:rPr>
              <a:t>d) </a:t>
            </a:r>
            <a:r>
              <a:rPr lang="en-US" altLang="en-US" sz="2800" b="1" dirty="0" err="1">
                <a:solidFill>
                  <a:schemeClr val="bg1"/>
                </a:solidFill>
                <a:latin typeface="Arial" panose="020B0604020202020204" pitchFamily="34" charset="0"/>
                <a:cs typeface="Arial" panose="020B0604020202020204" pitchFamily="34" charset="0"/>
              </a:rPr>
              <a:t>Nhóm</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cây</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sống</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cả</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trên</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cạn</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và</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dưới</a:t>
            </a:r>
            <a:r>
              <a:rPr lang="en-US" altLang="en-US" sz="2800" b="1" dirty="0">
                <a:solidFill>
                  <a:schemeClr val="bg1"/>
                </a:solidFill>
                <a:latin typeface="Arial" panose="020B0604020202020204" pitchFamily="34" charset="0"/>
                <a:cs typeface="Arial" panose="020B0604020202020204" pitchFamily="34" charset="0"/>
              </a:rPr>
              <a:t> </a:t>
            </a:r>
            <a:r>
              <a:rPr lang="en-US" altLang="en-US" sz="2800" b="1" dirty="0" err="1">
                <a:solidFill>
                  <a:schemeClr val="bg1"/>
                </a:solidFill>
                <a:latin typeface="Arial" panose="020B0604020202020204" pitchFamily="34" charset="0"/>
                <a:cs typeface="Arial" panose="020B0604020202020204" pitchFamily="34" charset="0"/>
              </a:rPr>
              <a:t>nước</a:t>
            </a:r>
            <a:r>
              <a:rPr lang="en-US" altLang="en-US" sz="2800" b="1" dirty="0">
                <a:solidFill>
                  <a:schemeClr val="bg1"/>
                </a:solidFill>
                <a:latin typeface="Arial" panose="020B0604020202020204" pitchFamily="34" charset="0"/>
                <a:cs typeface="Arial" panose="020B0604020202020204" pitchFamily="34" charset="0"/>
              </a:rPr>
              <a:t>.</a:t>
            </a:r>
            <a:endParaRPr lang="en-US" altLang="en-US" sz="2800" dirty="0">
              <a:solidFill>
                <a:schemeClr val="bg1"/>
              </a:solidFill>
              <a:latin typeface="Arial" panose="020B0604020202020204" pitchFamily="34" charset="0"/>
              <a:cs typeface="Arial" panose="020B0604020202020204" pitchFamily="34" charset="0"/>
            </a:endParaRPr>
          </a:p>
        </p:txBody>
      </p:sp>
      <p:pic>
        <p:nvPicPr>
          <p:cNvPr id="13" name="Picture 6" descr="Rau muống: nguồn gốc, phân loại và công dụ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32295">
            <a:off x="767816" y="1062792"/>
            <a:ext cx="4749545" cy="3494959"/>
          </a:xfrm>
          <a:prstGeom prst="rect">
            <a:avLst/>
          </a:prstGeom>
          <a:solidFill>
            <a:srgbClr val="FFFFFF">
              <a:shade val="85000"/>
            </a:srgbClr>
          </a:solidFill>
          <a:ln w="571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28" descr="Thuyết Minh Về Cây Dừa Bình Định, Bài Thuyết Minh Về Cây Dừa Lớp 10, Bình  Đị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45704">
            <a:off x="6530965" y="784363"/>
            <a:ext cx="4791925" cy="3636160"/>
          </a:xfrm>
          <a:prstGeom prst="rect">
            <a:avLst/>
          </a:prstGeom>
          <a:solidFill>
            <a:srgbClr val="FFFFFF">
              <a:shade val="85000"/>
            </a:srgbClr>
          </a:solidFill>
          <a:ln w="571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7" name="TextBox 26"/>
          <p:cNvSpPr txBox="1"/>
          <p:nvPr/>
        </p:nvSpPr>
        <p:spPr>
          <a:xfrm>
            <a:off x="798176" y="4441370"/>
            <a:ext cx="2168544" cy="461665"/>
          </a:xfrm>
          <a:prstGeom prst="rect">
            <a:avLst/>
          </a:prstGeom>
          <a:solidFill>
            <a:schemeClr val="tx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solidFill>
                  <a:srgbClr val="F45B4D"/>
                </a:solidFill>
                <a:latin typeface="UTM Colossalis" panose="02040603050506020204" pitchFamily="18" charset="0"/>
              </a:rPr>
              <a:t>Rau </a:t>
            </a:r>
            <a:r>
              <a:rPr lang="en-US" sz="2400" dirty="0" err="1">
                <a:solidFill>
                  <a:srgbClr val="F45B4D"/>
                </a:solidFill>
                <a:latin typeface="UTM Colossalis" panose="02040603050506020204" pitchFamily="18" charset="0"/>
              </a:rPr>
              <a:t>Muống</a:t>
            </a:r>
            <a:endParaRPr lang="en-US" sz="2400" dirty="0">
              <a:solidFill>
                <a:srgbClr val="F45B4D"/>
              </a:solidFill>
              <a:latin typeface="UTM Colossalis" panose="02040603050506020204" pitchFamily="18" charset="0"/>
            </a:endParaRPr>
          </a:p>
        </p:txBody>
      </p:sp>
      <p:sp>
        <p:nvSpPr>
          <p:cNvPr id="3" name="TextBox 2"/>
          <p:cNvSpPr txBox="1"/>
          <p:nvPr/>
        </p:nvSpPr>
        <p:spPr>
          <a:xfrm>
            <a:off x="9942999" y="4147880"/>
            <a:ext cx="1706940" cy="461665"/>
          </a:xfrm>
          <a:prstGeom prst="rect">
            <a:avLst/>
          </a:prstGeom>
          <a:solidFill>
            <a:schemeClr val="tx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Dừa</a:t>
            </a:r>
            <a:endParaRPr lang="en-US" sz="2400" dirty="0">
              <a:solidFill>
                <a:srgbClr val="F45B4D"/>
              </a:solidFill>
              <a:latin typeface="UTM Colossalis" panose="02040603050506020204" pitchFamily="18" charset="0"/>
            </a:endParaRPr>
          </a:p>
        </p:txBody>
      </p:sp>
    </p:spTree>
    <p:extLst>
      <p:ext uri="{BB962C8B-B14F-4D97-AF65-F5344CB8AC3E}">
        <p14:creationId xmlns:p14="http://schemas.microsoft.com/office/powerpoint/2010/main" val="3139996516"/>
      </p:ext>
    </p:extLst>
  </p:cSld>
  <p:clrMapOvr>
    <a:masterClrMapping/>
  </p:clrMapOvr>
  <p:transition spd="slow" advTm="3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barn(inVertical)">
                                      <p:cBhvr>
                                        <p:cTn id="14" dur="500"/>
                                        <p:tgtEl>
                                          <p:spTgt spid="27"/>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7"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65" y="4678888"/>
            <a:ext cx="2234464" cy="2234464"/>
          </a:xfrm>
          <a:prstGeom prst="rect">
            <a:avLst/>
          </a:prstGeom>
        </p:spPr>
      </p:pic>
      <p:sp>
        <p:nvSpPr>
          <p:cNvPr id="2" name="Rectangle 1"/>
          <p:cNvSpPr/>
          <p:nvPr/>
        </p:nvSpPr>
        <p:spPr>
          <a:xfrm>
            <a:off x="1029538" y="1269740"/>
            <a:ext cx="8317662" cy="1323439"/>
          </a:xfrm>
          <a:prstGeom prst="rect">
            <a:avLst/>
          </a:prstGeom>
        </p:spPr>
        <p:txBody>
          <a:bodyPr wrap="square">
            <a:spAutoFit/>
          </a:bodyPr>
          <a:lstStyle/>
          <a:p>
            <a:pPr algn="ctr"/>
            <a:r>
              <a:rPr lang="nl-NL" sz="4000" b="1" i="1" dirty="0">
                <a:solidFill>
                  <a:srgbClr val="96603A"/>
                </a:solidFill>
                <a:latin typeface="Arial" panose="020B0604020202020204" pitchFamily="34" charset="0"/>
                <a:cs typeface="Arial" panose="020B0604020202020204" pitchFamily="34" charset="0"/>
              </a:rPr>
              <a:t>Em có nhận xét gì về nhu cầu </a:t>
            </a:r>
            <a:r>
              <a:rPr lang="nl-NL" sz="4000" b="1" i="1" dirty="0">
                <a:solidFill>
                  <a:schemeClr val="accent4">
                    <a:lumMod val="60000"/>
                    <a:lumOff val="40000"/>
                  </a:schemeClr>
                </a:solidFill>
                <a:effectLst>
                  <a:glow rad="101600">
                    <a:srgbClr val="FFC000">
                      <a:alpha val="60000"/>
                    </a:srgbClr>
                  </a:glow>
                </a:effectLst>
                <a:latin typeface="Arial" panose="020B0604020202020204" pitchFamily="34" charset="0"/>
                <a:cs typeface="Arial" panose="020B0604020202020204" pitchFamily="34" charset="0"/>
              </a:rPr>
              <a:t>nước</a:t>
            </a:r>
            <a:r>
              <a:rPr lang="nl-NL" sz="4000" b="1" i="1" dirty="0">
                <a:solidFill>
                  <a:srgbClr val="96603A"/>
                </a:solidFill>
                <a:latin typeface="Arial" panose="020B0604020202020204" pitchFamily="34" charset="0"/>
                <a:cs typeface="Arial" panose="020B0604020202020204" pitchFamily="34" charset="0"/>
              </a:rPr>
              <a:t> của các loài cây?</a:t>
            </a:r>
            <a:endParaRPr lang="en-US" sz="3600" b="1" i="1" dirty="0">
              <a:solidFill>
                <a:srgbClr val="96603A"/>
              </a:solidFill>
              <a:latin typeface="Arial" panose="020B0604020202020204" pitchFamily="34" charset="0"/>
              <a:ea typeface="Times New Roman" panose="02020603050405020304" pitchFamily="18" charset="0"/>
              <a:cs typeface="Arial" panose="020B0604020202020204" pitchFamily="34" charset="0"/>
            </a:endParaRPr>
          </a:p>
        </p:txBody>
      </p:sp>
      <p:pic>
        <p:nvPicPr>
          <p:cNvPr id="11" name="图片 8"/>
          <p:cNvPicPr>
            <a:picLocks noChangeAspect="1"/>
          </p:cNvPicPr>
          <p:nvPr/>
        </p:nvPicPr>
        <p:blipFill rotWithShape="1">
          <a:blip r:embed="rId3" cstate="print">
            <a:extLst>
              <a:ext uri="{28A0092B-C50C-407E-A947-70E740481C1C}">
                <a14:useLocalDpi xmlns:a14="http://schemas.microsoft.com/office/drawing/2010/main" val="0"/>
              </a:ext>
            </a:extLst>
          </a:blip>
          <a:srcRect l="39063" t="14991" r="5461" b="15724"/>
          <a:stretch/>
        </p:blipFill>
        <p:spPr>
          <a:xfrm>
            <a:off x="8278412" y="1269870"/>
            <a:ext cx="3303987" cy="4526250"/>
          </a:xfrm>
          <a:prstGeom prst="rect">
            <a:avLst/>
          </a:prstGeom>
        </p:spPr>
      </p:pic>
      <p:sp>
        <p:nvSpPr>
          <p:cNvPr id="3" name="Rectangle 2"/>
          <p:cNvSpPr/>
          <p:nvPr/>
        </p:nvSpPr>
        <p:spPr>
          <a:xfrm>
            <a:off x="1481372" y="2593179"/>
            <a:ext cx="7093668" cy="2554545"/>
          </a:xfrm>
          <a:prstGeom prst="rect">
            <a:avLst/>
          </a:prstGeom>
        </p:spPr>
        <p:txBody>
          <a:bodyPr wrap="square">
            <a:spAutoFit/>
          </a:bodyPr>
          <a:lstStyle/>
          <a:p>
            <a:pPr algn="just"/>
            <a:r>
              <a:rPr lang="nl-NL"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Các loài cây khác nhau thì có nhu cầu về nước khác nhau, có cây chịu được khô hạn, có cây ưa ẩm, có cây lại vừa sống được trên cạn, vừa sống được ở dưới nước.</a:t>
            </a:r>
            <a:endParaRPr lang="en-US"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6826060"/>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368" y="1030941"/>
            <a:ext cx="7292863" cy="4348637"/>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pic>
        <p:nvPicPr>
          <p:cNvPr id="22" name="图片 21"/>
          <p:cNvPicPr>
            <a:picLocks noChangeAspect="1"/>
          </p:cNvPicPr>
          <p:nvPr/>
        </p:nvPicPr>
        <p:blipFill rotWithShape="1">
          <a:blip r:embed="rId8" cstate="print">
            <a:extLst>
              <a:ext uri="{28A0092B-C50C-407E-A947-70E740481C1C}">
                <a14:useLocalDpi xmlns:a14="http://schemas.microsoft.com/office/drawing/2010/main" val="0"/>
              </a:ext>
            </a:extLst>
          </a:blip>
          <a:srcRect l="8242" t="1942" r="29675" b="8267"/>
          <a:stretch/>
        </p:blipFill>
        <p:spPr>
          <a:xfrm>
            <a:off x="152026" y="2164031"/>
            <a:ext cx="3073341" cy="4445000"/>
          </a:xfrm>
          <a:prstGeom prst="rect">
            <a:avLst/>
          </a:prstGeom>
        </p:spPr>
      </p:pic>
      <p:sp>
        <p:nvSpPr>
          <p:cNvPr id="9" name="文本框 8">
            <a:extLst>
              <a:ext uri="{FF2B5EF4-FFF2-40B4-BE49-F238E27FC236}">
                <a16:creationId xmlns:a16="http://schemas.microsoft.com/office/drawing/2014/main" id="{3CF1269B-D9F1-4F9A-AE86-BC3AE30EA714}"/>
              </a:ext>
            </a:extLst>
          </p:cNvPr>
          <p:cNvSpPr txBox="1"/>
          <p:nvPr/>
        </p:nvSpPr>
        <p:spPr>
          <a:xfrm>
            <a:off x="3377393" y="2474660"/>
            <a:ext cx="5590246" cy="1938992"/>
          </a:xfrm>
          <a:prstGeom prst="rect">
            <a:avLst/>
          </a:prstGeom>
          <a:noFill/>
        </p:spPr>
        <p:txBody>
          <a:bodyPr wrap="square" rtlCol="0">
            <a:spAutoFit/>
          </a:bodyPr>
          <a:lstStyle/>
          <a:p>
            <a:pPr algn="ctr" fontAlgn="base">
              <a:spcBef>
                <a:spcPct val="0"/>
              </a:spcBef>
              <a:spcAft>
                <a:spcPct val="0"/>
              </a:spcAft>
            </a:pPr>
            <a:r>
              <a:rPr lang="nl-NL" sz="4000" dirty="0">
                <a:solidFill>
                  <a:schemeClr val="bg2">
                    <a:lumMod val="25000"/>
                  </a:schemeClr>
                </a:solidFill>
                <a:latin typeface="SVN-Hole Hearted" panose="020B0A06020104020203" pitchFamily="34" charset="0"/>
              </a:rPr>
              <a:t>Nhu cầu về </a:t>
            </a:r>
            <a:r>
              <a:rPr lang="nl-NL" sz="4000" dirty="0">
                <a:solidFill>
                  <a:schemeClr val="accent1">
                    <a:lumMod val="60000"/>
                    <a:lumOff val="40000"/>
                  </a:schemeClr>
                </a:solidFill>
                <a:effectLst>
                  <a:glow rad="101600">
                    <a:srgbClr val="FFC000">
                      <a:alpha val="60000"/>
                    </a:srgbClr>
                  </a:glow>
                </a:effectLst>
                <a:latin typeface="SVN-Hole Hearted" panose="020B0A06020104020203" pitchFamily="34" charset="0"/>
              </a:rPr>
              <a:t>nước</a:t>
            </a:r>
            <a:r>
              <a:rPr lang="nl-NL" sz="4000" dirty="0">
                <a:solidFill>
                  <a:schemeClr val="bg2">
                    <a:lumMod val="25000"/>
                  </a:schemeClr>
                </a:solidFill>
                <a:latin typeface="SVN-Hole Hearted" panose="020B0A06020104020203" pitchFamily="34" charset="0"/>
              </a:rPr>
              <a:t> ở từng giai đoạn phát triển của mỗi loài cây </a:t>
            </a:r>
            <a:endParaRPr lang="en-US" altLang="en-US" sz="7200" dirty="0">
              <a:solidFill>
                <a:schemeClr val="bg2">
                  <a:lumMod val="25000"/>
                </a:schemeClr>
              </a:solidFill>
              <a:latin typeface="SVN-Hole Hearted" panose="020B0A06020104020203" pitchFamily="34" charset="0"/>
              <a:cs typeface="Arial" panose="020B0604020202020204" pitchFamily="34" charset="0"/>
            </a:endParaRPr>
          </a:p>
        </p:txBody>
      </p:sp>
      <p:sp>
        <p:nvSpPr>
          <p:cNvPr id="24" name="文本框 23">
            <a:extLst>
              <a:ext uri="{FF2B5EF4-FFF2-40B4-BE49-F238E27FC236}">
                <a16:creationId xmlns:a16="http://schemas.microsoft.com/office/drawing/2014/main" id="{3CF1269B-D9F1-4F9A-AE86-BC3AE30EA714}"/>
              </a:ext>
            </a:extLst>
          </p:cNvPr>
          <p:cNvSpPr txBox="1"/>
          <p:nvPr/>
        </p:nvSpPr>
        <p:spPr>
          <a:xfrm>
            <a:off x="4427725" y="1752800"/>
            <a:ext cx="3595951" cy="64633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3600" b="1" dirty="0">
                <a:solidFill>
                  <a:srgbClr val="FFC000"/>
                </a:solidFill>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rPr>
              <a:t>HOẠT ĐỘNG 2</a:t>
            </a:r>
            <a:endParaRPr kumimoji="1" lang="zh-CN" altLang="en-US" sz="3600" b="1" i="0" u="none" strike="noStrike" kern="1200" cap="none" spc="0" normalizeH="0" baseline="0" noProof="0" dirty="0">
              <a:ln>
                <a:noFill/>
              </a:ln>
              <a:solidFill>
                <a:srgbClr val="FFC000"/>
              </a:solidFill>
              <a:effectLst/>
              <a:uLnTx/>
              <a:uFillTx/>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endParaRPr>
          </a:p>
        </p:txBody>
      </p:sp>
      <p:pic>
        <p:nvPicPr>
          <p:cNvPr id="3" name="Picture 2"/>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2150" l="10000" r="90000"/>
                    </a14:imgEffect>
                  </a14:imgLayer>
                </a14:imgProps>
              </a:ext>
              <a:ext uri="{28A0092B-C50C-407E-A947-70E740481C1C}">
                <a14:useLocalDpi xmlns:a14="http://schemas.microsoft.com/office/drawing/2010/main" val="0"/>
              </a:ext>
            </a:extLst>
          </a:blip>
          <a:stretch>
            <a:fillRect/>
          </a:stretch>
        </p:blipFill>
        <p:spPr>
          <a:xfrm>
            <a:off x="7684217" y="1408809"/>
            <a:ext cx="1100761" cy="1100761"/>
          </a:xfrm>
          <a:prstGeom prst="rect">
            <a:avLst/>
          </a:prstGeom>
        </p:spPr>
      </p:pic>
    </p:spTree>
    <p:extLst>
      <p:ext uri="{BB962C8B-B14F-4D97-AF65-F5344CB8AC3E}">
        <p14:creationId xmlns:p14="http://schemas.microsoft.com/office/powerpoint/2010/main" val="2539160919"/>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9"/>
          <p:cNvPicPr>
            <a:picLocks noChangeAspect="1"/>
          </p:cNvPicPr>
          <p:nvPr/>
        </p:nvPicPr>
        <p:blipFill>
          <a:blip r:embed="rId2"/>
          <a:stretch>
            <a:fillRect/>
          </a:stretch>
        </p:blipFill>
        <p:spPr>
          <a:xfrm>
            <a:off x="371557" y="3353971"/>
            <a:ext cx="4129733" cy="3191441"/>
          </a:xfrm>
          <a:prstGeom prst="rect">
            <a:avLst/>
          </a:prstGeom>
        </p:spPr>
      </p:pic>
      <p:pic>
        <p:nvPicPr>
          <p:cNvPr id="25" name="图片 24"/>
          <p:cNvPicPr>
            <a:picLocks noChangeAspect="1"/>
          </p:cNvPicPr>
          <p:nvPr/>
        </p:nvPicPr>
        <p:blipFill rotWithShape="1">
          <a:blip r:embed="rId3"/>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3629090" y="5238821"/>
            <a:ext cx="5256467" cy="1200329"/>
          </a:xfrm>
          <a:prstGeom prst="rect">
            <a:avLst/>
          </a:prstGeom>
          <a:solidFill>
            <a:srgbClr val="FFC000"/>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nl-NL" sz="3600" dirty="0">
                <a:latin typeface="Arial" panose="020B0604020202020204" pitchFamily="34" charset="0"/>
                <a:cs typeface="Arial" panose="020B0604020202020204" pitchFamily="34" charset="0"/>
              </a:rPr>
              <a:t>Mô tả những gì em nhìn thấy trong hình vẽ?</a:t>
            </a:r>
            <a:endParaRPr lang="en-US" altLang="en-US" sz="4800" dirty="0">
              <a:solidFill>
                <a:schemeClr val="bg1"/>
              </a:solidFill>
              <a:latin typeface="Arial" panose="020B0604020202020204" pitchFamily="34" charset="0"/>
              <a:cs typeface="Arial" panose="020B0604020202020204" pitchFamily="34" charset="0"/>
            </a:endParaRPr>
          </a:p>
        </p:txBody>
      </p:sp>
      <p:sp>
        <p:nvSpPr>
          <p:cNvPr id="27" name="TextBox 26"/>
          <p:cNvSpPr txBox="1"/>
          <p:nvPr/>
        </p:nvSpPr>
        <p:spPr>
          <a:xfrm rot="21410356">
            <a:off x="350619" y="4650580"/>
            <a:ext cx="5731264" cy="1200329"/>
          </a:xfrm>
          <a:prstGeom prst="rect">
            <a:avLst/>
          </a:prstGeom>
          <a:solidFill>
            <a:schemeClr val="bg1"/>
          </a:solidFill>
          <a:ln w="381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nl-NL" sz="2400" dirty="0">
                <a:latin typeface="Arial" panose="020B0604020202020204" pitchFamily="34" charset="0"/>
                <a:cs typeface="Arial" panose="020B0604020202020204" pitchFamily="34" charset="0"/>
              </a:rPr>
              <a:t>Ruộng lúa vừa mới cấy, trên thửa ruộng bà con nông dân đang làm cỏ lúa. Bề mặt ruộng lúa chứa </a:t>
            </a:r>
            <a:r>
              <a:rPr lang="nl-NL" sz="2400" b="1" dirty="0">
                <a:solidFill>
                  <a:schemeClr val="accent3">
                    <a:lumMod val="50000"/>
                  </a:schemeClr>
                </a:solidFill>
                <a:latin typeface="Arial" panose="020B0604020202020204" pitchFamily="34" charset="0"/>
                <a:cs typeface="Arial" panose="020B0604020202020204" pitchFamily="34" charset="0"/>
              </a:rPr>
              <a:t>nhiều nước</a:t>
            </a:r>
            <a:r>
              <a:rPr lang="nl-NL" sz="2400" dirty="0">
                <a:latin typeface="Arial" panose="020B0604020202020204" pitchFamily="34" charset="0"/>
                <a:cs typeface="Arial" panose="020B0604020202020204" pitchFamily="34" charset="0"/>
              </a:rPr>
              <a:t>.</a:t>
            </a:r>
            <a:endParaRPr lang="en-US" sz="3200" dirty="0">
              <a:solidFill>
                <a:srgbClr val="F45B4D"/>
              </a:solidFill>
              <a:latin typeface="Arial" panose="020B0604020202020204" pitchFamily="34" charset="0"/>
              <a:cs typeface="Arial" panose="020B0604020202020204" pitchFamily="34" charset="0"/>
            </a:endParaRPr>
          </a:p>
        </p:txBody>
      </p:sp>
      <p:sp>
        <p:nvSpPr>
          <p:cNvPr id="3" name="TextBox 2"/>
          <p:cNvSpPr txBox="1"/>
          <p:nvPr/>
        </p:nvSpPr>
        <p:spPr>
          <a:xfrm>
            <a:off x="6810451" y="4480105"/>
            <a:ext cx="4487469" cy="1200329"/>
          </a:xfrm>
          <a:prstGeom prst="rect">
            <a:avLst/>
          </a:prstGeom>
          <a:solidFill>
            <a:schemeClr val="bg1"/>
          </a:solidFill>
          <a:ln w="381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nl-NL" sz="2400" dirty="0">
                <a:latin typeface="Arial" panose="020B0604020202020204" pitchFamily="34" charset="0"/>
                <a:cs typeface="Arial" panose="020B0604020202020204" pitchFamily="34" charset="0"/>
              </a:rPr>
              <a:t>Lúa đã chín vàng, bà con nông dân đang gặt lúa. Bề mặt ruộng lúa </a:t>
            </a:r>
            <a:r>
              <a:rPr lang="nl-NL" sz="2400" b="1" dirty="0">
                <a:solidFill>
                  <a:schemeClr val="accent3">
                    <a:lumMod val="50000"/>
                  </a:schemeClr>
                </a:solidFill>
                <a:latin typeface="Arial" panose="020B0604020202020204" pitchFamily="34" charset="0"/>
                <a:cs typeface="Arial" panose="020B0604020202020204" pitchFamily="34" charset="0"/>
              </a:rPr>
              <a:t>khô</a:t>
            </a:r>
            <a:r>
              <a:rPr lang="nl-NL" sz="2400" dirty="0">
                <a:latin typeface="Arial" panose="020B0604020202020204" pitchFamily="34" charset="0"/>
                <a:cs typeface="Arial" panose="020B0604020202020204" pitchFamily="34" charset="0"/>
              </a:rPr>
              <a:t>.</a:t>
            </a:r>
            <a:endParaRPr lang="en-US" sz="3200" dirty="0">
              <a:solidFill>
                <a:srgbClr val="F45B4D"/>
              </a:solidFill>
              <a:latin typeface="Arial" panose="020B0604020202020204" pitchFamily="34" charset="0"/>
              <a:cs typeface="Arial" panose="020B0604020202020204" pitchFamily="34" charset="0"/>
            </a:endParaRPr>
          </a:p>
        </p:txBody>
      </p:sp>
      <p:pic>
        <p:nvPicPr>
          <p:cNvPr id="15" name="Picture 2" descr="Chia Sẻ Kinh Nghiệm Kỹ Thuật Trồng Lúa Nướ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53505">
            <a:off x="386466" y="732829"/>
            <a:ext cx="5523865" cy="3678229"/>
          </a:xfrm>
          <a:prstGeom prst="rect">
            <a:avLst/>
          </a:prstGeom>
          <a:solidFill>
            <a:srgbClr val="FFFFFF">
              <a:shade val="85000"/>
            </a:srgbClr>
          </a:solidFill>
          <a:ln w="762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 name="Picture 4" descr="10 năm qua thu nhập của người nông dân trồng lúa Việt Nam đã giảm tới 7  lần, đâu là giải pháp để cứu ngành gạ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421395">
            <a:off x="6232819" y="702421"/>
            <a:ext cx="5690552" cy="3560661"/>
          </a:xfrm>
          <a:prstGeom prst="rect">
            <a:avLst/>
          </a:prstGeom>
          <a:solidFill>
            <a:srgbClr val="FFFFFF">
              <a:shade val="85000"/>
            </a:srgbClr>
          </a:solidFill>
          <a:ln w="762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Oval 1"/>
          <p:cNvSpPr/>
          <p:nvPr/>
        </p:nvSpPr>
        <p:spPr>
          <a:xfrm>
            <a:off x="5527310" y="3877937"/>
            <a:ext cx="436880" cy="49759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UTM Colossalis" panose="02040603050506020204" pitchFamily="18" charset="0"/>
              </a:rPr>
              <a:t>1</a:t>
            </a:r>
          </a:p>
        </p:txBody>
      </p:sp>
      <p:sp>
        <p:nvSpPr>
          <p:cNvPr id="17" name="Oval 16"/>
          <p:cNvSpPr/>
          <p:nvPr/>
        </p:nvSpPr>
        <p:spPr>
          <a:xfrm>
            <a:off x="11552475" y="3698682"/>
            <a:ext cx="436880" cy="49759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UTM Colossalis" panose="02040603050506020204" pitchFamily="18" charset="0"/>
              </a:rPr>
              <a:t>2</a:t>
            </a:r>
          </a:p>
        </p:txBody>
      </p:sp>
    </p:spTree>
    <p:extLst>
      <p:ext uri="{BB962C8B-B14F-4D97-AF65-F5344CB8AC3E}">
        <p14:creationId xmlns:p14="http://schemas.microsoft.com/office/powerpoint/2010/main" val="623664175"/>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randombar(horizontal)">
                                      <p:cBhvr>
                                        <p:cTn id="13" dur="500"/>
                                        <p:tgtEl>
                                          <p:spTgt spid="3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grpId="1" nodeType="clickEffect">
                                  <p:stCondLst>
                                    <p:cond delay="0"/>
                                  </p:stCondLst>
                                  <p:childTnLst>
                                    <p:animEffect transition="out" filter="randombar(horizontal)">
                                      <p:cBhvr>
                                        <p:cTn id="23" dur="500"/>
                                        <p:tgtEl>
                                          <p:spTgt spid="35"/>
                                        </p:tgtEl>
                                      </p:cBhvr>
                                    </p:animEffect>
                                    <p:set>
                                      <p:cBhvr>
                                        <p:cTn id="24" dur="1" fill="hold">
                                          <p:stCondLst>
                                            <p:cond delay="499"/>
                                          </p:stCondLst>
                                        </p:cTn>
                                        <p:tgtEl>
                                          <p:spTgt spid="3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27" grpId="0" animBg="1"/>
      <p:bldP spid="3" grpId="0" animBg="1"/>
      <p:bldP spid="2"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9"/>
          <p:cNvPicPr>
            <a:picLocks noChangeAspect="1"/>
          </p:cNvPicPr>
          <p:nvPr/>
        </p:nvPicPr>
        <p:blipFill>
          <a:blip r:embed="rId2"/>
          <a:stretch>
            <a:fillRect/>
          </a:stretch>
        </p:blipFill>
        <p:spPr>
          <a:xfrm>
            <a:off x="371557" y="3353971"/>
            <a:ext cx="4129733" cy="3191441"/>
          </a:xfrm>
          <a:prstGeom prst="rect">
            <a:avLst/>
          </a:prstGeom>
        </p:spPr>
      </p:pic>
      <p:pic>
        <p:nvPicPr>
          <p:cNvPr id="25" name="图片 24"/>
          <p:cNvPicPr>
            <a:picLocks noChangeAspect="1"/>
          </p:cNvPicPr>
          <p:nvPr/>
        </p:nvPicPr>
        <p:blipFill rotWithShape="1">
          <a:blip r:embed="rId3"/>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6694243" y="3615772"/>
            <a:ext cx="5256467" cy="2585323"/>
          </a:xfrm>
          <a:prstGeom prst="rect">
            <a:avLst/>
          </a:prstGeom>
          <a:solidFill>
            <a:srgbClr val="FFC000"/>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nl-NL" sz="5400" dirty="0">
                <a:latin typeface="Arial" panose="020B0604020202020204" pitchFamily="34" charset="0"/>
                <a:cs typeface="Arial" panose="020B0604020202020204" pitchFamily="34" charset="0"/>
              </a:rPr>
              <a:t>Vào giai đoạn nào cây lúa cần </a:t>
            </a:r>
            <a:r>
              <a:rPr lang="nl-NL" sz="5400" b="1" dirty="0">
                <a:solidFill>
                  <a:srgbClr val="C00000"/>
                </a:solidFill>
                <a:latin typeface="Arial" panose="020B0604020202020204" pitchFamily="34" charset="0"/>
                <a:cs typeface="Arial" panose="020B0604020202020204" pitchFamily="34" charset="0"/>
              </a:rPr>
              <a:t>nhiều nước</a:t>
            </a:r>
            <a:r>
              <a:rPr lang="nl-NL" sz="5400" dirty="0">
                <a:latin typeface="Arial" panose="020B0604020202020204" pitchFamily="34" charset="0"/>
                <a:cs typeface="Arial" panose="020B0604020202020204" pitchFamily="34" charset="0"/>
              </a:rPr>
              <a:t>?</a:t>
            </a:r>
            <a:endParaRPr lang="en-US" altLang="en-US" sz="5400" dirty="0">
              <a:solidFill>
                <a:schemeClr val="bg1"/>
              </a:solidFill>
              <a:latin typeface="Arial" panose="020B0604020202020204" pitchFamily="34" charset="0"/>
              <a:cs typeface="Arial" panose="020B0604020202020204" pitchFamily="34" charset="0"/>
            </a:endParaRPr>
          </a:p>
        </p:txBody>
      </p:sp>
      <p:pic>
        <p:nvPicPr>
          <p:cNvPr id="22530" name="Picture 2" descr="Đất trồng lúa nước còn lại là gì? Trách nhiệm sử dụng đất trồng lú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53615">
            <a:off x="808623" y="454970"/>
            <a:ext cx="4989107" cy="29809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2532" name="Picture 4" descr="Giữ quan điểm cấp tiền cho người trồng lú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344110">
            <a:off x="6469441" y="552102"/>
            <a:ext cx="4286250" cy="27336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 name="文本框 34">
            <a:extLst>
              <a:ext uri="{FF2B5EF4-FFF2-40B4-BE49-F238E27FC236}">
                <a16:creationId xmlns:a16="http://schemas.microsoft.com/office/drawing/2014/main" id="{3CF1269B-D9F1-4F9A-AE86-BC3AE30EA714}"/>
              </a:ext>
            </a:extLst>
          </p:cNvPr>
          <p:cNvSpPr txBox="1"/>
          <p:nvPr/>
        </p:nvSpPr>
        <p:spPr>
          <a:xfrm>
            <a:off x="6694243" y="3703907"/>
            <a:ext cx="5256467" cy="2800767"/>
          </a:xfrm>
          <a:prstGeom prst="rect">
            <a:avLst/>
          </a:prstGeom>
          <a:solidFill>
            <a:schemeClr val="accent2">
              <a:lumMod val="60000"/>
              <a:lumOff val="40000"/>
            </a:schemeClr>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nl-NL" sz="4400" dirty="0">
                <a:latin typeface="Arial" panose="020B0604020202020204" pitchFamily="34" charset="0"/>
                <a:cs typeface="Arial" panose="020B0604020202020204" pitchFamily="34" charset="0"/>
              </a:rPr>
              <a:t>Tại sao ở giai đoạn mới cấy và làm đòng, cây lúa lại cần nhiều nước?</a:t>
            </a:r>
            <a:endParaRPr lang="en-US" altLang="en-US" sz="44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rot="21387501">
            <a:off x="88180" y="5216039"/>
            <a:ext cx="6429991" cy="1384995"/>
          </a:xfrm>
          <a:prstGeom prst="rect">
            <a:avLst/>
          </a:prstGeom>
          <a:solidFill>
            <a:schemeClr val="accent1">
              <a:lumMod val="40000"/>
              <a:lumOff val="60000"/>
            </a:schemeClr>
          </a:solidFill>
          <a:ln w="38100">
            <a:solidFill>
              <a:schemeClr val="tx1"/>
            </a:solidFill>
          </a:ln>
        </p:spPr>
        <p:txBody>
          <a:bodyPr wrap="square">
            <a:spAutoFit/>
          </a:bodyPr>
          <a:lstStyle/>
          <a:p>
            <a:pPr algn="ctr"/>
            <a:r>
              <a:rPr lang="nl-NL" sz="2800" i="1" dirty="0">
                <a:latin typeface="Arial" panose="020B0604020202020204" pitchFamily="34" charset="0"/>
                <a:ea typeface="Times New Roman" panose="02020603050405020304" pitchFamily="18" charset="0"/>
                <a:cs typeface="Arial" panose="020B0604020202020204" pitchFamily="34" charset="0"/>
              </a:rPr>
              <a:t>Giai đoạn mới cấy lúa cần nhiều nước để sống và phát triển, giai đoạn làm đòng lúa cần nhiều nước để tạo hạt.</a:t>
            </a:r>
            <a:endParaRPr lang="en-US" sz="2800" dirty="0">
              <a:latin typeface="Arial" panose="020B0604020202020204" pitchFamily="34" charset="0"/>
              <a:cs typeface="Arial" panose="020B0604020202020204" pitchFamily="34" charset="0"/>
            </a:endParaRPr>
          </a:p>
        </p:txBody>
      </p:sp>
      <p:sp>
        <p:nvSpPr>
          <p:cNvPr id="27" name="TextBox 26"/>
          <p:cNvSpPr txBox="1"/>
          <p:nvPr/>
        </p:nvSpPr>
        <p:spPr>
          <a:xfrm rot="303055">
            <a:off x="437544" y="3316472"/>
            <a:ext cx="5731264" cy="1569660"/>
          </a:xfrm>
          <a:prstGeom prst="rect">
            <a:avLst/>
          </a:prstGeom>
          <a:solidFill>
            <a:srgbClr val="FFAD2D"/>
          </a:solidFill>
          <a:ln w="381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nl-NL" sz="3200" i="1" dirty="0">
                <a:latin typeface="Arial" panose="020B0604020202020204" pitchFamily="34" charset="0"/>
                <a:cs typeface="Arial" panose="020B0604020202020204" pitchFamily="34" charset="0"/>
              </a:rPr>
              <a:t>Cây lúa cần nhiều nước từ lúc mới cấy đến lúc lúa bắt đầu uốn câu, vào hạt.</a:t>
            </a:r>
            <a:endParaRPr lang="en-US" sz="4800" dirty="0">
              <a:solidFill>
                <a:srgbClr val="F45B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34844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1" nodeType="clickEffect">
                                  <p:stCondLst>
                                    <p:cond delay="0"/>
                                  </p:stCondLst>
                                  <p:childTnLst>
                                    <p:animEffect transition="out" filter="randombar(horizontal)">
                                      <p:cBhvr>
                                        <p:cTn id="16" dur="500"/>
                                        <p:tgtEl>
                                          <p:spTgt spid="35"/>
                                        </p:tgtEl>
                                      </p:cBhvr>
                                    </p:animEffect>
                                    <p:set>
                                      <p:cBhvr>
                                        <p:cTn id="17" dur="1" fill="hold">
                                          <p:stCondLst>
                                            <p:cond delay="499"/>
                                          </p:stCondLst>
                                        </p:cTn>
                                        <p:tgtEl>
                                          <p:spTgt spid="3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19" grpId="0" animBg="1"/>
      <p:bldP spid="5"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A737019C-B2CD-42E8-8FB8-2862A2E89BDF}"/>
              </a:ext>
            </a:extLst>
          </p:cNvPr>
          <p:cNvSpPr txBox="1"/>
          <p:nvPr/>
        </p:nvSpPr>
        <p:spPr>
          <a:xfrm>
            <a:off x="1017814" y="1817263"/>
            <a:ext cx="7120346" cy="3416320"/>
          </a:xfrm>
          <a:prstGeom prst="rect">
            <a:avLst/>
          </a:prstGeom>
          <a:noFill/>
        </p:spPr>
        <p:txBody>
          <a:bodyPr wrap="square">
            <a:spAutoFit/>
          </a:bodyPr>
          <a:lstStyle/>
          <a:p>
            <a:pPr lvl="0" algn="just">
              <a:lnSpc>
                <a:spcPct val="150000"/>
              </a:lnSpc>
              <a:defRPr/>
            </a:pPr>
            <a:r>
              <a:rPr lang="vi-VN" altLang="zh-CN" dirty="0">
                <a:latin typeface="Arial" panose="020B0604020202020204" pitchFamily="34" charset="0"/>
                <a:ea typeface="思源黑体 CN" panose="020B0500000000000000" pitchFamily="34" charset="-122"/>
                <a:cs typeface="Arial" panose="020B0604020202020204" pitchFamily="34" charset="0"/>
                <a:sym typeface="思源黑体 CN" panose="020B0500000000000000" pitchFamily="34" charset="-122"/>
              </a:rPr>
              <a:t>+ Cây ngô: Lúc ngô nẩy mầm đến lúc ra hoa cần có đủ nước nhưng đến bắt đầu vào hạt thì không cần nước.</a:t>
            </a:r>
          </a:p>
          <a:p>
            <a:pPr lvl="0" algn="just">
              <a:lnSpc>
                <a:spcPct val="150000"/>
              </a:lnSpc>
              <a:defRPr/>
            </a:pPr>
            <a:r>
              <a:rPr lang="vi-VN" altLang="zh-CN" dirty="0">
                <a:latin typeface="Arial" panose="020B0604020202020204" pitchFamily="34" charset="0"/>
                <a:ea typeface="思源黑体 CN" panose="020B0500000000000000" pitchFamily="34" charset="-122"/>
                <a:cs typeface="Arial" panose="020B0604020202020204" pitchFamily="34" charset="0"/>
                <a:sym typeface="思源黑体 CN" panose="020B0500000000000000" pitchFamily="34" charset="-122"/>
              </a:rPr>
              <a:t>+ Cây rau cải: rau xà lách; su hào cần phải có nước thường xuyên.</a:t>
            </a:r>
          </a:p>
          <a:p>
            <a:pPr lvl="0" algn="just">
              <a:lnSpc>
                <a:spcPct val="150000"/>
              </a:lnSpc>
              <a:defRPr/>
            </a:pPr>
            <a:r>
              <a:rPr lang="vi-VN" altLang="zh-CN" dirty="0">
                <a:latin typeface="Arial" panose="020B0604020202020204" pitchFamily="34" charset="0"/>
                <a:ea typeface="思源黑体 CN" panose="020B0500000000000000" pitchFamily="34" charset="-122"/>
                <a:cs typeface="Arial" panose="020B0604020202020204" pitchFamily="34" charset="0"/>
                <a:sym typeface="思源黑体 CN" panose="020B0500000000000000" pitchFamily="34" charset="-122"/>
              </a:rPr>
              <a:t>+ Các loại cây ăn quả lúc còn non để cây sinh trưởng và phát triển tốt cần tưới nước thường xuyên nhưng đến lúc quả chín, cây cần ít nước hơn.</a:t>
            </a:r>
          </a:p>
          <a:p>
            <a:pPr lvl="0" algn="just">
              <a:lnSpc>
                <a:spcPct val="150000"/>
              </a:lnSpc>
              <a:defRPr/>
            </a:pPr>
            <a:r>
              <a:rPr lang="vi-VN" altLang="zh-CN" dirty="0">
                <a:latin typeface="Arial" panose="020B0604020202020204" pitchFamily="34" charset="0"/>
                <a:ea typeface="思源黑体 CN" panose="020B0500000000000000" pitchFamily="34" charset="-122"/>
                <a:cs typeface="Arial" panose="020B0604020202020204" pitchFamily="34" charset="0"/>
                <a:sym typeface="思源黑体 CN" panose="020B0500000000000000" pitchFamily="34" charset="-122"/>
              </a:rPr>
              <a:t>+ Cây mía từ khi trồng ngọn cũng cần tưới nước thường xuyên, đến khi mía bắt đầu có đốt và lên luống thì không cần tưới nước nữa …</a:t>
            </a:r>
          </a:p>
        </p:txBody>
      </p:sp>
      <p:grpSp>
        <p:nvGrpSpPr>
          <p:cNvPr id="7" name="组合 6"/>
          <p:cNvGrpSpPr/>
          <p:nvPr/>
        </p:nvGrpSpPr>
        <p:grpSpPr>
          <a:xfrm>
            <a:off x="1577613" y="1088734"/>
            <a:ext cx="8988787" cy="584775"/>
            <a:chOff x="1577613" y="1088734"/>
            <a:chExt cx="8988787" cy="584775"/>
          </a:xfrm>
        </p:grpSpPr>
        <p:sp>
          <p:nvSpPr>
            <p:cNvPr id="8" name="文本框 7">
              <a:extLst>
                <a:ext uri="{FF2B5EF4-FFF2-40B4-BE49-F238E27FC236}">
                  <a16:creationId xmlns:a16="http://schemas.microsoft.com/office/drawing/2014/main" id="{3CF1269B-D9F1-4F9A-AE86-BC3AE30EA714}"/>
                </a:ext>
              </a:extLst>
            </p:cNvPr>
            <p:cNvSpPr txBox="1"/>
            <p:nvPr/>
          </p:nvSpPr>
          <p:spPr>
            <a:xfrm>
              <a:off x="1577613" y="1088734"/>
              <a:ext cx="220789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Em</a:t>
              </a:r>
              <a:r>
                <a:rPr kumimoji="1" lang="en-US" altLang="zh-CN" sz="3200" b="1" i="0" u="none" strike="noStrike" kern="1200" cap="none" spc="0" normalizeH="0" baseline="0" noProof="0" dirty="0">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 </a:t>
              </a:r>
              <a:r>
                <a:rPr kumimoji="1" lang="en-US" altLang="zh-CN" sz="3200" b="1" i="0" u="none" strike="noStrike" kern="1200" cap="none" spc="0" normalizeH="0" baseline="0" noProof="0" dirty="0" err="1">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có</a:t>
              </a:r>
              <a:r>
                <a:rPr kumimoji="1" lang="en-US" altLang="zh-CN" sz="3200" b="1" i="0" u="none" strike="noStrike" kern="1200" cap="none" spc="0" normalizeH="0" noProof="0" dirty="0">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 </a:t>
              </a:r>
              <a:r>
                <a:rPr kumimoji="1" lang="en-US" altLang="zh-CN" sz="3200" b="1" i="0" u="none" strike="noStrike" kern="1200" cap="none" spc="0" normalizeH="0" noProof="0" dirty="0" err="1">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biết</a:t>
              </a:r>
              <a:r>
                <a:rPr kumimoji="1" lang="en-US" altLang="zh-CN" sz="3200" b="1" dirty="0">
                  <a:solidFill>
                    <a:srgbClr val="96603A"/>
                  </a:solidFill>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rPr>
                <a:t>?</a:t>
              </a:r>
              <a:endParaRPr kumimoji="1" lang="zh-CN" altLang="en-US" sz="3200" b="1" i="0" u="none" strike="noStrike" kern="1200" cap="none" spc="0" normalizeH="0" baseline="0" noProof="0" dirty="0">
                <a:ln>
                  <a:noFill/>
                </a:ln>
                <a:solidFill>
                  <a:srgbClr val="96603A"/>
                </a:solidFill>
                <a:effectLst/>
                <a:uLnTx/>
                <a:uFillTx/>
                <a:latin typeface="UVN Mang Tre" panose="00000400000000000000" pitchFamily="2" charset="0"/>
                <a:ea typeface="思源黑体 CN" panose="020B0500000000000000" pitchFamily="34" charset="-122"/>
                <a:cs typeface="字魂105号-简雅黑" panose="00000500000000000000" charset="-122"/>
                <a:sym typeface="思源黑体 CN" panose="020B0500000000000000" pitchFamily="34" charset="-122"/>
              </a:endParaRPr>
            </a:p>
          </p:txBody>
        </p:sp>
        <p:cxnSp>
          <p:nvCxnSpPr>
            <p:cNvPr id="9" name="直接连接符 8"/>
            <p:cNvCxnSpPr>
              <a:stCxn id="8" idx="3"/>
            </p:cNvCxnSpPr>
            <p:nvPr/>
          </p:nvCxnSpPr>
          <p:spPr>
            <a:xfrm>
              <a:off x="3755207" y="1452998"/>
              <a:ext cx="6811193" cy="0"/>
            </a:xfrm>
            <a:prstGeom prst="line">
              <a:avLst/>
            </a:prstGeom>
            <a:ln>
              <a:solidFill>
                <a:srgbClr val="4D9D72"/>
              </a:solidFill>
            </a:ln>
          </p:spPr>
          <p:style>
            <a:lnRef idx="1">
              <a:schemeClr val="accent1"/>
            </a:lnRef>
            <a:fillRef idx="0">
              <a:schemeClr val="accent1"/>
            </a:fillRef>
            <a:effectRef idx="0">
              <a:schemeClr val="accent1"/>
            </a:effectRef>
            <a:fontRef idx="minor">
              <a:schemeClr val="tx1"/>
            </a:fontRef>
          </p:style>
        </p:cxnSp>
      </p:grpSp>
      <p:pic>
        <p:nvPicPr>
          <p:cNvPr id="23554" name="Picture 2" descr="Cây ngô bắp và hiệu quả thanh nhiệt, tăng cường trí nhớ và trị sỏi thậ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77262">
            <a:off x="8588376" y="1379885"/>
            <a:ext cx="2450289" cy="18377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3556" name="Picture 4" descr="Cây mía: đặc điểm, tác dụng và kỹ thuật trồng, chăm sóc - KHBVPT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46550">
            <a:off x="8367307" y="3354093"/>
            <a:ext cx="2750185" cy="1705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3558" name="Picture 6" descr="Hạt Giống Cây Rau Cải Ngọt - 20 Gr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86165">
            <a:off x="9687847" y="4764506"/>
            <a:ext cx="2062663" cy="16505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367928"/>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3554"/>
                                        </p:tgtEl>
                                        <p:attrNameLst>
                                          <p:attrName>style.visibility</p:attrName>
                                        </p:attrNameLst>
                                      </p:cBhvr>
                                      <p:to>
                                        <p:strVal val="visible"/>
                                      </p:to>
                                    </p:set>
                                    <p:anim calcmode="lin" valueType="num">
                                      <p:cBhvr additive="base">
                                        <p:cTn id="18" dur="500" fill="hold"/>
                                        <p:tgtEl>
                                          <p:spTgt spid="23554"/>
                                        </p:tgtEl>
                                        <p:attrNameLst>
                                          <p:attrName>ppt_x</p:attrName>
                                        </p:attrNameLst>
                                      </p:cBhvr>
                                      <p:tavLst>
                                        <p:tav tm="0">
                                          <p:val>
                                            <p:strVal val="#ppt_x"/>
                                          </p:val>
                                        </p:tav>
                                        <p:tav tm="100000">
                                          <p:val>
                                            <p:strVal val="#ppt_x"/>
                                          </p:val>
                                        </p:tav>
                                      </p:tavLst>
                                    </p:anim>
                                    <p:anim calcmode="lin" valueType="num">
                                      <p:cBhvr additive="base">
                                        <p:cTn id="19" dur="500" fill="hold"/>
                                        <p:tgtEl>
                                          <p:spTgt spid="2355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3556"/>
                                        </p:tgtEl>
                                        <p:attrNameLst>
                                          <p:attrName>style.visibility</p:attrName>
                                        </p:attrNameLst>
                                      </p:cBhvr>
                                      <p:to>
                                        <p:strVal val="visible"/>
                                      </p:to>
                                    </p:set>
                                    <p:anim calcmode="lin" valueType="num">
                                      <p:cBhvr additive="base">
                                        <p:cTn id="22" dur="500" fill="hold"/>
                                        <p:tgtEl>
                                          <p:spTgt spid="23556"/>
                                        </p:tgtEl>
                                        <p:attrNameLst>
                                          <p:attrName>ppt_x</p:attrName>
                                        </p:attrNameLst>
                                      </p:cBhvr>
                                      <p:tavLst>
                                        <p:tav tm="0">
                                          <p:val>
                                            <p:strVal val="#ppt_x"/>
                                          </p:val>
                                        </p:tav>
                                        <p:tav tm="100000">
                                          <p:val>
                                            <p:strVal val="#ppt_x"/>
                                          </p:val>
                                        </p:tav>
                                      </p:tavLst>
                                    </p:anim>
                                    <p:anim calcmode="lin" valueType="num">
                                      <p:cBhvr additive="base">
                                        <p:cTn id="23" dur="500" fill="hold"/>
                                        <p:tgtEl>
                                          <p:spTgt spid="2355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3558"/>
                                        </p:tgtEl>
                                        <p:attrNameLst>
                                          <p:attrName>style.visibility</p:attrName>
                                        </p:attrNameLst>
                                      </p:cBhvr>
                                      <p:to>
                                        <p:strVal val="visible"/>
                                      </p:to>
                                    </p:set>
                                    <p:anim calcmode="lin" valueType="num">
                                      <p:cBhvr additive="base">
                                        <p:cTn id="26" dur="500" fill="hold"/>
                                        <p:tgtEl>
                                          <p:spTgt spid="23558"/>
                                        </p:tgtEl>
                                        <p:attrNameLst>
                                          <p:attrName>ppt_x</p:attrName>
                                        </p:attrNameLst>
                                      </p:cBhvr>
                                      <p:tavLst>
                                        <p:tav tm="0">
                                          <p:val>
                                            <p:strVal val="#ppt_x"/>
                                          </p:val>
                                        </p:tav>
                                        <p:tav tm="100000">
                                          <p:val>
                                            <p:strVal val="#ppt_x"/>
                                          </p:val>
                                        </p:tav>
                                      </p:tavLst>
                                    </p:anim>
                                    <p:anim calcmode="lin" valueType="num">
                                      <p:cBhvr additive="base">
                                        <p:cTn id="27" dur="500" fill="hold"/>
                                        <p:tgtEl>
                                          <p:spTgt spid="235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6" descr="Climate Change - Weather Icons by Pooja Jadav on Dribbble"/>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2867" y="1107578"/>
            <a:ext cx="3430905" cy="25731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83360" y="3014395"/>
            <a:ext cx="6736080" cy="2062103"/>
          </a:xfrm>
          <a:prstGeom prst="rect">
            <a:avLst/>
          </a:prstGeom>
        </p:spPr>
        <p:txBody>
          <a:bodyPr wrap="square">
            <a:spAutoFit/>
          </a:bodyPr>
          <a:lstStyle/>
          <a:p>
            <a:pPr algn="ctr"/>
            <a:r>
              <a:rPr lang="nl-NL" sz="3200" b="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Khi thời tiết thay đổi, nhất là khi trời nắng, nhiệt độ ngoài trời tăng cao cũng cần phải tưới nhiều nước cho cây.</a:t>
            </a:r>
            <a:endParaRPr lang="en-US" sz="3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 name="Rectangle 1"/>
          <p:cNvSpPr/>
          <p:nvPr/>
        </p:nvSpPr>
        <p:spPr>
          <a:xfrm>
            <a:off x="1889760" y="1440061"/>
            <a:ext cx="6858000" cy="954107"/>
          </a:xfrm>
          <a:prstGeom prst="rect">
            <a:avLst/>
          </a:prstGeom>
        </p:spPr>
        <p:txBody>
          <a:bodyPr wrap="square">
            <a:spAutoFit/>
          </a:bodyPr>
          <a:lstStyle/>
          <a:p>
            <a:pPr algn="ctr"/>
            <a:r>
              <a:rPr lang="nl-NL" sz="2800" b="1" dirty="0">
                <a:solidFill>
                  <a:srgbClr val="96603A"/>
                </a:solidFill>
                <a:latin typeface="Arial" panose="020B0604020202020204" pitchFamily="34" charset="0"/>
                <a:ea typeface="Times New Roman" panose="02020603050405020304" pitchFamily="18" charset="0"/>
                <a:cs typeface="Arial" panose="020B0604020202020204" pitchFamily="34" charset="0"/>
              </a:rPr>
              <a:t>Khi thời tiết thay đổi, nhu cầu về nước của cây thay đổi như thế nào?</a:t>
            </a:r>
            <a:endParaRPr lang="en-US" sz="2800" b="1" dirty="0">
              <a:solidFill>
                <a:srgbClr val="96603A"/>
              </a:solidFill>
              <a:latin typeface="Arial" panose="020B0604020202020204" pitchFamily="34" charset="0"/>
              <a:cs typeface="Arial" panose="020B0604020202020204" pitchFamily="34" charset="0"/>
            </a:endParaRPr>
          </a:p>
        </p:txBody>
      </p:sp>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2867" y="3123883"/>
            <a:ext cx="3114040" cy="3114040"/>
          </a:xfrm>
          <a:prstGeom prst="rect">
            <a:avLst/>
          </a:prstGeom>
        </p:spPr>
      </p:pic>
    </p:spTree>
    <p:extLst>
      <p:ext uri="{BB962C8B-B14F-4D97-AF65-F5344CB8AC3E}">
        <p14:creationId xmlns:p14="http://schemas.microsoft.com/office/powerpoint/2010/main" val="507704628"/>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nodeType="withEffect">
                                  <p:stCondLst>
                                    <p:cond delay="0"/>
                                  </p:stCondLst>
                                  <p:childTnLst>
                                    <p:set>
                                      <p:cBhvr>
                                        <p:cTn id="14" dur="1" fill="hold">
                                          <p:stCondLst>
                                            <p:cond delay="0"/>
                                          </p:stCondLst>
                                        </p:cTn>
                                        <p:tgtEl>
                                          <p:spTgt spid="20486"/>
                                        </p:tgtEl>
                                        <p:attrNameLst>
                                          <p:attrName>style.visibility</p:attrName>
                                        </p:attrNameLst>
                                      </p:cBhvr>
                                      <p:to>
                                        <p:strVal val="visible"/>
                                      </p:to>
                                    </p:set>
                                    <p:animEffect transition="in" filter="randombar(horizontal)">
                                      <p:cBhvr>
                                        <p:cTn id="15" dur="500"/>
                                        <p:tgtEl>
                                          <p:spTgt spid="2048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anim calcmode="lin" valueType="num">
                                      <p:cBhvr>
                                        <p:cTn id="2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27" name="图片 26"/>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280" y="717140"/>
            <a:ext cx="11661086" cy="5044299"/>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957457" y="3501636"/>
            <a:ext cx="2030686" cy="3184484"/>
          </a:xfrm>
          <a:prstGeom prst="rect">
            <a:avLst/>
          </a:prstGeom>
        </p:spPr>
      </p:pic>
      <p:pic>
        <p:nvPicPr>
          <p:cNvPr id="22" name="图片 21"/>
          <p:cNvPicPr>
            <a:picLocks noChangeAspect="1"/>
          </p:cNvPicPr>
          <p:nvPr/>
        </p:nvPicPr>
        <p:blipFill rotWithShape="1">
          <a:blip r:embed="rId8" cstate="print">
            <a:extLst>
              <a:ext uri="{28A0092B-C50C-407E-A947-70E740481C1C}">
                <a14:useLocalDpi xmlns:a14="http://schemas.microsoft.com/office/drawing/2010/main" val="0"/>
              </a:ext>
            </a:extLst>
          </a:blip>
          <a:srcRect l="8242" t="1942" r="29675" b="8267"/>
          <a:stretch/>
        </p:blipFill>
        <p:spPr>
          <a:xfrm>
            <a:off x="152027" y="2702559"/>
            <a:ext cx="2700994" cy="3906471"/>
          </a:xfrm>
          <a:prstGeom prst="rect">
            <a:avLst/>
          </a:prstGeom>
        </p:spPr>
      </p:pic>
      <p:sp>
        <p:nvSpPr>
          <p:cNvPr id="24" name="文本框 23">
            <a:extLst>
              <a:ext uri="{FF2B5EF4-FFF2-40B4-BE49-F238E27FC236}">
                <a16:creationId xmlns:a16="http://schemas.microsoft.com/office/drawing/2014/main" id="{3CF1269B-D9F1-4F9A-AE86-BC3AE30EA714}"/>
              </a:ext>
            </a:extLst>
          </p:cNvPr>
          <p:cNvSpPr txBox="1"/>
          <p:nvPr/>
        </p:nvSpPr>
        <p:spPr>
          <a:xfrm>
            <a:off x="4926005" y="80978"/>
            <a:ext cx="2339988" cy="76944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4400" b="1" i="0" u="none" strike="noStrike" kern="1200" cap="none" spc="0" normalizeH="0" baseline="0" noProof="0" dirty="0">
                <a:ln>
                  <a:noFill/>
                </a:ln>
                <a:solidFill>
                  <a:srgbClr val="96603A"/>
                </a:solidFill>
                <a:effectLst/>
                <a:uLnTx/>
                <a:uFillTx/>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rPr>
              <a:t>GHI NHỚ</a:t>
            </a:r>
            <a:endParaRPr kumimoji="1" lang="zh-CN" altLang="en-US" sz="4400" b="1" i="0" u="none" strike="noStrike" kern="1200" cap="none" spc="0" normalizeH="0" baseline="0" noProof="0" dirty="0">
              <a:ln>
                <a:noFill/>
              </a:ln>
              <a:solidFill>
                <a:srgbClr val="96603A"/>
              </a:solidFill>
              <a:effectLst/>
              <a:uLnTx/>
              <a:uFillTx/>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endParaRPr>
          </a:p>
        </p:txBody>
      </p:sp>
      <p:sp>
        <p:nvSpPr>
          <p:cNvPr id="3" name="Rectangle 2"/>
          <p:cNvSpPr/>
          <p:nvPr/>
        </p:nvSpPr>
        <p:spPr>
          <a:xfrm>
            <a:off x="2509520" y="1606455"/>
            <a:ext cx="7579360" cy="4154984"/>
          </a:xfrm>
          <a:prstGeom prst="rect">
            <a:avLst/>
          </a:prstGeom>
        </p:spPr>
        <p:txBody>
          <a:bodyPr wrap="square">
            <a:spAutoFit/>
          </a:bodyPr>
          <a:lstStyle/>
          <a:p>
            <a:pPr marL="342900" indent="-342900" algn="just">
              <a:buFont typeface="Wingdings" panose="05000000000000000000" pitchFamily="2" charset="2"/>
              <a:buChar char="§"/>
            </a:pPr>
            <a:r>
              <a:rPr lang="nl-NL" sz="2400" dirty="0">
                <a:solidFill>
                  <a:srgbClr val="002060"/>
                </a:solidFill>
                <a:latin typeface="Arial" panose="020B0604020202020204" pitchFamily="34" charset="0"/>
                <a:ea typeface="Times New Roman" panose="02020603050405020304" pitchFamily="18" charset="0"/>
                <a:cs typeface="Arial" panose="020B0604020202020204" pitchFamily="34" charset="0"/>
              </a:rPr>
              <a:t>Các loài cây khác nhau thì có nhu cầu về nước khác nhau, có cây chịu được khô hạn, có cây ưa ẩm, có cây lại vừa sống được trên cạn, vừa sống được ở dưới nước.</a:t>
            </a:r>
          </a:p>
          <a:p>
            <a:pPr marL="342900" indent="-342900" algn="just">
              <a:buFont typeface="Wingdings" panose="05000000000000000000" pitchFamily="2" charset="2"/>
              <a:buChar char="§"/>
            </a:pPr>
            <a:r>
              <a:rPr lang="nl-NL" sz="2400" dirty="0">
                <a:solidFill>
                  <a:srgbClr val="002060"/>
                </a:solidFill>
                <a:latin typeface="Arial" panose="020B0604020202020204" pitchFamily="34" charset="0"/>
                <a:cs typeface="Arial" panose="020B0604020202020204" pitchFamily="34" charset="0"/>
              </a:rPr>
              <a:t>Cùng một cây, trong những giai đoạn phát triển khác nhau cần những lượng nước khác nhau.</a:t>
            </a:r>
          </a:p>
          <a:p>
            <a:pPr marL="342900" indent="-342900" algn="just">
              <a:buFont typeface="Wingdings" panose="05000000000000000000" pitchFamily="2" charset="2"/>
              <a:buChar char="§"/>
            </a:pPr>
            <a:r>
              <a:rPr lang="nl-NL" sz="2400" dirty="0">
                <a:solidFill>
                  <a:srgbClr val="002060"/>
                </a:solidFill>
                <a:latin typeface="Arial" panose="020B0604020202020204" pitchFamily="34" charset="0"/>
                <a:cs typeface="Arial" panose="020B0604020202020204" pitchFamily="34" charset="0"/>
              </a:rPr>
              <a:t>Ngoài ra, k</a:t>
            </a:r>
            <a:r>
              <a:rPr lang="nl-NL" sz="2400" dirty="0">
                <a:solidFill>
                  <a:srgbClr val="002060"/>
                </a:solidFill>
                <a:latin typeface="Arial" panose="020B0604020202020204" pitchFamily="34" charset="0"/>
                <a:ea typeface="Times New Roman" panose="02020603050405020304" pitchFamily="18" charset="0"/>
                <a:cs typeface="Arial" panose="020B0604020202020204" pitchFamily="34" charset="0"/>
              </a:rPr>
              <a:t>hi thời tiết thay đổi, nhất là khi trời nắng, nhiệt độ ngoài trời tăng cao cũng cần phải tưới nhiều nước cho cây.</a:t>
            </a:r>
            <a:endParaRPr lang="en-US" sz="2400" dirty="0">
              <a:solidFill>
                <a:srgbClr val="00206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endParaRPr lang="nl-NL" sz="2400" dirty="0">
              <a:solidFill>
                <a:srgbClr val="00206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endParaRPr lang="en-US"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656337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4"/>
          <a:srcRect l="24948" t="4345" r="4820" b="55235"/>
          <a:stretch/>
        </p:blipFill>
        <p:spPr>
          <a:xfrm>
            <a:off x="-2" y="-1"/>
            <a:ext cx="12192002" cy="6885719"/>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059" y="696686"/>
            <a:ext cx="10429314" cy="5316817"/>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41371"/>
            <a:ext cx="12192002" cy="2444348"/>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sp>
        <p:nvSpPr>
          <p:cNvPr id="5" name="PA-文本框 88">
            <a:extLst>
              <a:ext uri="{FF2B5EF4-FFF2-40B4-BE49-F238E27FC236}">
                <a16:creationId xmlns:a16="http://schemas.microsoft.com/office/drawing/2014/main" id="{968276D9-B57A-45C2-B2D1-514AA5493EE9}"/>
              </a:ext>
            </a:extLst>
          </p:cNvPr>
          <p:cNvSpPr txBox="1"/>
          <p:nvPr>
            <p:custDataLst>
              <p:tags r:id="rId1"/>
            </p:custDataLst>
          </p:nvPr>
        </p:nvSpPr>
        <p:spPr>
          <a:xfrm>
            <a:off x="3118739" y="1474330"/>
            <a:ext cx="5510300" cy="799450"/>
          </a:xfrm>
          <a:prstGeom prst="rect">
            <a:avLst/>
          </a:prstGeom>
          <a:noFill/>
        </p:spPr>
        <p:txBody>
          <a:bodyPr wrap="square" lIns="0" tIns="0" rIns="0" bIns="0" rtlCol="0">
            <a:spAutoFit/>
          </a:bodyPr>
          <a:lstStyle/>
          <a:p>
            <a:pPr marL="0" marR="0" lvl="0" indent="0" algn="ctr" defTabSz="914400" rtl="0" eaLnBrk="1" fontAlgn="auto" latinLnBrk="0" hangingPunct="0">
              <a:lnSpc>
                <a:spcPct val="15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FFC000"/>
                </a:solidFill>
                <a:effectLst/>
                <a:uLnTx/>
                <a:uFillTx/>
                <a:latin typeface="SVN-Hole Hearted" panose="020B0A06020104020203" pitchFamily="34" charset="0"/>
                <a:ea typeface="思源黑体 CN" panose="020B0500000000000000" pitchFamily="34" charset="-122"/>
                <a:cs typeface="+mn-ea"/>
                <a:sym typeface="+mn-lt"/>
              </a:rPr>
              <a:t>DẶN</a:t>
            </a:r>
            <a:r>
              <a:rPr kumimoji="0" lang="en-US" altLang="zh-CN" sz="4000" b="0" i="0" u="none" strike="noStrike" kern="1200" cap="none" spc="0" normalizeH="0" noProof="0" dirty="0">
                <a:ln>
                  <a:noFill/>
                </a:ln>
                <a:solidFill>
                  <a:srgbClr val="FFC000"/>
                </a:solidFill>
                <a:effectLst/>
                <a:uLnTx/>
                <a:uFillTx/>
                <a:latin typeface="SVN-Hole Hearted" panose="020B0A06020104020203" pitchFamily="34" charset="0"/>
                <a:ea typeface="思源黑体 CN" panose="020B0500000000000000" pitchFamily="34" charset="-122"/>
                <a:cs typeface="+mn-ea"/>
                <a:sym typeface="+mn-lt"/>
              </a:rPr>
              <a:t> DÒ</a:t>
            </a:r>
          </a:p>
        </p:txBody>
      </p:sp>
      <p:pic>
        <p:nvPicPr>
          <p:cNvPr id="8" name="图片 7"/>
          <p:cNvPicPr>
            <a:picLocks noChangeAspect="1"/>
          </p:cNvPicPr>
          <p:nvPr/>
        </p:nvPicPr>
        <p:blipFill rotWithShape="1">
          <a:blip r:embed="rId9" cstate="print">
            <a:extLst>
              <a:ext uri="{28A0092B-C50C-407E-A947-70E740481C1C}">
                <a14:useLocalDpi xmlns:a14="http://schemas.microsoft.com/office/drawing/2010/main" val="0"/>
              </a:ext>
            </a:extLst>
          </a:blip>
          <a:srcRect t="17046" r="46220" b="15574"/>
          <a:stretch/>
        </p:blipFill>
        <p:spPr>
          <a:xfrm>
            <a:off x="0" y="2772978"/>
            <a:ext cx="3017139" cy="3780202"/>
          </a:xfrm>
          <a:prstGeom prst="rect">
            <a:avLst/>
          </a:prstGeom>
        </p:spPr>
      </p:pic>
      <p:pic>
        <p:nvPicPr>
          <p:cNvPr id="9" name="图片 8"/>
          <p:cNvPicPr>
            <a:picLocks noChangeAspect="1"/>
          </p:cNvPicPr>
          <p:nvPr/>
        </p:nvPicPr>
        <p:blipFill rotWithShape="1">
          <a:blip r:embed="rId10" cstate="print">
            <a:extLst>
              <a:ext uri="{28A0092B-C50C-407E-A947-70E740481C1C}">
                <a14:useLocalDpi xmlns:a14="http://schemas.microsoft.com/office/drawing/2010/main" val="0"/>
              </a:ext>
            </a:extLst>
          </a:blip>
          <a:srcRect l="39063" t="14991" r="5461" b="15724"/>
          <a:stretch/>
        </p:blipFill>
        <p:spPr>
          <a:xfrm>
            <a:off x="8824174" y="2958823"/>
            <a:ext cx="2990456" cy="3734861"/>
          </a:xfrm>
          <a:prstGeom prst="rect">
            <a:avLst/>
          </a:prstGeom>
        </p:spPr>
      </p:pic>
      <p:sp>
        <p:nvSpPr>
          <p:cNvPr id="11" name="PA-文本框 88">
            <a:extLst>
              <a:ext uri="{FF2B5EF4-FFF2-40B4-BE49-F238E27FC236}">
                <a16:creationId xmlns:a16="http://schemas.microsoft.com/office/drawing/2014/main" id="{968276D9-B57A-45C2-B2D1-514AA5493EE9}"/>
              </a:ext>
            </a:extLst>
          </p:cNvPr>
          <p:cNvSpPr txBox="1"/>
          <p:nvPr>
            <p:custDataLst>
              <p:tags r:id="rId2"/>
            </p:custDataLst>
          </p:nvPr>
        </p:nvSpPr>
        <p:spPr>
          <a:xfrm>
            <a:off x="3052616" y="2326552"/>
            <a:ext cx="6467303" cy="2215991"/>
          </a:xfrm>
          <a:prstGeom prst="rect">
            <a:avLst/>
          </a:prstGeom>
          <a:noFill/>
        </p:spPr>
        <p:txBody>
          <a:bodyPr wrap="square" lIns="0" tIns="0" rIns="0" bIns="0" rtlCol="0">
            <a:spAutoFit/>
          </a:bodyPr>
          <a:lstStyle/>
          <a:p>
            <a:pPr lvl="0" algn="ctr" hangingPunct="0">
              <a:lnSpc>
                <a:spcPct val="150000"/>
              </a:lnSpc>
              <a:defRPr/>
            </a:pPr>
            <a:r>
              <a:rPr lang="nl-NL" sz="2400" i="1" dirty="0">
                <a:latin typeface="Arial" panose="020B0604020202020204" pitchFamily="34" charset="0"/>
                <a:cs typeface="Arial" panose="020B0604020202020204" pitchFamily="34" charset="0"/>
              </a:rPr>
              <a:t>Mỗi loài cây, mỗi giai đoạn có nhu cầu về nước  khác nhau. Cần tìm hiểu để nắm rõ các nhu cầu đó để tạo điều kiện tốt  nhất cho cây trồng phát triển, góp phần bảo vệ môi trường sống</a:t>
            </a:r>
            <a:endParaRPr kumimoji="0" lang="en-US" altLang="zh-CN" sz="4800" b="0" i="1" u="none" strike="noStrike" kern="1200" cap="none" spc="0" normalizeH="0" noProof="0" dirty="0">
              <a:ln>
                <a:noFill/>
              </a:ln>
              <a:solidFill>
                <a:srgbClr val="FFC000"/>
              </a:solidFill>
              <a:effectLst/>
              <a:uLnTx/>
              <a:uFillTx/>
              <a:latin typeface="Arial" panose="020B0604020202020204" pitchFamily="34" charset="0"/>
              <a:ea typeface="思源黑体 CN" panose="020B0500000000000000" pitchFamily="34" charset="-122"/>
              <a:cs typeface="Arial" panose="020B0604020202020204" pitchFamily="34" charset="0"/>
              <a:sym typeface="+mn-lt"/>
            </a:endParaRPr>
          </a:p>
        </p:txBody>
      </p:sp>
    </p:spTree>
    <p:extLst>
      <p:ext uri="{BB962C8B-B14F-4D97-AF65-F5344CB8AC3E}">
        <p14:creationId xmlns:p14="http://schemas.microsoft.com/office/powerpoint/2010/main" val="4261373599"/>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grpSp>
        <p:nvGrpSpPr>
          <p:cNvPr id="2" name="组合 1"/>
          <p:cNvGrpSpPr/>
          <p:nvPr/>
        </p:nvGrpSpPr>
        <p:grpSpPr>
          <a:xfrm>
            <a:off x="2759959" y="326475"/>
            <a:ext cx="9369288" cy="5969304"/>
            <a:chOff x="3865793" y="413426"/>
            <a:chExt cx="9369288" cy="5969304"/>
          </a:xfrm>
        </p:grpSpPr>
        <p:pic>
          <p:nvPicPr>
            <p:cNvPr id="28" name="图片 27"/>
            <p:cNvPicPr>
              <a:picLocks noChangeAspect="1"/>
            </p:cNvPicPr>
            <p:nvPr/>
          </p:nvPicPr>
          <p:blipFill>
            <a:blip r:embed="rId6"/>
            <a:stretch>
              <a:fillRect/>
            </a:stretch>
          </p:blipFill>
          <p:spPr>
            <a:xfrm>
              <a:off x="3865793" y="413426"/>
              <a:ext cx="9369288" cy="5969304"/>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4607072" y="1825993"/>
              <a:ext cx="7484211" cy="707886"/>
            </a:xfrm>
            <a:prstGeom prst="rect">
              <a:avLst/>
            </a:prstGeom>
            <a:noFill/>
          </p:spPr>
          <p:txBody>
            <a:bodyPr wrap="square" rtlCol="0">
              <a:spAutoFit/>
            </a:bodyPr>
            <a:lstStyle/>
            <a:p>
              <a:pPr algn="just"/>
              <a:r>
                <a:rPr lang="nl-NL" sz="2000" b="1" dirty="0">
                  <a:latin typeface="Times New Roman" panose="02020603050405020304" pitchFamily="18" charset="0"/>
                  <a:ea typeface="Times New Roman" panose="02020603050405020304" pitchFamily="18" charset="0"/>
                </a:rPr>
                <a:t>1. Kiến thức </a:t>
              </a:r>
              <a:endParaRPr lang="en-US" sz="2000" dirty="0">
                <a:latin typeface="Times New Roman" panose="02020603050405020304" pitchFamily="18" charset="0"/>
                <a:ea typeface="Times New Roman" panose="02020603050405020304" pitchFamily="18" charset="0"/>
              </a:endParaRPr>
            </a:p>
            <a:p>
              <a:pPr algn="just"/>
              <a:r>
                <a:rPr lang="nl-NL" sz="2000" dirty="0">
                  <a:solidFill>
                    <a:srgbClr val="000000"/>
                  </a:solidFill>
                  <a:latin typeface="Times New Roman" panose="02020603050405020304" pitchFamily="18" charset="0"/>
                  <a:ea typeface="Times New Roman" panose="02020603050405020304" pitchFamily="18" charset="0"/>
                </a:rPr>
                <a:t>- </a:t>
              </a:r>
              <a:r>
                <a:rPr lang="nl-NL" sz="2000" dirty="0">
                  <a:latin typeface="Times New Roman" panose="02020603050405020304" pitchFamily="18" charset="0"/>
                  <a:ea typeface="Times New Roman" panose="02020603050405020304" pitchFamily="18" charset="0"/>
                </a:rPr>
                <a:t> HS hiểu được nhu cầu về nước của một số loài thực vật...</a:t>
              </a:r>
              <a:endParaRPr lang="en-US" sz="2000" dirty="0">
                <a:latin typeface="Times New Roman" panose="02020603050405020304" pitchFamily="18" charset="0"/>
                <a:ea typeface="Times New Roman" panose="02020603050405020304" pitchFamily="18" charset="0"/>
              </a:endParaRPr>
            </a:p>
          </p:txBody>
        </p:sp>
        <p:sp>
          <p:nvSpPr>
            <p:cNvPr id="36" name="文本框 35">
              <a:extLst>
                <a:ext uri="{FF2B5EF4-FFF2-40B4-BE49-F238E27FC236}">
                  <a16:creationId xmlns:a16="http://schemas.microsoft.com/office/drawing/2014/main" id="{374AA899-1553-4277-9A94-347F72B2513F}"/>
                </a:ext>
              </a:extLst>
            </p:cNvPr>
            <p:cNvSpPr txBox="1"/>
            <p:nvPr/>
          </p:nvSpPr>
          <p:spPr>
            <a:xfrm>
              <a:off x="4607071" y="2506021"/>
              <a:ext cx="8018410" cy="1015663"/>
            </a:xfrm>
            <a:prstGeom prst="rect">
              <a:avLst/>
            </a:prstGeom>
            <a:noFill/>
          </p:spPr>
          <p:txBody>
            <a:bodyPr wrap="square" rtlCol="0">
              <a:spAutoFit/>
            </a:bodyPr>
            <a:lstStyle/>
            <a:p>
              <a:pPr algn="just"/>
              <a:r>
                <a:rPr lang="nl-NL" sz="2000" b="1" dirty="0">
                  <a:solidFill>
                    <a:srgbClr val="000000"/>
                  </a:solidFill>
                  <a:latin typeface="Times New Roman" panose="02020603050405020304" pitchFamily="18" charset="0"/>
                  <a:ea typeface="Times New Roman" panose="02020603050405020304" pitchFamily="18" charset="0"/>
                </a:rPr>
                <a:t>2. Kĩ năng</a:t>
              </a:r>
              <a:endParaRPr lang="en-US" sz="2000" dirty="0">
                <a:latin typeface="Times New Roman" panose="02020603050405020304" pitchFamily="18" charset="0"/>
                <a:ea typeface="Times New Roman" panose="02020603050405020304" pitchFamily="18" charset="0"/>
              </a:endParaRPr>
            </a:p>
            <a:p>
              <a:pPr algn="just"/>
              <a:r>
                <a:rPr lang="nl-NL" sz="2000" dirty="0">
                  <a:latin typeface="Times New Roman" panose="02020603050405020304" pitchFamily="18" charset="0"/>
                  <a:ea typeface="Times New Roman" panose="02020603050405020304" pitchFamily="18" charset="0"/>
                </a:rPr>
                <a:t>- Biết mỗi loài thực vật, mỗi giai đoạn phát triển của thực vật có nhu cầu về nước khác nhau.</a:t>
              </a:r>
              <a:endParaRPr lang="en-US" sz="2000" dirty="0">
                <a:latin typeface="Times New Roman" panose="02020603050405020304" pitchFamily="18" charset="0"/>
                <a:ea typeface="Times New Roman" panose="02020603050405020304" pitchFamily="18" charset="0"/>
              </a:endParaRPr>
            </a:p>
          </p:txBody>
        </p:sp>
        <p:sp>
          <p:nvSpPr>
            <p:cNvPr id="37" name="文本框 36">
              <a:extLst>
                <a:ext uri="{FF2B5EF4-FFF2-40B4-BE49-F238E27FC236}">
                  <a16:creationId xmlns:a16="http://schemas.microsoft.com/office/drawing/2014/main" id="{759EB407-3543-4625-9090-9DB6F342F025}"/>
                </a:ext>
              </a:extLst>
            </p:cNvPr>
            <p:cNvSpPr txBox="1"/>
            <p:nvPr/>
          </p:nvSpPr>
          <p:spPr>
            <a:xfrm>
              <a:off x="4607070" y="3468467"/>
              <a:ext cx="8466645" cy="707886"/>
            </a:xfrm>
            <a:prstGeom prst="rect">
              <a:avLst/>
            </a:prstGeom>
            <a:noFill/>
          </p:spPr>
          <p:txBody>
            <a:bodyPr wrap="square" rtlCol="0">
              <a:spAutoFit/>
            </a:bodyPr>
            <a:lstStyle/>
            <a:p>
              <a:r>
                <a:rPr lang="en-US" sz="2000" b="1" dirty="0">
                  <a:latin typeface="Times New Roman" panose="02020603050405020304" pitchFamily="18" charset="0"/>
                  <a:ea typeface="Times New Roman" panose="02020603050405020304" pitchFamily="18" charset="0"/>
                </a:rPr>
                <a:t>3. </a:t>
              </a:r>
              <a:r>
                <a:rPr lang="nl-NL" sz="2000" b="1" dirty="0">
                  <a:latin typeface="Times New Roman" panose="02020603050405020304" pitchFamily="18" charset="0"/>
                  <a:ea typeface="Times New Roman" panose="02020603050405020304" pitchFamily="18" charset="0"/>
                </a:rPr>
                <a:t>Phẩm chất</a:t>
              </a:r>
              <a:endParaRPr lang="en-US" sz="2000" dirty="0">
                <a:latin typeface="Times New Roman" panose="02020603050405020304" pitchFamily="18" charset="0"/>
                <a:ea typeface="Times New Roman" panose="02020603050405020304" pitchFamily="18" charset="0"/>
              </a:endParaRPr>
            </a:p>
            <a:p>
              <a:pPr algn="just"/>
              <a:r>
                <a:rPr lang="nl-NL" sz="2000" dirty="0">
                  <a:solidFill>
                    <a:srgbClr val="000000"/>
                  </a:solidFill>
                  <a:latin typeface="Times New Roman" panose="02020603050405020304" pitchFamily="18" charset="0"/>
                  <a:ea typeface="Times New Roman" panose="02020603050405020304" pitchFamily="18" charset="0"/>
                </a:rPr>
                <a:t>- HS học tập nghiêm túc, tích cực, có ý thức trồng và chăm sóc cây</a:t>
              </a:r>
              <a:endParaRPr lang="en-US" sz="2000" dirty="0">
                <a:latin typeface="Times New Roman" panose="02020603050405020304" pitchFamily="18" charset="0"/>
                <a:ea typeface="Times New Roman" panose="02020603050405020304" pitchFamily="18" charset="0"/>
              </a:endParaRPr>
            </a:p>
          </p:txBody>
        </p:sp>
        <p:sp>
          <p:nvSpPr>
            <p:cNvPr id="38" name="文本框 37">
              <a:extLst>
                <a:ext uri="{FF2B5EF4-FFF2-40B4-BE49-F238E27FC236}">
                  <a16:creationId xmlns:a16="http://schemas.microsoft.com/office/drawing/2014/main" id="{F219ECA0-85A7-455D-9EAC-897FD5751377}"/>
                </a:ext>
              </a:extLst>
            </p:cNvPr>
            <p:cNvSpPr txBox="1"/>
            <p:nvPr/>
          </p:nvSpPr>
          <p:spPr>
            <a:xfrm>
              <a:off x="4544317" y="4176353"/>
              <a:ext cx="8529398" cy="1631216"/>
            </a:xfrm>
            <a:prstGeom prst="rect">
              <a:avLst/>
            </a:prstGeom>
            <a:noFill/>
          </p:spPr>
          <p:txBody>
            <a:bodyPr wrap="square" rtlCol="0">
              <a:spAutoFit/>
            </a:bodyPr>
            <a:lstStyle/>
            <a:p>
              <a:pPr algn="just"/>
              <a:r>
                <a:rPr lang="nl-NL" sz="2000" b="1" dirty="0">
                  <a:latin typeface="Times New Roman" panose="02020603050405020304" pitchFamily="18" charset="0"/>
                  <a:ea typeface="Times New Roman" panose="02020603050405020304" pitchFamily="18" charset="0"/>
                </a:rPr>
                <a:t>4. Góp phần phát triển các năng lực:</a:t>
              </a:r>
              <a:endParaRPr lang="en-US" sz="2000" dirty="0">
                <a:latin typeface="Times New Roman" panose="02020603050405020304" pitchFamily="18" charset="0"/>
                <a:ea typeface="Times New Roman" panose="02020603050405020304" pitchFamily="18" charset="0"/>
              </a:endParaRPr>
            </a:p>
            <a:p>
              <a:pPr algn="just"/>
              <a:r>
                <a:rPr lang="nl-NL" sz="2000" dirty="0">
                  <a:latin typeface="Times New Roman" panose="02020603050405020304" pitchFamily="18" charset="0"/>
                  <a:ea typeface="Times New Roman" panose="02020603050405020304" pitchFamily="18" charset="0"/>
                </a:rPr>
                <a:t>- NL giải quyết vấn đề và sáng tạo,  NL hợp tác, NL sáng tạo</a:t>
              </a:r>
              <a:endParaRPr lang="en-US" sz="2000" dirty="0">
                <a:latin typeface="Times New Roman" panose="02020603050405020304" pitchFamily="18" charset="0"/>
                <a:ea typeface="Times New Roman" panose="02020603050405020304" pitchFamily="18" charset="0"/>
              </a:endParaRPr>
            </a:p>
            <a:p>
              <a:r>
                <a:rPr lang="nl-NL" sz="2000" b="1" i="1" dirty="0">
                  <a:latin typeface="Times New Roman" panose="02020603050405020304" pitchFamily="18" charset="0"/>
                  <a:ea typeface="Times New Roman" panose="02020603050405020304" pitchFamily="18" charset="0"/>
                </a:rPr>
                <a:t>* KNS:</a:t>
              </a:r>
              <a:r>
                <a:rPr lang="nl-NL" sz="2000" i="1" u="sng" dirty="0">
                  <a:latin typeface="Times New Roman" panose="02020603050405020304" pitchFamily="18" charset="0"/>
                  <a:ea typeface="Times New Roman" panose="02020603050405020304" pitchFamily="18" charset="0"/>
                </a:rPr>
                <a:t> </a:t>
              </a:r>
              <a:r>
                <a:rPr lang="nl-NL" sz="2000" i="1" dirty="0">
                  <a:latin typeface="Times New Roman" panose="02020603050405020304" pitchFamily="18" charset="0"/>
                  <a:ea typeface="Times New Roman" panose="02020603050405020304" pitchFamily="18" charset="0"/>
                </a:rPr>
                <a:t>- Hợp tác trong nhóm nhỏ</a:t>
              </a:r>
              <a:endParaRPr lang="en-US" sz="2000" dirty="0">
                <a:latin typeface="Times New Roman" panose="02020603050405020304" pitchFamily="18" charset="0"/>
                <a:ea typeface="Times New Roman" panose="02020603050405020304" pitchFamily="18" charset="0"/>
              </a:endParaRPr>
            </a:p>
            <a:p>
              <a:r>
                <a:rPr lang="nl-NL" sz="2000" i="1" dirty="0">
                  <a:latin typeface="Times New Roman" panose="02020603050405020304" pitchFamily="18" charset="0"/>
                  <a:ea typeface="Times New Roman" panose="02020603050405020304" pitchFamily="18" charset="0"/>
                </a:rPr>
                <a:t>             - Trình bày sản phẩm thu nhập được và các thông tin về chúng</a:t>
              </a:r>
              <a:endParaRPr lang="en-US" sz="2000" dirty="0">
                <a:latin typeface="Times New Roman" panose="02020603050405020304" pitchFamily="18" charset="0"/>
                <a:ea typeface="Times New Roman" panose="02020603050405020304" pitchFamily="18" charset="0"/>
              </a:endParaRPr>
            </a:p>
            <a:p>
              <a:r>
                <a:rPr lang="nl-NL" sz="2000" b="1" i="1" dirty="0">
                  <a:latin typeface="Times New Roman" panose="02020603050405020304" pitchFamily="18" charset="0"/>
                  <a:ea typeface="Times New Roman" panose="02020603050405020304" pitchFamily="18" charset="0"/>
                </a:rPr>
                <a:t>* GD BVMT:</a:t>
              </a:r>
              <a:r>
                <a:rPr lang="nl-NL" sz="2000" i="1" dirty="0">
                  <a:latin typeface="Times New Roman" panose="02020603050405020304" pitchFamily="18" charset="0"/>
                  <a:ea typeface="Times New Roman" panose="02020603050405020304" pitchFamily="18" charset="0"/>
                </a:rPr>
                <a:t> Một số đặc điểm chính của môi trường và tài nguyên thiên nhiên</a:t>
              </a:r>
              <a:endParaRPr lang="en-US" sz="2000" dirty="0">
                <a:latin typeface="Times New Roman" panose="02020603050405020304" pitchFamily="18" charset="0"/>
                <a:ea typeface="Times New Roman" panose="02020603050405020304" pitchFamily="18" charset="0"/>
              </a:endParaRPr>
            </a:p>
          </p:txBody>
        </p:sp>
      </p:grpSp>
      <p:pic>
        <p:nvPicPr>
          <p:cNvPr id="40" name="图片 39"/>
          <p:cNvPicPr>
            <a:picLocks noChangeAspect="1"/>
          </p:cNvPicPr>
          <p:nvPr/>
        </p:nvPicPr>
        <p:blipFill rotWithShape="1">
          <a:blip r:embed="rId7" cstate="print">
            <a:extLst>
              <a:ext uri="{28A0092B-C50C-407E-A947-70E740481C1C}">
                <a14:useLocalDpi xmlns:a14="http://schemas.microsoft.com/office/drawing/2010/main" val="0"/>
              </a:ext>
            </a:extLst>
          </a:blip>
          <a:srcRect l="8662" t="8696" r="37868" b="4743"/>
          <a:stretch/>
        </p:blipFill>
        <p:spPr>
          <a:xfrm>
            <a:off x="345572" y="1866909"/>
            <a:ext cx="3251461" cy="4800895"/>
          </a:xfrm>
          <a:prstGeom prst="rect">
            <a:avLst/>
          </a:prstGeom>
        </p:spPr>
      </p:pic>
      <p:sp>
        <p:nvSpPr>
          <p:cNvPr id="33" name="文本框 32"/>
          <p:cNvSpPr txBox="1"/>
          <p:nvPr/>
        </p:nvSpPr>
        <p:spPr>
          <a:xfrm>
            <a:off x="4817460" y="1059690"/>
            <a:ext cx="4721164"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chemeClr val="accent2">
                    <a:lumMod val="75000"/>
                  </a:schemeClr>
                </a:solidFill>
                <a:effectLst/>
                <a:uLnTx/>
                <a:uFillTx/>
                <a:latin typeface="SVN-Hole Hearted" panose="020B0A06020104020203" pitchFamily="34" charset="0"/>
                <a:ea typeface="字魂27号-布丁体" panose="00000500000000000000" pitchFamily="2" charset="-122"/>
              </a:rPr>
              <a:t>YÊU</a:t>
            </a:r>
            <a:r>
              <a:rPr kumimoji="0" lang="en-US" altLang="zh-CN" sz="4400" b="1" i="0" u="none" strike="noStrike" kern="1200" cap="none" spc="0" normalizeH="0" noProof="0" dirty="0">
                <a:ln>
                  <a:noFill/>
                </a:ln>
                <a:solidFill>
                  <a:schemeClr val="accent2">
                    <a:lumMod val="75000"/>
                  </a:schemeClr>
                </a:solidFill>
                <a:effectLst/>
                <a:uLnTx/>
                <a:uFillTx/>
                <a:latin typeface="SVN-Hole Hearted" panose="020B0A06020104020203" pitchFamily="34" charset="0"/>
                <a:ea typeface="字魂27号-布丁体" panose="00000500000000000000" pitchFamily="2" charset="-122"/>
              </a:rPr>
              <a:t> CẦU CẦN ĐẠT</a:t>
            </a:r>
            <a:endParaRPr kumimoji="0" lang="zh-CN" altLang="en-US" sz="4400" b="1" i="0" u="none" strike="noStrike" kern="1200" cap="none" spc="0" normalizeH="0" baseline="0" noProof="0" dirty="0">
              <a:ln>
                <a:noFill/>
              </a:ln>
              <a:solidFill>
                <a:schemeClr val="accent2">
                  <a:lumMod val="75000"/>
                </a:schemeClr>
              </a:solidFill>
              <a:effectLst/>
              <a:uLnTx/>
              <a:uFillTx/>
              <a:latin typeface="SVN-Hole Hearted" panose="020B0A06020104020203" pitchFamily="34" charset="0"/>
              <a:ea typeface="字魂27号-布丁体" panose="00000500000000000000" pitchFamily="2" charset="-122"/>
            </a:endParaRPr>
          </a:p>
        </p:txBody>
      </p:sp>
    </p:spTree>
    <p:extLst>
      <p:ext uri="{BB962C8B-B14F-4D97-AF65-F5344CB8AC3E}">
        <p14:creationId xmlns:p14="http://schemas.microsoft.com/office/powerpoint/2010/main" val="1566237018"/>
      </p:ext>
    </p:extLst>
  </p:cSld>
  <p:clrMapOvr>
    <a:masterClrMapping/>
  </p:clrMapOvr>
  <mc:AlternateContent xmlns:mc="http://schemas.openxmlformats.org/markup-compatibility/2006" xmlns:p14="http://schemas.microsoft.com/office/powerpoint/2010/main">
    <mc:Choice Requires="p14">
      <p:transition spd="slow" advTm="3000">
        <p14:flash/>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368" y="1030941"/>
            <a:ext cx="7292863" cy="4348637"/>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pic>
        <p:nvPicPr>
          <p:cNvPr id="22" name="图片 21"/>
          <p:cNvPicPr>
            <a:picLocks noChangeAspect="1"/>
          </p:cNvPicPr>
          <p:nvPr/>
        </p:nvPicPr>
        <p:blipFill rotWithShape="1">
          <a:blip r:embed="rId8" cstate="print">
            <a:extLst>
              <a:ext uri="{28A0092B-C50C-407E-A947-70E740481C1C}">
                <a14:useLocalDpi xmlns:a14="http://schemas.microsoft.com/office/drawing/2010/main" val="0"/>
              </a:ext>
            </a:extLst>
          </a:blip>
          <a:srcRect l="8242" t="1942" r="29675" b="8267"/>
          <a:stretch/>
        </p:blipFill>
        <p:spPr>
          <a:xfrm>
            <a:off x="152026" y="2164031"/>
            <a:ext cx="3073341" cy="4445000"/>
          </a:xfrm>
          <a:prstGeom prst="rect">
            <a:avLst/>
          </a:prstGeom>
        </p:spPr>
      </p:pic>
      <p:sp>
        <p:nvSpPr>
          <p:cNvPr id="9" name="文本框 8">
            <a:extLst>
              <a:ext uri="{FF2B5EF4-FFF2-40B4-BE49-F238E27FC236}">
                <a16:creationId xmlns:a16="http://schemas.microsoft.com/office/drawing/2014/main" id="{3CF1269B-D9F1-4F9A-AE86-BC3AE30EA714}"/>
              </a:ext>
            </a:extLst>
          </p:cNvPr>
          <p:cNvSpPr txBox="1"/>
          <p:nvPr/>
        </p:nvSpPr>
        <p:spPr>
          <a:xfrm>
            <a:off x="3377393" y="2474660"/>
            <a:ext cx="5480368" cy="1938992"/>
          </a:xfrm>
          <a:prstGeom prst="rect">
            <a:avLst/>
          </a:prstGeom>
          <a:noFill/>
        </p:spPr>
        <p:txBody>
          <a:bodyPr wrap="square" rtlCol="0">
            <a:spAutoFit/>
          </a:bodyPr>
          <a:lstStyle/>
          <a:p>
            <a:pPr algn="ctr" fontAlgn="base">
              <a:spcBef>
                <a:spcPct val="0"/>
              </a:spcBef>
              <a:spcAft>
                <a:spcPct val="0"/>
              </a:spcAft>
            </a:pPr>
            <a:r>
              <a:rPr lang="en-US" altLang="en-US" sz="4000" b="1" dirty="0" err="1">
                <a:solidFill>
                  <a:srgbClr val="6B8909"/>
                </a:solidFill>
                <a:latin typeface="SVN-Hole Hearted" panose="020B0A06020104020203" pitchFamily="34" charset="0"/>
                <a:cs typeface="Arial" panose="020B0604020202020204" pitchFamily="34" charset="0"/>
              </a:rPr>
              <a:t>Tìm</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hiểu</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nhu</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cầu</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chemeClr val="accent1">
                    <a:lumMod val="60000"/>
                    <a:lumOff val="40000"/>
                  </a:schemeClr>
                </a:solidFill>
                <a:effectLst>
                  <a:glow rad="101600">
                    <a:schemeClr val="accent3">
                      <a:satMod val="175000"/>
                      <a:alpha val="40000"/>
                    </a:schemeClr>
                  </a:glow>
                </a:effectLst>
                <a:latin typeface="SVN-Hole Hearted" panose="020B0A06020104020203" pitchFamily="34" charset="0"/>
                <a:cs typeface="Arial" panose="020B0604020202020204" pitchFamily="34" charset="0"/>
              </a:rPr>
              <a:t>nước</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của</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các</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loài</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thực</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vật</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khác</a:t>
            </a:r>
            <a:r>
              <a:rPr lang="en-US" altLang="en-US" sz="4000" b="1" dirty="0">
                <a:solidFill>
                  <a:srgbClr val="6B8909"/>
                </a:solidFill>
                <a:latin typeface="SVN-Hole Hearted" panose="020B0A06020104020203" pitchFamily="34" charset="0"/>
                <a:cs typeface="Arial" panose="020B0604020202020204" pitchFamily="34" charset="0"/>
              </a:rPr>
              <a:t> </a:t>
            </a:r>
            <a:r>
              <a:rPr lang="en-US" altLang="en-US" sz="4000" b="1" dirty="0" err="1">
                <a:solidFill>
                  <a:srgbClr val="6B8909"/>
                </a:solidFill>
                <a:latin typeface="SVN-Hole Hearted" panose="020B0A06020104020203" pitchFamily="34" charset="0"/>
                <a:cs typeface="Arial" panose="020B0604020202020204" pitchFamily="34" charset="0"/>
              </a:rPr>
              <a:t>nhau</a:t>
            </a:r>
            <a:endParaRPr lang="en-US" altLang="en-US" sz="4000" b="1" dirty="0">
              <a:solidFill>
                <a:srgbClr val="6B8909"/>
              </a:solidFill>
              <a:latin typeface="SVN-Hole Hearted" panose="020B0A06020104020203" pitchFamily="34" charset="0"/>
              <a:cs typeface="Arial" panose="020B0604020202020204" pitchFamily="34" charset="0"/>
            </a:endParaRPr>
          </a:p>
        </p:txBody>
      </p:sp>
      <p:sp>
        <p:nvSpPr>
          <p:cNvPr id="24" name="文本框 23">
            <a:extLst>
              <a:ext uri="{FF2B5EF4-FFF2-40B4-BE49-F238E27FC236}">
                <a16:creationId xmlns:a16="http://schemas.microsoft.com/office/drawing/2014/main" id="{3CF1269B-D9F1-4F9A-AE86-BC3AE30EA714}"/>
              </a:ext>
            </a:extLst>
          </p:cNvPr>
          <p:cNvSpPr txBox="1"/>
          <p:nvPr/>
        </p:nvSpPr>
        <p:spPr>
          <a:xfrm>
            <a:off x="4427725" y="1752800"/>
            <a:ext cx="3595951" cy="64633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3600" b="1" dirty="0">
                <a:solidFill>
                  <a:srgbClr val="FFC000"/>
                </a:solidFill>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rPr>
              <a:t>HOẠT ĐỘNG 1</a:t>
            </a:r>
            <a:endParaRPr kumimoji="1" lang="zh-CN" altLang="en-US" sz="3600" b="1" i="0" u="none" strike="noStrike" kern="1200" cap="none" spc="0" normalizeH="0" baseline="0" noProof="0" dirty="0">
              <a:ln>
                <a:noFill/>
              </a:ln>
              <a:solidFill>
                <a:srgbClr val="FFC000"/>
              </a:solidFill>
              <a:effectLst/>
              <a:uLnTx/>
              <a:uFillTx/>
              <a:latin typeface="SVN-Hole Hearted" panose="020B0A06020104020203" pitchFamily="34" charset="0"/>
              <a:ea typeface="思源黑体 CN Bold" panose="020B0800000000000000" pitchFamily="34" charset="-122"/>
              <a:cs typeface="字魂105号-简雅黑" panose="00000500000000000000" charset="-122"/>
              <a:sym typeface="思源黑体 CN" panose="020B0500000000000000" pitchFamily="34" charset="-122"/>
            </a:endParaRPr>
          </a:p>
        </p:txBody>
      </p:sp>
      <p:pic>
        <p:nvPicPr>
          <p:cNvPr id="3" name="Picture 2"/>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2150" l="10000" r="90000"/>
                    </a14:imgEffect>
                  </a14:imgLayer>
                </a14:imgProps>
              </a:ext>
              <a:ext uri="{28A0092B-C50C-407E-A947-70E740481C1C}">
                <a14:useLocalDpi xmlns:a14="http://schemas.microsoft.com/office/drawing/2010/main" val="0"/>
              </a:ext>
            </a:extLst>
          </a:blip>
          <a:stretch>
            <a:fillRect/>
          </a:stretch>
        </p:blipFill>
        <p:spPr>
          <a:xfrm>
            <a:off x="7684217" y="1408809"/>
            <a:ext cx="1100761" cy="1100761"/>
          </a:xfrm>
          <a:prstGeom prst="rect">
            <a:avLst/>
          </a:prstGeom>
        </p:spPr>
      </p:pic>
    </p:spTree>
    <p:extLst>
      <p:ext uri="{BB962C8B-B14F-4D97-AF65-F5344CB8AC3E}">
        <p14:creationId xmlns:p14="http://schemas.microsoft.com/office/powerpoint/2010/main" val="3996275307"/>
      </p:ext>
    </p:extLst>
  </p:cSld>
  <p:clrMapOvr>
    <a:masterClrMapping/>
  </p:clrMapOvr>
  <mc:AlternateContent xmlns:mc="http://schemas.openxmlformats.org/markup-compatibility/2006" xmlns:p14="http://schemas.microsoft.com/office/powerpoint/2010/main">
    <mc:Choice Requires="p14">
      <p:transition spd="slow" advTm="3000">
        <p14:flash/>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3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repeatCount="300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sp>
        <p:nvSpPr>
          <p:cNvPr id="34" name="文本框 33"/>
          <p:cNvSpPr txBox="1"/>
          <p:nvPr/>
        </p:nvSpPr>
        <p:spPr>
          <a:xfrm>
            <a:off x="2039564" y="349266"/>
            <a:ext cx="7699457" cy="1446550"/>
          </a:xfrm>
          <a:prstGeom prst="rect">
            <a:avLst/>
          </a:prstGeom>
          <a:solidFill>
            <a:schemeClr val="bg1"/>
          </a:solidFill>
          <a:ln w="38100">
            <a:solidFill>
              <a:srgbClr val="6B8909"/>
            </a:solidFill>
            <a:prstDash val="dash"/>
          </a:ln>
        </p:spPr>
        <p:txBody>
          <a:bodyPr wrap="square" rtlCol="0">
            <a:spAutoFit/>
          </a:bodyPr>
          <a:lstStyle/>
          <a:p>
            <a:pPr algn="ctr" fontAlgn="base">
              <a:spcBef>
                <a:spcPct val="20000"/>
              </a:spcBef>
              <a:spcAft>
                <a:spcPct val="0"/>
              </a:spcAft>
            </a:pPr>
            <a:r>
              <a:rPr lang="en-US" altLang="en-US" sz="4400" b="1" dirty="0" err="1">
                <a:solidFill>
                  <a:srgbClr val="FFAD2D"/>
                </a:solidFill>
                <a:latin typeface="Arial" panose="020B0604020202020204" pitchFamily="34" charset="0"/>
                <a:cs typeface="Arial" panose="020B0604020202020204" pitchFamily="34" charset="0"/>
              </a:rPr>
              <a:t>Phân</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loại</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các</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nhóm</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cây</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theo</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nhu</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cầu</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về</a:t>
            </a:r>
            <a:r>
              <a:rPr lang="en-US" altLang="en-US" sz="4400" b="1" dirty="0">
                <a:solidFill>
                  <a:srgbClr val="FFAD2D"/>
                </a:solidFill>
                <a:latin typeface="Arial" panose="020B0604020202020204" pitchFamily="34" charset="0"/>
                <a:cs typeface="Arial" panose="020B0604020202020204" pitchFamily="34" charset="0"/>
              </a:rPr>
              <a:t> </a:t>
            </a:r>
            <a:r>
              <a:rPr lang="en-US" altLang="en-US" sz="4400" b="1" dirty="0" err="1">
                <a:solidFill>
                  <a:srgbClr val="FFAD2D"/>
                </a:solidFill>
                <a:latin typeface="Arial" panose="020B0604020202020204" pitchFamily="34" charset="0"/>
                <a:cs typeface="Arial" panose="020B0604020202020204" pitchFamily="34" charset="0"/>
              </a:rPr>
              <a:t>nước</a:t>
            </a:r>
            <a:endParaRPr lang="en-US" altLang="en-US" sz="4400" b="1" dirty="0">
              <a:solidFill>
                <a:srgbClr val="FFAD2D"/>
              </a:solidFill>
              <a:latin typeface="Arial" panose="020B0604020202020204" pitchFamily="34" charset="0"/>
              <a:cs typeface="Arial" panose="020B0604020202020204" pitchFamily="34" charset="0"/>
            </a:endParaRPr>
          </a:p>
        </p:txBody>
      </p:sp>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grpSp>
        <p:nvGrpSpPr>
          <p:cNvPr id="2" name="组合 1"/>
          <p:cNvGrpSpPr/>
          <p:nvPr/>
        </p:nvGrpSpPr>
        <p:grpSpPr>
          <a:xfrm>
            <a:off x="1911010" y="2071449"/>
            <a:ext cx="9626566" cy="3929182"/>
            <a:chOff x="3942607" y="2128727"/>
            <a:chExt cx="7984235" cy="3189842"/>
          </a:xfrm>
        </p:grpSpPr>
        <p:pic>
          <p:nvPicPr>
            <p:cNvPr id="28" name="图片 27"/>
            <p:cNvPicPr>
              <a:picLocks noChangeAspect="1"/>
            </p:cNvPicPr>
            <p:nvPr/>
          </p:nvPicPr>
          <p:blipFill>
            <a:blip r:embed="rId6"/>
            <a:stretch>
              <a:fillRect/>
            </a:stretch>
          </p:blipFill>
          <p:spPr>
            <a:xfrm>
              <a:off x="3942607" y="2128727"/>
              <a:ext cx="3331487" cy="1217183"/>
            </a:xfrm>
            <a:prstGeom prst="rect">
              <a:avLst/>
            </a:prstGeom>
          </p:spPr>
        </p:pic>
        <p:pic>
          <p:nvPicPr>
            <p:cNvPr id="29" name="图片 28"/>
            <p:cNvPicPr>
              <a:picLocks noChangeAspect="1"/>
            </p:cNvPicPr>
            <p:nvPr/>
          </p:nvPicPr>
          <p:blipFill>
            <a:blip r:embed="rId6"/>
            <a:stretch>
              <a:fillRect/>
            </a:stretch>
          </p:blipFill>
          <p:spPr>
            <a:xfrm>
              <a:off x="7855440" y="2128727"/>
              <a:ext cx="4071402" cy="1586083"/>
            </a:xfrm>
            <a:prstGeom prst="rect">
              <a:avLst/>
            </a:prstGeom>
          </p:spPr>
        </p:pic>
        <p:pic>
          <p:nvPicPr>
            <p:cNvPr id="30" name="图片 29"/>
            <p:cNvPicPr>
              <a:picLocks noChangeAspect="1"/>
            </p:cNvPicPr>
            <p:nvPr/>
          </p:nvPicPr>
          <p:blipFill>
            <a:blip r:embed="rId6"/>
            <a:stretch>
              <a:fillRect/>
            </a:stretch>
          </p:blipFill>
          <p:spPr>
            <a:xfrm>
              <a:off x="4430256" y="3631049"/>
              <a:ext cx="3425184" cy="1217183"/>
            </a:xfrm>
            <a:prstGeom prst="rect">
              <a:avLst/>
            </a:prstGeom>
          </p:spPr>
        </p:pic>
        <p:pic>
          <p:nvPicPr>
            <p:cNvPr id="31" name="图片 30"/>
            <p:cNvPicPr>
              <a:picLocks noChangeAspect="1"/>
            </p:cNvPicPr>
            <p:nvPr/>
          </p:nvPicPr>
          <p:blipFill>
            <a:blip r:embed="rId6"/>
            <a:stretch>
              <a:fillRect/>
            </a:stretch>
          </p:blipFill>
          <p:spPr>
            <a:xfrm>
              <a:off x="8136591" y="3742848"/>
              <a:ext cx="3702718" cy="1575721"/>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3942607" y="2426568"/>
              <a:ext cx="3541502" cy="874522"/>
            </a:xfrm>
            <a:prstGeom prst="rect">
              <a:avLst/>
            </a:prstGeom>
            <a:noFill/>
          </p:spPr>
          <p:txBody>
            <a:bodyPr wrap="square" rtlCol="0">
              <a:spAutoFit/>
            </a:bodyPr>
            <a:lstStyle/>
            <a:p>
              <a:pPr algn="ctr" fontAlgn="base">
                <a:spcBef>
                  <a:spcPct val="0"/>
                </a:spcBef>
                <a:spcAft>
                  <a:spcPct val="0"/>
                </a:spcAft>
              </a:pPr>
              <a:r>
                <a:rPr lang="en-US" altLang="en-US" sz="3200" b="1" dirty="0">
                  <a:solidFill>
                    <a:schemeClr val="bg2">
                      <a:lumMod val="25000"/>
                    </a:schemeClr>
                  </a:solidFill>
                  <a:latin typeface="Arial" panose="020B0604020202020204" pitchFamily="34" charset="0"/>
                  <a:cs typeface="Arial" panose="020B0604020202020204" pitchFamily="34" charset="0"/>
                </a:rPr>
                <a:t>a) </a:t>
              </a:r>
              <a:r>
                <a:rPr lang="en-US" altLang="en-US" sz="3200" b="1" dirty="0" err="1">
                  <a:solidFill>
                    <a:schemeClr val="bg2">
                      <a:lumMod val="25000"/>
                    </a:schemeClr>
                  </a:solidFill>
                  <a:latin typeface="Arial" panose="020B0604020202020204" pitchFamily="34" charset="0"/>
                  <a:cs typeface="Arial" panose="020B0604020202020204" pitchFamily="34" charset="0"/>
                </a:rPr>
                <a:t>Nhóm</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cây</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sống</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dưới</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nước</a:t>
              </a:r>
              <a:r>
                <a:rPr lang="en-US" altLang="en-US" sz="3200" b="1" dirty="0">
                  <a:solidFill>
                    <a:schemeClr val="bg2">
                      <a:lumMod val="25000"/>
                    </a:schemeClr>
                  </a:solidFill>
                  <a:latin typeface="Arial" panose="020B0604020202020204" pitchFamily="34" charset="0"/>
                  <a:cs typeface="Arial" panose="020B0604020202020204" pitchFamily="34" charset="0"/>
                </a:rPr>
                <a:t> </a:t>
              </a:r>
            </a:p>
          </p:txBody>
        </p:sp>
        <p:sp>
          <p:nvSpPr>
            <p:cNvPr id="36" name="文本框 35">
              <a:extLst>
                <a:ext uri="{FF2B5EF4-FFF2-40B4-BE49-F238E27FC236}">
                  <a16:creationId xmlns:a16="http://schemas.microsoft.com/office/drawing/2014/main" id="{374AA899-1553-4277-9A94-347F72B2513F}"/>
                </a:ext>
              </a:extLst>
            </p:cNvPr>
            <p:cNvSpPr txBox="1"/>
            <p:nvPr/>
          </p:nvSpPr>
          <p:spPr>
            <a:xfrm>
              <a:off x="8093369" y="2385949"/>
              <a:ext cx="3595543" cy="1274303"/>
            </a:xfrm>
            <a:prstGeom prst="rect">
              <a:avLst/>
            </a:prstGeom>
            <a:noFill/>
          </p:spPr>
          <p:txBody>
            <a:bodyPr wrap="square" rtlCol="0">
              <a:spAutoFit/>
            </a:bodyPr>
            <a:lstStyle/>
            <a:p>
              <a:pPr algn="ctr" fontAlgn="base">
                <a:spcBef>
                  <a:spcPct val="0"/>
                </a:spcBef>
                <a:spcAft>
                  <a:spcPct val="0"/>
                </a:spcAft>
              </a:pPr>
              <a:r>
                <a:rPr lang="en-US" altLang="en-US" sz="3200" b="1" dirty="0">
                  <a:solidFill>
                    <a:schemeClr val="bg2">
                      <a:lumMod val="25000"/>
                    </a:schemeClr>
                  </a:solidFill>
                  <a:latin typeface="Arial" panose="020B0604020202020204" pitchFamily="34" charset="0"/>
                  <a:cs typeface="Arial" panose="020B0604020202020204" pitchFamily="34" charset="0"/>
                </a:rPr>
                <a:t>b) </a:t>
              </a:r>
              <a:r>
                <a:rPr lang="en-US" altLang="en-US" sz="3200" b="1" dirty="0" err="1">
                  <a:solidFill>
                    <a:schemeClr val="bg2">
                      <a:lumMod val="25000"/>
                    </a:schemeClr>
                  </a:solidFill>
                  <a:latin typeface="Arial" panose="020B0604020202020204" pitchFamily="34" charset="0"/>
                  <a:cs typeface="Arial" panose="020B0604020202020204" pitchFamily="34" charset="0"/>
                </a:rPr>
                <a:t>Nhóm</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cây</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sống</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trên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cạn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chịu</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được</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khô</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hạn</a:t>
              </a:r>
              <a:endParaRPr lang="en-US" altLang="en-US" sz="3200" dirty="0">
                <a:solidFill>
                  <a:schemeClr val="bg2">
                    <a:lumMod val="25000"/>
                  </a:schemeClr>
                </a:solidFill>
                <a:latin typeface="Arial" panose="020B0604020202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759EB407-3543-4625-9090-9DB6F342F025}"/>
                </a:ext>
              </a:extLst>
            </p:cNvPr>
            <p:cNvSpPr txBox="1"/>
            <p:nvPr/>
          </p:nvSpPr>
          <p:spPr>
            <a:xfrm>
              <a:off x="4519192" y="3875144"/>
              <a:ext cx="3259166" cy="874522"/>
            </a:xfrm>
            <a:prstGeom prst="rect">
              <a:avLst/>
            </a:prstGeom>
            <a:noFill/>
          </p:spPr>
          <p:txBody>
            <a:bodyPr wrap="square" rtlCol="0">
              <a:spAutoFit/>
            </a:bodyPr>
            <a:lstStyle/>
            <a:p>
              <a:pPr fontAlgn="base">
                <a:spcBef>
                  <a:spcPct val="50000"/>
                </a:spcBef>
                <a:spcAft>
                  <a:spcPct val="0"/>
                </a:spcAft>
              </a:pPr>
              <a:r>
                <a:rPr lang="en-US" altLang="en-US" sz="3200" b="1" dirty="0">
                  <a:solidFill>
                    <a:schemeClr val="bg2">
                      <a:lumMod val="25000"/>
                    </a:schemeClr>
                  </a:solidFill>
                  <a:latin typeface="Arial" panose="020B0604020202020204" pitchFamily="34" charset="0"/>
                  <a:cs typeface="Arial" panose="020B0604020202020204" pitchFamily="34" charset="0"/>
                </a:rPr>
                <a:t>c) </a:t>
              </a:r>
              <a:r>
                <a:rPr lang="en-US" altLang="en-US" sz="3200" b="1" dirty="0" err="1">
                  <a:solidFill>
                    <a:schemeClr val="bg2">
                      <a:lumMod val="25000"/>
                    </a:schemeClr>
                  </a:solidFill>
                  <a:latin typeface="Arial" panose="020B0604020202020204" pitchFamily="34" charset="0"/>
                  <a:cs typeface="Arial" panose="020B0604020202020204" pitchFamily="34" charset="0"/>
                </a:rPr>
                <a:t>Nhóm</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cây</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sống</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trên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cạn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ưa</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ẩm</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ướt</a:t>
              </a:r>
              <a:endParaRPr lang="en-US" altLang="en-US" sz="3200" b="1" dirty="0">
                <a:solidFill>
                  <a:schemeClr val="bg2">
                    <a:lumMod val="25000"/>
                  </a:schemeClr>
                </a:solidFill>
                <a:latin typeface="Arial" panose="020B0604020202020204" pitchFamily="34" charset="0"/>
                <a:cs typeface="Arial" panose="020B0604020202020204" pitchFamily="34" charset="0"/>
              </a:endParaRPr>
            </a:p>
          </p:txBody>
        </p:sp>
        <p:sp>
          <p:nvSpPr>
            <p:cNvPr id="38" name="文本框 37">
              <a:extLst>
                <a:ext uri="{FF2B5EF4-FFF2-40B4-BE49-F238E27FC236}">
                  <a16:creationId xmlns:a16="http://schemas.microsoft.com/office/drawing/2014/main" id="{F219ECA0-85A7-455D-9EAC-897FD5751377}"/>
                </a:ext>
              </a:extLst>
            </p:cNvPr>
            <p:cNvSpPr txBox="1"/>
            <p:nvPr/>
          </p:nvSpPr>
          <p:spPr>
            <a:xfrm>
              <a:off x="8396347" y="3952418"/>
              <a:ext cx="3183204" cy="1274303"/>
            </a:xfrm>
            <a:prstGeom prst="rect">
              <a:avLst/>
            </a:prstGeom>
            <a:noFill/>
          </p:spPr>
          <p:txBody>
            <a:bodyPr wrap="square" rtlCol="0">
              <a:spAutoFit/>
            </a:bodyPr>
            <a:lstStyle/>
            <a:p>
              <a:pPr algn="ctr" fontAlgn="base">
                <a:spcBef>
                  <a:spcPct val="0"/>
                </a:spcBef>
                <a:spcAft>
                  <a:spcPct val="0"/>
                </a:spcAft>
              </a:pPr>
              <a:r>
                <a:rPr lang="en-US" altLang="en-US" sz="3200" b="1" dirty="0">
                  <a:solidFill>
                    <a:schemeClr val="bg2">
                      <a:lumMod val="25000"/>
                    </a:schemeClr>
                  </a:solidFill>
                  <a:latin typeface="Arial" panose="020B0604020202020204" pitchFamily="34" charset="0"/>
                  <a:cs typeface="Arial" panose="020B0604020202020204" pitchFamily="34" charset="0"/>
                </a:rPr>
                <a:t>d) </a:t>
              </a:r>
              <a:r>
                <a:rPr lang="en-US" altLang="en-US" sz="3200" b="1" dirty="0" err="1">
                  <a:solidFill>
                    <a:schemeClr val="bg2">
                      <a:lumMod val="25000"/>
                    </a:schemeClr>
                  </a:solidFill>
                  <a:latin typeface="Arial" panose="020B0604020202020204" pitchFamily="34" charset="0"/>
                  <a:cs typeface="Arial" panose="020B0604020202020204" pitchFamily="34" charset="0"/>
                </a:rPr>
                <a:t>Nhóm</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cây</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sống</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cả</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trên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cạn</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và</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dưới</a:t>
              </a:r>
              <a:r>
                <a:rPr lang="en-US" altLang="en-US" sz="3200" b="1" dirty="0">
                  <a:solidFill>
                    <a:schemeClr val="bg2">
                      <a:lumMod val="25000"/>
                    </a:schemeClr>
                  </a:solidFill>
                  <a:latin typeface="Arial" panose="020B0604020202020204" pitchFamily="34" charset="0"/>
                  <a:cs typeface="Arial" panose="020B0604020202020204" pitchFamily="34" charset="0"/>
                </a:rPr>
                <a:t> </a:t>
              </a:r>
              <a:r>
                <a:rPr lang="en-US" altLang="en-US" sz="3200" b="1" dirty="0" err="1">
                  <a:solidFill>
                    <a:schemeClr val="bg2">
                      <a:lumMod val="25000"/>
                    </a:schemeClr>
                  </a:solidFill>
                  <a:latin typeface="Arial" panose="020B0604020202020204" pitchFamily="34" charset="0"/>
                  <a:cs typeface="Arial" panose="020B0604020202020204" pitchFamily="34" charset="0"/>
                </a:rPr>
                <a:t>nước</a:t>
              </a:r>
              <a:r>
                <a:rPr lang="en-US" altLang="en-US" sz="3200" b="1" dirty="0">
                  <a:solidFill>
                    <a:schemeClr val="bg2">
                      <a:lumMod val="25000"/>
                    </a:schemeClr>
                  </a:solidFill>
                  <a:latin typeface="Arial" panose="020B0604020202020204" pitchFamily="34" charset="0"/>
                  <a:cs typeface="Arial" panose="020B0604020202020204" pitchFamily="34" charset="0"/>
                </a:rPr>
                <a:t>.</a:t>
              </a:r>
              <a:endParaRPr lang="en-US" altLang="en-US" sz="3200" dirty="0">
                <a:solidFill>
                  <a:schemeClr val="bg2">
                    <a:lumMod val="25000"/>
                  </a:schemeClr>
                </a:solidFill>
                <a:latin typeface="Arial" panose="020B0604020202020204" pitchFamily="34" charset="0"/>
                <a:cs typeface="Arial" panose="020B0604020202020204" pitchFamily="34" charset="0"/>
              </a:endParaRPr>
            </a:p>
          </p:txBody>
        </p:sp>
      </p:grpSp>
      <p:pic>
        <p:nvPicPr>
          <p:cNvPr id="40" name="图片 39"/>
          <p:cNvPicPr>
            <a:picLocks noChangeAspect="1"/>
          </p:cNvPicPr>
          <p:nvPr/>
        </p:nvPicPr>
        <p:blipFill rotWithShape="1">
          <a:blip r:embed="rId7" cstate="print">
            <a:extLst>
              <a:ext uri="{28A0092B-C50C-407E-A947-70E740481C1C}">
                <a14:useLocalDpi xmlns:a14="http://schemas.microsoft.com/office/drawing/2010/main" val="0"/>
              </a:ext>
            </a:extLst>
          </a:blip>
          <a:srcRect l="8662" t="8696" r="37868" b="4743"/>
          <a:stretch/>
        </p:blipFill>
        <p:spPr>
          <a:xfrm>
            <a:off x="109519" y="3830418"/>
            <a:ext cx="2050465" cy="3027582"/>
          </a:xfrm>
          <a:prstGeom prst="rect">
            <a:avLst/>
          </a:prstGeom>
        </p:spPr>
      </p:pic>
    </p:spTree>
    <p:extLst>
      <p:ext uri="{BB962C8B-B14F-4D97-AF65-F5344CB8AC3E}">
        <p14:creationId xmlns:p14="http://schemas.microsoft.com/office/powerpoint/2010/main" val="1498756251"/>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661" y="701649"/>
            <a:ext cx="10429314" cy="531681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0048"/>
          <a:stretch/>
        </p:blipFill>
        <p:spPr>
          <a:xfrm flipH="1">
            <a:off x="-2" y="4441371"/>
            <a:ext cx="12192002" cy="2444348"/>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8" name="图片 7"/>
          <p:cNvPicPr>
            <a:picLocks noChangeAspect="1"/>
          </p:cNvPicPr>
          <p:nvPr/>
        </p:nvPicPr>
        <p:blipFill rotWithShape="1">
          <a:blip r:embed="rId7" cstate="print">
            <a:extLst>
              <a:ext uri="{28A0092B-C50C-407E-A947-70E740481C1C}">
                <a14:useLocalDpi xmlns:a14="http://schemas.microsoft.com/office/drawing/2010/main" val="0"/>
              </a:ext>
            </a:extLst>
          </a:blip>
          <a:srcRect t="17046" r="46220" b="15574"/>
          <a:stretch/>
        </p:blipFill>
        <p:spPr>
          <a:xfrm>
            <a:off x="0" y="2772978"/>
            <a:ext cx="3017139" cy="3780202"/>
          </a:xfrm>
          <a:prstGeom prst="rect">
            <a:avLst/>
          </a:prstGeom>
        </p:spPr>
      </p:pic>
      <p:pic>
        <p:nvPicPr>
          <p:cNvPr id="9" name="图片 8"/>
          <p:cNvPicPr>
            <a:picLocks noChangeAspect="1"/>
          </p:cNvPicPr>
          <p:nvPr/>
        </p:nvPicPr>
        <p:blipFill rotWithShape="1">
          <a:blip r:embed="rId8" cstate="print">
            <a:extLst>
              <a:ext uri="{28A0092B-C50C-407E-A947-70E740481C1C}">
                <a14:useLocalDpi xmlns:a14="http://schemas.microsoft.com/office/drawing/2010/main" val="0"/>
              </a:ext>
            </a:extLst>
          </a:blip>
          <a:srcRect l="39063" t="14991" r="5461" b="15724"/>
          <a:stretch/>
        </p:blipFill>
        <p:spPr>
          <a:xfrm>
            <a:off x="8824174" y="2958823"/>
            <a:ext cx="2990456" cy="3734861"/>
          </a:xfrm>
          <a:prstGeom prst="rect">
            <a:avLst/>
          </a:prstGeom>
        </p:spPr>
      </p:pic>
      <p:sp>
        <p:nvSpPr>
          <p:cNvPr id="2" name="TextBox 1"/>
          <p:cNvSpPr txBox="1"/>
          <p:nvPr/>
        </p:nvSpPr>
        <p:spPr>
          <a:xfrm>
            <a:off x="4043089" y="1875332"/>
            <a:ext cx="4332241" cy="2031325"/>
          </a:xfrm>
          <a:prstGeom prst="rect">
            <a:avLst/>
          </a:prstGeom>
          <a:noFill/>
        </p:spPr>
        <p:txBody>
          <a:bodyPr wrap="square" rtlCol="0">
            <a:spAutoFit/>
          </a:bodyPr>
          <a:lstStyle/>
          <a:p>
            <a:pPr algn="ctr"/>
            <a:r>
              <a:rPr lang="en-US" sz="5400" dirty="0" err="1">
                <a:solidFill>
                  <a:srgbClr val="FFC000"/>
                </a:solidFill>
                <a:latin typeface="SVN-Hole Hearted" panose="020B0A06020104020203" pitchFamily="34" charset="0"/>
              </a:rPr>
              <a:t>Thảo</a:t>
            </a:r>
            <a:r>
              <a:rPr lang="en-US" sz="5400" dirty="0">
                <a:solidFill>
                  <a:srgbClr val="FFC000"/>
                </a:solidFill>
                <a:latin typeface="SVN-Hole Hearted" panose="020B0A06020104020203" pitchFamily="34" charset="0"/>
              </a:rPr>
              <a:t> </a:t>
            </a:r>
            <a:r>
              <a:rPr lang="en-US" sz="5400" dirty="0" err="1">
                <a:solidFill>
                  <a:srgbClr val="FFC000"/>
                </a:solidFill>
                <a:latin typeface="SVN-Hole Hearted" panose="020B0A06020104020203" pitchFamily="34" charset="0"/>
              </a:rPr>
              <a:t>luận</a:t>
            </a:r>
            <a:r>
              <a:rPr lang="en-US" sz="5400" dirty="0">
                <a:solidFill>
                  <a:srgbClr val="FFC000"/>
                </a:solidFill>
                <a:latin typeface="SVN-Hole Hearted" panose="020B0A06020104020203" pitchFamily="34" charset="0"/>
              </a:rPr>
              <a:t> </a:t>
            </a:r>
            <a:r>
              <a:rPr lang="en-US" sz="7200" dirty="0">
                <a:solidFill>
                  <a:srgbClr val="C00000"/>
                </a:solidFill>
                <a:latin typeface="SVN-Hole Hearted" panose="020B0A06020104020203" pitchFamily="34" charset="0"/>
              </a:rPr>
              <a:t>NHÓM</a:t>
            </a:r>
            <a:endParaRPr lang="en-US" sz="5400" dirty="0">
              <a:solidFill>
                <a:srgbClr val="C00000"/>
              </a:solidFill>
              <a:latin typeface="SVN-Hole Hearted" panose="020B0A06020104020203" pitchFamily="34" charset="0"/>
            </a:endParaRPr>
          </a:p>
        </p:txBody>
      </p:sp>
      <p:sp>
        <p:nvSpPr>
          <p:cNvPr id="3" name="TextBox 2"/>
          <p:cNvSpPr txBox="1"/>
          <p:nvPr/>
        </p:nvSpPr>
        <p:spPr>
          <a:xfrm>
            <a:off x="3775032" y="3863230"/>
            <a:ext cx="5290419" cy="954107"/>
          </a:xfrm>
          <a:prstGeom prst="rect">
            <a:avLst/>
          </a:prstGeom>
          <a:noFill/>
        </p:spPr>
        <p:txBody>
          <a:bodyPr wrap="square" rtlCol="0">
            <a:spAutoFit/>
          </a:bodyPr>
          <a:lstStyle/>
          <a:p>
            <a:pPr algn="ctr"/>
            <a:r>
              <a:rPr lang="en-US" sz="2800" dirty="0" err="1">
                <a:latin typeface="Arial" panose="020B0604020202020204" pitchFamily="34" charset="0"/>
                <a:cs typeface="Arial" panose="020B0604020202020204" pitchFamily="34" charset="0"/>
              </a:rPr>
              <a:t>Quan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phân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cây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theo</a:t>
            </a:r>
            <a:r>
              <a:rPr lang="en-US" sz="2800" dirty="0">
                <a:latin typeface="Arial" panose="020B0604020202020204" pitchFamily="34" charset="0"/>
                <a:cs typeface="Arial" panose="020B0604020202020204" pitchFamily="34" charset="0"/>
              </a:rPr>
              <a:t> 4 </a:t>
            </a:r>
            <a:r>
              <a:rPr lang="en-US" sz="2800" dirty="0" err="1">
                <a:latin typeface="Arial" panose="020B0604020202020204" pitchFamily="34" charset="0"/>
                <a:cs typeface="Arial" panose="020B0604020202020204" pitchFamily="34" charset="0"/>
              </a:rPr>
              <a:t>nhóm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cho</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1846169"/>
      </p:ext>
    </p:extLst>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èo cái – Wikipedia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8491" y="100423"/>
            <a:ext cx="2953063" cy="22326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Đổ xô check-in bãi đá rêu xanh đẹp nhất Phú Yên - VietNamN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3730" y="2399915"/>
            <a:ext cx="2922583" cy="21276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au muống: nguồn gốc, phân loại và công dụ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95" y="4572000"/>
            <a:ext cx="2916271" cy="21459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ùa dứa ngọt lại về | baotintuc.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995" y="2388709"/>
            <a:ext cx="2886171" cy="213885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Xương rồng: ý nghĩa, công dụng của xương rồng với sức khỏ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9606" y="2388708"/>
            <a:ext cx="2960304" cy="212764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ây dương xỉ, cây xanh cho vườn đứng, thi công vườn đứng nh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995" y="100423"/>
            <a:ext cx="2916271" cy="224384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hi lao – Wikipedia tiếng Việ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7617" y="4572000"/>
            <a:ext cx="2953063" cy="214594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Bạn Kể Tên Các Loài Cây Sống Dưới Nước ? Bạn Kể Tên Một Số Cây Sống Dưới  Nước"/>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3730" y="4572000"/>
            <a:ext cx="2953063" cy="214594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Cây lúa có nguồn gốc như thế nào cấu tạo và vai trò"/>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70135" y="101468"/>
            <a:ext cx="2884335" cy="223264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Cây Thông Caribe - Mang lại không gian xanh, bầu không khí trong làn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92803" y="2399914"/>
            <a:ext cx="2861666" cy="211644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Những điều cần biết về cách trồng và chăm sóc cây Lưỡi Mác thủy sinh"/>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70134" y="4593367"/>
            <a:ext cx="2884335" cy="212457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Thuyết Minh Về Cây Dừa Bình Định, Bài Thuyết Minh Về Cây Dừa Lớp 10, Bình  Định"/>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37617" y="100422"/>
            <a:ext cx="2942293" cy="2232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1748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40"/>
                                        </p:tgtEl>
                                        <p:attrNameLst>
                                          <p:attrName>style.visibility</p:attrName>
                                        </p:attrNameLst>
                                      </p:cBhvr>
                                      <p:to>
                                        <p:strVal val="visible"/>
                                      </p:to>
                                    </p:set>
                                    <p:animEffect transition="in" filter="wipe(down)">
                                      <p:cBhvr>
                                        <p:cTn id="7" dur="500"/>
                                        <p:tgtEl>
                                          <p:spTgt spid="104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32"/>
                                        </p:tgtEl>
                                        <p:attrNameLst>
                                          <p:attrName>style.visibility</p:attrName>
                                        </p:attrNameLst>
                                      </p:cBhvr>
                                      <p:to>
                                        <p:strVal val="visible"/>
                                      </p:to>
                                    </p:set>
                                    <p:animEffect transition="in" filter="wipe(down)">
                                      <p:cBhvr>
                                        <p:cTn id="11" dur="500"/>
                                        <p:tgtEl>
                                          <p:spTgt spid="103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wipe(down)">
                                      <p:cBhvr>
                                        <p:cTn id="15" dur="500"/>
                                        <p:tgtEl>
                                          <p:spTgt spid="103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52"/>
                                        </p:tgtEl>
                                        <p:attrNameLst>
                                          <p:attrName>style.visibility</p:attrName>
                                        </p:attrNameLst>
                                      </p:cBhvr>
                                      <p:to>
                                        <p:strVal val="visible"/>
                                      </p:to>
                                    </p:set>
                                    <p:animEffect transition="in" filter="wipe(down)">
                                      <p:cBhvr>
                                        <p:cTn id="19" dur="500"/>
                                        <p:tgtEl>
                                          <p:spTgt spid="1052"/>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036"/>
                                        </p:tgtEl>
                                        <p:attrNameLst>
                                          <p:attrName>style.visibility</p:attrName>
                                        </p:attrNameLst>
                                      </p:cBhvr>
                                      <p:to>
                                        <p:strVal val="visible"/>
                                      </p:to>
                                    </p:set>
                                    <p:animEffect transition="in" filter="wipe(down)">
                                      <p:cBhvr>
                                        <p:cTn id="23" dur="500"/>
                                        <p:tgtEl>
                                          <p:spTgt spid="1036"/>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042"/>
                                        </p:tgtEl>
                                        <p:attrNameLst>
                                          <p:attrName>style.visibility</p:attrName>
                                        </p:attrNameLst>
                                      </p:cBhvr>
                                      <p:to>
                                        <p:strVal val="visible"/>
                                      </p:to>
                                    </p:set>
                                    <p:animEffect transition="in" filter="wipe(down)">
                                      <p:cBhvr>
                                        <p:cTn id="27" dur="500"/>
                                        <p:tgtEl>
                                          <p:spTgt spid="104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wipe(down)">
                                      <p:cBhvr>
                                        <p:cTn id="31" dur="500"/>
                                        <p:tgtEl>
                                          <p:spTgt spid="1026"/>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1028"/>
                                        </p:tgtEl>
                                        <p:attrNameLst>
                                          <p:attrName>style.visibility</p:attrName>
                                        </p:attrNameLst>
                                      </p:cBhvr>
                                      <p:to>
                                        <p:strVal val="visible"/>
                                      </p:to>
                                    </p:set>
                                    <p:animEffect transition="in" filter="wipe(down)">
                                      <p:cBhvr>
                                        <p:cTn id="35" dur="500"/>
                                        <p:tgtEl>
                                          <p:spTgt spid="1028"/>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1044"/>
                                        </p:tgtEl>
                                        <p:attrNameLst>
                                          <p:attrName>style.visibility</p:attrName>
                                        </p:attrNameLst>
                                      </p:cBhvr>
                                      <p:to>
                                        <p:strVal val="visible"/>
                                      </p:to>
                                    </p:set>
                                    <p:animEffect transition="in" filter="wipe(down)">
                                      <p:cBhvr>
                                        <p:cTn id="39" dur="500"/>
                                        <p:tgtEl>
                                          <p:spTgt spid="1044"/>
                                        </p:tgtEl>
                                      </p:cBhvr>
                                    </p:animEffect>
                                  </p:childTnLst>
                                </p:cTn>
                              </p:par>
                            </p:childTnLst>
                          </p:cTn>
                        </p:par>
                        <p:par>
                          <p:cTn id="40" fill="hold">
                            <p:stCondLst>
                              <p:cond delay="4500"/>
                            </p:stCondLst>
                            <p:childTnLst>
                              <p:par>
                                <p:cTn id="41" presetID="22" presetClass="entr" presetSubtype="4" fill="hold" nodeType="afterEffect">
                                  <p:stCondLst>
                                    <p:cond delay="0"/>
                                  </p:stCondLst>
                                  <p:childTnLst>
                                    <p:set>
                                      <p:cBhvr>
                                        <p:cTn id="42" dur="1" fill="hold">
                                          <p:stCondLst>
                                            <p:cond delay="0"/>
                                          </p:stCondLst>
                                        </p:cTn>
                                        <p:tgtEl>
                                          <p:spTgt spid="1046"/>
                                        </p:tgtEl>
                                        <p:attrNameLst>
                                          <p:attrName>style.visibility</p:attrName>
                                        </p:attrNameLst>
                                      </p:cBhvr>
                                      <p:to>
                                        <p:strVal val="visible"/>
                                      </p:to>
                                    </p:set>
                                    <p:animEffect transition="in" filter="wipe(down)">
                                      <p:cBhvr>
                                        <p:cTn id="43" dur="500"/>
                                        <p:tgtEl>
                                          <p:spTgt spid="104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1048"/>
                                        </p:tgtEl>
                                        <p:attrNameLst>
                                          <p:attrName>style.visibility</p:attrName>
                                        </p:attrNameLst>
                                      </p:cBhvr>
                                      <p:to>
                                        <p:strVal val="visible"/>
                                      </p:to>
                                    </p:set>
                                    <p:animEffect transition="in" filter="wipe(down)">
                                      <p:cBhvr>
                                        <p:cTn id="47" dur="500"/>
                                        <p:tgtEl>
                                          <p:spTgt spid="1048"/>
                                        </p:tgtEl>
                                      </p:cBhvr>
                                    </p:animEffect>
                                  </p:childTnLst>
                                </p:cTn>
                              </p:par>
                            </p:childTnLst>
                          </p:cTn>
                        </p:par>
                        <p:par>
                          <p:cTn id="48" fill="hold">
                            <p:stCondLst>
                              <p:cond delay="5500"/>
                            </p:stCondLst>
                            <p:childTnLst>
                              <p:par>
                                <p:cTn id="49" presetID="22" presetClass="entr" presetSubtype="4" fill="hold" nodeType="afterEffect">
                                  <p:stCondLst>
                                    <p:cond delay="0"/>
                                  </p:stCondLst>
                                  <p:childTnLst>
                                    <p:set>
                                      <p:cBhvr>
                                        <p:cTn id="50" dur="1" fill="hold">
                                          <p:stCondLst>
                                            <p:cond delay="0"/>
                                          </p:stCondLst>
                                        </p:cTn>
                                        <p:tgtEl>
                                          <p:spTgt spid="1050"/>
                                        </p:tgtEl>
                                        <p:attrNameLst>
                                          <p:attrName>style.visibility</p:attrName>
                                        </p:attrNameLst>
                                      </p:cBhvr>
                                      <p:to>
                                        <p:strVal val="visible"/>
                                      </p:to>
                                    </p:set>
                                    <p:animEffect transition="in" filter="wipe(down)">
                                      <p:cBhvr>
                                        <p:cTn id="51" dur="5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pic>
        <p:nvPicPr>
          <p:cNvPr id="29" name="图片 28"/>
          <p:cNvPicPr>
            <a:picLocks noChangeAspect="1"/>
          </p:cNvPicPr>
          <p:nvPr/>
        </p:nvPicPr>
        <p:blipFill>
          <a:blip r:embed="rId6"/>
          <a:stretch>
            <a:fillRect/>
          </a:stretch>
        </p:blipFill>
        <p:spPr>
          <a:xfrm>
            <a:off x="5249679" y="-21877"/>
            <a:ext cx="4813277" cy="3493085"/>
          </a:xfrm>
          <a:prstGeom prst="rect">
            <a:avLst/>
          </a:prstGeom>
        </p:spPr>
      </p:pic>
      <p:pic>
        <p:nvPicPr>
          <p:cNvPr id="30" name="图片 29"/>
          <p:cNvPicPr>
            <a:picLocks noChangeAspect="1"/>
          </p:cNvPicPr>
          <p:nvPr/>
        </p:nvPicPr>
        <p:blipFill>
          <a:blip r:embed="rId6"/>
          <a:stretch>
            <a:fillRect/>
          </a:stretch>
        </p:blipFill>
        <p:spPr>
          <a:xfrm>
            <a:off x="530174" y="145985"/>
            <a:ext cx="4129733" cy="3191441"/>
          </a:xfrm>
          <a:prstGeom prst="rect">
            <a:avLst/>
          </a:prstGeom>
        </p:spPr>
      </p:pic>
      <p:pic>
        <p:nvPicPr>
          <p:cNvPr id="31" name="图片 30"/>
          <p:cNvPicPr>
            <a:picLocks noChangeAspect="1"/>
          </p:cNvPicPr>
          <p:nvPr/>
        </p:nvPicPr>
        <p:blipFill>
          <a:blip r:embed="rId6"/>
          <a:stretch>
            <a:fillRect/>
          </a:stretch>
        </p:blipFill>
        <p:spPr>
          <a:xfrm>
            <a:off x="4866652" y="3585303"/>
            <a:ext cx="4639635" cy="3180405"/>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9638367" y="3722538"/>
            <a:ext cx="2421553" cy="707886"/>
          </a:xfrm>
          <a:prstGeom prst="rect">
            <a:avLst/>
          </a:prstGeom>
          <a:solidFill>
            <a:srgbClr val="92D050"/>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en-US" altLang="en-US" sz="2000" b="1" dirty="0">
                <a:solidFill>
                  <a:schemeClr val="bg2">
                    <a:lumMod val="25000"/>
                  </a:schemeClr>
                </a:solidFill>
                <a:latin typeface="Arial" panose="020B0604020202020204" pitchFamily="34" charset="0"/>
                <a:cs typeface="Arial" panose="020B0604020202020204" pitchFamily="34" charset="0"/>
              </a:rPr>
              <a:t>a) </a:t>
            </a:r>
            <a:r>
              <a:rPr lang="en-US" altLang="en-US" sz="2000" b="1" dirty="0" err="1">
                <a:solidFill>
                  <a:schemeClr val="bg2">
                    <a:lumMod val="25000"/>
                  </a:schemeClr>
                </a:solidFill>
                <a:latin typeface="Arial" panose="020B0604020202020204" pitchFamily="34" charset="0"/>
                <a:cs typeface="Arial" panose="020B0604020202020204" pitchFamily="34" charset="0"/>
              </a:rPr>
              <a:t>Nhóm</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cây</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sống</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dưới</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nước</a:t>
            </a:r>
            <a:r>
              <a:rPr lang="en-US" altLang="en-US" sz="2000" b="1" dirty="0">
                <a:solidFill>
                  <a:schemeClr val="bg2">
                    <a:lumMod val="25000"/>
                  </a:schemeClr>
                </a:solidFill>
                <a:latin typeface="Arial" panose="020B0604020202020204" pitchFamily="34" charset="0"/>
                <a:cs typeface="Arial" panose="020B0604020202020204" pitchFamily="34" charset="0"/>
              </a:rPr>
              <a:t> </a:t>
            </a:r>
          </a:p>
        </p:txBody>
      </p:sp>
      <p:pic>
        <p:nvPicPr>
          <p:cNvPr id="17" name="Picture 2" descr="Bèo cái – Wikipedia tiếng Việ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0000" y="672881"/>
            <a:ext cx="3840502" cy="2441025"/>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Picture 20" descr="Bạn Kể Tên Các Loài Cây Sống Dưới Nước ? Bạn Kể Tên Một Số Cây Sống Dưới  Nước"/>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89709" y="4105200"/>
            <a:ext cx="4165600" cy="2420831"/>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26" descr="Những điều cần biết về cách trồng và chăm sóc cây Lưỡi Mác thủy sin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55860" y="474143"/>
            <a:ext cx="4355683" cy="274627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924836" y="6331047"/>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Hoa</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sen</a:t>
            </a:r>
            <a:endParaRPr lang="en-US" sz="2400" dirty="0">
              <a:solidFill>
                <a:srgbClr val="F45B4D"/>
              </a:solidFill>
              <a:latin typeface="UTM Colossalis" panose="02040603050506020204" pitchFamily="18" charset="0"/>
            </a:endParaRPr>
          </a:p>
        </p:txBody>
      </p:sp>
      <p:sp>
        <p:nvSpPr>
          <p:cNvPr id="21" name="TextBox 20"/>
          <p:cNvSpPr txBox="1"/>
          <p:nvPr/>
        </p:nvSpPr>
        <p:spPr>
          <a:xfrm>
            <a:off x="2990146" y="2892899"/>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Bèo</a:t>
            </a:r>
            <a:endParaRPr lang="en-US" sz="2400" dirty="0">
              <a:solidFill>
                <a:srgbClr val="F45B4D"/>
              </a:solidFill>
              <a:latin typeface="UTM Colossalis" panose="02040603050506020204" pitchFamily="18" charset="0"/>
            </a:endParaRPr>
          </a:p>
        </p:txBody>
      </p:sp>
      <p:sp>
        <p:nvSpPr>
          <p:cNvPr id="22" name="TextBox 21"/>
          <p:cNvSpPr txBox="1"/>
          <p:nvPr/>
        </p:nvSpPr>
        <p:spPr>
          <a:xfrm>
            <a:off x="8743966" y="2952073"/>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Lưỡi</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mác</a:t>
            </a:r>
            <a:endParaRPr lang="en-US" sz="2400" dirty="0">
              <a:solidFill>
                <a:srgbClr val="F45B4D"/>
              </a:solidFill>
              <a:latin typeface="UTM Colossalis" panose="02040603050506020204" pitchFamily="18" charset="0"/>
            </a:endParaRPr>
          </a:p>
        </p:txBody>
      </p:sp>
      <p:pic>
        <p:nvPicPr>
          <p:cNvPr id="24" name="图片 29"/>
          <p:cNvPicPr>
            <a:picLocks noChangeAspect="1"/>
          </p:cNvPicPr>
          <p:nvPr/>
        </p:nvPicPr>
        <p:blipFill>
          <a:blip r:embed="rId6"/>
          <a:stretch>
            <a:fillRect/>
          </a:stretch>
        </p:blipFill>
        <p:spPr>
          <a:xfrm>
            <a:off x="371557" y="3353971"/>
            <a:ext cx="4129733" cy="3191441"/>
          </a:xfrm>
          <a:prstGeom prst="rect">
            <a:avLst/>
          </a:prstGeom>
        </p:spPr>
      </p:pic>
      <p:pic>
        <p:nvPicPr>
          <p:cNvPr id="32" name="Picture 22" descr="Cây lúa có nguồn gốc như thế nào cấu tạo và vai trò"/>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8982" y="3953338"/>
            <a:ext cx="3769018" cy="2276988"/>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2831529" y="6100885"/>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Lúa</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nước</a:t>
            </a:r>
            <a:endParaRPr lang="en-US" sz="2400" dirty="0">
              <a:solidFill>
                <a:srgbClr val="F45B4D"/>
              </a:solidFill>
              <a:latin typeface="UTM Colossalis" panose="02040603050506020204" pitchFamily="18" charset="0"/>
            </a:endParaRPr>
          </a:p>
        </p:txBody>
      </p:sp>
    </p:spTree>
    <p:extLst>
      <p:ext uri="{BB962C8B-B14F-4D97-AF65-F5344CB8AC3E}">
        <p14:creationId xmlns:p14="http://schemas.microsoft.com/office/powerpoint/2010/main" val="1966702581"/>
      </p:ext>
    </p:extLst>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2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500" fill="hold"/>
                                        <p:tgtEl>
                                          <p:spTgt spid="30"/>
                                        </p:tgtEl>
                                        <p:attrNameLst>
                                          <p:attrName>ppt_w</p:attrName>
                                        </p:attrNameLst>
                                      </p:cBhvr>
                                      <p:tavLst>
                                        <p:tav tm="0">
                                          <p:val>
                                            <p:fltVal val="0"/>
                                          </p:val>
                                        </p:tav>
                                        <p:tav tm="100000">
                                          <p:val>
                                            <p:strVal val="#ppt_w"/>
                                          </p:val>
                                        </p:tav>
                                      </p:tavLst>
                                    </p:anim>
                                    <p:anim calcmode="lin" valueType="num">
                                      <p:cBhvr>
                                        <p:cTn id="18" dur="500" fill="hold"/>
                                        <p:tgtEl>
                                          <p:spTgt spid="30"/>
                                        </p:tgtEl>
                                        <p:attrNameLst>
                                          <p:attrName>ppt_h</p:attrName>
                                        </p:attrNameLst>
                                      </p:cBhvr>
                                      <p:tavLst>
                                        <p:tav tm="0">
                                          <p:val>
                                            <p:fltVal val="0"/>
                                          </p:val>
                                        </p:tav>
                                        <p:tav tm="100000">
                                          <p:val>
                                            <p:strVal val="#ppt_h"/>
                                          </p:val>
                                        </p:tav>
                                      </p:tavLst>
                                    </p:anim>
                                    <p:animEffect transition="in" filter="fade">
                                      <p:cBhvr>
                                        <p:cTn id="19" dur="500"/>
                                        <p:tgtEl>
                                          <p:spTgt spid="3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par>
                                <p:cTn id="30" presetID="22" presetClass="entr" presetSubtype="4"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down)">
                                      <p:cBhvr>
                                        <p:cTn id="32" dur="500"/>
                                        <p:tgtEl>
                                          <p:spTgt spid="29"/>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down)">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randombar(horizontal)">
                                      <p:cBhvr>
                                        <p:cTn id="40" dur="500"/>
                                        <p:tgtEl>
                                          <p:spTgt spid="32"/>
                                        </p:tgtEl>
                                      </p:cBhvr>
                                    </p:animEffect>
                                  </p:childTnLst>
                                </p:cTn>
                              </p:par>
                              <p:par>
                                <p:cTn id="41" presetID="14" presetClass="entr" presetSubtype="1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randombar(horizontal)">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1000"/>
                                        <p:tgtEl>
                                          <p:spTgt spid="31"/>
                                        </p:tgtEl>
                                      </p:cBhvr>
                                    </p:animEffect>
                                    <p:anim calcmode="lin" valueType="num">
                                      <p:cBhvr>
                                        <p:cTn id="57" dur="1000" fill="hold"/>
                                        <p:tgtEl>
                                          <p:spTgt spid="31"/>
                                        </p:tgtEl>
                                        <p:attrNameLst>
                                          <p:attrName>ppt_x</p:attrName>
                                        </p:attrNameLst>
                                      </p:cBhvr>
                                      <p:tavLst>
                                        <p:tav tm="0">
                                          <p:val>
                                            <p:strVal val="#ppt_x"/>
                                          </p:val>
                                        </p:tav>
                                        <p:tav tm="100000">
                                          <p:val>
                                            <p:strVal val="#ppt_x"/>
                                          </p:val>
                                        </p:tav>
                                      </p:tavLst>
                                    </p:anim>
                                    <p:anim calcmode="lin" valueType="num">
                                      <p:cBhvr>
                                        <p:cTn id="58" dur="1000" fill="hold"/>
                                        <p:tgtEl>
                                          <p:spTgt spid="3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1000"/>
                                        <p:tgtEl>
                                          <p:spTgt spid="3"/>
                                        </p:tgtEl>
                                      </p:cBhvr>
                                    </p:animEffect>
                                    <p:anim calcmode="lin" valueType="num">
                                      <p:cBhvr>
                                        <p:cTn id="62" dur="1000" fill="hold"/>
                                        <p:tgtEl>
                                          <p:spTgt spid="3"/>
                                        </p:tgtEl>
                                        <p:attrNameLst>
                                          <p:attrName>ppt_x</p:attrName>
                                        </p:attrNameLst>
                                      </p:cBhvr>
                                      <p:tavLst>
                                        <p:tav tm="0">
                                          <p:val>
                                            <p:strVal val="#ppt_x"/>
                                          </p:val>
                                        </p:tav>
                                        <p:tav tm="100000">
                                          <p:val>
                                            <p:strVal val="#ppt_x"/>
                                          </p:val>
                                        </p:tav>
                                      </p:tavLst>
                                    </p:anim>
                                    <p:anim calcmode="lin" valueType="num">
                                      <p:cBhvr>
                                        <p:cTn id="6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 grpId="0" animBg="1"/>
      <p:bldP spid="21" grpId="0" animBg="1"/>
      <p:bldP spid="22"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9"/>
          <p:cNvPicPr>
            <a:picLocks noChangeAspect="1"/>
          </p:cNvPicPr>
          <p:nvPr/>
        </p:nvPicPr>
        <p:blipFill>
          <a:blip r:embed="rId2"/>
          <a:stretch>
            <a:fillRect/>
          </a:stretch>
        </p:blipFill>
        <p:spPr>
          <a:xfrm>
            <a:off x="371557" y="3353971"/>
            <a:ext cx="4129733" cy="3191441"/>
          </a:xfrm>
          <a:prstGeom prst="rect">
            <a:avLst/>
          </a:prstGeom>
        </p:spPr>
      </p:pic>
      <p:pic>
        <p:nvPicPr>
          <p:cNvPr id="25" name="图片 24"/>
          <p:cNvPicPr>
            <a:picLocks noChangeAspect="1"/>
          </p:cNvPicPr>
          <p:nvPr/>
        </p:nvPicPr>
        <p:blipFill rotWithShape="1">
          <a:blip r:embed="rId3"/>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9638367" y="3722538"/>
            <a:ext cx="2421553" cy="1015663"/>
          </a:xfrm>
          <a:prstGeom prst="rect">
            <a:avLst/>
          </a:prstGeom>
          <a:solidFill>
            <a:srgbClr val="FFC000"/>
          </a:solidFill>
          <a:ln w="28575">
            <a:solidFill>
              <a:schemeClr val="tx1">
                <a:lumMod val="75000"/>
                <a:lumOff val="25000"/>
              </a:schemeClr>
            </a:solidFill>
          </a:ln>
        </p:spPr>
        <p:txBody>
          <a:bodyPr wrap="square" rtlCol="0">
            <a:spAutoFit/>
          </a:bodyPr>
          <a:lstStyle/>
          <a:p>
            <a:pPr algn="ctr" fontAlgn="base">
              <a:spcBef>
                <a:spcPct val="0"/>
              </a:spcBef>
              <a:spcAft>
                <a:spcPct val="0"/>
              </a:spcAft>
            </a:pPr>
            <a:r>
              <a:rPr lang="en-US" altLang="en-US" sz="2000" b="1" dirty="0">
                <a:solidFill>
                  <a:schemeClr val="bg2">
                    <a:lumMod val="25000"/>
                  </a:schemeClr>
                </a:solidFill>
                <a:latin typeface="Arial" panose="020B0604020202020204" pitchFamily="34" charset="0"/>
                <a:cs typeface="Arial" panose="020B0604020202020204" pitchFamily="34" charset="0"/>
              </a:rPr>
              <a:t>b) </a:t>
            </a:r>
            <a:r>
              <a:rPr lang="en-US" altLang="en-US" sz="2000" b="1" dirty="0" err="1">
                <a:solidFill>
                  <a:schemeClr val="bg2">
                    <a:lumMod val="25000"/>
                  </a:schemeClr>
                </a:solidFill>
                <a:latin typeface="Arial" panose="020B0604020202020204" pitchFamily="34" charset="0"/>
                <a:cs typeface="Arial" panose="020B0604020202020204" pitchFamily="34" charset="0"/>
              </a:rPr>
              <a:t>Nhóm</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cây</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sống</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trên</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cạn</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chịu</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được</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khô</a:t>
            </a:r>
            <a:r>
              <a:rPr lang="en-US" altLang="en-US" sz="2000" b="1" dirty="0">
                <a:solidFill>
                  <a:schemeClr val="bg2">
                    <a:lumMod val="25000"/>
                  </a:schemeClr>
                </a:solidFill>
                <a:latin typeface="Arial" panose="020B0604020202020204" pitchFamily="34" charset="0"/>
                <a:cs typeface="Arial" panose="020B0604020202020204" pitchFamily="34" charset="0"/>
              </a:rPr>
              <a:t> </a:t>
            </a:r>
            <a:r>
              <a:rPr lang="en-US" altLang="en-US" sz="2000" b="1" dirty="0" err="1">
                <a:solidFill>
                  <a:schemeClr val="bg2">
                    <a:lumMod val="25000"/>
                  </a:schemeClr>
                </a:solidFill>
                <a:latin typeface="Arial" panose="020B0604020202020204" pitchFamily="34" charset="0"/>
                <a:cs typeface="Arial" panose="020B0604020202020204" pitchFamily="34" charset="0"/>
              </a:rPr>
              <a:t>hạn</a:t>
            </a:r>
            <a:endParaRPr lang="en-US" altLang="en-US" sz="2000" dirty="0">
              <a:solidFill>
                <a:schemeClr val="bg2">
                  <a:lumMod val="25000"/>
                </a:schemeClr>
              </a:solidFill>
              <a:latin typeface="Arial" panose="020B0604020202020204" pitchFamily="34" charset="0"/>
              <a:cs typeface="Arial" panose="020B0604020202020204" pitchFamily="34" charset="0"/>
            </a:endParaRPr>
          </a:p>
        </p:txBody>
      </p:sp>
      <p:pic>
        <p:nvPicPr>
          <p:cNvPr id="26" name="Picture 12" descr="Xương rồng: ý nghĩa, công dụng của xương rồng với sức khỏ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694" y="734235"/>
            <a:ext cx="3776595" cy="2304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 name="Picture 24" descr="Cây Thông Caribe - Mang lại không gian xanh, bầu không khí trong là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91154" y="666445"/>
            <a:ext cx="4399611" cy="2533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4" name="Picture 18" descr="Phi lao – Wikipedia tiếng Việ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08969" y="3815063"/>
            <a:ext cx="4269135" cy="2363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3" name="Picture 8" descr="Mùa dứa ngọt lại về | baotintuc.v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5709" y="3826709"/>
            <a:ext cx="3752611" cy="2487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990145" y="2892899"/>
            <a:ext cx="1882703"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Xương</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rồng</a:t>
            </a:r>
            <a:endParaRPr lang="en-US" sz="2400" dirty="0">
              <a:solidFill>
                <a:srgbClr val="F45B4D"/>
              </a:solidFill>
              <a:latin typeface="UTM Colossalis" panose="02040603050506020204" pitchFamily="18" charset="0"/>
            </a:endParaRPr>
          </a:p>
        </p:txBody>
      </p:sp>
      <p:sp>
        <p:nvSpPr>
          <p:cNvPr id="22" name="TextBox 21"/>
          <p:cNvSpPr txBox="1"/>
          <p:nvPr/>
        </p:nvSpPr>
        <p:spPr>
          <a:xfrm>
            <a:off x="8743966" y="2952073"/>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Cây</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thông</a:t>
            </a:r>
            <a:endParaRPr lang="en-US" sz="2400" dirty="0">
              <a:solidFill>
                <a:srgbClr val="F45B4D"/>
              </a:solidFill>
              <a:latin typeface="UTM Colossalis" panose="02040603050506020204" pitchFamily="18" charset="0"/>
            </a:endParaRPr>
          </a:p>
        </p:txBody>
      </p:sp>
      <p:sp>
        <p:nvSpPr>
          <p:cNvPr id="27" name="TextBox 26"/>
          <p:cNvSpPr txBox="1"/>
          <p:nvPr/>
        </p:nvSpPr>
        <p:spPr>
          <a:xfrm>
            <a:off x="2831529" y="6100885"/>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Dứa</a:t>
            </a:r>
            <a:endParaRPr lang="en-US" sz="2400" dirty="0">
              <a:solidFill>
                <a:srgbClr val="F45B4D"/>
              </a:solidFill>
              <a:latin typeface="UTM Colossalis" panose="02040603050506020204" pitchFamily="18" charset="0"/>
            </a:endParaRPr>
          </a:p>
        </p:txBody>
      </p:sp>
      <p:sp>
        <p:nvSpPr>
          <p:cNvPr id="3" name="TextBox 2"/>
          <p:cNvSpPr txBox="1"/>
          <p:nvPr/>
        </p:nvSpPr>
        <p:spPr>
          <a:xfrm>
            <a:off x="7931427" y="5923224"/>
            <a:ext cx="1706940"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solidFill>
                  <a:srgbClr val="F45B4D"/>
                </a:solidFill>
                <a:latin typeface="UTM Colossalis" panose="02040603050506020204" pitchFamily="18" charset="0"/>
              </a:rPr>
              <a:t>Phi </a:t>
            </a:r>
            <a:r>
              <a:rPr lang="en-US" sz="2400" dirty="0" err="1">
                <a:solidFill>
                  <a:srgbClr val="F45B4D"/>
                </a:solidFill>
                <a:latin typeface="UTM Colossalis" panose="02040603050506020204" pitchFamily="18" charset="0"/>
              </a:rPr>
              <a:t>lao</a:t>
            </a:r>
            <a:endParaRPr lang="en-US" sz="2400" dirty="0">
              <a:solidFill>
                <a:srgbClr val="F45B4D"/>
              </a:solidFill>
              <a:latin typeface="UTM Colossalis" panose="02040603050506020204" pitchFamily="18" charset="0"/>
            </a:endParaRPr>
          </a:p>
        </p:txBody>
      </p:sp>
    </p:spTree>
    <p:extLst>
      <p:ext uri="{BB962C8B-B14F-4D97-AF65-F5344CB8AC3E}">
        <p14:creationId xmlns:p14="http://schemas.microsoft.com/office/powerpoint/2010/main" val="342339548"/>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down)">
                                      <p:cBhvr>
                                        <p:cTn id="20" dur="500"/>
                                        <p:tgtEl>
                                          <p:spTgt spid="2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additive="base">
                                        <p:cTn id="28" dur="500" fill="hold"/>
                                        <p:tgtEl>
                                          <p:spTgt spid="33"/>
                                        </p:tgtEl>
                                        <p:attrNameLst>
                                          <p:attrName>ppt_x</p:attrName>
                                        </p:attrNameLst>
                                      </p:cBhvr>
                                      <p:tavLst>
                                        <p:tav tm="0">
                                          <p:val>
                                            <p:strVal val="#ppt_x"/>
                                          </p:val>
                                        </p:tav>
                                        <p:tav tm="100000">
                                          <p:val>
                                            <p:strVal val="#ppt_x"/>
                                          </p:val>
                                        </p:tav>
                                      </p:tavLst>
                                    </p:anim>
                                    <p:anim calcmode="lin" valueType="num">
                                      <p:cBhvr additive="base">
                                        <p:cTn id="29" dur="500" fill="hold"/>
                                        <p:tgtEl>
                                          <p:spTgt spid="33"/>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ppt_x"/>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down)">
                                      <p:cBhvr>
                                        <p:cTn id="38" dur="500"/>
                                        <p:tgtEl>
                                          <p:spTgt spid="3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down)">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1" grpId="0" animBg="1"/>
      <p:bldP spid="22" grpId="0" animBg="1"/>
      <p:bldP spid="27"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9"/>
          <p:cNvPicPr>
            <a:picLocks noChangeAspect="1"/>
          </p:cNvPicPr>
          <p:nvPr/>
        </p:nvPicPr>
        <p:blipFill>
          <a:blip r:embed="rId2"/>
          <a:stretch>
            <a:fillRect/>
          </a:stretch>
        </p:blipFill>
        <p:spPr>
          <a:xfrm>
            <a:off x="371557" y="3353971"/>
            <a:ext cx="4129733" cy="3191441"/>
          </a:xfrm>
          <a:prstGeom prst="rect">
            <a:avLst/>
          </a:prstGeom>
        </p:spPr>
      </p:pic>
      <p:pic>
        <p:nvPicPr>
          <p:cNvPr id="25" name="图片 24"/>
          <p:cNvPicPr>
            <a:picLocks noChangeAspect="1"/>
          </p:cNvPicPr>
          <p:nvPr/>
        </p:nvPicPr>
        <p:blipFill rotWithShape="1">
          <a:blip r:embed="rId3"/>
          <a:srcRect l="24948" t="4345" r="4820" b="55235"/>
          <a:stretch/>
        </p:blipFill>
        <p:spPr>
          <a:xfrm>
            <a:off x="-2" y="-1"/>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5" name="文本框 34">
            <a:extLst>
              <a:ext uri="{FF2B5EF4-FFF2-40B4-BE49-F238E27FC236}">
                <a16:creationId xmlns:a16="http://schemas.microsoft.com/office/drawing/2014/main" id="{3CF1269B-D9F1-4F9A-AE86-BC3AE30EA714}"/>
              </a:ext>
            </a:extLst>
          </p:cNvPr>
          <p:cNvSpPr txBox="1"/>
          <p:nvPr/>
        </p:nvSpPr>
        <p:spPr>
          <a:xfrm>
            <a:off x="3633533" y="5117995"/>
            <a:ext cx="4713111" cy="954107"/>
          </a:xfrm>
          <a:prstGeom prst="rect">
            <a:avLst/>
          </a:prstGeom>
          <a:solidFill>
            <a:schemeClr val="accent3">
              <a:lumMod val="60000"/>
              <a:lumOff val="40000"/>
            </a:schemeClr>
          </a:solidFill>
          <a:ln w="28575">
            <a:solidFill>
              <a:schemeClr val="tx1">
                <a:lumMod val="75000"/>
                <a:lumOff val="25000"/>
              </a:schemeClr>
            </a:solidFill>
          </a:ln>
        </p:spPr>
        <p:txBody>
          <a:bodyPr wrap="square" rtlCol="0">
            <a:spAutoFit/>
          </a:bodyPr>
          <a:lstStyle/>
          <a:p>
            <a:pPr algn="ctr" fontAlgn="base">
              <a:spcBef>
                <a:spcPct val="50000"/>
              </a:spcBef>
              <a:spcAft>
                <a:spcPct val="0"/>
              </a:spcAft>
            </a:pPr>
            <a:r>
              <a:rPr lang="en-US" altLang="en-US" sz="2800" b="1" dirty="0">
                <a:solidFill>
                  <a:schemeClr val="bg2">
                    <a:lumMod val="25000"/>
                  </a:schemeClr>
                </a:solidFill>
                <a:latin typeface="Arial" panose="020B0604020202020204" pitchFamily="34" charset="0"/>
                <a:cs typeface="Arial" panose="020B0604020202020204" pitchFamily="34" charset="0"/>
              </a:rPr>
              <a:t>c) </a:t>
            </a:r>
            <a:r>
              <a:rPr lang="en-US" altLang="en-US" sz="2800" b="1" dirty="0" err="1">
                <a:solidFill>
                  <a:schemeClr val="bg2">
                    <a:lumMod val="25000"/>
                  </a:schemeClr>
                </a:solidFill>
                <a:latin typeface="Arial" panose="020B0604020202020204" pitchFamily="34" charset="0"/>
                <a:cs typeface="Arial" panose="020B0604020202020204" pitchFamily="34" charset="0"/>
              </a:rPr>
              <a:t>Nhóm</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cây</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sống</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trên</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cạn</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ưa</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ẩm</a:t>
            </a:r>
            <a:r>
              <a:rPr lang="en-US" altLang="en-US" sz="2800" b="1" dirty="0">
                <a:solidFill>
                  <a:schemeClr val="bg2">
                    <a:lumMod val="25000"/>
                  </a:schemeClr>
                </a:solidFill>
                <a:latin typeface="Arial" panose="020B0604020202020204" pitchFamily="34" charset="0"/>
                <a:cs typeface="Arial" panose="020B0604020202020204" pitchFamily="34" charset="0"/>
              </a:rPr>
              <a:t> </a:t>
            </a:r>
            <a:r>
              <a:rPr lang="en-US" altLang="en-US" sz="2800" b="1" dirty="0" err="1">
                <a:solidFill>
                  <a:schemeClr val="bg2">
                    <a:lumMod val="25000"/>
                  </a:schemeClr>
                </a:solidFill>
                <a:latin typeface="Arial" panose="020B0604020202020204" pitchFamily="34" charset="0"/>
                <a:cs typeface="Arial" panose="020B0604020202020204" pitchFamily="34" charset="0"/>
              </a:rPr>
              <a:t>ướt</a:t>
            </a:r>
            <a:endParaRPr lang="en-US" altLang="en-US" sz="2800" b="1" dirty="0">
              <a:solidFill>
                <a:schemeClr val="bg2">
                  <a:lumMod val="25000"/>
                </a:schemeClr>
              </a:solidFill>
              <a:latin typeface="Arial" panose="020B0604020202020204" pitchFamily="34" charset="0"/>
              <a:cs typeface="Arial" panose="020B0604020202020204" pitchFamily="34" charset="0"/>
            </a:endParaRPr>
          </a:p>
        </p:txBody>
      </p:sp>
      <p:pic>
        <p:nvPicPr>
          <p:cNvPr id="37" name="Picture 16" descr="Cây dương xỉ, cây xanh cho vườn đứng, thi công vườn đứng nh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228616">
            <a:off x="700372" y="1373903"/>
            <a:ext cx="4262313" cy="3279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 name="Picture 4" descr="Đổ xô check-in bãi đá rêu xanh đẹp nhất Phú Yên - VietNamNe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82991">
            <a:off x="6287417" y="1297982"/>
            <a:ext cx="4266683" cy="3106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605136" y="4633954"/>
            <a:ext cx="1706940" cy="461665"/>
          </a:xfrm>
          <a:prstGeom prst="rect">
            <a:avLst/>
          </a:prstGeom>
          <a:solidFill>
            <a:schemeClr val="tx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Dương</a:t>
            </a:r>
            <a:r>
              <a:rPr lang="en-US" sz="2400" dirty="0">
                <a:solidFill>
                  <a:srgbClr val="F45B4D"/>
                </a:solidFill>
                <a:latin typeface="UTM Colossalis" panose="02040603050506020204" pitchFamily="18" charset="0"/>
              </a:rPr>
              <a:t> </a:t>
            </a:r>
            <a:r>
              <a:rPr lang="en-US" sz="2400" dirty="0" err="1">
                <a:solidFill>
                  <a:srgbClr val="F45B4D"/>
                </a:solidFill>
                <a:latin typeface="UTM Colossalis" panose="02040603050506020204" pitchFamily="18" charset="0"/>
              </a:rPr>
              <a:t>xỉ</a:t>
            </a:r>
            <a:endParaRPr lang="en-US" sz="2400" dirty="0">
              <a:solidFill>
                <a:srgbClr val="F45B4D"/>
              </a:solidFill>
              <a:latin typeface="UTM Colossalis" panose="02040603050506020204" pitchFamily="18" charset="0"/>
            </a:endParaRPr>
          </a:p>
        </p:txBody>
      </p:sp>
      <p:sp>
        <p:nvSpPr>
          <p:cNvPr id="3" name="TextBox 2"/>
          <p:cNvSpPr txBox="1"/>
          <p:nvPr/>
        </p:nvSpPr>
        <p:spPr>
          <a:xfrm>
            <a:off x="8967639" y="4347541"/>
            <a:ext cx="1706940" cy="461665"/>
          </a:xfrm>
          <a:prstGeom prst="rect">
            <a:avLst/>
          </a:prstGeom>
          <a:solidFill>
            <a:schemeClr val="tx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err="1">
                <a:solidFill>
                  <a:srgbClr val="F45B4D"/>
                </a:solidFill>
                <a:latin typeface="UTM Colossalis" panose="02040603050506020204" pitchFamily="18" charset="0"/>
              </a:rPr>
              <a:t>Rêu</a:t>
            </a:r>
            <a:endParaRPr lang="en-US" sz="2400" dirty="0">
              <a:solidFill>
                <a:srgbClr val="F45B4D"/>
              </a:solidFill>
              <a:latin typeface="UTM Colossalis" panose="02040603050506020204" pitchFamily="18" charset="0"/>
            </a:endParaRPr>
          </a:p>
        </p:txBody>
      </p:sp>
    </p:spTree>
    <p:extLst>
      <p:ext uri="{BB962C8B-B14F-4D97-AF65-F5344CB8AC3E}">
        <p14:creationId xmlns:p14="http://schemas.microsoft.com/office/powerpoint/2010/main" val="1246021307"/>
      </p:ext>
    </p:extLst>
  </p:cSld>
  <p:clrMapOvr>
    <a:masterClrMapping/>
  </p:clrMapOvr>
  <p:transition spd="slow" advTm="3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par>
                                <p:cTn id="13" presetID="16" presetClass="entr" presetSubtype="21"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barn(inVertical)">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barn(inVertical)">
                                      <p:cBhvr>
                                        <p:cTn id="20" dur="500"/>
                                        <p:tgtEl>
                                          <p:spTgt spid="3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7"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19388103"/>
</p:tagLst>
</file>

<file path=ppt/tags/tag2.xml><?xml version="1.0" encoding="utf-8"?>
<p:tagLst xmlns:a="http://schemas.openxmlformats.org/drawingml/2006/main" xmlns:r="http://schemas.openxmlformats.org/officeDocument/2006/relationships" xmlns:p="http://schemas.openxmlformats.org/presentationml/2006/main">
  <p:tag name="PA" val="v5.2.11"/>
</p:tagLst>
</file>

<file path=ppt/tags/tag3.xml><?xml version="1.0" encoding="utf-8"?>
<p:tagLst xmlns:a="http://schemas.openxmlformats.org/drawingml/2006/main" xmlns:r="http://schemas.openxmlformats.org/officeDocument/2006/relationships" xmlns:p="http://schemas.openxmlformats.org/presentationml/2006/main">
  <p:tag name="PA" val="v5.2.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798</Words>
  <Application>Microsoft Office PowerPoint</Application>
  <PresentationFormat>Widescreen</PresentationFormat>
  <Paragraphs>68</Paragraphs>
  <Slides>18</Slides>
  <Notes>0</Notes>
  <HiddenSlides>0</HiddenSlides>
  <MMClips>0</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18</vt:i4>
      </vt:variant>
    </vt:vector>
  </HeadingPairs>
  <TitlesOfParts>
    <vt:vector size="42" baseType="lpstr">
      <vt:lpstr>Calibri</vt:lpstr>
      <vt:lpstr>SVN-Hole Hearted</vt:lpstr>
      <vt:lpstr>#9Slide07 HoneyCream</vt:lpstr>
      <vt:lpstr>Calibri Light</vt:lpstr>
      <vt:lpstr>Wingdings</vt:lpstr>
      <vt:lpstr>Arial</vt:lpstr>
      <vt:lpstr>UVN Mang Tre</vt:lpstr>
      <vt:lpstr>SVN-Newton</vt:lpstr>
      <vt:lpstr>Times New Roman</vt:lpstr>
      <vt:lpstr>UTM Colossalis</vt:lpstr>
      <vt:lpstr>思源黑体 CN Bold</vt:lpstr>
      <vt:lpstr>思源黑体 CN</vt:lpstr>
      <vt:lpstr>#9Slide07 Altus</vt:lpstr>
      <vt:lpstr>UVF ChefScript Pro</vt:lpstr>
      <vt:lpstr>Office Theme</vt:lpstr>
      <vt:lpstr>Office 主题​​</vt:lpstr>
      <vt:lpstr>Chủ đề của Office</vt:lpstr>
      <vt:lpstr>1_Office 主题​​</vt:lpstr>
      <vt:lpstr>2_Office 主题​​</vt:lpstr>
      <vt:lpstr>3_Office 主题​​</vt:lpstr>
      <vt:lpstr>4_Office 主题​​</vt:lpstr>
      <vt:lpstr>5_Office 主题​​</vt:lpstr>
      <vt:lpstr>6_Office 主题​​</vt:lpstr>
      <vt:lpstr>7_Office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19</cp:revision>
  <dcterms:created xsi:type="dcterms:W3CDTF">2022-03-15T11:42:02Z</dcterms:created>
  <dcterms:modified xsi:type="dcterms:W3CDTF">2023-07-24T17:06:29Z</dcterms:modified>
</cp:coreProperties>
</file>