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7" r:id="rId2"/>
  </p:sldMasterIdLst>
  <p:notesMasterIdLst>
    <p:notesMasterId r:id="rId31"/>
  </p:notesMasterIdLst>
  <p:sldIdLst>
    <p:sldId id="257" r:id="rId3"/>
    <p:sldId id="261" r:id="rId4"/>
    <p:sldId id="278" r:id="rId5"/>
    <p:sldId id="277" r:id="rId6"/>
    <p:sldId id="279" r:id="rId7"/>
    <p:sldId id="258" r:id="rId8"/>
    <p:sldId id="280" r:id="rId9"/>
    <p:sldId id="281" r:id="rId10"/>
    <p:sldId id="282" r:id="rId11"/>
    <p:sldId id="260" r:id="rId12"/>
    <p:sldId id="283" r:id="rId13"/>
    <p:sldId id="284" r:id="rId14"/>
    <p:sldId id="259" r:id="rId15"/>
    <p:sldId id="286" r:id="rId16"/>
    <p:sldId id="285" r:id="rId17"/>
    <p:sldId id="274" r:id="rId18"/>
    <p:sldId id="265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73" r:id="rId29"/>
    <p:sldId id="275" r:id="rId30"/>
  </p:sldIdLst>
  <p:sldSz cx="12192000" cy="6858000"/>
  <p:notesSz cx="6858000" cy="9144000"/>
  <p:embeddedFontLst>
    <p:embeddedFont>
      <p:font typeface="等线" panose="02010600030101010101" pitchFamily="2" charset="-122"/>
      <p:regular r:id="rId32"/>
      <p:bold r:id="rId33"/>
    </p:embeddedFont>
    <p:embeddedFont>
      <p:font typeface="Arial-Rounded" panose="020B0500000000000000" pitchFamily="3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UTM Cookies" panose="02040603050506020204" pitchFamily="18" charset="0"/>
      <p:regular r:id="rId43"/>
    </p:embeddedFont>
    <p:embeddedFont>
      <p:font typeface="UTM Fleur" panose="02040403050506020204" pitchFamily="18" charset="0"/>
      <p:regular r:id="rId44"/>
    </p:embeddedFont>
    <p:embeddedFont>
      <p:font typeface="UTM Habano" panose="02040603050506020204" pitchFamily="18" charset="0"/>
      <p:regular r:id="rId45"/>
    </p:embeddedFont>
    <p:embeddedFont>
      <p:font typeface="UTM Showcard" panose="02040603050506020204" pitchFamily="18" charset="0"/>
      <p:regular r:id="rId46"/>
    </p:embeddedFont>
  </p:embeddedFontLst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CCCE00"/>
    <a:srgbClr val="F4AB3F"/>
    <a:srgbClr val="FF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9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D8B10-E292-4BDB-A424-B459A02ADC83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56D3-454E-48F1-8835-AB21F11E4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0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48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172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392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7222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236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30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68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56D3-454E-48F1-8835-AB21F11E41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1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thuyền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thuyển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baseline="0" dirty="0"/>
          </a:p>
          <a:p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tới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116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9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17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969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77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52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88048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130173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908512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1612662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471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97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23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40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86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42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953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80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28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84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39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214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03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649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68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50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4450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33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593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660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82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8789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87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722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04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8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0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279196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397484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277037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144463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728" y="0"/>
            <a:ext cx="1296411" cy="1390455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261681" y="-33379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Măng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Non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-1296411" y="6408367"/>
            <a:ext cx="425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CE00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Quỳnh  Như</a:t>
            </a:r>
          </a:p>
        </p:txBody>
      </p:sp>
    </p:spTree>
    <p:extLst>
      <p:ext uri="{BB962C8B-B14F-4D97-AF65-F5344CB8AC3E}">
        <p14:creationId xmlns:p14="http://schemas.microsoft.com/office/powerpoint/2010/main" val="90826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71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91" r:id="rId5"/>
    <p:sldLayoutId id="2147483690" r:id="rId6"/>
    <p:sldLayoutId id="2147483685" r:id="rId7"/>
    <p:sldLayoutId id="2147483684" r:id="rId8"/>
    <p:sldLayoutId id="2147483683" r:id="rId9"/>
    <p:sldLayoutId id="2147483682" r:id="rId10"/>
    <p:sldLayoutId id="2147483681" r:id="rId11"/>
    <p:sldLayoutId id="2147483680" r:id="rId12"/>
    <p:sldLayoutId id="2147483679" r:id="rId13"/>
    <p:sldLayoutId id="2147483665" r:id="rId14"/>
    <p:sldLayoutId id="2147483689" r:id="rId15"/>
    <p:sldLayoutId id="2147483688" r:id="rId16"/>
    <p:sldLayoutId id="2147483687" r:id="rId17"/>
    <p:sldLayoutId id="2147483686" r:id="rId18"/>
    <p:sldLayoutId id="2147483666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15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99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  <p:sldLayoutId id="2147483692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image" Target="../media/image5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41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microsoft.com/office/2007/relationships/hdphoto" Target="../media/hdphoto9.wdp"/><Relationship Id="rId18" Type="http://schemas.openxmlformats.org/officeDocument/2006/relationships/slide" Target="slide23.xml"/><Relationship Id="rId26" Type="http://schemas.openxmlformats.org/officeDocument/2006/relationships/slide" Target="slide25.xml"/><Relationship Id="rId3" Type="http://schemas.microsoft.com/office/2007/relationships/media" Target="../media/media2.mp3"/><Relationship Id="rId21" Type="http://schemas.openxmlformats.org/officeDocument/2006/relationships/slide" Target="slide27.xml"/><Relationship Id="rId7" Type="http://schemas.openxmlformats.org/officeDocument/2006/relationships/image" Target="../media/image61.jpeg"/><Relationship Id="rId12" Type="http://schemas.openxmlformats.org/officeDocument/2006/relationships/image" Target="../media/image64.png"/><Relationship Id="rId17" Type="http://schemas.openxmlformats.org/officeDocument/2006/relationships/image" Target="../media/image66.png"/><Relationship Id="rId25" Type="http://schemas.openxmlformats.org/officeDocument/2006/relationships/image" Target="../media/image71.png"/><Relationship Id="rId2" Type="http://schemas.openxmlformats.org/officeDocument/2006/relationships/audio" Target="../media/media1.mp3"/><Relationship Id="rId16" Type="http://schemas.openxmlformats.org/officeDocument/2006/relationships/slide" Target="slide19.xml"/><Relationship Id="rId20" Type="http://schemas.openxmlformats.org/officeDocument/2006/relationships/image" Target="../media/image68.png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11" Type="http://schemas.openxmlformats.org/officeDocument/2006/relationships/slide" Target="slide22.xml"/><Relationship Id="rId24" Type="http://schemas.openxmlformats.org/officeDocument/2006/relationships/slide" Target="slide24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65.png"/><Relationship Id="rId23" Type="http://schemas.openxmlformats.org/officeDocument/2006/relationships/image" Target="../media/image70.gif"/><Relationship Id="rId28" Type="http://schemas.openxmlformats.org/officeDocument/2006/relationships/image" Target="../media/image72.png"/><Relationship Id="rId10" Type="http://schemas.openxmlformats.org/officeDocument/2006/relationships/image" Target="../media/image63.png"/><Relationship Id="rId19" Type="http://schemas.openxmlformats.org/officeDocument/2006/relationships/image" Target="../media/image67.png"/><Relationship Id="rId4" Type="http://schemas.openxmlformats.org/officeDocument/2006/relationships/audio" Target="../media/media2.mp3"/><Relationship Id="rId9" Type="http://schemas.openxmlformats.org/officeDocument/2006/relationships/slide" Target="slide21.xml"/><Relationship Id="rId14" Type="http://schemas.openxmlformats.org/officeDocument/2006/relationships/slide" Target="slide20.xml"/><Relationship Id="rId22" Type="http://schemas.openxmlformats.org/officeDocument/2006/relationships/image" Target="../media/image69.png"/><Relationship Id="rId27" Type="http://schemas.openxmlformats.org/officeDocument/2006/relationships/slide" Target="slide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68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66.png"/><Relationship Id="rId17" Type="http://schemas.openxmlformats.org/officeDocument/2006/relationships/image" Target="../media/image78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74.pn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18" Type="http://schemas.microsoft.com/office/2007/relationships/hdphoto" Target="../media/hdphoto10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20" Type="http://schemas.microsoft.com/office/2007/relationships/hdphoto" Target="../media/hdphoto11.wdp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19" Type="http://schemas.openxmlformats.org/officeDocument/2006/relationships/image" Target="../media/image8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18" Type="http://schemas.microsoft.com/office/2007/relationships/hdphoto" Target="../media/hdphoto12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83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74.png"/><Relationship Id="rId1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85.jpe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74.png"/><Relationship Id="rId1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18" Type="http://schemas.openxmlformats.org/officeDocument/2006/relationships/image" Target="../media/image86.jpe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77.png"/><Relationship Id="rId2" Type="http://schemas.openxmlformats.org/officeDocument/2006/relationships/audio" Target="../media/media1.mp3"/><Relationship Id="rId16" Type="http://schemas.openxmlformats.org/officeDocument/2006/relationships/image" Target="../media/image76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microsoft.com/office/2007/relationships/hdphoto" Target="../media/hdphoto9.wdp"/><Relationship Id="rId10" Type="http://schemas.openxmlformats.org/officeDocument/2006/relationships/image" Target="../media/image62.gif"/><Relationship Id="rId19" Type="http://schemas.openxmlformats.org/officeDocument/2006/relationships/image" Target="../media/image87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74.png"/><Relationship Id="rId1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18" Type="http://schemas.microsoft.com/office/2007/relationships/hdphoto" Target="../media/hdphoto13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88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68.png"/><Relationship Id="rId18" Type="http://schemas.microsoft.com/office/2007/relationships/hdphoto" Target="../media/hdphoto14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66.png"/><Relationship Id="rId17" Type="http://schemas.openxmlformats.org/officeDocument/2006/relationships/image" Target="../media/image89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20" Type="http://schemas.microsoft.com/office/2007/relationships/hdphoto" Target="../media/hdphoto15.wdp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slide" Target="slide18.xml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19" Type="http://schemas.openxmlformats.org/officeDocument/2006/relationships/image" Target="../media/image9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4.png"/><Relationship Id="rId1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18.xml"/><Relationship Id="rId18" Type="http://schemas.microsoft.com/office/2007/relationships/hdphoto" Target="../media/hdphoto16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75.png"/><Relationship Id="rId17" Type="http://schemas.openxmlformats.org/officeDocument/2006/relationships/image" Target="../media/image91.png"/><Relationship Id="rId2" Type="http://schemas.openxmlformats.org/officeDocument/2006/relationships/audio" Target="../media/media1.mp3"/><Relationship Id="rId16" Type="http://schemas.openxmlformats.org/officeDocument/2006/relationships/image" Target="../media/image77.png"/><Relationship Id="rId20" Type="http://schemas.microsoft.com/office/2007/relationships/hdphoto" Target="../media/hdphoto17.wdp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8.png"/><Relationship Id="rId5" Type="http://schemas.openxmlformats.org/officeDocument/2006/relationships/audio" Target="../media/audio1.wav"/><Relationship Id="rId15" Type="http://schemas.openxmlformats.org/officeDocument/2006/relationships/image" Target="../media/image76.png"/><Relationship Id="rId10" Type="http://schemas.openxmlformats.org/officeDocument/2006/relationships/image" Target="../media/image62.gif"/><Relationship Id="rId19" Type="http://schemas.openxmlformats.org/officeDocument/2006/relationships/image" Target="../media/image92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4.png"/><Relationship Id="rId1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microsoft.com/office/2007/relationships/hdphoto" Target="../media/hdphoto18.wdp"/><Relationship Id="rId7" Type="http://schemas.openxmlformats.org/officeDocument/2006/relationships/image" Target="../media/image9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HCz2JA7NeU" TargetMode="Externa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006E38-CE35-4C3D-901D-F1607B879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833E7C1-54F3-4747-B588-70ACC893A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2192000" cy="19367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65EA33E-8F6C-4B69-8482-E93E1185E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" y="3131542"/>
            <a:ext cx="2443968" cy="281287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4341BAA-8E2A-4AE5-A897-DEB1EA53CB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2610" y="4527180"/>
            <a:ext cx="1093323" cy="191937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A6AD1579-FF74-4F40-B6A7-F071AFBCBB64}"/>
              </a:ext>
            </a:extLst>
          </p:cNvPr>
          <p:cNvGrpSpPr/>
          <p:nvPr/>
        </p:nvGrpSpPr>
        <p:grpSpPr>
          <a:xfrm>
            <a:off x="9035971" y="3427984"/>
            <a:ext cx="2806820" cy="1941641"/>
            <a:chOff x="6699258" y="4589276"/>
            <a:chExt cx="2806820" cy="19416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A1BF5F1-DC51-4343-ACF2-A0236E70D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444" y="4589276"/>
              <a:ext cx="2516634" cy="189370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908B685C-F6E0-4240-83EC-8430B73B0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258" y="6205764"/>
              <a:ext cx="1428036" cy="325153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23976B2D-8249-4081-82CE-633DB473B9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6" t="-216" b="-216"/>
          <a:stretch>
            <a:fillRect/>
          </a:stretch>
        </p:blipFill>
        <p:spPr>
          <a:xfrm>
            <a:off x="-101599" y="-14820"/>
            <a:ext cx="2902857" cy="6887640"/>
          </a:xfrm>
          <a:custGeom>
            <a:avLst/>
            <a:gdLst>
              <a:gd name="connsiteX0" fmla="*/ 0 w 2902857"/>
              <a:gd name="connsiteY0" fmla="*/ 0 h 6887640"/>
              <a:gd name="connsiteX1" fmla="*/ 2902857 w 2902857"/>
              <a:gd name="connsiteY1" fmla="*/ 0 h 6887640"/>
              <a:gd name="connsiteX2" fmla="*/ 2902857 w 2902857"/>
              <a:gd name="connsiteY2" fmla="*/ 14820 h 6887640"/>
              <a:gd name="connsiteX3" fmla="*/ 101600 w 2902857"/>
              <a:gd name="connsiteY3" fmla="*/ 14820 h 6887640"/>
              <a:gd name="connsiteX4" fmla="*/ 101600 w 2902857"/>
              <a:gd name="connsiteY4" fmla="*/ 6872820 h 6887640"/>
              <a:gd name="connsiteX5" fmla="*/ 2902857 w 2902857"/>
              <a:gd name="connsiteY5" fmla="*/ 6872820 h 6887640"/>
              <a:gd name="connsiteX6" fmla="*/ 2902857 w 2902857"/>
              <a:gd name="connsiteY6" fmla="*/ 6887640 h 6887640"/>
              <a:gd name="connsiteX7" fmla="*/ 0 w 2902857"/>
              <a:gd name="connsiteY7" fmla="*/ 6887640 h 6887640"/>
              <a:gd name="connsiteX8" fmla="*/ 0 w 2902857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2857" h="6887640">
                <a:moveTo>
                  <a:pt x="0" y="0"/>
                </a:moveTo>
                <a:lnTo>
                  <a:pt x="2902857" y="0"/>
                </a:lnTo>
                <a:lnTo>
                  <a:pt x="2902857" y="14820"/>
                </a:lnTo>
                <a:lnTo>
                  <a:pt x="101600" y="14820"/>
                </a:lnTo>
                <a:lnTo>
                  <a:pt x="101600" y="6872820"/>
                </a:lnTo>
                <a:lnTo>
                  <a:pt x="2902857" y="6872820"/>
                </a:lnTo>
                <a:lnTo>
                  <a:pt x="2902857" y="6887640"/>
                </a:lnTo>
                <a:lnTo>
                  <a:pt x="0" y="68876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B60B39C-AC7A-4686-B34E-E78B5479FA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" r="-3211" b="-216"/>
          <a:stretch>
            <a:fillRect/>
          </a:stretch>
        </p:blipFill>
        <p:spPr>
          <a:xfrm>
            <a:off x="9917460" y="-14820"/>
            <a:ext cx="2347543" cy="6887640"/>
          </a:xfrm>
          <a:custGeom>
            <a:avLst/>
            <a:gdLst>
              <a:gd name="connsiteX0" fmla="*/ 0 w 2347543"/>
              <a:gd name="connsiteY0" fmla="*/ 0 h 6887640"/>
              <a:gd name="connsiteX1" fmla="*/ 2347543 w 2347543"/>
              <a:gd name="connsiteY1" fmla="*/ 0 h 6887640"/>
              <a:gd name="connsiteX2" fmla="*/ 2347543 w 2347543"/>
              <a:gd name="connsiteY2" fmla="*/ 6887640 h 6887640"/>
              <a:gd name="connsiteX3" fmla="*/ 0 w 2347543"/>
              <a:gd name="connsiteY3" fmla="*/ 6887640 h 6887640"/>
              <a:gd name="connsiteX4" fmla="*/ 0 w 2347543"/>
              <a:gd name="connsiteY4" fmla="*/ 6872820 h 6887640"/>
              <a:gd name="connsiteX5" fmla="*/ 2274541 w 2347543"/>
              <a:gd name="connsiteY5" fmla="*/ 6872820 h 6887640"/>
              <a:gd name="connsiteX6" fmla="*/ 2274541 w 2347543"/>
              <a:gd name="connsiteY6" fmla="*/ 14820 h 6887640"/>
              <a:gd name="connsiteX7" fmla="*/ 0 w 2347543"/>
              <a:gd name="connsiteY7" fmla="*/ 14820 h 6887640"/>
              <a:gd name="connsiteX8" fmla="*/ 0 w 2347543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543" h="6887640">
                <a:moveTo>
                  <a:pt x="0" y="0"/>
                </a:moveTo>
                <a:lnTo>
                  <a:pt x="2347543" y="0"/>
                </a:lnTo>
                <a:lnTo>
                  <a:pt x="2347543" y="6887640"/>
                </a:lnTo>
                <a:lnTo>
                  <a:pt x="0" y="6887640"/>
                </a:lnTo>
                <a:lnTo>
                  <a:pt x="0" y="6872820"/>
                </a:lnTo>
                <a:lnTo>
                  <a:pt x="2274541" y="6872820"/>
                </a:lnTo>
                <a:lnTo>
                  <a:pt x="2274541" y="14820"/>
                </a:lnTo>
                <a:lnTo>
                  <a:pt x="0" y="1482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6B388D3-FF4C-4D19-B139-A911A3632C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2473"/>
            <a:ext cx="2801257" cy="6858000"/>
          </a:xfrm>
          <a:custGeom>
            <a:avLst/>
            <a:gdLst>
              <a:gd name="connsiteX0" fmla="*/ 0 w 2801257"/>
              <a:gd name="connsiteY0" fmla="*/ 0 h 6858000"/>
              <a:gd name="connsiteX1" fmla="*/ 2801257 w 2801257"/>
              <a:gd name="connsiteY1" fmla="*/ 0 h 6858000"/>
              <a:gd name="connsiteX2" fmla="*/ 2801257 w 2801257"/>
              <a:gd name="connsiteY2" fmla="*/ 6858000 h 6858000"/>
              <a:gd name="connsiteX3" fmla="*/ 0 w 2801257"/>
              <a:gd name="connsiteY3" fmla="*/ 6858000 h 6858000"/>
              <a:gd name="connsiteX4" fmla="*/ 0 w 280125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1257" h="6858000">
                <a:moveTo>
                  <a:pt x="0" y="0"/>
                </a:moveTo>
                <a:lnTo>
                  <a:pt x="2801257" y="0"/>
                </a:lnTo>
                <a:lnTo>
                  <a:pt x="280125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35A3E8DD-0A7A-4CB5-9901-1EFAF8AE6C20}"/>
              </a:ext>
            </a:extLst>
          </p:cNvPr>
          <p:cNvGrpSpPr/>
          <p:nvPr/>
        </p:nvGrpSpPr>
        <p:grpSpPr>
          <a:xfrm>
            <a:off x="3387063" y="2916068"/>
            <a:ext cx="6738045" cy="3881486"/>
            <a:chOff x="5193236" y="2991334"/>
            <a:chExt cx="6738045" cy="3881486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60212442-0791-4968-A1E7-DC91D063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3236" y="2991334"/>
              <a:ext cx="1981529" cy="3525579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D56143DF-092F-493D-9803-B9B172CF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0602" y="6161006"/>
              <a:ext cx="3290679" cy="711814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F2125B28-B401-4A49-9D49-023666C8BE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43676" y="42795"/>
            <a:ext cx="1623970" cy="6858000"/>
          </a:xfrm>
          <a:custGeom>
            <a:avLst/>
            <a:gdLst>
              <a:gd name="connsiteX0" fmla="*/ 0 w 2274541"/>
              <a:gd name="connsiteY0" fmla="*/ 0 h 6858000"/>
              <a:gd name="connsiteX1" fmla="*/ 2274541 w 2274541"/>
              <a:gd name="connsiteY1" fmla="*/ 0 h 6858000"/>
              <a:gd name="connsiteX2" fmla="*/ 2274541 w 2274541"/>
              <a:gd name="connsiteY2" fmla="*/ 6858000 h 6858000"/>
              <a:gd name="connsiteX3" fmla="*/ 0 w 2274541"/>
              <a:gd name="connsiteY3" fmla="*/ 6858000 h 6858000"/>
              <a:gd name="connsiteX4" fmla="*/ 0 w 2274541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4541" h="6858000">
                <a:moveTo>
                  <a:pt x="0" y="0"/>
                </a:moveTo>
                <a:lnTo>
                  <a:pt x="2274541" y="0"/>
                </a:lnTo>
                <a:lnTo>
                  <a:pt x="227454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AutoShape 2" descr="HÃ¬nh áº£nh Phim Hoáº¡t HÃ¬nh Cha VÃ  Con Clipart Miá»n PhÃ­, Cha VÃ  Con Trai Du  Lá»ch, NhÃ¢n Váº­t Hoáº¡t HÃ¬nh, Phim Hoáº¡t HÃ¬nh miá»n phÃ­ táº£i táº­p tin PNG  PSDComment vÃ "/>
          <p:cNvSpPr>
            <a:spLocks noChangeAspect="1" noChangeArrowheads="1"/>
          </p:cNvSpPr>
          <p:nvPr/>
        </p:nvSpPr>
        <p:spPr bwMode="auto">
          <a:xfrm>
            <a:off x="155574" y="-144463"/>
            <a:ext cx="475931" cy="4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2381" y="-22473"/>
            <a:ext cx="4221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Fleur" panose="02040403050506020204" pitchFamily="18" charset="0"/>
                <a:ea typeface="+mn-ea"/>
                <a:cs typeface="+mn-cs"/>
              </a:rPr>
              <a:t> 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16445" y="855086"/>
            <a:ext cx="8827231" cy="1938992"/>
          </a:xfrm>
          <a:prstGeom prst="rect">
            <a:avLst/>
          </a:prstGeom>
          <a:solidFill>
            <a:srgbClr val="CCCE00">
              <a:alpha val="29000"/>
            </a:srgbClr>
          </a:solidFill>
          <a:ln w="57150">
            <a:solidFill>
              <a:schemeClr val="accent6">
                <a:lumMod val="75000"/>
              </a:schemeClr>
            </a:solidFill>
            <a:prstDash val="sysDash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Mở</a:t>
            </a: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  </a:t>
            </a:r>
            <a:r>
              <a:rPr kumimoji="0" lang="en-US" sz="60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rộng</a:t>
            </a: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vốn</a:t>
            </a: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từ</a:t>
            </a: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9050">
                  <a:solidFill>
                    <a:prstClr val="white"/>
                  </a:solidFill>
                  <a:prstDash val="lgDash"/>
                </a:ln>
                <a:solidFill>
                  <a:prstClr val="black"/>
                </a:solidFill>
                <a:effectLst>
                  <a:glow rad="139700">
                    <a:srgbClr val="FFC000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DU LỊCH – THÁM HIỂM</a:t>
            </a:r>
          </a:p>
        </p:txBody>
      </p:sp>
      <p:pic>
        <p:nvPicPr>
          <p:cNvPr id="1030" name="Picture 6" descr="HÃ¬nh áº£nh Äi Bá» ÄÆ°á»ng DÃ i Ná»¯ Leo NÃºi Trekking Äi Bá» ÄÆ°á»ng DÃ i Hoáº¡t Äá»ng Thá»  Thao NgÆ°á»i Bá» CÃ´ Láº­p TrÃªn Phim Hoáº¡t HÃ¬nh Tráº¯ng Minh Há»a NhÃ¢n Váº­t, Thá»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438" b="97500" l="10000" r="90000">
                        <a14:foregroundMark x1="26875" y1="92500" x2="57969" y2="93438"/>
                        <a14:foregroundMark x1="23438" y1="92500" x2="45156" y2="95313"/>
                        <a14:foregroundMark x1="58750" y1="92969" x2="61719" y2="9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9" t="5970" r="37287" b="1"/>
          <a:stretch/>
        </p:blipFill>
        <p:spPr bwMode="auto">
          <a:xfrm>
            <a:off x="6414455" y="2488516"/>
            <a:ext cx="2013358" cy="44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Ã¬nh áº£nh NhÃ¢n Váº­t Du Lá»ch KÃ­nh Viá»n Vá»ng Ba LÃ´ Cáº§m Ã´ Du Lá»ch Thanh NiÃªn,  Cáº­u BÃ© Clipart, NhÃ¢n Váº­t Hoáº¡t HÃ¬nh Du Lá»ch, NgÆ°á»i Äi ÄÆ°á»ng Vector vÃ  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25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2342" y="-262757"/>
            <a:ext cx="4694206" cy="469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21B37BA7-F555-41A2-A98C-A9750CAFF5F1}"/>
              </a:ext>
            </a:extLst>
          </p:cNvPr>
          <p:cNvGrpSpPr/>
          <p:nvPr/>
        </p:nvGrpSpPr>
        <p:grpSpPr>
          <a:xfrm>
            <a:off x="8709971" y="5283064"/>
            <a:ext cx="4092426" cy="3149871"/>
            <a:chOff x="-419620" y="1509855"/>
            <a:chExt cx="6271081" cy="507821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A4930F2-1A74-4B24-A8B7-0FF103E3F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87" y="5731759"/>
              <a:ext cx="4824574" cy="85630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126656B-F5A9-4720-9FBF-416F65AE9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19620" y="1509855"/>
              <a:ext cx="4601669" cy="23803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886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8B85F465-905C-4CAE-8954-B726D778E8C4}"/>
              </a:ext>
            </a:extLst>
          </p:cNvPr>
          <p:cNvGrpSpPr/>
          <p:nvPr/>
        </p:nvGrpSpPr>
        <p:grpSpPr>
          <a:xfrm>
            <a:off x="2043259" y="188494"/>
            <a:ext cx="6051487" cy="2891590"/>
            <a:chOff x="2206754" y="916448"/>
            <a:chExt cx="4695813" cy="3901755"/>
          </a:xfrm>
        </p:grpSpPr>
        <p:sp>
          <p:nvSpPr>
            <p:cNvPr id="15" name="对话气泡: 椭圆形 13">
              <a:extLst>
                <a:ext uri="{FF2B5EF4-FFF2-40B4-BE49-F238E27FC236}">
                  <a16:creationId xmlns:a16="http://schemas.microsoft.com/office/drawing/2014/main" id="{3CCF6389-C1F9-48BA-A242-C4AEDD11BB70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4" name="对话气泡: 椭圆形 13">
              <a:extLst>
                <a:ext uri="{FF2B5EF4-FFF2-40B4-BE49-F238E27FC236}">
                  <a16:creationId xmlns:a16="http://schemas.microsoft.com/office/drawing/2014/main" id="{BA788436-A4FC-4E99-B683-66BA861D3023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0F85C302-BF38-4C72-9729-CDB2AE079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D6BA08-BF3F-4F75-97ED-B55CDD35B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62" y="1104900"/>
            <a:ext cx="3260089" cy="575309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D6FCDE1-A0C1-4D9D-B47D-211E94AEFFE9}"/>
              </a:ext>
            </a:extLst>
          </p:cNvPr>
          <p:cNvSpPr txBox="1"/>
          <p:nvPr/>
        </p:nvSpPr>
        <p:spPr>
          <a:xfrm>
            <a:off x="2485496" y="787903"/>
            <a:ext cx="488296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Em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hãy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đồng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nghĩa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với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từ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du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lịch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.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600E8F8-7FC9-4DC5-9131-813D28F2DA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582878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FD30EA-E47C-44CA-BFF1-0BD4B510B9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353FC08-CB7A-48AC-82A0-787A0A97B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400629" y="3543925"/>
            <a:ext cx="5705609" cy="131953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4AB3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Tham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quan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nghỉ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mát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du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ngoạn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4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ngao</a:t>
            </a:r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du,.... </a:t>
            </a:r>
            <a:endParaRPr lang="en-US" sz="44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42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6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6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712707" y="-104059"/>
            <a:ext cx="1401002" cy="826188"/>
            <a:chOff x="9391779" y="193843"/>
            <a:chExt cx="1401002" cy="826188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6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4AB3F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…</a:t>
              </a:r>
            </a:p>
          </p:txBody>
        </p:sp>
      </p:grpSp>
      <p:sp>
        <p:nvSpPr>
          <p:cNvPr id="23" name="Text Box 4"/>
          <p:cNvSpPr txBox="1"/>
          <p:nvPr/>
        </p:nvSpPr>
        <p:spPr>
          <a:xfrm>
            <a:off x="3151730" y="2573777"/>
            <a:ext cx="74409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a. Tìm hiểu về đời sống của nơi mình ở.</a:t>
            </a:r>
          </a:p>
          <a:p>
            <a:r>
              <a:rPr lang="vi-VN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b. Đi chơi xa để xem phong cảnh.</a:t>
            </a:r>
          </a:p>
          <a:p>
            <a:r>
              <a:rPr lang="vi-VN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c. Thăm dò tìm hiểu những nơi xa lạ, khó khăn, có thể nguy hiểm.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159864" y="927646"/>
            <a:ext cx="7461512" cy="1533525"/>
          </a:xfrm>
          <a:prstGeom prst="roundRect">
            <a:avLst/>
          </a:prstGeom>
          <a:solidFill>
            <a:srgbClr val="CCCE00">
              <a:alpha val="58000"/>
            </a:srgb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2: Theo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em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0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thám</a:t>
            </a:r>
            <a:r>
              <a:rPr lang="en-US" sz="40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hiểm</a:t>
            </a:r>
            <a:r>
              <a:rPr lang="en-US" sz="40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gì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?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Chọn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ý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đúng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để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trả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lời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</a:p>
        </p:txBody>
      </p:sp>
      <p:sp>
        <p:nvSpPr>
          <p:cNvPr id="25" name="Oval 24"/>
          <p:cNvSpPr/>
          <p:nvPr/>
        </p:nvSpPr>
        <p:spPr>
          <a:xfrm>
            <a:off x="3004889" y="4417195"/>
            <a:ext cx="705260" cy="634982"/>
          </a:xfrm>
          <a:prstGeom prst="ellipse">
            <a:avLst/>
          </a:prstGeom>
          <a:noFill/>
          <a:ln w="47625" cmpd="sng">
            <a:solidFill>
              <a:srgbClr val="C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n w="57150">
                <a:solidFill>
                  <a:schemeClr val="tx1"/>
                </a:solidFill>
              </a:ln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098" name="Picture 2" descr="HÃ¬nh áº£nh NhÃ  ThÃ¡m Hiá»m Nhá» MÃ¡y Bay Dá» ThÆ°Æ¡ng Chim Báº§u Trá»i, Hiá»m, Dá»  ThÆ°Æ¡ng, NhÃ  ThÃ¡m Hiá»m Nhá» miá»n phÃ­ táº£i táº­p tin PNG PSDComment vÃ  Vecto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500" l="0" r="100000">
                        <a14:foregroundMark x1="17500" y1="65417" x2="6667" y2="73417"/>
                        <a14:foregroundMark x1="88417" y1="41000" x2="86667" y2="62750"/>
                        <a14:foregroundMark x1="89583" y1="40417" x2="90750" y2="56833"/>
                        <a14:foregroundMark x1="89833" y1="37750" x2="92500" y2="51250"/>
                        <a14:foregroundMark x1="91083" y1="38667" x2="83417" y2="76000"/>
                        <a14:foregroundMark x1="81333" y1="69833" x2="84833" y2="5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630" y="-288358"/>
            <a:ext cx="3545908" cy="354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94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8444"/>
            <a:ext cx="4231710" cy="3689556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07032" y="355302"/>
            <a:ext cx="5881733" cy="1147445"/>
          </a:xfrm>
          <a:prstGeom prst="roundRect">
            <a:avLst/>
          </a:prstGeom>
          <a:noFill/>
          <a:ln w="57150">
            <a:solidFill>
              <a:schemeClr val="accent6"/>
            </a:solidFill>
            <a:prstDash val="sys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Neil Armstrong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là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người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đầu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tiên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đặt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chân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lên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mặt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trăng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3" name="Content Placeholder 1" descr="Neil_Armstrong_pos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373" y="1805776"/>
            <a:ext cx="3738936" cy="45234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934" y="1898526"/>
            <a:ext cx="3693388" cy="443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6482443" y="355301"/>
            <a:ext cx="5584371" cy="1147445"/>
          </a:xfrm>
          <a:prstGeom prst="roundRect">
            <a:avLst/>
          </a:prstGeom>
          <a:noFill/>
          <a:ln w="57150">
            <a:solidFill>
              <a:schemeClr val="accent6"/>
            </a:solidFill>
            <a:prstDash val="sys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charset="0"/>
              </a:rPr>
              <a:t>Phạm Tuân là người Châu Á đầu tiên đặt chân lên vũ trụ.</a:t>
            </a:r>
          </a:p>
        </p:txBody>
      </p:sp>
    </p:spTree>
    <p:extLst>
      <p:ext uri="{BB962C8B-B14F-4D97-AF65-F5344CB8AC3E}">
        <p14:creationId xmlns:p14="http://schemas.microsoft.com/office/powerpoint/2010/main" val="106297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FE649E7A-A5BD-4412-8C18-433B437DDD16}"/>
              </a:ext>
            </a:extLst>
          </p:cNvPr>
          <p:cNvGrpSpPr/>
          <p:nvPr/>
        </p:nvGrpSpPr>
        <p:grpSpPr>
          <a:xfrm>
            <a:off x="1039091" y="638598"/>
            <a:ext cx="7523098" cy="5377738"/>
            <a:chOff x="564316" y="378816"/>
            <a:chExt cx="5393413" cy="3914606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98657421-1F5C-44C8-826A-6E5F86E10A79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0" name="任意多边形: 形状 9">
                <a:extLst>
                  <a:ext uri="{FF2B5EF4-FFF2-40B4-BE49-F238E27FC236}">
                    <a16:creationId xmlns:a16="http://schemas.microsoft.com/office/drawing/2014/main" id="{F58A1221-C38C-4796-86CB-414163DEF1A5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1" name="任意多边形: 形状 10">
                <a:extLst>
                  <a:ext uri="{FF2B5EF4-FFF2-40B4-BE49-F238E27FC236}">
                    <a16:creationId xmlns:a16="http://schemas.microsoft.com/office/drawing/2014/main" id="{684F3323-FB92-46F0-9957-4CC07A8A3E9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DD3C4D5C-8AAA-489A-B3AC-44BE716978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2" name="任意多边形: 形状 11">
                <a:extLst>
                  <a:ext uri="{FF2B5EF4-FFF2-40B4-BE49-F238E27FC236}">
                    <a16:creationId xmlns:a16="http://schemas.microsoft.com/office/drawing/2014/main" id="{722212AA-F86D-4FEA-A554-6896BB6298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3" name="任意多边形: 形状 12">
                <a:extLst>
                  <a:ext uri="{FF2B5EF4-FFF2-40B4-BE49-F238E27FC236}">
                    <a16:creationId xmlns:a16="http://schemas.microsoft.com/office/drawing/2014/main" id="{995AEA96-F41B-4DC6-9E67-6D65E3246410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B0604020202020204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BEC21BA5-5C50-45D7-9578-F48CD8DB701B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5" name="任意多边形: 形状 14">
                <a:extLst>
                  <a:ext uri="{FF2B5EF4-FFF2-40B4-BE49-F238E27FC236}">
                    <a16:creationId xmlns:a16="http://schemas.microsoft.com/office/drawing/2014/main" id="{7A567A10-3D96-4AC6-A356-255C9403AD6F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6" name="任意多边形: 形状 15">
                <a:extLst>
                  <a:ext uri="{FF2B5EF4-FFF2-40B4-BE49-F238E27FC236}">
                    <a16:creationId xmlns:a16="http://schemas.microsoft.com/office/drawing/2014/main" id="{BB5C8988-84DA-4932-AD3F-6BD09D93D40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8" name="任意多边形: 形状 17">
                <a:extLst>
                  <a:ext uri="{FF2B5EF4-FFF2-40B4-BE49-F238E27FC236}">
                    <a16:creationId xmlns:a16="http://schemas.microsoft.com/office/drawing/2014/main" id="{2D79BDA9-90BF-4DC9-A855-2296791876F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B0604020202020204" charset="-122"/>
                    <a:cs typeface="+mn-cs"/>
                  </a:rPr>
                  <a:t>·</a:t>
                </a: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9" name="任意多边形: 形状 18">
                <a:extLst>
                  <a:ext uri="{FF2B5EF4-FFF2-40B4-BE49-F238E27FC236}">
                    <a16:creationId xmlns:a16="http://schemas.microsoft.com/office/drawing/2014/main" id="{4D42AAA1-FA0E-40E1-84EC-3EC99BA2E2CB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20" name="任意多边形: 形状 19">
                <a:extLst>
                  <a:ext uri="{FF2B5EF4-FFF2-40B4-BE49-F238E27FC236}">
                    <a16:creationId xmlns:a16="http://schemas.microsoft.com/office/drawing/2014/main" id="{A0A312A6-5AFF-4EAE-A567-8143017A38BC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D72F5CF6-CD98-4EC9-BB77-A55936235751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2D99D285-844D-4829-99BD-06FE59579294}"/>
              </a:ext>
            </a:extLst>
          </p:cNvPr>
          <p:cNvSpPr txBox="1"/>
          <p:nvPr/>
        </p:nvSpPr>
        <p:spPr>
          <a:xfrm>
            <a:off x="2156854" y="1565371"/>
            <a:ext cx="5272346" cy="36132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lvl="0"/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So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sánh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sự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giống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nhau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và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khác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nhau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giữa</a:t>
            </a:r>
            <a:r>
              <a:rPr lang="en-US" altLang="zh-CN" sz="4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>
                <a:solidFill>
                  <a:schemeClr val="accent2"/>
                </a:solidFill>
                <a:latin typeface="UTM Cookies" panose="02040603050506020204" pitchFamily="18" charset="0"/>
                <a:ea typeface="思源黑体 CN Bold" panose="020B0800000000000000"/>
              </a:rPr>
              <a:t>du </a:t>
            </a:r>
            <a:r>
              <a:rPr lang="en-US" altLang="zh-CN" sz="4400" b="0" dirty="0" err="1">
                <a:solidFill>
                  <a:schemeClr val="accent2"/>
                </a:solidFill>
                <a:latin typeface="UTM Cookies" panose="02040603050506020204" pitchFamily="18" charset="0"/>
                <a:ea typeface="思源黑体 CN Bold" panose="020B0800000000000000"/>
              </a:rPr>
              <a:t>lịch</a:t>
            </a:r>
            <a:r>
              <a:rPr lang="en-US" altLang="zh-CN" sz="4400" b="0" dirty="0">
                <a:solidFill>
                  <a:prstClr val="black">
                    <a:lumMod val="75000"/>
                    <a:lumOff val="25000"/>
                  </a:prst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TM Cookies" panose="02040603050506020204" pitchFamily="18" charset="0"/>
                <a:ea typeface="思源黑体 CN Bold" panose="020B0800000000000000"/>
              </a:rPr>
              <a:t>và</a:t>
            </a:r>
            <a:r>
              <a:rPr lang="en-US" altLang="zh-CN" sz="4400" b="0" dirty="0">
                <a:solidFill>
                  <a:prstClr val="black">
                    <a:lumMod val="75000"/>
                    <a:lumOff val="25000"/>
                  </a:prstClr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accent2"/>
                </a:solidFill>
                <a:latin typeface="UTM Cookies" panose="02040603050506020204" pitchFamily="18" charset="0"/>
                <a:ea typeface="思源黑体 CN Bold" panose="020B0800000000000000"/>
              </a:rPr>
              <a:t>thám</a:t>
            </a:r>
            <a:r>
              <a:rPr lang="en-US" altLang="zh-CN" sz="4400" b="0" dirty="0">
                <a:solidFill>
                  <a:schemeClr val="accent2"/>
                </a:solidFill>
                <a:latin typeface="UTM Cookies" panose="02040603050506020204" pitchFamily="18" charset="0"/>
                <a:ea typeface="思源黑体 CN Bold" panose="020B0800000000000000"/>
              </a:rPr>
              <a:t> </a:t>
            </a:r>
            <a:r>
              <a:rPr lang="en-US" altLang="zh-CN" sz="4400" b="0" dirty="0" err="1">
                <a:solidFill>
                  <a:schemeClr val="accent2"/>
                </a:solidFill>
                <a:latin typeface="UTM Cookies" panose="02040603050506020204" pitchFamily="18" charset="0"/>
                <a:ea typeface="思源黑体 CN Bold" panose="020B0800000000000000"/>
              </a:rPr>
              <a:t>hiểm</a:t>
            </a:r>
            <a:r>
              <a:rPr lang="en-US" altLang="zh-CN" sz="4400" b="0" dirty="0">
                <a:solidFill>
                  <a:prstClr val="black">
                    <a:lumMod val="75000"/>
                    <a:lumOff val="25000"/>
                  </a:prstClr>
                </a:solidFill>
                <a:latin typeface="UTM Cookies" panose="02040603050506020204" pitchFamily="18" charset="0"/>
                <a:ea typeface="思源黑体 CN Bold" panose="020B0800000000000000"/>
              </a:rPr>
              <a:t>.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E35665DE-0BB6-43EE-BF9C-69D13552E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8296B1CA-F6D8-4F81-B2FB-C6F6809BCC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58754" y="281774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76C58C0-6461-460D-B545-545E23E4D3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07" y="-25086"/>
            <a:ext cx="1582878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7E1ABED-A9EF-4D86-81BE-6EDAED0E55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E537A54-5AD7-4ED9-BEE3-64B27BBE24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77" y="3023555"/>
            <a:ext cx="3414531" cy="338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3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572812" y="147090"/>
            <a:ext cx="263904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Giống</a:t>
            </a:r>
            <a:r>
              <a:rPr lang="en-US" sz="3200" b="1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nhau</a:t>
            </a:r>
            <a:r>
              <a:rPr lang="en-US" sz="3200" dirty="0">
                <a:solidFill>
                  <a:schemeClr val="accent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Text Box 4"/>
          <p:cNvSpPr txBox="1"/>
          <p:nvPr/>
        </p:nvSpPr>
        <p:spPr>
          <a:xfrm>
            <a:off x="422509" y="2023661"/>
            <a:ext cx="39932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    Du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lịch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những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hoạt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ộng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vui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</a:t>
            </a: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ơ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giải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trí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......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nên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mọi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ng</a:t>
            </a: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ư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ời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thể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.</a:t>
            </a:r>
          </a:p>
        </p:txBody>
      </p:sp>
      <p:sp>
        <p:nvSpPr>
          <p:cNvPr id="4" name="Text Box 5"/>
          <p:cNvSpPr txBox="1"/>
          <p:nvPr/>
        </p:nvSpPr>
        <p:spPr>
          <a:xfrm>
            <a:off x="5117303" y="1998690"/>
            <a:ext cx="70746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    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Thám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hiểm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công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việc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</a:t>
            </a: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ă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vất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vả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thể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gây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nguy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hiểm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chỉ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những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</a:t>
            </a: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ư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ời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lòng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dũng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cảm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quyết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tâm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ham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thích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khám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phá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những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điều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mới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lạ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thì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mới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có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thể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tham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.</a:t>
            </a:r>
          </a:p>
        </p:txBody>
      </p:sp>
      <p:sp>
        <p:nvSpPr>
          <p:cNvPr id="5" name="Text Box 6"/>
          <p:cNvSpPr txBox="1"/>
          <p:nvPr/>
        </p:nvSpPr>
        <p:spPr>
          <a:xfrm>
            <a:off x="1245495" y="1518233"/>
            <a:ext cx="295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lịch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Box 7"/>
          <p:cNvSpPr txBox="1"/>
          <p:nvPr/>
        </p:nvSpPr>
        <p:spPr>
          <a:xfrm>
            <a:off x="5986097" y="1434306"/>
            <a:ext cx="295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Thám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hiểm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868622" y="2023661"/>
            <a:ext cx="15240" cy="4405425"/>
          </a:xfrm>
          <a:prstGeom prst="line">
            <a:avLst/>
          </a:prstGeom>
          <a:ln w="38100">
            <a:prstDash val="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 Box 9"/>
          <p:cNvSpPr txBox="1"/>
          <p:nvPr/>
        </p:nvSpPr>
        <p:spPr>
          <a:xfrm>
            <a:off x="3700696" y="1045702"/>
            <a:ext cx="2366332" cy="584775"/>
          </a:xfrm>
          <a:prstGeom prst="rect">
            <a:avLst/>
          </a:prstGeom>
          <a:solidFill>
            <a:srgbClr val="CCCE00"/>
          </a:solidFill>
          <a:ln w="57150">
            <a:solidFill>
              <a:schemeClr val="accent4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Khác nhau: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2B1549-96C5-4312-AEFE-9D9625A2F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465" y="4553235"/>
            <a:ext cx="3689192" cy="218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group of people on a beach&#10;&#10;Description automatically generated">
            <a:extLst>
              <a:ext uri="{FF2B5EF4-FFF2-40B4-BE49-F238E27FC236}">
                <a16:creationId xmlns:a16="http://schemas.microsoft.com/office/drawing/2014/main" id="{9497F0DD-27ED-44C4-9BEF-46E384F66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495" y="4586370"/>
            <a:ext cx="3157779" cy="210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37575" y="0"/>
            <a:ext cx="3261009" cy="2103008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4717313"/>
            <a:ext cx="3208687" cy="2162430"/>
          </a:xfrm>
          <a:prstGeom prst="rect">
            <a:avLst/>
          </a:prstGeom>
        </p:spPr>
      </p:pic>
      <p:pic>
        <p:nvPicPr>
          <p:cNvPr id="14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18" y="4553235"/>
            <a:ext cx="2002946" cy="232650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23881" y="127245"/>
            <a:ext cx="5349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Đều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những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chuyến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xa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2344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8" grpId="0" animBg="1"/>
      <p:bldP spid="8" grpId="1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4082143"/>
            <a:ext cx="3208687" cy="2797600"/>
          </a:xfrm>
          <a:prstGeom prst="rect">
            <a:avLst/>
          </a:prstGeom>
        </p:spPr>
      </p:pic>
      <p:pic>
        <p:nvPicPr>
          <p:cNvPr id="3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218" y="3869871"/>
            <a:ext cx="2002946" cy="3009872"/>
          </a:xfrm>
          <a:prstGeom prst="rect">
            <a:avLst/>
          </a:prstGeom>
        </p:spPr>
      </p:pic>
      <p:pic>
        <p:nvPicPr>
          <p:cNvPr id="4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-72923"/>
            <a:ext cx="2854336" cy="251404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97689" y="442776"/>
            <a:ext cx="10270672" cy="1533525"/>
          </a:xfrm>
          <a:prstGeom prst="roundRect">
            <a:avLst/>
          </a:prstGeom>
          <a:solidFill>
            <a:srgbClr val="CCCE00">
              <a:alpha val="58000"/>
            </a:srgb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3: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Em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hãy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tìm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hiểu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“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ngày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đàng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học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sàng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khôn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”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nghĩa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gì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0557" y="1209538"/>
            <a:ext cx="1257300" cy="579388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46459" y="1193209"/>
            <a:ext cx="1257300" cy="579388"/>
          </a:xfrm>
          <a:prstGeom prst="rect">
            <a:avLst/>
          </a:prstGeom>
          <a:noFill/>
          <a:ln w="57150">
            <a:solidFill>
              <a:schemeClr val="accent2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3"/>
          <p:cNvSpPr txBox="1"/>
          <p:nvPr/>
        </p:nvSpPr>
        <p:spPr>
          <a:xfrm>
            <a:off x="1123037" y="3276586"/>
            <a:ext cx="671576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sàng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cụ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tre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dùng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sàng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lúa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gạo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Content Placeholder 18" descr="f188fffb37a4576f3871d241b65a0fc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0E0E0">
                  <a:alpha val="100000"/>
                </a:srgbClr>
              </a:clrFrom>
              <a:clrTo>
                <a:srgbClr val="E0E0E0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352" l="0" r="10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7627" y="2206353"/>
            <a:ext cx="3863340" cy="3751580"/>
          </a:xfrm>
          <a:prstGeom prst="rect">
            <a:avLst/>
          </a:prstGeom>
        </p:spPr>
      </p:pic>
      <p:sp>
        <p:nvSpPr>
          <p:cNvPr id="10" name="Text Box 2"/>
          <p:cNvSpPr txBox="1"/>
          <p:nvPr/>
        </p:nvSpPr>
        <p:spPr>
          <a:xfrm>
            <a:off x="1123037" y="2424513"/>
            <a:ext cx="62445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đàng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nghĩa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052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8" grpId="1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81397C39-A999-4B56-86CB-9EB942CC7FAF}"/>
              </a:ext>
            </a:extLst>
          </p:cNvPr>
          <p:cNvGrpSpPr/>
          <p:nvPr/>
        </p:nvGrpSpPr>
        <p:grpSpPr>
          <a:xfrm>
            <a:off x="433122" y="424542"/>
            <a:ext cx="11449315" cy="5861957"/>
            <a:chOff x="2531495" y="1032417"/>
            <a:chExt cx="6577454" cy="368512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3F3311-52DD-41C6-9852-B57367E53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1495" y="1032417"/>
              <a:ext cx="6577454" cy="3685128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1EA2334-C319-438D-AEC8-44FB52532342}"/>
                </a:ext>
              </a:extLst>
            </p:cNvPr>
            <p:cNvSpPr/>
            <p:nvPr/>
          </p:nvSpPr>
          <p:spPr>
            <a:xfrm>
              <a:off x="2780617" y="1254448"/>
              <a:ext cx="6051534" cy="3203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C36B3F1F-D417-4FF9-8060-71BAB174A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819036" y="-278279"/>
            <a:ext cx="10868263" cy="772016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24E167D-6185-4561-8B29-039824B2A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5064" y="1460258"/>
            <a:ext cx="717373" cy="21215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05D47DA-9F40-4A69-973B-51EA179F4C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07" y="1500829"/>
            <a:ext cx="1675762" cy="181594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413374" y="275255"/>
            <a:ext cx="9344288" cy="756947"/>
          </a:xfrm>
          <a:prstGeom prst="roundRect">
            <a:avLst/>
          </a:prstGeom>
          <a:solidFill>
            <a:srgbClr val="CCCE00">
              <a:alpha val="58000"/>
            </a:srgb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“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ngày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đàng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học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một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sàng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khôn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”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268199" y="1266062"/>
            <a:ext cx="9730983" cy="1346773"/>
          </a:xfrm>
          <a:prstGeom prst="roundRect">
            <a:avLst/>
          </a:prstGeom>
          <a:noFill/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- </a:t>
            </a:r>
            <a:r>
              <a:rPr lang="vi-VN" sz="4000" b="1" dirty="0">
                <a:solidFill>
                  <a:schemeClr val="accent6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Nghĩa đen</a:t>
            </a:r>
            <a:r>
              <a:rPr lang="vi-VN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một ngày đi là một ngày thêm hiểu biết, học được nhiều điều hay.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136283" y="2808224"/>
            <a:ext cx="10044820" cy="2277937"/>
          </a:xfrm>
          <a:prstGeom prst="roundRect">
            <a:avLst/>
          </a:prstGeom>
          <a:noFill/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- </a:t>
            </a:r>
            <a:r>
              <a:rPr lang="vi-VN" sz="40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Nghĩa bóng</a:t>
            </a:r>
            <a:r>
              <a:rPr lang="vi-VN" sz="40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Chịu khó hòa vào cuộc sống, đi đây đi đó để học hỏi, con người sẽ hiểu biết nhiều hơn, sớm khôn ra hơn.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12470" y="5290687"/>
            <a:ext cx="10588147" cy="1484146"/>
          </a:xfrm>
          <a:prstGeom prst="roundRect">
            <a:avLst/>
          </a:prstGeom>
          <a:solidFill>
            <a:srgbClr val="CCCE00"/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Khuyên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chúng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ta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chịu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khó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đây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đi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đó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để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học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hỏi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để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mở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rộng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tầm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hiểu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biết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của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mình</a:t>
            </a:r>
            <a:r>
              <a:rPr lang="en-US" sz="4000" b="1" dirty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277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011B10A9-D529-44ED-9AB5-071390CE9925}"/>
              </a:ext>
            </a:extLst>
          </p:cNvPr>
          <p:cNvGrpSpPr/>
          <p:nvPr/>
        </p:nvGrpSpPr>
        <p:grpSpPr>
          <a:xfrm>
            <a:off x="2258458" y="783771"/>
            <a:ext cx="5871990" cy="2829762"/>
            <a:chOff x="2657482" y="566057"/>
            <a:chExt cx="4881246" cy="5110390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98F8D89D-5D40-41C1-8D52-CB77DAE2925F}"/>
                </a:ext>
              </a:extLst>
            </p:cNvPr>
            <p:cNvSpPr/>
            <p:nvPr/>
          </p:nvSpPr>
          <p:spPr>
            <a:xfrm>
              <a:off x="2657482" y="566057"/>
              <a:ext cx="4881246" cy="5110390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61D6928D-6CFF-4DC8-BAF6-E98BD044950C}"/>
                </a:ext>
              </a:extLst>
            </p:cNvPr>
            <p:cNvSpPr/>
            <p:nvPr/>
          </p:nvSpPr>
          <p:spPr>
            <a:xfrm>
              <a:off x="2842933" y="743850"/>
              <a:ext cx="4541604" cy="4754804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0F707AE0-DC6C-464F-A190-716081BBF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497" y="264390"/>
            <a:ext cx="3529890" cy="638306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466"/>
            <a:ext cx="4064000" cy="2514044"/>
          </a:xfrm>
          <a:prstGeom prst="rect">
            <a:avLst/>
          </a:prstGeom>
        </p:spPr>
      </p:pic>
      <p:pic>
        <p:nvPicPr>
          <p:cNvPr id="10" name="图片 21">
            <a:extLst>
              <a:ext uri="{FF2B5EF4-FFF2-40B4-BE49-F238E27FC236}">
                <a16:creationId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916" y="3190187"/>
            <a:ext cx="2455248" cy="3689556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-72923"/>
            <a:ext cx="4064000" cy="25140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0935" y="1133627"/>
            <a:ext cx="48846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lang="en-US" sz="32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lang="en-US" sz="3200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4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Chọn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các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tên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sông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cho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trong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ngoặc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đơn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để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giải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các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câu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đố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dưới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đây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9276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á»n Báº§u Trá»i VÃ  ÄÃ¡m MÃ¢y ÄÆ¡n Giáº£n Vector - Free.Vector6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" y="3438"/>
            <a:ext cx="12155027" cy="525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" y="3438"/>
            <a:ext cx="12161839" cy="6858000"/>
          </a:xfrm>
          <a:prstGeom prst="rect">
            <a:avLst/>
          </a:prstGeom>
        </p:spPr>
      </p:pic>
      <p:pic>
        <p:nvPicPr>
          <p:cNvPr id="6" name="xanh xa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29000"/>
            <a:ext cx="1245610" cy="1662978"/>
          </a:xfrm>
          <a:prstGeom prst="rect">
            <a:avLst/>
          </a:prstGeom>
        </p:spPr>
      </p:pic>
      <p:pic>
        <p:nvPicPr>
          <p:cNvPr id="7" name="đỏ xa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76" y="4098900"/>
            <a:ext cx="1030225" cy="1258600"/>
          </a:xfrm>
          <a:prstGeom prst="rect">
            <a:avLst/>
          </a:prstGeom>
        </p:spPr>
      </p:pic>
      <p:pic>
        <p:nvPicPr>
          <p:cNvPr id="8" name="da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9" t="13169" r="17266" b="24064"/>
          <a:stretch/>
        </p:blipFill>
        <p:spPr>
          <a:xfrm>
            <a:off x="2554960" y="4728201"/>
            <a:ext cx="2682632" cy="1937025"/>
          </a:xfrm>
          <a:prstGeom prst="rect">
            <a:avLst/>
          </a:prstGeom>
        </p:spPr>
      </p:pic>
      <p:pic>
        <p:nvPicPr>
          <p:cNvPr id="9" name="xám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367636" y="3429001"/>
            <a:ext cx="2187325" cy="1965537"/>
          </a:xfrm>
          <a:prstGeom prst="rect">
            <a:avLst/>
          </a:prstGeom>
        </p:spPr>
      </p:pic>
      <p:pic>
        <p:nvPicPr>
          <p:cNvPr id="10" name="đỏ gần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921" y="2590802"/>
            <a:ext cx="2520260" cy="266699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538" y="6190008"/>
            <a:ext cx="1187543" cy="667993"/>
          </a:xfrm>
          <a:prstGeom prst="rect">
            <a:avLst/>
          </a:prstGeom>
        </p:spPr>
      </p:pic>
      <p:pic>
        <p:nvPicPr>
          <p:cNvPr id="17" name="Tieng-mua-roi-ti-tach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132418" y="1962150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427" y="171450"/>
            <a:ext cx="2114550" cy="2114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4886" y="364435"/>
            <a:ext cx="7692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tx2"/>
                </a:solidFill>
                <a:latin typeface="UTM Showcard" panose="02040603050506020204" pitchFamily="18" charset="0"/>
              </a:rPr>
              <a:t>Du </a:t>
            </a:r>
            <a:r>
              <a:rPr lang="en-US" sz="6000" dirty="0" err="1">
                <a:solidFill>
                  <a:schemeClr val="tx2"/>
                </a:solidFill>
                <a:latin typeface="UTM Showcard" panose="02040603050506020204" pitchFamily="18" charset="0"/>
              </a:rPr>
              <a:t>lịch</a:t>
            </a:r>
            <a:r>
              <a:rPr lang="en-US" sz="6000" dirty="0">
                <a:solidFill>
                  <a:schemeClr val="tx2"/>
                </a:solidFill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UTM Showcard" panose="02040603050506020204" pitchFamily="18" charset="0"/>
              </a:rPr>
              <a:t>trên</a:t>
            </a:r>
            <a:r>
              <a:rPr lang="en-US" sz="6000" dirty="0">
                <a:solidFill>
                  <a:schemeClr val="tx2"/>
                </a:solidFill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UTM Showcard" panose="02040603050506020204" pitchFamily="18" charset="0"/>
              </a:rPr>
              <a:t>sông</a:t>
            </a:r>
            <a:endParaRPr lang="en-US" sz="6000" dirty="0">
              <a:solidFill>
                <a:schemeClr val="tx2"/>
              </a:solidFill>
              <a:latin typeface="UTM Showcard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3466" y="371723"/>
            <a:ext cx="7692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Du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lịch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trên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  <a:latin typeface="UTM Showcard" panose="02040603050506020204" pitchFamily="18" charset="0"/>
              </a:rPr>
              <a:t>sông</a:t>
            </a:r>
            <a:endParaRPr lang="en-US" sz="6000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reflection blurRad="6350" stA="55000" endA="50" endPos="85000" dir="5400000" sy="-100000" algn="bl" rotWithShape="0"/>
              </a:effectLst>
              <a:latin typeface="UTM Showcard" panose="02040603050506020204" pitchFamily="18" charset="0"/>
            </a:endParaRPr>
          </a:p>
        </p:txBody>
      </p:sp>
      <p:pic>
        <p:nvPicPr>
          <p:cNvPr id="15" name="da">
            <a:hlinkClick r:id="rId24" action="ppaction://hlinksldjump"/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9" t="13169" r="17266" b="24064"/>
          <a:stretch/>
        </p:blipFill>
        <p:spPr>
          <a:xfrm>
            <a:off x="7788342" y="4689408"/>
            <a:ext cx="1953101" cy="1410259"/>
          </a:xfrm>
          <a:prstGeom prst="rect">
            <a:avLst/>
          </a:prstGeom>
        </p:spPr>
      </p:pic>
      <p:pic>
        <p:nvPicPr>
          <p:cNvPr id="16" name="xám">
            <a:hlinkClick r:id="rId2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419304" y="4903189"/>
            <a:ext cx="2187325" cy="1965537"/>
          </a:xfrm>
          <a:prstGeom prst="rect">
            <a:avLst/>
          </a:prstGeom>
        </p:spPr>
      </p:pic>
      <p:pic>
        <p:nvPicPr>
          <p:cNvPr id="19" name="đỏ gần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99" y="5025114"/>
            <a:ext cx="1553317" cy="164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6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39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395"/>
                            </p:stCondLst>
                            <p:childTnLst>
                              <p:par>
                                <p:cTn id="5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1395"/>
                            </p:stCondLst>
                            <p:childTnLst>
                              <p:par>
                                <p:cTn id="6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8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1002E-6 4.44444E-6 L -0.85851 -0.0416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19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7486E-6 2.96296E-6 L -0.57082 -0.0099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34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9416E-6 3.7037E-6 L 1.00053 -0.0546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26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-1.42526 0.0002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2833E-6 -1.85185E-6 L 0.88967 -0.06713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84" y="-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85846 -0.04166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30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-0.57083 -0.00995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-1.42526 0.00023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970" y="5201656"/>
            <a:ext cx="1643369" cy="1476737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564398" y="547925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vi-VN" sz="6000" dirty="0">
                <a:solidFill>
                  <a:srgbClr val="F7964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lang="vi-VN" sz="6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5539189"/>
            <a:ext cx="798097" cy="7827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61914" y="30056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Lam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082634"/>
            <a:ext cx="807556" cy="77835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227594" y="1409217"/>
            <a:ext cx="9525000" cy="1046242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đỏ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nặng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phù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sa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? </a:t>
            </a:r>
            <a:endParaRPr lang="en-US" sz="6000" b="1" dirty="0"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Äá» sÃ´ng Há»ng trá» thÃ nh biá»u tÆ°á»£ng cá»§a Thá»§ ÄÃ´ - Nhá»p sá»ng kinh táº¿ Viá»t Nam &amp;  Tháº¿ giá»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318" y="496914"/>
            <a:ext cx="8858019" cy="4580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3939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E64DA5E2-C9D0-451F-9601-662D7731F62A}"/>
              </a:ext>
            </a:extLst>
          </p:cNvPr>
          <p:cNvGrpSpPr/>
          <p:nvPr/>
        </p:nvGrpSpPr>
        <p:grpSpPr>
          <a:xfrm>
            <a:off x="1256145" y="600363"/>
            <a:ext cx="10132292" cy="6031345"/>
            <a:chOff x="1251662" y="1243647"/>
            <a:chExt cx="6556824" cy="4453996"/>
          </a:xfrm>
        </p:grpSpPr>
        <p:sp>
          <p:nvSpPr>
            <p:cNvPr id="28" name="任意多边形: 形状 27">
              <a:extLst>
                <a:ext uri="{FF2B5EF4-FFF2-40B4-BE49-F238E27FC236}">
                  <a16:creationId xmlns:a16="http://schemas.microsoft.com/office/drawing/2014/main" id="{78E31A7B-ECC5-4288-BAEA-043BECAB1A67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:a16="http://schemas.microsoft.com/office/drawing/2014/main" id="{FC6A44DB-12C8-46B4-9598-A9C1D950677E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19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3400661" y="140044"/>
            <a:ext cx="7107663" cy="9206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YÊU</a:t>
            </a:r>
            <a:r>
              <a:rPr kumimoji="0" lang="en-US" altLang="zh-CN" sz="48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 CẦU CẦN ĐẠT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D6942F6-F7D2-4A3E-904F-56C124C89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71641AD-E4BC-4B7B-9FE5-62CF532DB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73AF226-192D-4C6E-BA0C-535E1008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FFC0A3-5744-4F22-AE80-C1E5551EF6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18328" y="1286731"/>
            <a:ext cx="84235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1. Kiến thức 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Hiểu các từ du lịch, thám hiểm (BT1, BT2); bước đầu hiểu ý nghĩa câu tục ngữ ở BT3; biết chọn tên sông cho trước đúng với lời giải câu đố trong BT4.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2. Kĩ năng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Có kĩ năng sử dụng các từ ngữ thuộc chủ để Thám hiểm.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3. Thái độ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Có ý thức tham gia tích cực các HĐ học tập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các năng lực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NL tự học, NL ngôn ngữ, NL sáng tạo, NL giao tiếp.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* GD BVMT:</a:t>
            </a:r>
            <a:r>
              <a:rPr lang="nl-NL" sz="2400" i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i="1" dirty="0">
                <a:latin typeface="Cambria" panose="02040503050406030204" pitchFamily="18" charset="0"/>
                <a:ea typeface="Cambria" panose="02040503050406030204" pitchFamily="18" charset="0"/>
              </a:rPr>
              <a:t>HS thực hiện BT4. Qua đó hiểu biết về thiên nhiên đất nước tươi đẹp, có ý thức BVMT</a:t>
            </a:r>
            <a:endParaRPr lang="en-US" sz="24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01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35789" y="5556764"/>
            <a:ext cx="1763530" cy="13012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19482" y="4049335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vi-VN" sz="6000" dirty="0">
                <a:solidFill>
                  <a:srgbClr val="F7964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Cửu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Long</a:t>
            </a:r>
            <a:endParaRPr lang="vi-VN" sz="6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2029" y="5283063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788" y="4109274"/>
            <a:ext cx="798097" cy="7827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16998" y="283306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419" y="2910019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220141" y="1325034"/>
            <a:ext cx="9525000" cy="2154238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hóa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chín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600" dirty="0" err="1">
                <a:latin typeface="UTM Cookies" panose="02040603050506020204" pitchFamily="18" charset="0"/>
                <a:cs typeface="Arial" panose="020B0604020202020204" pitchFamily="34" charset="0"/>
              </a:rPr>
              <a:t>rồng</a:t>
            </a:r>
            <a:r>
              <a:rPr lang="en-US" sz="6600" dirty="0">
                <a:latin typeface="UTM Cookies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hÃ­nh xÃ¡c, ÄÃ¢y lÃ  cÃ¡c cá»­a sÃ´ng Cá»­u Long - VnExpress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37" y="308637"/>
            <a:ext cx="4914213" cy="3642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hÃ¡m phÃ¡ 9 cá»­a sÃ´ng cá»§a há» thá»ng sÃ´ng Cá»­u Long - Viá»t Nam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97" y="305158"/>
            <a:ext cx="4887148" cy="364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76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5396471"/>
            <a:ext cx="935845" cy="12494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54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vi-VN" sz="5400" dirty="0">
                <a:solidFill>
                  <a:srgbClr val="F7964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54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lang="en-US" sz="54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54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54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lang="en-US" sz="54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54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54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Cả</a:t>
            </a:r>
            <a:endParaRPr lang="en-US" sz="54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45505" y="728791"/>
            <a:ext cx="11576217" cy="178490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Làng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họ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dòng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ấy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UTM Cookies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5400" dirty="0">
                <a:latin typeface="UTM Cookies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100" name="Picture 4" descr="Quy hoáº¡ch thá» Thá» xÃ£ SÃ´ng Cáº§u Äáº¿n nÄm 2045 sáº½ lÃªn thÃ nh phá»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74"/>
          <a:stretch/>
        </p:blipFill>
        <p:spPr bwMode="auto">
          <a:xfrm>
            <a:off x="435936" y="507582"/>
            <a:ext cx="11398102" cy="5920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247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" y="5257801"/>
            <a:ext cx="1331265" cy="14087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A</a:t>
            </a:r>
            <a:r>
              <a:rPr lang="vi-VN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Lam</a:t>
            </a:r>
            <a:endParaRPr lang="vi-VN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Đáy</a:t>
            </a:r>
            <a:endParaRPr lang="en-US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C.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Hậu</a:t>
            </a:r>
            <a:endParaRPr lang="en-US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45919" y="1674403"/>
            <a:ext cx="8769871" cy="861576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8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</a:t>
            </a:r>
            <a:r>
              <a:rPr lang="en-US" sz="48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tên</a:t>
            </a:r>
            <a:r>
              <a:rPr lang="en-US" sz="48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xanh</a:t>
            </a:r>
            <a:r>
              <a:rPr lang="en-US" sz="48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biếc</a:t>
            </a:r>
            <a:r>
              <a:rPr lang="en-US" sz="48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</a:t>
            </a:r>
            <a:r>
              <a:rPr lang="en-US" sz="48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chi?</a:t>
            </a:r>
          </a:p>
        </p:txBody>
      </p:sp>
      <p:pic>
        <p:nvPicPr>
          <p:cNvPr id="5122" name="Picture 2" descr="KÃ½ á»©c dÃ²ng Lam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74" y="2590800"/>
            <a:ext cx="6874976" cy="3970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01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9" y="5354848"/>
            <a:ext cx="1246573" cy="152290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564398" y="5479250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endParaRPr lang="vi-VN" sz="6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5539189"/>
            <a:ext cx="798097" cy="7827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561914" y="30056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Đáy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3082634"/>
            <a:ext cx="807556" cy="77835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333500" y="347746"/>
            <a:ext cx="9525000" cy="1969572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vó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ngựa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phi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vang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UTM Cookies" panose="02040603050506020204" pitchFamily="18" charset="0"/>
                <a:cs typeface="Arial" panose="020B0604020202020204" pitchFamily="34" charset="0"/>
              </a:rPr>
              <a:t>trời</a:t>
            </a:r>
            <a:r>
              <a:rPr lang="en-US" sz="6000" dirty="0">
                <a:latin typeface="UTM Cookies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6146" name="Picture 2" descr="SÆ¡n La: Sá»©c báº­t Äáº£ng bá» huyá»n SÃ´ng MÃ£ sau 5 nÄm thá»±c hiá»n Nghá» quyáº¿t Äáº¡i  há»i Äáº£n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4"/>
          <a:stretch/>
        </p:blipFill>
        <p:spPr bwMode="auto">
          <a:xfrm>
            <a:off x="422316" y="464570"/>
            <a:ext cx="5744694" cy="4682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hÃ¡ch sáº¡n nhÃ  nghá» táº¡i SÃ´ng MÃ£, SÆ¡n La (Cáº­p nháº­t 03/2022)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739" y="507582"/>
            <a:ext cx="5539876" cy="4668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6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35789" y="5556764"/>
            <a:ext cx="1763530" cy="130123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19482" y="4049335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lang="vi-VN" sz="6000" dirty="0">
                <a:solidFill>
                  <a:srgbClr val="F7964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Đáy</a:t>
            </a:r>
            <a:endParaRPr lang="vi-VN" sz="6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12029" y="5283063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Cầu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788" y="4109274"/>
            <a:ext cx="798097" cy="78274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16998" y="2833065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419" y="2910019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05786" y="551316"/>
            <a:ext cx="9868752" cy="147713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Sông gì chẳng thể nổi lên</a:t>
            </a:r>
          </a:p>
          <a:p>
            <a:pPr algn="ctr"/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Bởi tên tên của nó gắn liền dưới sâu?</a:t>
            </a:r>
          </a:p>
        </p:txBody>
      </p:sp>
      <p:pic>
        <p:nvPicPr>
          <p:cNvPr id="7170" name="Picture 2" descr="KhÃ¡m phÃ¡ dÃ²ng SÃNG ÄÃY ÄÆ°á»£c nháº¯c Äáº¿n trong lá»i thÆ¡ cá»§a Táº¿ Hanh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37" y="630384"/>
            <a:ext cx="10149701" cy="56710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11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6" grpId="1" animBg="1"/>
      <p:bldP spid="19" grpId="0" animBg="1"/>
      <p:bldP spid="19" grpId="1" animBg="1"/>
      <p:bldP spid="21" grpId="0" animBg="1"/>
      <p:bldP spid="2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970" y="5201656"/>
            <a:ext cx="1643369" cy="1476737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564397" y="5479250"/>
            <a:ext cx="9599787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C.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Tiền</a:t>
            </a:r>
            <a:endParaRPr lang="vi-VN" sz="60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6944" y="4236478"/>
            <a:ext cx="9607241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B.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Mã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Hậu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57" y="5493777"/>
            <a:ext cx="798097" cy="78274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2" y="4223205"/>
            <a:ext cx="807556" cy="77835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561914" y="3005680"/>
            <a:ext cx="960227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6000" dirty="0">
                <a:solidFill>
                  <a:srgbClr val="F79646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A.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Lam,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sông</a:t>
            </a:r>
            <a:r>
              <a:rPr lang="en-US" sz="6000" dirty="0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UTM Cookies" panose="02040603050506020204" pitchFamily="18" charset="0"/>
                <a:ea typeface="Arial-Rounded" pitchFamily="34" charset="0"/>
                <a:cs typeface="Arial-Rounded" pitchFamily="34" charset="0"/>
              </a:rPr>
              <a:t>Hồng</a:t>
            </a:r>
            <a:endParaRPr lang="en-US" sz="6000" dirty="0">
              <a:solidFill>
                <a:srgbClr val="002060"/>
              </a:solidFill>
              <a:latin typeface="UTM Cookies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592" y="3075814"/>
            <a:ext cx="807556" cy="77835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351628" y="938855"/>
            <a:ext cx="9815939" cy="1600240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Hai dòng sông trước sông sau</a:t>
            </a:r>
          </a:p>
          <a:p>
            <a:pPr algn="ctr"/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Hỏi hai sông ấy ở đâu? Sông nào?</a:t>
            </a:r>
          </a:p>
        </p:txBody>
      </p:sp>
      <p:pic>
        <p:nvPicPr>
          <p:cNvPr id="8194" name="Picture 2" descr="SÃ´ng Háº­u - Háº­u Gian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21"/>
          <a:stretch/>
        </p:blipFill>
        <p:spPr bwMode="auto">
          <a:xfrm>
            <a:off x="410498" y="895329"/>
            <a:ext cx="5715000" cy="4625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hi cÃ´ng gÃ¢y áº£nh hÆ°á»ng luá»ng sÃ´ng Tiá»n, phÆ°Æ¡ng tiá»n bá» háº¡n cháº¿ lÆ°u thÃ´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506" y="942057"/>
            <a:ext cx="5751430" cy="4531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96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20" grpId="0" animBg="1"/>
      <p:bldP spid="20" grpId="1" animBg="1"/>
      <p:bldP spid="22" grpId="0" animBg="1"/>
      <p:bldP spid="2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0" y="507582"/>
            <a:ext cx="1820975" cy="100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97" y="76200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0"/>
            <a:ext cx="12161839" cy="6858000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9481" y="1981200"/>
            <a:ext cx="609600" cy="609600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476" y="76200"/>
            <a:ext cx="1368125" cy="7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688" y="353013"/>
            <a:ext cx="2003073" cy="110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" y="5257801"/>
            <a:ext cx="1331265" cy="140877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64398" y="3048001"/>
            <a:ext cx="885139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defRPr/>
            </a:pPr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A</a:t>
            </a:r>
            <a:r>
              <a:rPr lang="vi-VN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Bạch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Đằng</a:t>
            </a:r>
            <a:endParaRPr lang="vi-VN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56945" y="4236478"/>
            <a:ext cx="885139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B.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Đáy</a:t>
            </a:r>
            <a:endParaRPr lang="en-US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704" y="3107940"/>
            <a:ext cx="798097" cy="7827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4306778"/>
            <a:ext cx="807556" cy="7783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1914" y="5482180"/>
            <a:ext cx="885139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r>
              <a:rPr lang="en-US" sz="4400" dirty="0">
                <a:solidFill>
                  <a:srgbClr val="F7964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C.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Sông</a:t>
            </a:r>
            <a:r>
              <a:rPr lang="en-US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itchFamily="34" charset="0"/>
              </a:rPr>
              <a:t>Hậu</a:t>
            </a:r>
            <a:endParaRPr lang="en-US" sz="4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335" y="5559134"/>
            <a:ext cx="807556" cy="77835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15875" y="1308804"/>
            <a:ext cx="8733531" cy="1354019"/>
          </a:xfrm>
          <a:prstGeom prst="rect">
            <a:avLst/>
          </a:prstGeom>
          <a:solidFill>
            <a:schemeClr val="accent6"/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vi-VN" sz="4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Sông nào nơi ấy sóng trào</a:t>
            </a:r>
          </a:p>
          <a:p>
            <a:pPr algn="ctr"/>
            <a:r>
              <a:rPr lang="vi-VN" sz="4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Vạn quân Nam Hán ta đào mồ ch</a:t>
            </a:r>
            <a:r>
              <a:rPr lang="en-US" sz="40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ôn</a:t>
            </a:r>
            <a:r>
              <a:rPr lang="en-US" sz="40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?</a:t>
            </a:r>
            <a:endParaRPr lang="vi-VN" sz="4000" i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rÃ ng KÃªnh - Triptrip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293" y="810965"/>
            <a:ext cx="5253039" cy="43706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Háº£i PhÃ²ng: ÄÃ³n Báº±ng xáº¿p háº¡ng Di tÃ­ch lá»ch sá»­ quá»c gia Khu Di tÃ­ch Báº¡ch Äáº±ng  Giang Â» Kinh Táº¿ NÃ´ng ThÃ´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732" y="830179"/>
            <a:ext cx="5154971" cy="4351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767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5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6" grpId="0" animBg="1"/>
      <p:bldP spid="16" grpId="1" animBg="1"/>
      <p:bldP spid="16" grpId="2" animBg="1"/>
      <p:bldP spid="19" grpId="0" animBg="1"/>
      <p:bldP spid="19" grpId="1" animBg="1"/>
      <p:bldP spid="19" grpId="2" animBg="1"/>
      <p:bldP spid="21" grpId="0" animBg="1"/>
      <p:bldP spid="2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8FCDE44-9AB5-4B80-B379-F47C4B000B02}"/>
              </a:ext>
            </a:extLst>
          </p:cNvPr>
          <p:cNvGrpSpPr/>
          <p:nvPr/>
        </p:nvGrpSpPr>
        <p:grpSpPr>
          <a:xfrm>
            <a:off x="3087119" y="300057"/>
            <a:ext cx="6571708" cy="4638145"/>
            <a:chOff x="2910287" y="436050"/>
            <a:chExt cx="6571708" cy="4811695"/>
          </a:xfrm>
        </p:grpSpPr>
        <p:sp>
          <p:nvSpPr>
            <p:cNvPr id="12" name="对话气泡: 椭圆形 11">
              <a:extLst>
                <a:ext uri="{FF2B5EF4-FFF2-40B4-BE49-F238E27FC236}">
                  <a16:creationId xmlns:a16="http://schemas.microsoft.com/office/drawing/2014/main" id="{4878F942-4ADB-4DF7-9E69-BEB07D015094}"/>
                </a:ext>
              </a:extLst>
            </p:cNvPr>
            <p:cNvSpPr/>
            <p:nvPr/>
          </p:nvSpPr>
          <p:spPr>
            <a:xfrm>
              <a:off x="2910287" y="436050"/>
              <a:ext cx="6571708" cy="4811695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5" name="对话气泡: 椭圆形 11">
              <a:extLst>
                <a:ext uri="{FF2B5EF4-FFF2-40B4-BE49-F238E27FC236}">
                  <a16:creationId xmlns:a16="http://schemas.microsoft.com/office/drawing/2014/main" id="{28C09948-978E-40C5-944D-2699E4C0EE7C}"/>
                </a:ext>
              </a:extLst>
            </p:cNvPr>
            <p:cNvSpPr/>
            <p:nvPr/>
          </p:nvSpPr>
          <p:spPr>
            <a:xfrm>
              <a:off x="3144598" y="630159"/>
              <a:ext cx="6103086" cy="4617586"/>
            </a:xfrm>
            <a:custGeom>
              <a:avLst/>
              <a:gdLst>
                <a:gd name="connsiteX0" fmla="*/ 3354240 w 6627100"/>
                <a:gd name="connsiteY0" fmla="*/ 5112996 h 4663440"/>
                <a:gd name="connsiteX1" fmla="*/ 2714813 w 6627100"/>
                <a:gd name="connsiteY1" fmla="*/ 4625059 h 4663440"/>
                <a:gd name="connsiteX2" fmla="*/ 48098 w 6627100"/>
                <a:gd name="connsiteY2" fmla="*/ 1935870 h 4663440"/>
                <a:gd name="connsiteX3" fmla="*/ 3280658 w 6627100"/>
                <a:gd name="connsiteY3" fmla="*/ 115 h 4663440"/>
                <a:gd name="connsiteX4" fmla="*/ 6554333 w 6627100"/>
                <a:gd name="connsiteY4" fmla="*/ 1845746 h 4663440"/>
                <a:gd name="connsiteX5" fmla="*/ 3979256 w 6627100"/>
                <a:gd name="connsiteY5" fmla="*/ 4615898 h 4663440"/>
                <a:gd name="connsiteX6" fmla="*/ 3354240 w 6627100"/>
                <a:gd name="connsiteY6" fmla="*/ 5112996 h 4663440"/>
                <a:gd name="connsiteX0" fmla="*/ 3310600 w 6584158"/>
                <a:gd name="connsiteY0" fmla="*/ 4789229 h 4789229"/>
                <a:gd name="connsiteX1" fmla="*/ 2671173 w 6584158"/>
                <a:gd name="connsiteY1" fmla="*/ 4301292 h 4789229"/>
                <a:gd name="connsiteX2" fmla="*/ 4458 w 6584158"/>
                <a:gd name="connsiteY2" fmla="*/ 1612103 h 4789229"/>
                <a:gd name="connsiteX3" fmla="*/ 3141768 w 6584158"/>
                <a:gd name="connsiteY3" fmla="*/ 198 h 4789229"/>
                <a:gd name="connsiteX4" fmla="*/ 6510693 w 6584158"/>
                <a:gd name="connsiteY4" fmla="*/ 1521979 h 4789229"/>
                <a:gd name="connsiteX5" fmla="*/ 3935616 w 6584158"/>
                <a:gd name="connsiteY5" fmla="*/ 4292131 h 4789229"/>
                <a:gd name="connsiteX6" fmla="*/ 3310600 w 6584158"/>
                <a:gd name="connsiteY6" fmla="*/ 4789229 h 4789229"/>
                <a:gd name="connsiteX0" fmla="*/ 3315483 w 6589041"/>
                <a:gd name="connsiteY0" fmla="*/ 4789229 h 4789229"/>
                <a:gd name="connsiteX1" fmla="*/ 2676056 w 6589041"/>
                <a:gd name="connsiteY1" fmla="*/ 4301292 h 4789229"/>
                <a:gd name="connsiteX2" fmla="*/ 9341 w 6589041"/>
                <a:gd name="connsiteY2" fmla="*/ 1612103 h 4789229"/>
                <a:gd name="connsiteX3" fmla="*/ 3146651 w 6589041"/>
                <a:gd name="connsiteY3" fmla="*/ 198 h 4789229"/>
                <a:gd name="connsiteX4" fmla="*/ 6515576 w 6589041"/>
                <a:gd name="connsiteY4" fmla="*/ 1521979 h 4789229"/>
                <a:gd name="connsiteX5" fmla="*/ 3940499 w 6589041"/>
                <a:gd name="connsiteY5" fmla="*/ 4292131 h 4789229"/>
                <a:gd name="connsiteX6" fmla="*/ 3315483 w 6589041"/>
                <a:gd name="connsiteY6" fmla="*/ 4789229 h 4789229"/>
                <a:gd name="connsiteX0" fmla="*/ 3359660 w 6633218"/>
                <a:gd name="connsiteY0" fmla="*/ 4789229 h 4789229"/>
                <a:gd name="connsiteX1" fmla="*/ 2720233 w 6633218"/>
                <a:gd name="connsiteY1" fmla="*/ 4301292 h 4789229"/>
                <a:gd name="connsiteX2" fmla="*/ 53518 w 6633218"/>
                <a:gd name="connsiteY2" fmla="*/ 1612103 h 4789229"/>
                <a:gd name="connsiteX3" fmla="*/ 3190828 w 6633218"/>
                <a:gd name="connsiteY3" fmla="*/ 198 h 4789229"/>
                <a:gd name="connsiteX4" fmla="*/ 6559753 w 6633218"/>
                <a:gd name="connsiteY4" fmla="*/ 1521979 h 4789229"/>
                <a:gd name="connsiteX5" fmla="*/ 3984676 w 6633218"/>
                <a:gd name="connsiteY5" fmla="*/ 4292131 h 4789229"/>
                <a:gd name="connsiteX6" fmla="*/ 3359660 w 6633218"/>
                <a:gd name="connsiteY6" fmla="*/ 4789229 h 4789229"/>
                <a:gd name="connsiteX0" fmla="*/ 3307887 w 6581445"/>
                <a:gd name="connsiteY0" fmla="*/ 4789229 h 4789229"/>
                <a:gd name="connsiteX1" fmla="*/ 2668460 w 6581445"/>
                <a:gd name="connsiteY1" fmla="*/ 4301292 h 4789229"/>
                <a:gd name="connsiteX2" fmla="*/ 1745 w 6581445"/>
                <a:gd name="connsiteY2" fmla="*/ 1612103 h 4789229"/>
                <a:gd name="connsiteX3" fmla="*/ 3139055 w 6581445"/>
                <a:gd name="connsiteY3" fmla="*/ 198 h 4789229"/>
                <a:gd name="connsiteX4" fmla="*/ 6507980 w 6581445"/>
                <a:gd name="connsiteY4" fmla="*/ 1521979 h 4789229"/>
                <a:gd name="connsiteX5" fmla="*/ 3932903 w 6581445"/>
                <a:gd name="connsiteY5" fmla="*/ 4292131 h 4789229"/>
                <a:gd name="connsiteX6" fmla="*/ 3307887 w 6581445"/>
                <a:gd name="connsiteY6" fmla="*/ 4789229 h 4789229"/>
                <a:gd name="connsiteX0" fmla="*/ 3307887 w 6581445"/>
                <a:gd name="connsiteY0" fmla="*/ 4789526 h 4789526"/>
                <a:gd name="connsiteX1" fmla="*/ 2668460 w 6581445"/>
                <a:gd name="connsiteY1" fmla="*/ 4301589 h 4789526"/>
                <a:gd name="connsiteX2" fmla="*/ 1745 w 6581445"/>
                <a:gd name="connsiteY2" fmla="*/ 1612400 h 4789526"/>
                <a:gd name="connsiteX3" fmla="*/ 3139055 w 6581445"/>
                <a:gd name="connsiteY3" fmla="*/ 495 h 4789526"/>
                <a:gd name="connsiteX4" fmla="*/ 6507980 w 6581445"/>
                <a:gd name="connsiteY4" fmla="*/ 1522276 h 4789526"/>
                <a:gd name="connsiteX5" fmla="*/ 3932903 w 6581445"/>
                <a:gd name="connsiteY5" fmla="*/ 4292428 h 4789526"/>
                <a:gd name="connsiteX6" fmla="*/ 3307887 w 6581445"/>
                <a:gd name="connsiteY6" fmla="*/ 4789526 h 4789526"/>
                <a:gd name="connsiteX0" fmla="*/ 3307887 w 6581445"/>
                <a:gd name="connsiteY0" fmla="*/ 4789354 h 4789354"/>
                <a:gd name="connsiteX1" fmla="*/ 2668460 w 6581445"/>
                <a:gd name="connsiteY1" fmla="*/ 4301417 h 4789354"/>
                <a:gd name="connsiteX2" fmla="*/ 1745 w 6581445"/>
                <a:gd name="connsiteY2" fmla="*/ 1612228 h 4789354"/>
                <a:gd name="connsiteX3" fmla="*/ 3139055 w 6581445"/>
                <a:gd name="connsiteY3" fmla="*/ 323 h 4789354"/>
                <a:gd name="connsiteX4" fmla="*/ 6507980 w 6581445"/>
                <a:gd name="connsiteY4" fmla="*/ 1522104 h 4789354"/>
                <a:gd name="connsiteX5" fmla="*/ 3932903 w 6581445"/>
                <a:gd name="connsiteY5" fmla="*/ 4292256 h 4789354"/>
                <a:gd name="connsiteX6" fmla="*/ 3307887 w 6581445"/>
                <a:gd name="connsiteY6" fmla="*/ 4789354 h 4789354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07887 w 6544171"/>
                <a:gd name="connsiteY0" fmla="*/ 4800455 h 4800455"/>
                <a:gd name="connsiteX1" fmla="*/ 2668460 w 6544171"/>
                <a:gd name="connsiteY1" fmla="*/ 4312518 h 4800455"/>
                <a:gd name="connsiteX2" fmla="*/ 1745 w 6544171"/>
                <a:gd name="connsiteY2" fmla="*/ 1623329 h 4800455"/>
                <a:gd name="connsiteX3" fmla="*/ 3139055 w 6544171"/>
                <a:gd name="connsiteY3" fmla="*/ 11424 h 4800455"/>
                <a:gd name="connsiteX4" fmla="*/ 6507980 w 6544171"/>
                <a:gd name="connsiteY4" fmla="*/ 1533205 h 4800455"/>
                <a:gd name="connsiteX5" fmla="*/ 3932903 w 6544171"/>
                <a:gd name="connsiteY5" fmla="*/ 4303357 h 4800455"/>
                <a:gd name="connsiteX6" fmla="*/ 3307887 w 6544171"/>
                <a:gd name="connsiteY6" fmla="*/ 4800455 h 4800455"/>
                <a:gd name="connsiteX0" fmla="*/ 3314145 w 6550429"/>
                <a:gd name="connsiteY0" fmla="*/ 4800455 h 4800455"/>
                <a:gd name="connsiteX1" fmla="*/ 2674718 w 6550429"/>
                <a:gd name="connsiteY1" fmla="*/ 4312518 h 4800455"/>
                <a:gd name="connsiteX2" fmla="*/ 8003 w 6550429"/>
                <a:gd name="connsiteY2" fmla="*/ 1623329 h 4800455"/>
                <a:gd name="connsiteX3" fmla="*/ 3145313 w 6550429"/>
                <a:gd name="connsiteY3" fmla="*/ 11424 h 4800455"/>
                <a:gd name="connsiteX4" fmla="*/ 6514238 w 6550429"/>
                <a:gd name="connsiteY4" fmla="*/ 1533205 h 4800455"/>
                <a:gd name="connsiteX5" fmla="*/ 3939161 w 6550429"/>
                <a:gd name="connsiteY5" fmla="*/ 4303357 h 4800455"/>
                <a:gd name="connsiteX6" fmla="*/ 3314145 w 6550429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10509 w 6546793"/>
                <a:gd name="connsiteY0" fmla="*/ 4800455 h 4800455"/>
                <a:gd name="connsiteX1" fmla="*/ 2671082 w 6546793"/>
                <a:gd name="connsiteY1" fmla="*/ 4312518 h 4800455"/>
                <a:gd name="connsiteX2" fmla="*/ 4367 w 6546793"/>
                <a:gd name="connsiteY2" fmla="*/ 1623329 h 4800455"/>
                <a:gd name="connsiteX3" fmla="*/ 3141677 w 6546793"/>
                <a:gd name="connsiteY3" fmla="*/ 11424 h 4800455"/>
                <a:gd name="connsiteX4" fmla="*/ 6510602 w 6546793"/>
                <a:gd name="connsiteY4" fmla="*/ 1533205 h 4800455"/>
                <a:gd name="connsiteX5" fmla="*/ 3935525 w 6546793"/>
                <a:gd name="connsiteY5" fmla="*/ 4303357 h 4800455"/>
                <a:gd name="connsiteX6" fmla="*/ 3310509 w 6546793"/>
                <a:gd name="connsiteY6" fmla="*/ 4800455 h 4800455"/>
                <a:gd name="connsiteX0" fmla="*/ 3333398 w 6569682"/>
                <a:gd name="connsiteY0" fmla="*/ 4811319 h 4811319"/>
                <a:gd name="connsiteX1" fmla="*/ 2693971 w 6569682"/>
                <a:gd name="connsiteY1" fmla="*/ 4323382 h 4811319"/>
                <a:gd name="connsiteX2" fmla="*/ 27256 w 6569682"/>
                <a:gd name="connsiteY2" fmla="*/ 1634193 h 4811319"/>
                <a:gd name="connsiteX3" fmla="*/ 3164566 w 6569682"/>
                <a:gd name="connsiteY3" fmla="*/ 22288 h 4811319"/>
                <a:gd name="connsiteX4" fmla="*/ 6533491 w 6569682"/>
                <a:gd name="connsiteY4" fmla="*/ 1544069 h 4811319"/>
                <a:gd name="connsiteX5" fmla="*/ 3958414 w 6569682"/>
                <a:gd name="connsiteY5" fmla="*/ 4314221 h 4811319"/>
                <a:gd name="connsiteX6" fmla="*/ 3333398 w 6569682"/>
                <a:gd name="connsiteY6" fmla="*/ 4811319 h 4811319"/>
                <a:gd name="connsiteX0" fmla="*/ 3333398 w 6571708"/>
                <a:gd name="connsiteY0" fmla="*/ 4811695 h 4811695"/>
                <a:gd name="connsiteX1" fmla="*/ 2693971 w 6571708"/>
                <a:gd name="connsiteY1" fmla="*/ 4323758 h 4811695"/>
                <a:gd name="connsiteX2" fmla="*/ 27256 w 6571708"/>
                <a:gd name="connsiteY2" fmla="*/ 1634569 h 4811695"/>
                <a:gd name="connsiteX3" fmla="*/ 3164566 w 6571708"/>
                <a:gd name="connsiteY3" fmla="*/ 22664 h 4811695"/>
                <a:gd name="connsiteX4" fmla="*/ 6533491 w 6571708"/>
                <a:gd name="connsiteY4" fmla="*/ 1544445 h 4811695"/>
                <a:gd name="connsiteX5" fmla="*/ 3958414 w 6571708"/>
                <a:gd name="connsiteY5" fmla="*/ 4314597 h 4811695"/>
                <a:gd name="connsiteX6" fmla="*/ 3333398 w 6571708"/>
                <a:gd name="connsiteY6" fmla="*/ 4811695 h 481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708" h="4811695">
                  <a:moveTo>
                    <a:pt x="3333398" y="4811695"/>
                  </a:moveTo>
                  <a:lnTo>
                    <a:pt x="2693971" y="4323758"/>
                  </a:lnTo>
                  <a:cubicBezTo>
                    <a:pt x="1552397" y="4194287"/>
                    <a:pt x="298769" y="3615031"/>
                    <a:pt x="27256" y="1634569"/>
                  </a:cubicBezTo>
                  <a:cubicBezTo>
                    <a:pt x="-244257" y="-345893"/>
                    <a:pt x="1564079" y="32972"/>
                    <a:pt x="3164566" y="22664"/>
                  </a:cubicBezTo>
                  <a:cubicBezTo>
                    <a:pt x="4874062" y="11654"/>
                    <a:pt x="6873908" y="-179091"/>
                    <a:pt x="6533491" y="1544445"/>
                  </a:cubicBezTo>
                  <a:cubicBezTo>
                    <a:pt x="6193074" y="3267981"/>
                    <a:pt x="5760864" y="4054472"/>
                    <a:pt x="3958414" y="4314597"/>
                  </a:cubicBezTo>
                  <a:lnTo>
                    <a:pt x="3333398" y="4811695"/>
                  </a:ln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03463871-6701-4C85-A224-F696DD8129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3440"/>
            <a:ext cx="12192000" cy="21945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61014AE-3D9E-4F95-A7CB-F304F5D08C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895" y="3043699"/>
            <a:ext cx="5670101" cy="35089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7C227B-BA55-4BE3-B3FB-D15929418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97" y="3795118"/>
            <a:ext cx="3573364" cy="275756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59C05B9-2A81-4BC7-8F08-8970BC0F43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372" y="5021942"/>
            <a:ext cx="2293257" cy="16197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90611B4-7E04-4611-961E-9C10276738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316" y="4248686"/>
            <a:ext cx="1432684" cy="260931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0BCADC3-9377-43AE-9C26-B9C0A56D18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2073"/>
            <a:ext cx="3761558" cy="10059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D35BBC2-2AA1-4697-94EB-3A0477C43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30442" y="5852073"/>
            <a:ext cx="3761558" cy="100592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1937B0C-C850-4723-89B2-5508026E945D}"/>
              </a:ext>
            </a:extLst>
          </p:cNvPr>
          <p:cNvSpPr txBox="1"/>
          <p:nvPr/>
        </p:nvSpPr>
        <p:spPr>
          <a:xfrm>
            <a:off x="3761558" y="868824"/>
            <a:ext cx="535126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3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Em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cần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làm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gì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để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bảo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vệ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môi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trường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nước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 (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</a:rPr>
              <a:t>ao</a:t>
            </a:r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, </a:t>
            </a:r>
            <a:r>
              <a:rPr lang="en-US" altLang="zh-CN" sz="40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hồ</a:t>
            </a:r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, </a:t>
            </a:r>
            <a:r>
              <a:rPr lang="en-US" altLang="zh-CN" sz="40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sông</a:t>
            </a:r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, </a:t>
            </a:r>
            <a:r>
              <a:rPr lang="en-US" altLang="zh-CN" sz="4000" dirty="0" err="1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suối</a:t>
            </a:r>
            <a:r>
              <a:rPr lang="en-US" altLang="zh-CN" sz="4000" dirty="0">
                <a:solidFill>
                  <a:schemeClr val="accent2">
                    <a:lumMod val="75000"/>
                  </a:schemeClr>
                </a:solidFill>
                <a:latin typeface="UTM Cookies" panose="02040603050506020204" pitchFamily="18" charset="0"/>
              </a:rPr>
              <a:t>,..)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UTM Cookies" panose="020406030505060202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D2766A9-ED95-484D-956F-C37D9400DA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40128" cy="21945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BF1A8AE-296A-4F6A-B2E5-7FD31698C5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89" y="455785"/>
            <a:ext cx="1909982" cy="26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1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C36B3F1F-D417-4FF9-8060-71BAB174A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08151" y="0"/>
            <a:ext cx="11572498" cy="772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A914FA5-02FB-48FB-AD7C-249B3D603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A446C36-C893-4EA9-9A05-9E36C6276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-457200"/>
            <a:ext cx="11150602" cy="6858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9242A272-E82B-4197-A502-450C32D206C5}"/>
              </a:ext>
            </a:extLst>
          </p:cNvPr>
          <p:cNvSpPr txBox="1"/>
          <p:nvPr/>
        </p:nvSpPr>
        <p:spPr>
          <a:xfrm rot="20620809">
            <a:off x="2755314" y="3044065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Tạm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CEC8F32-7EDA-4FA8-9D50-861E504D0773}"/>
              </a:ext>
            </a:extLst>
          </p:cNvPr>
          <p:cNvSpPr txBox="1"/>
          <p:nvPr/>
        </p:nvSpPr>
        <p:spPr>
          <a:xfrm rot="21348206">
            <a:off x="4037229" y="1688192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Biệt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6B8284E-E732-47A3-B0AD-1F44E7BF56BF}"/>
              </a:ext>
            </a:extLst>
          </p:cNvPr>
          <p:cNvSpPr txBox="1"/>
          <p:nvPr/>
        </p:nvSpPr>
        <p:spPr>
          <a:xfrm>
            <a:off x="5593647" y="2706190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các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28A73B7-21AF-4E13-92C9-D442CBE190B8}"/>
              </a:ext>
            </a:extLst>
          </p:cNvPr>
          <p:cNvSpPr txBox="1"/>
          <p:nvPr/>
        </p:nvSpPr>
        <p:spPr>
          <a:xfrm rot="564505">
            <a:off x="6961807" y="1786467"/>
            <a:ext cx="2320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24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UTM Showcard" panose="02040603050506020204" pitchFamily="18" charset="0"/>
                <a:ea typeface="字魂20号-石头体" panose="00000500000000000000" pitchFamily="2" charset="-122"/>
              </a:rPr>
              <a:t>em</a:t>
            </a:r>
            <a:endParaRPr kumimoji="0" lang="zh-CN" altLang="en-US" sz="7200" b="0" i="0" u="none" strike="noStrike" kern="24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UTM Showcard" panose="02040603050506020204" pitchFamily="18" charset="0"/>
              <a:ea typeface="字魂20号-石头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86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7280325" y="160035"/>
            <a:ext cx="3969566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KHỞI</a:t>
            </a:r>
            <a:r>
              <a:rPr kumimoji="0" lang="en-US" altLang="zh-CN" sz="8000" b="1" i="0" u="none" strike="noStrike" kern="1200" cap="none" spc="0" normalizeH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 ĐỘNG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0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HCz2JA7NeU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52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791200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8">
            <a:extLst>
              <a:ext uri="{FF2B5EF4-FFF2-40B4-BE49-F238E27FC236}">
                <a16:creationId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6980581" y="171052"/>
            <a:ext cx="3342224" cy="3073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KHÁM 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5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6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6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485874" y="0"/>
            <a:ext cx="1401002" cy="826188"/>
            <a:chOff x="9391779" y="193843"/>
            <a:chExt cx="1401002" cy="826188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6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4AB3F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…</a:t>
              </a:r>
            </a:p>
          </p:txBody>
        </p:sp>
      </p:grpSp>
      <p:sp>
        <p:nvSpPr>
          <p:cNvPr id="23" name="Text Box 4"/>
          <p:cNvSpPr txBox="1"/>
          <p:nvPr/>
        </p:nvSpPr>
        <p:spPr>
          <a:xfrm>
            <a:off x="2521337" y="1721006"/>
            <a:ext cx="8319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gần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chơi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nghỉ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ngơi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ngắm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việc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912371" y="103719"/>
            <a:ext cx="8749665" cy="1533525"/>
          </a:xfrm>
          <a:prstGeom prst="roundRect">
            <a:avLst/>
          </a:prstGeom>
          <a:solidFill>
            <a:srgbClr val="CCCE00">
              <a:alpha val="58000"/>
            </a:srgbClr>
          </a:solidFill>
          <a:ln w="57150">
            <a:solidFill>
              <a:srgbClr val="FFFF00"/>
            </a:solidFill>
            <a:prstDash val="sys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Bài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tập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1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Những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hoạt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động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nào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được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gọi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du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lịch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?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Chọn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ý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đúng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để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trả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lời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ea"/>
              </a:rPr>
              <a:t>:</a:t>
            </a:r>
          </a:p>
        </p:txBody>
      </p:sp>
      <p:sp>
        <p:nvSpPr>
          <p:cNvPr id="25" name="Oval 24"/>
          <p:cNvSpPr/>
          <p:nvPr/>
        </p:nvSpPr>
        <p:spPr>
          <a:xfrm>
            <a:off x="2334102" y="2353218"/>
            <a:ext cx="783590" cy="794385"/>
          </a:xfrm>
          <a:prstGeom prst="ellipse">
            <a:avLst/>
          </a:prstGeom>
          <a:noFill/>
          <a:ln w="47625" cmpd="sng">
            <a:solidFill>
              <a:srgbClr val="C0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n w="57150">
                <a:solidFill>
                  <a:schemeClr val="tx1"/>
                </a:solidFill>
              </a:ln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6" name="组合 30">
            <a:extLst>
              <a:ext uri="{FF2B5EF4-FFF2-40B4-BE49-F238E27FC236}">
                <a16:creationId xmlns:a16="http://schemas.microsoft.com/office/drawing/2014/main" id="{0B77868B-C869-4F45-BBA5-B76AF7D6FD78}"/>
              </a:ext>
            </a:extLst>
          </p:cNvPr>
          <p:cNvGrpSpPr/>
          <p:nvPr/>
        </p:nvGrpSpPr>
        <p:grpSpPr>
          <a:xfrm flipH="1">
            <a:off x="7421140" y="3128868"/>
            <a:ext cx="4274105" cy="1823105"/>
            <a:chOff x="2206754" y="916448"/>
            <a:chExt cx="4695813" cy="3901755"/>
          </a:xfrm>
        </p:grpSpPr>
        <p:sp>
          <p:nvSpPr>
            <p:cNvPr id="27" name="对话气泡: 椭圆形 13">
              <a:extLst>
                <a:ext uri="{FF2B5EF4-FFF2-40B4-BE49-F238E27FC236}">
                  <a16:creationId xmlns:a16="http://schemas.microsoft.com/office/drawing/2014/main" id="{E1FE5DDF-1767-405E-93B3-7E86FCCB0658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8" name="对话气泡: 椭圆形 13">
              <a:extLst>
                <a:ext uri="{FF2B5EF4-FFF2-40B4-BE49-F238E27FC236}">
                  <a16:creationId xmlns:a16="http://schemas.microsoft.com/office/drawing/2014/main" id="{35DB8B5F-2F32-4FB5-BAE0-5BA1D2226CF8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8084924" y="3470221"/>
            <a:ext cx="31746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đặt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câu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từ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 </a:t>
            </a:r>
            <a:r>
              <a:rPr lang="en-US" sz="3600" b="1" i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lịch</a:t>
            </a:r>
            <a:r>
              <a:rPr lang="en-US" sz="3600" b="1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29" name="Picture 6" descr="HÃ¬nh áº£nh Äi Bá» ÄÆ°á»ng DÃ i Ná»¯ Leo NÃºi Trekking Äi Bá» ÄÆ°á»ng DÃ i Hoáº¡t Äá»ng Thá»  Thao NgÆ°á»i Bá» CÃ´ Láº­p TrÃªn Phim Hoáº¡t HÃ¬nh Tráº¯ng Minh Há»a NhÃ¢n Váº­t, Thá»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38" b="97500" l="10000" r="90000">
                        <a14:foregroundMark x1="26875" y1="92500" x2="57969" y2="93438"/>
                        <a14:foregroundMark x1="23438" y1="92500" x2="45156" y2="95313"/>
                        <a14:foregroundMark x1="58750" y1="92969" x2="61719" y2="9375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9" t="5970" r="37287" b="1"/>
          <a:stretch/>
        </p:blipFill>
        <p:spPr bwMode="auto">
          <a:xfrm flipH="1">
            <a:off x="-263036" y="2314876"/>
            <a:ext cx="2538701" cy="471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438" y="4861361"/>
            <a:ext cx="1886876" cy="1996639"/>
          </a:xfrm>
          <a:prstGeom prst="rect">
            <a:avLst/>
          </a:prstGeom>
        </p:spPr>
      </p:pic>
      <p:sp>
        <p:nvSpPr>
          <p:cNvPr id="30" name="Text Box 8"/>
          <p:cNvSpPr txBox="1"/>
          <p:nvPr/>
        </p:nvSpPr>
        <p:spPr>
          <a:xfrm>
            <a:off x="2274543" y="4016087"/>
            <a:ext cx="5146598" cy="1754326"/>
          </a:xfrm>
          <a:prstGeom prst="rect">
            <a:avLst/>
          </a:prstGeom>
          <a:noFill/>
          <a:ln w="57150">
            <a:solidFill>
              <a:srgbClr val="F4AB3F"/>
            </a:solidFill>
            <a:prstDash val="lgDash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Gia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đình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sz="3600" b="1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 </a:t>
            </a:r>
            <a:r>
              <a:rPr lang="en-US" sz="3600" b="1" i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lịch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ở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Phú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Quốc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thích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 </a:t>
            </a:r>
            <a:r>
              <a:rPr lang="en-US" sz="3600" b="1" i="1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lịch</a:t>
            </a: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32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5" grpId="1" animBg="1"/>
      <p:bldP spid="2" grpId="0"/>
      <p:bldP spid="30" grpId="0" animBg="1"/>
      <p:bldP spid="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pic>
        <p:nvPicPr>
          <p:cNvPr id="1026" name="Picture 2" descr="Du lá»ch tá»± tÃºc vÃ  10 cÃ¢u há»i cho chuyáº¿n Äi má»t mÃ¬nh | Há»i Du Lá»c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307">
            <a:off x="1288226" y="1136162"/>
            <a:ext cx="5278130" cy="32988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Du Lá»ch Theo Tour LÃ  GÃ¬? 6 Äiá»u Cáº§n Biáº¿t Khi Äi Du Lá»ch Theo Tour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795">
            <a:off x="5545343" y="1767673"/>
            <a:ext cx="5314749" cy="3320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 rot="873129">
            <a:off x="5650748" y="5124851"/>
            <a:ext cx="4032249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Du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đoàn</a:t>
            </a:r>
            <a:endParaRPr lang="en-US" altLang="vi-VN" sz="3600" b="1" dirty="0"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 rot="20823204">
            <a:off x="2544036" y="4411136"/>
            <a:ext cx="3156598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Du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tự</a:t>
            </a:r>
            <a:r>
              <a:rPr lang="en-US" altLang="vi-VN" sz="3600" b="1" dirty="0"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latin typeface="UTM Habano" panose="02040603050506020204" pitchFamily="18" charset="0"/>
                <a:cs typeface="Arial" panose="020B0604020202020204" pitchFamily="34" charset="0"/>
              </a:rPr>
              <a:t>túc</a:t>
            </a:r>
            <a:endParaRPr lang="en-US" altLang="vi-VN" sz="3600" b="1" dirty="0"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84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" y="4699759"/>
            <a:ext cx="12192000" cy="2188464"/>
          </a:xfrm>
          <a:prstGeom prst="rect">
            <a:avLst/>
          </a:prstGeom>
        </p:spPr>
      </p:pic>
      <p:sp>
        <p:nvSpPr>
          <p:cNvPr id="7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4745" y="30415"/>
            <a:ext cx="589488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du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nổi</a:t>
            </a:r>
            <a:r>
              <a:rPr lang="en-US" altLang="vi-VN" sz="36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tiếng</a:t>
            </a:r>
            <a:endParaRPr lang="en-US" altLang="vi-VN" sz="36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NgÃ¢n sÃ¡ch Trung Æ°Æ¡ng Äáº£m báº£o nguá»n cho Quá»¹ há» trá»£ phÃ¡t triá»n du lá»c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018" y="736346"/>
            <a:ext cx="9470338" cy="59189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62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4">
            <a:extLst>
              <a:ext uri="{FF2B5EF4-FFF2-40B4-BE49-F238E27FC236}">
                <a16:creationId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图片 28">
            <a:extLst>
              <a:ext uri="{FF2B5EF4-FFF2-40B4-BE49-F238E27FC236}">
                <a16:creationId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73" y="4740600"/>
            <a:ext cx="12192000" cy="2188464"/>
          </a:xfrm>
          <a:prstGeom prst="rect">
            <a:avLst/>
          </a:prstGeom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66744483-D2D3-4D5F-BB70-74FB9EA66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319" y="2712412"/>
            <a:ext cx="4947168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Linh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Ứng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Đà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Nẵng</a:t>
            </a:r>
            <a:endParaRPr lang="en-US" altLang="vi-VN" sz="3200" b="1" dirty="0">
              <a:solidFill>
                <a:schemeClr val="accent6">
                  <a:lumMod val="50000"/>
                </a:schemeClr>
              </a:solidFill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260" y="2774293"/>
            <a:ext cx="4983703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Tam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Chúc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Hà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Nam</a:t>
            </a:r>
          </a:p>
        </p:txBody>
      </p:sp>
      <p:pic>
        <p:nvPicPr>
          <p:cNvPr id="3074" name="Picture 2" descr="ChÃ¹a Tam ChÃº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60" y="130422"/>
            <a:ext cx="4647760" cy="256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Ã¹a Linh á»¨ng trÃªn Äá»nh sÆ¡n TrÃ  - Äá»a Äiá»m du lá»ch tÃ¢m linh ná»i tiáº¿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14" y="149504"/>
            <a:ext cx="4381165" cy="256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our Miáº¿u BÃ  ChÃºa Xá»© - ChÃ¹a Hang â Chá»£ ChÃ¢u Äá»c â NÃºi Cáº¥m â Xe GiÆ°á»ng Náº±m  1N1Ä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12" y="3359068"/>
            <a:ext cx="4546183" cy="27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KhÃ¡m phÃ¡ chÃ¹a BÃ¡i ÄÃ­nh Ninh BÃ¬nh â ngÃ´i chÃ¹a vá»i nhiá»u &quot;cÃ¡i nháº¥t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28" y="3319410"/>
            <a:ext cx="4494302" cy="27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757" y="6184013"/>
            <a:ext cx="4983703" cy="584775"/>
          </a:xfrm>
          <a:prstGeom prst="rect">
            <a:avLst/>
          </a:prstGeom>
          <a:solidFill>
            <a:srgbClr val="FFFFC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Miếu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bà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Chúa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Xứ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- An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Giang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B5CDF7A2-928A-43EF-B85F-8431EE197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1027" y="6197957"/>
            <a:ext cx="4983703" cy="584775"/>
          </a:xfrm>
          <a:prstGeom prst="rect">
            <a:avLst/>
          </a:prstGeom>
          <a:solidFill>
            <a:srgbClr val="FFFFC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Chùa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Bái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Đính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Ninh</a:t>
            </a:r>
            <a:r>
              <a:rPr lang="en-US" altLang="vi-VN" sz="3200" b="1" dirty="0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chemeClr val="accent6">
                    <a:lumMod val="50000"/>
                  </a:schemeClr>
                </a:solidFill>
                <a:latin typeface="UTM Habano" panose="02040603050506020204" pitchFamily="18" charset="0"/>
                <a:cs typeface="Arial" panose="020B0604020202020204" pitchFamily="34" charset="0"/>
              </a:rPr>
              <a:t>Bình</a:t>
            </a:r>
            <a:endParaRPr lang="en-US" altLang="vi-VN" sz="3200" b="1" dirty="0">
              <a:solidFill>
                <a:schemeClr val="accent6">
                  <a:lumMod val="50000"/>
                </a:schemeClr>
              </a:solidFill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4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0198305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929</Words>
  <Application>Microsoft Office PowerPoint</Application>
  <PresentationFormat>Widescreen</PresentationFormat>
  <Paragraphs>117</Paragraphs>
  <Slides>28</Slides>
  <Notes>13</Notes>
  <HiddenSlides>0</HiddenSlides>
  <MMClips>11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UTM Fleur</vt:lpstr>
      <vt:lpstr>UTM Cookies</vt:lpstr>
      <vt:lpstr>Cambria</vt:lpstr>
      <vt:lpstr>思源黑体 CN Bold</vt:lpstr>
      <vt:lpstr>等线</vt:lpstr>
      <vt:lpstr>UTM Habano</vt:lpstr>
      <vt:lpstr>UTM Showcard</vt:lpstr>
      <vt:lpstr>Arial</vt:lpstr>
      <vt:lpstr>Calibri</vt:lpstr>
      <vt:lpstr>Arial-Rounded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MANGNONTEAM</cp:keywords>
  <cp:lastModifiedBy>Dương Thị Lan Anh</cp:lastModifiedBy>
  <cp:revision>18</cp:revision>
  <dcterms:created xsi:type="dcterms:W3CDTF">2022-03-16T16:12:25Z</dcterms:created>
  <dcterms:modified xsi:type="dcterms:W3CDTF">2023-04-03T19:40:15Z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2023-04-03T19:39:44Z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ed1e4400-166f-4cd0-801b-d6fe240e246a</vt:lpwstr>
  </property>
  <property fmtid="{D5CDD505-2E9C-101B-9397-08002B2CF9AE}" pid="8" name="MSIP_Label_defa4170-0d19-0005-0004-bc88714345d2_ContentBits">
    <vt:lpwstr>0</vt:lpwstr>
  </property>
</Properties>
</file>