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81" r:id="rId5"/>
    <p:sldId id="273" r:id="rId6"/>
    <p:sldId id="282" r:id="rId7"/>
    <p:sldId id="280" r:id="rId8"/>
    <p:sldId id="277" r:id="rId9"/>
    <p:sldId id="259" r:id="rId10"/>
    <p:sldId id="278" r:id="rId11"/>
    <p:sldId id="279" r:id="rId12"/>
    <p:sldId id="274" r:id="rId13"/>
    <p:sldId id="275" r:id="rId14"/>
  </p:sldIdLst>
  <p:sldSz cx="12192000" cy="6858000"/>
  <p:notesSz cx="6858000" cy="9144000"/>
  <p:embeddedFontLst>
    <p:embeddedFont>
      <p:font typeface="等线" panose="02010600030101010101" pitchFamily="2" charset="-122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ambria Math" panose="02040503050406030204" pitchFamily="18" charset="0"/>
      <p:regular r:id="rId24"/>
    </p:embeddedFont>
    <p:embeddedFont>
      <p:font typeface="UTM Azuki" panose="02040603050506020204" pitchFamily="18" charset="0"/>
      <p:regular r:id="rId25"/>
    </p:embeddedFont>
    <p:embeddedFont>
      <p:font typeface="UTM Cookies" panose="02040603050506020204" pitchFamily="18" charset="0"/>
      <p:regular r:id="rId26"/>
    </p:embeddedFont>
    <p:embeddedFont>
      <p:font typeface="UTM Showcard" panose="02040603050506020204" pitchFamily="18" charset="0"/>
      <p:regular r:id="rId27"/>
    </p:embeddedFont>
    <p:embeddedFont>
      <p:font typeface="UTM Thanh Nhac TL" panose="02040603050506020204" pitchFamily="18" charset="0"/>
      <p:regular r:id="rId28"/>
    </p:embeddedFont>
    <p:embeddedFont>
      <p:font typeface="UVN Dung Dan" panose="020B0604020202020204"/>
      <p:regular r:id="rId29"/>
    </p:embeddedFont>
  </p:embeddedFontLst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ags" Target="tags/tag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77FE-E685-43A6-B4DA-76A34123E9C5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F27D9-EBB1-4C72-9E22-70BFB83EA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97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005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926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438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387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299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909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174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308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443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116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203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007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70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4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72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349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113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176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26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63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81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76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10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49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54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3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368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2683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1095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165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3220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597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4753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483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287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690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58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10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51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7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380057-AD91-4260-9171-55D8FEE7FCB4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ABCE01-2E1A-418C-A2BC-4BA8E5B1F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92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83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48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81" r:id="rId5"/>
    <p:sldLayoutId id="2147483680" r:id="rId6"/>
    <p:sldLayoutId id="2147483679" r:id="rId7"/>
    <p:sldLayoutId id="2147483676" r:id="rId8"/>
    <p:sldLayoutId id="2147483675" r:id="rId9"/>
    <p:sldLayoutId id="2147483672" r:id="rId10"/>
    <p:sldLayoutId id="2147483665" r:id="rId11"/>
    <p:sldLayoutId id="2147483666" r:id="rId12"/>
    <p:sldLayoutId id="2147483678" r:id="rId13"/>
    <p:sldLayoutId id="2147483677" r:id="rId14"/>
    <p:sldLayoutId id="2147483674" r:id="rId15"/>
    <p:sldLayoutId id="2147483673" r:id="rId16"/>
    <p:sldLayoutId id="2147483667" r:id="rId17"/>
    <p:sldLayoutId id="2147483668" r:id="rId18"/>
    <p:sldLayoutId id="2147483669" r:id="rId19"/>
    <p:sldLayoutId id="214748367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511822" y="1161642"/>
            <a:ext cx="1935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600" normalizeH="0" baseline="0" noProof="0" dirty="0">
                <a:ln>
                  <a:noFill/>
                </a:ln>
                <a:solidFill>
                  <a:srgbClr val="3FADC1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TOÁN</a:t>
            </a:r>
            <a:endParaRPr kumimoji="0" lang="zh-CN" altLang="en-US" sz="4000" b="1" i="0" u="none" strike="noStrike" kern="1200" cap="none" spc="600" normalizeH="0" baseline="0" noProof="0" dirty="0">
              <a:ln>
                <a:noFill/>
              </a:ln>
              <a:solidFill>
                <a:srgbClr val="3FADC1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360637" y="0"/>
            <a:ext cx="7974971" cy="5065640"/>
            <a:chOff x="4360637" y="0"/>
            <a:chExt cx="7831363" cy="5065640"/>
          </a:xfrm>
        </p:grpSpPr>
        <p:grpSp>
          <p:nvGrpSpPr>
            <p:cNvPr id="10" name="Group 9"/>
            <p:cNvGrpSpPr/>
            <p:nvPr/>
          </p:nvGrpSpPr>
          <p:grpSpPr>
            <a:xfrm>
              <a:off x="4360637" y="0"/>
              <a:ext cx="7831363" cy="5065640"/>
              <a:chOff x="4360637" y="0"/>
              <a:chExt cx="7831363" cy="5065640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4360637" y="0"/>
                <a:ext cx="7831363" cy="5065640"/>
                <a:chOff x="4360637" y="0"/>
                <a:chExt cx="7831363" cy="5065640"/>
              </a:xfrm>
            </p:grpSpPr>
            <p:pic>
              <p:nvPicPr>
                <p:cNvPr id="3" name="图片 2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60637" y="0"/>
                  <a:ext cx="7831363" cy="5065640"/>
                </a:xfrm>
                <a:prstGeom prst="rect">
                  <a:avLst/>
                </a:prstGeom>
              </p:spPr>
            </p:pic>
            <p:sp>
              <p:nvSpPr>
                <p:cNvPr id="4" name="Rectangle 3"/>
                <p:cNvSpPr/>
                <p:nvPr/>
              </p:nvSpPr>
              <p:spPr>
                <a:xfrm>
                  <a:off x="5213838" y="1776046"/>
                  <a:ext cx="5943600" cy="1310054"/>
                </a:xfrm>
                <a:prstGeom prst="rect">
                  <a:avLst/>
                </a:prstGeom>
                <a:solidFill>
                  <a:srgbClr val="FEF4E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cs"/>
                  </a:endParaRPr>
                </a:p>
              </p:txBody>
            </p:sp>
          </p:grpSp>
          <p:sp>
            <p:nvSpPr>
              <p:cNvPr id="8" name="Rectangle 7"/>
              <p:cNvSpPr/>
              <p:nvPr/>
            </p:nvSpPr>
            <p:spPr>
              <a:xfrm>
                <a:off x="8502162" y="3358662"/>
                <a:ext cx="1943100" cy="341842"/>
              </a:xfrm>
              <a:prstGeom prst="rect">
                <a:avLst/>
              </a:prstGeom>
              <a:solidFill>
                <a:srgbClr val="DB5F40"/>
              </a:solidFill>
              <a:ln>
                <a:solidFill>
                  <a:srgbClr val="DB5F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cs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 rot="20367120">
                <a:off x="7844052" y="3495410"/>
                <a:ext cx="888348" cy="341842"/>
              </a:xfrm>
              <a:prstGeom prst="rect">
                <a:avLst/>
              </a:prstGeom>
              <a:solidFill>
                <a:srgbClr val="DB5F40"/>
              </a:solidFill>
              <a:ln>
                <a:solidFill>
                  <a:srgbClr val="DB5F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8185638" y="3934236"/>
              <a:ext cx="2057400" cy="206515"/>
            </a:xfrm>
            <a:prstGeom prst="rect">
              <a:avLst/>
            </a:prstGeom>
            <a:solidFill>
              <a:srgbClr val="FEF4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 rot="341965">
            <a:off x="8600045" y="3515072"/>
            <a:ext cx="2872154" cy="58477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Dung Dan" panose="03060902040502020204" pitchFamily="66" charset="0"/>
                <a:cs typeface="+mn-cs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Dung Dan" panose="03060902040502020204" pitchFamily="66" charset="0"/>
                <a:cs typeface="+mn-cs"/>
              </a:rPr>
              <a:t> 152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131787" y="1919619"/>
            <a:ext cx="6572244" cy="960141"/>
            <a:chOff x="5131787" y="1919619"/>
            <a:chExt cx="6572244" cy="960141"/>
          </a:xfrm>
        </p:grpSpPr>
        <p:sp>
          <p:nvSpPr>
            <p:cNvPr id="15" name="TextBox 14"/>
            <p:cNvSpPr txBox="1"/>
            <p:nvPr/>
          </p:nvSpPr>
          <p:spPr>
            <a:xfrm>
              <a:off x="5131787" y="1919619"/>
              <a:ext cx="6535952" cy="923330"/>
            </a:xfrm>
            <a:prstGeom prst="rect">
              <a:avLst/>
            </a:prstGeom>
            <a:noFill/>
          </p:spPr>
          <p:txBody>
            <a:bodyPr wrap="square" rtlCol="0">
              <a:prstTxWarp prst="textInflat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srgbClr val="835B2E"/>
                    </a:solidFill>
                  </a:ln>
                  <a:solidFill>
                    <a:srgbClr val="835B2E">
                      <a:alpha val="78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LUYỆN TẬP CHUNG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68079" y="1948150"/>
              <a:ext cx="6535952" cy="923330"/>
            </a:xfrm>
            <a:prstGeom prst="rect">
              <a:avLst/>
            </a:prstGeom>
            <a:noFill/>
          </p:spPr>
          <p:txBody>
            <a:bodyPr wrap="square" rtlCol="0">
              <a:prstTxWarp prst="textInflat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LUYỆN TẬP CHUNG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68079" y="1956430"/>
              <a:ext cx="6535952" cy="923330"/>
            </a:xfrm>
            <a:prstGeom prst="rect">
              <a:avLst/>
            </a:prstGeom>
            <a:noFill/>
          </p:spPr>
          <p:txBody>
            <a:bodyPr wrap="square" rtlCol="0">
              <a:prstTxWarp prst="textInflat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DB5F4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LUYỆN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 TẬP 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CHUNG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924171" y="1171089"/>
            <a:ext cx="2872154" cy="769441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T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o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á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Cookies" panose="02040603050506020204" pitchFamily="18" charset="0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36" y="4677508"/>
            <a:ext cx="673950" cy="114704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1546" y="6563416"/>
            <a:ext cx="1301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Dung Dan" panose="03060902040502020204" pitchFamily="66" charset="0"/>
                <a:cs typeface="+mn-cs"/>
              </a:rPr>
              <a:t>MăngNon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Dung Dan" panose="030609020405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079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43384" y="1968137"/>
            <a:ext cx="10769600" cy="4749186"/>
          </a:xfrm>
          <a:prstGeom prst="roundRect">
            <a:avLst>
              <a:gd name="adj" fmla="val 4770"/>
            </a:avLst>
          </a:prstGeom>
          <a:solidFill>
            <a:schemeClr val="bg1">
              <a:alpha val="77000"/>
            </a:schemeClr>
          </a:solidFill>
          <a:ln w="28575"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561421" y="398055"/>
            <a:ext cx="10012747" cy="2286617"/>
          </a:xfrm>
          <a:prstGeom prst="roundRect">
            <a:avLst>
              <a:gd name="adj" fmla="val 8935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020164" y="1517862"/>
            <a:ext cx="96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840m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34483" y="1321630"/>
            <a:ext cx="265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Quãng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1: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34483" y="1795653"/>
            <a:ext cx="2668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Quãng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2: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243708" y="1403748"/>
            <a:ext cx="2324087" cy="688115"/>
            <a:chOff x="3690521" y="1289933"/>
            <a:chExt cx="2324087" cy="688115"/>
          </a:xfrm>
        </p:grpSpPr>
        <p:grpSp>
          <p:nvGrpSpPr>
            <p:cNvPr id="28" name="Group 27"/>
            <p:cNvGrpSpPr/>
            <p:nvPr/>
          </p:nvGrpSpPr>
          <p:grpSpPr>
            <a:xfrm>
              <a:off x="3690521" y="1289933"/>
              <a:ext cx="1406324" cy="688115"/>
              <a:chOff x="2584314" y="3354988"/>
              <a:chExt cx="1406324" cy="688115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2584314" y="3768011"/>
                <a:ext cx="462437" cy="275092"/>
                <a:chOff x="2584314" y="3768011"/>
                <a:chExt cx="462437" cy="275092"/>
              </a:xfrm>
            </p:grpSpPr>
            <p:cxnSp>
              <p:nvCxnSpPr>
                <p:cNvPr id="77" name="Straight Connector 76"/>
                <p:cNvCxnSpPr/>
                <p:nvPr/>
              </p:nvCxnSpPr>
              <p:spPr>
                <a:xfrm flipV="1">
                  <a:off x="2584314" y="3896462"/>
                  <a:ext cx="4572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 flipH="1">
                  <a:off x="2584314" y="3768783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 flipH="1">
                  <a:off x="3046751" y="3768011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2585117" y="3354988"/>
                <a:ext cx="462437" cy="275092"/>
                <a:chOff x="2584314" y="3768011"/>
                <a:chExt cx="462437" cy="275092"/>
              </a:xfrm>
            </p:grpSpPr>
            <p:cxnSp>
              <p:nvCxnSpPr>
                <p:cNvPr id="74" name="Straight Connector 73"/>
                <p:cNvCxnSpPr/>
                <p:nvPr/>
              </p:nvCxnSpPr>
              <p:spPr>
                <a:xfrm flipV="1">
                  <a:off x="2584314" y="3905171"/>
                  <a:ext cx="4572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 flipH="1">
                  <a:off x="2584314" y="3768783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 flipH="1">
                  <a:off x="3046751" y="3768011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Group 30"/>
              <p:cNvGrpSpPr/>
              <p:nvPr/>
            </p:nvGrpSpPr>
            <p:grpSpPr>
              <a:xfrm>
                <a:off x="3051421" y="3354988"/>
                <a:ext cx="462437" cy="275092"/>
                <a:chOff x="2584314" y="3768011"/>
                <a:chExt cx="462437" cy="275092"/>
              </a:xfrm>
            </p:grpSpPr>
            <p:cxnSp>
              <p:nvCxnSpPr>
                <p:cNvPr id="71" name="Straight Connector 70"/>
                <p:cNvCxnSpPr/>
                <p:nvPr/>
              </p:nvCxnSpPr>
              <p:spPr>
                <a:xfrm flipV="1">
                  <a:off x="2584314" y="3905171"/>
                  <a:ext cx="4572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 flipH="1">
                  <a:off x="2584314" y="3768783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 flipH="1">
                  <a:off x="3046751" y="3768011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oup 31"/>
              <p:cNvGrpSpPr/>
              <p:nvPr/>
            </p:nvGrpSpPr>
            <p:grpSpPr>
              <a:xfrm>
                <a:off x="3521715" y="3354988"/>
                <a:ext cx="462437" cy="274320"/>
                <a:chOff x="2584314" y="3768011"/>
                <a:chExt cx="462437" cy="274320"/>
              </a:xfrm>
            </p:grpSpPr>
            <p:cxnSp>
              <p:nvCxnSpPr>
                <p:cNvPr id="68" name="Straight Connector 67"/>
                <p:cNvCxnSpPr/>
                <p:nvPr/>
              </p:nvCxnSpPr>
              <p:spPr>
                <a:xfrm flipV="1">
                  <a:off x="2584314" y="3905171"/>
                  <a:ext cx="4572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 flipH="1">
                  <a:off x="3046751" y="3768011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oup 32"/>
              <p:cNvGrpSpPr/>
              <p:nvPr/>
            </p:nvGrpSpPr>
            <p:grpSpPr>
              <a:xfrm>
                <a:off x="3039353" y="3358089"/>
                <a:ext cx="951285" cy="531645"/>
                <a:chOff x="1633029" y="3768783"/>
                <a:chExt cx="951285" cy="531645"/>
              </a:xfrm>
            </p:grpSpPr>
            <p:cxnSp>
              <p:nvCxnSpPr>
                <p:cNvPr id="65" name="Straight Connector 64"/>
                <p:cNvCxnSpPr/>
                <p:nvPr/>
              </p:nvCxnSpPr>
              <p:spPr>
                <a:xfrm flipV="1">
                  <a:off x="1633029" y="4300428"/>
                  <a:ext cx="4572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 flipH="1">
                  <a:off x="2584314" y="3768783"/>
                  <a:ext cx="0" cy="2743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" name="Group 7"/>
            <p:cNvGrpSpPr/>
            <p:nvPr/>
          </p:nvGrpSpPr>
          <p:grpSpPr>
            <a:xfrm>
              <a:off x="4614828" y="1691994"/>
              <a:ext cx="1399780" cy="281098"/>
              <a:chOff x="4483550" y="2173543"/>
              <a:chExt cx="1399780" cy="281098"/>
            </a:xfrm>
          </p:grpSpPr>
          <p:cxnSp>
            <p:nvCxnSpPr>
              <p:cNvPr id="80" name="Straight Connector 79"/>
              <p:cNvCxnSpPr/>
              <p:nvPr/>
            </p:nvCxnSpPr>
            <p:spPr>
              <a:xfrm flipH="1">
                <a:off x="4483550" y="218032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flipV="1">
                <a:off x="4486170" y="2308772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flipH="1">
                <a:off x="4950315" y="217354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flipV="1">
                <a:off x="4959823" y="2311144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flipH="1">
                <a:off x="5423968" y="2175915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V="1">
                <a:off x="5417023" y="2310214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flipH="1">
                <a:off x="5883330" y="2173984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2" name="Right Brace 91"/>
          <p:cNvSpPr/>
          <p:nvPr/>
        </p:nvSpPr>
        <p:spPr>
          <a:xfrm rot="16200000">
            <a:off x="4804971" y="674462"/>
            <a:ext cx="266619" cy="1389144"/>
          </a:xfrm>
          <a:prstGeom prst="rightBrace">
            <a:avLst>
              <a:gd name="adj1" fmla="val 45434"/>
              <a:gd name="adj2" fmla="val 48138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5181582" y="2208289"/>
            <a:ext cx="265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96" name="Right Brace 95"/>
          <p:cNvSpPr/>
          <p:nvPr/>
        </p:nvSpPr>
        <p:spPr>
          <a:xfrm rot="16200000" flipH="1">
            <a:off x="5261214" y="927793"/>
            <a:ext cx="265505" cy="2338549"/>
          </a:xfrm>
          <a:prstGeom prst="rightBrace">
            <a:avLst>
              <a:gd name="adj1" fmla="val 45434"/>
              <a:gd name="adj2" fmla="val 48138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/>
          <p:cNvSpPr txBox="1"/>
          <p:nvPr/>
        </p:nvSpPr>
        <p:spPr>
          <a:xfrm>
            <a:off x="4794800" y="940867"/>
            <a:ext cx="265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100" name="Right Brace 99"/>
          <p:cNvSpPr/>
          <p:nvPr/>
        </p:nvSpPr>
        <p:spPr>
          <a:xfrm>
            <a:off x="6737599" y="1299037"/>
            <a:ext cx="194671" cy="807718"/>
          </a:xfrm>
          <a:prstGeom prst="rightBrace">
            <a:avLst>
              <a:gd name="adj1" fmla="val 45434"/>
              <a:gd name="adj2" fmla="val 49981"/>
            </a:avLst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891833" y="2977981"/>
            <a:ext cx="72727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b="1" i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giải:</a:t>
            </a:r>
            <a:endParaRPr lang="en-US" sz="2000" i="1" u="sng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 sơ đồ, tổng số phần bằng nhau là: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 + 3 = 8 (phần)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 đường từ nhà An đến hiệu sách dài là: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840 : 8 </a:t>
            </a:r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</a:t>
            </a:r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= 315 (m)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 đường từ hiệu sách đến trường dài là: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840 – 315 = 525 (m)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nl-NL" sz="24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 số:</a:t>
            </a:r>
            <a:r>
              <a:rPr lang="nl-NL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</a:t>
            </a:r>
            <a:r>
              <a:rPr lang="nl-NL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 đường 1: </a:t>
            </a:r>
            <a:r>
              <a:rPr lang="nl-NL" sz="24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315 m</a:t>
            </a:r>
            <a:endParaRPr lang="en-US" sz="2000" i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nl-NL" sz="24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	</a:t>
            </a:r>
            <a:r>
              <a:rPr lang="nl-NL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 đường 2: </a:t>
            </a:r>
            <a:r>
              <a:rPr lang="nl-NL" sz="24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525 m</a:t>
            </a:r>
            <a:endParaRPr lang="en-US" sz="2000" i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1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079" y="-46234"/>
            <a:ext cx="3886802" cy="388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3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1" grpId="0"/>
      <p:bldP spid="26" grpId="0"/>
      <p:bldP spid="27" grpId="0"/>
      <p:bldP spid="92" grpId="0" animBg="1"/>
      <p:bldP spid="95" grpId="0"/>
      <p:bldP spid="96" grpId="0" animBg="1"/>
      <p:bldP spid="97" grpId="0"/>
      <p:bldP spid="1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07791" y="884382"/>
            <a:ext cx="31101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Dzung Dakao" panose="00000400000000000000" pitchFamily="2" charset="0"/>
                <a:cs typeface="+mn-ea"/>
                <a:sym typeface="+mn-lt"/>
              </a:rPr>
              <a:t>DẶN</a:t>
            </a:r>
            <a:r>
              <a:rPr kumimoji="1" lang="en-US" altLang="zh-CN" sz="6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Dzung Dakao" panose="00000400000000000000" pitchFamily="2" charset="0"/>
                <a:cs typeface="+mn-ea"/>
                <a:sym typeface="+mn-lt"/>
              </a:rPr>
              <a:t> DÒ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Dzung Dakao" panose="00000400000000000000" pitchFamily="2" charset="0"/>
              <a:cs typeface="+mn-ea"/>
              <a:sym typeface="+mn-lt"/>
            </a:endParaRPr>
          </a:p>
        </p:txBody>
      </p:sp>
      <p:sp>
        <p:nvSpPr>
          <p:cNvPr id="5" name="圆角矩形标注 4"/>
          <p:cNvSpPr/>
          <p:nvPr/>
        </p:nvSpPr>
        <p:spPr>
          <a:xfrm flipH="1">
            <a:off x="565874" y="2842521"/>
            <a:ext cx="3612708" cy="1789944"/>
          </a:xfrm>
          <a:prstGeom prst="wedgeRoundRectCallout">
            <a:avLst>
              <a:gd name="adj1" fmla="val -49084"/>
              <a:gd name="adj2" fmla="val 85593"/>
              <a:gd name="adj3" fmla="val 16667"/>
            </a:avLst>
          </a:prstGeom>
          <a:noFill/>
          <a:ln w="38100">
            <a:solidFill>
              <a:srgbClr val="835B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72" tIns="36286" rIns="72572" bIns="36286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6258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2580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8839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5161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1419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7741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4000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0258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25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7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9138" y="3116615"/>
            <a:ext cx="32121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Hoàn</a:t>
            </a:r>
            <a:r>
              <a:rPr kumimoji="1"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thành</a:t>
            </a:r>
            <a:r>
              <a:rPr kumimoji="1"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bài</a:t>
            </a:r>
            <a:r>
              <a:rPr kumimoji="1"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tập</a:t>
            </a:r>
            <a:r>
              <a:rPr kumimoji="1"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vào</a:t>
            </a:r>
            <a:r>
              <a:rPr kumimoji="1"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vở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7919535" y="2148481"/>
            <a:ext cx="3621980" cy="1936268"/>
          </a:xfrm>
          <a:prstGeom prst="wedgeRoundRectCallout">
            <a:avLst>
              <a:gd name="adj1" fmla="val -49084"/>
              <a:gd name="adj2" fmla="val 85593"/>
              <a:gd name="adj3" fmla="val 16667"/>
            </a:avLst>
          </a:prstGeom>
          <a:noFill/>
          <a:ln w="38100">
            <a:solidFill>
              <a:srgbClr val="835B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72" tIns="36286" rIns="72572" bIns="36286"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6258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2580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8839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5161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1419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7741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40000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02585" algn="l" defTabSz="725170" rtl="0" eaLnBrk="1" latinLnBrk="0" hangingPunct="1">
              <a:defRPr sz="142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25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7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068839" y="2710507"/>
            <a:ext cx="33233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Chuẩn</a:t>
            </a:r>
            <a:r>
              <a:rPr kumimoji="1" lang="en-US" altLang="zh-CN" sz="32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bị</a:t>
            </a:r>
            <a:r>
              <a:rPr kumimoji="1" lang="en-US" altLang="zh-CN" sz="32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bài</a:t>
            </a:r>
            <a:r>
              <a:rPr kumimoji="1" lang="en-US" altLang="zh-CN" sz="3200" b="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</a:t>
            </a:r>
            <a:r>
              <a:rPr kumimoji="1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sau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233" y="2148481"/>
            <a:ext cx="4711652" cy="471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14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72311" y="1539561"/>
            <a:ext cx="6524543" cy="1569660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cs typeface="+mn-ea"/>
                <a:sym typeface="+mn-lt"/>
              </a:rPr>
              <a:t>Hẹn</a:t>
            </a: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cs typeface="+mn-ea"/>
                <a:sym typeface="+mn-lt"/>
              </a:rPr>
              <a:t> </a:t>
            </a: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cs typeface="+mn-ea"/>
                <a:sym typeface="+mn-lt"/>
              </a:rPr>
              <a:t>gặp</a:t>
            </a:r>
            <a:r>
              <a:rPr kumimoji="0" lang="en-US" altLang="zh-CN" sz="96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cs typeface="+mn-ea"/>
                <a:sym typeface="+mn-lt"/>
              </a:rPr>
              <a:t> </a:t>
            </a:r>
            <a:r>
              <a:rPr kumimoji="0" lang="en-US" altLang="zh-CN" sz="96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cs typeface="+mn-ea"/>
                <a:sym typeface="+mn-lt"/>
              </a:rPr>
              <a:t>lại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UVN Dzung Dakao" panose="00000400000000000000" pitchFamily="2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147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406920" y="265468"/>
            <a:ext cx="5117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spc="600" dirty="0" err="1">
                <a:solidFill>
                  <a:schemeClr val="bg1"/>
                </a:solidFill>
                <a:latin typeface="UVF Salome" panose="02000503040000020003" pitchFamily="50" charset="0"/>
                <a:cs typeface="+mn-ea"/>
                <a:sym typeface="+mn-lt"/>
              </a:rPr>
              <a:t>Yêu</a:t>
            </a:r>
            <a:r>
              <a:rPr lang="en-US" altLang="zh-CN" sz="3600" spc="600" dirty="0">
                <a:solidFill>
                  <a:schemeClr val="bg1"/>
                </a:solidFill>
                <a:latin typeface="UVF Salome" panose="02000503040000020003" pitchFamily="50" charset="0"/>
                <a:cs typeface="+mn-ea"/>
                <a:sym typeface="+mn-lt"/>
              </a:rPr>
              <a:t> </a:t>
            </a:r>
            <a:r>
              <a:rPr lang="en-US" altLang="zh-CN" sz="3600" spc="600" dirty="0" err="1">
                <a:solidFill>
                  <a:schemeClr val="bg1"/>
                </a:solidFill>
                <a:latin typeface="UVF Salome" panose="02000503040000020003" pitchFamily="50" charset="0"/>
                <a:cs typeface="+mn-ea"/>
                <a:sym typeface="+mn-lt"/>
              </a:rPr>
              <a:t>cầu</a:t>
            </a:r>
            <a:r>
              <a:rPr lang="en-US" altLang="zh-CN" sz="3600" spc="600" dirty="0">
                <a:solidFill>
                  <a:schemeClr val="bg1"/>
                </a:solidFill>
                <a:latin typeface="UVF Salome" panose="02000503040000020003" pitchFamily="50" charset="0"/>
                <a:cs typeface="+mn-ea"/>
                <a:sym typeface="+mn-lt"/>
              </a:rPr>
              <a:t> </a:t>
            </a:r>
            <a:r>
              <a:rPr lang="en-US" altLang="zh-CN" sz="3600" spc="600" dirty="0" err="1">
                <a:solidFill>
                  <a:schemeClr val="bg1"/>
                </a:solidFill>
                <a:latin typeface="UVF Salome" panose="02000503040000020003" pitchFamily="50" charset="0"/>
                <a:cs typeface="+mn-ea"/>
                <a:sym typeface="+mn-lt"/>
              </a:rPr>
              <a:t>cần</a:t>
            </a:r>
            <a:r>
              <a:rPr lang="en-US" altLang="zh-CN" sz="3600" spc="600" dirty="0">
                <a:solidFill>
                  <a:schemeClr val="bg1"/>
                </a:solidFill>
                <a:latin typeface="UVF Salome" panose="02000503040000020003" pitchFamily="50" charset="0"/>
                <a:cs typeface="+mn-ea"/>
                <a:sym typeface="+mn-lt"/>
              </a:rPr>
              <a:t> </a:t>
            </a:r>
            <a:r>
              <a:rPr lang="en-US" altLang="zh-CN" sz="3600" spc="600" dirty="0" err="1">
                <a:solidFill>
                  <a:schemeClr val="bg1"/>
                </a:solidFill>
                <a:latin typeface="UVF Salome" panose="02000503040000020003" pitchFamily="50" charset="0"/>
                <a:cs typeface="+mn-ea"/>
                <a:sym typeface="+mn-lt"/>
              </a:rPr>
              <a:t>đạt</a:t>
            </a:r>
            <a:endParaRPr kumimoji="0" lang="zh-CN" altLang="en-US" sz="3600" b="0" i="0" u="none" strike="noStrike" kern="1200" cap="none" spc="6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VF Salome" panose="02000503040000020003" pitchFamily="50" charset="0"/>
              <a:cs typeface="+mn-ea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045027" y="1150817"/>
            <a:ext cx="7021468" cy="4348003"/>
            <a:chOff x="1366520" y="1588922"/>
            <a:chExt cx="7021468" cy="4348003"/>
          </a:xfrm>
        </p:grpSpPr>
        <p:sp>
          <p:nvSpPr>
            <p:cNvPr id="6" name="圆角矩形 16"/>
            <p:cNvSpPr/>
            <p:nvPr/>
          </p:nvSpPr>
          <p:spPr>
            <a:xfrm>
              <a:off x="1366520" y="1632268"/>
              <a:ext cx="1035685" cy="601980"/>
            </a:xfrm>
            <a:prstGeom prst="round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01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7" name="圆角矩形 95"/>
            <p:cNvSpPr/>
            <p:nvPr/>
          </p:nvSpPr>
          <p:spPr>
            <a:xfrm>
              <a:off x="1381808" y="2823967"/>
              <a:ext cx="1035685" cy="601980"/>
            </a:xfrm>
            <a:prstGeom prst="round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02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8" name="圆角矩形 100"/>
            <p:cNvSpPr/>
            <p:nvPr/>
          </p:nvSpPr>
          <p:spPr>
            <a:xfrm>
              <a:off x="1381808" y="4018688"/>
              <a:ext cx="1035685" cy="601980"/>
            </a:xfrm>
            <a:prstGeom prst="round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03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9" name="圆角矩形 101"/>
            <p:cNvSpPr/>
            <p:nvPr/>
          </p:nvSpPr>
          <p:spPr>
            <a:xfrm>
              <a:off x="1366520" y="5164729"/>
              <a:ext cx="1035685" cy="601980"/>
            </a:xfrm>
            <a:prstGeom prst="round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04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649753" y="1588922"/>
              <a:ext cx="15039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Kiến</a:t>
              </a:r>
              <a:r>
                <a:rPr kumimoji="1" lang="en-US" altLang="zh-CN" sz="2400" b="0" i="0" u="none" strike="noStrike" kern="1200" cap="none" spc="0" normalizeH="0" noProof="0" dirty="0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 </a:t>
              </a:r>
              <a:r>
                <a:rPr kumimoji="1" lang="en-US" altLang="zh-CN" sz="2400" b="0" i="0" u="none" strike="noStrike" kern="1200" cap="none" spc="0" normalizeH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thức</a:t>
              </a:r>
              <a:endPara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649754" y="1991786"/>
              <a:ext cx="5738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- Giúp HS củng cố cách giải bài toán Tìm hai số khi biết tổng (hiệu) và tỉ số của hai số đó</a:t>
              </a:r>
              <a:endParaRPr lang="en-US" dirty="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649753" y="2722093"/>
              <a:ext cx="1245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Kĩ</a:t>
              </a:r>
              <a:r>
                <a:rPr kumimoji="1" lang="en-US" altLang="zh-CN" sz="2400" b="0" i="0" u="none" strike="noStrike" kern="1200" cap="none" spc="0" normalizeH="0" noProof="0" dirty="0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 </a:t>
              </a:r>
              <a:r>
                <a:rPr kumimoji="1" lang="en-US" altLang="zh-CN" sz="2400" b="0" i="0" u="none" strike="noStrike" kern="1200" cap="none" spc="0" normalizeH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năng</a:t>
              </a:r>
              <a:endPara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49753" y="3124957"/>
              <a:ext cx="546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- HS vận dụng giải tốt các bài toán Tìm hai số khi biết tổng (hiệu) và tỉ số của hai số đó.</a:t>
              </a:r>
              <a:endParaRPr lang="en-US"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649753" y="3916814"/>
              <a:ext cx="12121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Thái</a:t>
              </a:r>
              <a:r>
                <a:rPr kumimoji="1" lang="en-US" altLang="zh-CN" sz="2400" b="0" i="0" u="none" strike="noStrike" kern="1200" cap="none" spc="0" normalizeH="0" noProof="0" dirty="0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 </a:t>
              </a:r>
              <a:r>
                <a:rPr kumimoji="1" lang="en-US" altLang="zh-CN" sz="2400" b="0" i="0" u="none" strike="noStrike" kern="1200" cap="none" spc="0" normalizeH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độ</a:t>
              </a:r>
              <a:endPara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649753" y="4319678"/>
              <a:ext cx="44380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- Tự giác, cẩn thận, trình bày bài sạch sẽ.</a:t>
              </a:r>
              <a:endParaRPr lang="en-US" dirty="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592897" y="5164729"/>
              <a:ext cx="14366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Năng</a:t>
              </a:r>
              <a:r>
                <a:rPr kumimoji="1" lang="en-US" altLang="zh-CN" sz="2400" b="0" i="0" u="none" strike="noStrike" kern="1200" cap="none" spc="0" normalizeH="0" noProof="0" dirty="0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 </a:t>
              </a:r>
              <a:r>
                <a:rPr kumimoji="1" lang="en-US" altLang="zh-CN" sz="2400" b="0" i="0" u="none" strike="noStrike" kern="1200" cap="none" spc="0" normalizeH="0" noProof="0" dirty="0" err="1">
                  <a:ln>
                    <a:noFill/>
                  </a:ln>
                  <a:solidFill>
                    <a:srgbClr val="835B2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rPr>
                <a:t>lực</a:t>
              </a:r>
              <a:endPara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592897" y="5567593"/>
              <a:ext cx="43224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- NL tự học, làm việc nhóm, NL tính toán</a:t>
              </a:r>
              <a:endParaRPr lang="en-US" dirty="0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09" y="3116935"/>
            <a:ext cx="3715164" cy="371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1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871853" y="940406"/>
            <a:ext cx="618791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 w="28575">
                  <a:solidFill>
                    <a:schemeClr val="bg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01</a:t>
            </a:r>
            <a:r>
              <a:rPr kumimoji="0" lang="en-US" altLang="zh-CN" sz="6600" b="1" i="0" u="none" strike="noStrike" kern="1200" cap="none" spc="0" normalizeH="0" baseline="0" noProof="0" dirty="0">
                <a:ln w="28575">
                  <a:solidFill>
                    <a:schemeClr val="bg1"/>
                  </a:solidFill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.</a:t>
            </a:r>
            <a:r>
              <a:rPr kumimoji="0" lang="en-US" altLang="zh-CN" sz="6600" b="1" i="0" u="none" strike="noStrike" kern="1200" cap="none" spc="0" normalizeH="0" baseline="0" noProof="0" dirty="0">
                <a:ln w="28575">
                  <a:solidFill>
                    <a:schemeClr val="bg1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6600" b="1" dirty="0">
                <a:ln w="28575">
                  <a:solidFill>
                    <a:schemeClr val="bg1"/>
                  </a:solidFill>
                </a:ln>
                <a:solidFill>
                  <a:srgbClr val="0070C0"/>
                </a:solidFill>
                <a:latin typeface="UTM Thanh Nhac TL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KHỞI</a:t>
            </a:r>
            <a:r>
              <a:rPr kumimoji="0" lang="en-US" altLang="zh-CN" sz="8800" b="1" i="0" u="none" strike="noStrike" kern="1200" cap="none" spc="0" normalizeH="0" noProof="0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UTM Thanh Nhac TL" panose="02040603050506020204" pitchFamily="18" charset="0"/>
                <a:cs typeface="+mn-ea"/>
                <a:sym typeface="+mn-lt"/>
              </a:rPr>
              <a:t>		ĐỘNG</a:t>
            </a:r>
            <a:endParaRPr kumimoji="0" lang="zh-CN" altLang="en-US" sz="8800" b="1" i="0" u="none" strike="noStrike" kern="1200" cap="none" spc="0" normalizeH="0" baseline="0" noProof="0" dirty="0">
              <a:ln w="28575">
                <a:solidFill>
                  <a:schemeClr val="tx1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UTM Thanh Nhac TL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069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4561456" y="454768"/>
                <a:ext cx="6437746" cy="114557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  <a:prstDash val="dashDot"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Hiệu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của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hai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số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là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24.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Tỉ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số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của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hai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số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đó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là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2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fPr>
                      <m:num>
                        <m:r>
                          <a:rPr kumimoji="1" lang="en-US" altLang="zh-CN" sz="2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kumimoji="1" lang="en-US" altLang="zh-CN" sz="2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1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. </a:t>
                </a:r>
                <a:r>
                  <a:rPr kumimoji="1" lang="en-US" altLang="zh-CN" sz="2800" b="1" noProof="0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Hai </a:t>
                </a:r>
                <a:r>
                  <a:rPr kumimoji="1" lang="en-US" altLang="zh-CN" sz="2800" b="1" noProof="0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số</a:t>
                </a:r>
                <a:r>
                  <a:rPr kumimoji="1" lang="en-US" altLang="zh-CN" sz="2800" b="1" noProof="0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noProof="0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đó</a:t>
                </a:r>
                <a:r>
                  <a:rPr kumimoji="1" lang="en-US" altLang="zh-CN" sz="2800" b="1" noProof="0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noProof="0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là</a:t>
                </a:r>
                <a:r>
                  <a:rPr kumimoji="1" lang="en-US" altLang="zh-CN" sz="2800" b="1" noProof="0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:</a:t>
                </a:r>
                <a:endPara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456" y="454768"/>
                <a:ext cx="6437746" cy="1145570"/>
              </a:xfrm>
              <a:prstGeom prst="rect">
                <a:avLst/>
              </a:prstGeom>
              <a:blipFill>
                <a:blip r:embed="rId4"/>
                <a:stretch>
                  <a:fillRect t="-4124" b="-3093"/>
                </a:stretch>
              </a:blipFill>
              <a:ln w="38100">
                <a:solidFill>
                  <a:schemeClr val="accent2">
                    <a:lumMod val="75000"/>
                  </a:schemeClr>
                </a:solidFill>
                <a:prstDash val="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组合 2"/>
          <p:cNvGrpSpPr/>
          <p:nvPr/>
        </p:nvGrpSpPr>
        <p:grpSpPr>
          <a:xfrm>
            <a:off x="811505" y="3286797"/>
            <a:ext cx="2374373" cy="1848375"/>
            <a:chOff x="4848331" y="3350960"/>
            <a:chExt cx="1728657" cy="1345705"/>
          </a:xfrm>
        </p:grpSpPr>
        <p:sp>
          <p:nvSpPr>
            <p:cNvPr id="6" name="矩形 5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grpSp>
        <p:nvGrpSpPr>
          <p:cNvPr id="8" name="组合 20"/>
          <p:cNvGrpSpPr/>
          <p:nvPr/>
        </p:nvGrpSpPr>
        <p:grpSpPr>
          <a:xfrm>
            <a:off x="3374270" y="2780180"/>
            <a:ext cx="2374373" cy="1848375"/>
            <a:chOff x="4848331" y="3350960"/>
            <a:chExt cx="1728657" cy="1345705"/>
          </a:xfrm>
        </p:grpSpPr>
        <p:sp>
          <p:nvSpPr>
            <p:cNvPr id="9" name="矩形 8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grpSp>
        <p:nvGrpSpPr>
          <p:cNvPr id="11" name="组合 23"/>
          <p:cNvGrpSpPr/>
          <p:nvPr/>
        </p:nvGrpSpPr>
        <p:grpSpPr>
          <a:xfrm>
            <a:off x="8507535" y="1804799"/>
            <a:ext cx="2374373" cy="1848375"/>
            <a:chOff x="4848331" y="3350960"/>
            <a:chExt cx="1728657" cy="1345705"/>
          </a:xfrm>
        </p:grpSpPr>
        <p:sp>
          <p:nvSpPr>
            <p:cNvPr id="12" name="矩形 11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grpSp>
        <p:nvGrpSpPr>
          <p:cNvPr id="14" name="组合 26"/>
          <p:cNvGrpSpPr/>
          <p:nvPr/>
        </p:nvGrpSpPr>
        <p:grpSpPr>
          <a:xfrm>
            <a:off x="5930774" y="2293363"/>
            <a:ext cx="2374373" cy="1848375"/>
            <a:chOff x="4848331" y="3350960"/>
            <a:chExt cx="1728657" cy="1345705"/>
          </a:xfrm>
        </p:grpSpPr>
        <p:sp>
          <p:nvSpPr>
            <p:cNvPr id="15" name="矩形 14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 rot="20993400">
            <a:off x="6157482" y="2778804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C.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36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và</a:t>
            </a: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 60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349" y="3201319"/>
            <a:ext cx="4090936" cy="4090936"/>
          </a:xfrm>
          <a:prstGeom prst="rect">
            <a:avLst/>
          </a:prstGeom>
        </p:spPr>
      </p:pic>
      <p:sp>
        <p:nvSpPr>
          <p:cNvPr id="21" name="矩形 18"/>
          <p:cNvSpPr/>
          <p:nvPr/>
        </p:nvSpPr>
        <p:spPr>
          <a:xfrm rot="20993400">
            <a:off x="8748784" y="2301797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D.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30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và</a:t>
            </a: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 50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2" name="矩形 18"/>
          <p:cNvSpPr/>
          <p:nvPr/>
        </p:nvSpPr>
        <p:spPr>
          <a:xfrm rot="20993400">
            <a:off x="3545481" y="3298008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B.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24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và</a:t>
            </a: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 48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3" name="矩形 18"/>
          <p:cNvSpPr/>
          <p:nvPr/>
        </p:nvSpPr>
        <p:spPr>
          <a:xfrm rot="20993400">
            <a:off x="985847" y="3804625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A.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12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và</a:t>
            </a: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 36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932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/>
      <p:bldP spid="19" grpId="1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4561455" y="454768"/>
                <a:ext cx="6734617" cy="114390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  <a:prstDash val="dashDot"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2800" b="1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Cha </a:t>
                </a:r>
                <a:r>
                  <a:rPr kumimoji="1" lang="en-US" altLang="zh-CN" sz="2800" b="1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hơn</a:t>
                </a:r>
                <a:r>
                  <a:rPr kumimoji="1" lang="en-US" altLang="zh-CN" sz="2800" b="1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 con 24 </a:t>
                </a:r>
                <a:r>
                  <a:rPr kumimoji="1" lang="en-US" altLang="zh-CN" sz="2800" b="1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tuổi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.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Tỉ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số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tuổi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của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hai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cha con </a:t>
                </a:r>
                <a:r>
                  <a:rPr kumimoji="1" lang="en-US" altLang="zh-CN" sz="28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là</a:t>
                </a:r>
                <a:r>
                  <a:rPr kumimoji="1" lang="en-US" altLang="zh-CN" sz="2800" b="1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sz="2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fPr>
                      <m:num>
                        <m:r>
                          <a:rPr kumimoji="1" lang="en-US" altLang="zh-CN" sz="2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𝟏</m:t>
                        </m:r>
                      </m:num>
                      <m:den>
                        <m:r>
                          <a:rPr kumimoji="1" lang="en-US" altLang="zh-CN" sz="2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1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ea"/>
                    <a:sym typeface="+mn-lt"/>
                  </a:rPr>
                  <a:t>. </a:t>
                </a:r>
                <a:r>
                  <a:rPr kumimoji="1" lang="en-US" altLang="zh-CN" sz="2800" b="1" noProof="0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Tuổi</a:t>
                </a:r>
                <a:r>
                  <a:rPr kumimoji="1" lang="en-US" altLang="zh-CN" sz="2800" b="1" noProof="0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 </a:t>
                </a:r>
                <a:r>
                  <a:rPr kumimoji="1" lang="en-US" altLang="zh-CN" sz="2800" b="1" noProof="0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của</a:t>
                </a:r>
                <a:r>
                  <a:rPr kumimoji="1" lang="en-US" altLang="zh-CN" sz="2800" b="1" noProof="0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 cha </a:t>
                </a:r>
                <a:r>
                  <a:rPr kumimoji="1" lang="en-US" altLang="zh-CN" sz="2800" b="1" noProof="0" dirty="0" err="1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là</a:t>
                </a:r>
                <a:r>
                  <a:rPr kumimoji="1" lang="en-US" altLang="zh-CN" sz="2800" b="1" noProof="0" dirty="0">
                    <a:solidFill>
                      <a:prstClr val="white"/>
                    </a:solidFill>
                    <a:latin typeface="字魂27号-布丁体"/>
                    <a:cs typeface="+mn-ea"/>
                    <a:sym typeface="+mn-lt"/>
                  </a:rPr>
                  <a:t>:</a:t>
                </a:r>
                <a:endPara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ea"/>
                  <a:sym typeface="+mn-lt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455" y="454768"/>
                <a:ext cx="6734617" cy="1143903"/>
              </a:xfrm>
              <a:prstGeom prst="rect">
                <a:avLst/>
              </a:prstGeom>
              <a:blipFill>
                <a:blip r:embed="rId4"/>
                <a:stretch>
                  <a:fillRect l="-1440" t="-4145" r="-1440" b="-3627"/>
                </a:stretch>
              </a:blipFill>
              <a:ln w="38100">
                <a:solidFill>
                  <a:schemeClr val="accent2">
                    <a:lumMod val="75000"/>
                  </a:schemeClr>
                </a:solidFill>
                <a:prstDash val="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组合 2"/>
          <p:cNvGrpSpPr/>
          <p:nvPr/>
        </p:nvGrpSpPr>
        <p:grpSpPr>
          <a:xfrm>
            <a:off x="811505" y="3286797"/>
            <a:ext cx="2374373" cy="1848375"/>
            <a:chOff x="4848331" y="3350960"/>
            <a:chExt cx="1728657" cy="1345705"/>
          </a:xfrm>
        </p:grpSpPr>
        <p:sp>
          <p:nvSpPr>
            <p:cNvPr id="6" name="矩形 5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grpSp>
        <p:nvGrpSpPr>
          <p:cNvPr id="8" name="组合 20"/>
          <p:cNvGrpSpPr/>
          <p:nvPr/>
        </p:nvGrpSpPr>
        <p:grpSpPr>
          <a:xfrm>
            <a:off x="3374270" y="2780180"/>
            <a:ext cx="2374373" cy="1848375"/>
            <a:chOff x="4848331" y="3350960"/>
            <a:chExt cx="1728657" cy="1345705"/>
          </a:xfrm>
        </p:grpSpPr>
        <p:sp>
          <p:nvSpPr>
            <p:cNvPr id="9" name="矩形 8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grpSp>
        <p:nvGrpSpPr>
          <p:cNvPr id="11" name="组合 23"/>
          <p:cNvGrpSpPr/>
          <p:nvPr/>
        </p:nvGrpSpPr>
        <p:grpSpPr>
          <a:xfrm>
            <a:off x="8507535" y="1804799"/>
            <a:ext cx="2374373" cy="1848375"/>
            <a:chOff x="4848331" y="3350960"/>
            <a:chExt cx="1728657" cy="1345705"/>
          </a:xfrm>
        </p:grpSpPr>
        <p:sp>
          <p:nvSpPr>
            <p:cNvPr id="12" name="矩形 11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grpSp>
        <p:nvGrpSpPr>
          <p:cNvPr id="14" name="组合 26"/>
          <p:cNvGrpSpPr/>
          <p:nvPr/>
        </p:nvGrpSpPr>
        <p:grpSpPr>
          <a:xfrm>
            <a:off x="5930774" y="2293363"/>
            <a:ext cx="2374373" cy="1848375"/>
            <a:chOff x="4848331" y="3350960"/>
            <a:chExt cx="1728657" cy="1345705"/>
          </a:xfrm>
        </p:grpSpPr>
        <p:sp>
          <p:nvSpPr>
            <p:cNvPr id="15" name="矩形 14"/>
            <p:cNvSpPr/>
            <p:nvPr/>
          </p:nvSpPr>
          <p:spPr>
            <a:xfrm rot="20966380">
              <a:off x="4848331" y="3633160"/>
              <a:ext cx="1728657" cy="106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3FADC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516747" y="3350960"/>
              <a:ext cx="195913" cy="433251"/>
            </a:xfrm>
            <a:prstGeom prst="rect">
              <a:avLst/>
            </a:prstGeom>
            <a:solidFill>
              <a:srgbClr val="00B0F0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36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72580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08839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45161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181419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17741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2540000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2902585" algn="l" defTabSz="725170" rtl="0" eaLnBrk="1" latinLnBrk="0" hangingPunct="1">
                <a:defRPr sz="1425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725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7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 rot="20993400">
            <a:off x="6157482" y="2778804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C.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27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tuổi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1" name="矩形 18"/>
          <p:cNvSpPr/>
          <p:nvPr/>
        </p:nvSpPr>
        <p:spPr>
          <a:xfrm rot="20993400">
            <a:off x="8748784" y="2301797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D.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28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tuổi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2" name="矩形 18"/>
          <p:cNvSpPr/>
          <p:nvPr/>
        </p:nvSpPr>
        <p:spPr>
          <a:xfrm rot="20993400">
            <a:off x="3545481" y="3298008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B.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26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tuổi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3" name="矩形 18"/>
          <p:cNvSpPr/>
          <p:nvPr/>
        </p:nvSpPr>
        <p:spPr>
          <a:xfrm rot="20993400">
            <a:off x="985847" y="3804625"/>
            <a:ext cx="1986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A.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25 </a:t>
            </a:r>
            <a:r>
              <a:rPr kumimoji="1" lang="en-US" altLang="zh-CN" sz="360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  <a:sym typeface="+mn-lt"/>
              </a:rPr>
              <a:t>tuổi</a:t>
            </a:r>
            <a:endParaRPr kumimoji="1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zuki" panose="02040603050506020204" pitchFamily="18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074" name="Picture 2" descr="Premium Vector | Father and son are walking together. vector illustration  in cartoon styl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33" b="94728" l="9744" r="897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967" y="3482147"/>
            <a:ext cx="3483841" cy="348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26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/>
      <p:bldP spid="21" grpId="0"/>
      <p:bldP spid="21" grpId="1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511822" y="1161642"/>
            <a:ext cx="1935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600" normalizeH="0" baseline="0" noProof="0" dirty="0">
                <a:ln>
                  <a:noFill/>
                </a:ln>
                <a:solidFill>
                  <a:srgbClr val="3FADC1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TOÁN</a:t>
            </a:r>
            <a:endParaRPr kumimoji="0" lang="zh-CN" altLang="en-US" sz="4000" b="1" i="0" u="none" strike="noStrike" kern="1200" cap="none" spc="600" normalizeH="0" baseline="0" noProof="0" dirty="0">
              <a:ln>
                <a:noFill/>
              </a:ln>
              <a:solidFill>
                <a:srgbClr val="3FADC1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360637" y="0"/>
            <a:ext cx="7974971" cy="5065640"/>
            <a:chOff x="4360637" y="0"/>
            <a:chExt cx="7831363" cy="5065640"/>
          </a:xfrm>
        </p:grpSpPr>
        <p:grpSp>
          <p:nvGrpSpPr>
            <p:cNvPr id="10" name="Group 9"/>
            <p:cNvGrpSpPr/>
            <p:nvPr/>
          </p:nvGrpSpPr>
          <p:grpSpPr>
            <a:xfrm>
              <a:off x="4360637" y="0"/>
              <a:ext cx="7831363" cy="5065640"/>
              <a:chOff x="4360637" y="0"/>
              <a:chExt cx="7831363" cy="5065640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4360637" y="0"/>
                <a:ext cx="7831363" cy="5065640"/>
                <a:chOff x="4360637" y="0"/>
                <a:chExt cx="7831363" cy="5065640"/>
              </a:xfrm>
            </p:grpSpPr>
            <p:pic>
              <p:nvPicPr>
                <p:cNvPr id="3" name="图片 2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60637" y="0"/>
                  <a:ext cx="7831363" cy="5065640"/>
                </a:xfrm>
                <a:prstGeom prst="rect">
                  <a:avLst/>
                </a:prstGeom>
              </p:spPr>
            </p:pic>
            <p:sp>
              <p:nvSpPr>
                <p:cNvPr id="4" name="Rectangle 3"/>
                <p:cNvSpPr/>
                <p:nvPr/>
              </p:nvSpPr>
              <p:spPr>
                <a:xfrm>
                  <a:off x="5213838" y="1776046"/>
                  <a:ext cx="5943600" cy="1310054"/>
                </a:xfrm>
                <a:prstGeom prst="rect">
                  <a:avLst/>
                </a:prstGeom>
                <a:solidFill>
                  <a:srgbClr val="FEF4E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字魂27号-布丁体"/>
                    <a:cs typeface="+mn-cs"/>
                  </a:endParaRPr>
                </a:p>
              </p:txBody>
            </p:sp>
          </p:grpSp>
          <p:sp>
            <p:nvSpPr>
              <p:cNvPr id="8" name="Rectangle 7"/>
              <p:cNvSpPr/>
              <p:nvPr/>
            </p:nvSpPr>
            <p:spPr>
              <a:xfrm>
                <a:off x="8502162" y="3358662"/>
                <a:ext cx="1943100" cy="341842"/>
              </a:xfrm>
              <a:prstGeom prst="rect">
                <a:avLst/>
              </a:prstGeom>
              <a:solidFill>
                <a:srgbClr val="DB5F40"/>
              </a:solidFill>
              <a:ln>
                <a:solidFill>
                  <a:srgbClr val="DB5F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cs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 rot="20367120">
                <a:off x="7844052" y="3495410"/>
                <a:ext cx="888348" cy="341842"/>
              </a:xfrm>
              <a:prstGeom prst="rect">
                <a:avLst/>
              </a:prstGeom>
              <a:solidFill>
                <a:srgbClr val="DB5F40"/>
              </a:solidFill>
              <a:ln>
                <a:solidFill>
                  <a:srgbClr val="DB5F4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/>
                  <a:cs typeface="+mn-cs"/>
                </a:endParaRP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8185638" y="3934236"/>
              <a:ext cx="2057400" cy="206515"/>
            </a:xfrm>
            <a:prstGeom prst="rect">
              <a:avLst/>
            </a:prstGeom>
            <a:solidFill>
              <a:srgbClr val="FEF4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 rot="341965">
            <a:off x="8600045" y="3515072"/>
            <a:ext cx="2872154" cy="58477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Dung Dan" panose="03060902040502020204" pitchFamily="66" charset="0"/>
                <a:cs typeface="+mn-cs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Dung Dan" panose="03060902040502020204" pitchFamily="66" charset="0"/>
                <a:cs typeface="+mn-cs"/>
              </a:rPr>
              <a:t> 152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131787" y="1919619"/>
            <a:ext cx="6572244" cy="960141"/>
            <a:chOff x="5131787" y="1919619"/>
            <a:chExt cx="6572244" cy="960141"/>
          </a:xfrm>
        </p:grpSpPr>
        <p:sp>
          <p:nvSpPr>
            <p:cNvPr id="15" name="TextBox 14"/>
            <p:cNvSpPr txBox="1"/>
            <p:nvPr/>
          </p:nvSpPr>
          <p:spPr>
            <a:xfrm>
              <a:off x="5131787" y="1919619"/>
              <a:ext cx="6535952" cy="923330"/>
            </a:xfrm>
            <a:prstGeom prst="rect">
              <a:avLst/>
            </a:prstGeom>
            <a:noFill/>
          </p:spPr>
          <p:txBody>
            <a:bodyPr wrap="square" rtlCol="0">
              <a:prstTxWarp prst="textInflat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srgbClr val="835B2E"/>
                    </a:solidFill>
                  </a:ln>
                  <a:solidFill>
                    <a:srgbClr val="835B2E">
                      <a:alpha val="78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LUYỆN TẬP CHUNG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68079" y="1948150"/>
              <a:ext cx="6535952" cy="923330"/>
            </a:xfrm>
            <a:prstGeom prst="rect">
              <a:avLst/>
            </a:prstGeom>
            <a:noFill/>
          </p:spPr>
          <p:txBody>
            <a:bodyPr wrap="square" rtlCol="0">
              <a:prstTxWarp prst="textInflat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LUYỆN TẬP CHUNG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68079" y="1956430"/>
              <a:ext cx="6535952" cy="923330"/>
            </a:xfrm>
            <a:prstGeom prst="rect">
              <a:avLst/>
            </a:prstGeom>
            <a:noFill/>
          </p:spPr>
          <p:txBody>
            <a:bodyPr wrap="square" rtlCol="0">
              <a:prstTxWarp prst="textInflat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DB5F4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LUYỆN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 TẬP 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CHUNG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924171" y="1171089"/>
            <a:ext cx="2872154" cy="769441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T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o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á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Cookies" panose="02040603050506020204" pitchFamily="18" charset="0"/>
                <a:cs typeface="+mn-cs"/>
              </a:rPr>
              <a:t>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Cookies" panose="02040603050506020204" pitchFamily="18" charset="0"/>
              <a:cs typeface="+mn-c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36" y="4677508"/>
            <a:ext cx="673950" cy="114704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1546" y="6563416"/>
            <a:ext cx="1301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Dung Dan" panose="03060902040502020204" pitchFamily="66" charset="0"/>
                <a:cs typeface="+mn-cs"/>
              </a:rPr>
              <a:t>MăngNon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Dung Dan" panose="03060902040502020204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43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71489" y="1115897"/>
            <a:ext cx="7097840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 w="28575">
                  <a:solidFill>
                    <a:schemeClr val="bg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02</a:t>
            </a:r>
            <a:r>
              <a:rPr kumimoji="0" lang="en-US" altLang="zh-CN" sz="6600" b="1" i="0" u="none" strike="noStrike" kern="1200" cap="none" spc="0" normalizeH="0" baseline="0" noProof="0" dirty="0">
                <a:ln w="28575">
                  <a:solidFill>
                    <a:schemeClr val="bg1"/>
                  </a:solidFill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.</a:t>
            </a:r>
            <a:r>
              <a:rPr kumimoji="0" lang="en-US" altLang="zh-CN" sz="6600" b="1" i="0" u="none" strike="noStrike" kern="1200" cap="none" spc="0" normalizeH="0" baseline="0" noProof="0" dirty="0">
                <a:ln w="28575">
                  <a:solidFill>
                    <a:schemeClr val="bg1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6600" b="1" dirty="0">
                <a:ln w="28575">
                  <a:solidFill>
                    <a:schemeClr val="bg1"/>
                  </a:solidFill>
                </a:ln>
                <a:solidFill>
                  <a:srgbClr val="0070C0"/>
                </a:solidFill>
                <a:latin typeface="UTM Thanh Nhac TL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LUYỆN</a:t>
            </a:r>
            <a:r>
              <a:rPr kumimoji="0" lang="en-US" altLang="zh-CN" sz="8800" b="1" i="0" u="none" strike="noStrike" kern="1200" cap="none" spc="0" normalizeH="0" noProof="0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UTM Thanh Nhac TL" panose="02040603050506020204" pitchFamily="18" charset="0"/>
                <a:cs typeface="+mn-ea"/>
                <a:sym typeface="+mn-lt"/>
              </a:rPr>
              <a:t>			  </a:t>
            </a:r>
            <a:r>
              <a:rPr kumimoji="0" lang="en-US" altLang="zh-CN" sz="8800" b="1" i="0" u="none" strike="noStrike" kern="1200" cap="none" spc="0" normalizeH="0" noProof="0" dirty="0">
                <a:ln w="28575">
                  <a:solidFill>
                    <a:schemeClr val="tx1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UTM Thanh Nhac TL" panose="02040603050506020204" pitchFamily="18" charset="0"/>
                <a:cs typeface="+mn-ea"/>
                <a:sym typeface="+mn-lt"/>
              </a:rPr>
              <a:t>TẬP</a:t>
            </a:r>
            <a:endParaRPr kumimoji="0" lang="zh-CN" altLang="en-US" sz="8800" b="1" i="0" u="none" strike="noStrike" kern="1200" cap="none" spc="0" normalizeH="0" baseline="0" noProof="0" dirty="0">
              <a:ln w="28575">
                <a:solidFill>
                  <a:schemeClr val="tx1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UTM Thanh Nhac TL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394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80656" y="2309091"/>
            <a:ext cx="10769600" cy="4408232"/>
          </a:xfrm>
          <a:prstGeom prst="roundRect">
            <a:avLst>
              <a:gd name="adj" fmla="val 4770"/>
            </a:avLst>
          </a:prstGeom>
          <a:solidFill>
            <a:schemeClr val="bg1">
              <a:alpha val="77000"/>
            </a:schemeClr>
          </a:solidFill>
          <a:ln w="28575"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50987" y="252919"/>
            <a:ext cx="7599269" cy="1887166"/>
          </a:xfrm>
          <a:prstGeom prst="roundRect">
            <a:avLst>
              <a:gd name="adj" fmla="val 8935"/>
            </a:avLst>
          </a:prstGeom>
          <a:solidFill>
            <a:srgbClr val="E3F4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738.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933872" y="982493"/>
            <a:ext cx="4027251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4419600" y="1465633"/>
            <a:ext cx="7000672" cy="496110"/>
            <a:chOff x="4419600" y="1465633"/>
            <a:chExt cx="7000672" cy="49611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7156314" y="1465633"/>
              <a:ext cx="4263958" cy="0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419600" y="1961743"/>
              <a:ext cx="3527897" cy="0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/>
          <p:cNvSpPr/>
          <p:nvPr/>
        </p:nvSpPr>
        <p:spPr>
          <a:xfrm>
            <a:off x="4334436" y="465589"/>
            <a:ext cx="75158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  </a:t>
            </a:r>
            <a:r>
              <a:rPr lang="en-US" sz="32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61209" y="2365189"/>
            <a:ext cx="250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0656" y="2848873"/>
            <a:ext cx="250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44247" y="3298474"/>
            <a:ext cx="1229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1: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44247" y="3720505"/>
            <a:ext cx="1229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2:</a:t>
            </a:r>
          </a:p>
        </p:txBody>
      </p:sp>
      <p:grpSp>
        <p:nvGrpSpPr>
          <p:cNvPr id="89" name="Group 88"/>
          <p:cNvGrpSpPr/>
          <p:nvPr/>
        </p:nvGrpSpPr>
        <p:grpSpPr>
          <a:xfrm>
            <a:off x="2584314" y="3354988"/>
            <a:ext cx="4668541" cy="688115"/>
            <a:chOff x="2584314" y="3354988"/>
            <a:chExt cx="4668541" cy="688115"/>
          </a:xfrm>
        </p:grpSpPr>
        <p:grpSp>
          <p:nvGrpSpPr>
            <p:cNvPr id="48" name="Group 47"/>
            <p:cNvGrpSpPr/>
            <p:nvPr/>
          </p:nvGrpSpPr>
          <p:grpSpPr>
            <a:xfrm>
              <a:off x="2584314" y="3768011"/>
              <a:ext cx="462437" cy="275092"/>
              <a:chOff x="2584314" y="3768011"/>
              <a:chExt cx="462437" cy="275092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/>
            <p:cNvGrpSpPr/>
            <p:nvPr/>
          </p:nvGrpSpPr>
          <p:grpSpPr>
            <a:xfrm>
              <a:off x="2585117" y="3354988"/>
              <a:ext cx="462437" cy="275092"/>
              <a:chOff x="2584314" y="3768011"/>
              <a:chExt cx="462437" cy="275092"/>
            </a:xfrm>
          </p:grpSpPr>
          <p:cxnSp>
            <p:nvCxnSpPr>
              <p:cNvPr id="50" name="Straight Connector 49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 52"/>
            <p:cNvGrpSpPr/>
            <p:nvPr/>
          </p:nvGrpSpPr>
          <p:grpSpPr>
            <a:xfrm>
              <a:off x="3051421" y="3354988"/>
              <a:ext cx="462437" cy="275092"/>
              <a:chOff x="2584314" y="3768011"/>
              <a:chExt cx="462437" cy="275092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/>
            <p:nvPr/>
          </p:nvGrpSpPr>
          <p:grpSpPr>
            <a:xfrm>
              <a:off x="3521715" y="3354988"/>
              <a:ext cx="462437" cy="275092"/>
              <a:chOff x="2584314" y="3768011"/>
              <a:chExt cx="462437" cy="275092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/>
            <p:cNvGrpSpPr/>
            <p:nvPr/>
          </p:nvGrpSpPr>
          <p:grpSpPr>
            <a:xfrm>
              <a:off x="3990638" y="3357317"/>
              <a:ext cx="462437" cy="275092"/>
              <a:chOff x="2584314" y="3768011"/>
              <a:chExt cx="462437" cy="275092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64"/>
            <p:cNvGrpSpPr/>
            <p:nvPr/>
          </p:nvGrpSpPr>
          <p:grpSpPr>
            <a:xfrm>
              <a:off x="4455695" y="3357317"/>
              <a:ext cx="462437" cy="275092"/>
              <a:chOff x="2584314" y="3768011"/>
              <a:chExt cx="462437" cy="275092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>
              <a:off x="4919840" y="3358476"/>
              <a:ext cx="462437" cy="275092"/>
              <a:chOff x="2584314" y="3768011"/>
              <a:chExt cx="462437" cy="275092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5386144" y="3358476"/>
              <a:ext cx="462437" cy="275092"/>
              <a:chOff x="2584314" y="3768011"/>
              <a:chExt cx="462437" cy="275092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5856438" y="3358476"/>
              <a:ext cx="462437" cy="275092"/>
              <a:chOff x="2584314" y="3768011"/>
              <a:chExt cx="462437" cy="275092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>
              <a:off x="6325361" y="3360805"/>
              <a:ext cx="462437" cy="275092"/>
              <a:chOff x="2584314" y="3768011"/>
              <a:chExt cx="462437" cy="275092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/>
            <p:cNvGrpSpPr/>
            <p:nvPr/>
          </p:nvGrpSpPr>
          <p:grpSpPr>
            <a:xfrm>
              <a:off x="6790418" y="3360805"/>
              <a:ext cx="462437" cy="275092"/>
              <a:chOff x="2584314" y="3768011"/>
              <a:chExt cx="462437" cy="275092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 flipV="1">
                <a:off x="2584314" y="3905171"/>
                <a:ext cx="4572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flipH="1">
                <a:off x="3046751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0" name="Right Brace 89"/>
          <p:cNvSpPr/>
          <p:nvPr/>
        </p:nvSpPr>
        <p:spPr>
          <a:xfrm rot="5400000">
            <a:off x="5093468" y="1613861"/>
            <a:ext cx="106854" cy="4201446"/>
          </a:xfrm>
          <a:prstGeom prst="rightBrace">
            <a:avLst>
              <a:gd name="adj1" fmla="val 45434"/>
              <a:gd name="adj2" fmla="val 48138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4932489" y="3789523"/>
            <a:ext cx="96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738</a:t>
            </a:r>
          </a:p>
        </p:txBody>
      </p:sp>
      <p:sp>
        <p:nvSpPr>
          <p:cNvPr id="92" name="Right Brace 91"/>
          <p:cNvSpPr/>
          <p:nvPr/>
        </p:nvSpPr>
        <p:spPr>
          <a:xfrm rot="5400000">
            <a:off x="2724498" y="3851795"/>
            <a:ext cx="136386" cy="517461"/>
          </a:xfrm>
          <a:prstGeom prst="rightBrace">
            <a:avLst>
              <a:gd name="adj1" fmla="val 45434"/>
              <a:gd name="adj2" fmla="val 48138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ight Brace 92"/>
          <p:cNvSpPr/>
          <p:nvPr/>
        </p:nvSpPr>
        <p:spPr>
          <a:xfrm rot="16200000">
            <a:off x="4795961" y="983202"/>
            <a:ext cx="240014" cy="4663305"/>
          </a:xfrm>
          <a:prstGeom prst="rightBrace">
            <a:avLst>
              <a:gd name="adj1" fmla="val 45434"/>
              <a:gd name="adj2" fmla="val 48138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/>
          <p:cNvSpPr txBox="1"/>
          <p:nvPr/>
        </p:nvSpPr>
        <p:spPr>
          <a:xfrm>
            <a:off x="2728214" y="4126140"/>
            <a:ext cx="128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?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684295" y="2941206"/>
            <a:ext cx="128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?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108314" y="433045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Theo sơ đồ, hiệu số phần bằng nhau là: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10 – 1 = 9 (phần)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thứ hai là: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738: 9 = 82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thứ nhất là: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82 + 738 = 820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</a:t>
            </a:r>
            <a:r>
              <a:rPr lang="nl-NL" sz="24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Đáp số:</a:t>
            </a:r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Số thứ nhất: 820 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Số thứ hai: 82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481899" y="4389644"/>
            <a:ext cx="2508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7480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3" grpId="0"/>
      <p:bldP spid="24" grpId="0"/>
      <p:bldP spid="34" grpId="0"/>
      <p:bldP spid="36" grpId="0"/>
      <p:bldP spid="90" grpId="0" animBg="1"/>
      <p:bldP spid="91" grpId="0"/>
      <p:bldP spid="92" grpId="0" animBg="1"/>
      <p:bldP spid="93" grpId="0" animBg="1"/>
      <p:bldP spid="94" grpId="0"/>
      <p:bldP spid="95" grpId="0"/>
      <p:bldP spid="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43384" y="1968137"/>
            <a:ext cx="10769600" cy="4749186"/>
          </a:xfrm>
          <a:prstGeom prst="roundRect">
            <a:avLst>
              <a:gd name="adj" fmla="val 4770"/>
            </a:avLst>
          </a:prstGeom>
          <a:solidFill>
            <a:schemeClr val="bg1">
              <a:alpha val="77000"/>
            </a:schemeClr>
          </a:solidFill>
          <a:ln w="28575"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1561421" y="450307"/>
                <a:ext cx="10012747" cy="2286617"/>
              </a:xfrm>
              <a:prstGeom prst="roundRect">
                <a:avLst>
                  <a:gd name="adj" fmla="val 893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4: </a:t>
                </a:r>
                <a:r>
                  <a:rPr lang="vi-VN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Quãng đường từ nhà An đến trường học dài 840m gồm hai đoạn đường (xem hình vẽ), đoạn đường từ nhà An đến đến hiệu sách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8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đoạn đường từ hiệu sách đến trường học. Tính độ dài mỗi đoạn đường đó.</a:t>
                </a:r>
                <a:endParaRPr 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421" y="450307"/>
                <a:ext cx="10012747" cy="2286617"/>
              </a:xfrm>
              <a:prstGeom prst="roundRect">
                <a:avLst>
                  <a:gd name="adj" fmla="val 8935"/>
                </a:avLst>
              </a:prstGeom>
              <a:blipFill>
                <a:blip r:embed="rId3"/>
                <a:stretch>
                  <a:fillRect l="-1519" t="-1852" b="-3968"/>
                </a:stretch>
              </a:blipFill>
              <a:ln w="19050">
                <a:solidFill>
                  <a:schemeClr val="tx1"/>
                </a:solidFill>
                <a:prstDash val="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789999" y="4530502"/>
            <a:ext cx="1229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Nhà</a:t>
            </a:r>
            <a:r>
              <a:rPr lang="en-US" dirty="0"/>
              <a:t> An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55631" y="4189763"/>
            <a:ext cx="151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Sách</a:t>
            </a:r>
            <a:endParaRPr lang="en-US" dirty="0"/>
          </a:p>
        </p:txBody>
      </p:sp>
      <p:grpSp>
        <p:nvGrpSpPr>
          <p:cNvPr id="89" name="Group 88"/>
          <p:cNvGrpSpPr/>
          <p:nvPr/>
        </p:nvGrpSpPr>
        <p:grpSpPr>
          <a:xfrm>
            <a:off x="4030867" y="4649535"/>
            <a:ext cx="4817169" cy="284100"/>
            <a:chOff x="2585117" y="3345980"/>
            <a:chExt cx="4817169" cy="284100"/>
          </a:xfrm>
        </p:grpSpPr>
        <p:grpSp>
          <p:nvGrpSpPr>
            <p:cNvPr id="49" name="Group 48"/>
            <p:cNvGrpSpPr/>
            <p:nvPr/>
          </p:nvGrpSpPr>
          <p:grpSpPr>
            <a:xfrm>
              <a:off x="2585117" y="3354988"/>
              <a:ext cx="4817169" cy="275092"/>
              <a:chOff x="2584314" y="3768011"/>
              <a:chExt cx="4817169" cy="275092"/>
            </a:xfrm>
          </p:grpSpPr>
          <p:cxnSp>
            <p:nvCxnSpPr>
              <p:cNvPr id="50" name="Straight Connector 49"/>
              <p:cNvCxnSpPr/>
              <p:nvPr/>
            </p:nvCxnSpPr>
            <p:spPr>
              <a:xfrm>
                <a:off x="2584314" y="3905171"/>
                <a:ext cx="4817169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H="1">
                <a:off x="2584314" y="3768783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7401483" y="3768011"/>
                <a:ext cx="0" cy="27432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/>
            <p:cNvCxnSpPr/>
            <p:nvPr/>
          </p:nvCxnSpPr>
          <p:spPr>
            <a:xfrm flipH="1">
              <a:off x="4108314" y="3345980"/>
              <a:ext cx="0" cy="2743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Arc 89"/>
          <p:cNvSpPr/>
          <p:nvPr/>
        </p:nvSpPr>
        <p:spPr>
          <a:xfrm rot="16200000" flipH="1">
            <a:off x="6335420" y="2451339"/>
            <a:ext cx="187367" cy="4817967"/>
          </a:xfrm>
          <a:prstGeom prst="arc">
            <a:avLst>
              <a:gd name="adj1" fmla="val 16200000"/>
              <a:gd name="adj2" fmla="val 5371765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/>
        </p:nvSpPr>
        <p:spPr>
          <a:xfrm>
            <a:off x="5908202" y="4983071"/>
            <a:ext cx="96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840m</a:t>
            </a:r>
          </a:p>
        </p:txBody>
      </p:sp>
      <p:sp>
        <p:nvSpPr>
          <p:cNvPr id="93" name="Right Brace 92"/>
          <p:cNvSpPr/>
          <p:nvPr/>
        </p:nvSpPr>
        <p:spPr>
          <a:xfrm rot="16200000">
            <a:off x="4681592" y="3860585"/>
            <a:ext cx="218756" cy="1524000"/>
          </a:xfrm>
          <a:prstGeom prst="rightBrace">
            <a:avLst>
              <a:gd name="adj1" fmla="val 45434"/>
              <a:gd name="adj2" fmla="val 48138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/>
          <p:cNvSpPr txBox="1"/>
          <p:nvPr/>
        </p:nvSpPr>
        <p:spPr>
          <a:xfrm>
            <a:off x="8869883" y="4592378"/>
            <a:ext cx="1391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Trường</a:t>
            </a:r>
            <a:r>
              <a:rPr lang="en-US" sz="1400" dirty="0"/>
              <a:t> </a:t>
            </a:r>
            <a:r>
              <a:rPr lang="en-US" sz="1400" dirty="0" err="1"/>
              <a:t>học</a:t>
            </a:r>
            <a:endParaRPr lang="en-US" sz="1400" dirty="0"/>
          </a:p>
        </p:txBody>
      </p:sp>
      <p:sp>
        <p:nvSpPr>
          <p:cNvPr id="98" name="Right Brace 97"/>
          <p:cNvSpPr/>
          <p:nvPr/>
        </p:nvSpPr>
        <p:spPr>
          <a:xfrm rot="16200000">
            <a:off x="7043244" y="2974398"/>
            <a:ext cx="282845" cy="3283044"/>
          </a:xfrm>
          <a:prstGeom prst="rightBrace">
            <a:avLst>
              <a:gd name="adj1" fmla="val 45434"/>
              <a:gd name="adj2" fmla="val 48138"/>
            </a:avLst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499356" y="4158979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? </a:t>
            </a:r>
            <a:r>
              <a:rPr lang="en-US" i="1" dirty="0">
                <a:solidFill>
                  <a:srgbClr val="C00000"/>
                </a:solidFill>
              </a:rPr>
              <a:t>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899972" y="4080743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? </a:t>
            </a:r>
            <a:r>
              <a:rPr lang="en-US" i="1" dirty="0">
                <a:solidFill>
                  <a:srgbClr val="C00000"/>
                </a:solidFill>
              </a:rPr>
              <a:t>m</a:t>
            </a:r>
          </a:p>
        </p:txBody>
      </p:sp>
      <p:pic>
        <p:nvPicPr>
          <p:cNvPr id="1026" name="Picture 2" descr="House Png Vector Element - House Vector Png - Free Transparent PNG Clipart  Images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40" b="100000" l="1548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999" y="4983071"/>
            <a:ext cx="936141" cy="85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ore Vector Icon - Transparent Store Vector Png, Png Download -  600x600(#5576197) - PngFi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15" b="9723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941" y="3392646"/>
            <a:ext cx="1051244" cy="76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chool Vector PNG Images | School children, Back to school, School bus  Vectors in .AI .EPS format | Free Download on Pngtre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667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036" y="4795703"/>
            <a:ext cx="1115274" cy="111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943" y="1493047"/>
            <a:ext cx="3219929" cy="321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9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4" grpId="0"/>
      <p:bldP spid="36" grpId="0"/>
      <p:bldP spid="90" grpId="0" animBg="1"/>
      <p:bldP spid="91" grpId="0"/>
      <p:bldP spid="93" grpId="0" animBg="1"/>
      <p:bldP spid="94" grpId="0"/>
      <p:bldP spid="98" grpId="0" animBg="1"/>
      <p:bldP spid="3" grpId="0"/>
      <p:bldP spid="9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14115204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2px5lq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515</Words>
  <Application>Microsoft Office PowerPoint</Application>
  <PresentationFormat>Widescreen</PresentationFormat>
  <Paragraphs>105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UTM Cookies</vt:lpstr>
      <vt:lpstr>UTM Showcard</vt:lpstr>
      <vt:lpstr>UVN Dung Dan</vt:lpstr>
      <vt:lpstr>字魂27号-布丁体</vt:lpstr>
      <vt:lpstr>UVN Dzung Dakao</vt:lpstr>
      <vt:lpstr>UTM Thanh Nhac TL</vt:lpstr>
      <vt:lpstr>Calibri</vt:lpstr>
      <vt:lpstr>等线</vt:lpstr>
      <vt:lpstr>UVF Salome</vt:lpstr>
      <vt:lpstr>Cambria Math</vt:lpstr>
      <vt:lpstr>Calibri Light</vt:lpstr>
      <vt:lpstr>Arial</vt:lpstr>
      <vt:lpstr>UTM Azuki</vt:lpstr>
      <vt:lpstr>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Dương Thị Lan Anh</cp:lastModifiedBy>
  <cp:revision>14</cp:revision>
  <dcterms:created xsi:type="dcterms:W3CDTF">2022-03-13T11:22:05Z</dcterms:created>
  <dcterms:modified xsi:type="dcterms:W3CDTF">2023-03-29T16:44:31Z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2023-03-29T16:43:59Z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66fab2e2-0035-432f-a105-4867dca55151</vt:lpwstr>
  </property>
  <property fmtid="{D5CDD505-2E9C-101B-9397-08002B2CF9AE}" pid="8" name="MSIP_Label_defa4170-0d19-0005-0004-bc88714345d2_ContentBits">
    <vt:lpwstr>0</vt:lpwstr>
  </property>
</Properties>
</file>