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embeddedFontLst>
    <p:embeddedFont>
      <p:font typeface="等线" panose="02010600030101010101" pitchFamily="2" charset="-122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Cambria Math" panose="02040503050406030204" pitchFamily="18" charset="0"/>
      <p:regular r:id="rId27"/>
    </p:embeddedFont>
    <p:embeddedFont>
      <p:font typeface="Microsoft YaHei" panose="020B0503020204020204" pitchFamily="34" charset="-122"/>
      <p:regular r:id="rId28"/>
      <p:bold r:id="rId29"/>
    </p:embeddedFont>
    <p:embeddedFont>
      <p:font typeface="UTM A&amp;S Graceland" panose="02040603050506020204" pitchFamily="18" charset="0"/>
      <p:regular r:id="rId30"/>
    </p:embeddedFont>
    <p:embeddedFont>
      <p:font typeface="UTM Fancy Full" panose="02040603050506020204" pitchFamily="18" charset="0"/>
      <p:regular r:id="rId31"/>
    </p:embeddedFont>
    <p:embeddedFont>
      <p:font typeface="UTM Hanzel" panose="02040603050506020204" pitchFamily="18" charset="0"/>
      <p:regular r:id="rId32"/>
    </p:embeddedFont>
    <p:embeddedFont>
      <p:font typeface="UTM Mother" panose="02040603050506020204" pitchFamily="18" charset="0"/>
      <p:regular r:id="rId33"/>
    </p:embeddedFont>
  </p:embeddedFontLst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9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F25D9-B20B-4171-A83C-99E4BEB924C2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14033-5C5B-40F5-8067-968A6BEBC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17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451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6473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085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454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052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314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221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78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8558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631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465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292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8468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32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53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75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61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74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94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41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4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59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282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E8725-CB73-4BF7-9D40-33E91FB0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016B5B-7914-4801-9BA6-AFC70D744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8FC671-F821-434C-B8DF-E02B58D6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68DEC4-F2C7-4B5A-9131-91030863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E5514E0-7209-42B1-980A-C8939B40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40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397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73D749-6DEB-4794-A6B7-F89F43903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FCC5225-1CF3-49CE-BDD5-B93B4FC96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EFE670-2A43-40E3-9300-0F8166C1AB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407F20-35B0-4D8D-A526-222F9D219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1F0924-FD06-4F8D-B69A-C66134A0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61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77EA22-5040-4D81-8180-9D8D5621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8FDAC6-F203-438F-8F27-81DA1684F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6CEDC3-8CB5-4A82-969B-E2837C040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AD9DE6-D4BD-4F62-A177-49BC64D605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D2D2626-5349-4458-9B8A-64EC15EDA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B0B225-2402-4ABD-80C4-497CE848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80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28B4AA-99D9-48EB-BD84-8E2BF246E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3A1D64-6FF8-4AF1-A720-0772A5A24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7895B1A-916F-451D-A2FC-20194F22E0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F6A227C-17E6-4673-86D9-1A48C01669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42A908B-A3E0-4C15-A8BA-82A01AB7D0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4F4B736-655C-4EA7-9C63-9D350D38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DBCCCC0-50E2-4F86-844F-4503C4F9F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685F5A3-0BB2-4465-A011-78E35CE9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754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318B54-BCE8-42AD-AAB7-5F92865C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61EFECE-4B8B-48DC-9081-99A31AC2EA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398DE05-A1AE-48DE-B436-20DC7947C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6D48275-E3D3-4410-9D1C-5456B5ADB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02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F626A7F-23DF-482B-8135-3AB0C0898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40428C-ABD6-4803-AF48-90AD2531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4F69F35-1C8C-4593-8CD4-46A832810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17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763A06-318D-433F-8476-CC88BA9C9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00331E-3A6E-4F6B-801B-500A24E8B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5C88777-B739-4041-9A71-7D5F695A5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EB3FAF6-E895-418A-B06C-1876A06A7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BDC951-C202-425E-B615-D6D8A4AA9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78BAE7F-46B1-4549-99FD-176A5FCD9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64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8CCA6E-E8A0-4D41-957B-05D171A40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43FC3E7-1A46-45A2-974D-F28B8D8181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7DC441E-8F2E-4761-8BF0-D349D48E2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FC91C8-62AB-4617-B48B-31B13319A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F5A5A7-4064-48AA-8CE8-2464C67E7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2FB9982-46E1-4EA2-85C0-DD39065A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1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FA6B5F-5CFD-4E98-8B27-7E46EBF4B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6296438-BF5F-490D-95F0-A5FE4C151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6814AE-60E8-4015-AC40-F3DEFEFC3E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4F257F-1826-47B6-810D-84BB9D45E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F84C5E-C79E-4831-AB98-D4586C84E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6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C2E47D4-0509-4369-9D4C-B37FB741A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15C853-3F74-456C-BFC5-CEA87316A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72CBCD-48A6-45BB-A238-1055D395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DA71C7-E0B2-4E09-9F59-05F12B97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5E528BB-BE59-4379-B8E5-AF799FD0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副标题 2">
            <a:extLst>
              <a:ext uri="{FF2B5EF4-FFF2-40B4-BE49-F238E27FC236}">
                <a16:creationId xmlns:a16="http://schemas.microsoft.com/office/drawing/2014/main" id="{18886A82-F657-45E2-A778-677270441494}"/>
              </a:ext>
            </a:extLst>
          </p:cNvPr>
          <p:cNvSpPr>
            <a:spLocks noGrp="1"/>
          </p:cNvSpPr>
          <p:nvPr userDrawn="1"/>
        </p:nvSpPr>
        <p:spPr>
          <a:xfrm>
            <a:off x="2056972" y="3271044"/>
            <a:ext cx="8078055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21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289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30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41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4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66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31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3F9001-C884-428E-AADC-EA201C71A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0F7A842-AC08-4037-85B8-4A8895E7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A75AD-D264-4726-90C8-48B8A67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D4C49-1110-4CC8-A922-15A2BAC40AF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1F02A5-2091-4861-945F-F6EC135D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CFDF73-0FE6-4712-BD9F-3B7D2326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ED944-1594-4967-9A69-A5CD89AF99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58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41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87" r:id="rId3"/>
    <p:sldLayoutId id="2147483686" r:id="rId4"/>
    <p:sldLayoutId id="2147483685" r:id="rId5"/>
    <p:sldLayoutId id="2147483684" r:id="rId6"/>
    <p:sldLayoutId id="2147483683" r:id="rId7"/>
    <p:sldLayoutId id="2147483682" r:id="rId8"/>
    <p:sldLayoutId id="2147483681" r:id="rId9"/>
    <p:sldLayoutId id="2147483680" r:id="rId10"/>
    <p:sldLayoutId id="2147483679" r:id="rId11"/>
    <p:sldLayoutId id="2147483678" r:id="rId12"/>
    <p:sldLayoutId id="2147483677" r:id="rId13"/>
    <p:sldLayoutId id="2147483676" r:id="rId14"/>
    <p:sldLayoutId id="2147483675" r:id="rId15"/>
    <p:sldLayoutId id="2147483674" r:id="rId16"/>
    <p:sldLayoutId id="2147483673" r:id="rId17"/>
    <p:sldLayoutId id="2147483672" r:id="rId18"/>
    <p:sldLayoutId id="2147483662" r:id="rId19"/>
    <p:sldLayoutId id="2147483663" r:id="rId20"/>
    <p:sldLayoutId id="2147483664" r:id="rId21"/>
    <p:sldLayoutId id="2147483665" r:id="rId22"/>
    <p:sldLayoutId id="2147483666" r:id="rId23"/>
    <p:sldLayoutId id="2147483667" r:id="rId24"/>
    <p:sldLayoutId id="2147483668" r:id="rId25"/>
    <p:sldLayoutId id="2147483669" r:id="rId26"/>
    <p:sldLayoutId id="2147483670" r:id="rId27"/>
    <p:sldLayoutId id="2147483671" r:id="rId28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microsoft.com/office/2007/relationships/hdphoto" Target="../media/hdphoto2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3.png"/><Relationship Id="rId5" Type="http://schemas.openxmlformats.org/officeDocument/2006/relationships/image" Target="../media/image2.png"/><Relationship Id="rId10" Type="http://schemas.microsoft.com/office/2007/relationships/hdphoto" Target="../media/hdphoto3.wdp"/><Relationship Id="rId4" Type="http://schemas.openxmlformats.org/officeDocument/2006/relationships/image" Target="../media/image1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6.png"/><Relationship Id="rId5" Type="http://schemas.openxmlformats.org/officeDocument/2006/relationships/image" Target="../media/image2.png"/><Relationship Id="rId15" Type="http://schemas.openxmlformats.org/officeDocument/2006/relationships/image" Target="../media/image40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22.png"/><Relationship Id="rId1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6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openxmlformats.org/officeDocument/2006/relationships/image" Target="../media/image39.png"/><Relationship Id="rId5" Type="http://schemas.openxmlformats.org/officeDocument/2006/relationships/image" Target="../media/image37.png"/><Relationship Id="rId10" Type="http://schemas.openxmlformats.org/officeDocument/2006/relationships/image" Target="../media/image38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8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0.png"/><Relationship Id="rId5" Type="http://schemas.openxmlformats.org/officeDocument/2006/relationships/image" Target="../media/image2.png"/><Relationship Id="rId10" Type="http://schemas.openxmlformats.org/officeDocument/2006/relationships/image" Target="../media/image29.png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32.png"/><Relationship Id="rId5" Type="http://schemas.openxmlformats.org/officeDocument/2006/relationships/image" Target="../media/image6.png"/><Relationship Id="rId10" Type="http://schemas.microsoft.com/office/2007/relationships/hdphoto" Target="../media/hdphoto3.wdp"/><Relationship Id="rId4" Type="http://schemas.openxmlformats.org/officeDocument/2006/relationships/image" Target="../media/image2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349899"/>
            <a:ext cx="12192000" cy="1508101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30" name="Picture 2" descr="78 CÃ¢y dá»«a Ã½ tÆ°á»ng | cÃ¢y, trang trÃ­ tÆ°á»ng tá»± lÃ m, hÃ¬nh xÄm cÃ¢y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5843" y="271440"/>
            <a:ext cx="4743270" cy="657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0" y="-9671"/>
            <a:ext cx="12192000" cy="487013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ED642B2E-AAA7-4588-BDD8-6BDC77535E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88" y="5349899"/>
            <a:ext cx="3288134" cy="167209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180" y="-736538"/>
            <a:ext cx="1009650" cy="21431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019" y="-84301"/>
            <a:ext cx="1657350" cy="335280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6CFD4125-F001-49C0-8AFB-500238DF660E}"/>
              </a:ext>
            </a:extLst>
          </p:cNvPr>
          <p:cNvGrpSpPr/>
          <p:nvPr/>
        </p:nvGrpSpPr>
        <p:grpSpPr>
          <a:xfrm>
            <a:off x="740650" y="-441284"/>
            <a:ext cx="9947938" cy="6454157"/>
            <a:chOff x="3747716" y="1224183"/>
            <a:chExt cx="6506209" cy="5460916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5AD42A8-C2C4-48D8-A18C-06E2BB6D7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7716" y="2292159"/>
              <a:ext cx="6506209" cy="4392940"/>
            </a:xfrm>
            <a:prstGeom prst="rect">
              <a:avLst/>
            </a:prstGeom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405D13AC-633E-49EF-9A8B-555367BEB9CD}"/>
                </a:ext>
              </a:extLst>
            </p:cNvPr>
            <p:cNvSpPr txBox="1"/>
            <p:nvPr/>
          </p:nvSpPr>
          <p:spPr>
            <a:xfrm>
              <a:off x="5224109" y="1224183"/>
              <a:ext cx="1709511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漫画字体" panose="02010600030101010101" pitchFamily="2" charset="-122"/>
                <a:cs typeface="+mn-cs"/>
              </a:endParaRPr>
            </a:p>
          </p:txBody>
        </p:sp>
      </p:grpSp>
      <p:pic>
        <p:nvPicPr>
          <p:cNvPr id="47" name="图片 46">
            <a:extLst>
              <a:ext uri="{FF2B5EF4-FFF2-40B4-BE49-F238E27FC236}">
                <a16:creationId xmlns:a16="http://schemas.microsoft.com/office/drawing/2014/main" id="{B00A3C25-40C4-4D94-BD71-EA33B4D4421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259" y="2999586"/>
            <a:ext cx="3763830" cy="376383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03DBF545-69AB-4068-8E44-8DD0DE1FF17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2" y="3265986"/>
            <a:ext cx="975070" cy="73755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5ABED0E-B463-4D5A-8285-AE535CC6E0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22" y="271440"/>
            <a:ext cx="2837105" cy="1515796"/>
          </a:xfrm>
          <a:prstGeom prst="rect">
            <a:avLst/>
          </a:prstGeom>
        </p:spPr>
      </p:pic>
      <p:pic>
        <p:nvPicPr>
          <p:cNvPr id="22" name="图片 3">
            <a:extLst>
              <a:ext uri="{FF2B5EF4-FFF2-40B4-BE49-F238E27FC236}">
                <a16:creationId xmlns:a16="http://schemas.microsoft.com/office/drawing/2014/main" id="{3497295C-A0AE-4E7E-B3A2-E30258B52EC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2" b="17213"/>
          <a:stretch/>
        </p:blipFill>
        <p:spPr>
          <a:xfrm>
            <a:off x="1912689" y="-808900"/>
            <a:ext cx="8728362" cy="24253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8684" y="579341"/>
            <a:ext cx="1972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&amp;S Graceland" panose="02040603050506020204" pitchFamily="18" charset="0"/>
                <a:ea typeface="微软雅黑"/>
                <a:cs typeface="+mn-cs"/>
              </a:rPr>
              <a:t>Toán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&amp;S Graceland" panose="02040603050506020204" pitchFamily="18" charset="0"/>
                <a:ea typeface="微软雅黑"/>
                <a:cs typeface="+mn-cs"/>
              </a:rPr>
              <a:t> 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52621" y="1179130"/>
            <a:ext cx="758815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8B5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Luyện</a:t>
            </a:r>
            <a:r>
              <a:rPr kumimoji="0" lang="en-US" sz="115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11500" b="0" i="0" u="none" strike="noStrike" kern="1200" cap="none" spc="0" normalizeH="0" baseline="0" noProof="0" dirty="0" err="1">
                <a:ln>
                  <a:solidFill>
                    <a:srgbClr val="FF0000"/>
                  </a:solidFill>
                </a:ln>
                <a:solidFill>
                  <a:srgbClr val="C60000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tập</a:t>
            </a:r>
            <a:r>
              <a:rPr kumimoji="0" lang="en-US" sz="115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</a:p>
          <a:p>
            <a:pPr algn="ctr"/>
            <a:r>
              <a:rPr lang="en-US" sz="8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Hanzel" panose="02040603050506020204" pitchFamily="18" charset="0"/>
              </a:rPr>
              <a:t>(</a:t>
            </a:r>
            <a:r>
              <a:rPr lang="en-US" sz="8000" dirty="0" err="1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Hanzel" panose="02040603050506020204" pitchFamily="18" charset="0"/>
              </a:rPr>
              <a:t>trang</a:t>
            </a:r>
            <a:r>
              <a:rPr lang="en-US" sz="8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Hanzel" panose="02040603050506020204" pitchFamily="18" charset="0"/>
              </a:rPr>
              <a:t> 151)</a:t>
            </a:r>
          </a:p>
        </p:txBody>
      </p:sp>
      <p:pic>
        <p:nvPicPr>
          <p:cNvPr id="32" name="图片 9">
            <a:extLst>
              <a:ext uri="{FF2B5EF4-FFF2-40B4-BE49-F238E27FC236}">
                <a16:creationId xmlns:a16="http://schemas.microsoft.com/office/drawing/2014/main" id="{898B305C-92EF-40F0-A2FA-D45E5553277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109" y="5394428"/>
            <a:ext cx="1061734" cy="1400089"/>
          </a:xfrm>
          <a:prstGeom prst="rect">
            <a:avLst/>
          </a:prstGeom>
        </p:spPr>
      </p:pic>
      <p:pic>
        <p:nvPicPr>
          <p:cNvPr id="36" name="图片 14">
            <a:extLst>
              <a:ext uri="{FF2B5EF4-FFF2-40B4-BE49-F238E27FC236}">
                <a16:creationId xmlns:a16="http://schemas.microsoft.com/office/drawing/2014/main" id="{C3F9117F-42D9-4E2B-AA16-1CD41FBAD5D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38" y="5381550"/>
            <a:ext cx="1061734" cy="1400089"/>
          </a:xfrm>
          <a:prstGeom prst="rect">
            <a:avLst/>
          </a:prstGeom>
        </p:spPr>
      </p:pic>
      <p:pic>
        <p:nvPicPr>
          <p:cNvPr id="28" name="Picture 2" descr="Funny pineapple and coconut characters drinking Vector Image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5926" b="80093" l="1700" r="96700">
                        <a14:foregroundMark x1="22800" y1="51667" x2="38600" y2="48796"/>
                        <a14:foregroundMark x1="54100" y1="62500" x2="53500" y2="64444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7824" y="3230644"/>
            <a:ext cx="4533369" cy="475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43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sp>
        <p:nvSpPr>
          <p:cNvPr id="15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718694" y="60002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微软雅黑"/>
              <a:cs typeface="+mn-cs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-6223" y="5974082"/>
            <a:ext cx="12192000" cy="893956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127" y="-789490"/>
            <a:ext cx="1009650" cy="214312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204643" y="-735598"/>
            <a:ext cx="1168778" cy="16209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4304" y="795463"/>
                <a:ext cx="5787454" cy="2278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FF8B5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Bài 3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8B5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: </a:t>
                </a: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8B5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Một cửa hàng có số gạo nếp ít hơn số gạo tẻ là 540kg. Tính số gạo mỗi loại, biết rằng số g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8B5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ạo</a:t>
                </a: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8B5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nếp bằng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vi-VN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8B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8B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8B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8B5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 số gạo tẻ.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04" y="795463"/>
                <a:ext cx="5787454" cy="2278637"/>
              </a:xfrm>
              <a:prstGeom prst="rect">
                <a:avLst/>
              </a:prstGeom>
              <a:blipFill>
                <a:blip r:embed="rId8"/>
                <a:stretch>
                  <a:fillRect l="-2740" t="-3476" r="-2634"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图片 5">
            <a:extLst>
              <a:ext uri="{FF2B5EF4-FFF2-40B4-BE49-F238E27FC236}">
                <a16:creationId xmlns:a16="http://schemas.microsoft.com/office/drawing/2014/main" id="{7E437D05-24A7-4B7F-B149-270FD92C20D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93" b="100000" l="37568" r="100000">
                        <a14:foregroundMark x1="77416" y1="26930" x2="86102" y2="399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72"/>
          <a:stretch/>
        </p:blipFill>
        <p:spPr>
          <a:xfrm>
            <a:off x="-299260" y="4204580"/>
            <a:ext cx="3908099" cy="2813234"/>
          </a:xfrm>
          <a:prstGeom prst="rect">
            <a:avLst/>
          </a:prstGeom>
        </p:spPr>
      </p:pic>
      <p:pic>
        <p:nvPicPr>
          <p:cNvPr id="45" name="图片 9">
            <a:extLst>
              <a:ext uri="{FF2B5EF4-FFF2-40B4-BE49-F238E27FC236}">
                <a16:creationId xmlns:a16="http://schemas.microsoft.com/office/drawing/2014/main" id="{81EF935E-E024-4E2E-82CA-3B7661B0D2F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463" y="4204580"/>
            <a:ext cx="2842223" cy="2793619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501489" y="3507991"/>
            <a:ext cx="330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47109" y="4102137"/>
            <a:ext cx="216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3172757" y="3806255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3173551" y="3730849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3960507" y="3746072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180933" y="4431354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173551" y="4340449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946203" y="4434368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950679" y="4318296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705079" y="4432545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743190" y="4340449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487166" y="4432904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509227" y="4317054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266116" y="4318389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Right Brace 62"/>
          <p:cNvSpPr/>
          <p:nvPr/>
        </p:nvSpPr>
        <p:spPr>
          <a:xfrm rot="16200000">
            <a:off x="4886669" y="3027664"/>
            <a:ext cx="460248" cy="2323024"/>
          </a:xfrm>
          <a:prstGeom prst="rightBrac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372928" y="3347937"/>
            <a:ext cx="1629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540 kg</a:t>
            </a:r>
          </a:p>
        </p:txBody>
      </p:sp>
      <p:sp>
        <p:nvSpPr>
          <p:cNvPr id="65" name="Left Brace 64"/>
          <p:cNvSpPr/>
          <p:nvPr/>
        </p:nvSpPr>
        <p:spPr>
          <a:xfrm rot="5400000">
            <a:off x="3492126" y="3258285"/>
            <a:ext cx="152400" cy="791139"/>
          </a:xfrm>
          <a:prstGeom prst="leftBrac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378753" y="3012899"/>
            <a:ext cx="618646" cy="58477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8" name="Left Brace 67"/>
          <p:cNvSpPr/>
          <p:nvPr/>
        </p:nvSpPr>
        <p:spPr>
          <a:xfrm rot="16200000">
            <a:off x="4508025" y="3156786"/>
            <a:ext cx="381000" cy="3051537"/>
          </a:xfrm>
          <a:prstGeom prst="leftBrac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498147" y="4814010"/>
            <a:ext cx="618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78462" y="2911550"/>
            <a:ext cx="37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đồ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6481417" y="1749358"/>
            <a:ext cx="0" cy="2381128"/>
          </a:xfrm>
          <a:prstGeom prst="line">
            <a:avLst/>
          </a:prstGeom>
          <a:ln w="57150">
            <a:solidFill>
              <a:srgbClr val="7DBDED"/>
            </a:solidFill>
            <a:prstDash val="lg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689959" y="582082"/>
            <a:ext cx="82876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		</a:t>
            </a:r>
            <a:r>
              <a:rPr kumimoji="0" lang="en-US" sz="3200" b="1" i="1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kumimoji="0" lang="en-US" sz="3200" b="1" i="1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1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giải</a:t>
            </a:r>
            <a:endParaRPr kumimoji="0" lang="en-US" sz="3200" b="1" i="1" u="sng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bằng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	4 -1=3 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nếp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	540:3x1= 180 (kg)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tẻ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	180 + 540= 720(kg)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	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Đáp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nếp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180 kg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		 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tẻ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: 720kg</a:t>
            </a:r>
          </a:p>
        </p:txBody>
      </p:sp>
      <p:pic>
        <p:nvPicPr>
          <p:cNvPr id="1030" name="Picture 6" descr="HD Piece Of Cartoon Illustration Birthday Cake PNG | Citypn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25" y="691549"/>
            <a:ext cx="5308624" cy="464036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67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18"/>
            <a:ext cx="12192000" cy="6151193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"/>
            <a:ext cx="12192000" cy="487013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972961"/>
            <a:ext cx="12192000" cy="885039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550" y="0"/>
            <a:ext cx="1009650" cy="214312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2211296" y="539227"/>
            <a:ext cx="1343025" cy="186264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EFE2A2CD-CBD5-42CC-B315-E9F96374C6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80" y="-109875"/>
            <a:ext cx="8471333" cy="3326016"/>
          </a:xfrm>
          <a:prstGeom prst="rect">
            <a:avLst/>
          </a:prstGeom>
        </p:spPr>
      </p:pic>
      <p:pic>
        <p:nvPicPr>
          <p:cNvPr id="13" name="图片 5">
            <a:extLst>
              <a:ext uri="{FF2B5EF4-FFF2-40B4-BE49-F238E27FC236}">
                <a16:creationId xmlns:a16="http://schemas.microsoft.com/office/drawing/2014/main" id="{7E437D05-24A7-4B7F-B149-270FD92C20D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9831" l="0" r="489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054"/>
          <a:stretch/>
        </p:blipFill>
        <p:spPr>
          <a:xfrm rot="20090371" flipH="1">
            <a:off x="-708967" y="2727938"/>
            <a:ext cx="4336882" cy="448743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5BFD976-78A7-4FB4-8D55-AC577E322A1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9" y="3312908"/>
            <a:ext cx="3925458" cy="392545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212" y="-1238250"/>
            <a:ext cx="1657350" cy="33528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24424" y="1118347"/>
            <a:ext cx="2688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cam: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61851" y="1713301"/>
            <a:ext cx="2560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dứa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071301" y="1484702"/>
            <a:ext cx="60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3995101" y="14847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4604701" y="14847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071301" y="2094302"/>
            <a:ext cx="60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39951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46047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680901" y="2094302"/>
            <a:ext cx="60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46047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52143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290501" y="2094302"/>
            <a:ext cx="60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52143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58239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900101" y="2094302"/>
            <a:ext cx="60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58239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64335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509701" y="2094302"/>
            <a:ext cx="60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64335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70431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119301" y="2094302"/>
            <a:ext cx="60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70431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7652701" y="2094302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3766501" y="1789502"/>
            <a:ext cx="609600" cy="1588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4338001" y="1827602"/>
            <a:ext cx="6858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Right Brace 49"/>
          <p:cNvSpPr/>
          <p:nvPr/>
        </p:nvSpPr>
        <p:spPr>
          <a:xfrm rot="16200000">
            <a:off x="6014401" y="379802"/>
            <a:ext cx="381000" cy="3048000"/>
          </a:xfrm>
          <a:prstGeom prst="rightBrac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47701" y="1256102"/>
            <a:ext cx="1442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170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88617" y="461531"/>
            <a:ext cx="81994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4.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Nêu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toán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rồi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theo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3074" name="Picture 2" descr="78 CÃ¢y dá»«a Ã½ tÆ°á»ng | cÃ¢y, trang trÃ­ tÆ°á»ng tá»± lÃ m, hÃ¬nh xÄm cÃ¢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683" y="420756"/>
            <a:ext cx="4743270" cy="657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图片 26">
            <a:extLst>
              <a:ext uri="{FF2B5EF4-FFF2-40B4-BE49-F238E27FC236}">
                <a16:creationId xmlns:a16="http://schemas.microsoft.com/office/drawing/2014/main" id="{EFE2A2CD-CBD5-42CC-B315-E9F96374C6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450" y="2665227"/>
            <a:ext cx="9688683" cy="44512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436756" y="3629276"/>
                <a:ext cx="717899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Trong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vườn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có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số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cây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cam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bằng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 số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cây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dứa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,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biết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số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cây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cam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ít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hơn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số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cây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dứa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là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170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cây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.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Tính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số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cây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cam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và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cây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dứa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756" y="3629276"/>
                <a:ext cx="7178992" cy="2554545"/>
              </a:xfrm>
              <a:prstGeom prst="rect">
                <a:avLst/>
              </a:prstGeom>
              <a:blipFill>
                <a:blip r:embed="rId15"/>
                <a:stretch>
                  <a:fillRect l="-2634" r="-2549" b="-8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685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50" grpId="0" animBg="1"/>
      <p:bldP spid="51" grpId="0"/>
      <p:bldP spid="52" grpId="0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547361"/>
            <a:ext cx="12192000" cy="1310640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30967"/>
          </a:xfrm>
          <a:prstGeom prst="rect">
            <a:avLst/>
          </a:prstGeom>
        </p:spPr>
      </p:pic>
      <p:pic>
        <p:nvPicPr>
          <p:cNvPr id="2050" name="Picture 2" descr="MÃ¹a hÃ¨ yáº¿u tá» nhiá»t Äá»i cÃ¢y dá»«a xanh png miá»n phÃ­ | CÃ´ng cá»¥ Äá» há»a PSD Táº£i  xuá»ng miá»n phÃ­ - Pikbest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6" b="96493" l="9143" r="90000">
                        <a14:foregroundMark x1="59429" y1="86094" x2="59143" y2="87424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4743" y="527064"/>
            <a:ext cx="4776643" cy="673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B9A5DC79-DB6F-4091-A14F-E74833A285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23"/>
            <a:ext cx="12192000" cy="487013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12" y="-882327"/>
            <a:ext cx="1066800" cy="215812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5BA87C0-4E2A-4620-9E9E-C85506364A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88" y="1351317"/>
            <a:ext cx="4636247" cy="160215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2D98B4E6-C921-441C-9733-654A684A42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88" y="2942469"/>
            <a:ext cx="4636248" cy="160215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6F1DFB26-04E2-4B3F-B9EE-69EF6E797A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87" y="4635132"/>
            <a:ext cx="4747259" cy="1602159"/>
          </a:xfrm>
          <a:prstGeom prst="rect">
            <a:avLst/>
          </a:prstGeom>
        </p:spPr>
      </p:pic>
      <p:sp>
        <p:nvSpPr>
          <p:cNvPr id="35" name="文本框 39">
            <a:extLst>
              <a:ext uri="{FF2B5EF4-FFF2-40B4-BE49-F238E27FC236}">
                <a16:creationId xmlns:a16="http://schemas.microsoft.com/office/drawing/2014/main" id="{D2C6B2A3-8E91-4E57-B3D9-1FA58D3BC951}"/>
              </a:ext>
            </a:extLst>
          </p:cNvPr>
          <p:cNvSpPr txBox="1"/>
          <p:nvPr/>
        </p:nvSpPr>
        <p:spPr>
          <a:xfrm>
            <a:off x="1795981" y="1465462"/>
            <a:ext cx="3760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Hiệu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: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48CD9209-22C6-4265-8E5D-32724FE17DC4}"/>
              </a:ext>
            </a:extLst>
          </p:cNvPr>
          <p:cNvSpPr txBox="1"/>
          <p:nvPr/>
        </p:nvSpPr>
        <p:spPr>
          <a:xfrm>
            <a:off x="1771484" y="3096807"/>
            <a:ext cx="3421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 cây cam trong vườn là:</a:t>
            </a:r>
          </a:p>
        </p:txBody>
      </p:sp>
      <p:sp>
        <p:nvSpPr>
          <p:cNvPr id="38" name="文本框 39">
            <a:extLst>
              <a:ext uri="{FF2B5EF4-FFF2-40B4-BE49-F238E27FC236}">
                <a16:creationId xmlns:a16="http://schemas.microsoft.com/office/drawing/2014/main" id="{AFEB79F1-A2AF-4A61-96EF-0DA835FEDF8F}"/>
              </a:ext>
            </a:extLst>
          </p:cNvPr>
          <p:cNvSpPr txBox="1"/>
          <p:nvPr/>
        </p:nvSpPr>
        <p:spPr>
          <a:xfrm>
            <a:off x="1911191" y="4698692"/>
            <a:ext cx="3494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 cây dứa trong vườn là:</a:t>
            </a:r>
          </a:p>
        </p:txBody>
      </p:sp>
      <p:pic>
        <p:nvPicPr>
          <p:cNvPr id="27" name="图片 7">
            <a:extLst>
              <a:ext uri="{FF2B5EF4-FFF2-40B4-BE49-F238E27FC236}">
                <a16:creationId xmlns:a16="http://schemas.microsoft.com/office/drawing/2014/main" id="{C9038688-915F-4DC3-A418-DEEFDB081F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829" y="-401556"/>
            <a:ext cx="4924425" cy="141922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02568" y="-134655"/>
            <a:ext cx="75881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8B5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Đi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8B5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60000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tìm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8397D1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đáp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8397D1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án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UTM Mother" panose="02040603050506020204" pitchFamily="18" charset="0"/>
              <a:ea typeface="微软雅黑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849503" y="1645920"/>
            <a:ext cx="1737360" cy="838200"/>
          </a:xfrm>
          <a:prstGeom prst="roundRect">
            <a:avLst/>
          </a:prstGeom>
          <a:solidFill>
            <a:schemeClr val="accent2">
              <a:alpha val="59000"/>
            </a:scheme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8019333" y="1626482"/>
            <a:ext cx="1737360" cy="838200"/>
          </a:xfrm>
          <a:prstGeom prst="roundRect">
            <a:avLst/>
          </a:prstGeom>
          <a:solidFill>
            <a:schemeClr val="accent2">
              <a:alpha val="59000"/>
            </a:scheme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0087209" y="1581146"/>
            <a:ext cx="1737360" cy="838200"/>
          </a:xfrm>
          <a:prstGeom prst="roundRect">
            <a:avLst/>
          </a:prstGeom>
          <a:solidFill>
            <a:schemeClr val="accent2">
              <a:alpha val="59000"/>
            </a:scheme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5777924" y="3269089"/>
            <a:ext cx="1737360" cy="838200"/>
          </a:xfrm>
          <a:prstGeom prst="roundRect">
            <a:avLst/>
          </a:prstGeom>
          <a:solidFill>
            <a:srgbClr val="FF0000">
              <a:alpha val="59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33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10046148" y="3267529"/>
            <a:ext cx="1737360" cy="838200"/>
          </a:xfrm>
          <a:prstGeom prst="roundRect">
            <a:avLst/>
          </a:prstGeom>
          <a:solidFill>
            <a:srgbClr val="FF0000">
              <a:alpha val="59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8005488" y="3281348"/>
            <a:ext cx="1737360" cy="838200"/>
          </a:xfrm>
          <a:prstGeom prst="roundRect">
            <a:avLst/>
          </a:prstGeom>
          <a:solidFill>
            <a:srgbClr val="FF0000">
              <a:alpha val="59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982416" y="4803539"/>
            <a:ext cx="1910827" cy="838200"/>
          </a:xfrm>
          <a:prstGeom prst="roundRect">
            <a:avLst/>
          </a:prstGeom>
          <a:solidFill>
            <a:schemeClr val="accent6">
              <a:alpha val="59000"/>
            </a:scheme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205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0087208" y="4757284"/>
            <a:ext cx="1910827" cy="838200"/>
          </a:xfrm>
          <a:prstGeom prst="roundRect">
            <a:avLst/>
          </a:prstGeom>
          <a:solidFill>
            <a:schemeClr val="accent6">
              <a:alpha val="59000"/>
            </a:scheme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206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5738572" y="4784655"/>
            <a:ext cx="1910827" cy="838200"/>
          </a:xfrm>
          <a:prstGeom prst="roundRect">
            <a:avLst/>
          </a:prstGeom>
          <a:solidFill>
            <a:schemeClr val="accent6">
              <a:alpha val="59000"/>
            </a:scheme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204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052" name="Picture 4" descr="HÃ¬nh áº£nh Phim Hoáº¡t HÃ¬nh Hay Dá»©a LÃ  Yáº¿u Tá» Äáº·c Sáº£n TrÃ¡i CÃ¢y MÃ u VÃ ng ÄÃ i  Loan, Clipart Dá»©a, Hoáº¡t HÃ¬nh, ÄÃ i Loan miá»n phÃ­ táº£i táº­p tin PNG PSDComment  vÃ 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375" b="72500" l="7344" r="99844">
                        <a14:foregroundMark x1="22188" y1="33281" x2="22188" y2="68906"/>
                        <a14:foregroundMark x1="72188" y1="31094" x2="78281" y2="62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231" y="5079487"/>
            <a:ext cx="2968382" cy="255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28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8" grpId="0"/>
      <p:bldP spid="30" grpId="0"/>
      <p:bldP spid="2" grpId="0" animBg="1"/>
      <p:bldP spid="2" grpId="1" animBg="1"/>
      <p:bldP spid="31" grpId="0" animBg="1"/>
      <p:bldP spid="31" grpId="1" animBg="1"/>
      <p:bldP spid="34" grpId="0" animBg="1"/>
      <p:bldP spid="41" grpId="0" animBg="1"/>
      <p:bldP spid="41" grpId="1" animBg="1"/>
      <p:bldP spid="43" grpId="0" animBg="1"/>
      <p:bldP spid="43" grpId="1" animBg="1"/>
      <p:bldP spid="44" grpId="0" animBg="1"/>
      <p:bldP spid="45" grpId="0" animBg="1"/>
      <p:bldP spid="45" grpId="1" animBg="1"/>
      <p:bldP spid="46" grpId="0" animBg="1"/>
      <p:bldP spid="46" grpId="1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微软雅黑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9038688-915F-4DC3-A418-DEEFDB081F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392" y="-555579"/>
            <a:ext cx="4924425" cy="1419225"/>
          </a:xfrm>
          <a:prstGeom prst="rect">
            <a:avLst/>
          </a:prstGeom>
        </p:spPr>
      </p:pic>
      <p:pic>
        <p:nvPicPr>
          <p:cNvPr id="4098" name="Picture 2" descr="Funny pineapple and coconut characters drinking Vector Image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926" b="80093" l="1700" r="96700">
                        <a14:foregroundMark x1="22800" y1="51667" x2="38600" y2="48796"/>
                        <a14:foregroundMark x1="54100" y1="62500" x2="53500" y2="64444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30287" y="1622507"/>
            <a:ext cx="6626992" cy="6949430"/>
          </a:xfrm>
          <a:prstGeom prst="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038205" y="1521636"/>
            <a:ext cx="62985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Hiệu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phần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bằng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: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99761" y="669769"/>
            <a:ext cx="1930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14874" y="1465222"/>
            <a:ext cx="36343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6 – 1 = 5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phần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96820" y="2474374"/>
            <a:ext cx="33117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cam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91280" y="2420758"/>
            <a:ext cx="39817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170 : 5 = 34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349063" y="3489581"/>
            <a:ext cx="32636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dứa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82869" y="3497673"/>
            <a:ext cx="4698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34 + 170 = 204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96000" y="4330158"/>
            <a:ext cx="46037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Đáp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Cam: 34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         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Dứa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204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7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8" y="555579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BBCB61-6527-414B-B926-664B6886E1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90" y="2529580"/>
            <a:ext cx="8458765" cy="401955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FA106DA-13E5-4459-AA60-9F87C66ED9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543" y="4463311"/>
            <a:ext cx="2549555" cy="169970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8411E06-1342-499E-810A-B33A05BDE5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972" y="4689081"/>
            <a:ext cx="845127" cy="84512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D4AA5AA-D0BF-4EB1-A936-ED819FA353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906" y="5009314"/>
            <a:ext cx="699655" cy="699655"/>
          </a:xfrm>
          <a:prstGeom prst="rect">
            <a:avLst/>
          </a:prstGeom>
        </p:spPr>
      </p:pic>
      <p:pic>
        <p:nvPicPr>
          <p:cNvPr id="13" name="图片 3">
            <a:extLst>
              <a:ext uri="{FF2B5EF4-FFF2-40B4-BE49-F238E27FC236}">
                <a16:creationId xmlns:a16="http://schemas.microsoft.com/office/drawing/2014/main" id="{3497295C-A0AE-4E7E-B3A2-E30258B52EC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2" b="17213"/>
          <a:stretch/>
        </p:blipFill>
        <p:spPr>
          <a:xfrm>
            <a:off x="127200" y="-510658"/>
            <a:ext cx="11118883" cy="269873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96020" y="1599896"/>
            <a:ext cx="75881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19050">
                  <a:solidFill>
                    <a:schemeClr val="tx1"/>
                  </a:solidFill>
                </a:ln>
                <a:solidFill>
                  <a:srgbClr val="FF8B5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Chúc</a:t>
            </a:r>
            <a:r>
              <a:rPr kumimoji="0" lang="en-US" sz="8000" b="0" i="0" u="none" strike="noStrike" kern="1200" cap="none" spc="0" normalizeH="0" baseline="0" noProof="0" dirty="0">
                <a:ln w="19050">
                  <a:solidFill>
                    <a:schemeClr val="tx1"/>
                  </a:solidFill>
                </a:ln>
                <a:solidFill>
                  <a:srgbClr val="FF8B5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>
                <a:ln w="19050">
                  <a:solidFill>
                    <a:schemeClr val="tx1"/>
                  </a:solidFill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19050">
                  <a:solidFill>
                    <a:schemeClr val="tx1"/>
                  </a:solidFill>
                </a:ln>
                <a:solidFill>
                  <a:srgbClr val="C60000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các</a:t>
            </a:r>
            <a:r>
              <a:rPr kumimoji="0" lang="en-US" sz="8000" b="0" i="0" u="none" strike="noStrike" kern="1200" cap="none" spc="0" normalizeH="0" baseline="0" noProof="0" dirty="0">
                <a:ln w="19050">
                  <a:solidFill>
                    <a:schemeClr val="tx1"/>
                  </a:solidFill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19050">
                  <a:solidFill>
                    <a:schemeClr val="tx1"/>
                  </a:solidFill>
                </a:ln>
                <a:solidFill>
                  <a:srgbClr val="8397D1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em</a:t>
            </a:r>
            <a:r>
              <a:rPr kumimoji="0" lang="en-US" sz="8000" b="0" i="0" u="none" strike="noStrike" kern="1200" cap="none" spc="0" normalizeH="0" baseline="0" noProof="0" dirty="0">
                <a:ln w="19050">
                  <a:solidFill>
                    <a:schemeClr val="tx1"/>
                  </a:solidFill>
                </a:ln>
                <a:solidFill>
                  <a:srgbClr val="8397D1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19050">
                  <a:solidFill>
                    <a:schemeClr val="tx1"/>
                  </a:solidFill>
                </a:ln>
                <a:solidFill>
                  <a:srgbClr val="70AD47">
                    <a:lumMod val="75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học</a:t>
            </a:r>
            <a:r>
              <a:rPr kumimoji="0" lang="en-US" sz="8000" b="0" i="0" u="none" strike="noStrike" kern="1200" cap="none" spc="0" normalizeH="0" baseline="0" noProof="0" dirty="0">
                <a:ln w="19050">
                  <a:solidFill>
                    <a:schemeClr val="tx1"/>
                  </a:solidFill>
                </a:ln>
                <a:solidFill>
                  <a:srgbClr val="70AD47">
                    <a:lumMod val="75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19050">
                  <a:solidFill>
                    <a:schemeClr val="tx1"/>
                  </a:solidFill>
                </a:ln>
                <a:solidFill>
                  <a:srgbClr val="E04E5C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tốt</a:t>
            </a:r>
            <a:endParaRPr kumimoji="0" lang="en-US" sz="8000" b="0" i="0" u="none" strike="noStrike" kern="1200" cap="none" spc="0" normalizeH="0" baseline="0" noProof="0" dirty="0">
              <a:ln w="19050">
                <a:solidFill>
                  <a:schemeClr val="tx1"/>
                </a:solidFill>
              </a:ln>
              <a:solidFill>
                <a:srgbClr val="E04E5C"/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UTM Mother" panose="02040603050506020204" pitchFamily="18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2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3657F9D-375F-4E4B-AA77-0F5B7C571F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17" y="356997"/>
            <a:ext cx="11520765" cy="614400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CBD7434-EED8-4C71-BCA0-C0D78702ED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24507" flipH="1">
            <a:off x="-562620" y="-31736"/>
            <a:ext cx="2926674" cy="197527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CB599A1-9F55-4CAE-BD22-3D85AE9D12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297" y="3316752"/>
            <a:ext cx="1877557" cy="33080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98245" y="1498613"/>
            <a:ext cx="97955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Kiến thức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Củng cố cách giải bài toán Tìm hai số khi biết hiệu và tỉ số của hai số đó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Kĩ năng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HS vận dụng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 được các bài toán Tìm hai số khi biết tổng và tỉ số của hai số đó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Đặt được đề toán theo tóm tắt cho trước và giải được bài toán đó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3. Thái độ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Chăm chỉ, tích cực trong giờ học.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4. Góp phần phát triển các NL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NL tự học, làm việc nhóm, NL tính toán, NL giải quyết vấn đề và sáng tạo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 Bài tập cần làm: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 1, bài 3, bài 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01920" y="250049"/>
            <a:ext cx="75881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Yêu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cầu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cần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Mother" panose="02040603050506020204" pitchFamily="18" charset="0"/>
                <a:ea typeface="微软雅黑"/>
                <a:cs typeface="+mn-cs"/>
              </a:rPr>
              <a:t>đạt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UTM Mother" panose="02040603050506020204" pitchFamily="18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33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1724890" y="886233"/>
            <a:ext cx="8742220" cy="4736857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DEF2A0A-EA2B-4BEA-841C-27BDC11292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238" y="3807271"/>
            <a:ext cx="1876465" cy="187646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296DF51-EF4D-405D-8615-F18D5B0E91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4" y="833400"/>
            <a:ext cx="8793954" cy="524254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C4EA425-FB0D-4393-A28A-8FBAF5BCC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3407">
            <a:off x="6834451" y="602853"/>
            <a:ext cx="4200239" cy="4200239"/>
          </a:xfrm>
          <a:prstGeom prst="rect">
            <a:avLst/>
          </a:prstGeom>
        </p:spPr>
      </p:pic>
      <p:sp>
        <p:nvSpPr>
          <p:cNvPr id="10" name="文本框 39">
            <a:extLst>
              <a:ext uri="{FF2B5EF4-FFF2-40B4-BE49-F238E27FC236}">
                <a16:creationId xmlns:a16="http://schemas.microsoft.com/office/drawing/2014/main" id="{B9598AE0-DE9E-4240-B957-3F0810A3E0C8}"/>
              </a:ext>
            </a:extLst>
          </p:cNvPr>
          <p:cNvSpPr txBox="1"/>
          <p:nvPr/>
        </p:nvSpPr>
        <p:spPr>
          <a:xfrm rot="21204268">
            <a:off x="1758950" y="1568614"/>
            <a:ext cx="470057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345A"/>
                </a:solidFill>
                <a:effectLst/>
                <a:uLnTx/>
                <a:uFillTx/>
                <a:latin typeface="UTM Fancy Full" panose="02040603050506020204" pitchFamily="18" charset="0"/>
                <a:ea typeface="Microsoft YaHei" panose="020B0503020204020204" pitchFamily="34" charset="-122"/>
                <a:cs typeface="+mn-cs"/>
              </a:rPr>
              <a:t>KHỞI ĐỘNG</a:t>
            </a:r>
            <a:endParaRPr kumimoji="0" lang="zh-CN" altLang="en-US" sz="88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345A"/>
              </a:solidFill>
              <a:effectLst/>
              <a:uLnTx/>
              <a:uFillTx/>
              <a:latin typeface="UTM Fancy Full" panose="02040603050506020204" pitchFamily="18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44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9ACA235-7009-4F27-948A-8FEB3B3154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782" y="0"/>
            <a:ext cx="12330546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16646B8-830F-4CF0-ACDD-77429D3FBC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6848"/>
            <a:ext cx="4239187" cy="42391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18574" y="1864373"/>
            <a:ext cx="488169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Muốn tìm hai số khi biết hiệu và tỉ số của hai số đó ta làm theo các bước nào?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8965" y="1527910"/>
            <a:ext cx="617776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345A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345A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Vẽ sơ đồ đoạn thẳng.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345A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345A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Tìm hiệu số phần bằng nhau.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345A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3. 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345A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Tìm số bé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345A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4. Tìm số lớn.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345A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37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1724890" y="886233"/>
            <a:ext cx="8742220" cy="4736857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DEF2A0A-EA2B-4BEA-841C-27BDC11292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238" y="3807271"/>
            <a:ext cx="1876465" cy="187646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296DF51-EF4D-405D-8615-F18D5B0E91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4" y="833400"/>
            <a:ext cx="8793954" cy="524254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C4EA425-FB0D-4393-A28A-8FBAF5BCC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3407">
            <a:off x="6834451" y="602853"/>
            <a:ext cx="4200239" cy="4200239"/>
          </a:xfrm>
          <a:prstGeom prst="rect">
            <a:avLst/>
          </a:prstGeom>
        </p:spPr>
      </p:pic>
      <p:sp>
        <p:nvSpPr>
          <p:cNvPr id="10" name="文本框 39">
            <a:extLst>
              <a:ext uri="{FF2B5EF4-FFF2-40B4-BE49-F238E27FC236}">
                <a16:creationId xmlns:a16="http://schemas.microsoft.com/office/drawing/2014/main" id="{B9598AE0-DE9E-4240-B957-3F0810A3E0C8}"/>
              </a:ext>
            </a:extLst>
          </p:cNvPr>
          <p:cNvSpPr txBox="1"/>
          <p:nvPr/>
        </p:nvSpPr>
        <p:spPr>
          <a:xfrm rot="21204268">
            <a:off x="2103464" y="1562443"/>
            <a:ext cx="470057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345A"/>
                </a:solidFill>
                <a:effectLst/>
                <a:uLnTx/>
                <a:uFillTx/>
                <a:latin typeface="UTM Fancy Full" panose="02040603050506020204" pitchFamily="18" charset="0"/>
                <a:ea typeface="Microsoft YaHei" panose="020B0503020204020204" pitchFamily="34" charset="-122"/>
                <a:cs typeface="+mn-cs"/>
              </a:rPr>
              <a:t>Luyện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345A"/>
                </a:solidFill>
                <a:effectLst/>
                <a:uLnTx/>
                <a:uFillTx/>
                <a:latin typeface="UTM Fancy Full" panose="02040603050506020204" pitchFamily="18" charset="0"/>
                <a:ea typeface="Microsoft YaHei" panose="020B0503020204020204" pitchFamily="34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345A"/>
                </a:solidFill>
                <a:effectLst/>
                <a:uLnTx/>
                <a:uFillTx/>
                <a:latin typeface="UTM Fancy Full" panose="02040603050506020204" pitchFamily="18" charset="0"/>
                <a:ea typeface="Microsoft YaHei" panose="020B0503020204020204" pitchFamily="34" charset="-122"/>
                <a:cs typeface="+mn-cs"/>
              </a:rPr>
              <a:t>Tập</a:t>
            </a:r>
            <a:endParaRPr kumimoji="0" lang="zh-CN" altLang="en-US" sz="88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345A"/>
              </a:solidFill>
              <a:effectLst/>
              <a:uLnTx/>
              <a:uFillTx/>
              <a:latin typeface="UTM Fancy Full" panose="02040603050506020204" pitchFamily="18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11" name="图片 5">
            <a:extLst>
              <a:ext uri="{FF2B5EF4-FFF2-40B4-BE49-F238E27FC236}">
                <a16:creationId xmlns:a16="http://schemas.microsoft.com/office/drawing/2014/main" id="{7E437D05-24A7-4B7F-B149-270FD92C20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831" l="0" r="489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3054"/>
          <a:stretch/>
        </p:blipFill>
        <p:spPr>
          <a:xfrm rot="4706261" flipH="1">
            <a:off x="7258052" y="1425931"/>
            <a:ext cx="4336882" cy="44874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E437D05-24A7-4B7F-B149-270FD92C20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69" y="516390"/>
            <a:ext cx="8531595" cy="491886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5AD0D55-9148-4BC2-ADAF-B3E9BC6194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73" y="903419"/>
            <a:ext cx="3383060" cy="338306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EF935E-E024-4E2E-82CA-3B7661B0D2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302" y="2057793"/>
            <a:ext cx="2510300" cy="2510300"/>
          </a:xfrm>
          <a:prstGeom prst="rect">
            <a:avLst/>
          </a:prstGeom>
        </p:spPr>
      </p:pic>
      <p:sp>
        <p:nvSpPr>
          <p:cNvPr id="14" name="文本框 39">
            <a:extLst>
              <a:ext uri="{FF2B5EF4-FFF2-40B4-BE49-F238E27FC236}">
                <a16:creationId xmlns:a16="http://schemas.microsoft.com/office/drawing/2014/main" id="{B9598AE0-DE9E-4240-B957-3F0810A3E0C8}"/>
              </a:ext>
            </a:extLst>
          </p:cNvPr>
          <p:cNvSpPr txBox="1"/>
          <p:nvPr/>
        </p:nvSpPr>
        <p:spPr>
          <a:xfrm>
            <a:off x="4888010" y="121672"/>
            <a:ext cx="7303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6BBDD6"/>
                </a:solidFill>
                <a:effectLst/>
                <a:uLnTx/>
                <a:uFillTx/>
                <a:latin typeface="UTM Fancy Full" panose="02040603050506020204" pitchFamily="18" charset="0"/>
                <a:ea typeface="Microsoft YaHei" panose="020B0503020204020204" pitchFamily="34" charset="-122"/>
                <a:cs typeface="+mn-cs"/>
              </a:rPr>
              <a:t>VUI HỌC</a:t>
            </a:r>
            <a:endParaRPr kumimoji="0" lang="zh-CN" altLang="en-US" sz="96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6BBDD6"/>
              </a:solidFill>
              <a:effectLst/>
              <a:uLnTx/>
              <a:uFillTx/>
              <a:latin typeface="UTM Fancy Full" panose="02040603050506020204" pitchFamily="18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12" name="图片 29">
            <a:extLst>
              <a:ext uri="{FF2B5EF4-FFF2-40B4-BE49-F238E27FC236}">
                <a16:creationId xmlns:a16="http://schemas.microsoft.com/office/drawing/2014/main" id="{15BFD976-78A7-4FB4-8D55-AC577E322A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19" y="2746118"/>
            <a:ext cx="2745840" cy="2745840"/>
          </a:xfrm>
          <a:prstGeom prst="rect">
            <a:avLst/>
          </a:prstGeom>
        </p:spPr>
      </p:pic>
      <p:sp>
        <p:nvSpPr>
          <p:cNvPr id="13" name="文本框 39">
            <a:extLst>
              <a:ext uri="{FF2B5EF4-FFF2-40B4-BE49-F238E27FC236}">
                <a16:creationId xmlns:a16="http://schemas.microsoft.com/office/drawing/2014/main" id="{B9598AE0-DE9E-4240-B957-3F0810A3E0C8}"/>
              </a:ext>
            </a:extLst>
          </p:cNvPr>
          <p:cNvSpPr txBox="1"/>
          <p:nvPr/>
        </p:nvSpPr>
        <p:spPr>
          <a:xfrm>
            <a:off x="0" y="4839418"/>
            <a:ext cx="9050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6BBDD6"/>
                </a:solidFill>
                <a:effectLst/>
                <a:uLnTx/>
                <a:uFillTx/>
                <a:latin typeface="UTM Fancy Full" panose="02040603050506020204" pitchFamily="18" charset="0"/>
                <a:ea typeface="Microsoft YaHei" panose="020B0503020204020204" pitchFamily="34" charset="-122"/>
                <a:cs typeface="+mn-cs"/>
              </a:rPr>
              <a:t>CÙNG NUNU</a:t>
            </a:r>
            <a:endParaRPr kumimoji="0" lang="zh-CN" altLang="en-US" sz="96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6BBDD6"/>
              </a:solidFill>
              <a:effectLst/>
              <a:uLnTx/>
              <a:uFillTx/>
              <a:latin typeface="UTM Fancy Full" panose="020406030505060202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5" name="文本框 39">
            <a:extLst>
              <a:ext uri="{FF2B5EF4-FFF2-40B4-BE49-F238E27FC236}">
                <a16:creationId xmlns:a16="http://schemas.microsoft.com/office/drawing/2014/main" id="{B9598AE0-DE9E-4240-B957-3F0810A3E0C8}"/>
              </a:ext>
            </a:extLst>
          </p:cNvPr>
          <p:cNvSpPr txBox="1"/>
          <p:nvPr/>
        </p:nvSpPr>
        <p:spPr>
          <a:xfrm>
            <a:off x="4963855" y="79074"/>
            <a:ext cx="7303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444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Fancy Full" panose="02040603050506020204" pitchFamily="18" charset="0"/>
                <a:ea typeface="Microsoft YaHei" panose="020B0503020204020204" pitchFamily="34" charset="-122"/>
                <a:cs typeface="+mn-cs"/>
              </a:rPr>
              <a:t>VUI HỌC</a:t>
            </a:r>
            <a:endParaRPr kumimoji="0" lang="zh-CN" altLang="en-US" sz="96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F444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</a:effectLst>
              <a:uLnTx/>
              <a:uFillTx/>
              <a:latin typeface="UTM Fancy Full" panose="020406030505060202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" name="文本框 39">
            <a:extLst>
              <a:ext uri="{FF2B5EF4-FFF2-40B4-BE49-F238E27FC236}">
                <a16:creationId xmlns:a16="http://schemas.microsoft.com/office/drawing/2014/main" id="{B9598AE0-DE9E-4240-B957-3F0810A3E0C8}"/>
              </a:ext>
            </a:extLst>
          </p:cNvPr>
          <p:cNvSpPr txBox="1"/>
          <p:nvPr/>
        </p:nvSpPr>
        <p:spPr>
          <a:xfrm>
            <a:off x="66347" y="4804348"/>
            <a:ext cx="9050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Fancy Full" panose="02040603050506020204" pitchFamily="18" charset="0"/>
                <a:ea typeface="Microsoft YaHei" panose="020B0503020204020204" pitchFamily="34" charset="-122"/>
                <a:cs typeface="+mn-cs"/>
              </a:rPr>
              <a:t>CÙNG NUNU</a:t>
            </a:r>
            <a:endParaRPr kumimoji="0" lang="zh-CN" altLang="en-US" sz="96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</a:effectLst>
              <a:uLnTx/>
              <a:uFillTx/>
              <a:latin typeface="UTM Fancy Full" panose="02040603050506020204" pitchFamily="18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40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sp>
        <p:nvSpPr>
          <p:cNvPr id="15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8" y="555579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微软雅黑"/>
              <a:cs typeface="+mn-cs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964044"/>
            <a:ext cx="12192000" cy="893956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550" y="0"/>
            <a:ext cx="1009650" cy="21431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86" y="74894"/>
            <a:ext cx="1263569" cy="25561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483736" y="-684947"/>
            <a:ext cx="1168778" cy="1620983"/>
          </a:xfrm>
          <a:prstGeom prst="rect">
            <a:avLst/>
          </a:prstGeom>
        </p:spPr>
      </p:pic>
      <p:pic>
        <p:nvPicPr>
          <p:cNvPr id="13" name="图片 5">
            <a:extLst>
              <a:ext uri="{FF2B5EF4-FFF2-40B4-BE49-F238E27FC236}">
                <a16:creationId xmlns:a16="http://schemas.microsoft.com/office/drawing/2014/main" id="{7E437D05-24A7-4B7F-B149-270FD92C20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857" l="0" r="615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795"/>
          <a:stretch/>
        </p:blipFill>
        <p:spPr>
          <a:xfrm>
            <a:off x="8134021" y="2451213"/>
            <a:ext cx="5221762" cy="4918867"/>
          </a:xfrm>
          <a:prstGeom prst="rect">
            <a:avLst/>
          </a:prstGeom>
        </p:spPr>
      </p:pic>
      <p:pic>
        <p:nvPicPr>
          <p:cNvPr id="14" name="图片 7">
            <a:extLst>
              <a:ext uri="{FF2B5EF4-FFF2-40B4-BE49-F238E27FC236}">
                <a16:creationId xmlns:a16="http://schemas.microsoft.com/office/drawing/2014/main" id="{85AD0D55-9148-4BC2-ADAF-B3E9BC6194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140" y="3009310"/>
            <a:ext cx="3383060" cy="33830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794852" y="563887"/>
            <a:ext cx="9329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1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Hiệu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30.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gấp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3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lần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Tìm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850508" y="4363875"/>
            <a:ext cx="988806" cy="2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864578" y="4290257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855408" y="4254579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662400" y="3886230"/>
            <a:ext cx="28205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38040" y="3118689"/>
            <a:ext cx="3043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864578" y="3656361"/>
            <a:ext cx="988806" cy="2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866166" y="3570945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835811" y="3657552"/>
            <a:ext cx="988806" cy="2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846594" y="3549965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812222" y="3571679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802512" y="3656246"/>
            <a:ext cx="988806" cy="2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791824" y="3538503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ight Brace 37"/>
          <p:cNvSpPr/>
          <p:nvPr/>
        </p:nvSpPr>
        <p:spPr>
          <a:xfrm rot="5400000">
            <a:off x="6674130" y="2867716"/>
            <a:ext cx="266700" cy="1943338"/>
          </a:xfrm>
          <a:prstGeom prst="rightBrace">
            <a:avLst/>
          </a:prstGeom>
          <a:ln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416288" y="3833977"/>
            <a:ext cx="103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30</a:t>
            </a:r>
          </a:p>
        </p:txBody>
      </p:sp>
      <p:sp>
        <p:nvSpPr>
          <p:cNvPr id="41" name="Right Brace 40"/>
          <p:cNvSpPr/>
          <p:nvPr/>
        </p:nvSpPr>
        <p:spPr>
          <a:xfrm rot="5400000">
            <a:off x="5230052" y="4007614"/>
            <a:ext cx="256911" cy="984684"/>
          </a:xfrm>
          <a:prstGeom prst="rightBrac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2" name="Right Brace 41"/>
          <p:cNvSpPr/>
          <p:nvPr/>
        </p:nvSpPr>
        <p:spPr>
          <a:xfrm rot="16200000">
            <a:off x="6116423" y="1803395"/>
            <a:ext cx="457200" cy="2983266"/>
          </a:xfrm>
          <a:prstGeom prst="rightBrac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170097" y="2399613"/>
            <a:ext cx="541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563702" y="2323429"/>
            <a:ext cx="29385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đồ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154855" y="4607178"/>
            <a:ext cx="541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9951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  <p:bldP spid="38" grpId="0" animBg="1"/>
      <p:bldP spid="40" grpId="0"/>
      <p:bldP spid="41" grpId="0" animBg="1"/>
      <p:bldP spid="42" grpId="0" animBg="1"/>
      <p:bldP spid="43" grpId="0"/>
      <p:bldP spid="44" grpId="0"/>
      <p:bldP spid="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54977"/>
          </a:xfrm>
          <a:prstGeom prst="rect">
            <a:avLst/>
          </a:prstGeom>
        </p:spPr>
      </p:pic>
      <p:sp>
        <p:nvSpPr>
          <p:cNvPr id="15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8" y="264405"/>
            <a:ext cx="11118882" cy="6038015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微软雅黑"/>
              <a:cs typeface="+mn-cs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6430362"/>
            <a:ext cx="12192000" cy="427638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550" y="0"/>
            <a:ext cx="1009650" cy="214312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483736" y="-684947"/>
            <a:ext cx="1168778" cy="1620983"/>
          </a:xfrm>
          <a:prstGeom prst="rect">
            <a:avLst/>
          </a:prstGeom>
        </p:spPr>
      </p:pic>
      <p:pic>
        <p:nvPicPr>
          <p:cNvPr id="13" name="图片 5">
            <a:extLst>
              <a:ext uri="{FF2B5EF4-FFF2-40B4-BE49-F238E27FC236}">
                <a16:creationId xmlns:a16="http://schemas.microsoft.com/office/drawing/2014/main" id="{7E437D05-24A7-4B7F-B149-270FD92C20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857" l="0" r="615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795"/>
          <a:stretch/>
        </p:blipFill>
        <p:spPr>
          <a:xfrm>
            <a:off x="160119" y="3043378"/>
            <a:ext cx="4624761" cy="4356495"/>
          </a:xfrm>
          <a:prstGeom prst="rect">
            <a:avLst/>
          </a:prstGeom>
        </p:spPr>
      </p:pic>
      <p:pic>
        <p:nvPicPr>
          <p:cNvPr id="14" name="图片 7">
            <a:extLst>
              <a:ext uri="{FF2B5EF4-FFF2-40B4-BE49-F238E27FC236}">
                <a16:creationId xmlns:a16="http://schemas.microsoft.com/office/drawing/2014/main" id="{85AD0D55-9148-4BC2-ADAF-B3E9BC6194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8" y="3226581"/>
            <a:ext cx="3624666" cy="362466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712498" y="186433"/>
            <a:ext cx="9329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1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Hiệu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30.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gấp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3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lần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Tìm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3652021" y="2853126"/>
            <a:ext cx="988806" cy="2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666091" y="2779508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56921" y="2743830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85964" y="2481986"/>
            <a:ext cx="2557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604" y="1714445"/>
            <a:ext cx="2757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3688142" y="2252117"/>
            <a:ext cx="988806" cy="2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689730" y="2166701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659375" y="2253308"/>
            <a:ext cx="988806" cy="2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670158" y="2145721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635786" y="2167435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626076" y="2252002"/>
            <a:ext cx="988806" cy="2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615388" y="2134259"/>
            <a:ext cx="473" cy="228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ight Brace 37"/>
          <p:cNvSpPr/>
          <p:nvPr/>
        </p:nvSpPr>
        <p:spPr>
          <a:xfrm rot="5400000">
            <a:off x="5497694" y="1463472"/>
            <a:ext cx="266700" cy="1943338"/>
          </a:xfrm>
          <a:prstGeom prst="rightBrace">
            <a:avLst/>
          </a:prstGeom>
          <a:ln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39852" y="2429733"/>
            <a:ext cx="103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30</a:t>
            </a:r>
          </a:p>
        </p:txBody>
      </p:sp>
      <p:sp>
        <p:nvSpPr>
          <p:cNvPr id="41" name="Right Brace 40"/>
          <p:cNvSpPr/>
          <p:nvPr/>
        </p:nvSpPr>
        <p:spPr>
          <a:xfrm rot="5400000">
            <a:off x="4031565" y="2496865"/>
            <a:ext cx="256911" cy="984684"/>
          </a:xfrm>
          <a:prstGeom prst="rightBrac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2" name="Right Brace 41"/>
          <p:cNvSpPr/>
          <p:nvPr/>
        </p:nvSpPr>
        <p:spPr>
          <a:xfrm rot="16200000">
            <a:off x="4939987" y="399151"/>
            <a:ext cx="457200" cy="2983266"/>
          </a:xfrm>
          <a:prstGeom prst="rightBrac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88829" y="1228712"/>
            <a:ext cx="54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23524" y="2281507"/>
            <a:ext cx="54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94986" y="2429732"/>
            <a:ext cx="1847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giải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271962" y="3043378"/>
            <a:ext cx="6459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38096" y="3595523"/>
            <a:ext cx="3555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 – 1 = 2 (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47941" y="4175752"/>
            <a:ext cx="6400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30: 2 x 3 = 45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256539" y="4761957"/>
            <a:ext cx="5702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45 – 30 = 15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14882" y="5253053"/>
            <a:ext cx="8132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   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15</a:t>
            </a:r>
          </a:p>
        </p:txBody>
      </p:sp>
      <p:pic>
        <p:nvPicPr>
          <p:cNvPr id="50" name="图片 9">
            <a:extLst>
              <a:ext uri="{FF2B5EF4-FFF2-40B4-BE49-F238E27FC236}">
                <a16:creationId xmlns:a16="http://schemas.microsoft.com/office/drawing/2014/main" id="{898B305C-92EF-40F0-A2FA-D45E5553277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089" y="437266"/>
            <a:ext cx="4586232" cy="6047781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578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85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A97BE0-2EBA-4378-A81A-318B12D7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05947"/>
          </a:xfrm>
          <a:prstGeom prst="rect">
            <a:avLst/>
          </a:prstGeom>
        </p:spPr>
      </p:pic>
      <p:sp>
        <p:nvSpPr>
          <p:cNvPr id="15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8" y="555579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微软雅黑"/>
              <a:cs typeface="+mn-cs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964044"/>
            <a:ext cx="12192000" cy="893956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59953E6-80E6-45A9-BD19-29B61F8BE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0095" y="-301966"/>
            <a:ext cx="1009650" cy="21431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EB0EED1-2FA1-449B-8CB0-41C586B24E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86" y="74894"/>
            <a:ext cx="1263569" cy="25561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A6554C-43E1-44B2-BC06-BF15D77B30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6"/>
          <a:stretch/>
        </p:blipFill>
        <p:spPr>
          <a:xfrm>
            <a:off x="204643" y="-735598"/>
            <a:ext cx="1168778" cy="16209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49344" y="682689"/>
                <a:ext cx="10204990" cy="2248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sng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Bài 3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: </a:t>
                </a: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Một cửa hàng có số gạo nếp ít hơn số gạo tẻ là 540kg. Tính số gạo mỗi loại, biết rằng số g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ạo</a:t>
                </a: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 nếp bằng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vi-V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 số gạo tẻ.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344" y="682689"/>
                <a:ext cx="10204990" cy="2248436"/>
              </a:xfrm>
              <a:prstGeom prst="rect">
                <a:avLst/>
              </a:prstGeom>
              <a:blipFill>
                <a:blip r:embed="rId8"/>
                <a:stretch>
                  <a:fillRect l="-2151" t="-4878" r="-2091" b="-2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图片 5">
            <a:extLst>
              <a:ext uri="{FF2B5EF4-FFF2-40B4-BE49-F238E27FC236}">
                <a16:creationId xmlns:a16="http://schemas.microsoft.com/office/drawing/2014/main" id="{7E437D05-24A7-4B7F-B149-270FD92C20D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93" b="100000" l="37568" r="100000">
                        <a14:foregroundMark x1="77416" y1="26930" x2="86102" y2="399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72"/>
          <a:stretch/>
        </p:blipFill>
        <p:spPr>
          <a:xfrm>
            <a:off x="-249824" y="2143125"/>
            <a:ext cx="4270981" cy="5082903"/>
          </a:xfrm>
          <a:prstGeom prst="rect">
            <a:avLst/>
          </a:prstGeom>
        </p:spPr>
      </p:pic>
      <p:pic>
        <p:nvPicPr>
          <p:cNvPr id="45" name="图片 9">
            <a:extLst>
              <a:ext uri="{FF2B5EF4-FFF2-40B4-BE49-F238E27FC236}">
                <a16:creationId xmlns:a16="http://schemas.microsoft.com/office/drawing/2014/main" id="{81EF935E-E024-4E2E-82CA-3B7661B0D2F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82" y="3606040"/>
            <a:ext cx="3308538" cy="325196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411563" y="3968069"/>
            <a:ext cx="330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Gạo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nếp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493655" y="4580052"/>
            <a:ext cx="2160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Gạo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tẻ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: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6773763" y="4349069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774557" y="4273663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561513" y="4288886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781939" y="4974168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774557" y="4883263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547209" y="4977182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551685" y="4861110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306085" y="4975359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8344196" y="4883263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9088172" y="4975718"/>
            <a:ext cx="791139" cy="23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9110233" y="4859868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9867122" y="4861203"/>
            <a:ext cx="767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Right Brace 62"/>
          <p:cNvSpPr/>
          <p:nvPr/>
        </p:nvSpPr>
        <p:spPr>
          <a:xfrm rot="16200000">
            <a:off x="8487675" y="3570478"/>
            <a:ext cx="460248" cy="2323024"/>
          </a:xfrm>
          <a:prstGeom prst="rightBrac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973934" y="3890751"/>
            <a:ext cx="1629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540 kg</a:t>
            </a:r>
          </a:p>
        </p:txBody>
      </p:sp>
      <p:sp>
        <p:nvSpPr>
          <p:cNvPr id="65" name="Left Brace 64"/>
          <p:cNvSpPr/>
          <p:nvPr/>
        </p:nvSpPr>
        <p:spPr>
          <a:xfrm rot="5400000">
            <a:off x="7093132" y="3801099"/>
            <a:ext cx="152400" cy="791139"/>
          </a:xfrm>
          <a:prstGeom prst="leftBrac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79759" y="3555713"/>
            <a:ext cx="618646" cy="707886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8" name="Left Brace 67"/>
          <p:cNvSpPr/>
          <p:nvPr/>
        </p:nvSpPr>
        <p:spPr>
          <a:xfrm rot="16200000">
            <a:off x="8109031" y="3699600"/>
            <a:ext cx="381000" cy="3051537"/>
          </a:xfrm>
          <a:prstGeom prst="leftBrac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099153" y="5356824"/>
            <a:ext cx="61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822917" y="2963504"/>
            <a:ext cx="3729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đồ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5913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6" grpId="0"/>
      <p:bldP spid="47" grpId="0"/>
      <p:bldP spid="63" grpId="0" animBg="1"/>
      <p:bldP spid="64" grpId="0"/>
      <p:bldP spid="65" grpId="0" animBg="1"/>
      <p:bldP spid="67" grpId="0"/>
      <p:bldP spid="68" grpId="0" animBg="1"/>
      <p:bldP spid="69" grpId="0"/>
      <p:bldP spid="7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40555799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660</Words>
  <Application>Microsoft Office PowerPoint</Application>
  <PresentationFormat>Widescreen</PresentationFormat>
  <Paragraphs>111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等线</vt:lpstr>
      <vt:lpstr>UTM Fancy Full</vt:lpstr>
      <vt:lpstr>UTM Mother</vt:lpstr>
      <vt:lpstr>Arial</vt:lpstr>
      <vt:lpstr>UTM Hanzel</vt:lpstr>
      <vt:lpstr>Calibri</vt:lpstr>
      <vt:lpstr>Cambria Math</vt:lpstr>
      <vt:lpstr>UTM A&amp;S Graceland</vt:lpstr>
      <vt:lpstr>Microsoft YaHei</vt:lpstr>
      <vt:lpstr>Cambria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Dương Thị Lan Anh</cp:lastModifiedBy>
  <cp:revision>9</cp:revision>
  <dcterms:created xsi:type="dcterms:W3CDTF">2022-03-13T04:07:05Z</dcterms:created>
  <dcterms:modified xsi:type="dcterms:W3CDTF">2023-03-29T16:45:43Z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2023-03-29T16:45:24Z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a6b2a5f5-a67d-4671-9f2a-c77964845911</vt:lpwstr>
  </property>
  <property fmtid="{D5CDD505-2E9C-101B-9397-08002B2CF9AE}" pid="8" name="MSIP_Label_defa4170-0d19-0005-0004-bc88714345d2_ContentBits">
    <vt:lpwstr>0</vt:lpwstr>
  </property>
</Properties>
</file>