
<file path=[Content_Types].xml><?xml version="1.0" encoding="utf-8"?>
<Types xmlns="http://schemas.openxmlformats.org/package/2006/content-types">
  <Default Extension="mp3" ContentType="audio/unknown"/>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256" r:id="rId2"/>
    <p:sldId id="257" r:id="rId3"/>
    <p:sldId id="285" r:id="rId4"/>
    <p:sldId id="260" r:id="rId5"/>
    <p:sldId id="258" r:id="rId6"/>
    <p:sldId id="261" r:id="rId7"/>
    <p:sldId id="271" r:id="rId8"/>
    <p:sldId id="272" r:id="rId9"/>
    <p:sldId id="262" r:id="rId10"/>
    <p:sldId id="263" r:id="rId11"/>
    <p:sldId id="267" r:id="rId12"/>
    <p:sldId id="266" r:id="rId13"/>
    <p:sldId id="278" r:id="rId14"/>
    <p:sldId id="259" r:id="rId15"/>
    <p:sldId id="275" r:id="rId16"/>
    <p:sldId id="264" r:id="rId17"/>
    <p:sldId id="279" r:id="rId18"/>
    <p:sldId id="286" r:id="rId19"/>
    <p:sldId id="281" r:id="rId20"/>
    <p:sldId id="277" r:id="rId21"/>
    <p:sldId id="268" r:id="rId22"/>
    <p:sldId id="274" r:id="rId23"/>
    <p:sldId id="280" r:id="rId24"/>
    <p:sldId id="284" r:id="rId25"/>
    <p:sldId id="282" r:id="rId26"/>
    <p:sldId id="283" r:id="rId27"/>
    <p:sldId id="287" r:id="rId28"/>
    <p:sldId id="289" r:id="rId29"/>
    <p:sldId id="288" r:id="rId30"/>
    <p:sldId id="276" r:id="rId31"/>
  </p:sldIdLst>
  <p:sldSz cx="18288000" cy="10287000"/>
  <p:notesSz cx="6858000" cy="9144000"/>
  <p:embeddedFontLst>
    <p:embeddedFont>
      <p:font typeface="Script MT Bold" panose="03040602040607080904" pitchFamily="66" charset="0"/>
      <p:bold r:id="rId33"/>
    </p:embeddedFont>
    <p:embeddedFont>
      <p:font typeface="宋体" panose="02010600030101010101" pitchFamily="2" charset="-122"/>
      <p:regular r:id="rId34"/>
    </p:embeddedFont>
    <p:embeddedFont>
      <p:font typeface="Calibri" panose="020F0502020204030204" pitchFamily="34" charset="0"/>
      <p:regular r:id="rId35"/>
      <p:bold r:id="rId36"/>
      <p:italic r:id="rId37"/>
      <p:boldItalic r:id="rId38"/>
    </p:embeddedFont>
    <p:embeddedFont>
      <p:font typeface="Varela Round" panose="020B0604020202020204" charset="-79"/>
      <p:regular r:id="rId39"/>
    </p:embeddedFont>
    <p:embeddedFont>
      <p:font typeface="Tahoma" panose="020B0604030504040204" pitchFamily="34" charset="0"/>
      <p:regular r:id="rId40"/>
      <p:bold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B32"/>
    <a:srgbClr val="3087CE"/>
    <a:srgbClr val="E0D773"/>
    <a:srgbClr val="3C4D69"/>
    <a:srgbClr val="FFCE2A"/>
    <a:srgbClr val="FDF9DE"/>
    <a:srgbClr val="FFBAB3"/>
    <a:srgbClr val="76B531"/>
    <a:srgbClr val="89A5F4"/>
    <a:srgbClr val="8465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15" autoAdjust="0"/>
    <p:restoredTop sz="94622" autoAdjust="0"/>
  </p:normalViewPr>
  <p:slideViewPr>
    <p:cSldViewPr>
      <p:cViewPr varScale="1">
        <p:scale>
          <a:sx n="52" d="100"/>
          <a:sy n="52" d="100"/>
        </p:scale>
        <p:origin x="-595" y="-10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5F21F-ED1E-4B7E-B504-670E873BDD61}"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1F7AF-5283-465A-8D54-CDAE4A7E836C}" type="slidenum">
              <a:rPr lang="en-US" smtClean="0"/>
              <a:t>‹#›</a:t>
            </a:fld>
            <a:endParaRPr lang="en-US"/>
          </a:p>
        </p:txBody>
      </p:sp>
    </p:spTree>
    <p:extLst>
      <p:ext uri="{BB962C8B-B14F-4D97-AF65-F5344CB8AC3E}">
        <p14:creationId xmlns:p14="http://schemas.microsoft.com/office/powerpoint/2010/main" val="1778040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61F7AF-5283-465A-8D54-CDAE4A7E836C}" type="slidenum">
              <a:rPr lang="en-US" smtClean="0"/>
              <a:t>17</a:t>
            </a:fld>
            <a:endParaRPr lang="en-US"/>
          </a:p>
        </p:txBody>
      </p:sp>
    </p:spTree>
    <p:extLst>
      <p:ext uri="{BB962C8B-B14F-4D97-AF65-F5344CB8AC3E}">
        <p14:creationId xmlns:p14="http://schemas.microsoft.com/office/powerpoint/2010/main" val="1988770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4.svg"/><Relationship Id="rId12" Type="http://schemas.microsoft.com/office/2007/relationships/hdphoto" Target="../media/hdphoto2.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5.png"/><Relationship Id="rId5" Type="http://schemas.openxmlformats.org/officeDocument/2006/relationships/image" Target="../media/image2.svg"/><Relationship Id="rId10" Type="http://schemas.microsoft.com/office/2007/relationships/hdphoto" Target="../media/hdphoto1.wdp"/><Relationship Id="rId4" Type="http://schemas.openxmlformats.org/officeDocument/2006/relationships/image" Target="../media/image1.png"/><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7" Type="http://schemas.microsoft.com/office/2007/relationships/hdphoto" Target="../media/hdphoto9.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5" Type="http://schemas.microsoft.com/office/2007/relationships/hdphoto" Target="../media/hdphoto8.wdp"/><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7.xml"/><Relationship Id="rId4" Type="http://schemas.microsoft.com/office/2007/relationships/hdphoto" Target="../media/hdphoto10.wdp"/></Relationships>
</file>

<file path=ppt/slides/_rels/slide1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7.xml"/><Relationship Id="rId4" Type="http://schemas.microsoft.com/office/2007/relationships/hdphoto" Target="../media/hdphoto10.wdp"/></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7.xml"/><Relationship Id="rId4" Type="http://schemas.microsoft.com/office/2007/relationships/hdphoto" Target="../media/hdphoto10.wdp"/></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microsoft.com/office/2007/relationships/hdphoto" Target="../media/hdphoto12.wdp"/></Relationships>
</file>

<file path=ppt/slides/_rels/slide2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microsoft.com/office/2007/relationships/hdphoto" Target="../media/hdphoto12.wdp"/></Relationships>
</file>

<file path=ppt/slides/_rels/slide2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8.png"/><Relationship Id="rId1" Type="http://schemas.openxmlformats.org/officeDocument/2006/relationships/slideLayout" Target="../slideLayouts/slideLayout7.xml"/><Relationship Id="rId5" Type="http://schemas.microsoft.com/office/2007/relationships/hdphoto" Target="../media/hdphoto14.wdp"/><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sv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10" Type="http://schemas.microsoft.com/office/2007/relationships/hdphoto" Target="../media/hdphoto2.wdp"/><Relationship Id="rId4" Type="http://schemas.openxmlformats.org/officeDocument/2006/relationships/image" Target="../media/image2.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68603" y="1477524"/>
            <a:ext cx="14350795" cy="7331951"/>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680202" y="405264"/>
            <a:ext cx="2437194" cy="2394543"/>
          </a:xfrm>
          <a:prstGeom prst="rect">
            <a:avLst/>
          </a:prstGeom>
        </p:spPr>
      </p:pic>
      <p:pic>
        <p:nvPicPr>
          <p:cNvPr id="4" name="_i hope you're well . krizh - một chút lofi chill cho buổi chiều tàn 🌆 lofi beat chill">
            <a:hlinkClick r:id="" action="ppaction://media"/>
            <a:extLst>
              <a:ext uri="{FF2B5EF4-FFF2-40B4-BE49-F238E27FC236}">
                <a16:creationId xmlns:a16="http://schemas.microsoft.com/office/drawing/2014/main" xmlns="" id="{F2B1B818-544E-4E50-B780-F8BE703137C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187575" y="9699625"/>
            <a:ext cx="406400" cy="406400"/>
          </a:xfrm>
          <a:prstGeom prst="rect">
            <a:avLst/>
          </a:prstGeom>
        </p:spPr>
      </p:pic>
      <p:grpSp>
        <p:nvGrpSpPr>
          <p:cNvPr id="13" name="Group 12">
            <a:extLst>
              <a:ext uri="{FF2B5EF4-FFF2-40B4-BE49-F238E27FC236}">
                <a16:creationId xmlns:a16="http://schemas.microsoft.com/office/drawing/2014/main" xmlns="" id="{3E3EC111-5B5E-4216-9D7A-80D95A66770B}"/>
              </a:ext>
            </a:extLst>
          </p:cNvPr>
          <p:cNvGrpSpPr/>
          <p:nvPr/>
        </p:nvGrpSpPr>
        <p:grpSpPr>
          <a:xfrm>
            <a:off x="-593800" y="2514600"/>
            <a:ext cx="5248275" cy="7772400"/>
            <a:chOff x="-593800" y="2514600"/>
            <a:chExt cx="5248275" cy="7772400"/>
          </a:xfrm>
        </p:grpSpPr>
        <p:pic>
          <p:nvPicPr>
            <p:cNvPr id="15" name="Picture 4" descr="Thanh Ma&amp;#39;s Art: Vietnamese Traditional Female Costumes">
              <a:extLst>
                <a:ext uri="{FF2B5EF4-FFF2-40B4-BE49-F238E27FC236}">
                  <a16:creationId xmlns:a16="http://schemas.microsoft.com/office/drawing/2014/main" xmlns="" id="{2B1C5062-343F-454D-A757-9B33C1369E1F}"/>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Que chỉ bảng (teaching stick) đầu inox (dài 1m) - KKstore">
              <a:extLst>
                <a:ext uri="{FF2B5EF4-FFF2-40B4-BE49-F238E27FC236}">
                  <a16:creationId xmlns:a16="http://schemas.microsoft.com/office/drawing/2014/main" xmlns="" id="{A5749572-EC8E-4F68-A608-88718835A32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a:extLst>
              <a:ext uri="{FF2B5EF4-FFF2-40B4-BE49-F238E27FC236}">
                <a16:creationId xmlns:a16="http://schemas.microsoft.com/office/drawing/2014/main" xmlns="" id="{5553DC7E-19DC-45E1-A3CE-FC5E7DCF0F5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32484" y="2543330"/>
            <a:ext cx="15223031" cy="52003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2"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3" name="AutoShape 3"/>
          <p:cNvSpPr/>
          <p:nvPr/>
        </p:nvSpPr>
        <p:spPr>
          <a:xfrm>
            <a:off x="0" y="8808068"/>
            <a:ext cx="18288000" cy="1478932"/>
          </a:xfrm>
          <a:prstGeom prst="rect">
            <a:avLst/>
          </a:prstGeom>
          <a:solidFill>
            <a:srgbClr val="84653C"/>
          </a:solidFill>
        </p:spPr>
      </p:sp>
      <p:sp>
        <p:nvSpPr>
          <p:cNvPr id="19" name="TextBox 19"/>
          <p:cNvSpPr txBox="1"/>
          <p:nvPr/>
        </p:nvSpPr>
        <p:spPr>
          <a:xfrm>
            <a:off x="999074" y="829399"/>
            <a:ext cx="8345259" cy="1260794"/>
          </a:xfrm>
          <a:prstGeom prst="rect">
            <a:avLst/>
          </a:prstGeom>
        </p:spPr>
        <p:txBody>
          <a:bodyPr lIns="0" tIns="0" rIns="0" bIns="0" rtlCol="0" anchor="t">
            <a:spAutoFit/>
          </a:bodyPr>
          <a:lstStyle/>
          <a:p>
            <a:pPr>
              <a:lnSpc>
                <a:spcPts val="10350"/>
              </a:lnSpc>
            </a:pPr>
            <a:r>
              <a:rPr lang="en-US" sz="8625">
                <a:solidFill>
                  <a:srgbClr val="000000"/>
                </a:solidFill>
                <a:effectLst>
                  <a:outerShdw blurRad="38100" dist="38100" dir="2700000" algn="tl">
                    <a:srgbClr val="000000">
                      <a:alpha val="43137"/>
                    </a:srgbClr>
                  </a:outerShdw>
                </a:effectLst>
                <a:latin typeface="UVN Thoi Nay Nang" panose="02020903060505020304" pitchFamily="18" charset="0"/>
              </a:rPr>
              <a:t>Giải nghĩa từ</a:t>
            </a:r>
          </a:p>
        </p:txBody>
      </p:sp>
      <p:grpSp>
        <p:nvGrpSpPr>
          <p:cNvPr id="46" name="Group 45">
            <a:extLst>
              <a:ext uri="{FF2B5EF4-FFF2-40B4-BE49-F238E27FC236}">
                <a16:creationId xmlns:a16="http://schemas.microsoft.com/office/drawing/2014/main" xmlns="" id="{F1EAE37A-B5E5-4E1D-AED4-65B1AF806CDD}"/>
              </a:ext>
            </a:extLst>
          </p:cNvPr>
          <p:cNvGrpSpPr/>
          <p:nvPr/>
        </p:nvGrpSpPr>
        <p:grpSpPr>
          <a:xfrm>
            <a:off x="8553371" y="2718426"/>
            <a:ext cx="4988287" cy="2609808"/>
            <a:chOff x="8442109" y="2743887"/>
            <a:chExt cx="4988287" cy="2609808"/>
          </a:xfrm>
        </p:grpSpPr>
        <p:grpSp>
          <p:nvGrpSpPr>
            <p:cNvPr id="27" name="Group 15">
              <a:extLst>
                <a:ext uri="{FF2B5EF4-FFF2-40B4-BE49-F238E27FC236}">
                  <a16:creationId xmlns:a16="http://schemas.microsoft.com/office/drawing/2014/main" xmlns="" id="{3672DDBA-2814-49E4-B347-3AFA8B7E80E8}"/>
                </a:ext>
              </a:extLst>
            </p:cNvPr>
            <p:cNvGrpSpPr/>
            <p:nvPr/>
          </p:nvGrpSpPr>
          <p:grpSpPr>
            <a:xfrm>
              <a:off x="9522441" y="2743887"/>
              <a:ext cx="3907955" cy="2609808"/>
              <a:chOff x="0" y="0"/>
              <a:chExt cx="1321950" cy="1496931"/>
            </a:xfrm>
          </p:grpSpPr>
          <p:sp>
            <p:nvSpPr>
              <p:cNvPr id="28" name="Freeform 16">
                <a:extLst>
                  <a:ext uri="{FF2B5EF4-FFF2-40B4-BE49-F238E27FC236}">
                    <a16:creationId xmlns:a16="http://schemas.microsoft.com/office/drawing/2014/main" xmlns="" id="{6F1BE7F4-877F-4536-A57F-D66A97CD1620}"/>
                  </a:ext>
                </a:extLst>
              </p:cNvPr>
              <p:cNvSpPr/>
              <p:nvPr/>
            </p:nvSpPr>
            <p:spPr>
              <a:xfrm>
                <a:off x="0" y="0"/>
                <a:ext cx="1321950" cy="1496931"/>
              </a:xfrm>
              <a:custGeom>
                <a:avLst/>
                <a:gdLst/>
                <a:ahLst/>
                <a:cxnLst/>
                <a:rect l="l" t="t" r="r" b="b"/>
                <a:pathLst>
                  <a:path w="1321950" h="1496931">
                    <a:moveTo>
                      <a:pt x="1197490" y="1496931"/>
                    </a:moveTo>
                    <a:lnTo>
                      <a:pt x="124460" y="1496931"/>
                    </a:lnTo>
                    <a:cubicBezTo>
                      <a:pt x="55880" y="1496931"/>
                      <a:pt x="0" y="1441051"/>
                      <a:pt x="0" y="1372471"/>
                    </a:cubicBezTo>
                    <a:lnTo>
                      <a:pt x="0" y="124460"/>
                    </a:lnTo>
                    <a:cubicBezTo>
                      <a:pt x="0" y="55880"/>
                      <a:pt x="55880" y="0"/>
                      <a:pt x="124460" y="0"/>
                    </a:cubicBezTo>
                    <a:lnTo>
                      <a:pt x="1197490" y="0"/>
                    </a:lnTo>
                    <a:cubicBezTo>
                      <a:pt x="1266070" y="0"/>
                      <a:pt x="1321950" y="55880"/>
                      <a:pt x="1321950" y="124460"/>
                    </a:cubicBezTo>
                    <a:lnTo>
                      <a:pt x="1321950" y="1372471"/>
                    </a:lnTo>
                    <a:cubicBezTo>
                      <a:pt x="1321950" y="1441051"/>
                      <a:pt x="1266070" y="1496931"/>
                      <a:pt x="1197490" y="1496931"/>
                    </a:cubicBezTo>
                    <a:close/>
                  </a:path>
                </a:pathLst>
              </a:custGeom>
              <a:solidFill>
                <a:srgbClr val="AAC95B"/>
              </a:solidFill>
            </p:spPr>
          </p:sp>
        </p:grpSp>
        <p:sp>
          <p:nvSpPr>
            <p:cNvPr id="32" name="文本框 22">
              <a:extLst>
                <a:ext uri="{FF2B5EF4-FFF2-40B4-BE49-F238E27FC236}">
                  <a16:creationId xmlns:a16="http://schemas.microsoft.com/office/drawing/2014/main" xmlns="" id="{E26E3E63-C9A1-43A3-A2EB-CD76C99FFE30}"/>
                </a:ext>
              </a:extLst>
            </p:cNvPr>
            <p:cNvSpPr txBox="1"/>
            <p:nvPr/>
          </p:nvSpPr>
          <p:spPr>
            <a:xfrm flipH="1">
              <a:off x="9888973" y="3429709"/>
              <a:ext cx="3369827" cy="1200329"/>
            </a:xfrm>
            <a:prstGeom prst="rect">
              <a:avLst/>
            </a:prstGeom>
            <a:noFill/>
            <a:ln w="9525">
              <a:noFill/>
              <a:miter/>
            </a:ln>
            <a:effectLst>
              <a:outerShdw sx="999" sy="999" algn="ctr" rotWithShape="0">
                <a:srgbClr val="000000"/>
              </a:outerShdw>
            </a:effectLst>
          </p:spPr>
          <p:txBody>
            <a:bodyPr wrap="square" anchor="t">
              <a:spAutoFit/>
            </a:bodyPr>
            <a:lstStyle/>
            <a:p>
              <a:pPr algn="just"/>
              <a:r>
                <a:rPr lang="en-GB" sz="3600">
                  <a:latin typeface="Times New Roman" panose="02020603050405020304" pitchFamily="18" charset="0"/>
                  <a:cs typeface="Times New Roman" panose="02020603050405020304" pitchFamily="18" charset="0"/>
                </a:rPr>
                <a:t>(</a:t>
              </a:r>
              <a:r>
                <a:rPr lang="en-US" sz="3600">
                  <a:latin typeface="Times New Roman" panose="02020603050405020304" pitchFamily="18" charset="0"/>
                  <a:cs typeface="Times New Roman" panose="02020603050405020304" pitchFamily="18" charset="0"/>
                </a:rPr>
                <a:t>tiếng Nam Bộ)</a:t>
              </a:r>
            </a:p>
            <a:p>
              <a:pPr algn="just"/>
              <a:r>
                <a:rPr lang="en-US" sz="3600">
                  <a:solidFill>
                    <a:srgbClr val="000000"/>
                  </a:solidFill>
                  <a:latin typeface="Times New Roman" panose="02020603050405020304" pitchFamily="18" charset="0"/>
                  <a:cs typeface="Times New Roman" panose="02020603050405020304" pitchFamily="18" charset="0"/>
                </a:rPr>
                <a:t>này</a:t>
              </a:r>
              <a:endParaRPr lang="vi-VN" sz="3600" dirty="0">
                <a:solidFill>
                  <a:srgbClr val="000000"/>
                </a:solidFill>
                <a:latin typeface="Times New Roman" panose="02020603050405020304" pitchFamily="18" charset="0"/>
                <a:cs typeface="Times New Roman" pitchFamily="18" charset="0"/>
              </a:endParaRPr>
            </a:p>
          </p:txBody>
        </p:sp>
        <p:sp>
          <p:nvSpPr>
            <p:cNvPr id="35" name="文本框 90">
              <a:extLst>
                <a:ext uri="{FF2B5EF4-FFF2-40B4-BE49-F238E27FC236}">
                  <a16:creationId xmlns:a16="http://schemas.microsoft.com/office/drawing/2014/main" xmlns="" id="{4F65A8B1-453C-4B04-AEC8-BD53EFFC7004}"/>
                </a:ext>
              </a:extLst>
            </p:cNvPr>
            <p:cNvSpPr txBox="1"/>
            <p:nvPr/>
          </p:nvSpPr>
          <p:spPr>
            <a:xfrm flipH="1">
              <a:off x="8442109" y="2861141"/>
              <a:ext cx="2103120" cy="707886"/>
            </a:xfrm>
            <a:prstGeom prst="rect">
              <a:avLst/>
            </a:prstGeom>
            <a:noFill/>
            <a:ln w="9525">
              <a:noFill/>
              <a:miter/>
            </a:ln>
            <a:effectLst>
              <a:outerShdw sx="999" sy="999" algn="ctr" rotWithShape="0">
                <a:srgbClr val="000000"/>
              </a:outerShdw>
            </a:effectLst>
          </p:spPr>
          <p:txBody>
            <a:bodyPr wrap="square" anchor="t">
              <a:spAutoFit/>
            </a:bodyPr>
            <a:lstStyle/>
            <a:p>
              <a:pPr lvl="0" algn="r"/>
              <a:r>
                <a:rPr lang="en-US" altLang="zh-CN" sz="4000" b="1">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Arial" panose="020B0604020202020204" pitchFamily="34" charset="0"/>
                </a:rPr>
                <a:t>Nè</a:t>
              </a:r>
              <a:r>
                <a:rPr lang="vi-VN" altLang="zh-CN" sz="4000" b="1">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Arial" panose="020B0604020202020204" pitchFamily="34" charset="0"/>
                </a:rPr>
                <a:t> </a:t>
              </a:r>
              <a:endParaRPr lang="zh-CN" altLang="en-US" sz="4000" b="1" dirty="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Arial" panose="020B0604020202020204" pitchFamily="34" charset="0"/>
              </a:endParaRPr>
            </a:p>
          </p:txBody>
        </p:sp>
      </p:grpSp>
      <p:grpSp>
        <p:nvGrpSpPr>
          <p:cNvPr id="4" name="Group 3">
            <a:extLst>
              <a:ext uri="{FF2B5EF4-FFF2-40B4-BE49-F238E27FC236}">
                <a16:creationId xmlns:a16="http://schemas.microsoft.com/office/drawing/2014/main" xmlns="" id="{C09DF960-AD91-47CF-87F5-9BA0217092D3}"/>
              </a:ext>
            </a:extLst>
          </p:cNvPr>
          <p:cNvGrpSpPr/>
          <p:nvPr/>
        </p:nvGrpSpPr>
        <p:grpSpPr>
          <a:xfrm>
            <a:off x="5347307" y="2718426"/>
            <a:ext cx="4929953" cy="5959407"/>
            <a:chOff x="5347307" y="2718426"/>
            <a:chExt cx="4929953" cy="5959407"/>
          </a:xfrm>
        </p:grpSpPr>
        <p:grpSp>
          <p:nvGrpSpPr>
            <p:cNvPr id="45" name="Group 44">
              <a:extLst>
                <a:ext uri="{FF2B5EF4-FFF2-40B4-BE49-F238E27FC236}">
                  <a16:creationId xmlns:a16="http://schemas.microsoft.com/office/drawing/2014/main" xmlns="" id="{6B611989-F798-42E0-9E80-720CC162D0E4}"/>
                </a:ext>
              </a:extLst>
            </p:cNvPr>
            <p:cNvGrpSpPr/>
            <p:nvPr/>
          </p:nvGrpSpPr>
          <p:grpSpPr>
            <a:xfrm>
              <a:off x="5347307" y="2718426"/>
              <a:ext cx="4929953" cy="5930273"/>
              <a:chOff x="5236045" y="2743887"/>
              <a:chExt cx="4929953" cy="5930273"/>
            </a:xfrm>
          </p:grpSpPr>
          <p:grpSp>
            <p:nvGrpSpPr>
              <p:cNvPr id="25" name="Group 10">
                <a:extLst>
                  <a:ext uri="{FF2B5EF4-FFF2-40B4-BE49-F238E27FC236}">
                    <a16:creationId xmlns:a16="http://schemas.microsoft.com/office/drawing/2014/main" xmlns="" id="{B0C0B6EA-2DCB-4F5E-9256-92EFB5C2956A}"/>
                  </a:ext>
                </a:extLst>
              </p:cNvPr>
              <p:cNvGrpSpPr/>
              <p:nvPr/>
            </p:nvGrpSpPr>
            <p:grpSpPr>
              <a:xfrm>
                <a:off x="5236045" y="2743887"/>
                <a:ext cx="3907955" cy="5930273"/>
                <a:chOff x="0" y="0"/>
                <a:chExt cx="1321950" cy="3401480"/>
              </a:xfrm>
            </p:grpSpPr>
            <p:sp>
              <p:nvSpPr>
                <p:cNvPr id="26" name="Freeform 11">
                  <a:extLst>
                    <a:ext uri="{FF2B5EF4-FFF2-40B4-BE49-F238E27FC236}">
                      <a16:creationId xmlns:a16="http://schemas.microsoft.com/office/drawing/2014/main" xmlns="" id="{2D92210D-04AB-4DE4-8AB5-B5DCE9CD31E0}"/>
                    </a:ext>
                  </a:extLst>
                </p:cNvPr>
                <p:cNvSpPr/>
                <p:nvPr/>
              </p:nvSpPr>
              <p:spPr>
                <a:xfrm>
                  <a:off x="0" y="0"/>
                  <a:ext cx="1321950" cy="3401480"/>
                </a:xfrm>
                <a:custGeom>
                  <a:avLst/>
                  <a:gdLst/>
                  <a:ahLst/>
                  <a:cxnLst/>
                  <a:rect l="l" t="t" r="r" b="b"/>
                  <a:pathLst>
                    <a:path w="1321950" h="1496931">
                      <a:moveTo>
                        <a:pt x="1197490" y="1496931"/>
                      </a:moveTo>
                      <a:lnTo>
                        <a:pt x="124460" y="1496931"/>
                      </a:lnTo>
                      <a:cubicBezTo>
                        <a:pt x="55880" y="1496931"/>
                        <a:pt x="0" y="1441051"/>
                        <a:pt x="0" y="1372471"/>
                      </a:cubicBezTo>
                      <a:lnTo>
                        <a:pt x="0" y="124460"/>
                      </a:lnTo>
                      <a:cubicBezTo>
                        <a:pt x="0" y="55880"/>
                        <a:pt x="55880" y="0"/>
                        <a:pt x="124460" y="0"/>
                      </a:cubicBezTo>
                      <a:lnTo>
                        <a:pt x="1197490" y="0"/>
                      </a:lnTo>
                      <a:cubicBezTo>
                        <a:pt x="1266070" y="0"/>
                        <a:pt x="1321950" y="55880"/>
                        <a:pt x="1321950" y="124460"/>
                      </a:cubicBezTo>
                      <a:lnTo>
                        <a:pt x="1321950" y="1372471"/>
                      </a:lnTo>
                      <a:cubicBezTo>
                        <a:pt x="1321950" y="1441051"/>
                        <a:pt x="1266070" y="1496931"/>
                        <a:pt x="1197490" y="1496931"/>
                      </a:cubicBezTo>
                      <a:close/>
                    </a:path>
                  </a:pathLst>
                </a:custGeom>
                <a:solidFill>
                  <a:srgbClr val="AAC95B"/>
                </a:solidFill>
              </p:spPr>
            </p:sp>
          </p:grpSp>
          <p:sp>
            <p:nvSpPr>
              <p:cNvPr id="31" name="文本框 22">
                <a:extLst>
                  <a:ext uri="{FF2B5EF4-FFF2-40B4-BE49-F238E27FC236}">
                    <a16:creationId xmlns:a16="http://schemas.microsoft.com/office/drawing/2014/main" xmlns="" id="{CE4D8034-5AE9-4975-897D-0FE3616E13D7}"/>
                  </a:ext>
                </a:extLst>
              </p:cNvPr>
              <p:cNvSpPr txBox="1"/>
              <p:nvPr/>
            </p:nvSpPr>
            <p:spPr>
              <a:xfrm flipH="1">
                <a:off x="5537480" y="3452578"/>
                <a:ext cx="4628518" cy="1363900"/>
              </a:xfrm>
              <a:prstGeom prst="rect">
                <a:avLst/>
              </a:prstGeom>
              <a:noFill/>
              <a:ln w="9525">
                <a:noFill/>
                <a:miter/>
              </a:ln>
              <a:effectLst>
                <a:outerShdw sx="999" sy="999" algn="ctr" rotWithShape="0">
                  <a:srgbClr val="000000"/>
                </a:outerShdw>
              </a:effectLst>
            </p:spPr>
            <p:txBody>
              <a:bodyPr wrap="square" anchor="t">
                <a:spAutoFit/>
              </a:bodyPr>
              <a:lstStyle/>
              <a:p>
                <a:pPr lvl="0">
                  <a:lnSpc>
                    <a:spcPct val="120000"/>
                  </a:lnSpc>
                </a:pPr>
                <a:r>
                  <a:rPr lang="en-US" sz="3600" dirty="0">
                    <a:latin typeface="Times New Roman" panose="02020603050405020304" pitchFamily="18" charset="0"/>
                    <a:cs typeface="Times New Roman" panose="02020603050405020304" pitchFamily="18" charset="0"/>
                  </a:rPr>
                  <a:t>(</a:t>
                </a:r>
                <a:r>
                  <a:rPr lang="en-US" sz="3600" dirty="0" err="1">
                    <a:latin typeface="Times New Roman" panose="02020603050405020304" pitchFamily="18" charset="0"/>
                    <a:cs typeface="Times New Roman" panose="02020603050405020304" pitchFamily="18" charset="0"/>
                  </a:rPr>
                  <a:t>tiếng</a:t>
                </a:r>
                <a:r>
                  <a:rPr lang="en-US" sz="3600" dirty="0">
                    <a:latin typeface="Times New Roman" panose="02020603050405020304" pitchFamily="18" charset="0"/>
                    <a:cs typeface="Times New Roman" panose="02020603050405020304" pitchFamily="18" charset="0"/>
                  </a:rPr>
                  <a:t> Nam </a:t>
                </a:r>
                <a:r>
                  <a:rPr lang="en-US" sz="3600" dirty="0" err="1">
                    <a:latin typeface="Times New Roman" panose="02020603050405020304" pitchFamily="18" charset="0"/>
                    <a:cs typeface="Times New Roman" panose="02020603050405020304" pitchFamily="18" charset="0"/>
                  </a:rPr>
                  <a:t>Bộ</a:t>
                </a:r>
                <a:r>
                  <a:rPr lang="en-US" sz="3600" dirty="0">
                    <a:latin typeface="Times New Roman" panose="02020603050405020304" pitchFamily="18" charset="0"/>
                    <a:cs typeface="Times New Roman" panose="02020603050405020304" pitchFamily="18" charset="0"/>
                  </a:rPr>
                  <a:t>)</a:t>
                </a:r>
                <a:endParaRPr lang="vi-VN" sz="3600" dirty="0">
                  <a:latin typeface="Times New Roman" panose="02020603050405020304" pitchFamily="18" charset="0"/>
                  <a:cs typeface="Times New Roman" panose="02020603050405020304" pitchFamily="18" charset="0"/>
                </a:endParaRPr>
              </a:p>
              <a:p>
                <a:pPr lvl="0">
                  <a:lnSpc>
                    <a:spcPct val="120000"/>
                  </a:lnSpc>
                </a:pPr>
                <a:r>
                  <a:rPr lang="en-US" altLang="zh-CN" sz="360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宋体" panose="02010600030101010101" pitchFamily="2" charset="-122"/>
                  </a:rPr>
                  <a:t>chị ấy</a:t>
                </a:r>
                <a:endParaRPr lang="zh-CN" altLang="en-US" sz="3600" dirty="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宋体" panose="02010600030101010101" pitchFamily="2" charset="-122"/>
                </a:endParaRPr>
              </a:p>
            </p:txBody>
          </p:sp>
          <p:sp>
            <p:nvSpPr>
              <p:cNvPr id="34" name="文本框 89">
                <a:extLst>
                  <a:ext uri="{FF2B5EF4-FFF2-40B4-BE49-F238E27FC236}">
                    <a16:creationId xmlns:a16="http://schemas.microsoft.com/office/drawing/2014/main" xmlns="" id="{29E79D6A-16C8-4B17-957F-907CF7F58AE3}"/>
                  </a:ext>
                </a:extLst>
              </p:cNvPr>
              <p:cNvSpPr txBox="1"/>
              <p:nvPr/>
            </p:nvSpPr>
            <p:spPr>
              <a:xfrm flipH="1">
                <a:off x="5556942" y="2929891"/>
                <a:ext cx="2103120" cy="707886"/>
              </a:xfrm>
              <a:prstGeom prst="rect">
                <a:avLst/>
              </a:prstGeom>
              <a:noFill/>
              <a:ln w="9525">
                <a:noFill/>
                <a:miter/>
              </a:ln>
              <a:effectLst>
                <a:outerShdw sx="999" sy="999" algn="ctr" rotWithShape="0">
                  <a:srgbClr val="000000"/>
                </a:outerShdw>
              </a:effectLst>
            </p:spPr>
            <p:txBody>
              <a:bodyPr wrap="square" anchor="t">
                <a:spAutoFit/>
              </a:bodyPr>
              <a:lstStyle/>
              <a:p>
                <a:pPr lvl="0"/>
                <a:r>
                  <a:rPr lang="en-US" altLang="zh-CN" sz="4000" b="1">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Arial" panose="020B0604020202020204" pitchFamily="34" charset="0"/>
                  </a:rPr>
                  <a:t>Chỉ</a:t>
                </a:r>
                <a:endParaRPr lang="zh-CN" altLang="en-US" sz="4000" b="1" dirty="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Arial" panose="020B0604020202020204" pitchFamily="34" charset="0"/>
                </a:endParaRPr>
              </a:p>
            </p:txBody>
          </p:sp>
        </p:grpSp>
        <p:pic>
          <p:nvPicPr>
            <p:cNvPr id="4098" name="Picture 2" descr="Phim Hoạt Hình Vẽ Hoạ - Phim hoạt hình minh của nông thôn những người phụ  nữ cắt lúa mì png tải về - Miễn phí trong suốt Hành Vi Con Người">
              <a:extLst>
                <a:ext uri="{FF2B5EF4-FFF2-40B4-BE49-F238E27FC236}">
                  <a16:creationId xmlns:a16="http://schemas.microsoft.com/office/drawing/2014/main" xmlns="" id="{78860E1D-BDBC-4D99-8FF4-9473C455F0F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194" b="100000" l="556" r="100000"/>
                      </a14:imgEffect>
                    </a14:imgLayer>
                  </a14:imgProps>
                </a:ext>
                <a:ext uri="{28A0092B-C50C-407E-A947-70E740481C1C}">
                  <a14:useLocalDpi xmlns:a14="http://schemas.microsoft.com/office/drawing/2010/main" val="0"/>
                </a:ext>
              </a:extLst>
            </a:blip>
            <a:srcRect l="25376" t="652" r="18401" b="19187"/>
            <a:stretch/>
          </p:blipFill>
          <p:spPr bwMode="auto">
            <a:xfrm>
              <a:off x="5652107" y="5080033"/>
              <a:ext cx="3154260" cy="3597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xmlns="" id="{58637FA7-BEAC-4BE3-B507-270DA5B6077E}"/>
              </a:ext>
            </a:extLst>
          </p:cNvPr>
          <p:cNvGrpSpPr/>
          <p:nvPr/>
        </p:nvGrpSpPr>
        <p:grpSpPr>
          <a:xfrm>
            <a:off x="1036276" y="2718426"/>
            <a:ext cx="4086254" cy="5977048"/>
            <a:chOff x="1036276" y="2718426"/>
            <a:chExt cx="4086254" cy="5977048"/>
          </a:xfrm>
        </p:grpSpPr>
        <p:grpSp>
          <p:nvGrpSpPr>
            <p:cNvPr id="44" name="Group 43">
              <a:extLst>
                <a:ext uri="{FF2B5EF4-FFF2-40B4-BE49-F238E27FC236}">
                  <a16:creationId xmlns:a16="http://schemas.microsoft.com/office/drawing/2014/main" xmlns="" id="{25538451-5BE4-4CCA-A296-B2EFCB29DE42}"/>
                </a:ext>
              </a:extLst>
            </p:cNvPr>
            <p:cNvGrpSpPr/>
            <p:nvPr/>
          </p:nvGrpSpPr>
          <p:grpSpPr>
            <a:xfrm>
              <a:off x="1110336" y="2718426"/>
              <a:ext cx="3937374" cy="5930274"/>
              <a:chOff x="999074" y="2743887"/>
              <a:chExt cx="3937374" cy="2609808"/>
            </a:xfrm>
          </p:grpSpPr>
          <p:grpSp>
            <p:nvGrpSpPr>
              <p:cNvPr id="23" name="Group 5">
                <a:extLst>
                  <a:ext uri="{FF2B5EF4-FFF2-40B4-BE49-F238E27FC236}">
                    <a16:creationId xmlns:a16="http://schemas.microsoft.com/office/drawing/2014/main" xmlns="" id="{BF2DCEF2-8FD0-42DC-9283-C71A26299771}"/>
                  </a:ext>
                </a:extLst>
              </p:cNvPr>
              <p:cNvGrpSpPr/>
              <p:nvPr/>
            </p:nvGrpSpPr>
            <p:grpSpPr>
              <a:xfrm>
                <a:off x="999074" y="2743887"/>
                <a:ext cx="3907955" cy="2609808"/>
                <a:chOff x="0" y="0"/>
                <a:chExt cx="1321950" cy="1496931"/>
              </a:xfrm>
            </p:grpSpPr>
            <p:sp>
              <p:nvSpPr>
                <p:cNvPr id="24" name="Freeform 6">
                  <a:extLst>
                    <a:ext uri="{FF2B5EF4-FFF2-40B4-BE49-F238E27FC236}">
                      <a16:creationId xmlns:a16="http://schemas.microsoft.com/office/drawing/2014/main" xmlns="" id="{F6AA74FA-3B32-476D-B565-B88590CDADC7}"/>
                    </a:ext>
                  </a:extLst>
                </p:cNvPr>
                <p:cNvSpPr/>
                <p:nvPr/>
              </p:nvSpPr>
              <p:spPr>
                <a:xfrm>
                  <a:off x="0" y="0"/>
                  <a:ext cx="1321950" cy="1496931"/>
                </a:xfrm>
                <a:custGeom>
                  <a:avLst/>
                  <a:gdLst/>
                  <a:ahLst/>
                  <a:cxnLst/>
                  <a:rect l="l" t="t" r="r" b="b"/>
                  <a:pathLst>
                    <a:path w="1321950" h="1496931">
                      <a:moveTo>
                        <a:pt x="1197490" y="1496931"/>
                      </a:moveTo>
                      <a:lnTo>
                        <a:pt x="124460" y="1496931"/>
                      </a:lnTo>
                      <a:cubicBezTo>
                        <a:pt x="55880" y="1496931"/>
                        <a:pt x="0" y="1441051"/>
                        <a:pt x="0" y="1372471"/>
                      </a:cubicBezTo>
                      <a:lnTo>
                        <a:pt x="0" y="124460"/>
                      </a:lnTo>
                      <a:cubicBezTo>
                        <a:pt x="0" y="55880"/>
                        <a:pt x="55880" y="0"/>
                        <a:pt x="124460" y="0"/>
                      </a:cubicBezTo>
                      <a:lnTo>
                        <a:pt x="1197490" y="0"/>
                      </a:lnTo>
                      <a:cubicBezTo>
                        <a:pt x="1266070" y="0"/>
                        <a:pt x="1321950" y="55880"/>
                        <a:pt x="1321950" y="124460"/>
                      </a:cubicBezTo>
                      <a:lnTo>
                        <a:pt x="1321950" y="1372471"/>
                      </a:lnTo>
                      <a:cubicBezTo>
                        <a:pt x="1321950" y="1441051"/>
                        <a:pt x="1266070" y="1496931"/>
                        <a:pt x="1197490" y="1496931"/>
                      </a:cubicBezTo>
                      <a:close/>
                    </a:path>
                  </a:pathLst>
                </a:custGeom>
                <a:solidFill>
                  <a:srgbClr val="AAC95B"/>
                </a:solidFill>
              </p:spPr>
            </p:sp>
          </p:grpSp>
          <p:sp>
            <p:nvSpPr>
              <p:cNvPr id="30" name="文本框 81">
                <a:extLst>
                  <a:ext uri="{FF2B5EF4-FFF2-40B4-BE49-F238E27FC236}">
                    <a16:creationId xmlns:a16="http://schemas.microsoft.com/office/drawing/2014/main" xmlns="" id="{557B2BA7-38D2-421D-A537-A50FE3474011}"/>
                  </a:ext>
                </a:extLst>
              </p:cNvPr>
              <p:cNvSpPr txBox="1"/>
              <p:nvPr/>
            </p:nvSpPr>
            <p:spPr>
              <a:xfrm flipH="1">
                <a:off x="1291433" y="2898561"/>
                <a:ext cx="3321719" cy="707886"/>
              </a:xfrm>
              <a:prstGeom prst="rect">
                <a:avLst/>
              </a:prstGeom>
              <a:noFill/>
              <a:ln w="9525">
                <a:noFill/>
                <a:miter/>
              </a:ln>
              <a:effectLst>
                <a:outerShdw sx="999" sy="999" algn="ctr" rotWithShape="0">
                  <a:srgbClr val="000000"/>
                </a:outerShdw>
              </a:effectLst>
            </p:spPr>
            <p:txBody>
              <a:bodyPr wrap="square" anchor="t">
                <a:spAutoFit/>
              </a:bodyPr>
              <a:lstStyle/>
              <a:p>
                <a:pPr lvl="0" algn="l"/>
                <a:r>
                  <a:rPr lang="en-US" altLang="zh-CN" sz="4000" b="1">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Arial" panose="020B0604020202020204" pitchFamily="34" charset="0"/>
                  </a:rPr>
                  <a:t>Tía</a:t>
                </a:r>
                <a:endParaRPr lang="zh-CN" altLang="en-US" sz="4000" b="1" dirty="0">
                  <a:solidFill>
                    <a:schemeClr val="tx1">
                      <a:lumMod val="85000"/>
                      <a:lumOff val="15000"/>
                    </a:schemeClr>
                  </a:solidFill>
                  <a:latin typeface="Times New Roman" panose="02020603050405020304" pitchFamily="18" charset="0"/>
                  <a:ea typeface="仓耳羽辰体-谷力 W05" panose="02020400000000000000" pitchFamily="18" charset="-122"/>
                  <a:cs typeface="Times New Roman" panose="02020603050405020304" pitchFamily="18" charset="0"/>
                  <a:sym typeface="Arial" panose="020B0604020202020204" pitchFamily="34" charset="0"/>
                </a:endParaRPr>
              </a:p>
            </p:txBody>
          </p:sp>
          <p:sp>
            <p:nvSpPr>
              <p:cNvPr id="41" name="文本框 22">
                <a:extLst>
                  <a:ext uri="{FF2B5EF4-FFF2-40B4-BE49-F238E27FC236}">
                    <a16:creationId xmlns:a16="http://schemas.microsoft.com/office/drawing/2014/main" xmlns="" id="{FA6D16F2-C586-4700-8487-66D628B97427}"/>
                  </a:ext>
                </a:extLst>
              </p:cNvPr>
              <p:cNvSpPr txBox="1"/>
              <p:nvPr/>
            </p:nvSpPr>
            <p:spPr>
              <a:xfrm flipH="1">
                <a:off x="1236726" y="3183024"/>
                <a:ext cx="3699722" cy="1200329"/>
              </a:xfrm>
              <a:prstGeom prst="rect">
                <a:avLst/>
              </a:prstGeom>
              <a:noFill/>
              <a:ln w="9525">
                <a:noFill/>
                <a:miter/>
              </a:ln>
              <a:effectLst>
                <a:outerShdw sx="999" sy="999" algn="ctr" rotWithShape="0">
                  <a:srgbClr val="000000"/>
                </a:outerShdw>
              </a:effectLst>
            </p:spPr>
            <p:txBody>
              <a:bodyPr wrap="square" anchor="t">
                <a:spAutoFit/>
              </a:bodyPr>
              <a:lstStyle/>
              <a:p>
                <a:pPr algn="l"/>
                <a:r>
                  <a:rPr lang="en-US" sz="3600" b="0" i="0">
                    <a:effectLst/>
                    <a:latin typeface="arial" panose="020B0604020202020204" pitchFamily="34" charset="0"/>
                  </a:rPr>
                  <a:t>(tiếng Nam Bộ): cha.</a:t>
                </a:r>
              </a:p>
            </p:txBody>
          </p:sp>
        </p:grpSp>
        <p:pic>
          <p:nvPicPr>
            <p:cNvPr id="4100" name="Picture 4" descr="Nông Dân Hoạt Hình Hình ảnh | Định dạng hình ảnh PSD 401405610|  vn.lovepik.com">
              <a:extLst>
                <a:ext uri="{FF2B5EF4-FFF2-40B4-BE49-F238E27FC236}">
                  <a16:creationId xmlns:a16="http://schemas.microsoft.com/office/drawing/2014/main" xmlns="" id="{88973795-D0A4-4510-B344-F5FA320018A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628" b="100000" l="5814" r="93372">
                          <a14:foregroundMark x1="31512" y1="44535" x2="40000" y2="53605"/>
                          <a14:foregroundMark x1="38837" y1="65930" x2="47093" y2="80465"/>
                          <a14:foregroundMark x1="37674" y1="71628" x2="44535" y2="81628"/>
                          <a14:backgroundMark x1="51977" y1="98721" x2="60581" y2="98721"/>
                        </a14:backgroundRemoval>
                      </a14:imgEffect>
                    </a14:imgLayer>
                  </a14:imgProps>
                </a:ext>
                <a:ext uri="{28A0092B-C50C-407E-A947-70E740481C1C}">
                  <a14:useLocalDpi xmlns:a14="http://schemas.microsoft.com/office/drawing/2010/main" val="0"/>
                </a:ext>
              </a:extLst>
            </a:blip>
            <a:srcRect/>
            <a:stretch>
              <a:fillRect/>
            </a:stretch>
          </p:blipFill>
          <p:spPr bwMode="auto">
            <a:xfrm>
              <a:off x="1036276" y="4609220"/>
              <a:ext cx="4086254" cy="408625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xmlns="" id="{1D799C96-C0A8-412D-8A09-52849ABE99BC}"/>
              </a:ext>
            </a:extLst>
          </p:cNvPr>
          <p:cNvGrpSpPr/>
          <p:nvPr/>
        </p:nvGrpSpPr>
        <p:grpSpPr>
          <a:xfrm>
            <a:off x="10147476" y="3427117"/>
            <a:ext cx="9686925" cy="7737161"/>
            <a:chOff x="10147476" y="3427117"/>
            <a:chExt cx="9686925" cy="7737161"/>
          </a:xfrm>
        </p:grpSpPr>
        <p:pic>
          <p:nvPicPr>
            <p:cNvPr id="33" name="Picture 6" descr="Premium Vector | Schoolmates going to school flat.. couple pupils in  uniform holding hands isolated cartoon characters. happy elementary school  students with rucksack back to school after holidays">
              <a:extLst>
                <a:ext uri="{FF2B5EF4-FFF2-40B4-BE49-F238E27FC236}">
                  <a16:creationId xmlns:a16="http://schemas.microsoft.com/office/drawing/2014/main" xmlns="" id="{489339E6-8033-4AD7-901A-A95CFC322F2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73482" y1="38200" x2="70447" y2="45400"/>
                          <a14:foregroundMark x1="67732" y1="46600" x2="63099" y2="44600"/>
                          <a14:foregroundMark x1="66134" y1="72000" x2="69489" y2="77800"/>
                          <a14:foregroundMark x1="56709" y1="74200" x2="56709" y2="78800"/>
                          <a14:foregroundMark x1="43291" y1="73400" x2="46486" y2="79200"/>
                          <a14:foregroundMark x1="31150" y1="72800" x2="28115" y2="772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147476" y="3427117"/>
              <a:ext cx="9686925" cy="773716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6BEC7E5A-2BF1-42C2-9904-DDED71E4C848}"/>
                </a:ext>
              </a:extLst>
            </p:cNvPr>
            <p:cNvGrpSpPr/>
            <p:nvPr/>
          </p:nvGrpSpPr>
          <p:grpSpPr>
            <a:xfrm rot="265707">
              <a:off x="13820588" y="6726899"/>
              <a:ext cx="298551" cy="720605"/>
              <a:chOff x="13845970" y="6803789"/>
              <a:chExt cx="298551" cy="720605"/>
            </a:xfrm>
          </p:grpSpPr>
          <p:sp>
            <p:nvSpPr>
              <p:cNvPr id="5" name="Rectangle: Rounded Corners 4">
                <a:extLst>
                  <a:ext uri="{FF2B5EF4-FFF2-40B4-BE49-F238E27FC236}">
                    <a16:creationId xmlns:a16="http://schemas.microsoft.com/office/drawing/2014/main" xmlns="" id="{490A98E1-733D-4776-A7F1-5F4CC56E97BC}"/>
                  </a:ext>
                </a:extLst>
              </p:cNvPr>
              <p:cNvSpPr/>
              <p:nvPr/>
            </p:nvSpPr>
            <p:spPr>
              <a:xfrm>
                <a:off x="13902180" y="6819899"/>
                <a:ext cx="152400" cy="152400"/>
              </a:xfrm>
              <a:prstGeom prst="roundRect">
                <a:avLst>
                  <a:gd name="adj" fmla="val 3222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Decision 5">
                <a:extLst>
                  <a:ext uri="{FF2B5EF4-FFF2-40B4-BE49-F238E27FC236}">
                    <a16:creationId xmlns:a16="http://schemas.microsoft.com/office/drawing/2014/main" xmlns="" id="{9E7E23C0-357C-4489-A4E5-826F5C1603AA}"/>
                  </a:ext>
                </a:extLst>
              </p:cNvPr>
              <p:cNvSpPr/>
              <p:nvPr/>
            </p:nvSpPr>
            <p:spPr>
              <a:xfrm rot="695908">
                <a:off x="13845970" y="6859291"/>
                <a:ext cx="163220" cy="609600"/>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Decision 35">
                <a:extLst>
                  <a:ext uri="{FF2B5EF4-FFF2-40B4-BE49-F238E27FC236}">
                    <a16:creationId xmlns:a16="http://schemas.microsoft.com/office/drawing/2014/main" xmlns="" id="{E5ED18E5-7FF1-474B-8E74-4BD18839488B}"/>
                  </a:ext>
                </a:extLst>
              </p:cNvPr>
              <p:cNvSpPr/>
              <p:nvPr/>
            </p:nvSpPr>
            <p:spPr>
              <a:xfrm rot="20141494">
                <a:off x="13981301" y="6803789"/>
                <a:ext cx="163220" cy="720605"/>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xmlns="" id="{0694448A-78F8-426F-B875-0A4AFA186175}"/>
                </a:ext>
              </a:extLst>
            </p:cNvPr>
            <p:cNvGrpSpPr/>
            <p:nvPr/>
          </p:nvGrpSpPr>
          <p:grpSpPr>
            <a:xfrm rot="265707">
              <a:off x="16029375" y="6883034"/>
              <a:ext cx="298551" cy="720605"/>
              <a:chOff x="13845970" y="6803789"/>
              <a:chExt cx="298551" cy="720605"/>
            </a:xfrm>
          </p:grpSpPr>
          <p:sp>
            <p:nvSpPr>
              <p:cNvPr id="38" name="Rectangle: Rounded Corners 37">
                <a:extLst>
                  <a:ext uri="{FF2B5EF4-FFF2-40B4-BE49-F238E27FC236}">
                    <a16:creationId xmlns:a16="http://schemas.microsoft.com/office/drawing/2014/main" xmlns="" id="{1EBA78D1-9526-4A0D-831D-EAE606F6BDF4}"/>
                  </a:ext>
                </a:extLst>
              </p:cNvPr>
              <p:cNvSpPr/>
              <p:nvPr/>
            </p:nvSpPr>
            <p:spPr>
              <a:xfrm>
                <a:off x="13902180" y="6819899"/>
                <a:ext cx="152400" cy="152400"/>
              </a:xfrm>
              <a:prstGeom prst="roundRect">
                <a:avLst>
                  <a:gd name="adj" fmla="val 3222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lowchart: Decision 38">
                <a:extLst>
                  <a:ext uri="{FF2B5EF4-FFF2-40B4-BE49-F238E27FC236}">
                    <a16:creationId xmlns:a16="http://schemas.microsoft.com/office/drawing/2014/main" xmlns="" id="{C5D40B2E-0340-4644-92E0-4862805F8DD9}"/>
                  </a:ext>
                </a:extLst>
              </p:cNvPr>
              <p:cNvSpPr/>
              <p:nvPr/>
            </p:nvSpPr>
            <p:spPr>
              <a:xfrm rot="695908">
                <a:off x="13845970" y="6859291"/>
                <a:ext cx="163220" cy="609600"/>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lowchart: Decision 39">
                <a:extLst>
                  <a:ext uri="{FF2B5EF4-FFF2-40B4-BE49-F238E27FC236}">
                    <a16:creationId xmlns:a16="http://schemas.microsoft.com/office/drawing/2014/main" xmlns="" id="{024896DE-34E8-4E68-AFF9-1AEC4DA7C596}"/>
                  </a:ext>
                </a:extLst>
              </p:cNvPr>
              <p:cNvSpPr/>
              <p:nvPr/>
            </p:nvSpPr>
            <p:spPr>
              <a:xfrm rot="20141494">
                <a:off x="13981301" y="6803789"/>
                <a:ext cx="163220" cy="720605"/>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xmlns="" id="{1CEEDCDB-FF9B-4287-B1E9-0AAB96EEE12E}"/>
                </a:ext>
              </a:extLst>
            </p:cNvPr>
            <p:cNvSpPr/>
            <p:nvPr/>
          </p:nvSpPr>
          <p:spPr>
            <a:xfrm rot="987718">
              <a:off x="16616206" y="3820495"/>
              <a:ext cx="868247" cy="917484"/>
            </a:xfrm>
            <a:prstGeom prst="rect">
              <a:avLst/>
            </a:prstGeom>
            <a:noFill/>
          </p:spPr>
          <p:txBody>
            <a:bodyPr wrap="square" lIns="91440" tIns="45720" rIns="91440" bIns="45720">
              <a:prstTxWarp prst="textPlain">
                <a:avLst/>
              </a:prstTxWarp>
              <a:spAutoFit/>
            </a:bodyPr>
            <a:lstStyle/>
            <a:p>
              <a:pPr algn="ctr"/>
              <a:r>
                <a:rPr lang="en-US" sz="5400" b="1" cap="none" spc="0">
                  <a:ln w="12700">
                    <a:solidFill>
                      <a:schemeClr val="tx1"/>
                    </a:solidFill>
                    <a:prstDash val="solid"/>
                  </a:ln>
                  <a:solidFill>
                    <a:srgbClr val="FFC000"/>
                  </a:solidFill>
                  <a:effectLst>
                    <a:outerShdw dist="38100" dir="2640000" algn="bl" rotWithShape="0">
                      <a:schemeClr val="accent1"/>
                    </a:outerShdw>
                  </a:effectLst>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1000"/>
                                        <p:tgtEl>
                                          <p:spTgt spid="46"/>
                                        </p:tgtEl>
                                      </p:cBhvr>
                                    </p:animEffect>
                                    <p:anim calcmode="lin" valueType="num">
                                      <p:cBhvr>
                                        <p:cTn id="40" dur="1000" fill="hold"/>
                                        <p:tgtEl>
                                          <p:spTgt spid="46"/>
                                        </p:tgtEl>
                                        <p:attrNameLst>
                                          <p:attrName>ppt_x</p:attrName>
                                        </p:attrNameLst>
                                      </p:cBhvr>
                                      <p:tavLst>
                                        <p:tav tm="0">
                                          <p:val>
                                            <p:strVal val="#ppt_x"/>
                                          </p:val>
                                        </p:tav>
                                        <p:tav tm="100000">
                                          <p:val>
                                            <p:strVal val="#ppt_x"/>
                                          </p:val>
                                        </p:tav>
                                      </p:tavLst>
                                    </p:anim>
                                    <p:anim calcmode="lin" valueType="num">
                                      <p:cBhvr>
                                        <p:cTn id="41"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91530" y="1396984"/>
            <a:ext cx="17504939" cy="7493032"/>
          </a:xfrm>
          <a:prstGeom prst="rect">
            <a:avLst/>
          </a:prstGeom>
        </p:spPr>
      </p:pic>
      <p:sp>
        <p:nvSpPr>
          <p:cNvPr id="4" name="TextBox 4"/>
          <p:cNvSpPr txBox="1"/>
          <p:nvPr/>
        </p:nvSpPr>
        <p:spPr>
          <a:xfrm>
            <a:off x="3889491" y="4347096"/>
            <a:ext cx="10509016" cy="1592808"/>
          </a:xfrm>
          <a:prstGeom prst="rect">
            <a:avLst/>
          </a:prstGeom>
        </p:spPr>
        <p:txBody>
          <a:bodyPr wrap="square" lIns="0" tIns="0" rIns="0" bIns="0" rtlCol="0" anchor="t">
            <a:spAutoFit/>
          </a:bodyPr>
          <a:lstStyle/>
          <a:p>
            <a:pPr algn="ctr">
              <a:lnSpc>
                <a:spcPts val="12000"/>
              </a:lnSpc>
            </a:pPr>
            <a:r>
              <a:rPr lang="en-US" sz="10000" smtClean="0">
                <a:solidFill>
                  <a:srgbClr val="000000"/>
                </a:solidFill>
                <a:latin typeface="UVN Thoi Nay Nang" panose="02020903060505020304" pitchFamily="18" charset="0"/>
              </a:rPr>
              <a:t>TÌM HIỂU BÀI</a:t>
            </a:r>
            <a:endParaRPr lang="en-US" sz="10000">
              <a:solidFill>
                <a:srgbClr val="000000"/>
              </a:solidFill>
              <a:latin typeface="UVN Thoi Nay Nang" panose="02020903060505020304" pitchFamily="18" charset="0"/>
            </a:endParaRP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grpSp>
        <p:nvGrpSpPr>
          <p:cNvPr id="19" name="Group 19"/>
          <p:cNvGrpSpPr/>
          <p:nvPr/>
        </p:nvGrpSpPr>
        <p:grpSpPr>
          <a:xfrm>
            <a:off x="13204987" y="2871233"/>
            <a:ext cx="1689312" cy="1689312"/>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AB3"/>
            </a:solidFill>
          </p:spPr>
        </p:sp>
      </p:grpSp>
      <p:grpSp>
        <p:nvGrpSpPr>
          <p:cNvPr id="22" name="Group 22"/>
          <p:cNvGrpSpPr/>
          <p:nvPr/>
        </p:nvGrpSpPr>
        <p:grpSpPr>
          <a:xfrm>
            <a:off x="8307107" y="2871233"/>
            <a:ext cx="1689312" cy="1689312"/>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AB3"/>
            </a:solidFill>
          </p:spPr>
        </p:sp>
      </p:grpSp>
      <p:grpSp>
        <p:nvGrpSpPr>
          <p:cNvPr id="2" name="Group 2"/>
          <p:cNvGrpSpPr/>
          <p:nvPr/>
        </p:nvGrpSpPr>
        <p:grpSpPr>
          <a:xfrm>
            <a:off x="6786366" y="3241613"/>
            <a:ext cx="4730794" cy="5002856"/>
            <a:chOff x="0" y="-632368"/>
            <a:chExt cx="6307725" cy="6670474"/>
          </a:xfrm>
        </p:grpSpPr>
        <p:grpSp>
          <p:nvGrpSpPr>
            <p:cNvPr id="3" name="Group 3"/>
            <p:cNvGrpSpPr/>
            <p:nvPr/>
          </p:nvGrpSpPr>
          <p:grpSpPr>
            <a:xfrm>
              <a:off x="0" y="0"/>
              <a:ext cx="6307725" cy="6038106"/>
              <a:chOff x="0" y="0"/>
              <a:chExt cx="1600293" cy="1531890"/>
            </a:xfrm>
          </p:grpSpPr>
          <p:sp>
            <p:nvSpPr>
              <p:cNvPr id="4" name="Freeform 4"/>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solidFill>
                <a:srgbClr val="FFBAB3"/>
              </a:solidFill>
            </p:spPr>
          </p:sp>
        </p:grpSp>
        <p:sp>
          <p:nvSpPr>
            <p:cNvPr id="5" name="TextBox 5"/>
            <p:cNvSpPr txBox="1"/>
            <p:nvPr/>
          </p:nvSpPr>
          <p:spPr>
            <a:xfrm>
              <a:off x="989463" y="-632368"/>
              <a:ext cx="4414466" cy="746957"/>
            </a:xfrm>
            <a:prstGeom prst="rect">
              <a:avLst/>
            </a:prstGeom>
          </p:spPr>
          <p:txBody>
            <a:bodyPr lIns="0" tIns="0" rIns="0" bIns="0" rtlCol="0" anchor="t">
              <a:spAutoFit/>
            </a:bodyPr>
            <a:lstStyle/>
            <a:p>
              <a:pPr algn="ctr">
                <a:lnSpc>
                  <a:spcPts val="4680"/>
                </a:lnSpc>
              </a:pPr>
              <a:r>
                <a:rPr lang="en-US" sz="3600" b="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p>
          </p:txBody>
        </p:sp>
      </p:grpSp>
      <p:grpSp>
        <p:nvGrpSpPr>
          <p:cNvPr id="7" name="Group 7"/>
          <p:cNvGrpSpPr/>
          <p:nvPr/>
        </p:nvGrpSpPr>
        <p:grpSpPr>
          <a:xfrm>
            <a:off x="11684246" y="3186538"/>
            <a:ext cx="4730794" cy="5057931"/>
            <a:chOff x="0" y="-705802"/>
            <a:chExt cx="6307725" cy="6743908"/>
          </a:xfrm>
        </p:grpSpPr>
        <p:grpSp>
          <p:nvGrpSpPr>
            <p:cNvPr id="8" name="Group 8"/>
            <p:cNvGrpSpPr/>
            <p:nvPr/>
          </p:nvGrpSpPr>
          <p:grpSpPr>
            <a:xfrm>
              <a:off x="0" y="0"/>
              <a:ext cx="6307725" cy="6038106"/>
              <a:chOff x="0" y="0"/>
              <a:chExt cx="1600293" cy="1531890"/>
            </a:xfrm>
          </p:grpSpPr>
          <p:sp>
            <p:nvSpPr>
              <p:cNvPr id="9" name="Freeform 9"/>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solidFill>
                <a:srgbClr val="FFBAB3"/>
              </a:solidFill>
            </p:spPr>
          </p:sp>
        </p:grpSp>
        <p:sp>
          <p:nvSpPr>
            <p:cNvPr id="10" name="TextBox 10"/>
            <p:cNvSpPr txBox="1"/>
            <p:nvPr/>
          </p:nvSpPr>
          <p:spPr>
            <a:xfrm>
              <a:off x="946629" y="-705802"/>
              <a:ext cx="4414466" cy="746957"/>
            </a:xfrm>
            <a:prstGeom prst="rect">
              <a:avLst/>
            </a:prstGeom>
          </p:spPr>
          <p:txBody>
            <a:bodyPr lIns="0" tIns="0" rIns="0" bIns="0" rtlCol="0" anchor="t">
              <a:spAutoFit/>
            </a:bodyPr>
            <a:lstStyle/>
            <a:p>
              <a:pPr algn="ctr">
                <a:lnSpc>
                  <a:spcPts val="4680"/>
                </a:lnSpc>
              </a:pPr>
              <a:r>
                <a:rPr lang="en-US" sz="3600" b="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p>
          </p:txBody>
        </p:sp>
      </p:grpSp>
      <p:grpSp>
        <p:nvGrpSpPr>
          <p:cNvPr id="17" name="Group 17"/>
          <p:cNvGrpSpPr/>
          <p:nvPr/>
        </p:nvGrpSpPr>
        <p:grpSpPr>
          <a:xfrm>
            <a:off x="3331799" y="2871233"/>
            <a:ext cx="1689312" cy="1689312"/>
            <a:chOff x="0" y="0"/>
            <a:chExt cx="6350000" cy="6350000"/>
          </a:xfrm>
        </p:grpSpPr>
        <p:sp>
          <p:nvSpPr>
            <p:cNvPr id="18"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AB3"/>
            </a:solidFill>
          </p:spPr>
        </p:sp>
      </p:grpSp>
      <p:grpSp>
        <p:nvGrpSpPr>
          <p:cNvPr id="12" name="Group 12"/>
          <p:cNvGrpSpPr/>
          <p:nvPr/>
        </p:nvGrpSpPr>
        <p:grpSpPr>
          <a:xfrm>
            <a:off x="1811058" y="3244435"/>
            <a:ext cx="14357551" cy="5000034"/>
            <a:chOff x="0" y="-628605"/>
            <a:chExt cx="19143400" cy="6666711"/>
          </a:xfrm>
        </p:grpSpPr>
        <p:grpSp>
          <p:nvGrpSpPr>
            <p:cNvPr id="13" name="Group 13"/>
            <p:cNvGrpSpPr/>
            <p:nvPr/>
          </p:nvGrpSpPr>
          <p:grpSpPr>
            <a:xfrm>
              <a:off x="0" y="0"/>
              <a:ext cx="6307725" cy="6038106"/>
              <a:chOff x="0" y="0"/>
              <a:chExt cx="1600293" cy="1531890"/>
            </a:xfrm>
          </p:grpSpPr>
          <p:sp>
            <p:nvSpPr>
              <p:cNvPr id="14" name="Freeform 14"/>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solidFill>
                <a:srgbClr val="FFBAB3"/>
              </a:solidFill>
            </p:spPr>
          </p:sp>
        </p:grpSp>
        <p:sp>
          <p:nvSpPr>
            <p:cNvPr id="16" name="TextBox 16"/>
            <p:cNvSpPr txBox="1"/>
            <p:nvPr/>
          </p:nvSpPr>
          <p:spPr>
            <a:xfrm>
              <a:off x="490688" y="1049283"/>
              <a:ext cx="5429586" cy="1969770"/>
            </a:xfrm>
            <a:prstGeom prst="rect">
              <a:avLst/>
            </a:prstGeom>
          </p:spPr>
          <p:txBody>
            <a:bodyPr lIns="0" tIns="0" rIns="0" bIns="0" rtlCol="0" anchor="t">
              <a:spAutoFit/>
            </a:bodyPr>
            <a:lstStyle/>
            <a:p>
              <a:pPr algn="ctr"/>
              <a:r>
                <a:rPr lang="en-US" sz="4800" b="1">
                  <a:solidFill>
                    <a:srgbClr val="000000"/>
                  </a:solidFill>
                  <a:latin typeface="Times New Roman" panose="02020603050405020304" pitchFamily="18" charset="0"/>
                  <a:cs typeface="Times New Roman" panose="02020603050405020304" pitchFamily="18" charset="0"/>
                </a:rPr>
                <a:t>An bị bọn địch tra khảo</a:t>
              </a:r>
            </a:p>
          </p:txBody>
        </p:sp>
        <p:sp>
          <p:nvSpPr>
            <p:cNvPr id="15" name="TextBox 15"/>
            <p:cNvSpPr txBox="1"/>
            <p:nvPr/>
          </p:nvSpPr>
          <p:spPr>
            <a:xfrm>
              <a:off x="953279" y="-628605"/>
              <a:ext cx="4414466" cy="746957"/>
            </a:xfrm>
            <a:prstGeom prst="rect">
              <a:avLst/>
            </a:prstGeom>
          </p:spPr>
          <p:txBody>
            <a:bodyPr lIns="0" tIns="0" rIns="0" bIns="0" rtlCol="0" anchor="t">
              <a:spAutoFit/>
            </a:bodyPr>
            <a:lstStyle/>
            <a:p>
              <a:pPr algn="ctr">
                <a:lnSpc>
                  <a:spcPts val="4680"/>
                </a:lnSpc>
              </a:pPr>
              <a:r>
                <a:rPr lang="en-US" sz="3600" b="1">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p>
          </p:txBody>
        </p:sp>
        <p:sp>
          <p:nvSpPr>
            <p:cNvPr id="33" name="TextBox 16">
              <a:extLst>
                <a:ext uri="{FF2B5EF4-FFF2-40B4-BE49-F238E27FC236}">
                  <a16:creationId xmlns:a16="http://schemas.microsoft.com/office/drawing/2014/main" xmlns="" id="{DDCAC277-1062-4BEA-A523-75972E5D2926}"/>
                </a:ext>
              </a:extLst>
            </p:cNvPr>
            <p:cNvSpPr txBox="1"/>
            <p:nvPr/>
          </p:nvSpPr>
          <p:spPr>
            <a:xfrm>
              <a:off x="7072813" y="1049283"/>
              <a:ext cx="5429586" cy="2954654"/>
            </a:xfrm>
            <a:prstGeom prst="rect">
              <a:avLst/>
            </a:prstGeom>
          </p:spPr>
          <p:txBody>
            <a:bodyPr wrap="square" lIns="0" tIns="0" rIns="0" bIns="0" rtlCol="0" anchor="t">
              <a:spAutoFit/>
            </a:bodyPr>
            <a:lstStyle/>
            <a:p>
              <a:pPr algn="ctr"/>
              <a:r>
                <a:rPr lang="en-US" sz="4800" b="1">
                  <a:solidFill>
                    <a:srgbClr val="000000"/>
                  </a:solidFill>
                  <a:latin typeface="Times New Roman" panose="02020603050405020304" pitchFamily="18" charset="0"/>
                  <a:cs typeface="Times New Roman" panose="02020603050405020304" pitchFamily="18" charset="0"/>
                </a:rPr>
                <a:t>Cách ứng xử thông minh của dì Năm</a:t>
              </a:r>
            </a:p>
          </p:txBody>
        </p:sp>
        <p:sp>
          <p:nvSpPr>
            <p:cNvPr id="34" name="TextBox 16">
              <a:extLst>
                <a:ext uri="{FF2B5EF4-FFF2-40B4-BE49-F238E27FC236}">
                  <a16:creationId xmlns:a16="http://schemas.microsoft.com/office/drawing/2014/main" xmlns="" id="{7F721DFA-EC52-486E-8337-FC47078CDF1F}"/>
                </a:ext>
              </a:extLst>
            </p:cNvPr>
            <p:cNvSpPr txBox="1"/>
            <p:nvPr/>
          </p:nvSpPr>
          <p:spPr>
            <a:xfrm>
              <a:off x="13387795" y="1021565"/>
              <a:ext cx="5755605" cy="1969770"/>
            </a:xfrm>
            <a:prstGeom prst="rect">
              <a:avLst/>
            </a:prstGeom>
          </p:spPr>
          <p:txBody>
            <a:bodyPr wrap="square" lIns="0" tIns="0" rIns="0" bIns="0" rtlCol="0" anchor="t">
              <a:spAutoFit/>
            </a:bodyPr>
            <a:lstStyle/>
            <a:p>
              <a:pPr algn="ctr"/>
              <a:r>
                <a:rPr lang="en-US" sz="4800" b="1">
                  <a:solidFill>
                    <a:srgbClr val="000000"/>
                  </a:solidFill>
                  <a:latin typeface="Times New Roman" panose="02020603050405020304" pitchFamily="18" charset="0"/>
                  <a:cs typeface="Times New Roman" panose="02020603050405020304" pitchFamily="18" charset="0"/>
                </a:rPr>
                <a:t>Ý nghĩa tựa đề vở kịch</a:t>
              </a:r>
            </a:p>
          </p:txBody>
        </p:sp>
      </p:grpSp>
      <p:sp>
        <p:nvSpPr>
          <p:cNvPr id="26" name="TextBox 26"/>
          <p:cNvSpPr txBox="1"/>
          <p:nvPr/>
        </p:nvSpPr>
        <p:spPr>
          <a:xfrm>
            <a:off x="1860113" y="856924"/>
            <a:ext cx="14958028" cy="1384995"/>
          </a:xfrm>
          <a:prstGeom prst="rect">
            <a:avLst/>
          </a:prstGeom>
        </p:spPr>
        <p:txBody>
          <a:bodyPr wrap="square" lIns="0" tIns="0" rIns="0" bIns="0" rtlCol="0" anchor="t">
            <a:spAutoFit/>
          </a:bodyPr>
          <a:lstStyle/>
          <a:p>
            <a:pPr algn="ctr">
              <a:lnSpc>
                <a:spcPts val="10800"/>
              </a:lnSpc>
            </a:pPr>
            <a:r>
              <a:rPr lang="en-US" sz="9000">
                <a:solidFill>
                  <a:srgbClr val="000000"/>
                </a:solidFill>
                <a:latin typeface="UTM Kona KT" panose="02040603050506020204" pitchFamily="18" charset="0"/>
              </a:rPr>
              <a:t>Nội dung tìm hiểu</a:t>
            </a:r>
          </a:p>
        </p:txBody>
      </p:sp>
      <p:sp>
        <p:nvSpPr>
          <p:cNvPr id="27" name="AutoShape 27"/>
          <p:cNvSpPr/>
          <p:nvPr/>
        </p:nvSpPr>
        <p:spPr>
          <a:xfrm>
            <a:off x="0" y="8808068"/>
            <a:ext cx="18288000" cy="1478932"/>
          </a:xfrm>
          <a:prstGeom prst="rect">
            <a:avLst/>
          </a:prstGeom>
          <a:solidFill>
            <a:srgbClr val="84653C"/>
          </a:solidFill>
        </p:spPr>
      </p:sp>
      <p:pic>
        <p:nvPicPr>
          <p:cNvPr id="36" name="图片 12" descr="e68a86f30a2977ddf3b933c71f0720e1">
            <a:extLst>
              <a:ext uri="{FF2B5EF4-FFF2-40B4-BE49-F238E27FC236}">
                <a16:creationId xmlns:a16="http://schemas.microsoft.com/office/drawing/2014/main" xmlns="" id="{59FC3E3E-A858-4FB6-9DF5-E22D833F5929}"/>
              </a:ext>
            </a:extLst>
          </p:cNvPr>
          <p:cNvPicPr>
            <a:picLocks noChangeAspect="1"/>
          </p:cNvPicPr>
          <p:nvPr/>
        </p:nvPicPr>
        <p:blipFill>
          <a:blip r:embed="rId2"/>
          <a:stretch>
            <a:fillRect/>
          </a:stretch>
        </p:blipFill>
        <p:spPr>
          <a:xfrm>
            <a:off x="13922746" y="7197901"/>
            <a:ext cx="4276723" cy="3089099"/>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Horizontal)">
                                      <p:cBhvr>
                                        <p:cTn id="7" dur="75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80">
                                          <p:stCondLst>
                                            <p:cond delay="0"/>
                                          </p:stCondLst>
                                        </p:cTn>
                                        <p:tgtEl>
                                          <p:spTgt spid="26"/>
                                        </p:tgtEl>
                                      </p:cBhvr>
                                    </p:animEffect>
                                    <p:anim calcmode="lin" valueType="num">
                                      <p:cBhvr>
                                        <p:cTn id="13"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8" dur="26">
                                          <p:stCondLst>
                                            <p:cond delay="650"/>
                                          </p:stCondLst>
                                        </p:cTn>
                                        <p:tgtEl>
                                          <p:spTgt spid="26"/>
                                        </p:tgtEl>
                                      </p:cBhvr>
                                      <p:to x="100000" y="60000"/>
                                    </p:animScale>
                                    <p:animScale>
                                      <p:cBhvr>
                                        <p:cTn id="19" dur="166" decel="50000">
                                          <p:stCondLst>
                                            <p:cond delay="676"/>
                                          </p:stCondLst>
                                        </p:cTn>
                                        <p:tgtEl>
                                          <p:spTgt spid="26"/>
                                        </p:tgtEl>
                                      </p:cBhvr>
                                      <p:to x="100000" y="100000"/>
                                    </p:animScale>
                                    <p:animScale>
                                      <p:cBhvr>
                                        <p:cTn id="20" dur="26">
                                          <p:stCondLst>
                                            <p:cond delay="1312"/>
                                          </p:stCondLst>
                                        </p:cTn>
                                        <p:tgtEl>
                                          <p:spTgt spid="26"/>
                                        </p:tgtEl>
                                      </p:cBhvr>
                                      <p:to x="100000" y="80000"/>
                                    </p:animScale>
                                    <p:animScale>
                                      <p:cBhvr>
                                        <p:cTn id="21" dur="166" decel="50000">
                                          <p:stCondLst>
                                            <p:cond delay="1338"/>
                                          </p:stCondLst>
                                        </p:cTn>
                                        <p:tgtEl>
                                          <p:spTgt spid="26"/>
                                        </p:tgtEl>
                                      </p:cBhvr>
                                      <p:to x="100000" y="100000"/>
                                    </p:animScale>
                                    <p:animScale>
                                      <p:cBhvr>
                                        <p:cTn id="22" dur="26">
                                          <p:stCondLst>
                                            <p:cond delay="1642"/>
                                          </p:stCondLst>
                                        </p:cTn>
                                        <p:tgtEl>
                                          <p:spTgt spid="26"/>
                                        </p:tgtEl>
                                      </p:cBhvr>
                                      <p:to x="100000" y="90000"/>
                                    </p:animScale>
                                    <p:animScale>
                                      <p:cBhvr>
                                        <p:cTn id="23" dur="166" decel="50000">
                                          <p:stCondLst>
                                            <p:cond delay="1668"/>
                                          </p:stCondLst>
                                        </p:cTn>
                                        <p:tgtEl>
                                          <p:spTgt spid="26"/>
                                        </p:tgtEl>
                                      </p:cBhvr>
                                      <p:to x="100000" y="100000"/>
                                    </p:animScale>
                                    <p:animScale>
                                      <p:cBhvr>
                                        <p:cTn id="24" dur="26">
                                          <p:stCondLst>
                                            <p:cond delay="1808"/>
                                          </p:stCondLst>
                                        </p:cTn>
                                        <p:tgtEl>
                                          <p:spTgt spid="26"/>
                                        </p:tgtEl>
                                      </p:cBhvr>
                                      <p:to x="100000" y="95000"/>
                                    </p:animScale>
                                    <p:animScale>
                                      <p:cBhvr>
                                        <p:cTn id="25" dur="166" decel="50000">
                                          <p:stCondLst>
                                            <p:cond delay="1834"/>
                                          </p:stCondLst>
                                        </p:cTn>
                                        <p:tgtEl>
                                          <p:spTgt spid="2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ppt_x"/>
                                          </p:val>
                                        </p:tav>
                                        <p:tav tm="100000">
                                          <p:val>
                                            <p:strVal val="#ppt_x"/>
                                          </p:val>
                                        </p:tav>
                                      </p:tavLst>
                                    </p:anim>
                                    <p:anim calcmode="lin" valueType="num">
                                      <p:cBhvr additive="base">
                                        <p:cTn id="31" dur="500" fill="hold"/>
                                        <p:tgtEl>
                                          <p:spTgt spid="19"/>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ppt_x"/>
                                          </p:val>
                                        </p:tav>
                                        <p:tav tm="100000">
                                          <p:val>
                                            <p:strVal val="#ppt_x"/>
                                          </p:val>
                                        </p:tav>
                                      </p:tavLst>
                                    </p:anim>
                                    <p:anim calcmode="lin" valueType="num">
                                      <p:cBhvr additive="base">
                                        <p:cTn id="35" dur="500" fill="hold"/>
                                        <p:tgtEl>
                                          <p:spTgt spid="22"/>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additive="base">
                                        <p:cTn id="38" dur="500" fill="hold"/>
                                        <p:tgtEl>
                                          <p:spTgt spid="2"/>
                                        </p:tgtEl>
                                        <p:attrNameLst>
                                          <p:attrName>ppt_x</p:attrName>
                                        </p:attrNameLst>
                                      </p:cBhvr>
                                      <p:tavLst>
                                        <p:tav tm="0">
                                          <p:val>
                                            <p:strVal val="#ppt_x"/>
                                          </p:val>
                                        </p:tav>
                                        <p:tav tm="100000">
                                          <p:val>
                                            <p:strVal val="#ppt_x"/>
                                          </p:val>
                                        </p:tav>
                                      </p:tavLst>
                                    </p:anim>
                                    <p:anim calcmode="lin" valueType="num">
                                      <p:cBhvr additive="base">
                                        <p:cTn id="39" dur="500" fill="hold"/>
                                        <p:tgtEl>
                                          <p:spTgt spid="2"/>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ppt_x"/>
                                          </p:val>
                                        </p:tav>
                                        <p:tav tm="100000">
                                          <p:val>
                                            <p:strVal val="#ppt_x"/>
                                          </p:val>
                                        </p:tav>
                                      </p:tavLst>
                                    </p:anim>
                                    <p:anim calcmode="lin" valueType="num">
                                      <p:cBhvr additive="base">
                                        <p:cTn id="43" dur="500" fill="hold"/>
                                        <p:tgtEl>
                                          <p:spTgt spid="7"/>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ppt_x"/>
                                          </p:val>
                                        </p:tav>
                                        <p:tav tm="100000">
                                          <p:val>
                                            <p:strVal val="#ppt_x"/>
                                          </p:val>
                                        </p:tav>
                                      </p:tavLst>
                                    </p:anim>
                                    <p:anim calcmode="lin" valueType="num">
                                      <p:cBhvr additive="base">
                                        <p:cTn id="47" dur="500" fill="hold"/>
                                        <p:tgtEl>
                                          <p:spTgt spid="17"/>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fill="hold"/>
                                        <p:tgtEl>
                                          <p:spTgt spid="12"/>
                                        </p:tgtEl>
                                        <p:attrNameLst>
                                          <p:attrName>ppt_x</p:attrName>
                                        </p:attrNameLst>
                                      </p:cBhvr>
                                      <p:tavLst>
                                        <p:tav tm="0">
                                          <p:val>
                                            <p:strVal val="#ppt_x"/>
                                          </p:val>
                                        </p:tav>
                                        <p:tav tm="100000">
                                          <p:val>
                                            <p:strVal val="#ppt_x"/>
                                          </p:val>
                                        </p:tav>
                                      </p:tavLst>
                                    </p:anim>
                                    <p:anim calcmode="lin" valueType="num">
                                      <p:cBhvr additive="base">
                                        <p:cTn id="5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sp>
        <p:nvSpPr>
          <p:cNvPr id="2" name="AutoShape 2"/>
          <p:cNvSpPr/>
          <p:nvPr/>
        </p:nvSpPr>
        <p:spPr>
          <a:xfrm>
            <a:off x="0" y="8808068"/>
            <a:ext cx="18288000" cy="1478932"/>
          </a:xfrm>
          <a:prstGeom prst="rect">
            <a:avLst/>
          </a:prstGeom>
          <a:solidFill>
            <a:srgbClr val="84653C"/>
          </a:solidFill>
        </p:spPr>
      </p:sp>
      <p:grpSp>
        <p:nvGrpSpPr>
          <p:cNvPr id="3" name="Group 2">
            <a:extLst>
              <a:ext uri="{FF2B5EF4-FFF2-40B4-BE49-F238E27FC236}">
                <a16:creationId xmlns:a16="http://schemas.microsoft.com/office/drawing/2014/main" xmlns="" id="{E24C6BB1-E210-4D8C-A5D2-3F993939DD10}"/>
              </a:ext>
            </a:extLst>
          </p:cNvPr>
          <p:cNvGrpSpPr/>
          <p:nvPr/>
        </p:nvGrpSpPr>
        <p:grpSpPr>
          <a:xfrm>
            <a:off x="-505511" y="-220966"/>
            <a:ext cx="10042831" cy="10128609"/>
            <a:chOff x="-505511" y="-220966"/>
            <a:chExt cx="10042831" cy="10128609"/>
          </a:xfrm>
        </p:grpSpPr>
        <p:pic>
          <p:nvPicPr>
            <p:cNvPr id="9" name="Picture 2" descr="Trả lời câu hỏi bài Lòng dân (tiếp theo) | Hướng dẫn chi tiết từng câu hỏi  bài Lòng dân (tiếp theo)">
              <a:extLst>
                <a:ext uri="{FF2B5EF4-FFF2-40B4-BE49-F238E27FC236}">
                  <a16:creationId xmlns:a16="http://schemas.microsoft.com/office/drawing/2014/main" xmlns="" id="{97B36A3F-0F8F-4E29-8EB2-500782A699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71173">
              <a:off x="808101" y="3167084"/>
              <a:ext cx="8729219" cy="46202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 name="图片 4">
              <a:extLst>
                <a:ext uri="{FF2B5EF4-FFF2-40B4-BE49-F238E27FC236}">
                  <a16:creationId xmlns:a16="http://schemas.microsoft.com/office/drawing/2014/main" xmlns="" id="{3982A271-DF38-4F03-A4D7-721FE456052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1800" b="74150" l="39000" r="68550"/>
                      </a14:imgEffect>
                    </a14:imgLayer>
                  </a14:imgProps>
                </a:ext>
                <a:ext uri="{28A0092B-C50C-407E-A947-70E740481C1C}">
                  <a14:useLocalDpi xmlns:a14="http://schemas.microsoft.com/office/drawing/2010/main" val="0"/>
                </a:ext>
              </a:extLst>
            </a:blip>
            <a:srcRect l="17162" t="11092" r="25737" b="18790"/>
            <a:stretch>
              <a:fillRect/>
            </a:stretch>
          </p:blipFill>
          <p:spPr bwMode="auto">
            <a:xfrm rot="322013">
              <a:off x="-505511" y="-220966"/>
              <a:ext cx="8250023" cy="1012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a:extLst>
              <a:ext uri="{FF2B5EF4-FFF2-40B4-BE49-F238E27FC236}">
                <a16:creationId xmlns:a16="http://schemas.microsoft.com/office/drawing/2014/main" xmlns="" id="{35072D22-2BE3-4CBA-8422-51CE2A65AE8A}"/>
              </a:ext>
            </a:extLst>
          </p:cNvPr>
          <p:cNvSpPr txBox="1"/>
          <p:nvPr/>
        </p:nvSpPr>
        <p:spPr>
          <a:xfrm>
            <a:off x="7239000" y="2135650"/>
            <a:ext cx="22357324" cy="1015663"/>
          </a:xfrm>
          <a:prstGeom prst="rect">
            <a:avLst/>
          </a:prstGeom>
        </p:spPr>
        <p:txBody>
          <a:bodyPr wrap="square" lIns="0" tIns="0" rIns="0" bIns="0" rtlCol="0" anchor="t">
            <a:spAutoFit/>
          </a:bodyPr>
          <a:lstStyle/>
          <a:p>
            <a:pPr marL="1371600" indent="-1371600">
              <a:buAutoNum type="arabicPeriod"/>
            </a:pPr>
            <a:r>
              <a:rPr lang="en-US" sz="6600" b="1">
                <a:solidFill>
                  <a:srgbClr val="000000"/>
                </a:solidFill>
                <a:effectLst>
                  <a:outerShdw blurRad="38100" dist="38100" dir="2700000" algn="tl">
                    <a:srgbClr val="000000">
                      <a:alpha val="43137"/>
                    </a:srgbClr>
                  </a:outerShdw>
                </a:effectLst>
                <a:latin typeface="UVN Thoi Nay Nang" panose="02020903060505020304" pitchFamily="18" charset="0"/>
              </a:rPr>
              <a:t>An bị bọn địch tra khảo</a:t>
            </a:r>
          </a:p>
        </p:txBody>
      </p:sp>
    </p:spTree>
    <p:extLst>
      <p:ext uri="{BB962C8B-B14F-4D97-AF65-F5344CB8AC3E}">
        <p14:creationId xmlns:p14="http://schemas.microsoft.com/office/powerpoint/2010/main" val="129443080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8" name="AutoShape 8"/>
          <p:cNvSpPr/>
          <p:nvPr/>
        </p:nvSpPr>
        <p:spPr>
          <a:xfrm>
            <a:off x="0" y="8808068"/>
            <a:ext cx="18288000" cy="1478932"/>
          </a:xfrm>
          <a:prstGeom prst="rect">
            <a:avLst/>
          </a:prstGeom>
          <a:solidFill>
            <a:srgbClr val="84653C"/>
          </a:solidFill>
        </p:spPr>
      </p:sp>
      <p:sp>
        <p:nvSpPr>
          <p:cNvPr id="11" name="Thought Bubble: Cloud 10">
            <a:extLst>
              <a:ext uri="{FF2B5EF4-FFF2-40B4-BE49-F238E27FC236}">
                <a16:creationId xmlns:a16="http://schemas.microsoft.com/office/drawing/2014/main" xmlns="" id="{04C5C8B0-81F4-4EBE-8F7D-1AB91ECA1ABC}"/>
              </a:ext>
            </a:extLst>
          </p:cNvPr>
          <p:cNvSpPr/>
          <p:nvPr/>
        </p:nvSpPr>
        <p:spPr>
          <a:xfrm>
            <a:off x="-685800" y="2012427"/>
            <a:ext cx="14782800" cy="8084073"/>
          </a:xfrm>
          <a:prstGeom prst="cloudCallout">
            <a:avLst>
              <a:gd name="adj1" fmla="val 57675"/>
              <a:gd name="adj2" fmla="val 287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724CD5F2-3AC5-4054-9625-ABFF3ECC6843}"/>
              </a:ext>
            </a:extLst>
          </p:cNvPr>
          <p:cNvSpPr>
            <a:spLocks noChangeArrowheads="1"/>
          </p:cNvSpPr>
          <p:nvPr/>
        </p:nvSpPr>
        <p:spPr bwMode="auto">
          <a:xfrm>
            <a:off x="1600200" y="4171904"/>
            <a:ext cx="10028313"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FontTx/>
              <a:buNone/>
            </a:pPr>
            <a:r>
              <a:rPr lang="en-US" altLang="en-US" sz="4000" b="1">
                <a:solidFill>
                  <a:srgbClr val="336600"/>
                </a:solidFill>
              </a:rPr>
              <a:t>An đã làm cho bọn giặc mừng hụt là :</a:t>
            </a:r>
            <a:br>
              <a:rPr lang="en-US" altLang="en-US" sz="4000" b="1">
                <a:solidFill>
                  <a:srgbClr val="336600"/>
                </a:solidFill>
              </a:rPr>
            </a:br>
            <a:r>
              <a:rPr lang="en-US" altLang="en-US" sz="4000" b="1">
                <a:solidFill>
                  <a:srgbClr val="336600"/>
                </a:solidFill>
              </a:rPr>
              <a:t>  + Khi bọn giặc hỏi: Ông đó phải là tía mày không?</a:t>
            </a:r>
            <a:br>
              <a:rPr lang="en-US" altLang="en-US" sz="4000" b="1">
                <a:solidFill>
                  <a:srgbClr val="336600"/>
                </a:solidFill>
              </a:rPr>
            </a:br>
            <a:r>
              <a:rPr lang="en-US" altLang="en-US" sz="4000" b="1">
                <a:solidFill>
                  <a:srgbClr val="336600"/>
                </a:solidFill>
              </a:rPr>
              <a:t>  + An trả lời: hổng phải tía</a:t>
            </a:r>
            <a:br>
              <a:rPr lang="en-US" altLang="en-US" sz="4000" b="1">
                <a:solidFill>
                  <a:srgbClr val="336600"/>
                </a:solidFill>
              </a:rPr>
            </a:br>
            <a:r>
              <a:rPr lang="en-US" altLang="en-US" sz="4000" b="1">
                <a:solidFill>
                  <a:srgbClr val="336600"/>
                </a:solidFill>
              </a:rPr>
              <a:t>Làm cho bọn giặc mừng rỡ tưởng An sợ hãi nên khai thật. Chúng lại nói giọng ngọt ngào để dụ dỗ. An thông minh làm chúng tẽn tò khi trả lời: </a:t>
            </a:r>
          </a:p>
          <a:p>
            <a:pPr eaLnBrk="1" hangingPunct="1">
              <a:spcBef>
                <a:spcPct val="0"/>
              </a:spcBef>
              <a:buFontTx/>
              <a:buNone/>
            </a:pPr>
            <a:r>
              <a:rPr lang="en-US" altLang="en-US" sz="4000" b="1">
                <a:solidFill>
                  <a:srgbClr val="336600"/>
                </a:solidFill>
              </a:rPr>
              <a:t>Cháu … kêu bằng ba, chứ hổng phải tía.</a:t>
            </a:r>
          </a:p>
        </p:txBody>
      </p:sp>
      <p:pic>
        <p:nvPicPr>
          <p:cNvPr id="12" name="Picture 2" descr="Xin Chào đón Học Sinh Tiểu Học Hoạt Hình Hình ảnh | Định dạng hình ảnh PNG  400645819| vn.lovepik.com">
            <a:extLst>
              <a:ext uri="{FF2B5EF4-FFF2-40B4-BE49-F238E27FC236}">
                <a16:creationId xmlns:a16="http://schemas.microsoft.com/office/drawing/2014/main" xmlns="" id="{6EBB91A7-039D-4696-85DB-5C63CBD73FD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1549" b="99728" l="52326" r="93605">
                        <a14:foregroundMark x1="59884" y1="49728" x2="64884" y2="54891"/>
                        <a14:foregroundMark x1="71395" y1="49049" x2="71395" y2="70924"/>
                        <a14:foregroundMark x1="59535" y1="47147" x2="59419" y2="54212"/>
                        <a14:foregroundMark x1="60581" y1="54076" x2="71860" y2="54620"/>
                        <a14:foregroundMark x1="76279" y1="42527" x2="70581" y2="62228"/>
                        <a14:foregroundMark x1="75465" y1="58967" x2="74884" y2="69293"/>
                        <a14:foregroundMark x1="71512" y1="42663" x2="73721" y2="54620"/>
                        <a14:foregroundMark x1="70349" y1="56929" x2="68140" y2="66848"/>
                        <a14:foregroundMark x1="75698" y1="53940" x2="76628" y2="69973"/>
                        <a14:foregroundMark x1="78023" y1="56793" x2="77209" y2="66168"/>
                        <a14:foregroundMark x1="80465" y1="58967" x2="83953" y2="68750"/>
                      </a14:backgroundRemoval>
                    </a14:imgEffect>
                  </a14:imgLayer>
                </a14:imgProps>
              </a:ext>
              <a:ext uri="{28A0092B-C50C-407E-A947-70E740481C1C}">
                <a14:useLocalDpi xmlns:a14="http://schemas.microsoft.com/office/drawing/2010/main" val="0"/>
              </a:ext>
            </a:extLst>
          </a:blip>
          <a:srcRect/>
          <a:stretch>
            <a:fillRect/>
          </a:stretch>
        </p:blipFill>
        <p:spPr bwMode="auto">
          <a:xfrm>
            <a:off x="10515600" y="3543300"/>
            <a:ext cx="8191500" cy="7010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4AC23D50-7AE5-409B-A52A-2ED3BEDFF62C}"/>
              </a:ext>
            </a:extLst>
          </p:cNvPr>
          <p:cNvSpPr>
            <a:spLocks noChangeArrowheads="1"/>
          </p:cNvSpPr>
          <p:nvPr/>
        </p:nvSpPr>
        <p:spPr bwMode="auto">
          <a:xfrm>
            <a:off x="2743200" y="533495"/>
            <a:ext cx="13716000" cy="147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FontTx/>
              <a:buNone/>
            </a:pPr>
            <a:r>
              <a:rPr lang="en-US" altLang="en-US" sz="6600" b="1">
                <a:solidFill>
                  <a:srgbClr val="990000"/>
                </a:solidFill>
              </a:rPr>
              <a:t>An đã làm cho bọn giặc </a:t>
            </a:r>
          </a:p>
          <a:p>
            <a:pPr algn="ctr" eaLnBrk="1" hangingPunct="1">
              <a:spcBef>
                <a:spcPct val="0"/>
              </a:spcBef>
              <a:buFontTx/>
              <a:buNone/>
            </a:pPr>
            <a:r>
              <a:rPr lang="en-US" altLang="en-US" sz="6600" b="1">
                <a:solidFill>
                  <a:srgbClr val="990000"/>
                </a:solidFill>
              </a:rPr>
              <a:t>mừng hụt như thế nào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grpSp>
        <p:nvGrpSpPr>
          <p:cNvPr id="3" name="Group 3"/>
          <p:cNvGrpSpPr/>
          <p:nvPr/>
        </p:nvGrpSpPr>
        <p:grpSpPr>
          <a:xfrm>
            <a:off x="4066943" y="1104900"/>
            <a:ext cx="13182600" cy="6332643"/>
            <a:chOff x="0" y="0"/>
            <a:chExt cx="2745176" cy="746536"/>
          </a:xfrm>
        </p:grpSpPr>
        <p:sp>
          <p:nvSpPr>
            <p:cNvPr id="4" name="Freeform 4"/>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sp>
        <p:nvSpPr>
          <p:cNvPr id="7" name="AutoShape 7"/>
          <p:cNvSpPr/>
          <p:nvPr/>
        </p:nvSpPr>
        <p:spPr>
          <a:xfrm>
            <a:off x="0" y="8808068"/>
            <a:ext cx="18288000" cy="1478932"/>
          </a:xfrm>
          <a:prstGeom prst="rect">
            <a:avLst/>
          </a:prstGeom>
          <a:solidFill>
            <a:srgbClr val="84653C"/>
          </a:solidFill>
        </p:spPr>
      </p:sp>
      <p:sp>
        <p:nvSpPr>
          <p:cNvPr id="18" name="TextBox 17">
            <a:extLst>
              <a:ext uri="{FF2B5EF4-FFF2-40B4-BE49-F238E27FC236}">
                <a16:creationId xmlns:a16="http://schemas.microsoft.com/office/drawing/2014/main" xmlns="" id="{9850E056-BE47-412F-9BEF-42180C8FB186}"/>
              </a:ext>
            </a:extLst>
          </p:cNvPr>
          <p:cNvSpPr txBox="1"/>
          <p:nvPr/>
        </p:nvSpPr>
        <p:spPr>
          <a:xfrm>
            <a:off x="4806526" y="1819513"/>
            <a:ext cx="11703433" cy="6647974"/>
          </a:xfrm>
          <a:prstGeom prst="rect">
            <a:avLst/>
          </a:prstGeom>
          <a:noFill/>
        </p:spPr>
        <p:txBody>
          <a:bodyPr wrap="square" rtlCol="0">
            <a:spAutoFit/>
          </a:bodyPr>
          <a:lstStyle/>
          <a:p>
            <a:pPr algn="just"/>
            <a:r>
              <a:rPr lang="en-US" sz="6600" b="1" i="1">
                <a:latin typeface="Times New Roman" panose="02020603050405020304" pitchFamily="18" charset="0"/>
                <a:cs typeface="Times New Roman" panose="02020603050405020304" pitchFamily="18" charset="0"/>
                <a:sym typeface="Wingdings" panose="05000000000000000000" pitchFamily="2" charset="2"/>
              </a:rPr>
              <a:t> An thông minh, nhanh trí khi đấu trí với bọn giặc bằng cách sử dụng từ đồng nghĩa để đưa bọn địch từ chỗ mừng rỡ đến vô cùng tức tối.</a:t>
            </a:r>
            <a:endParaRPr lang="x-none" sz="3200" i="1" dirty="0">
              <a:solidFill>
                <a:schemeClr val="bg1"/>
              </a:solidFill>
              <a:latin typeface="Times New Roman" panose="02020603050405020304" pitchFamily="18" charset="0"/>
              <a:cs typeface="Times New Roman" panose="02020603050405020304" pitchFamily="18" charset="0"/>
            </a:endParaRPr>
          </a:p>
          <a:p>
            <a:pPr algn="just">
              <a:defRPr/>
            </a:pPr>
            <a:endParaRPr lang="x-none" sz="3200" i="1" dirty="0">
              <a:solidFill>
                <a:srgbClr val="0070C0"/>
              </a:solidFill>
              <a:latin typeface="Times New Roman" panose="02020603050405020304" pitchFamily="18" charset="0"/>
              <a:cs typeface="Times New Roman" panose="02020603050405020304" pitchFamily="18" charset="0"/>
            </a:endParaRPr>
          </a:p>
          <a:p>
            <a:pPr algn="just">
              <a:defRPr/>
            </a:pPr>
            <a:endParaRPr lang="en-US" sz="3200"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en-US" sz="3200" i="1" dirty="0">
              <a:solidFill>
                <a:srgbClr val="0070C0"/>
              </a:solidFill>
              <a:latin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xmlns="" id="{BFC490A0-817D-4FDF-8A58-A0A6102DDDE3}"/>
              </a:ext>
            </a:extLst>
          </p:cNvPr>
          <p:cNvGrpSpPr/>
          <p:nvPr/>
        </p:nvGrpSpPr>
        <p:grpSpPr>
          <a:xfrm>
            <a:off x="-593800" y="2514600"/>
            <a:ext cx="5248275" cy="7772400"/>
            <a:chOff x="-593800" y="2514600"/>
            <a:chExt cx="5248275" cy="7772400"/>
          </a:xfrm>
        </p:grpSpPr>
        <p:pic>
          <p:nvPicPr>
            <p:cNvPr id="2052" name="Picture 4" descr="Thanh Ma&amp;#39;s Art: Vietnamese Traditional Female Costumes">
              <a:extLst>
                <a:ext uri="{FF2B5EF4-FFF2-40B4-BE49-F238E27FC236}">
                  <a16:creationId xmlns:a16="http://schemas.microsoft.com/office/drawing/2014/main" xmlns="" id="{EE3F7C18-DE9A-4C94-810F-19959A0CA09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Que chỉ bảng (teaching stick) đầu inox (dài 1m) - KKstore">
              <a:extLst>
                <a:ext uri="{FF2B5EF4-FFF2-40B4-BE49-F238E27FC236}">
                  <a16:creationId xmlns:a16="http://schemas.microsoft.com/office/drawing/2014/main" xmlns="" id="{F21D3830-1687-4825-8872-A1E8FADE3FB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412664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9A5F4"/>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4D07184C-66B1-4505-9637-FA2D23CC0BD3}"/>
              </a:ext>
            </a:extLst>
          </p:cNvPr>
          <p:cNvGrpSpPr/>
          <p:nvPr/>
        </p:nvGrpSpPr>
        <p:grpSpPr>
          <a:xfrm>
            <a:off x="-505511" y="-220966"/>
            <a:ext cx="10042831" cy="10128609"/>
            <a:chOff x="-505511" y="-220966"/>
            <a:chExt cx="10042831" cy="10128609"/>
          </a:xfrm>
        </p:grpSpPr>
        <p:pic>
          <p:nvPicPr>
            <p:cNvPr id="9" name="Picture 2" descr="Trả lời câu hỏi bài Lòng dân (tiếp theo) | Hướng dẫn chi tiết từng câu hỏi  bài Lòng dân (tiếp theo)">
              <a:extLst>
                <a:ext uri="{FF2B5EF4-FFF2-40B4-BE49-F238E27FC236}">
                  <a16:creationId xmlns:a16="http://schemas.microsoft.com/office/drawing/2014/main" xmlns="" id="{1B124E7E-FBE5-4AD1-927D-7849D6FEE6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71173">
              <a:off x="808101" y="3167084"/>
              <a:ext cx="8729219" cy="46202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图片 4">
              <a:extLst>
                <a:ext uri="{FF2B5EF4-FFF2-40B4-BE49-F238E27FC236}">
                  <a16:creationId xmlns:a16="http://schemas.microsoft.com/office/drawing/2014/main" xmlns="" id="{D72CA586-D61E-491D-81BB-73697122607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1800" b="74150" l="39000" r="68550"/>
                      </a14:imgEffect>
                    </a14:imgLayer>
                  </a14:imgProps>
                </a:ext>
                <a:ext uri="{28A0092B-C50C-407E-A947-70E740481C1C}">
                  <a14:useLocalDpi xmlns:a14="http://schemas.microsoft.com/office/drawing/2010/main" val="0"/>
                </a:ext>
              </a:extLst>
            </a:blip>
            <a:srcRect l="17162" t="11092" r="25737" b="18790"/>
            <a:stretch>
              <a:fillRect/>
            </a:stretch>
          </p:blipFill>
          <p:spPr bwMode="auto">
            <a:xfrm rot="322013">
              <a:off x="-505511" y="-220966"/>
              <a:ext cx="8250023" cy="1012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AutoShape 2"/>
          <p:cNvSpPr/>
          <p:nvPr/>
        </p:nvSpPr>
        <p:spPr>
          <a:xfrm>
            <a:off x="0" y="8808068"/>
            <a:ext cx="18288000" cy="1478932"/>
          </a:xfrm>
          <a:prstGeom prst="rect">
            <a:avLst/>
          </a:prstGeom>
          <a:solidFill>
            <a:srgbClr val="84653C"/>
          </a:solidFill>
        </p:spPr>
      </p:sp>
      <p:sp>
        <p:nvSpPr>
          <p:cNvPr id="15" name="TextBox 16">
            <a:extLst>
              <a:ext uri="{FF2B5EF4-FFF2-40B4-BE49-F238E27FC236}">
                <a16:creationId xmlns:a16="http://schemas.microsoft.com/office/drawing/2014/main" xmlns="" id="{5E45CBD5-1452-43CE-8B9F-EF926154F775}"/>
              </a:ext>
            </a:extLst>
          </p:cNvPr>
          <p:cNvSpPr txBox="1"/>
          <p:nvPr/>
        </p:nvSpPr>
        <p:spPr>
          <a:xfrm>
            <a:off x="9660568" y="1851975"/>
            <a:ext cx="8458200" cy="4062651"/>
          </a:xfrm>
          <a:prstGeom prst="rect">
            <a:avLst/>
          </a:prstGeom>
        </p:spPr>
        <p:txBody>
          <a:bodyPr wrap="square" lIns="0" tIns="0" rIns="0" bIns="0" rtlCol="0" anchor="t">
            <a:spAutoFit/>
          </a:bodyPr>
          <a:lstStyle/>
          <a:p>
            <a:pPr algn="ctr"/>
            <a:r>
              <a:rPr lang="en-US" sz="8800" b="1">
                <a:solidFill>
                  <a:srgbClr val="000000"/>
                </a:solidFill>
                <a:latin typeface="UVN Thoi Nay Nang" panose="02020903060505020304" pitchFamily="18" charset="0"/>
                <a:cs typeface="Times New Roman" panose="02020603050405020304" pitchFamily="18" charset="0"/>
              </a:rPr>
              <a:t>2. Cách ứng xử</a:t>
            </a:r>
          </a:p>
          <a:p>
            <a:pPr algn="ctr"/>
            <a:r>
              <a:rPr lang="en-US" sz="8800" b="1">
                <a:solidFill>
                  <a:srgbClr val="000000"/>
                </a:solidFill>
                <a:latin typeface="UVN Thoi Nay Nang" panose="02020903060505020304" pitchFamily="18" charset="0"/>
                <a:cs typeface="Times New Roman" panose="02020603050405020304" pitchFamily="18" charset="0"/>
              </a:rPr>
              <a:t>thông minh</a:t>
            </a:r>
          </a:p>
          <a:p>
            <a:pPr algn="ctr"/>
            <a:r>
              <a:rPr lang="en-US" sz="8800" b="1">
                <a:solidFill>
                  <a:srgbClr val="000000"/>
                </a:solidFill>
                <a:latin typeface="UVN Thoi Nay Nang" panose="02020903060505020304" pitchFamily="18" charset="0"/>
                <a:cs typeface="Times New Roman" panose="02020603050405020304" pitchFamily="18" charset="0"/>
              </a:rPr>
              <a:t>của dì Năm</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6B531"/>
        </a:solidFill>
        <a:effectLst/>
      </p:bgPr>
    </p:bg>
    <p:spTree>
      <p:nvGrpSpPr>
        <p:cNvPr id="1" name=""/>
        <p:cNvGrpSpPr/>
        <p:nvPr/>
      </p:nvGrpSpPr>
      <p:grpSpPr>
        <a:xfrm>
          <a:off x="0" y="0"/>
          <a:ext cx="0" cy="0"/>
          <a:chOff x="0" y="0"/>
          <a:chExt cx="0" cy="0"/>
        </a:xfrm>
      </p:grpSpPr>
      <p:grpSp>
        <p:nvGrpSpPr>
          <p:cNvPr id="3" name="Group 3"/>
          <p:cNvGrpSpPr/>
          <p:nvPr/>
        </p:nvGrpSpPr>
        <p:grpSpPr>
          <a:xfrm>
            <a:off x="2217241" y="2324100"/>
            <a:ext cx="13937159" cy="5638800"/>
            <a:chOff x="0" y="0"/>
            <a:chExt cx="2745176" cy="746536"/>
          </a:xfrm>
        </p:grpSpPr>
        <p:sp>
          <p:nvSpPr>
            <p:cNvPr id="4" name="Freeform 4"/>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sp>
        <p:nvSpPr>
          <p:cNvPr id="7" name="AutoShape 7"/>
          <p:cNvSpPr/>
          <p:nvPr/>
        </p:nvSpPr>
        <p:spPr>
          <a:xfrm>
            <a:off x="0" y="8808068"/>
            <a:ext cx="18288000" cy="1478932"/>
          </a:xfrm>
          <a:prstGeom prst="rect">
            <a:avLst/>
          </a:prstGeom>
          <a:solidFill>
            <a:srgbClr val="84653C"/>
          </a:solidFill>
        </p:spPr>
      </p:sp>
      <p:pic>
        <p:nvPicPr>
          <p:cNvPr id="8" name="Picture 20">
            <a:extLst>
              <a:ext uri="{FF2B5EF4-FFF2-40B4-BE49-F238E27FC236}">
                <a16:creationId xmlns:a16="http://schemas.microsoft.com/office/drawing/2014/main" xmlns="" id="{429CAD74-580F-4CBE-BC9E-48A1148F99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81000" y="6096409"/>
            <a:ext cx="5142025" cy="3889241"/>
          </a:xfrm>
          <a:prstGeom prst="rect">
            <a:avLst/>
          </a:prstGeom>
        </p:spPr>
      </p:pic>
      <p:sp>
        <p:nvSpPr>
          <p:cNvPr id="9" name="Rectangle 8">
            <a:extLst>
              <a:ext uri="{FF2B5EF4-FFF2-40B4-BE49-F238E27FC236}">
                <a16:creationId xmlns:a16="http://schemas.microsoft.com/office/drawing/2014/main" xmlns="" id="{5775FDA9-754D-4B56-AB83-A16605FD6753}"/>
              </a:ext>
            </a:extLst>
          </p:cNvPr>
          <p:cNvSpPr>
            <a:spLocks noChangeArrowheads="1"/>
          </p:cNvSpPr>
          <p:nvPr/>
        </p:nvSpPr>
        <p:spPr bwMode="auto">
          <a:xfrm>
            <a:off x="1974215" y="674437"/>
            <a:ext cx="14423209"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FontTx/>
              <a:buNone/>
            </a:pPr>
            <a:r>
              <a:rPr lang="en-US" altLang="en-US" sz="6600" b="1">
                <a:solidFill>
                  <a:schemeClr val="bg1"/>
                </a:solidFill>
                <a:latin typeface="Times New Roman" panose="02020603050405020304" pitchFamily="18" charset="0"/>
                <a:cs typeface="Times New Roman" panose="02020603050405020304" pitchFamily="18" charset="0"/>
              </a:rPr>
              <a:t>Những chi tiết nào cho thấy </a:t>
            </a:r>
          </a:p>
          <a:p>
            <a:pPr algn="ctr" eaLnBrk="1" hangingPunct="1">
              <a:spcBef>
                <a:spcPct val="0"/>
              </a:spcBef>
              <a:buFontTx/>
              <a:buNone/>
            </a:pPr>
            <a:r>
              <a:rPr lang="en-US" altLang="en-US" sz="6600" b="1">
                <a:solidFill>
                  <a:schemeClr val="bg1"/>
                </a:solidFill>
                <a:latin typeface="Times New Roman" panose="02020603050405020304" pitchFamily="18" charset="0"/>
                <a:cs typeface="Times New Roman" panose="02020603050405020304" pitchFamily="18" charset="0"/>
              </a:rPr>
              <a:t>dì Năm ứng xử rất thông minh ?</a:t>
            </a:r>
          </a:p>
        </p:txBody>
      </p:sp>
      <p:sp>
        <p:nvSpPr>
          <p:cNvPr id="11" name="Rectangle 10">
            <a:extLst>
              <a:ext uri="{FF2B5EF4-FFF2-40B4-BE49-F238E27FC236}">
                <a16:creationId xmlns:a16="http://schemas.microsoft.com/office/drawing/2014/main" xmlns="" id="{F79E61FE-BD6A-41E5-A669-10A07BA3C10D}"/>
              </a:ext>
            </a:extLst>
          </p:cNvPr>
          <p:cNvSpPr>
            <a:spLocks noChangeArrowheads="1"/>
          </p:cNvSpPr>
          <p:nvPr/>
        </p:nvSpPr>
        <p:spPr bwMode="auto">
          <a:xfrm>
            <a:off x="2922829" y="2807114"/>
            <a:ext cx="12931561"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FontTx/>
              <a:buNone/>
            </a:pPr>
            <a:r>
              <a:rPr lang="en-US" altLang="en-US" sz="6600" b="1">
                <a:solidFill>
                  <a:srgbClr val="013B32"/>
                </a:solidFill>
                <a:latin typeface="Times New Roman" panose="02020603050405020304" pitchFamily="18" charset="0"/>
                <a:cs typeface="Times New Roman" panose="02020603050405020304" pitchFamily="18" charset="0"/>
              </a:rPr>
              <a:t>Dì vờ hỏi chú cán bộ giấy tờ để chỗ nào, khi cầm giấy tờ ra thì lại nói tên tuổi của chồng, bố chồng để chú cán bộ biết mà nói theo.</a:t>
            </a:r>
          </a:p>
        </p:txBody>
      </p:sp>
    </p:spTree>
    <p:extLst>
      <p:ext uri="{BB962C8B-B14F-4D97-AF65-F5344CB8AC3E}">
        <p14:creationId xmlns:p14="http://schemas.microsoft.com/office/powerpoint/2010/main" val="239393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grpSp>
        <p:nvGrpSpPr>
          <p:cNvPr id="3" name="Group 3"/>
          <p:cNvGrpSpPr/>
          <p:nvPr/>
        </p:nvGrpSpPr>
        <p:grpSpPr>
          <a:xfrm>
            <a:off x="4066943" y="1104900"/>
            <a:ext cx="13182600" cy="6332643"/>
            <a:chOff x="0" y="0"/>
            <a:chExt cx="2745176" cy="746536"/>
          </a:xfrm>
        </p:grpSpPr>
        <p:sp>
          <p:nvSpPr>
            <p:cNvPr id="4" name="Freeform 4"/>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sp>
        <p:nvSpPr>
          <p:cNvPr id="7" name="AutoShape 7"/>
          <p:cNvSpPr/>
          <p:nvPr/>
        </p:nvSpPr>
        <p:spPr>
          <a:xfrm>
            <a:off x="0" y="8808068"/>
            <a:ext cx="18288000" cy="1478932"/>
          </a:xfrm>
          <a:prstGeom prst="rect">
            <a:avLst/>
          </a:prstGeom>
          <a:solidFill>
            <a:srgbClr val="84653C"/>
          </a:solidFill>
        </p:spPr>
      </p:sp>
      <p:sp>
        <p:nvSpPr>
          <p:cNvPr id="18" name="TextBox 17">
            <a:extLst>
              <a:ext uri="{FF2B5EF4-FFF2-40B4-BE49-F238E27FC236}">
                <a16:creationId xmlns:a16="http://schemas.microsoft.com/office/drawing/2014/main" xmlns="" id="{9850E056-BE47-412F-9BEF-42180C8FB186}"/>
              </a:ext>
            </a:extLst>
          </p:cNvPr>
          <p:cNvSpPr txBox="1"/>
          <p:nvPr/>
        </p:nvSpPr>
        <p:spPr>
          <a:xfrm>
            <a:off x="4806526" y="1819513"/>
            <a:ext cx="11703433" cy="5632311"/>
          </a:xfrm>
          <a:prstGeom prst="rect">
            <a:avLst/>
          </a:prstGeom>
          <a:noFill/>
        </p:spPr>
        <p:txBody>
          <a:bodyPr wrap="square" rtlCol="0">
            <a:spAutoFit/>
          </a:bodyPr>
          <a:lstStyle/>
          <a:p>
            <a:pPr algn="just"/>
            <a:r>
              <a:rPr lang="en-US" sz="6600" b="1" i="1">
                <a:latin typeface="Times New Roman" panose="02020603050405020304" pitchFamily="18" charset="0"/>
                <a:cs typeface="Times New Roman" panose="02020603050405020304" pitchFamily="18" charset="0"/>
                <a:sym typeface="Wingdings" panose="05000000000000000000" pitchFamily="2" charset="2"/>
              </a:rPr>
              <a:t> Dì Năm ứng xử rất thông minh, việc làm của dì đã khiến bọn địch không còn nghi ngờ gì đành thay đổi hoàn toàn thái độ. </a:t>
            </a:r>
            <a:endParaRPr lang="x-none" sz="3200" i="1" dirty="0">
              <a:solidFill>
                <a:schemeClr val="bg1"/>
              </a:solidFill>
              <a:latin typeface="Times New Roman" panose="02020603050405020304" pitchFamily="18" charset="0"/>
              <a:cs typeface="Times New Roman" panose="02020603050405020304" pitchFamily="18" charset="0"/>
            </a:endParaRPr>
          </a:p>
          <a:p>
            <a:pPr algn="just">
              <a:defRPr/>
            </a:pPr>
            <a:endParaRPr lang="x-none" sz="3200" i="1" dirty="0">
              <a:solidFill>
                <a:srgbClr val="0070C0"/>
              </a:solidFill>
              <a:latin typeface="Times New Roman" panose="02020603050405020304" pitchFamily="18" charset="0"/>
              <a:cs typeface="Times New Roman" panose="02020603050405020304" pitchFamily="18" charset="0"/>
            </a:endParaRPr>
          </a:p>
          <a:p>
            <a:pPr algn="just">
              <a:defRPr/>
            </a:pPr>
            <a:endParaRPr lang="en-US" sz="3200"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en-US" sz="3200" i="1" dirty="0">
              <a:solidFill>
                <a:srgbClr val="0070C0"/>
              </a:solidFill>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xmlns="" id="{913FF024-3E25-4B4C-8417-971D0AA3D122}"/>
              </a:ext>
            </a:extLst>
          </p:cNvPr>
          <p:cNvGrpSpPr/>
          <p:nvPr/>
        </p:nvGrpSpPr>
        <p:grpSpPr>
          <a:xfrm>
            <a:off x="-593800" y="2514600"/>
            <a:ext cx="5248275" cy="7772400"/>
            <a:chOff x="-593800" y="2514600"/>
            <a:chExt cx="5248275" cy="7772400"/>
          </a:xfrm>
        </p:grpSpPr>
        <p:pic>
          <p:nvPicPr>
            <p:cNvPr id="9" name="Picture 4" descr="Thanh Ma&amp;#39;s Art: Vietnamese Traditional Female Costumes">
              <a:extLst>
                <a:ext uri="{FF2B5EF4-FFF2-40B4-BE49-F238E27FC236}">
                  <a16:creationId xmlns:a16="http://schemas.microsoft.com/office/drawing/2014/main" xmlns="" id="{770529F0-F8D0-48CB-9398-A9A3615CDFC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Que chỉ bảng (teaching stick) đầu inox (dài 1m) - KKstore">
              <a:extLst>
                <a:ext uri="{FF2B5EF4-FFF2-40B4-BE49-F238E27FC236}">
                  <a16:creationId xmlns:a16="http://schemas.microsoft.com/office/drawing/2014/main" xmlns="" id="{4CC61687-50E4-4FE8-A801-F28E2052D330}"/>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8104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AutoShape 2"/>
          <p:cNvSpPr/>
          <p:nvPr/>
        </p:nvSpPr>
        <p:spPr>
          <a:xfrm>
            <a:off x="0" y="8808068"/>
            <a:ext cx="18288000" cy="1478932"/>
          </a:xfrm>
          <a:prstGeom prst="rect">
            <a:avLst/>
          </a:prstGeom>
          <a:solidFill>
            <a:srgbClr val="84653C"/>
          </a:solidFill>
        </p:spPr>
      </p:sp>
      <p:pic>
        <p:nvPicPr>
          <p:cNvPr id="6" name="Picture 5">
            <a:extLst>
              <a:ext uri="{FF2B5EF4-FFF2-40B4-BE49-F238E27FC236}">
                <a16:creationId xmlns:a16="http://schemas.microsoft.com/office/drawing/2014/main" xmlns="" id="{9DD23E9B-6B50-4191-81A6-E99AC4E5B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048000" y="-922183"/>
            <a:ext cx="24384000" cy="12131366"/>
          </a:xfrm>
          <a:prstGeom prst="rect">
            <a:avLst/>
          </a:prstGeom>
        </p:spPr>
      </p:pic>
      <p:sp>
        <p:nvSpPr>
          <p:cNvPr id="7" name="Rectangle 6">
            <a:extLst>
              <a:ext uri="{FF2B5EF4-FFF2-40B4-BE49-F238E27FC236}">
                <a16:creationId xmlns:a16="http://schemas.microsoft.com/office/drawing/2014/main" xmlns="" id="{0B94EEA3-1D6B-4B2D-96C7-342B6BFC0F2B}"/>
              </a:ext>
            </a:extLst>
          </p:cNvPr>
          <p:cNvSpPr/>
          <p:nvPr/>
        </p:nvSpPr>
        <p:spPr>
          <a:xfrm>
            <a:off x="9601200" y="914400"/>
            <a:ext cx="6096000" cy="7467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buFont typeface="Arial" panose="020B0604020202020204" pitchFamily="34" charset="0"/>
              <a:buChar char="•"/>
            </a:pPr>
            <a:r>
              <a:rPr lang="en-US" sz="5400" b="1">
                <a:solidFill>
                  <a:schemeClr val="tx1"/>
                </a:solidFill>
                <a:latin typeface="Times New Roman" panose="02020603050405020304" pitchFamily="18" charset="0"/>
                <a:cs typeface="Times New Roman" panose="02020603050405020304" pitchFamily="18" charset="0"/>
              </a:rPr>
              <a:t>Dì Năm:</a:t>
            </a:r>
          </a:p>
          <a:p>
            <a:r>
              <a:rPr lang="en-US" sz="5400">
                <a:solidFill>
                  <a:schemeClr val="tx1"/>
                </a:solidFill>
                <a:latin typeface="Times New Roman" panose="02020603050405020304" pitchFamily="18" charset="0"/>
                <a:cs typeface="Times New Roman" panose="02020603050405020304" pitchFamily="18" charset="0"/>
              </a:rPr>
              <a:t>Dũng cảm, mưu trí, yêu nước</a:t>
            </a:r>
          </a:p>
          <a:p>
            <a:pPr marL="571500" indent="-571500">
              <a:buFont typeface="Arial" panose="020B0604020202020204" pitchFamily="34" charset="0"/>
              <a:buChar char="•"/>
            </a:pPr>
            <a:r>
              <a:rPr lang="en-US" sz="5400" b="1">
                <a:solidFill>
                  <a:schemeClr val="tx1"/>
                </a:solidFill>
                <a:latin typeface="Times New Roman" panose="02020603050405020304" pitchFamily="18" charset="0"/>
                <a:cs typeface="Times New Roman" panose="02020603050405020304" pitchFamily="18" charset="0"/>
              </a:rPr>
              <a:t>An: </a:t>
            </a:r>
            <a:endParaRPr lang="en-US" sz="5400" b="1" dirty="0">
              <a:solidFill>
                <a:schemeClr val="tx1"/>
              </a:solidFill>
              <a:latin typeface="Times New Roman" panose="02020603050405020304" pitchFamily="18" charset="0"/>
              <a:cs typeface="Times New Roman" panose="02020603050405020304" pitchFamily="18" charset="0"/>
            </a:endParaRPr>
          </a:p>
          <a:p>
            <a:r>
              <a:rPr lang="en-US" sz="5400">
                <a:solidFill>
                  <a:schemeClr val="tx1"/>
                </a:solidFill>
                <a:latin typeface="Times New Roman" panose="02020603050405020304" pitchFamily="18" charset="0"/>
                <a:cs typeface="Times New Roman" panose="02020603050405020304" pitchFamily="18" charset="0"/>
              </a:rPr>
              <a:t>Nhanh trí, yêu nước</a:t>
            </a:r>
          </a:p>
          <a:p>
            <a:pPr marL="685800" indent="-685800">
              <a:buFont typeface="Arial" panose="020B0604020202020204" pitchFamily="34" charset="0"/>
              <a:buChar char="•"/>
            </a:pPr>
            <a:r>
              <a:rPr lang="en-US" sz="5400" b="1">
                <a:solidFill>
                  <a:schemeClr val="tx1"/>
                </a:solidFill>
                <a:latin typeface="Times New Roman" panose="02020603050405020304" pitchFamily="18" charset="0"/>
                <a:cs typeface="Times New Roman" panose="02020603050405020304" pitchFamily="18" charset="0"/>
              </a:rPr>
              <a:t>Chú cán bộ:</a:t>
            </a:r>
          </a:p>
          <a:p>
            <a:r>
              <a:rPr lang="en-US" sz="5400">
                <a:solidFill>
                  <a:schemeClr val="tx1"/>
                </a:solidFill>
                <a:latin typeface="Times New Roman" panose="02020603050405020304" pitchFamily="18" charset="0"/>
                <a:cs typeface="Times New Roman" panose="02020603050405020304" pitchFamily="18" charset="0"/>
              </a:rPr>
              <a:t>- Bình tĩnh</a:t>
            </a:r>
          </a:p>
          <a:p>
            <a:pPr marL="571500" indent="-571500">
              <a:buFont typeface="Arial" panose="020B0604020202020204" pitchFamily="34" charset="0"/>
              <a:buChar char="•"/>
            </a:pPr>
            <a:r>
              <a:rPr lang="en-US" sz="5400" b="1">
                <a:solidFill>
                  <a:schemeClr val="tx1"/>
                </a:solidFill>
                <a:latin typeface="Times New Roman" panose="02020603050405020304" pitchFamily="18" charset="0"/>
                <a:cs typeface="Times New Roman" panose="02020603050405020304" pitchFamily="18" charset="0"/>
              </a:rPr>
              <a:t>Cai, lính:</a:t>
            </a:r>
          </a:p>
          <a:p>
            <a:r>
              <a:rPr lang="en-US" sz="5400">
                <a:solidFill>
                  <a:schemeClr val="tx1"/>
                </a:solidFill>
                <a:latin typeface="Times New Roman" panose="02020603050405020304" pitchFamily="18" charset="0"/>
                <a:cs typeface="Times New Roman" panose="02020603050405020304" pitchFamily="18" charset="0"/>
              </a:rPr>
              <a:t>Hống hách, tàn nhẫn</a:t>
            </a:r>
          </a:p>
        </p:txBody>
      </p:sp>
      <p:pic>
        <p:nvPicPr>
          <p:cNvPr id="8" name="Picture 2" descr="Lòng dân (trang 24) - Tiếng Việt 5 tập 1">
            <a:extLst>
              <a:ext uri="{FF2B5EF4-FFF2-40B4-BE49-F238E27FC236}">
                <a16:creationId xmlns:a16="http://schemas.microsoft.com/office/drawing/2014/main" xmlns="" id="{3B0E3FF8-871A-465C-BC75-9DD0861B2F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2"/>
          <a:stretch/>
        </p:blipFill>
        <p:spPr bwMode="auto">
          <a:xfrm>
            <a:off x="3429000" y="4626952"/>
            <a:ext cx="4953001" cy="371694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26">
            <a:extLst>
              <a:ext uri="{FF2B5EF4-FFF2-40B4-BE49-F238E27FC236}">
                <a16:creationId xmlns:a16="http://schemas.microsoft.com/office/drawing/2014/main" xmlns="" id="{2B8A7EE3-D0E8-46A9-BC19-73B8BD9EE751}"/>
              </a:ext>
            </a:extLst>
          </p:cNvPr>
          <p:cNvSpPr txBox="1"/>
          <p:nvPr/>
        </p:nvSpPr>
        <p:spPr>
          <a:xfrm>
            <a:off x="3581400" y="412132"/>
            <a:ext cx="14958028" cy="2384051"/>
          </a:xfrm>
          <a:prstGeom prst="rect">
            <a:avLst/>
          </a:prstGeom>
        </p:spPr>
        <p:txBody>
          <a:bodyPr wrap="square" lIns="0" tIns="0" rIns="0" bIns="0" rtlCol="0" anchor="t">
            <a:spAutoFit/>
          </a:bodyPr>
          <a:lstStyle/>
          <a:p>
            <a:pPr>
              <a:lnSpc>
                <a:spcPts val="10000"/>
              </a:lnSpc>
            </a:pPr>
            <a:r>
              <a:rPr lang="en-US" sz="4800" b="1" smtClean="0">
                <a:solidFill>
                  <a:srgbClr val="000000"/>
                </a:solidFill>
                <a:latin typeface="Times New Roman" panose="02020603050405020304" pitchFamily="18" charset="0"/>
                <a:cs typeface="Times New Roman" panose="02020603050405020304" pitchFamily="18" charset="0"/>
              </a:rPr>
              <a:t>NHẬN XÉT</a:t>
            </a:r>
          </a:p>
          <a:p>
            <a:pPr>
              <a:lnSpc>
                <a:spcPts val="10000"/>
              </a:lnSpc>
            </a:pPr>
            <a:r>
              <a:rPr lang="en-US" sz="4800" b="1" smtClean="0">
                <a:solidFill>
                  <a:srgbClr val="000000"/>
                </a:solidFill>
                <a:latin typeface="Times New Roman" panose="02020603050405020304" pitchFamily="18" charset="0"/>
                <a:cs typeface="Times New Roman" panose="02020603050405020304" pitchFamily="18" charset="0"/>
              </a:rPr>
              <a:t>CÁC NHÂN VẬT</a:t>
            </a:r>
            <a:endParaRPr lang="en-US" sz="4800" b="1">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10381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xmlns="" id="{4DD30DC9-D663-4981-8879-C925775C3F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29" r="27152"/>
          <a:stretch/>
        </p:blipFill>
        <p:spPr>
          <a:xfrm>
            <a:off x="903045" y="1257300"/>
            <a:ext cx="17200719" cy="8153400"/>
          </a:xfrm>
          <a:prstGeom prst="rect">
            <a:avLst/>
          </a:prstGeom>
        </p:spPr>
      </p:pic>
      <p:sp>
        <p:nvSpPr>
          <p:cNvPr id="9" name="文本框 13">
            <a:extLst>
              <a:ext uri="{FF2B5EF4-FFF2-40B4-BE49-F238E27FC236}">
                <a16:creationId xmlns:a16="http://schemas.microsoft.com/office/drawing/2014/main" xmlns="" id="{2CB7AED8-C3A2-4662-820D-843BE40DCFC5}"/>
              </a:ext>
            </a:extLst>
          </p:cNvPr>
          <p:cNvSpPr txBox="1"/>
          <p:nvPr/>
        </p:nvSpPr>
        <p:spPr>
          <a:xfrm>
            <a:off x="3428997" y="2542788"/>
            <a:ext cx="12148813" cy="5201424"/>
          </a:xfrm>
          <a:prstGeom prst="rect">
            <a:avLst/>
          </a:prstGeom>
          <a:noFill/>
        </p:spPr>
        <p:txBody>
          <a:bodyPr wrap="square" rtlCol="0">
            <a:spAutoFit/>
          </a:bodyPr>
          <a:lstStyle/>
          <a:p>
            <a:pPr algn="ctr"/>
            <a:r>
              <a:rPr lang="en-US" altLang="zh-CN" sz="16600">
                <a:solidFill>
                  <a:srgbClr val="C00000"/>
                </a:solidFill>
                <a:effectLst>
                  <a:outerShdw blurRad="38100" dist="38100" dir="2700000" algn="tl">
                    <a:srgbClr val="000000">
                      <a:alpha val="43137"/>
                    </a:srgbClr>
                  </a:outerShdw>
                </a:effectLst>
                <a:latin typeface="UTM Magnesium" panose="02040603050506020204" pitchFamily="18" charset="0"/>
                <a:ea typeface="inpin heiti" charset="-122"/>
                <a:cs typeface="Times New Roman" panose="02020603050405020304" pitchFamily="18" charset="0"/>
              </a:rPr>
              <a:t>Khởi động</a:t>
            </a:r>
            <a:endParaRPr lang="vi-VN" altLang="zh-CN" sz="16600" dirty="0">
              <a:solidFill>
                <a:srgbClr val="C00000"/>
              </a:solidFill>
              <a:effectLst>
                <a:outerShdw blurRad="38100" dist="38100" dir="2700000" algn="tl">
                  <a:srgbClr val="000000">
                    <a:alpha val="43137"/>
                  </a:srgbClr>
                </a:outerShdw>
              </a:effectLst>
              <a:latin typeface="Script MT Bold" pitchFamily="66" charset="0"/>
              <a:ea typeface="inpin heiti"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9"/>
                                        </p:tgtEl>
                                        <p:attrNameLst>
                                          <p:attrName>ppt_y</p:attrName>
                                        </p:attrNameLst>
                                      </p:cBhvr>
                                      <p:tavLst>
                                        <p:tav tm="0">
                                          <p:val>
                                            <p:strVal val="#ppt_y"/>
                                          </p:val>
                                        </p:tav>
                                        <p:tav tm="100000">
                                          <p:val>
                                            <p:strVal val="#ppt_y"/>
                                          </p:val>
                                        </p:tav>
                                      </p:tavLst>
                                    </p:anim>
                                    <p:anim calcmode="lin" valueType="num">
                                      <p:cBhvr>
                                        <p:cTn id="16"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7C623DB1-D6FB-4593-97E5-70FC6141D6CE}"/>
              </a:ext>
            </a:extLst>
          </p:cNvPr>
          <p:cNvGrpSpPr/>
          <p:nvPr/>
        </p:nvGrpSpPr>
        <p:grpSpPr>
          <a:xfrm>
            <a:off x="-505511" y="-220966"/>
            <a:ext cx="10042831" cy="10128609"/>
            <a:chOff x="-505511" y="-220966"/>
            <a:chExt cx="10042831" cy="10128609"/>
          </a:xfrm>
        </p:grpSpPr>
        <p:pic>
          <p:nvPicPr>
            <p:cNvPr id="9" name="Picture 2" descr="Trả lời câu hỏi bài Lòng dân (tiếp theo) | Hướng dẫn chi tiết từng câu hỏi  bài Lòng dân (tiếp theo)">
              <a:extLst>
                <a:ext uri="{FF2B5EF4-FFF2-40B4-BE49-F238E27FC236}">
                  <a16:creationId xmlns:a16="http://schemas.microsoft.com/office/drawing/2014/main" xmlns="" id="{67679A04-6262-4994-857F-0D63978B8F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71173">
              <a:off x="808101" y="3167084"/>
              <a:ext cx="8729219" cy="46202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图片 4">
              <a:extLst>
                <a:ext uri="{FF2B5EF4-FFF2-40B4-BE49-F238E27FC236}">
                  <a16:creationId xmlns:a16="http://schemas.microsoft.com/office/drawing/2014/main" xmlns="" id="{8DA75C19-6F3E-4ACF-B66F-3908B6B1362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1800" b="74150" l="39000" r="68550"/>
                      </a14:imgEffect>
                    </a14:imgLayer>
                  </a14:imgProps>
                </a:ext>
                <a:ext uri="{28A0092B-C50C-407E-A947-70E740481C1C}">
                  <a14:useLocalDpi xmlns:a14="http://schemas.microsoft.com/office/drawing/2010/main" val="0"/>
                </a:ext>
              </a:extLst>
            </a:blip>
            <a:srcRect l="17162" t="11092" r="25737" b="18790"/>
            <a:stretch>
              <a:fillRect/>
            </a:stretch>
          </p:blipFill>
          <p:spPr bwMode="auto">
            <a:xfrm rot="322013">
              <a:off x="-505511" y="-220966"/>
              <a:ext cx="8250023" cy="1012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AutoShape 2"/>
          <p:cNvSpPr/>
          <p:nvPr/>
        </p:nvSpPr>
        <p:spPr>
          <a:xfrm>
            <a:off x="0" y="8808068"/>
            <a:ext cx="18288000" cy="1478932"/>
          </a:xfrm>
          <a:prstGeom prst="rect">
            <a:avLst/>
          </a:prstGeom>
          <a:solidFill>
            <a:srgbClr val="84653C"/>
          </a:solidFill>
        </p:spPr>
      </p:sp>
      <p:sp>
        <p:nvSpPr>
          <p:cNvPr id="15" name="TextBox 16">
            <a:extLst>
              <a:ext uri="{FF2B5EF4-FFF2-40B4-BE49-F238E27FC236}">
                <a16:creationId xmlns:a16="http://schemas.microsoft.com/office/drawing/2014/main" xmlns="" id="{5E45CBD5-1452-43CE-8B9F-EF926154F775}"/>
              </a:ext>
            </a:extLst>
          </p:cNvPr>
          <p:cNvSpPr txBox="1"/>
          <p:nvPr/>
        </p:nvSpPr>
        <p:spPr>
          <a:xfrm>
            <a:off x="9144000" y="780687"/>
            <a:ext cx="8458200" cy="4062651"/>
          </a:xfrm>
          <a:prstGeom prst="rect">
            <a:avLst/>
          </a:prstGeom>
        </p:spPr>
        <p:txBody>
          <a:bodyPr wrap="square" lIns="0" tIns="0" rIns="0" bIns="0" rtlCol="0" anchor="t">
            <a:spAutoFit/>
          </a:bodyPr>
          <a:lstStyle/>
          <a:p>
            <a:pPr algn="ctr"/>
            <a:r>
              <a:rPr lang="en-US" sz="8800" b="1">
                <a:solidFill>
                  <a:srgbClr val="000000"/>
                </a:solidFill>
                <a:latin typeface="UVN Thoi Nay Nang" panose="02020903060505020304" pitchFamily="18" charset="0"/>
                <a:cs typeface="Times New Roman" panose="02020603050405020304" pitchFamily="18" charset="0"/>
              </a:rPr>
              <a:t>3. Vì sao vở kịch được đặt tên là</a:t>
            </a:r>
          </a:p>
          <a:p>
            <a:pPr algn="ctr"/>
            <a:r>
              <a:rPr lang="en-US" sz="8800" b="1">
                <a:solidFill>
                  <a:srgbClr val="000000"/>
                </a:solidFill>
                <a:latin typeface="UVN Thoi Nay Nang" panose="02020903060505020304" pitchFamily="18" charset="0"/>
                <a:cs typeface="Times New Roman" panose="02020603050405020304" pitchFamily="18" charset="0"/>
              </a:rPr>
              <a:t>“Lòng dân”</a:t>
            </a:r>
          </a:p>
        </p:txBody>
      </p:sp>
    </p:spTree>
    <p:extLst>
      <p:ext uri="{BB962C8B-B14F-4D97-AF65-F5344CB8AC3E}">
        <p14:creationId xmlns:p14="http://schemas.microsoft.com/office/powerpoint/2010/main" val="37675425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AutoShape 2"/>
          <p:cNvSpPr/>
          <p:nvPr/>
        </p:nvSpPr>
        <p:spPr>
          <a:xfrm>
            <a:off x="0" y="8808068"/>
            <a:ext cx="18288000" cy="1478932"/>
          </a:xfrm>
          <a:prstGeom prst="rect">
            <a:avLst/>
          </a:prstGeom>
          <a:solidFill>
            <a:srgbClr val="84653C"/>
          </a:solidFill>
        </p:spPr>
      </p:sp>
      <p:sp>
        <p:nvSpPr>
          <p:cNvPr id="25" name="TextBox 24">
            <a:extLst>
              <a:ext uri="{FF2B5EF4-FFF2-40B4-BE49-F238E27FC236}">
                <a16:creationId xmlns:a16="http://schemas.microsoft.com/office/drawing/2014/main" xmlns="" id="{B9E4E428-5BD2-4B53-8780-0580475F92BD}"/>
              </a:ext>
            </a:extLst>
          </p:cNvPr>
          <p:cNvSpPr txBox="1"/>
          <p:nvPr/>
        </p:nvSpPr>
        <p:spPr>
          <a:xfrm>
            <a:off x="1447800" y="1562100"/>
            <a:ext cx="11957352" cy="9171742"/>
          </a:xfrm>
          <a:prstGeom prst="rect">
            <a:avLst/>
          </a:prstGeom>
          <a:noFill/>
        </p:spPr>
        <p:txBody>
          <a:bodyPr wrap="square" rtlCol="0">
            <a:spAutoFit/>
          </a:bodyPr>
          <a:lstStyle/>
          <a:p>
            <a:pPr marL="857250" indent="-857250" algn="just">
              <a:buFont typeface="Arial" panose="020B0604020202020204" pitchFamily="34" charset="0"/>
              <a:buChar char="•"/>
            </a:pPr>
            <a:r>
              <a:rPr lang="en-US" sz="6600" b="1" i="1">
                <a:latin typeface="Times New Roman" panose="02020603050405020304" pitchFamily="18" charset="0"/>
                <a:cs typeface="Times New Roman" panose="02020603050405020304" pitchFamily="18" charset="0"/>
              </a:rPr>
              <a:t>Vở kịch thể hiện tấm lòng sắc son của người dân với cách mạng</a:t>
            </a:r>
          </a:p>
          <a:p>
            <a:pPr marL="857250" indent="-857250" algn="just">
              <a:buFont typeface="Arial" panose="020B0604020202020204" pitchFamily="34" charset="0"/>
              <a:buChar char="•"/>
            </a:pPr>
            <a:r>
              <a:rPr lang="en-US" sz="6600" b="1" i="1">
                <a:latin typeface="Times New Roman" panose="02020603050405020304" pitchFamily="18" charset="0"/>
                <a:cs typeface="Times New Roman" panose="02020603050405020304" pitchFamily="18" charset="0"/>
              </a:rPr>
              <a:t>Lòng dân là chỗ dựa vững chắc nhất cho cách mạng, là tiền đề giúp cách mạng đi đến thắng lợi vẻ vang</a:t>
            </a:r>
          </a:p>
          <a:p>
            <a:pPr marL="857250" indent="-857250" algn="just">
              <a:buFont typeface="Arial" panose="020B0604020202020204" pitchFamily="34" charset="0"/>
              <a:buChar char="•"/>
            </a:pPr>
            <a:endParaRPr lang="x-none" sz="3200" i="1">
              <a:solidFill>
                <a:schemeClr val="bg1"/>
              </a:solidFill>
              <a:latin typeface="Times New Roman" panose="02020603050405020304" pitchFamily="18" charset="0"/>
              <a:cs typeface="Times New Roman" panose="02020603050405020304" pitchFamily="18" charset="0"/>
            </a:endParaRPr>
          </a:p>
          <a:p>
            <a:pPr algn="just">
              <a:defRPr/>
            </a:pPr>
            <a:endParaRPr lang="x-none" sz="3200" i="1">
              <a:solidFill>
                <a:srgbClr val="0070C0"/>
              </a:solidFill>
              <a:latin typeface="Times New Roman" panose="02020603050405020304" pitchFamily="18" charset="0"/>
              <a:cs typeface="Times New Roman" panose="02020603050405020304" pitchFamily="18" charset="0"/>
            </a:endParaRPr>
          </a:p>
          <a:p>
            <a:pPr algn="just">
              <a:defRPr/>
            </a:pPr>
            <a:endParaRPr lang="en-US" sz="3200" i="1">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en-US" sz="3200" i="1" dirty="0">
              <a:solidFill>
                <a:srgbClr val="0070C0"/>
              </a:solidFill>
              <a:latin typeface="Times New Roman" panose="02020603050405020304" pitchFamily="18" charset="0"/>
              <a:cs typeface="Times New Roman" panose="02020603050405020304" pitchFamily="18" charset="0"/>
            </a:endParaRPr>
          </a:p>
        </p:txBody>
      </p:sp>
      <p:sp>
        <p:nvSpPr>
          <p:cNvPr id="6" name="TextBox 16">
            <a:extLst>
              <a:ext uri="{FF2B5EF4-FFF2-40B4-BE49-F238E27FC236}">
                <a16:creationId xmlns:a16="http://schemas.microsoft.com/office/drawing/2014/main" xmlns="" id="{7B826E1F-6FA3-429C-B40E-93B8DCB3275C}"/>
              </a:ext>
            </a:extLst>
          </p:cNvPr>
          <p:cNvSpPr txBox="1"/>
          <p:nvPr/>
        </p:nvSpPr>
        <p:spPr>
          <a:xfrm>
            <a:off x="342900" y="400150"/>
            <a:ext cx="17602200" cy="1015663"/>
          </a:xfrm>
          <a:prstGeom prst="rect">
            <a:avLst/>
          </a:prstGeom>
        </p:spPr>
        <p:txBody>
          <a:bodyPr wrap="square" lIns="0" tIns="0" rIns="0" bIns="0" rtlCol="0" anchor="t">
            <a:spAutoFit/>
          </a:bodyPr>
          <a:lstStyle/>
          <a:p>
            <a:pPr algn="ctr"/>
            <a:r>
              <a:rPr lang="en-US" sz="6600" b="1">
                <a:ln>
                  <a:solidFill>
                    <a:srgbClr val="013B32"/>
                  </a:solidFill>
                </a:ln>
                <a:solidFill>
                  <a:srgbClr val="FFCE2A"/>
                </a:solidFill>
                <a:latin typeface="UVN Thoi Nay Nang" panose="02020903060505020304" pitchFamily="18" charset="0"/>
                <a:cs typeface="Times New Roman" panose="02020603050405020304" pitchFamily="18" charset="0"/>
              </a:rPr>
              <a:t>Ý nghĩa của tựa đề “Lòng dân”</a:t>
            </a:r>
          </a:p>
        </p:txBody>
      </p:sp>
      <p:grpSp>
        <p:nvGrpSpPr>
          <p:cNvPr id="7" name="Group 6">
            <a:extLst>
              <a:ext uri="{FF2B5EF4-FFF2-40B4-BE49-F238E27FC236}">
                <a16:creationId xmlns:a16="http://schemas.microsoft.com/office/drawing/2014/main" xmlns="" id="{A9939E90-A391-4BC3-BED9-1BA8E48D82D1}"/>
              </a:ext>
            </a:extLst>
          </p:cNvPr>
          <p:cNvGrpSpPr/>
          <p:nvPr/>
        </p:nvGrpSpPr>
        <p:grpSpPr>
          <a:xfrm flipH="1">
            <a:off x="13014325" y="2514600"/>
            <a:ext cx="5248275" cy="7772400"/>
            <a:chOff x="-593800" y="2514600"/>
            <a:chExt cx="5248275" cy="7772400"/>
          </a:xfrm>
        </p:grpSpPr>
        <p:pic>
          <p:nvPicPr>
            <p:cNvPr id="8" name="Picture 4" descr="Thanh Ma&amp;#39;s Art: Vietnamese Traditional Female Costumes">
              <a:extLst>
                <a:ext uri="{FF2B5EF4-FFF2-40B4-BE49-F238E27FC236}">
                  <a16:creationId xmlns:a16="http://schemas.microsoft.com/office/drawing/2014/main" xmlns="" id="{9A03A9D6-0F8D-49D0-90AE-FD300CB2A92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Que chỉ bảng (teaching stick) đầu inox (dài 1m) - KKstore">
              <a:extLst>
                <a:ext uri="{FF2B5EF4-FFF2-40B4-BE49-F238E27FC236}">
                  <a16:creationId xmlns:a16="http://schemas.microsoft.com/office/drawing/2014/main" xmlns="" id="{AE243720-0CB3-498C-9605-C711BE8CACF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barn(outVertical)">
                                      <p:cBhvr>
                                        <p:cTn id="1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图片 5">
            <a:extLst>
              <a:ext uri="{FF2B5EF4-FFF2-40B4-BE49-F238E27FC236}">
                <a16:creationId xmlns:a16="http://schemas.microsoft.com/office/drawing/2014/main" xmlns="" id="{6636D96C-E65E-462E-AD5B-8E7B040829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219844"/>
            <a:ext cx="16840200" cy="9847312"/>
          </a:xfrm>
          <a:prstGeom prst="rect">
            <a:avLst/>
          </a:prstGeom>
        </p:spPr>
      </p:pic>
      <p:sp>
        <p:nvSpPr>
          <p:cNvPr id="7" name="TextBox 6">
            <a:extLst>
              <a:ext uri="{FF2B5EF4-FFF2-40B4-BE49-F238E27FC236}">
                <a16:creationId xmlns:a16="http://schemas.microsoft.com/office/drawing/2014/main" xmlns="" id="{62FCE826-7ED0-429F-B929-E03DC3860928}"/>
              </a:ext>
            </a:extLst>
          </p:cNvPr>
          <p:cNvSpPr txBox="1"/>
          <p:nvPr/>
        </p:nvSpPr>
        <p:spPr>
          <a:xfrm>
            <a:off x="1295400" y="2857500"/>
            <a:ext cx="12751340" cy="5386090"/>
          </a:xfrm>
          <a:prstGeom prst="rect">
            <a:avLst/>
          </a:prstGeom>
          <a:noFill/>
        </p:spPr>
        <p:txBody>
          <a:bodyPr wrap="square">
            <a:spAutoFit/>
          </a:bodyPr>
          <a:lstStyle/>
          <a:p>
            <a:pPr algn="ctr" eaLnBrk="1" hangingPunct="1">
              <a:spcBef>
                <a:spcPct val="0"/>
              </a:spcBef>
              <a:buFontTx/>
              <a:buNone/>
            </a:pPr>
            <a:r>
              <a:rPr lang="en-US" altLang="en-US" sz="8000" b="1">
                <a:solidFill>
                  <a:srgbClr val="FFC000"/>
                </a:solidFill>
                <a:effectLst>
                  <a:outerShdw blurRad="38100" dist="38100" dir="2700000" algn="tl">
                    <a:srgbClr val="000000">
                      <a:alpha val="43137"/>
                    </a:srgbClr>
                  </a:outerShdw>
                </a:effectLst>
              </a:rPr>
              <a:t>Nội dung:</a:t>
            </a:r>
            <a:r>
              <a:rPr lang="en-US" altLang="en-US" sz="8000" b="1">
                <a:solidFill>
                  <a:srgbClr val="013B32"/>
                </a:solidFill>
                <a:effectLst>
                  <a:outerShdw blurRad="38100" dist="38100" dir="2700000" algn="tl">
                    <a:srgbClr val="000000">
                      <a:alpha val="43137"/>
                    </a:srgbClr>
                  </a:outerShdw>
                </a:effectLst>
              </a:rPr>
              <a:t> </a:t>
            </a:r>
          </a:p>
          <a:p>
            <a:pPr eaLnBrk="1" hangingPunct="1">
              <a:spcBef>
                <a:spcPct val="0"/>
              </a:spcBef>
              <a:buFontTx/>
              <a:buNone/>
            </a:pPr>
            <a:r>
              <a:rPr lang="en-US" altLang="en-US" sz="6600" b="1">
                <a:solidFill>
                  <a:srgbClr val="013B32"/>
                </a:solidFill>
              </a:rPr>
              <a:t>Ca ngợi mẹ con dì Năm dũng cảm, mưu trí trong cuộc đấu trí để lừa giặc; tấm lòng son sắt của người dân Nam Bộ đối với cách mạng.</a:t>
            </a:r>
          </a:p>
        </p:txBody>
      </p:sp>
      <p:pic>
        <p:nvPicPr>
          <p:cNvPr id="8" name="Picture 7">
            <a:extLst>
              <a:ext uri="{FF2B5EF4-FFF2-40B4-BE49-F238E27FC236}">
                <a16:creationId xmlns:a16="http://schemas.microsoft.com/office/drawing/2014/main" xmlns="" id="{65219EA1-9F44-4329-A92F-27B8D193B14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563" b="100000" l="9961" r="89844"/>
                    </a14:imgEffect>
                  </a14:imgLayer>
                </a14:imgProps>
              </a:ext>
            </a:extLst>
          </a:blip>
          <a:stretch>
            <a:fillRect/>
          </a:stretch>
        </p:blipFill>
        <p:spPr>
          <a:xfrm flipH="1">
            <a:off x="11582400" y="2324100"/>
            <a:ext cx="8077200" cy="8077200"/>
          </a:xfrm>
          <a:prstGeom prst="rect">
            <a:avLst/>
          </a:prstGeom>
        </p:spPr>
      </p:pic>
    </p:spTree>
    <p:extLst>
      <p:ext uri="{BB962C8B-B14F-4D97-AF65-F5344CB8AC3E}">
        <p14:creationId xmlns:p14="http://schemas.microsoft.com/office/powerpoint/2010/main" val="299054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4" name="Cloud 3">
            <a:extLst>
              <a:ext uri="{FF2B5EF4-FFF2-40B4-BE49-F238E27FC236}">
                <a16:creationId xmlns:a16="http://schemas.microsoft.com/office/drawing/2014/main" xmlns="" id="{523B9487-F423-4D5E-9AD1-AE84643B267C}"/>
              </a:ext>
            </a:extLst>
          </p:cNvPr>
          <p:cNvSpPr/>
          <p:nvPr/>
        </p:nvSpPr>
        <p:spPr>
          <a:xfrm>
            <a:off x="762000" y="1638300"/>
            <a:ext cx="11125200" cy="57150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A4D49EBC-F38F-47ED-9D9F-90A0C3831F92}"/>
              </a:ext>
            </a:extLst>
          </p:cNvPr>
          <p:cNvSpPr txBox="1"/>
          <p:nvPr/>
        </p:nvSpPr>
        <p:spPr>
          <a:xfrm>
            <a:off x="152400" y="3543299"/>
            <a:ext cx="12649200" cy="1200329"/>
          </a:xfrm>
          <a:prstGeom prst="rect">
            <a:avLst/>
          </a:prstGeom>
          <a:noFill/>
        </p:spPr>
        <p:txBody>
          <a:bodyPr wrap="square">
            <a:spAutoFit/>
          </a:bodyPr>
          <a:lstStyle/>
          <a:p>
            <a:pPr algn="ctr"/>
            <a:r>
              <a:rPr lang="pt-BR" sz="7200" b="1" smtClean="0">
                <a:solidFill>
                  <a:srgbClr val="002060"/>
                </a:solidFill>
                <a:effectLst>
                  <a:outerShdw blurRad="38100" dist="38100" dir="2700000" algn="tl">
                    <a:srgbClr val="000000">
                      <a:alpha val="43137"/>
                    </a:srgbClr>
                  </a:outerShdw>
                </a:effectLst>
                <a:latin typeface="UVN Thoi Nay Nang" panose="02020903060505020304" pitchFamily="18" charset="0"/>
                <a:ea typeface="Times New Roman" panose="02020603050405020304" pitchFamily="18" charset="0"/>
              </a:rPr>
              <a:t>LUYỆN ĐỌC DIỄN CẢM</a:t>
            </a:r>
            <a:endParaRPr lang="en-US" sz="7200" b="1">
              <a:solidFill>
                <a:srgbClr val="002060"/>
              </a:solidFill>
              <a:effectLst>
                <a:outerShdw blurRad="38100" dist="38100" dir="2700000" algn="tl">
                  <a:srgbClr val="000000">
                    <a:alpha val="43137"/>
                  </a:srgbClr>
                </a:outerShdw>
              </a:effectLst>
              <a:latin typeface="UVN Thoi Nay Nang" panose="02020903060505020304" pitchFamily="18" charset="0"/>
            </a:endParaRPr>
          </a:p>
        </p:txBody>
      </p:sp>
      <p:pic>
        <p:nvPicPr>
          <p:cNvPr id="6146" name="Picture 2" descr="Benefits of reading skills developed at an early age - ORCHIDS Schools">
            <a:extLst>
              <a:ext uri="{FF2B5EF4-FFF2-40B4-BE49-F238E27FC236}">
                <a16:creationId xmlns:a16="http://schemas.microsoft.com/office/drawing/2014/main" xmlns="" id="{E603BD03-1DE2-4A04-A3B9-E68004933AC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661" b="93792" l="28824" r="88588">
                        <a14:foregroundMark x1="73647" y1="79601" x2="73412" y2="82262"/>
                      </a14:backgroundRemoval>
                    </a14:imgEffect>
                  </a14:imgLayer>
                </a14:imgProps>
              </a:ext>
              <a:ext uri="{28A0092B-C50C-407E-A947-70E740481C1C}">
                <a14:useLocalDpi xmlns:a14="http://schemas.microsoft.com/office/drawing/2010/main" val="0"/>
              </a:ext>
            </a:extLst>
          </a:blip>
          <a:srcRect/>
          <a:stretch>
            <a:fillRect/>
          </a:stretch>
        </p:blipFill>
        <p:spPr bwMode="auto">
          <a:xfrm>
            <a:off x="5410200" y="2781300"/>
            <a:ext cx="15510332"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23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BAB3"/>
        </a:solidFill>
        <a:effectLst/>
      </p:bgPr>
    </p:bg>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xmlns="" id="{4DD30DC9-D663-4981-8879-C925775C3F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29" r="27152"/>
          <a:stretch/>
        </p:blipFill>
        <p:spPr>
          <a:xfrm>
            <a:off x="903045" y="1257300"/>
            <a:ext cx="17200719" cy="8153400"/>
          </a:xfrm>
          <a:prstGeom prst="rect">
            <a:avLst/>
          </a:prstGeom>
        </p:spPr>
      </p:pic>
      <p:sp>
        <p:nvSpPr>
          <p:cNvPr id="9" name="文本框 13">
            <a:extLst>
              <a:ext uri="{FF2B5EF4-FFF2-40B4-BE49-F238E27FC236}">
                <a16:creationId xmlns:a16="http://schemas.microsoft.com/office/drawing/2014/main" xmlns="" id="{2CB7AED8-C3A2-4662-820D-843BE40DCFC5}"/>
              </a:ext>
            </a:extLst>
          </p:cNvPr>
          <p:cNvSpPr txBox="1"/>
          <p:nvPr/>
        </p:nvSpPr>
        <p:spPr>
          <a:xfrm>
            <a:off x="3428997" y="2542788"/>
            <a:ext cx="12148813" cy="5201424"/>
          </a:xfrm>
          <a:prstGeom prst="rect">
            <a:avLst/>
          </a:prstGeom>
          <a:noFill/>
        </p:spPr>
        <p:txBody>
          <a:bodyPr wrap="square" rtlCol="0">
            <a:spAutoFit/>
          </a:bodyPr>
          <a:lstStyle/>
          <a:p>
            <a:pPr algn="ctr"/>
            <a:r>
              <a:rPr lang="en-US" altLang="zh-CN" sz="16600">
                <a:solidFill>
                  <a:srgbClr val="C00000"/>
                </a:solidFill>
                <a:effectLst>
                  <a:outerShdw blurRad="38100" dist="38100" dir="2700000" algn="tl">
                    <a:srgbClr val="000000">
                      <a:alpha val="43137"/>
                    </a:srgbClr>
                  </a:outerShdw>
                </a:effectLst>
                <a:latin typeface="UTM Magnesium" panose="02040603050506020204" pitchFamily="18" charset="0"/>
                <a:ea typeface="inpin heiti" charset="-122"/>
                <a:cs typeface="Times New Roman" panose="02020603050405020304" pitchFamily="18" charset="0"/>
              </a:rPr>
              <a:t>VẬN DỤNG</a:t>
            </a:r>
            <a:endParaRPr lang="vi-VN" altLang="zh-CN" sz="16600" dirty="0">
              <a:solidFill>
                <a:srgbClr val="C00000"/>
              </a:solidFill>
              <a:effectLst>
                <a:outerShdw blurRad="38100" dist="38100" dir="2700000" algn="tl">
                  <a:srgbClr val="000000">
                    <a:alpha val="43137"/>
                  </a:srgbClr>
                </a:outerShdw>
              </a:effectLst>
              <a:latin typeface="Script MT Bold" pitchFamily="66" charset="0"/>
              <a:ea typeface="inpin heiti" charset="-122"/>
              <a:cs typeface="Times New Roman" panose="02020603050405020304" pitchFamily="18" charset="0"/>
            </a:endParaRPr>
          </a:p>
        </p:txBody>
      </p:sp>
    </p:spTree>
    <p:extLst>
      <p:ext uri="{BB962C8B-B14F-4D97-AF65-F5344CB8AC3E}">
        <p14:creationId xmlns:p14="http://schemas.microsoft.com/office/powerpoint/2010/main" val="1778120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9"/>
                                        </p:tgtEl>
                                        <p:attrNameLst>
                                          <p:attrName>ppt_y</p:attrName>
                                        </p:attrNameLst>
                                      </p:cBhvr>
                                      <p:tavLst>
                                        <p:tav tm="0">
                                          <p:val>
                                            <p:strVal val="#ppt_y"/>
                                          </p:val>
                                        </p:tav>
                                        <p:tav tm="100000">
                                          <p:val>
                                            <p:strVal val="#ppt_y"/>
                                          </p:val>
                                        </p:tav>
                                      </p:tavLst>
                                    </p:anim>
                                    <p:anim calcmode="lin" valueType="num">
                                      <p:cBhvr>
                                        <p:cTn id="16"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BAB3"/>
        </a:solidFill>
        <a:effectLst/>
      </p:bgPr>
    </p:bg>
    <p:spTree>
      <p:nvGrpSpPr>
        <p:cNvPr id="1" name=""/>
        <p:cNvGrpSpPr/>
        <p:nvPr/>
      </p:nvGrpSpPr>
      <p:grpSpPr>
        <a:xfrm>
          <a:off x="0" y="0"/>
          <a:ext cx="0" cy="0"/>
          <a:chOff x="0" y="0"/>
          <a:chExt cx="0" cy="0"/>
        </a:xfrm>
      </p:grpSpPr>
      <p:pic>
        <p:nvPicPr>
          <p:cNvPr id="2" name="图片 5">
            <a:extLst>
              <a:ext uri="{FF2B5EF4-FFF2-40B4-BE49-F238E27FC236}">
                <a16:creationId xmlns:a16="http://schemas.microsoft.com/office/drawing/2014/main" xmlns="" id="{6636D96C-E65E-462E-AD5B-8E7B040829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219844"/>
            <a:ext cx="16840200" cy="9847312"/>
          </a:xfrm>
          <a:prstGeom prst="rect">
            <a:avLst/>
          </a:prstGeom>
        </p:spPr>
      </p:pic>
      <p:sp>
        <p:nvSpPr>
          <p:cNvPr id="4" name="TextBox 3">
            <a:extLst>
              <a:ext uri="{FF2B5EF4-FFF2-40B4-BE49-F238E27FC236}">
                <a16:creationId xmlns:a16="http://schemas.microsoft.com/office/drawing/2014/main" xmlns="" id="{C71354C7-9BD4-4BDF-B38D-369A90943AC8}"/>
              </a:ext>
            </a:extLst>
          </p:cNvPr>
          <p:cNvSpPr txBox="1"/>
          <p:nvPr/>
        </p:nvSpPr>
        <p:spPr>
          <a:xfrm>
            <a:off x="876300" y="4381500"/>
            <a:ext cx="12649200" cy="2215991"/>
          </a:xfrm>
          <a:prstGeom prst="rect">
            <a:avLst/>
          </a:prstGeom>
          <a:noFill/>
        </p:spPr>
        <p:txBody>
          <a:bodyPr wrap="square">
            <a:spAutoFit/>
          </a:bodyPr>
          <a:lstStyle/>
          <a:p>
            <a:pPr algn="ctr"/>
            <a:r>
              <a:rPr lang="da-DK" sz="13800" b="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Liên hệ thực tế</a:t>
            </a:r>
            <a:endParaRPr lang="en-US" sz="148100" b="1">
              <a:solidFill>
                <a:srgbClr val="002060"/>
              </a:solidFill>
              <a:effectLst>
                <a:outerShdw blurRad="38100" dist="38100" dir="2700000" algn="tl">
                  <a:srgbClr val="000000">
                    <a:alpha val="43137"/>
                  </a:srgbClr>
                </a:outerShdw>
              </a:effectLst>
            </a:endParaRPr>
          </a:p>
        </p:txBody>
      </p:sp>
      <p:pic>
        <p:nvPicPr>
          <p:cNvPr id="7" name="Picture 6">
            <a:extLst>
              <a:ext uri="{FF2B5EF4-FFF2-40B4-BE49-F238E27FC236}">
                <a16:creationId xmlns:a16="http://schemas.microsoft.com/office/drawing/2014/main" xmlns="" id="{F1355759-87DA-4CFB-B255-55A19FDABF3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563" b="100000" l="9961" r="89844"/>
                    </a14:imgEffect>
                  </a14:imgLayer>
                </a14:imgProps>
              </a:ext>
            </a:extLst>
          </a:blip>
          <a:stretch>
            <a:fillRect/>
          </a:stretch>
        </p:blipFill>
        <p:spPr>
          <a:xfrm flipH="1">
            <a:off x="11582400" y="2324100"/>
            <a:ext cx="8077200" cy="8077200"/>
          </a:xfrm>
          <a:prstGeom prst="rect">
            <a:avLst/>
          </a:prstGeom>
        </p:spPr>
      </p:pic>
    </p:spTree>
    <p:extLst>
      <p:ext uri="{BB962C8B-B14F-4D97-AF65-F5344CB8AC3E}">
        <p14:creationId xmlns:p14="http://schemas.microsoft.com/office/powerpoint/2010/main" val="36139431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57200" y="1638300"/>
            <a:ext cx="19759728" cy="8458200"/>
          </a:xfrm>
          <a:prstGeom prst="rect">
            <a:avLst/>
          </a:prstGeom>
        </p:spPr>
      </p:pic>
      <p:sp>
        <p:nvSpPr>
          <p:cNvPr id="8" name="TextBox 7">
            <a:extLst>
              <a:ext uri="{FF2B5EF4-FFF2-40B4-BE49-F238E27FC236}">
                <a16:creationId xmlns:a16="http://schemas.microsoft.com/office/drawing/2014/main" xmlns="" id="{D4D3C534-0265-4E30-8316-D72CD14CF13B}"/>
              </a:ext>
            </a:extLst>
          </p:cNvPr>
          <p:cNvSpPr txBox="1"/>
          <p:nvPr/>
        </p:nvSpPr>
        <p:spPr>
          <a:xfrm>
            <a:off x="3098064" y="103742"/>
            <a:ext cx="12649200" cy="1446550"/>
          </a:xfrm>
          <a:prstGeom prst="rect">
            <a:avLst/>
          </a:prstGeom>
          <a:noFill/>
        </p:spPr>
        <p:txBody>
          <a:bodyPr wrap="square">
            <a:spAutoFit/>
          </a:bodyPr>
          <a:lstStyle/>
          <a:p>
            <a:pPr algn="ctr"/>
            <a:r>
              <a:rPr lang="da-DK" sz="8800" b="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Bảo tàng Phụ nữ Nam Bộ</a:t>
            </a:r>
            <a:endParaRPr lang="en-US" sz="85700" b="1">
              <a:solidFill>
                <a:srgbClr val="002060"/>
              </a:solidFill>
              <a:effectLst>
                <a:outerShdw blurRad="38100" dist="38100" dir="2700000" algn="tl">
                  <a:srgbClr val="000000">
                    <a:alpha val="43137"/>
                  </a:srgbClr>
                </a:outerShdw>
              </a:effectLst>
            </a:endParaRPr>
          </a:p>
        </p:txBody>
      </p:sp>
      <p:pic>
        <p:nvPicPr>
          <p:cNvPr id="5126" name="Picture 6" descr="Chợ Bến Thành và Bảo tàng Phụ nữ Nam bộ được công nhận là điểm du lịch  .CÔNG AN B?C LI�U">
            <a:extLst>
              <a:ext uri="{FF2B5EF4-FFF2-40B4-BE49-F238E27FC236}">
                <a16:creationId xmlns:a16="http://schemas.microsoft.com/office/drawing/2014/main" xmlns="" id="{96B1AECB-8CED-4CDE-8F80-52117631E20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733800" y="3009900"/>
            <a:ext cx="11398810" cy="6390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87371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126"/>
                                        </p:tgtEl>
                                        <p:attrNameLst>
                                          <p:attrName>style.visibility</p:attrName>
                                        </p:attrNameLst>
                                      </p:cBhvr>
                                      <p:to>
                                        <p:strVal val="visible"/>
                                      </p:to>
                                    </p:set>
                                    <p:anim calcmode="lin" valueType="num">
                                      <p:cBhvr additive="base">
                                        <p:cTn id="12" dur="500" fill="hold"/>
                                        <p:tgtEl>
                                          <p:spTgt spid="5126"/>
                                        </p:tgtEl>
                                        <p:attrNameLst>
                                          <p:attrName>ppt_x</p:attrName>
                                        </p:attrNameLst>
                                      </p:cBhvr>
                                      <p:tavLst>
                                        <p:tav tm="0">
                                          <p:val>
                                            <p:strVal val="#ppt_x"/>
                                          </p:val>
                                        </p:tav>
                                        <p:tav tm="100000">
                                          <p:val>
                                            <p:strVal val="#ppt_x"/>
                                          </p:val>
                                        </p:tav>
                                      </p:tavLst>
                                    </p:anim>
                                    <p:anim calcmode="lin" valueType="num">
                                      <p:cBhvr additive="base">
                                        <p:cTn id="13" dur="500" fill="hold"/>
                                        <p:tgtEl>
                                          <p:spTgt spid="512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57200" y="1638300"/>
            <a:ext cx="19759728" cy="8458200"/>
          </a:xfrm>
          <a:prstGeom prst="rect">
            <a:avLst/>
          </a:prstGeom>
        </p:spPr>
      </p:pic>
      <p:pic>
        <p:nvPicPr>
          <p:cNvPr id="5122" name="Picture 2" descr="Tôn vinh giá trị truyền thống phụ nữ Nam Bộ - Báo ảnh Việt Nam">
            <a:extLst>
              <a:ext uri="{FF2B5EF4-FFF2-40B4-BE49-F238E27FC236}">
                <a16:creationId xmlns:a16="http://schemas.microsoft.com/office/drawing/2014/main" xmlns="" id="{C0B7A4C6-3DF2-43CC-80D2-7B204EAD7A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8664" y="2628900"/>
            <a:ext cx="10668000" cy="709011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D4D3C534-0265-4E30-8316-D72CD14CF13B}"/>
              </a:ext>
            </a:extLst>
          </p:cNvPr>
          <p:cNvSpPr txBox="1"/>
          <p:nvPr/>
        </p:nvSpPr>
        <p:spPr>
          <a:xfrm>
            <a:off x="3098064" y="103742"/>
            <a:ext cx="12649200" cy="1446550"/>
          </a:xfrm>
          <a:prstGeom prst="rect">
            <a:avLst/>
          </a:prstGeom>
          <a:noFill/>
        </p:spPr>
        <p:txBody>
          <a:bodyPr wrap="square">
            <a:spAutoFit/>
          </a:bodyPr>
          <a:lstStyle/>
          <a:p>
            <a:pPr algn="ctr"/>
            <a:r>
              <a:rPr lang="da-DK" sz="8800" b="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Bảo tàng Phụ nữ Nam Bộ</a:t>
            </a:r>
            <a:endParaRPr lang="en-US" sz="85700" b="1">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7139613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additive="base">
                                        <p:cTn id="12" dur="500" fill="hold"/>
                                        <p:tgtEl>
                                          <p:spTgt spid="5122"/>
                                        </p:tgtEl>
                                        <p:attrNameLst>
                                          <p:attrName>ppt_x</p:attrName>
                                        </p:attrNameLst>
                                      </p:cBhvr>
                                      <p:tavLst>
                                        <p:tav tm="0">
                                          <p:val>
                                            <p:strVal val="#ppt_x"/>
                                          </p:val>
                                        </p:tav>
                                        <p:tav tm="100000">
                                          <p:val>
                                            <p:strVal val="#ppt_x"/>
                                          </p:val>
                                        </p:tav>
                                      </p:tavLst>
                                    </p:anim>
                                    <p:anim calcmode="lin" valueType="num">
                                      <p:cBhvr additive="base">
                                        <p:cTn id="13" dur="500" fill="hold"/>
                                        <p:tgtEl>
                                          <p:spTgt spid="512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57200" y="1638300"/>
            <a:ext cx="19759728" cy="8458200"/>
          </a:xfrm>
          <a:prstGeom prst="rect">
            <a:avLst/>
          </a:prstGeom>
        </p:spPr>
      </p:pic>
      <p:sp>
        <p:nvSpPr>
          <p:cNvPr id="8" name="TextBox 7">
            <a:extLst>
              <a:ext uri="{FF2B5EF4-FFF2-40B4-BE49-F238E27FC236}">
                <a16:creationId xmlns:a16="http://schemas.microsoft.com/office/drawing/2014/main" xmlns="" id="{D4D3C534-0265-4E30-8316-D72CD14CF13B}"/>
              </a:ext>
            </a:extLst>
          </p:cNvPr>
          <p:cNvSpPr txBox="1"/>
          <p:nvPr/>
        </p:nvSpPr>
        <p:spPr>
          <a:xfrm>
            <a:off x="3098064" y="103742"/>
            <a:ext cx="12649200" cy="1446550"/>
          </a:xfrm>
          <a:prstGeom prst="rect">
            <a:avLst/>
          </a:prstGeom>
          <a:noFill/>
        </p:spPr>
        <p:txBody>
          <a:bodyPr wrap="square">
            <a:spAutoFit/>
          </a:bodyPr>
          <a:lstStyle/>
          <a:p>
            <a:pPr algn="ctr"/>
            <a:r>
              <a:rPr lang="da-DK" sz="8800" b="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Bảo tàng Phụ nữ Nam Bộ</a:t>
            </a:r>
            <a:endParaRPr lang="en-US" sz="85700" b="1">
              <a:solidFill>
                <a:srgbClr val="002060"/>
              </a:solidFill>
              <a:effectLst>
                <a:outerShdw blurRad="38100" dist="38100" dir="2700000" algn="tl">
                  <a:srgbClr val="000000">
                    <a:alpha val="43137"/>
                  </a:srgbClr>
                </a:outerShdw>
              </a:effectLst>
            </a:endParaRPr>
          </a:p>
        </p:txBody>
      </p:sp>
      <p:pic>
        <p:nvPicPr>
          <p:cNvPr id="12290" name="Picture 2" descr="Tham quan bảo tàng Phụ Nữ Nam Bộ ở Sài Gòn | An Vietnam">
            <a:extLst>
              <a:ext uri="{FF2B5EF4-FFF2-40B4-BE49-F238E27FC236}">
                <a16:creationId xmlns:a16="http://schemas.microsoft.com/office/drawing/2014/main" xmlns="" id="{C43E7FCC-5088-4C94-84B4-A08FB7D5D6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2073" y="3009900"/>
            <a:ext cx="9901182" cy="6596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25353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 calcmode="lin" valueType="num">
                                      <p:cBhvr additive="base">
                                        <p:cTn id="12" dur="500" fill="hold"/>
                                        <p:tgtEl>
                                          <p:spTgt spid="12290"/>
                                        </p:tgtEl>
                                        <p:attrNameLst>
                                          <p:attrName>ppt_x</p:attrName>
                                        </p:attrNameLst>
                                      </p:cBhvr>
                                      <p:tavLst>
                                        <p:tav tm="0">
                                          <p:val>
                                            <p:strVal val="#ppt_x"/>
                                          </p:val>
                                        </p:tav>
                                        <p:tav tm="100000">
                                          <p:val>
                                            <p:strVal val="#ppt_x"/>
                                          </p:val>
                                        </p:tav>
                                      </p:tavLst>
                                    </p:anim>
                                    <p:anim calcmode="lin" valueType="num">
                                      <p:cBhvr additive="base">
                                        <p:cTn id="13" dur="500" fill="hold"/>
                                        <p:tgtEl>
                                          <p:spTgt spid="12290"/>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57200" y="1638300"/>
            <a:ext cx="19759728" cy="8458200"/>
          </a:xfrm>
          <a:prstGeom prst="rect">
            <a:avLst/>
          </a:prstGeom>
        </p:spPr>
      </p:pic>
      <p:sp>
        <p:nvSpPr>
          <p:cNvPr id="8" name="TextBox 7">
            <a:extLst>
              <a:ext uri="{FF2B5EF4-FFF2-40B4-BE49-F238E27FC236}">
                <a16:creationId xmlns:a16="http://schemas.microsoft.com/office/drawing/2014/main" xmlns="" id="{D4D3C534-0265-4E30-8316-D72CD14CF13B}"/>
              </a:ext>
            </a:extLst>
          </p:cNvPr>
          <p:cNvSpPr txBox="1"/>
          <p:nvPr/>
        </p:nvSpPr>
        <p:spPr>
          <a:xfrm>
            <a:off x="3098064" y="103742"/>
            <a:ext cx="12649200" cy="1446550"/>
          </a:xfrm>
          <a:prstGeom prst="rect">
            <a:avLst/>
          </a:prstGeom>
          <a:noFill/>
        </p:spPr>
        <p:txBody>
          <a:bodyPr wrap="square">
            <a:spAutoFit/>
          </a:bodyPr>
          <a:lstStyle/>
          <a:p>
            <a:pPr algn="ctr"/>
            <a:r>
              <a:rPr lang="da-DK" sz="8800" b="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Bảo tàng Phụ nữ Nam Bộ</a:t>
            </a:r>
            <a:endParaRPr lang="en-US" sz="85700" b="1">
              <a:solidFill>
                <a:srgbClr val="002060"/>
              </a:solidFill>
              <a:effectLst>
                <a:outerShdw blurRad="38100" dist="38100" dir="2700000" algn="tl">
                  <a:srgbClr val="000000">
                    <a:alpha val="43137"/>
                  </a:srgbClr>
                </a:outerShdw>
              </a:effectLst>
            </a:endParaRPr>
          </a:p>
        </p:txBody>
      </p:sp>
      <p:pic>
        <p:nvPicPr>
          <p:cNvPr id="11266" name="Picture 2">
            <a:extLst>
              <a:ext uri="{FF2B5EF4-FFF2-40B4-BE49-F238E27FC236}">
                <a16:creationId xmlns:a16="http://schemas.microsoft.com/office/drawing/2014/main" xmlns="" id="{05FAFE21-73DE-4DBE-874C-4A535560B73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6200" y="2933700"/>
            <a:ext cx="11125200" cy="6675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66189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 calcmode="lin" valueType="num">
                                      <p:cBhvr additive="base">
                                        <p:cTn id="12" dur="500" fill="hold"/>
                                        <p:tgtEl>
                                          <p:spTgt spid="11266"/>
                                        </p:tgtEl>
                                        <p:attrNameLst>
                                          <p:attrName>ppt_x</p:attrName>
                                        </p:attrNameLst>
                                      </p:cBhvr>
                                      <p:tavLst>
                                        <p:tav tm="0">
                                          <p:val>
                                            <p:strVal val="#ppt_x"/>
                                          </p:val>
                                        </p:tav>
                                        <p:tav tm="100000">
                                          <p:val>
                                            <p:strVal val="#ppt_x"/>
                                          </p:val>
                                        </p:tav>
                                      </p:tavLst>
                                    </p:anim>
                                    <p:anim calcmode="lin" valueType="num">
                                      <p:cBhvr additive="base">
                                        <p:cTn id="13" dur="500" fill="hold"/>
                                        <p:tgtEl>
                                          <p:spTgt spid="1126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31CBC2F-62CB-471B-8D5F-B2C1A18D65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3" y="-5443"/>
            <a:ext cx="18288000" cy="10292443"/>
          </a:xfrm>
          <a:prstGeom prst="rect">
            <a:avLst/>
          </a:prstGeom>
        </p:spPr>
      </p:pic>
      <p:sp>
        <p:nvSpPr>
          <p:cNvPr id="3" name="文本框 13">
            <a:extLst>
              <a:ext uri="{FF2B5EF4-FFF2-40B4-BE49-F238E27FC236}">
                <a16:creationId xmlns:a16="http://schemas.microsoft.com/office/drawing/2014/main" xmlns="" id="{CB99F5A6-3E33-4433-94A5-99E366124C9A}"/>
              </a:ext>
            </a:extLst>
          </p:cNvPr>
          <p:cNvSpPr txBox="1"/>
          <p:nvPr/>
        </p:nvSpPr>
        <p:spPr>
          <a:xfrm>
            <a:off x="3069593" y="3314700"/>
            <a:ext cx="12148813" cy="5201424"/>
          </a:xfrm>
          <a:prstGeom prst="rect">
            <a:avLst/>
          </a:prstGeom>
          <a:noFill/>
        </p:spPr>
        <p:txBody>
          <a:bodyPr wrap="square" rtlCol="0">
            <a:spAutoFit/>
          </a:bodyPr>
          <a:lstStyle/>
          <a:p>
            <a:pPr algn="ctr"/>
            <a:r>
              <a:rPr lang="en-US" altLang="zh-CN" sz="16600" b="1">
                <a:ln w="57150">
                  <a:solidFill>
                    <a:srgbClr val="FFFF00"/>
                  </a:solidFill>
                </a:ln>
                <a:solidFill>
                  <a:schemeClr val="bg1"/>
                </a:solidFill>
                <a:effectLst>
                  <a:outerShdw blurRad="38100" dist="38100" dir="2700000" algn="tl">
                    <a:srgbClr val="000000">
                      <a:alpha val="43137"/>
                    </a:srgbClr>
                  </a:outerShdw>
                </a:effectLst>
                <a:latin typeface="UTM Magnesium" panose="02040603050506020204" pitchFamily="18" charset="0"/>
                <a:ea typeface="inpin heiti" charset="-122"/>
                <a:cs typeface="Times New Roman" panose="02020603050405020304" pitchFamily="18" charset="0"/>
              </a:rPr>
              <a:t>ĐỌc phân vai</a:t>
            </a:r>
            <a:endParaRPr lang="vi-VN" altLang="zh-CN" sz="16600" b="1" dirty="0">
              <a:ln w="57150">
                <a:solidFill>
                  <a:srgbClr val="FFFF00"/>
                </a:solidFill>
              </a:ln>
              <a:solidFill>
                <a:schemeClr val="bg1"/>
              </a:solidFill>
              <a:effectLst>
                <a:outerShdw blurRad="38100" dist="38100" dir="2700000" algn="tl">
                  <a:srgbClr val="000000">
                    <a:alpha val="43137"/>
                  </a:srgbClr>
                </a:outerShdw>
              </a:effectLst>
              <a:latin typeface="Script MT Bold" pitchFamily="66" charset="0"/>
              <a:ea typeface="inpin heiti" charset="-122"/>
              <a:cs typeface="Times New Roman" panose="02020603050405020304" pitchFamily="18" charset="0"/>
            </a:endParaRPr>
          </a:p>
        </p:txBody>
      </p:sp>
    </p:spTree>
    <p:extLst>
      <p:ext uri="{BB962C8B-B14F-4D97-AF65-F5344CB8AC3E}">
        <p14:creationId xmlns:p14="http://schemas.microsoft.com/office/powerpoint/2010/main" val="155003893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CE2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68603" y="1477524"/>
            <a:ext cx="14350795" cy="7331951"/>
          </a:xfrm>
          <a:prstGeom prst="rect">
            <a:avLst/>
          </a:prstGeom>
        </p:spPr>
      </p:pic>
      <p:pic>
        <p:nvPicPr>
          <p:cNvPr id="14" name="Picture 9">
            <a:extLst>
              <a:ext uri="{FF2B5EF4-FFF2-40B4-BE49-F238E27FC236}">
                <a16:creationId xmlns:a16="http://schemas.microsoft.com/office/drawing/2014/main" xmlns="" id="{6A877C3E-5D70-4CA0-93A5-29C3B0AED8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80202" y="405264"/>
            <a:ext cx="2437194" cy="2394543"/>
          </a:xfrm>
          <a:prstGeom prst="rect">
            <a:avLst/>
          </a:prstGeom>
        </p:spPr>
      </p:pic>
      <p:sp>
        <p:nvSpPr>
          <p:cNvPr id="7" name="TextBox 4">
            <a:extLst>
              <a:ext uri="{FF2B5EF4-FFF2-40B4-BE49-F238E27FC236}">
                <a16:creationId xmlns:a16="http://schemas.microsoft.com/office/drawing/2014/main" xmlns="" id="{61EBDC01-0698-4103-869E-79A4E5DBC042}"/>
              </a:ext>
            </a:extLst>
          </p:cNvPr>
          <p:cNvSpPr txBox="1"/>
          <p:nvPr/>
        </p:nvSpPr>
        <p:spPr>
          <a:xfrm>
            <a:off x="3124200" y="2060836"/>
            <a:ext cx="12039600" cy="4062651"/>
          </a:xfrm>
          <a:prstGeom prst="rect">
            <a:avLst/>
          </a:prstGeom>
        </p:spPr>
        <p:txBody>
          <a:bodyPr wrap="square" lIns="0" tIns="0" rIns="0" bIns="0" rtlCol="0" anchor="t">
            <a:spAutoFit/>
          </a:bodyPr>
          <a:lstStyle/>
          <a:p>
            <a:pPr algn="just"/>
            <a:r>
              <a:rPr lang="da-DK" sz="6600" b="1">
                <a:solidFill>
                  <a:schemeClr val="bg1"/>
                </a:solidFill>
                <a:effectLst/>
                <a:latin typeface="Times New Roman" panose="02020603050405020304" pitchFamily="18" charset="0"/>
                <a:ea typeface="Times New Roman" panose="02020603050405020304" pitchFamily="18" charset="0"/>
              </a:rPr>
              <a:t>Ghi nhớ nội dung bài đọc</a:t>
            </a:r>
          </a:p>
          <a:p>
            <a:pPr algn="just"/>
            <a:r>
              <a:rPr lang="da-DK" sz="6600" b="1">
                <a:solidFill>
                  <a:schemeClr val="bg1"/>
                </a:solidFill>
                <a:effectLst/>
                <a:latin typeface="Times New Roman" panose="02020603050405020304" pitchFamily="18" charset="0"/>
                <a:ea typeface="Times New Roman" panose="02020603050405020304" pitchFamily="18" charset="0"/>
              </a:rPr>
              <a:t>Phân vai dựng lại toàn bộ vở kịch</a:t>
            </a:r>
          </a:p>
          <a:p>
            <a:pPr algn="just"/>
            <a:r>
              <a:rPr lang="da-DK" sz="6600" b="1">
                <a:solidFill>
                  <a:schemeClr val="bg1"/>
                </a:solidFill>
                <a:latin typeface="Times New Roman" panose="02020603050405020304" pitchFamily="18" charset="0"/>
              </a:rPr>
              <a:t>Chuẩn bị bài: </a:t>
            </a:r>
          </a:p>
          <a:p>
            <a:pPr algn="just"/>
            <a:r>
              <a:rPr lang="da-DK" sz="6600" b="1">
                <a:solidFill>
                  <a:schemeClr val="bg1"/>
                </a:solidFill>
                <a:latin typeface="Times New Roman" panose="02020603050405020304" pitchFamily="18" charset="0"/>
              </a:rPr>
              <a:t>     Những con sếu bằng giấy</a:t>
            </a:r>
            <a:endParaRPr lang="en-US" sz="89500" b="1">
              <a:solidFill>
                <a:schemeClr val="bg1"/>
              </a:solidFill>
              <a:latin typeface="UVN Thoi Nay Nang" panose="02020903060505020304" pitchFamily="18" charset="0"/>
            </a:endParaRPr>
          </a:p>
        </p:txBody>
      </p:sp>
      <p:sp>
        <p:nvSpPr>
          <p:cNvPr id="8" name="TextBox 7">
            <a:extLst>
              <a:ext uri="{FF2B5EF4-FFF2-40B4-BE49-F238E27FC236}">
                <a16:creationId xmlns:a16="http://schemas.microsoft.com/office/drawing/2014/main" xmlns="" id="{D1F00072-4D62-41F4-853D-D0FC9C737B8B}"/>
              </a:ext>
            </a:extLst>
          </p:cNvPr>
          <p:cNvSpPr txBox="1"/>
          <p:nvPr/>
        </p:nvSpPr>
        <p:spPr>
          <a:xfrm>
            <a:off x="3124200" y="15734"/>
            <a:ext cx="12649200" cy="1323439"/>
          </a:xfrm>
          <a:prstGeom prst="rect">
            <a:avLst/>
          </a:prstGeom>
          <a:noFill/>
        </p:spPr>
        <p:txBody>
          <a:bodyPr wrap="square">
            <a:spAutoFit/>
          </a:bodyPr>
          <a:lstStyle/>
          <a:p>
            <a:pPr algn="ctr"/>
            <a:r>
              <a:rPr lang="pt-BR" sz="8000" b="1">
                <a:solidFill>
                  <a:srgbClr val="002060"/>
                </a:solidFill>
                <a:effectLst>
                  <a:outerShdw blurRad="38100" dist="38100" dir="2700000" algn="tl">
                    <a:srgbClr val="000000">
                      <a:alpha val="43137"/>
                    </a:srgbClr>
                  </a:outerShdw>
                </a:effectLst>
                <a:latin typeface="UVN Thoi Nay Nang" panose="02020903060505020304" pitchFamily="18" charset="0"/>
                <a:ea typeface="Times New Roman" panose="02020603050405020304" pitchFamily="18" charset="0"/>
              </a:rPr>
              <a:t>Dặn dò:</a:t>
            </a:r>
            <a:endParaRPr lang="en-US" sz="8000" b="1">
              <a:solidFill>
                <a:srgbClr val="002060"/>
              </a:solidFill>
              <a:effectLst>
                <a:outerShdw blurRad="38100" dist="38100" dir="2700000" algn="tl">
                  <a:srgbClr val="000000">
                    <a:alpha val="43137"/>
                  </a:srgbClr>
                </a:outerShdw>
              </a:effectLst>
              <a:latin typeface="UVN Thoi Nay Nang" panose="02020903060505020304" pitchFamily="18" charset="0"/>
            </a:endParaRPr>
          </a:p>
        </p:txBody>
      </p:sp>
      <p:grpSp>
        <p:nvGrpSpPr>
          <p:cNvPr id="9" name="Group 8">
            <a:extLst>
              <a:ext uri="{FF2B5EF4-FFF2-40B4-BE49-F238E27FC236}">
                <a16:creationId xmlns:a16="http://schemas.microsoft.com/office/drawing/2014/main" xmlns="" id="{E93E74DE-9EF3-4407-84A8-1424C7EFCE24}"/>
              </a:ext>
            </a:extLst>
          </p:cNvPr>
          <p:cNvGrpSpPr/>
          <p:nvPr/>
        </p:nvGrpSpPr>
        <p:grpSpPr>
          <a:xfrm flipH="1">
            <a:off x="13695259" y="2799807"/>
            <a:ext cx="5248275" cy="7772400"/>
            <a:chOff x="-593800" y="2514600"/>
            <a:chExt cx="5248275" cy="7772400"/>
          </a:xfrm>
        </p:grpSpPr>
        <p:pic>
          <p:nvPicPr>
            <p:cNvPr id="10" name="Picture 4" descr="Thanh Ma&amp;#39;s Art: Vietnamese Traditional Female Costumes">
              <a:extLst>
                <a:ext uri="{FF2B5EF4-FFF2-40B4-BE49-F238E27FC236}">
                  <a16:creationId xmlns:a16="http://schemas.microsoft.com/office/drawing/2014/main" xmlns="" id="{BFA2B0C8-5A6E-4FEF-A121-FF11C6C10A8F}"/>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Que chỉ bảng (teaching stick) đầu inox (dài 1m) - KKstore">
              <a:extLst>
                <a:ext uri="{FF2B5EF4-FFF2-40B4-BE49-F238E27FC236}">
                  <a16:creationId xmlns:a16="http://schemas.microsoft.com/office/drawing/2014/main" xmlns="" id="{8323DFA2-A4AC-4480-BFB2-E22454213C69}"/>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105466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TextBox 2"/>
          <p:cNvSpPr txBox="1"/>
          <p:nvPr/>
        </p:nvSpPr>
        <p:spPr>
          <a:xfrm>
            <a:off x="3733800" y="590479"/>
            <a:ext cx="9698099" cy="1243930"/>
          </a:xfrm>
          <a:prstGeom prst="rect">
            <a:avLst/>
          </a:prstGeom>
        </p:spPr>
        <p:txBody>
          <a:bodyPr wrap="square" lIns="0" tIns="0" rIns="0" bIns="0" rtlCol="0" anchor="t">
            <a:spAutoFit/>
          </a:bodyPr>
          <a:lstStyle/>
          <a:p>
            <a:pPr algn="r">
              <a:lnSpc>
                <a:spcPts val="9720"/>
              </a:lnSpc>
            </a:pPr>
            <a:r>
              <a:rPr lang="en-US" sz="8100" smtClean="0">
                <a:ln>
                  <a:solidFill>
                    <a:srgbClr val="013B32"/>
                  </a:solidFill>
                </a:ln>
                <a:solidFill>
                  <a:srgbClr val="3087CE"/>
                </a:solidFill>
                <a:latin typeface="Tahoma" panose="020B0604030504040204" pitchFamily="34" charset="0"/>
                <a:ea typeface="Tahoma" panose="020B0604030504040204" pitchFamily="34" charset="0"/>
                <a:cs typeface="Tahoma" panose="020B0604030504040204" pitchFamily="34" charset="0"/>
              </a:rPr>
              <a:t>MỤC TIÊU BÀI HỌC</a:t>
            </a:r>
            <a:endParaRPr lang="en-US" sz="8100">
              <a:ln>
                <a:solidFill>
                  <a:srgbClr val="013B32"/>
                </a:solidFill>
              </a:ln>
              <a:solidFill>
                <a:srgbClr val="3087CE"/>
              </a:solidFill>
              <a:latin typeface="Tahoma" panose="020B0604030504040204" pitchFamily="34" charset="0"/>
              <a:ea typeface="Tahoma" panose="020B0604030504040204" pitchFamily="34" charset="0"/>
              <a:cs typeface="Tahoma" panose="020B0604030504040204" pitchFamily="34" charset="0"/>
            </a:endParaRPr>
          </a:p>
        </p:txBody>
      </p:sp>
      <p:grpSp>
        <p:nvGrpSpPr>
          <p:cNvPr id="3" name="Group 3"/>
          <p:cNvGrpSpPr/>
          <p:nvPr/>
        </p:nvGrpSpPr>
        <p:grpSpPr>
          <a:xfrm>
            <a:off x="208398" y="2264597"/>
            <a:ext cx="9951349" cy="1861391"/>
            <a:chOff x="0" y="0"/>
            <a:chExt cx="13268465" cy="3050136"/>
          </a:xfrm>
          <a:solidFill>
            <a:srgbClr val="FFBAB3"/>
          </a:solidFill>
        </p:grpSpPr>
        <p:grpSp>
          <p:nvGrpSpPr>
            <p:cNvPr id="4" name="Group 4"/>
            <p:cNvGrpSpPr/>
            <p:nvPr/>
          </p:nvGrpSpPr>
          <p:grpSpPr>
            <a:xfrm>
              <a:off x="0" y="0"/>
              <a:ext cx="13268465" cy="3050136"/>
              <a:chOff x="0" y="0"/>
              <a:chExt cx="2968132" cy="682310"/>
            </a:xfrm>
            <a:grpFill/>
          </p:grpSpPr>
          <p:sp>
            <p:nvSpPr>
              <p:cNvPr id="5" name="Freeform 5"/>
              <p:cNvSpPr/>
              <p:nvPr/>
            </p:nvSpPr>
            <p:spPr>
              <a:xfrm>
                <a:off x="0" y="0"/>
                <a:ext cx="2968132" cy="682310"/>
              </a:xfrm>
              <a:custGeom>
                <a:avLst/>
                <a:gdLst/>
                <a:ahLst/>
                <a:cxnLst/>
                <a:rect l="l" t="t" r="r" b="b"/>
                <a:pathLst>
                  <a:path w="2968132" h="682310">
                    <a:moveTo>
                      <a:pt x="2843672" y="682310"/>
                    </a:moveTo>
                    <a:lnTo>
                      <a:pt x="124460" y="682310"/>
                    </a:lnTo>
                    <a:cubicBezTo>
                      <a:pt x="55880" y="682310"/>
                      <a:pt x="0" y="626430"/>
                      <a:pt x="0" y="557850"/>
                    </a:cubicBezTo>
                    <a:lnTo>
                      <a:pt x="0" y="124460"/>
                    </a:lnTo>
                    <a:cubicBezTo>
                      <a:pt x="0" y="55880"/>
                      <a:pt x="55880" y="0"/>
                      <a:pt x="124460" y="0"/>
                    </a:cubicBezTo>
                    <a:lnTo>
                      <a:pt x="2843672" y="0"/>
                    </a:lnTo>
                    <a:cubicBezTo>
                      <a:pt x="2912252" y="0"/>
                      <a:pt x="2968132" y="55880"/>
                      <a:pt x="2968132" y="124460"/>
                    </a:cubicBezTo>
                    <a:lnTo>
                      <a:pt x="2968132" y="557850"/>
                    </a:lnTo>
                    <a:cubicBezTo>
                      <a:pt x="2968132" y="626430"/>
                      <a:pt x="2912252" y="682310"/>
                      <a:pt x="2843672" y="682310"/>
                    </a:cubicBezTo>
                    <a:close/>
                  </a:path>
                </a:pathLst>
              </a:custGeom>
              <a:grpFill/>
            </p:spPr>
          </p:sp>
        </p:grpSp>
        <p:sp>
          <p:nvSpPr>
            <p:cNvPr id="7" name="TextBox 7"/>
            <p:cNvSpPr txBox="1"/>
            <p:nvPr/>
          </p:nvSpPr>
          <p:spPr>
            <a:xfrm>
              <a:off x="716357" y="1349666"/>
              <a:ext cx="11299285" cy="632307"/>
            </a:xfrm>
            <a:prstGeom prst="rect">
              <a:avLst/>
            </a:prstGeom>
            <a:grpFill/>
          </p:spPr>
          <p:txBody>
            <a:bodyPr lIns="0" tIns="0" rIns="0" bIns="0" rtlCol="0" anchor="t">
              <a:spAutoFit/>
            </a:bodyPr>
            <a:lstStyle/>
            <a:p>
              <a:pPr>
                <a:lnSpc>
                  <a:spcPts val="3120"/>
                </a:lnSpc>
              </a:pPr>
              <a:endParaRPr lang="en-US" sz="2400">
                <a:solidFill>
                  <a:srgbClr val="3C4D69"/>
                </a:solidFill>
                <a:latin typeface="Varela Round"/>
              </a:endParaRPr>
            </a:p>
          </p:txBody>
        </p:sp>
      </p:grpSp>
      <p:grpSp>
        <p:nvGrpSpPr>
          <p:cNvPr id="9" name="Group 9"/>
          <p:cNvGrpSpPr/>
          <p:nvPr/>
        </p:nvGrpSpPr>
        <p:grpSpPr>
          <a:xfrm>
            <a:off x="208397" y="4254351"/>
            <a:ext cx="9951349" cy="1861391"/>
            <a:chOff x="0" y="0"/>
            <a:chExt cx="2968132" cy="682310"/>
          </a:xfrm>
          <a:solidFill>
            <a:srgbClr val="FFBAB3"/>
          </a:solidFill>
        </p:grpSpPr>
        <p:sp>
          <p:nvSpPr>
            <p:cNvPr id="10" name="Freeform 10"/>
            <p:cNvSpPr/>
            <p:nvPr/>
          </p:nvSpPr>
          <p:spPr>
            <a:xfrm>
              <a:off x="0" y="0"/>
              <a:ext cx="2968132" cy="682310"/>
            </a:xfrm>
            <a:custGeom>
              <a:avLst/>
              <a:gdLst/>
              <a:ahLst/>
              <a:cxnLst/>
              <a:rect l="l" t="t" r="r" b="b"/>
              <a:pathLst>
                <a:path w="2968132" h="682310">
                  <a:moveTo>
                    <a:pt x="2843672" y="682310"/>
                  </a:moveTo>
                  <a:lnTo>
                    <a:pt x="124460" y="682310"/>
                  </a:lnTo>
                  <a:cubicBezTo>
                    <a:pt x="55880" y="682310"/>
                    <a:pt x="0" y="626430"/>
                    <a:pt x="0" y="557850"/>
                  </a:cubicBezTo>
                  <a:lnTo>
                    <a:pt x="0" y="124460"/>
                  </a:lnTo>
                  <a:cubicBezTo>
                    <a:pt x="0" y="55880"/>
                    <a:pt x="55880" y="0"/>
                    <a:pt x="124460" y="0"/>
                  </a:cubicBezTo>
                  <a:lnTo>
                    <a:pt x="2843672" y="0"/>
                  </a:lnTo>
                  <a:cubicBezTo>
                    <a:pt x="2912252" y="0"/>
                    <a:pt x="2968132" y="55880"/>
                    <a:pt x="2968132" y="124460"/>
                  </a:cubicBezTo>
                  <a:lnTo>
                    <a:pt x="2968132" y="557850"/>
                  </a:lnTo>
                  <a:cubicBezTo>
                    <a:pt x="2968132" y="626430"/>
                    <a:pt x="2912252" y="682310"/>
                    <a:pt x="2843672" y="682310"/>
                  </a:cubicBezTo>
                  <a:close/>
                </a:path>
              </a:pathLst>
            </a:custGeom>
            <a:grpFill/>
          </p:spPr>
        </p:sp>
      </p:grpSp>
      <p:grpSp>
        <p:nvGrpSpPr>
          <p:cNvPr id="14" name="Group 14"/>
          <p:cNvGrpSpPr/>
          <p:nvPr/>
        </p:nvGrpSpPr>
        <p:grpSpPr>
          <a:xfrm>
            <a:off x="208397" y="6280156"/>
            <a:ext cx="9951349" cy="1832872"/>
            <a:chOff x="0" y="0"/>
            <a:chExt cx="2968132" cy="671856"/>
          </a:xfrm>
          <a:solidFill>
            <a:srgbClr val="FFBAB3"/>
          </a:solidFill>
        </p:grpSpPr>
        <p:sp>
          <p:nvSpPr>
            <p:cNvPr id="15" name="Freeform 15"/>
            <p:cNvSpPr/>
            <p:nvPr/>
          </p:nvSpPr>
          <p:spPr>
            <a:xfrm>
              <a:off x="0" y="0"/>
              <a:ext cx="2968132" cy="671856"/>
            </a:xfrm>
            <a:custGeom>
              <a:avLst/>
              <a:gdLst/>
              <a:ahLst/>
              <a:cxnLst/>
              <a:rect l="l" t="t" r="r" b="b"/>
              <a:pathLst>
                <a:path w="2968132" h="671856">
                  <a:moveTo>
                    <a:pt x="2843672" y="671856"/>
                  </a:moveTo>
                  <a:lnTo>
                    <a:pt x="124460" y="671856"/>
                  </a:lnTo>
                  <a:cubicBezTo>
                    <a:pt x="55880" y="671856"/>
                    <a:pt x="0" y="615976"/>
                    <a:pt x="0" y="547396"/>
                  </a:cubicBezTo>
                  <a:lnTo>
                    <a:pt x="0" y="124460"/>
                  </a:lnTo>
                  <a:cubicBezTo>
                    <a:pt x="0" y="55880"/>
                    <a:pt x="55880" y="0"/>
                    <a:pt x="124460" y="0"/>
                  </a:cubicBezTo>
                  <a:lnTo>
                    <a:pt x="2843672" y="0"/>
                  </a:lnTo>
                  <a:cubicBezTo>
                    <a:pt x="2912252" y="0"/>
                    <a:pt x="2968132" y="55880"/>
                    <a:pt x="2968132" y="124460"/>
                  </a:cubicBezTo>
                  <a:lnTo>
                    <a:pt x="2968132" y="547396"/>
                  </a:lnTo>
                  <a:cubicBezTo>
                    <a:pt x="2968132" y="615976"/>
                    <a:pt x="2912252" y="671856"/>
                    <a:pt x="2843672" y="671856"/>
                  </a:cubicBezTo>
                  <a:close/>
                </a:path>
              </a:pathLst>
            </a:custGeom>
            <a:grpFill/>
          </p:spPr>
        </p:sp>
      </p:grpSp>
      <p:sp>
        <p:nvSpPr>
          <p:cNvPr id="37" name="文本框 3">
            <a:extLst>
              <a:ext uri="{FF2B5EF4-FFF2-40B4-BE49-F238E27FC236}">
                <a16:creationId xmlns:a16="http://schemas.microsoft.com/office/drawing/2014/main" xmlns="" id="{86AEB57E-3F0A-4018-B5A8-5ED340BD3A8C}"/>
              </a:ext>
            </a:extLst>
          </p:cNvPr>
          <p:cNvSpPr txBox="1"/>
          <p:nvPr/>
        </p:nvSpPr>
        <p:spPr>
          <a:xfrm>
            <a:off x="1260615" y="2767035"/>
            <a:ext cx="8565208" cy="830997"/>
          </a:xfrm>
          <a:prstGeom prst="rect">
            <a:avLst/>
          </a:prstGeom>
          <a:noFill/>
        </p:spPr>
        <p:txBody>
          <a:bodyPr wrap="square">
            <a:spAutoFit/>
            <a:scene3d>
              <a:camera prst="orthographicFront"/>
              <a:lightRig rig="threePt" dir="t"/>
            </a:scene3d>
            <a:sp3d contourW="12700"/>
          </a:bodyPr>
          <a:lstStyle/>
          <a:p>
            <a:pPr>
              <a:defRPr/>
            </a:pPr>
            <a:r>
              <a:rPr lang="en-US" altLang="zh-CN" sz="4800" b="1"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Đọc</a:t>
            </a:r>
            <a:r>
              <a:rPr lang="en-US" altLang="zh-CN" sz="48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to rõ,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diễn</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cảm</a:t>
            </a:r>
            <a:r>
              <a:rPr lang="vi-VN"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phân vai</a:t>
            </a:r>
            <a:endParaRPr lang="zh-CN" altLang="en-US"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xmlns="" id="{E8F1769D-8F65-4B50-81C7-0E3548C6511D}"/>
              </a:ext>
            </a:extLst>
          </p:cNvPr>
          <p:cNvSpPr/>
          <p:nvPr/>
        </p:nvSpPr>
        <p:spPr>
          <a:xfrm>
            <a:off x="761993" y="4282309"/>
            <a:ext cx="9090360" cy="1569660"/>
          </a:xfrm>
          <a:prstGeom prst="rect">
            <a:avLst/>
          </a:prstGeom>
        </p:spPr>
        <p:txBody>
          <a:bodyPr wrap="square">
            <a:spAutoFit/>
          </a:bodyPr>
          <a:lstStyle/>
          <a:p>
            <a:pPr algn="ctr">
              <a:defRPr/>
            </a:pP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Trả</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lời</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đúng</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a:t>
            </a:r>
            <a:r>
              <a:rPr lang="en-US" altLang="zh-CN" sz="48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hỏi </a:t>
            </a:r>
          </a:p>
          <a:p>
            <a:pPr algn="ctr">
              <a:defRPr/>
            </a:pPr>
            <a:r>
              <a:rPr lang="en-US" altLang="zh-CN" sz="48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đó</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rút</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dung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CN" altLang="en-US"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9" name="Rectangle 38">
            <a:extLst>
              <a:ext uri="{FF2B5EF4-FFF2-40B4-BE49-F238E27FC236}">
                <a16:creationId xmlns:a16="http://schemas.microsoft.com/office/drawing/2014/main" xmlns="" id="{621CD252-1C75-4AFE-9006-402E3C56854E}"/>
              </a:ext>
            </a:extLst>
          </p:cNvPr>
          <p:cNvSpPr/>
          <p:nvPr/>
        </p:nvSpPr>
        <p:spPr>
          <a:xfrm>
            <a:off x="3156407" y="6605867"/>
            <a:ext cx="4087979" cy="830997"/>
          </a:xfrm>
          <a:prstGeom prst="rect">
            <a:avLst/>
          </a:prstGeom>
        </p:spPr>
        <p:txBody>
          <a:bodyPr wrap="none">
            <a:spAutoFit/>
          </a:bodyPr>
          <a:lstStyle/>
          <a:p>
            <a:pPr>
              <a:defRPr/>
            </a:pP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zh-CN" sz="4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đọc</a:t>
            </a:r>
            <a:r>
              <a:rPr lang="en-US" altLang="zh-C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hay</a:t>
            </a:r>
            <a:endParaRPr lang="zh-CN" altLang="en-US"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1" name="Picture 40" descr="https://i.pinimg.com/564x/8b/b5/48/8bb54801ec2aaed0d749a12d5d87589f.jpg">
            <a:extLst>
              <a:ext uri="{FF2B5EF4-FFF2-40B4-BE49-F238E27FC236}">
                <a16:creationId xmlns:a16="http://schemas.microsoft.com/office/drawing/2014/main" xmlns="" id="{7641C493-E01D-43D8-8B42-D8A275D7F7A8}"/>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26064" y1="27288" x2="73582" y2="49396"/>
                        <a14:foregroundMark x1="47340" y1="21244" x2="54610" y2="30743"/>
                        <a14:foregroundMark x1="22163" y1="28497" x2="25177" y2="31088"/>
                        <a14:foregroundMark x1="20035" y1="34542" x2="24113" y2="34197"/>
                        <a14:foregroundMark x1="19504" y1="33506" x2="43794" y2="48359"/>
                      </a14:backgroundRemoval>
                    </a14:imgEffect>
                  </a14:imgLayer>
                </a14:imgProps>
              </a:ext>
              <a:ext uri="{28A0092B-C50C-407E-A947-70E740481C1C}">
                <a14:useLocalDpi xmlns:a14="http://schemas.microsoft.com/office/drawing/2010/main" val="0"/>
              </a:ext>
            </a:extLst>
          </a:blip>
          <a:srcRect l="4837" t="19007"/>
          <a:stretch/>
        </p:blipFill>
        <p:spPr bwMode="auto">
          <a:xfrm>
            <a:off x="24536400" y="2561764"/>
            <a:ext cx="10147803" cy="9536067"/>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14">
            <a:extLst>
              <a:ext uri="{FF2B5EF4-FFF2-40B4-BE49-F238E27FC236}">
                <a16:creationId xmlns:a16="http://schemas.microsoft.com/office/drawing/2014/main" xmlns="" id="{B7DD6834-F467-400A-9984-13B11D7CAA1A}"/>
              </a:ext>
            </a:extLst>
          </p:cNvPr>
          <p:cNvGrpSpPr/>
          <p:nvPr/>
        </p:nvGrpSpPr>
        <p:grpSpPr>
          <a:xfrm>
            <a:off x="208396" y="8220049"/>
            <a:ext cx="9951349" cy="1832872"/>
            <a:chOff x="0" y="0"/>
            <a:chExt cx="2968132" cy="671856"/>
          </a:xfrm>
          <a:solidFill>
            <a:srgbClr val="FFBAB3"/>
          </a:solidFill>
        </p:grpSpPr>
        <p:sp>
          <p:nvSpPr>
            <p:cNvPr id="43" name="Freeform 15">
              <a:extLst>
                <a:ext uri="{FF2B5EF4-FFF2-40B4-BE49-F238E27FC236}">
                  <a16:creationId xmlns:a16="http://schemas.microsoft.com/office/drawing/2014/main" xmlns="" id="{27D40CF3-F5E3-4626-8EBB-0FB5A6188488}"/>
                </a:ext>
              </a:extLst>
            </p:cNvPr>
            <p:cNvSpPr/>
            <p:nvPr/>
          </p:nvSpPr>
          <p:spPr>
            <a:xfrm>
              <a:off x="0" y="0"/>
              <a:ext cx="2968132" cy="671856"/>
            </a:xfrm>
            <a:custGeom>
              <a:avLst/>
              <a:gdLst/>
              <a:ahLst/>
              <a:cxnLst/>
              <a:rect l="l" t="t" r="r" b="b"/>
              <a:pathLst>
                <a:path w="2968132" h="671856">
                  <a:moveTo>
                    <a:pt x="2843672" y="671856"/>
                  </a:moveTo>
                  <a:lnTo>
                    <a:pt x="124460" y="671856"/>
                  </a:lnTo>
                  <a:cubicBezTo>
                    <a:pt x="55880" y="671856"/>
                    <a:pt x="0" y="615976"/>
                    <a:pt x="0" y="547396"/>
                  </a:cubicBezTo>
                  <a:lnTo>
                    <a:pt x="0" y="124460"/>
                  </a:lnTo>
                  <a:cubicBezTo>
                    <a:pt x="0" y="55880"/>
                    <a:pt x="55880" y="0"/>
                    <a:pt x="124460" y="0"/>
                  </a:cubicBezTo>
                  <a:lnTo>
                    <a:pt x="2843672" y="0"/>
                  </a:lnTo>
                  <a:cubicBezTo>
                    <a:pt x="2912252" y="0"/>
                    <a:pt x="2968132" y="55880"/>
                    <a:pt x="2968132" y="124460"/>
                  </a:cubicBezTo>
                  <a:lnTo>
                    <a:pt x="2968132" y="547396"/>
                  </a:lnTo>
                  <a:cubicBezTo>
                    <a:pt x="2968132" y="615976"/>
                    <a:pt x="2912252" y="671856"/>
                    <a:pt x="2843672" y="671856"/>
                  </a:cubicBezTo>
                  <a:close/>
                </a:path>
              </a:pathLst>
            </a:custGeom>
            <a:grpFill/>
          </p:spPr>
        </p:sp>
      </p:grpSp>
      <p:sp>
        <p:nvSpPr>
          <p:cNvPr id="40" name="Rectangle 39">
            <a:extLst>
              <a:ext uri="{FF2B5EF4-FFF2-40B4-BE49-F238E27FC236}">
                <a16:creationId xmlns:a16="http://schemas.microsoft.com/office/drawing/2014/main" xmlns="" id="{625C4847-9853-4063-92A6-6C4D81B55B70}"/>
              </a:ext>
            </a:extLst>
          </p:cNvPr>
          <p:cNvSpPr/>
          <p:nvPr/>
        </p:nvSpPr>
        <p:spPr>
          <a:xfrm>
            <a:off x="1101025" y="8240907"/>
            <a:ext cx="8884389" cy="1569660"/>
          </a:xfrm>
          <a:prstGeom prst="rect">
            <a:avLst/>
          </a:prstGeom>
        </p:spPr>
        <p:txBody>
          <a:bodyPr wrap="square">
            <a:spAutoFit/>
          </a:bodyPr>
          <a:lstStyle/>
          <a:p>
            <a:pPr algn="ctr">
              <a:defRPr/>
            </a:pPr>
            <a:r>
              <a:rPr lang="vi-VN" altLang="zh-CN" sz="4800" b="1" dirty="0">
                <a:solidFill>
                  <a:srgbClr val="002060"/>
                </a:solidFill>
                <a:effectLst>
                  <a:outerShdw blurRad="38100" dist="38100" dir="2700000" algn="tl">
                    <a:srgbClr val="000000">
                      <a:alpha val="43137"/>
                    </a:srgbClr>
                  </a:outerShdw>
                </a:effectLst>
                <a:latin typeface="+mj-lt"/>
                <a:cs typeface="Arial" panose="020B0604020202020204" pitchFamily="34" charset="0"/>
              </a:rPr>
              <a:t>Hiểu </a:t>
            </a:r>
            <a:r>
              <a:rPr lang="vi-VN" altLang="zh-CN" sz="4800" b="1">
                <a:solidFill>
                  <a:srgbClr val="002060"/>
                </a:solidFill>
                <a:effectLst>
                  <a:outerShdw blurRad="38100" dist="38100" dir="2700000" algn="tl">
                    <a:srgbClr val="000000">
                      <a:alpha val="43137"/>
                    </a:srgbClr>
                  </a:outerShdw>
                </a:effectLst>
                <a:latin typeface="+mj-lt"/>
                <a:cs typeface="Arial" panose="020B0604020202020204" pitchFamily="34" charset="0"/>
              </a:rPr>
              <a:t>thêm về </a:t>
            </a:r>
            <a:endParaRPr lang="en-US" altLang="zh-CN" sz="4800" b="1">
              <a:solidFill>
                <a:srgbClr val="002060"/>
              </a:solidFill>
              <a:effectLst>
                <a:outerShdw blurRad="38100" dist="38100" dir="2700000" algn="tl">
                  <a:srgbClr val="000000">
                    <a:alpha val="43137"/>
                  </a:srgbClr>
                </a:outerShdw>
              </a:effectLst>
              <a:latin typeface="+mj-lt"/>
              <a:cs typeface="Arial" panose="020B0604020202020204" pitchFamily="34" charset="0"/>
            </a:endParaRPr>
          </a:p>
          <a:p>
            <a:pPr algn="ctr">
              <a:defRPr/>
            </a:pPr>
            <a:r>
              <a:rPr lang="vi-VN" altLang="zh-CN" sz="4800" b="1">
                <a:solidFill>
                  <a:srgbClr val="002060"/>
                </a:solidFill>
                <a:effectLst>
                  <a:outerShdw blurRad="38100" dist="38100" dir="2700000" algn="tl">
                    <a:srgbClr val="000000">
                      <a:alpha val="43137"/>
                    </a:srgbClr>
                  </a:outerShdw>
                </a:effectLst>
                <a:latin typeface="+mj-lt"/>
                <a:cs typeface="Arial" panose="020B0604020202020204" pitchFamily="34" charset="0"/>
              </a:rPr>
              <a:t>lòng </a:t>
            </a:r>
            <a:r>
              <a:rPr lang="vi-VN" altLang="zh-CN" sz="4800" b="1" dirty="0">
                <a:solidFill>
                  <a:srgbClr val="002060"/>
                </a:solidFill>
                <a:effectLst>
                  <a:outerShdw blurRad="38100" dist="38100" dir="2700000" algn="tl">
                    <a:srgbClr val="000000">
                      <a:alpha val="43137"/>
                    </a:srgbClr>
                  </a:outerShdw>
                </a:effectLst>
                <a:latin typeface="+mj-lt"/>
                <a:cs typeface="Arial" panose="020B0604020202020204" pitchFamily="34" charset="0"/>
              </a:rPr>
              <a:t>yêu nước của nhân dân ta</a:t>
            </a:r>
            <a:endParaRPr lang="zh-CN" altLang="en-US" sz="4800" b="1" dirty="0">
              <a:solidFill>
                <a:srgbClr val="002060"/>
              </a:solidFill>
              <a:effectLst>
                <a:outerShdw blurRad="38100" dist="38100" dir="2700000" algn="tl">
                  <a:srgbClr val="000000">
                    <a:alpha val="43137"/>
                  </a:srgbClr>
                </a:outerShdw>
              </a:effectLst>
              <a:latin typeface="+mj-lt"/>
              <a:cs typeface="Arial" panose="020B0604020202020204" pitchFamily="34" charset="0"/>
            </a:endParaRPr>
          </a:p>
        </p:txBody>
      </p:sp>
      <p:pic>
        <p:nvPicPr>
          <p:cNvPr id="3074" name="Picture 2" descr="Mô hình SMART là gì? Xác định mục tiêu Marketing theo SMART">
            <a:extLst>
              <a:ext uri="{FF2B5EF4-FFF2-40B4-BE49-F238E27FC236}">
                <a16:creationId xmlns:a16="http://schemas.microsoft.com/office/drawing/2014/main" xmlns="" id="{405A9C4A-D029-4A25-AECF-8548A61A651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750" b="93750" l="4813" r="94688">
                        <a14:foregroundMark x1="26500" y1="37188" x2="26750" y2="42708"/>
                        <a14:foregroundMark x1="72563" y1="55417" x2="78188" y2="60000"/>
                        <a14:foregroundMark x1="83188" y1="58021" x2="79938" y2="65729"/>
                      </a14:backgroundRemoval>
                    </a14:imgEffect>
                  </a14:imgLayer>
                </a14:imgProps>
              </a:ext>
              <a:ext uri="{28A0092B-C50C-407E-A947-70E740481C1C}">
                <a14:useLocalDpi xmlns:a14="http://schemas.microsoft.com/office/drawing/2010/main" val="0"/>
              </a:ext>
            </a:extLst>
          </a:blip>
          <a:srcRect/>
          <a:stretch>
            <a:fillRect/>
          </a:stretch>
        </p:blipFill>
        <p:spPr bwMode="auto">
          <a:xfrm>
            <a:off x="8763000" y="4762500"/>
            <a:ext cx="10061110" cy="60366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down)">
                                      <p:cBhvr>
                                        <p:cTn id="25" dur="500"/>
                                        <p:tgtEl>
                                          <p:spTgt spid="37"/>
                                        </p:tgtEl>
                                      </p:cBhvr>
                                    </p:animEffect>
                                  </p:childTnLst>
                                </p:cTn>
                              </p:par>
                              <p:par>
                                <p:cTn id="26" presetID="22" presetClass="entr" presetSubtype="4"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00"/>
                                        <p:tgtEl>
                                          <p:spTgt spid="9"/>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wipe(down)">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wipe(down)">
                                      <p:cBhvr>
                                        <p:cTn id="41" dur="500"/>
                                        <p:tgtEl>
                                          <p:spTgt spid="39"/>
                                        </p:tgtEl>
                                      </p:cBhvr>
                                    </p:animEffect>
                                  </p:childTnLst>
                                </p:cTn>
                              </p:par>
                              <p:par>
                                <p:cTn id="42" presetID="22" presetClass="entr" presetSubtype="4"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ipe(down)">
                                      <p:cBhvr>
                                        <p:cTn id="49" dur="500"/>
                                        <p:tgtEl>
                                          <p:spTgt spid="40"/>
                                        </p:tgtEl>
                                      </p:cBhvr>
                                    </p:animEffect>
                                  </p:childTnLst>
                                </p:cTn>
                              </p:par>
                              <p:par>
                                <p:cTn id="50" presetID="22" presetClass="entr" presetSubtype="4" fill="hold" nodeType="with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down)">
                                      <p:cBhvr>
                                        <p:cTn id="5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7" grpId="0"/>
      <p:bldP spid="38" grpId="0"/>
      <p:bldP spid="39" grpId="0"/>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48" name="文本框 13">
            <a:extLst>
              <a:ext uri="{FF2B5EF4-FFF2-40B4-BE49-F238E27FC236}">
                <a16:creationId xmlns:a16="http://schemas.microsoft.com/office/drawing/2014/main" xmlns="" id="{010ADEEF-9D65-402E-A78B-D7A542EFC55C}"/>
              </a:ext>
            </a:extLst>
          </p:cNvPr>
          <p:cNvSpPr txBox="1"/>
          <p:nvPr/>
        </p:nvSpPr>
        <p:spPr>
          <a:xfrm>
            <a:off x="2955360" y="301704"/>
            <a:ext cx="12509815" cy="923330"/>
          </a:xfrm>
          <a:prstGeom prst="rect">
            <a:avLst/>
          </a:prstGeom>
          <a:noFill/>
        </p:spPr>
        <p:txBody>
          <a:bodyPr wrap="square" rtlCol="0">
            <a:spAutoFit/>
          </a:bodyPr>
          <a:lstStyle/>
          <a:p>
            <a:pPr algn="ctr"/>
            <a:r>
              <a:rPr lang="en-US" altLang="zh-CN" sz="5400" u="sng" err="1">
                <a:solidFill>
                  <a:srgbClr val="76B531"/>
                </a:solidFill>
                <a:effectLst>
                  <a:outerShdw blurRad="38100" dist="38100" dir="2700000" algn="tl">
                    <a:srgbClr val="000000">
                      <a:alpha val="43137"/>
                    </a:srgbClr>
                  </a:outerShdw>
                </a:effectLst>
                <a:latin typeface="UTM Hanzel" panose="02040603050506020204" pitchFamily="18" charset="0"/>
                <a:ea typeface="inpin heiti" charset="-122"/>
                <a:cs typeface="Times New Roman" panose="02020603050405020304" pitchFamily="18" charset="0"/>
              </a:rPr>
              <a:t>Tập</a:t>
            </a:r>
            <a:r>
              <a:rPr lang="en-US" altLang="zh-CN" sz="5400" u="sng">
                <a:solidFill>
                  <a:srgbClr val="76B531"/>
                </a:solidFill>
                <a:effectLst>
                  <a:outerShdw blurRad="38100" dist="38100" dir="2700000" algn="tl">
                    <a:srgbClr val="000000">
                      <a:alpha val="43137"/>
                    </a:srgbClr>
                  </a:outerShdw>
                </a:effectLst>
                <a:latin typeface="UTM Hanzel" panose="02040603050506020204" pitchFamily="18" charset="0"/>
                <a:ea typeface="inpin heiti" charset="-122"/>
                <a:cs typeface="Times New Roman" panose="02020603050405020304" pitchFamily="18" charset="0"/>
              </a:rPr>
              <a:t> đọc</a:t>
            </a:r>
            <a:endParaRPr lang="en-US" altLang="zh-CN" sz="5400" u="sng" dirty="0">
              <a:solidFill>
                <a:srgbClr val="76B531"/>
              </a:solidFill>
              <a:effectLst>
                <a:outerShdw blurRad="38100" dist="38100" dir="2700000" algn="tl">
                  <a:srgbClr val="000000">
                    <a:alpha val="43137"/>
                  </a:srgbClr>
                </a:outerShdw>
              </a:effectLst>
              <a:latin typeface="UTM Hanzel" panose="02040603050506020204" pitchFamily="18" charset="0"/>
              <a:ea typeface="inpin heiti" charset="-122"/>
              <a:cs typeface="Times New Roman" panose="02020603050405020304" pitchFamily="18" charset="0"/>
            </a:endParaRPr>
          </a:p>
        </p:txBody>
      </p:sp>
      <p:sp>
        <p:nvSpPr>
          <p:cNvPr id="49" name="文本框 13">
            <a:extLst>
              <a:ext uri="{FF2B5EF4-FFF2-40B4-BE49-F238E27FC236}">
                <a16:creationId xmlns:a16="http://schemas.microsoft.com/office/drawing/2014/main" xmlns="" id="{F395F800-4527-48FE-8078-07AB8BDAF67B}"/>
              </a:ext>
            </a:extLst>
          </p:cNvPr>
          <p:cNvSpPr txBox="1"/>
          <p:nvPr/>
        </p:nvSpPr>
        <p:spPr>
          <a:xfrm>
            <a:off x="1143000" y="1407974"/>
            <a:ext cx="18135600" cy="1754326"/>
          </a:xfrm>
          <a:prstGeom prst="rect">
            <a:avLst/>
          </a:prstGeom>
          <a:noFill/>
        </p:spPr>
        <p:txBody>
          <a:bodyPr wrap="square" rtlCol="0">
            <a:spAutoFit/>
          </a:bodyPr>
          <a:lstStyle/>
          <a:p>
            <a:pPr algn="ctr"/>
            <a:r>
              <a:rPr lang="en-US" altLang="zh-CN" sz="8000" b="1" smtClean="0">
                <a:solidFill>
                  <a:srgbClr val="76B531"/>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LÒNG DÂN (TIẾP THEO)</a:t>
            </a:r>
            <a:endParaRPr lang="vi-VN" altLang="zh-CN" sz="8000" b="1" smtClean="0">
              <a:solidFill>
                <a:srgbClr val="76B531"/>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a:p>
            <a:pPr algn="r"/>
            <a:endParaRPr lang="zh-CN" altLang="en-US" sz="2400" b="1" i="1" dirty="0">
              <a:solidFill>
                <a:srgbClr val="76B531"/>
              </a:solidFill>
              <a:latin typeface="Times New Roman" panose="02020603050405020304" pitchFamily="18" charset="0"/>
              <a:ea typeface="inpin heiti" charset="-122"/>
              <a:cs typeface="Times New Roman" panose="02020603050405020304" pitchFamily="18" charset="0"/>
            </a:endParaRPr>
          </a:p>
        </p:txBody>
      </p:sp>
      <p:grpSp>
        <p:nvGrpSpPr>
          <p:cNvPr id="51" name="Group 13">
            <a:extLst>
              <a:ext uri="{FF2B5EF4-FFF2-40B4-BE49-F238E27FC236}">
                <a16:creationId xmlns:a16="http://schemas.microsoft.com/office/drawing/2014/main" xmlns="" id="{1160F54A-A635-40A4-83EE-F595FD9F4A41}"/>
              </a:ext>
            </a:extLst>
          </p:cNvPr>
          <p:cNvGrpSpPr/>
          <p:nvPr/>
        </p:nvGrpSpPr>
        <p:grpSpPr>
          <a:xfrm>
            <a:off x="1468782" y="3162300"/>
            <a:ext cx="4730794" cy="4528580"/>
            <a:chOff x="0" y="0"/>
            <a:chExt cx="1600293" cy="1531890"/>
          </a:xfrm>
        </p:grpSpPr>
        <p:sp>
          <p:nvSpPr>
            <p:cNvPr id="54" name="Freeform 14">
              <a:extLst>
                <a:ext uri="{FF2B5EF4-FFF2-40B4-BE49-F238E27FC236}">
                  <a16:creationId xmlns:a16="http://schemas.microsoft.com/office/drawing/2014/main" xmlns="" id="{846EC271-66DE-4CD4-BBC0-D646F28DE74F}"/>
                </a:ext>
              </a:extLst>
            </p:cNvPr>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solidFill>
              <a:srgbClr val="FFBAB3"/>
            </a:solidFill>
          </p:spPr>
        </p:sp>
      </p:grpSp>
      <p:grpSp>
        <p:nvGrpSpPr>
          <p:cNvPr id="57" name="Group 13">
            <a:extLst>
              <a:ext uri="{FF2B5EF4-FFF2-40B4-BE49-F238E27FC236}">
                <a16:creationId xmlns:a16="http://schemas.microsoft.com/office/drawing/2014/main" xmlns="" id="{22412CB1-9EA0-4F87-BC34-316F00AA2A39}"/>
              </a:ext>
            </a:extLst>
          </p:cNvPr>
          <p:cNvGrpSpPr/>
          <p:nvPr/>
        </p:nvGrpSpPr>
        <p:grpSpPr>
          <a:xfrm>
            <a:off x="12678569" y="7887221"/>
            <a:ext cx="4730794" cy="2399779"/>
            <a:chOff x="0" y="0"/>
            <a:chExt cx="1600293" cy="1531890"/>
          </a:xfrm>
          <a:solidFill>
            <a:srgbClr val="84653C"/>
          </a:solidFill>
        </p:grpSpPr>
        <p:sp>
          <p:nvSpPr>
            <p:cNvPr id="58" name="Freeform 14">
              <a:extLst>
                <a:ext uri="{FF2B5EF4-FFF2-40B4-BE49-F238E27FC236}">
                  <a16:creationId xmlns:a16="http://schemas.microsoft.com/office/drawing/2014/main" xmlns="" id="{4175623C-CD43-4D45-934D-EEF407A4F97C}"/>
                </a:ext>
              </a:extLst>
            </p:cNvPr>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grpFill/>
          </p:spPr>
        </p:sp>
      </p:grpSp>
      <p:grpSp>
        <p:nvGrpSpPr>
          <p:cNvPr id="55" name="Group 13">
            <a:extLst>
              <a:ext uri="{FF2B5EF4-FFF2-40B4-BE49-F238E27FC236}">
                <a16:creationId xmlns:a16="http://schemas.microsoft.com/office/drawing/2014/main" xmlns="" id="{AA4F5C68-5579-4F2D-A55D-009D2634BEAA}"/>
              </a:ext>
            </a:extLst>
          </p:cNvPr>
          <p:cNvGrpSpPr/>
          <p:nvPr/>
        </p:nvGrpSpPr>
        <p:grpSpPr>
          <a:xfrm>
            <a:off x="304800" y="6518412"/>
            <a:ext cx="2825794" cy="3077468"/>
            <a:chOff x="0" y="0"/>
            <a:chExt cx="1600293" cy="1531890"/>
          </a:xfrm>
          <a:solidFill>
            <a:srgbClr val="92D050"/>
          </a:solidFill>
        </p:grpSpPr>
        <p:sp>
          <p:nvSpPr>
            <p:cNvPr id="56" name="Freeform 14">
              <a:extLst>
                <a:ext uri="{FF2B5EF4-FFF2-40B4-BE49-F238E27FC236}">
                  <a16:creationId xmlns:a16="http://schemas.microsoft.com/office/drawing/2014/main" xmlns="" id="{D01C5959-62B4-4DBE-96A6-12BCB3D856E1}"/>
                </a:ext>
              </a:extLst>
            </p:cNvPr>
            <p:cNvSpPr/>
            <p:nvPr/>
          </p:nvSpPr>
          <p:spPr>
            <a:xfrm>
              <a:off x="0" y="0"/>
              <a:ext cx="1600293" cy="1531890"/>
            </a:xfrm>
            <a:custGeom>
              <a:avLst/>
              <a:gdLst/>
              <a:ahLst/>
              <a:cxnLst/>
              <a:rect l="l" t="t" r="r" b="b"/>
              <a:pathLst>
                <a:path w="1600293" h="1531890">
                  <a:moveTo>
                    <a:pt x="1475833" y="1531890"/>
                  </a:moveTo>
                  <a:lnTo>
                    <a:pt x="124460" y="1531890"/>
                  </a:lnTo>
                  <a:cubicBezTo>
                    <a:pt x="55880" y="1531890"/>
                    <a:pt x="0" y="1476010"/>
                    <a:pt x="0" y="1407430"/>
                  </a:cubicBezTo>
                  <a:lnTo>
                    <a:pt x="0" y="124460"/>
                  </a:lnTo>
                  <a:cubicBezTo>
                    <a:pt x="0" y="55880"/>
                    <a:pt x="55880" y="0"/>
                    <a:pt x="124460" y="0"/>
                  </a:cubicBezTo>
                  <a:lnTo>
                    <a:pt x="1475833" y="0"/>
                  </a:lnTo>
                  <a:cubicBezTo>
                    <a:pt x="1544413" y="0"/>
                    <a:pt x="1600293" y="55880"/>
                    <a:pt x="1600293" y="124460"/>
                  </a:cubicBezTo>
                  <a:lnTo>
                    <a:pt x="1600293" y="1407430"/>
                  </a:lnTo>
                  <a:cubicBezTo>
                    <a:pt x="1600293" y="1476010"/>
                    <a:pt x="1544413" y="1531890"/>
                    <a:pt x="1475833" y="1531890"/>
                  </a:cubicBezTo>
                  <a:close/>
                </a:path>
              </a:pathLst>
            </a:custGeom>
            <a:grpFill/>
          </p:spPr>
        </p:sp>
      </p:grpSp>
      <p:sp>
        <p:nvSpPr>
          <p:cNvPr id="60" name="文本框 13">
            <a:extLst>
              <a:ext uri="{FF2B5EF4-FFF2-40B4-BE49-F238E27FC236}">
                <a16:creationId xmlns:a16="http://schemas.microsoft.com/office/drawing/2014/main" xmlns="" id="{7C9C0A2A-E267-4AF6-BD6E-55867A4F165F}"/>
              </a:ext>
            </a:extLst>
          </p:cNvPr>
          <p:cNvSpPr txBox="1"/>
          <p:nvPr/>
        </p:nvSpPr>
        <p:spPr>
          <a:xfrm>
            <a:off x="10439400" y="3002460"/>
            <a:ext cx="7597139" cy="646331"/>
          </a:xfrm>
          <a:prstGeom prst="rect">
            <a:avLst/>
          </a:prstGeom>
          <a:noFill/>
        </p:spPr>
        <p:txBody>
          <a:bodyPr wrap="square" rtlCol="0">
            <a:spAutoFit/>
          </a:bodyPr>
          <a:lstStyle/>
          <a:p>
            <a:pPr algn="ctr"/>
            <a:r>
              <a:rPr lang="en-US" altLang="zh-CN" sz="3600">
                <a:solidFill>
                  <a:srgbClr val="76B531"/>
                </a:solidFill>
                <a:effectLst>
                  <a:outerShdw blurRad="38100" dist="38100" dir="2700000" algn="tl">
                    <a:srgbClr val="000000">
                      <a:alpha val="43137"/>
                    </a:srgbClr>
                  </a:outerShdw>
                </a:effectLst>
                <a:latin typeface="UTM A&amp;S Graceland" panose="02040603050506020204" pitchFamily="18" charset="0"/>
                <a:ea typeface="inpin heiti" charset="-122"/>
                <a:cs typeface="Times New Roman" panose="02020603050405020304" pitchFamily="18" charset="0"/>
              </a:rPr>
              <a:t>Theo Nguyễn Văn Xe</a:t>
            </a:r>
            <a:endParaRPr lang="en-US" altLang="zh-CN" sz="3600" dirty="0">
              <a:solidFill>
                <a:srgbClr val="76B531"/>
              </a:solidFill>
              <a:effectLst>
                <a:outerShdw blurRad="38100" dist="38100" dir="2700000" algn="tl">
                  <a:srgbClr val="000000">
                    <a:alpha val="43137"/>
                  </a:srgbClr>
                </a:outerShdw>
              </a:effectLst>
              <a:latin typeface="UTM A&amp;S Graceland" panose="02040603050506020204" pitchFamily="18" charset="0"/>
              <a:ea typeface="inpin heiti" charset="-122"/>
              <a:cs typeface="Times New Roman" panose="02020603050405020304" pitchFamily="18" charset="0"/>
            </a:endParaRPr>
          </a:p>
        </p:txBody>
      </p:sp>
      <p:pic>
        <p:nvPicPr>
          <p:cNvPr id="2050" name="Picture 2" descr="Trả lời câu hỏi bài Lòng dân (tiếp theo) | Hướng dẫn chi tiết từng câu hỏi  bài Lòng dân (tiếp theo)">
            <a:extLst>
              <a:ext uri="{FF2B5EF4-FFF2-40B4-BE49-F238E27FC236}">
                <a16:creationId xmlns:a16="http://schemas.microsoft.com/office/drawing/2014/main" xmlns="" id="{2D6AB436-D34A-421D-B446-99D67C825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0763" y="3771901"/>
            <a:ext cx="11003502" cy="582398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8"/>
                                        </p:tgtEl>
                                        <p:attrNameLst>
                                          <p:attrName>ppt_y</p:attrName>
                                        </p:attrNameLst>
                                      </p:cBhvr>
                                      <p:tavLst>
                                        <p:tav tm="0">
                                          <p:val>
                                            <p:strVal val="#ppt_y"/>
                                          </p:val>
                                        </p:tav>
                                        <p:tav tm="100000">
                                          <p:val>
                                            <p:strVal val="#ppt_y"/>
                                          </p:val>
                                        </p:tav>
                                      </p:tavLst>
                                    </p:anim>
                                    <p:anim calcmode="lin" valueType="num">
                                      <p:cBhvr>
                                        <p:cTn id="9" dur="500" fill="hold"/>
                                        <p:tgtEl>
                                          <p:spTgt spid="4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8"/>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49"/>
                                        </p:tgtEl>
                                        <p:attrNameLst>
                                          <p:attrName>style.visibility</p:attrName>
                                        </p:attrNameLst>
                                      </p:cBhvr>
                                      <p:to>
                                        <p:strVal val="visible"/>
                                      </p:to>
                                    </p:set>
                                    <p:anim calcmode="lin" valueType="num">
                                      <p:cBhvr>
                                        <p:cTn id="16" dur="500" fill="hold"/>
                                        <p:tgtEl>
                                          <p:spTgt spid="49"/>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9"/>
                                        </p:tgtEl>
                                        <p:attrNameLst>
                                          <p:attrName>ppt_y</p:attrName>
                                        </p:attrNameLst>
                                      </p:cBhvr>
                                      <p:tavLst>
                                        <p:tav tm="0">
                                          <p:val>
                                            <p:strVal val="#ppt_y"/>
                                          </p:val>
                                        </p:tav>
                                        <p:tav tm="100000">
                                          <p:val>
                                            <p:strVal val="#ppt_y"/>
                                          </p:val>
                                        </p:tav>
                                      </p:tavLst>
                                    </p:anim>
                                    <p:anim calcmode="lin" valueType="num">
                                      <p:cBhvr>
                                        <p:cTn id="18" dur="500" fill="hold"/>
                                        <p:tgtEl>
                                          <p:spTgt spid="49"/>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9"/>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9"/>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60"/>
                                        </p:tgtEl>
                                        <p:attrNameLst>
                                          <p:attrName>style.visibility</p:attrName>
                                        </p:attrNameLst>
                                      </p:cBhvr>
                                      <p:to>
                                        <p:strVal val="visible"/>
                                      </p:to>
                                    </p:set>
                                    <p:anim calcmode="lin" valueType="num">
                                      <p:cBhvr>
                                        <p:cTn id="25" dur="500" fill="hold"/>
                                        <p:tgtEl>
                                          <p:spTgt spid="60"/>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0"/>
                                        </p:tgtEl>
                                        <p:attrNameLst>
                                          <p:attrName>ppt_y</p:attrName>
                                        </p:attrNameLst>
                                      </p:cBhvr>
                                      <p:tavLst>
                                        <p:tav tm="0">
                                          <p:val>
                                            <p:strVal val="#ppt_y"/>
                                          </p:val>
                                        </p:tav>
                                        <p:tav tm="100000">
                                          <p:val>
                                            <p:strVal val="#ppt_y"/>
                                          </p:val>
                                        </p:tav>
                                      </p:tavLst>
                                    </p:anim>
                                    <p:anim calcmode="lin" valueType="num">
                                      <p:cBhvr>
                                        <p:cTn id="27" dur="500" fill="hold"/>
                                        <p:tgtEl>
                                          <p:spTgt spid="60"/>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0"/>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050"/>
                                        </p:tgtEl>
                                        <p:attrNameLst>
                                          <p:attrName>style.visibility</p:attrName>
                                        </p:attrNameLst>
                                      </p:cBhvr>
                                      <p:to>
                                        <p:strVal val="visible"/>
                                      </p:to>
                                    </p:set>
                                    <p:animEffect transition="in" filter="barn(inVertical)">
                                      <p:cBhvr>
                                        <p:cTn id="3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6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12" name="TextBox 12"/>
          <p:cNvSpPr txBox="1"/>
          <p:nvPr/>
        </p:nvSpPr>
        <p:spPr>
          <a:xfrm>
            <a:off x="2825102" y="489441"/>
            <a:ext cx="14545726" cy="1384995"/>
          </a:xfrm>
          <a:prstGeom prst="rect">
            <a:avLst/>
          </a:prstGeom>
        </p:spPr>
        <p:txBody>
          <a:bodyPr wrap="square" lIns="0" tIns="0" rIns="0" bIns="0" rtlCol="0" anchor="t">
            <a:spAutoFit/>
          </a:bodyPr>
          <a:lstStyle/>
          <a:p>
            <a:pPr>
              <a:lnSpc>
                <a:spcPts val="10800"/>
              </a:lnSpc>
            </a:pPr>
            <a:r>
              <a:rPr lang="en-US" sz="9000">
                <a:solidFill>
                  <a:srgbClr val="000000"/>
                </a:solidFill>
                <a:latin typeface="UVN Thoi Nay Nang" panose="02020903060505020304" pitchFamily="18" charset="0"/>
              </a:rPr>
              <a:t>Giọng đọc các nhân vật</a:t>
            </a:r>
          </a:p>
        </p:txBody>
      </p:sp>
      <p:grpSp>
        <p:nvGrpSpPr>
          <p:cNvPr id="10" name="Group 9">
            <a:extLst>
              <a:ext uri="{FF2B5EF4-FFF2-40B4-BE49-F238E27FC236}">
                <a16:creationId xmlns:a16="http://schemas.microsoft.com/office/drawing/2014/main" xmlns="" id="{B0C77D33-9B02-44C7-82BF-42E1D2C7C332}"/>
              </a:ext>
            </a:extLst>
          </p:cNvPr>
          <p:cNvGrpSpPr/>
          <p:nvPr/>
        </p:nvGrpSpPr>
        <p:grpSpPr>
          <a:xfrm>
            <a:off x="826437" y="2936395"/>
            <a:ext cx="16558983" cy="2080375"/>
            <a:chOff x="873357" y="2014163"/>
            <a:chExt cx="16558983" cy="2080375"/>
          </a:xfrm>
        </p:grpSpPr>
        <p:grpSp>
          <p:nvGrpSpPr>
            <p:cNvPr id="2" name="Group 2"/>
            <p:cNvGrpSpPr/>
            <p:nvPr/>
          </p:nvGrpSpPr>
          <p:grpSpPr>
            <a:xfrm>
              <a:off x="4495800" y="2019300"/>
              <a:ext cx="2649539" cy="2056866"/>
              <a:chOff x="0" y="0"/>
              <a:chExt cx="8543362" cy="5110089"/>
            </a:xfrm>
          </p:grpSpPr>
          <p:grpSp>
            <p:nvGrpSpPr>
              <p:cNvPr id="3" name="Group 3"/>
              <p:cNvGrpSpPr/>
              <p:nvPr/>
            </p:nvGrpSpPr>
            <p:grpSpPr>
              <a:xfrm>
                <a:off x="0" y="0"/>
                <a:ext cx="8543362" cy="5110089"/>
                <a:chOff x="0" y="0"/>
                <a:chExt cx="2167483" cy="1296448"/>
              </a:xfrm>
            </p:grpSpPr>
            <p:sp>
              <p:nvSpPr>
                <p:cNvPr id="4" name="Freeform 4"/>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5" name="TextBox 5"/>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grpSp>
          <p:nvGrpSpPr>
            <p:cNvPr id="24" name="Group 2">
              <a:extLst>
                <a:ext uri="{FF2B5EF4-FFF2-40B4-BE49-F238E27FC236}">
                  <a16:creationId xmlns:a16="http://schemas.microsoft.com/office/drawing/2014/main" xmlns="" id="{2DEFEFEE-55A5-438D-851C-9C65DBD09492}"/>
                </a:ext>
              </a:extLst>
            </p:cNvPr>
            <p:cNvGrpSpPr/>
            <p:nvPr/>
          </p:nvGrpSpPr>
          <p:grpSpPr>
            <a:xfrm>
              <a:off x="7390007" y="2019300"/>
              <a:ext cx="10042333" cy="2056866"/>
              <a:chOff x="0" y="0"/>
              <a:chExt cx="8543362" cy="5110089"/>
            </a:xfrm>
          </p:grpSpPr>
          <p:grpSp>
            <p:nvGrpSpPr>
              <p:cNvPr id="25" name="Group 3">
                <a:extLst>
                  <a:ext uri="{FF2B5EF4-FFF2-40B4-BE49-F238E27FC236}">
                    <a16:creationId xmlns:a16="http://schemas.microsoft.com/office/drawing/2014/main" xmlns="" id="{C2BCD251-5B68-4AFD-86D9-4172A8186075}"/>
                  </a:ext>
                </a:extLst>
              </p:cNvPr>
              <p:cNvGrpSpPr/>
              <p:nvPr/>
            </p:nvGrpSpPr>
            <p:grpSpPr>
              <a:xfrm>
                <a:off x="0" y="0"/>
                <a:ext cx="8543362" cy="5110089"/>
                <a:chOff x="0" y="0"/>
                <a:chExt cx="2167483" cy="1296448"/>
              </a:xfrm>
            </p:grpSpPr>
            <p:sp>
              <p:nvSpPr>
                <p:cNvPr id="27" name="Freeform 4">
                  <a:extLst>
                    <a:ext uri="{FF2B5EF4-FFF2-40B4-BE49-F238E27FC236}">
                      <a16:creationId xmlns:a16="http://schemas.microsoft.com/office/drawing/2014/main" xmlns="" id="{3C56C31A-F6C0-4991-8D47-7F640D50D242}"/>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26" name="TextBox 5">
                <a:extLst>
                  <a:ext uri="{FF2B5EF4-FFF2-40B4-BE49-F238E27FC236}">
                    <a16:creationId xmlns:a16="http://schemas.microsoft.com/office/drawing/2014/main" xmlns="" id="{AFD8B4AA-6CED-4CA6-93C3-9D9628B8A212}"/>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sp>
          <p:nvSpPr>
            <p:cNvPr id="36" name="TextBox 35">
              <a:extLst>
                <a:ext uri="{FF2B5EF4-FFF2-40B4-BE49-F238E27FC236}">
                  <a16:creationId xmlns:a16="http://schemas.microsoft.com/office/drawing/2014/main" xmlns="" id="{51501AEF-A38A-4A98-A37C-73678B30A8D5}"/>
                </a:ext>
              </a:extLst>
            </p:cNvPr>
            <p:cNvSpPr txBox="1"/>
            <p:nvPr/>
          </p:nvSpPr>
          <p:spPr>
            <a:xfrm>
              <a:off x="4626412" y="2686835"/>
              <a:ext cx="2388310" cy="1077218"/>
            </a:xfrm>
            <a:prstGeom prst="rect">
              <a:avLst/>
            </a:prstGeom>
            <a:noFill/>
          </p:spPr>
          <p:txBody>
            <a:bodyPr wrap="square" rtlCol="0">
              <a:spAutoFit/>
            </a:bodyPr>
            <a:lstStyle/>
            <a:p>
              <a:pPr algn="ctr"/>
              <a:r>
                <a:rPr lang="en-US" sz="3200" b="1" dirty="0" err="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Cai</a:t>
              </a:r>
              <a:r>
                <a:rPr lang="en-US"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lính</a:t>
              </a:r>
              <a:endParaRPr lang="vi-VN"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7" name="文本框 47">
              <a:extLst>
                <a:ext uri="{FF2B5EF4-FFF2-40B4-BE49-F238E27FC236}">
                  <a16:creationId xmlns:a16="http://schemas.microsoft.com/office/drawing/2014/main" xmlns="" id="{0968C47F-2BEC-43B0-B01D-8121974E04FB}"/>
                </a:ext>
              </a:extLst>
            </p:cNvPr>
            <p:cNvSpPr txBox="1">
              <a:spLocks noChangeArrowheads="1"/>
            </p:cNvSpPr>
            <p:nvPr/>
          </p:nvSpPr>
          <p:spPr bwMode="auto">
            <a:xfrm>
              <a:off x="7453107" y="2448763"/>
              <a:ext cx="901318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t>
              </a:r>
              <a:r>
                <a:rPr lang="vi-VN" sz="32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ống </a:t>
              </a:r>
              <a:r>
                <a:rPr lang="vi-VN"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hách, </a:t>
              </a:r>
              <a:r>
                <a:rPr lang="vi-VN" sz="32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xấc xược</a:t>
              </a:r>
              <a:r>
                <a:rPr lang="en-US" sz="3200" b="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để dọa dẫm</a:t>
              </a:r>
            </a:p>
            <a:p>
              <a:pPr>
                <a:lnSpc>
                  <a:spcPct val="100000"/>
                </a:lnSpc>
                <a:spcBef>
                  <a:spcPct val="0"/>
                </a:spcBef>
                <a:buNone/>
              </a:pPr>
              <a:r>
                <a:rPr lang="en-US" altLang="zh-CN" sz="3200" b="1">
                  <a:solidFill>
                    <a:srgbClr val="00206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Dịu giọng, ngọt ngào để dụ dỗ, xin ăn</a:t>
              </a:r>
              <a:endParaRPr lang="zh-CN" altLang="en-US"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grpSp>
          <p:nvGrpSpPr>
            <p:cNvPr id="45" name="Group 2">
              <a:extLst>
                <a:ext uri="{FF2B5EF4-FFF2-40B4-BE49-F238E27FC236}">
                  <a16:creationId xmlns:a16="http://schemas.microsoft.com/office/drawing/2014/main" xmlns="" id="{4FCE13ED-3FCB-4D3C-AAC6-15E0670F28BF}"/>
                </a:ext>
              </a:extLst>
            </p:cNvPr>
            <p:cNvGrpSpPr/>
            <p:nvPr/>
          </p:nvGrpSpPr>
          <p:grpSpPr>
            <a:xfrm>
              <a:off x="873357" y="2014163"/>
              <a:ext cx="3307623" cy="2080375"/>
              <a:chOff x="0" y="0"/>
              <a:chExt cx="8543362" cy="5110089"/>
            </a:xfrm>
          </p:grpSpPr>
          <p:grpSp>
            <p:nvGrpSpPr>
              <p:cNvPr id="46" name="Group 3">
                <a:extLst>
                  <a:ext uri="{FF2B5EF4-FFF2-40B4-BE49-F238E27FC236}">
                    <a16:creationId xmlns:a16="http://schemas.microsoft.com/office/drawing/2014/main" xmlns="" id="{13719E45-2B16-4EFA-9DEB-134626F83D36}"/>
                  </a:ext>
                </a:extLst>
              </p:cNvPr>
              <p:cNvGrpSpPr/>
              <p:nvPr/>
            </p:nvGrpSpPr>
            <p:grpSpPr>
              <a:xfrm>
                <a:off x="0" y="0"/>
                <a:ext cx="8543362" cy="5110089"/>
                <a:chOff x="0" y="0"/>
                <a:chExt cx="2167483" cy="1296448"/>
              </a:xfrm>
            </p:grpSpPr>
            <p:sp>
              <p:nvSpPr>
                <p:cNvPr id="48" name="Freeform 4">
                  <a:extLst>
                    <a:ext uri="{FF2B5EF4-FFF2-40B4-BE49-F238E27FC236}">
                      <a16:creationId xmlns:a16="http://schemas.microsoft.com/office/drawing/2014/main" xmlns="" id="{533D7C4B-2F2A-48AE-89CD-9591C409657E}"/>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47" name="TextBox 5">
                <a:extLst>
                  <a:ext uri="{FF2B5EF4-FFF2-40B4-BE49-F238E27FC236}">
                    <a16:creationId xmlns:a16="http://schemas.microsoft.com/office/drawing/2014/main" xmlns="" id="{C924E1BC-C923-4C5E-86FB-38C887085CB4}"/>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pic>
          <p:nvPicPr>
            <p:cNvPr id="1026" name="Picture 2" descr="Trả lời câu hỏi bài Lòng dân (tiếp theo) | Hướng dẫn chi tiết từng câu hỏi  bài Lòng dân (tiếp theo)">
              <a:extLst>
                <a:ext uri="{FF2B5EF4-FFF2-40B4-BE49-F238E27FC236}">
                  <a16:creationId xmlns:a16="http://schemas.microsoft.com/office/drawing/2014/main" xmlns="" id="{DE63D1C3-95E6-4C6C-A636-FFA6D4511A5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869" b="61885" l="1735" r="46421">
                          <a14:foregroundMark x1="7809" y1="60246" x2="16703" y2="57787"/>
                          <a14:foregroundMark x1="23644" y1="59836" x2="32972" y2="59016"/>
                        </a14:backgroundRemoval>
                      </a14:imgEffect>
                    </a14:imgLayer>
                  </a14:imgProps>
                </a:ext>
                <a:ext uri="{28A0092B-C50C-407E-A947-70E740481C1C}">
                  <a14:useLocalDpi xmlns:a14="http://schemas.microsoft.com/office/drawing/2010/main" val="0"/>
                </a:ext>
              </a:extLst>
            </a:blip>
            <a:srcRect r="51009" b="40972"/>
            <a:stretch/>
          </p:blipFill>
          <p:spPr bwMode="auto">
            <a:xfrm>
              <a:off x="969881" y="2037672"/>
              <a:ext cx="3225330" cy="20568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xmlns="" id="{755B5DCF-9EE4-4000-BE64-ABDED2D6BB78}"/>
              </a:ext>
            </a:extLst>
          </p:cNvPr>
          <p:cNvGrpSpPr/>
          <p:nvPr/>
        </p:nvGrpSpPr>
        <p:grpSpPr>
          <a:xfrm>
            <a:off x="632746" y="7266578"/>
            <a:ext cx="16756845" cy="2254943"/>
            <a:chOff x="679666" y="6344346"/>
            <a:chExt cx="16756845" cy="2254943"/>
          </a:xfrm>
        </p:grpSpPr>
        <p:grpSp>
          <p:nvGrpSpPr>
            <p:cNvPr id="20" name="Group 2">
              <a:extLst>
                <a:ext uri="{FF2B5EF4-FFF2-40B4-BE49-F238E27FC236}">
                  <a16:creationId xmlns:a16="http://schemas.microsoft.com/office/drawing/2014/main" xmlns="" id="{D6B59C42-DCF6-4DF3-8750-232565185511}"/>
                </a:ext>
              </a:extLst>
            </p:cNvPr>
            <p:cNvGrpSpPr/>
            <p:nvPr/>
          </p:nvGrpSpPr>
          <p:grpSpPr>
            <a:xfrm>
              <a:off x="4495799" y="6542423"/>
              <a:ext cx="2649539" cy="2056866"/>
              <a:chOff x="0" y="0"/>
              <a:chExt cx="8543362" cy="5110089"/>
            </a:xfrm>
          </p:grpSpPr>
          <p:grpSp>
            <p:nvGrpSpPr>
              <p:cNvPr id="21" name="Group 3">
                <a:extLst>
                  <a:ext uri="{FF2B5EF4-FFF2-40B4-BE49-F238E27FC236}">
                    <a16:creationId xmlns:a16="http://schemas.microsoft.com/office/drawing/2014/main" xmlns="" id="{8B9291B9-3672-4F63-A550-564D1860CDCB}"/>
                  </a:ext>
                </a:extLst>
              </p:cNvPr>
              <p:cNvGrpSpPr/>
              <p:nvPr/>
            </p:nvGrpSpPr>
            <p:grpSpPr>
              <a:xfrm>
                <a:off x="0" y="0"/>
                <a:ext cx="8543362" cy="5110089"/>
                <a:chOff x="0" y="0"/>
                <a:chExt cx="2167483" cy="1296448"/>
              </a:xfrm>
            </p:grpSpPr>
            <p:sp>
              <p:nvSpPr>
                <p:cNvPr id="23" name="Freeform 4">
                  <a:extLst>
                    <a:ext uri="{FF2B5EF4-FFF2-40B4-BE49-F238E27FC236}">
                      <a16:creationId xmlns:a16="http://schemas.microsoft.com/office/drawing/2014/main" xmlns="" id="{7B149387-88E4-4954-A2B8-5276EFB5D848}"/>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22" name="TextBox 5">
                <a:extLst>
                  <a:ext uri="{FF2B5EF4-FFF2-40B4-BE49-F238E27FC236}">
                    <a16:creationId xmlns:a16="http://schemas.microsoft.com/office/drawing/2014/main" xmlns="" id="{A18CF63A-CA83-45C7-B1AB-D30B8647245D}"/>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grpSp>
          <p:nvGrpSpPr>
            <p:cNvPr id="32" name="Group 2">
              <a:extLst>
                <a:ext uri="{FF2B5EF4-FFF2-40B4-BE49-F238E27FC236}">
                  <a16:creationId xmlns:a16="http://schemas.microsoft.com/office/drawing/2014/main" xmlns="" id="{87246923-4566-404D-B1F4-AA5B4963A9AD}"/>
                </a:ext>
              </a:extLst>
            </p:cNvPr>
            <p:cNvGrpSpPr/>
            <p:nvPr/>
          </p:nvGrpSpPr>
          <p:grpSpPr>
            <a:xfrm>
              <a:off x="7390006" y="6542423"/>
              <a:ext cx="10042333" cy="2056866"/>
              <a:chOff x="0" y="0"/>
              <a:chExt cx="8543362" cy="5110089"/>
            </a:xfrm>
          </p:grpSpPr>
          <p:grpSp>
            <p:nvGrpSpPr>
              <p:cNvPr id="33" name="Group 3">
                <a:extLst>
                  <a:ext uri="{FF2B5EF4-FFF2-40B4-BE49-F238E27FC236}">
                    <a16:creationId xmlns:a16="http://schemas.microsoft.com/office/drawing/2014/main" xmlns="" id="{DB4E0B83-0292-4C87-8E1F-E903F227D5E0}"/>
                  </a:ext>
                </a:extLst>
              </p:cNvPr>
              <p:cNvGrpSpPr/>
              <p:nvPr/>
            </p:nvGrpSpPr>
            <p:grpSpPr>
              <a:xfrm>
                <a:off x="0" y="0"/>
                <a:ext cx="8543362" cy="5110089"/>
                <a:chOff x="0" y="0"/>
                <a:chExt cx="2167483" cy="1296448"/>
              </a:xfrm>
            </p:grpSpPr>
            <p:sp>
              <p:nvSpPr>
                <p:cNvPr id="35" name="Freeform 4">
                  <a:extLst>
                    <a:ext uri="{FF2B5EF4-FFF2-40B4-BE49-F238E27FC236}">
                      <a16:creationId xmlns:a16="http://schemas.microsoft.com/office/drawing/2014/main" xmlns="" id="{F2A89301-21D4-4753-9090-65A7562FF4BE}"/>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34" name="TextBox 5">
                <a:extLst>
                  <a:ext uri="{FF2B5EF4-FFF2-40B4-BE49-F238E27FC236}">
                    <a16:creationId xmlns:a16="http://schemas.microsoft.com/office/drawing/2014/main" xmlns="" id="{16FADCEA-A4EE-46DE-93D8-5AA7DAA01213}"/>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sp>
          <p:nvSpPr>
            <p:cNvPr id="39" name="TextBox 38">
              <a:extLst>
                <a:ext uri="{FF2B5EF4-FFF2-40B4-BE49-F238E27FC236}">
                  <a16:creationId xmlns:a16="http://schemas.microsoft.com/office/drawing/2014/main" xmlns="" id="{1AF789B8-B1F0-46E0-89AB-16B6200BEE38}"/>
                </a:ext>
              </a:extLst>
            </p:cNvPr>
            <p:cNvSpPr txBox="1"/>
            <p:nvPr/>
          </p:nvSpPr>
          <p:spPr>
            <a:xfrm>
              <a:off x="4515036" y="7087585"/>
              <a:ext cx="2692283" cy="1077218"/>
            </a:xfrm>
            <a:prstGeom prst="rect">
              <a:avLst/>
            </a:prstGeom>
            <a:noFill/>
          </p:spPr>
          <p:txBody>
            <a:bodyPr wrap="square" rtlCol="0">
              <a:spAutoFit/>
            </a:bodyPr>
            <a:lstStyle/>
            <a:p>
              <a:pPr algn="ctr"/>
              <a:r>
                <a:rPr lang="en-US" sz="3200" b="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Dì Năm</a:t>
              </a:r>
            </a:p>
            <a:p>
              <a:pPr algn="ctr"/>
              <a:r>
                <a:rPr lang="en-US" sz="3200" b="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 chú cán bộ</a:t>
              </a:r>
              <a:endParaRPr lang="en-US" sz="3200" b="1" dirty="0">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1" name="文本框 46">
              <a:extLst>
                <a:ext uri="{FF2B5EF4-FFF2-40B4-BE49-F238E27FC236}">
                  <a16:creationId xmlns:a16="http://schemas.microsoft.com/office/drawing/2014/main" xmlns="" id="{077C1972-F2FF-48FA-875C-B0338BA64C45}"/>
                </a:ext>
              </a:extLst>
            </p:cNvPr>
            <p:cNvSpPr txBox="1">
              <a:spLocks noChangeArrowheads="1"/>
            </p:cNvSpPr>
            <p:nvPr/>
          </p:nvSpPr>
          <p:spPr bwMode="auto">
            <a:xfrm>
              <a:off x="7592759" y="7286570"/>
              <a:ext cx="98437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sz="3200" b="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Tự nhiên, bình tĩnh</a:t>
              </a:r>
              <a:endParaRPr lang="zh-CN" alt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grpSp>
          <p:nvGrpSpPr>
            <p:cNvPr id="55" name="Group 2">
              <a:extLst>
                <a:ext uri="{FF2B5EF4-FFF2-40B4-BE49-F238E27FC236}">
                  <a16:creationId xmlns:a16="http://schemas.microsoft.com/office/drawing/2014/main" xmlns="" id="{4BCC75CC-1653-461A-8028-7F5952603FB0}"/>
                </a:ext>
              </a:extLst>
            </p:cNvPr>
            <p:cNvGrpSpPr/>
            <p:nvPr/>
          </p:nvGrpSpPr>
          <p:grpSpPr>
            <a:xfrm>
              <a:off x="927729" y="6504423"/>
              <a:ext cx="3307623" cy="2080375"/>
              <a:chOff x="0" y="0"/>
              <a:chExt cx="8543362" cy="5110089"/>
            </a:xfrm>
          </p:grpSpPr>
          <p:grpSp>
            <p:nvGrpSpPr>
              <p:cNvPr id="56" name="Group 3">
                <a:extLst>
                  <a:ext uri="{FF2B5EF4-FFF2-40B4-BE49-F238E27FC236}">
                    <a16:creationId xmlns:a16="http://schemas.microsoft.com/office/drawing/2014/main" xmlns="" id="{6C01BDD1-27F3-4A87-B410-99182B40E975}"/>
                  </a:ext>
                </a:extLst>
              </p:cNvPr>
              <p:cNvGrpSpPr/>
              <p:nvPr/>
            </p:nvGrpSpPr>
            <p:grpSpPr>
              <a:xfrm>
                <a:off x="0" y="0"/>
                <a:ext cx="8543362" cy="5110089"/>
                <a:chOff x="0" y="0"/>
                <a:chExt cx="2167483" cy="1296448"/>
              </a:xfrm>
            </p:grpSpPr>
            <p:sp>
              <p:nvSpPr>
                <p:cNvPr id="58" name="Freeform 4">
                  <a:extLst>
                    <a:ext uri="{FF2B5EF4-FFF2-40B4-BE49-F238E27FC236}">
                      <a16:creationId xmlns:a16="http://schemas.microsoft.com/office/drawing/2014/main" xmlns="" id="{2D35F512-CDC7-4284-8365-87D7E3F9AD35}"/>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57" name="TextBox 5">
                <a:extLst>
                  <a:ext uri="{FF2B5EF4-FFF2-40B4-BE49-F238E27FC236}">
                    <a16:creationId xmlns:a16="http://schemas.microsoft.com/office/drawing/2014/main" xmlns="" id="{69185858-8136-469E-AD49-0D74F551CD18}"/>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pic>
          <p:nvPicPr>
            <p:cNvPr id="59" name="Picture 2" descr="Trả lời câu hỏi bài Lòng dân (tiếp theo) | Hướng dẫn chi tiết từng câu hỏi  bài Lòng dân (tiếp theo)">
              <a:extLst>
                <a:ext uri="{FF2B5EF4-FFF2-40B4-BE49-F238E27FC236}">
                  <a16:creationId xmlns:a16="http://schemas.microsoft.com/office/drawing/2014/main" xmlns="" id="{E59CCA45-53EB-4C6F-8306-7CA217B52410}"/>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8607" b="58607" l="55965" r="92625">
                          <a14:foregroundMark x1="62256" y1="23361" x2="62473" y2="30738"/>
                          <a14:foregroundMark x1="61822" y1="24180" x2="61822" y2="31967"/>
                          <a14:foregroundMark x1="63557" y1="40164" x2="60304" y2="56967"/>
                          <a14:foregroundMark x1="58785" y1="48770" x2="57918" y2="56967"/>
                          <a14:foregroundMark x1="79393" y1="14344" x2="81345" y2="32787"/>
                          <a14:foregroundMark x1="83080" y1="37705" x2="84382" y2="47131"/>
                          <a14:foregroundMark x1="78308" y1="37705" x2="73102" y2="51230"/>
                          <a14:foregroundMark x1="81345" y1="42213" x2="88720" y2="53689"/>
                          <a14:foregroundMark x1="85466" y1="55738" x2="90239" y2="55328"/>
                          <a14:foregroundMark x1="77440" y1="18033" x2="77007" y2="25820"/>
                          <a14:foregroundMark x1="77223" y1="22951" x2="76573" y2="28689"/>
                          <a14:foregroundMark x1="76356" y1="23770" x2="76573" y2="26639"/>
                          <a14:foregroundMark x1="61822" y1="26639" x2="62690" y2="30738"/>
                          <a14:foregroundMark x1="61822" y1="27869" x2="62907" y2="30738"/>
                          <a14:foregroundMark x1="61605" y1="26639" x2="63341" y2="31557"/>
                          <a14:foregroundMark x1="63991" y1="25000" x2="64425" y2="30738"/>
                          <a14:backgroundMark x1="61388" y1="22951" x2="61171" y2="31557"/>
                          <a14:backgroundMark x1="60738" y1="36885" x2="62473" y2="38115"/>
                        </a14:backgroundRemoval>
                      </a14:imgEffect>
                    </a14:imgLayer>
                  </a14:imgProps>
                </a:ext>
                <a:ext uri="{28A0092B-C50C-407E-A947-70E740481C1C}">
                  <a14:useLocalDpi xmlns:a14="http://schemas.microsoft.com/office/drawing/2010/main" val="0"/>
                </a:ext>
              </a:extLst>
            </a:blip>
            <a:srcRect l="49127" t="-2816" r="1882" b="46167"/>
            <a:stretch/>
          </p:blipFill>
          <p:spPr bwMode="auto">
            <a:xfrm>
              <a:off x="679666" y="6344346"/>
              <a:ext cx="3639983" cy="22277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xmlns="" id="{251D6E1D-E13F-4EB9-90CB-E2EDD991C519}"/>
              </a:ext>
            </a:extLst>
          </p:cNvPr>
          <p:cNvGrpSpPr/>
          <p:nvPr/>
        </p:nvGrpSpPr>
        <p:grpSpPr>
          <a:xfrm>
            <a:off x="880809" y="5143500"/>
            <a:ext cx="16526381" cy="2152768"/>
            <a:chOff x="927729" y="4221268"/>
            <a:chExt cx="16526381" cy="2152768"/>
          </a:xfrm>
        </p:grpSpPr>
        <p:grpSp>
          <p:nvGrpSpPr>
            <p:cNvPr id="16" name="Group 2">
              <a:extLst>
                <a:ext uri="{FF2B5EF4-FFF2-40B4-BE49-F238E27FC236}">
                  <a16:creationId xmlns:a16="http://schemas.microsoft.com/office/drawing/2014/main" xmlns="" id="{FC870272-9288-412F-9F85-667F2C86B471}"/>
                </a:ext>
              </a:extLst>
            </p:cNvPr>
            <p:cNvGrpSpPr/>
            <p:nvPr/>
          </p:nvGrpSpPr>
          <p:grpSpPr>
            <a:xfrm>
              <a:off x="4495799" y="4244777"/>
              <a:ext cx="2649539" cy="2056866"/>
              <a:chOff x="0" y="0"/>
              <a:chExt cx="8543362" cy="5110089"/>
            </a:xfrm>
          </p:grpSpPr>
          <p:grpSp>
            <p:nvGrpSpPr>
              <p:cNvPr id="17" name="Group 3">
                <a:extLst>
                  <a:ext uri="{FF2B5EF4-FFF2-40B4-BE49-F238E27FC236}">
                    <a16:creationId xmlns:a16="http://schemas.microsoft.com/office/drawing/2014/main" xmlns="" id="{B31C8351-E97A-4C78-BE56-F7F3C01495BB}"/>
                  </a:ext>
                </a:extLst>
              </p:cNvPr>
              <p:cNvGrpSpPr/>
              <p:nvPr/>
            </p:nvGrpSpPr>
            <p:grpSpPr>
              <a:xfrm>
                <a:off x="0" y="0"/>
                <a:ext cx="8543362" cy="5110089"/>
                <a:chOff x="0" y="0"/>
                <a:chExt cx="2167483" cy="1296448"/>
              </a:xfrm>
            </p:grpSpPr>
            <p:sp>
              <p:nvSpPr>
                <p:cNvPr id="19" name="Freeform 4">
                  <a:extLst>
                    <a:ext uri="{FF2B5EF4-FFF2-40B4-BE49-F238E27FC236}">
                      <a16:creationId xmlns:a16="http://schemas.microsoft.com/office/drawing/2014/main" xmlns="" id="{7B81F097-2272-4F57-A09F-487A0C3F36A1}"/>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18" name="TextBox 5">
                <a:extLst>
                  <a:ext uri="{FF2B5EF4-FFF2-40B4-BE49-F238E27FC236}">
                    <a16:creationId xmlns:a16="http://schemas.microsoft.com/office/drawing/2014/main" xmlns="" id="{3A024AFF-C3E9-4CEE-B43D-2CB4E632D060}"/>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grpSp>
          <p:nvGrpSpPr>
            <p:cNvPr id="28" name="Group 2">
              <a:extLst>
                <a:ext uri="{FF2B5EF4-FFF2-40B4-BE49-F238E27FC236}">
                  <a16:creationId xmlns:a16="http://schemas.microsoft.com/office/drawing/2014/main" xmlns="" id="{59388FE8-6E48-48C6-9E39-DA5984B88640}"/>
                </a:ext>
              </a:extLst>
            </p:cNvPr>
            <p:cNvGrpSpPr/>
            <p:nvPr/>
          </p:nvGrpSpPr>
          <p:grpSpPr>
            <a:xfrm>
              <a:off x="7390006" y="4244777"/>
              <a:ext cx="10042333" cy="2056866"/>
              <a:chOff x="0" y="0"/>
              <a:chExt cx="8543362" cy="5110089"/>
            </a:xfrm>
          </p:grpSpPr>
          <p:grpSp>
            <p:nvGrpSpPr>
              <p:cNvPr id="29" name="Group 3">
                <a:extLst>
                  <a:ext uri="{FF2B5EF4-FFF2-40B4-BE49-F238E27FC236}">
                    <a16:creationId xmlns:a16="http://schemas.microsoft.com/office/drawing/2014/main" xmlns="" id="{25D504D6-F05C-4A38-B333-DE15777E7782}"/>
                  </a:ext>
                </a:extLst>
              </p:cNvPr>
              <p:cNvGrpSpPr/>
              <p:nvPr/>
            </p:nvGrpSpPr>
            <p:grpSpPr>
              <a:xfrm>
                <a:off x="0" y="0"/>
                <a:ext cx="8543362" cy="5110089"/>
                <a:chOff x="0" y="0"/>
                <a:chExt cx="2167483" cy="1296448"/>
              </a:xfrm>
            </p:grpSpPr>
            <p:sp>
              <p:nvSpPr>
                <p:cNvPr id="31" name="Freeform 4">
                  <a:extLst>
                    <a:ext uri="{FF2B5EF4-FFF2-40B4-BE49-F238E27FC236}">
                      <a16:creationId xmlns:a16="http://schemas.microsoft.com/office/drawing/2014/main" xmlns="" id="{92CC4D70-97AE-4103-BBC3-7301C37CB759}"/>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30" name="TextBox 5">
                <a:extLst>
                  <a:ext uri="{FF2B5EF4-FFF2-40B4-BE49-F238E27FC236}">
                    <a16:creationId xmlns:a16="http://schemas.microsoft.com/office/drawing/2014/main" xmlns="" id="{A6AF470D-FA69-4B6B-9F33-D4892984C296}"/>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sp>
          <p:nvSpPr>
            <p:cNvPr id="38" name="TextBox 37">
              <a:extLst>
                <a:ext uri="{FF2B5EF4-FFF2-40B4-BE49-F238E27FC236}">
                  <a16:creationId xmlns:a16="http://schemas.microsoft.com/office/drawing/2014/main" xmlns="" id="{E189FAB3-94C6-464F-BE19-51D93171142D}"/>
                </a:ext>
              </a:extLst>
            </p:cNvPr>
            <p:cNvSpPr txBox="1"/>
            <p:nvPr/>
          </p:nvSpPr>
          <p:spPr>
            <a:xfrm>
              <a:off x="3582050" y="4957189"/>
              <a:ext cx="4477037" cy="584775"/>
            </a:xfrm>
            <a:prstGeom prst="rect">
              <a:avLst/>
            </a:prstGeom>
            <a:noFill/>
          </p:spPr>
          <p:txBody>
            <a:bodyPr wrap="square" rtlCol="0">
              <a:spAutoFit/>
            </a:bodyPr>
            <a:lstStyle/>
            <a:p>
              <a:pPr algn="ctr"/>
              <a:r>
                <a:rPr lang="en-US" sz="3200" b="1">
                  <a:solidFill>
                    <a:srgbClr val="3C4D6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a:t>
              </a:r>
            </a:p>
          </p:txBody>
        </p:sp>
        <p:sp>
          <p:nvSpPr>
            <p:cNvPr id="40" name="文本框 45">
              <a:extLst>
                <a:ext uri="{FF2B5EF4-FFF2-40B4-BE49-F238E27FC236}">
                  <a16:creationId xmlns:a16="http://schemas.microsoft.com/office/drawing/2014/main" xmlns="" id="{41721CC6-D647-47EE-B180-9D2C3666DE1F}"/>
                </a:ext>
              </a:extLst>
            </p:cNvPr>
            <p:cNvSpPr txBox="1">
              <a:spLocks noChangeArrowheads="1"/>
            </p:cNvSpPr>
            <p:nvPr/>
          </p:nvSpPr>
          <p:spPr bwMode="auto">
            <a:xfrm>
              <a:off x="7603645" y="4910110"/>
              <a:ext cx="985046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a:lnSpc>
                  <a:spcPct val="100000"/>
                </a:lnSpc>
                <a:spcBef>
                  <a:spcPct val="0"/>
                </a:spcBef>
                <a:buNone/>
              </a:pPr>
              <a:r>
                <a:rPr lang="en-US" altLang="zh-CN" sz="3200" b="1">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Thật thà, hồn nhiên</a:t>
              </a:r>
              <a:endParaRPr lang="zh-CN" altLang="en-US" sz="32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grpSp>
          <p:nvGrpSpPr>
            <p:cNvPr id="50" name="Group 2">
              <a:extLst>
                <a:ext uri="{FF2B5EF4-FFF2-40B4-BE49-F238E27FC236}">
                  <a16:creationId xmlns:a16="http://schemas.microsoft.com/office/drawing/2014/main" xmlns="" id="{34E0724E-DAB8-4C64-8B99-0DA941FE8ADE}"/>
                </a:ext>
              </a:extLst>
            </p:cNvPr>
            <p:cNvGrpSpPr/>
            <p:nvPr/>
          </p:nvGrpSpPr>
          <p:grpSpPr>
            <a:xfrm>
              <a:off x="927729" y="4221268"/>
              <a:ext cx="3307623" cy="2080375"/>
              <a:chOff x="0" y="0"/>
              <a:chExt cx="8543362" cy="5110089"/>
            </a:xfrm>
          </p:grpSpPr>
          <p:grpSp>
            <p:nvGrpSpPr>
              <p:cNvPr id="51" name="Group 3">
                <a:extLst>
                  <a:ext uri="{FF2B5EF4-FFF2-40B4-BE49-F238E27FC236}">
                    <a16:creationId xmlns:a16="http://schemas.microsoft.com/office/drawing/2014/main" xmlns="" id="{45DE89F6-9E36-448B-942C-7B4770969594}"/>
                  </a:ext>
                </a:extLst>
              </p:cNvPr>
              <p:cNvGrpSpPr/>
              <p:nvPr/>
            </p:nvGrpSpPr>
            <p:grpSpPr>
              <a:xfrm>
                <a:off x="0" y="0"/>
                <a:ext cx="8543362" cy="5110089"/>
                <a:chOff x="0" y="0"/>
                <a:chExt cx="2167483" cy="1296448"/>
              </a:xfrm>
            </p:grpSpPr>
            <p:sp>
              <p:nvSpPr>
                <p:cNvPr id="53" name="Freeform 4">
                  <a:extLst>
                    <a:ext uri="{FF2B5EF4-FFF2-40B4-BE49-F238E27FC236}">
                      <a16:creationId xmlns:a16="http://schemas.microsoft.com/office/drawing/2014/main" xmlns="" id="{10AC9860-3C58-4318-8878-7C1518AFB48C}"/>
                    </a:ext>
                  </a:extLst>
                </p:cNvPr>
                <p:cNvSpPr/>
                <p:nvPr/>
              </p:nvSpPr>
              <p:spPr>
                <a:xfrm>
                  <a:off x="0" y="0"/>
                  <a:ext cx="2167483" cy="1296448"/>
                </a:xfrm>
                <a:custGeom>
                  <a:avLst/>
                  <a:gdLst/>
                  <a:ahLst/>
                  <a:cxnLst/>
                  <a:rect l="l" t="t" r="r" b="b"/>
                  <a:pathLst>
                    <a:path w="2167483" h="1296448">
                      <a:moveTo>
                        <a:pt x="2043023" y="1296448"/>
                      </a:moveTo>
                      <a:lnTo>
                        <a:pt x="124460" y="1296448"/>
                      </a:lnTo>
                      <a:cubicBezTo>
                        <a:pt x="55880" y="1296448"/>
                        <a:pt x="0" y="1240568"/>
                        <a:pt x="0" y="1171988"/>
                      </a:cubicBezTo>
                      <a:lnTo>
                        <a:pt x="0" y="124460"/>
                      </a:lnTo>
                      <a:cubicBezTo>
                        <a:pt x="0" y="55880"/>
                        <a:pt x="55880" y="0"/>
                        <a:pt x="124460" y="0"/>
                      </a:cubicBezTo>
                      <a:lnTo>
                        <a:pt x="2043023" y="0"/>
                      </a:lnTo>
                      <a:cubicBezTo>
                        <a:pt x="2111603" y="0"/>
                        <a:pt x="2167483" y="55880"/>
                        <a:pt x="2167483" y="124460"/>
                      </a:cubicBezTo>
                      <a:lnTo>
                        <a:pt x="2167483" y="1171988"/>
                      </a:lnTo>
                      <a:cubicBezTo>
                        <a:pt x="2167483" y="1240568"/>
                        <a:pt x="2111603" y="1296448"/>
                        <a:pt x="2043023" y="1296448"/>
                      </a:cubicBezTo>
                      <a:close/>
                    </a:path>
                  </a:pathLst>
                </a:custGeom>
                <a:solidFill>
                  <a:srgbClr val="FFBAB3"/>
                </a:solidFill>
              </p:spPr>
            </p:sp>
          </p:grpSp>
          <p:sp>
            <p:nvSpPr>
              <p:cNvPr id="52" name="TextBox 5">
                <a:extLst>
                  <a:ext uri="{FF2B5EF4-FFF2-40B4-BE49-F238E27FC236}">
                    <a16:creationId xmlns:a16="http://schemas.microsoft.com/office/drawing/2014/main" xmlns="" id="{D5EBFB2B-2744-405E-956A-725DFAEFC089}"/>
                  </a:ext>
                </a:extLst>
              </p:cNvPr>
              <p:cNvSpPr txBox="1"/>
              <p:nvPr/>
            </p:nvSpPr>
            <p:spPr>
              <a:xfrm>
                <a:off x="511443" y="657529"/>
                <a:ext cx="7238002" cy="778161"/>
              </a:xfrm>
              <a:prstGeom prst="rect">
                <a:avLst/>
              </a:prstGeom>
            </p:spPr>
            <p:txBody>
              <a:bodyPr lIns="0" tIns="0" rIns="0" bIns="0" rtlCol="0" anchor="t">
                <a:spAutoFit/>
              </a:bodyPr>
              <a:lstStyle/>
              <a:p>
                <a:pPr>
                  <a:lnSpc>
                    <a:spcPts val="4680"/>
                  </a:lnSpc>
                </a:pPr>
                <a:endParaRPr lang="en-US" sz="3600">
                  <a:solidFill>
                    <a:srgbClr val="000000"/>
                  </a:solidFill>
                  <a:latin typeface="Varela Round"/>
                </a:endParaRPr>
              </a:p>
            </p:txBody>
          </p:sp>
        </p:grpSp>
        <p:pic>
          <p:nvPicPr>
            <p:cNvPr id="9" name="Picture 8">
              <a:extLst>
                <a:ext uri="{FF2B5EF4-FFF2-40B4-BE49-F238E27FC236}">
                  <a16:creationId xmlns:a16="http://schemas.microsoft.com/office/drawing/2014/main" xmlns="" id="{51F81E57-317F-47E8-8783-C2A607DB5C3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852" b="97537" l="10000" r="90000"/>
                      </a14:imgEffect>
                    </a14:imgLayer>
                  </a14:imgProps>
                </a:ext>
              </a:extLst>
            </a:blip>
            <a:stretch>
              <a:fillRect/>
            </a:stretch>
          </p:blipFill>
          <p:spPr>
            <a:xfrm>
              <a:off x="1752600" y="4222272"/>
              <a:ext cx="1483975" cy="2151764"/>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E9920B3-0A9B-463D-A9DE-C187C06861E0}"/>
              </a:ext>
            </a:extLst>
          </p:cNvPr>
          <p:cNvSpPr txBox="1"/>
          <p:nvPr/>
        </p:nvSpPr>
        <p:spPr>
          <a:xfrm>
            <a:off x="562312" y="3321980"/>
            <a:ext cx="18032506" cy="7195239"/>
          </a:xfrm>
          <a:prstGeom prst="rect">
            <a:avLst/>
          </a:prstGeom>
          <a:noFill/>
        </p:spPr>
        <p:txBody>
          <a:bodyPr wrap="square" rtlCol="0">
            <a:spAutoFit/>
          </a:bodyPr>
          <a:lstStyle/>
          <a:p>
            <a:pPr>
              <a:lnSpc>
                <a:spcPts val="3000"/>
              </a:lnSpc>
            </a:pPr>
            <a:endParaRPr lang="vi-VN" sz="4000">
              <a:latin typeface="Times New Roman" panose="02020603050405020304" pitchFamily="18" charset="0"/>
              <a:cs typeface="Times New Roman" panose="02020603050405020304" pitchFamily="18" charset="0"/>
            </a:endParaRPr>
          </a:p>
          <a:p>
            <a:pPr>
              <a:lnSpc>
                <a:spcPts val="3000"/>
              </a:lnSpc>
            </a:pPr>
            <a:r>
              <a:rPr lang="vi-VN" sz="4000">
                <a:latin typeface="Times New Roman" panose="02020603050405020304" pitchFamily="18" charset="0"/>
                <a:cs typeface="Times New Roman" panose="02020603050405020304" pitchFamily="18" charset="0"/>
              </a:rPr>
              <a:t>Cai: - Hừm! Thằng nhỏ, lại đây. Ông đó phải tía mầy không? Nói dối tao bắn.</a:t>
            </a:r>
          </a:p>
          <a:p>
            <a:pPr>
              <a:lnSpc>
                <a:spcPts val="3000"/>
              </a:lnSpc>
            </a:pPr>
            <a:endParaRPr lang="vi-VN" sz="4000">
              <a:latin typeface="Times New Roman" panose="02020603050405020304" pitchFamily="18" charset="0"/>
              <a:cs typeface="Times New Roman" panose="02020603050405020304" pitchFamily="18" charset="0"/>
            </a:endParaRPr>
          </a:p>
          <a:p>
            <a:pPr>
              <a:lnSpc>
                <a:spcPts val="3000"/>
              </a:lnSpc>
            </a:pPr>
            <a:r>
              <a:rPr lang="vi-VN" sz="4000">
                <a:latin typeface="Times New Roman" panose="02020603050405020304" pitchFamily="18" charset="0"/>
                <a:cs typeface="Times New Roman" panose="02020603050405020304" pitchFamily="18" charset="0"/>
              </a:rPr>
              <a:t>An: - Dạ, hổng phải tía...</a:t>
            </a:r>
          </a:p>
          <a:p>
            <a:pPr>
              <a:lnSpc>
                <a:spcPts val="3000"/>
              </a:lnSpc>
            </a:pPr>
            <a:endParaRPr lang="vi-VN" sz="4000">
              <a:latin typeface="Times New Roman" panose="02020603050405020304" pitchFamily="18" charset="0"/>
              <a:cs typeface="Times New Roman" panose="02020603050405020304" pitchFamily="18" charset="0"/>
            </a:endParaRPr>
          </a:p>
          <a:p>
            <a:pPr>
              <a:lnSpc>
                <a:spcPts val="3000"/>
              </a:lnSpc>
            </a:pPr>
            <a:r>
              <a:rPr lang="vi-VN" sz="4000">
                <a:latin typeface="Times New Roman" panose="02020603050405020304" pitchFamily="18" charset="0"/>
                <a:cs typeface="Times New Roman" panose="02020603050405020304" pitchFamily="18" charset="0"/>
              </a:rPr>
              <a:t>Cai: - (hí hửng) Ờ giỏi! Vậy là ai nào?</a:t>
            </a:r>
          </a:p>
          <a:p>
            <a:pPr>
              <a:lnSpc>
                <a:spcPts val="3000"/>
              </a:lnSpc>
            </a:pPr>
            <a:endParaRPr lang="vi-VN" sz="4000">
              <a:latin typeface="Times New Roman" panose="02020603050405020304" pitchFamily="18" charset="0"/>
              <a:cs typeface="Times New Roman" panose="02020603050405020304" pitchFamily="18" charset="0"/>
            </a:endParaRPr>
          </a:p>
          <a:p>
            <a:pPr>
              <a:lnSpc>
                <a:spcPts val="3000"/>
              </a:lnSpc>
            </a:pPr>
            <a:r>
              <a:rPr lang="vi-VN" sz="4000">
                <a:latin typeface="Times New Roman" panose="02020603050405020304" pitchFamily="18" charset="0"/>
                <a:cs typeface="Times New Roman" panose="02020603050405020304" pitchFamily="18" charset="0"/>
              </a:rPr>
              <a:t>An: - Dạ, cháu ... kêu bằng ba, chứ hổng phải tía.</a:t>
            </a:r>
          </a:p>
          <a:p>
            <a:pPr>
              <a:lnSpc>
                <a:spcPts val="3000"/>
              </a:lnSpc>
            </a:pPr>
            <a:endParaRPr lang="vi-VN" sz="4000">
              <a:latin typeface="Times New Roman" panose="02020603050405020304" pitchFamily="18" charset="0"/>
              <a:cs typeface="Times New Roman" panose="02020603050405020304" pitchFamily="18" charset="0"/>
            </a:endParaRPr>
          </a:p>
          <a:p>
            <a:pPr>
              <a:lnSpc>
                <a:spcPts val="3000"/>
              </a:lnSpc>
            </a:pPr>
            <a:r>
              <a:rPr lang="vi-VN" sz="4000">
                <a:latin typeface="Times New Roman" panose="02020603050405020304" pitchFamily="18" charset="0"/>
                <a:cs typeface="Times New Roman" panose="02020603050405020304" pitchFamily="18" charset="0"/>
              </a:rPr>
              <a:t>Cai: - Thằng ranh! (ngó chú cán bộ) Giấy tờ đâu, đưa coi!</a:t>
            </a:r>
          </a:p>
          <a:p>
            <a:pPr>
              <a:lnSpc>
                <a:spcPts val="3000"/>
              </a:lnSpc>
            </a:pPr>
            <a:endParaRPr lang="vi-VN" sz="4000">
              <a:latin typeface="Times New Roman" panose="02020603050405020304" pitchFamily="18" charset="0"/>
              <a:cs typeface="Times New Roman" panose="02020603050405020304" pitchFamily="18" charset="0"/>
            </a:endParaRPr>
          </a:p>
          <a:p>
            <a:pPr>
              <a:lnSpc>
                <a:spcPts val="3000"/>
              </a:lnSpc>
            </a:pPr>
            <a:r>
              <a:rPr lang="vi-VN" sz="4000">
                <a:latin typeface="Times New Roman" panose="02020603050405020304" pitchFamily="18" charset="0"/>
                <a:cs typeface="Times New Roman" panose="02020603050405020304" pitchFamily="18" charset="0"/>
              </a:rPr>
              <a:t>Cán bộ: - (Giọng miễn cưỡng) Để tôi đi lấy (chú toan đi, cai cản lại)</a:t>
            </a:r>
            <a:endParaRPr lang="en-US" sz="4000">
              <a:latin typeface="Times New Roman" panose="02020603050405020304" pitchFamily="18" charset="0"/>
              <a:cs typeface="Times New Roman" panose="02020603050405020304" pitchFamily="18" charset="0"/>
            </a:endParaRPr>
          </a:p>
          <a:p>
            <a:pPr algn="just">
              <a:lnSpc>
                <a:spcPts val="2700"/>
              </a:lnSpc>
            </a:pPr>
            <a:endParaRPr lang="en-US"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Cai: - Để chị này đi lấy. (Quay sang lính). Mở trói tạm cho chị. (Dì Năm vào buồng)</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Dì Năm: - (Nói vọng ra) Ba nó để chỗ nào?</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Cán bộ: - Thì coi đâu đó.</a:t>
            </a:r>
          </a:p>
          <a:p>
            <a:pPr>
              <a:lnSpc>
                <a:spcPts val="3000"/>
              </a:lnSpc>
            </a:pPr>
            <a:endParaRPr lang="en-US" sz="4000" dirty="0">
              <a:latin typeface="Times New Roman" panose="02020603050405020304" pitchFamily="18" charset="0"/>
              <a:cs typeface="Times New Roman" panose="02020603050405020304" pitchFamily="18" charset="0"/>
            </a:endParaRPr>
          </a:p>
        </p:txBody>
      </p:sp>
      <p:sp>
        <p:nvSpPr>
          <p:cNvPr id="6" name="文本框 13">
            <a:extLst>
              <a:ext uri="{FF2B5EF4-FFF2-40B4-BE49-F238E27FC236}">
                <a16:creationId xmlns:a16="http://schemas.microsoft.com/office/drawing/2014/main" xmlns="" id="{9820A948-896D-4F49-83AE-66195DAC7222}"/>
              </a:ext>
            </a:extLst>
          </p:cNvPr>
          <p:cNvSpPr txBox="1"/>
          <p:nvPr/>
        </p:nvSpPr>
        <p:spPr>
          <a:xfrm>
            <a:off x="2955360" y="190500"/>
            <a:ext cx="12509815" cy="923330"/>
          </a:xfrm>
          <a:prstGeom prst="rect">
            <a:avLst/>
          </a:prstGeom>
          <a:noFill/>
        </p:spPr>
        <p:txBody>
          <a:bodyPr wrap="square" rtlCol="0">
            <a:spAutoFit/>
          </a:bodyPr>
          <a:lstStyle/>
          <a:p>
            <a:pPr algn="ctr"/>
            <a:r>
              <a:rPr lang="en-US" altLang="zh-CN" sz="5400" b="1" u="sng" smtClean="0">
                <a:solidFill>
                  <a:srgbClr val="76B531"/>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TẬP ĐỌC</a:t>
            </a:r>
            <a:endParaRPr lang="en-US" altLang="zh-CN" sz="5400" b="1" u="sng" dirty="0">
              <a:solidFill>
                <a:srgbClr val="76B531"/>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sp>
        <p:nvSpPr>
          <p:cNvPr id="7" name="文本框 13">
            <a:extLst>
              <a:ext uri="{FF2B5EF4-FFF2-40B4-BE49-F238E27FC236}">
                <a16:creationId xmlns:a16="http://schemas.microsoft.com/office/drawing/2014/main" xmlns="" id="{0CB6F086-43B0-43E6-990F-0A16747318A0}"/>
              </a:ext>
            </a:extLst>
          </p:cNvPr>
          <p:cNvSpPr txBox="1"/>
          <p:nvPr/>
        </p:nvSpPr>
        <p:spPr>
          <a:xfrm>
            <a:off x="2209800" y="1113830"/>
            <a:ext cx="15219018" cy="1938992"/>
          </a:xfrm>
          <a:prstGeom prst="rect">
            <a:avLst/>
          </a:prstGeom>
          <a:noFill/>
        </p:spPr>
        <p:txBody>
          <a:bodyPr wrap="square" rtlCol="0">
            <a:spAutoFit/>
          </a:bodyPr>
          <a:lstStyle/>
          <a:p>
            <a:pPr algn="ctr"/>
            <a:r>
              <a:rPr lang="en-US" altLang="zh-CN" sz="8800" b="1" smtClean="0">
                <a:solidFill>
                  <a:srgbClr val="76B531"/>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LÒNG DÂN (TIẾP THEO)</a:t>
            </a:r>
            <a:endParaRPr lang="vi-VN" altLang="zh-CN" sz="8800" b="1" smtClean="0">
              <a:solidFill>
                <a:srgbClr val="76B531"/>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a:p>
            <a:pPr algn="r"/>
            <a:endParaRPr lang="zh-CN" altLang="en-US" sz="2800" b="1" i="1" dirty="0">
              <a:solidFill>
                <a:srgbClr val="76B531"/>
              </a:solidFill>
              <a:latin typeface="Times New Roman" panose="02020603050405020304" pitchFamily="18" charset="0"/>
              <a:ea typeface="inpin heiti" charset="-122"/>
              <a:cs typeface="Times New Roman" panose="02020603050405020304" pitchFamily="18" charset="0"/>
            </a:endParaRPr>
          </a:p>
        </p:txBody>
      </p:sp>
      <p:sp>
        <p:nvSpPr>
          <p:cNvPr id="8" name="文本框 13">
            <a:extLst>
              <a:ext uri="{FF2B5EF4-FFF2-40B4-BE49-F238E27FC236}">
                <a16:creationId xmlns:a16="http://schemas.microsoft.com/office/drawing/2014/main" xmlns="" id="{CA240CA1-A41D-492B-BA5D-C85E54280E2B}"/>
              </a:ext>
            </a:extLst>
          </p:cNvPr>
          <p:cNvSpPr txBox="1"/>
          <p:nvPr/>
        </p:nvSpPr>
        <p:spPr>
          <a:xfrm>
            <a:off x="7848600" y="2615237"/>
            <a:ext cx="12509815" cy="769441"/>
          </a:xfrm>
          <a:prstGeom prst="rect">
            <a:avLst/>
          </a:prstGeom>
          <a:noFill/>
        </p:spPr>
        <p:txBody>
          <a:bodyPr wrap="square" rtlCol="0">
            <a:spAutoFit/>
          </a:bodyPr>
          <a:lstStyle/>
          <a:p>
            <a:pPr algn="ctr"/>
            <a:r>
              <a:rPr lang="en-US" altLang="zh-CN" sz="4400" b="1" smtClean="0">
                <a:solidFill>
                  <a:srgbClr val="76B531"/>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THEO NGUYỄN VĂN XE</a:t>
            </a:r>
            <a:endParaRPr lang="en-US" altLang="zh-CN" sz="4400" b="1" dirty="0">
              <a:solidFill>
                <a:srgbClr val="76B531"/>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spTree>
    <p:extLst>
      <p:ext uri="{BB962C8B-B14F-4D97-AF65-F5344CB8AC3E}">
        <p14:creationId xmlns:p14="http://schemas.microsoft.com/office/powerpoint/2010/main" val="2551121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7"/>
                                        </p:tgtEl>
                                        <p:attrNameLst>
                                          <p:attrName>ppt_y</p:attrName>
                                        </p:attrNameLst>
                                      </p:cBhvr>
                                      <p:tavLst>
                                        <p:tav tm="0">
                                          <p:val>
                                            <p:strVal val="#ppt_y"/>
                                          </p:val>
                                        </p:tav>
                                        <p:tav tm="100000">
                                          <p:val>
                                            <p:strVal val="#ppt_y"/>
                                          </p:val>
                                        </p:tav>
                                      </p:tavLst>
                                    </p:anim>
                                    <p:anim calcmode="lin" valueType="num">
                                      <p:cBhvr>
                                        <p:cTn id="18"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8"/>
                                        </p:tgtEl>
                                        <p:attrNameLst>
                                          <p:attrName>ppt_y</p:attrName>
                                        </p:attrNameLst>
                                      </p:cBhvr>
                                      <p:tavLst>
                                        <p:tav tm="0">
                                          <p:val>
                                            <p:strVal val="#ppt_y"/>
                                          </p:val>
                                        </p:tav>
                                        <p:tav tm="100000">
                                          <p:val>
                                            <p:strVal val="#ppt_y"/>
                                          </p:val>
                                        </p:tav>
                                      </p:tavLst>
                                    </p:anim>
                                    <p:anim calcmode="lin" valueType="num">
                                      <p:cBhvr>
                                        <p:cTn id="27"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randombar(horizontal)">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9DE"/>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4696D91-628E-45B3-B442-354C5B9672E8}"/>
              </a:ext>
            </a:extLst>
          </p:cNvPr>
          <p:cNvSpPr txBox="1"/>
          <p:nvPr/>
        </p:nvSpPr>
        <p:spPr>
          <a:xfrm>
            <a:off x="381000" y="933854"/>
            <a:ext cx="17373600" cy="10167207"/>
          </a:xfrm>
          <a:prstGeom prst="rect">
            <a:avLst/>
          </a:prstGeom>
          <a:noFill/>
        </p:spPr>
        <p:txBody>
          <a:bodyPr wrap="square" rtlCol="0">
            <a:spAutoFit/>
          </a:bodyPr>
          <a:lstStyle/>
          <a:p>
            <a:pPr algn="just">
              <a:lnSpc>
                <a:spcPts val="2700"/>
              </a:lnSpc>
            </a:pPr>
            <a:r>
              <a:rPr lang="en-US" sz="4000">
                <a:latin typeface="Times New Roman" panose="02020603050405020304" pitchFamily="18" charset="0"/>
                <a:cs typeface="Times New Roman" panose="02020603050405020304" pitchFamily="18" charset="0"/>
              </a:rPr>
              <a:t>\</a:t>
            </a: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Cai: -Trời ơi, con ruồi bay qua là tao biết ngay con đực hay cái mà. Qua mặt tao </a:t>
            </a:r>
            <a:endParaRPr lang="en-US" sz="4000">
              <a:latin typeface="Times New Roman" panose="02020603050405020304" pitchFamily="18" charset="0"/>
              <a:cs typeface="Times New Roman" panose="02020603050405020304" pitchFamily="18" charset="0"/>
            </a:endParaRPr>
          </a:p>
          <a:p>
            <a:pPr algn="just">
              <a:lnSpc>
                <a:spcPts val="2700"/>
              </a:lnSpc>
            </a:pPr>
            <a:endParaRPr lang="en-US"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không nổi</a:t>
            </a:r>
            <a:r>
              <a:rPr lang="en-US" sz="4000">
                <a:latin typeface="Times New Roman" panose="02020603050405020304" pitchFamily="18" charset="0"/>
                <a:cs typeface="Times New Roman" panose="02020603050405020304" pitchFamily="18" charset="0"/>
              </a:rPr>
              <a:t> </a:t>
            </a:r>
            <a:r>
              <a:rPr lang="vi-VN" sz="4000">
                <a:latin typeface="Times New Roman" panose="02020603050405020304" pitchFamily="18" charset="0"/>
                <a:cs typeface="Times New Roman" panose="02020603050405020304" pitchFamily="18" charset="0"/>
              </a:rPr>
              <a:t>đâu!</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Cán bộ : - Có không, má thằng An?</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Dì Năm: - Chưa thấy.</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Cai: - Thôi trói lại dẫn đi (lính toan trói chú cán bộ thì dì Năm trong buồng nói to).</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Dì Năm: - Đây rồi nè. Mấy cậu coi. Làng này ai hổng biết Lâm Văn Nên, 31 tuổi, </a:t>
            </a:r>
            <a:endParaRPr lang="en-US" sz="4000">
              <a:latin typeface="Times New Roman" panose="02020603050405020304" pitchFamily="18" charset="0"/>
              <a:cs typeface="Times New Roman" panose="02020603050405020304" pitchFamily="18" charset="0"/>
            </a:endParaRPr>
          </a:p>
          <a:p>
            <a:pPr algn="just">
              <a:lnSpc>
                <a:spcPts val="2700"/>
              </a:lnSpc>
            </a:pPr>
            <a:endParaRPr lang="en-US"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con ông Dừa </a:t>
            </a:r>
            <a:endParaRPr lang="en-US" sz="4000">
              <a:latin typeface="Times New Roman" panose="02020603050405020304" pitchFamily="18" charset="0"/>
              <a:cs typeface="Times New Roman" panose="02020603050405020304" pitchFamily="18" charset="0"/>
            </a:endParaRPr>
          </a:p>
          <a:p>
            <a:pPr algn="just">
              <a:lnSpc>
                <a:spcPts val="2700"/>
              </a:lnSpc>
            </a:pPr>
            <a:endParaRPr lang="en-US"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(đưa giấy cho cai, cai chuyển cho lính).</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Cai: - Nè đọc coi! - Lính (đọc): Anh tên ...</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Cán bộ: - Lâm Văn Nên, 31 tuổi, con ông ...</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Cai: - (vẻ ngượng ngập) Thôi... Thôi được rồi.</a:t>
            </a: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r>
              <a:rPr lang="vi-VN" sz="4000">
                <a:latin typeface="Times New Roman" panose="02020603050405020304" pitchFamily="18" charset="0"/>
                <a:cs typeface="Times New Roman" panose="02020603050405020304" pitchFamily="18" charset="0"/>
              </a:rPr>
              <a:t>(Ngó dì Năm) Nhà có gà vịt gì không chị Hai? Cho một con nhậu chơi hà!</a:t>
            </a:r>
            <a:endParaRPr lang="en-US" sz="4000">
              <a:latin typeface="Times New Roman" panose="02020603050405020304" pitchFamily="18" charset="0"/>
              <a:cs typeface="Times New Roman" panose="02020603050405020304" pitchFamily="18" charset="0"/>
            </a:endParaRPr>
          </a:p>
          <a:p>
            <a:pPr algn="just">
              <a:lnSpc>
                <a:spcPts val="2700"/>
              </a:lnSpc>
            </a:pPr>
            <a:endParaRPr lang="en-US" sz="4000">
              <a:latin typeface="Times New Roman" panose="02020603050405020304" pitchFamily="18" charset="0"/>
              <a:cs typeface="Times New Roman" panose="02020603050405020304" pitchFamily="18" charset="0"/>
            </a:endParaRPr>
          </a:p>
          <a:p>
            <a:pPr algn="just">
              <a:lnSpc>
                <a:spcPts val="2700"/>
              </a:lnSpc>
            </a:pPr>
            <a:r>
              <a:rPr lang="en-US" sz="4000">
                <a:latin typeface="Times New Roman" panose="02020603050405020304" pitchFamily="18" charset="0"/>
                <a:cs typeface="Times New Roman" panose="02020603050405020304" pitchFamily="18" charset="0"/>
              </a:rPr>
              <a:t>													</a:t>
            </a:r>
            <a:r>
              <a:rPr lang="en-US" sz="4000" i="1">
                <a:latin typeface="Times New Roman" panose="02020603050405020304" pitchFamily="18" charset="0"/>
                <a:cs typeface="Times New Roman" panose="02020603050405020304" pitchFamily="18" charset="0"/>
              </a:rPr>
              <a:t>Theo Nguyễn Văn Xe</a:t>
            </a:r>
            <a:endParaRPr lang="vi-VN" sz="4000" i="1">
              <a:latin typeface="Times New Roman" panose="02020603050405020304" pitchFamily="18" charset="0"/>
              <a:cs typeface="Times New Roman" panose="02020603050405020304" pitchFamily="18" charset="0"/>
            </a:endParaRPr>
          </a:p>
          <a:p>
            <a:pPr algn="just">
              <a:lnSpc>
                <a:spcPts val="2700"/>
              </a:lnSpc>
            </a:pPr>
            <a:endParaRPr lang="vi-VN" sz="4000">
              <a:latin typeface="Times New Roman" panose="02020603050405020304" pitchFamily="18" charset="0"/>
              <a:cs typeface="Times New Roman" panose="02020603050405020304" pitchFamily="18" charset="0"/>
            </a:endParaRPr>
          </a:p>
          <a:p>
            <a:pPr algn="just">
              <a:lnSpc>
                <a:spcPts val="2700"/>
              </a:lnSpc>
            </a:pPr>
            <a:endParaRPr lang="en-US" sz="4000">
              <a:latin typeface="Times New Roman" panose="02020603050405020304" pitchFamily="18" charset="0"/>
              <a:cs typeface="Times New Roman" panose="02020603050405020304" pitchFamily="18" charset="0"/>
            </a:endParaRPr>
          </a:p>
          <a:p>
            <a:pPr algn="just">
              <a:lnSpc>
                <a:spcPts val="2700"/>
              </a:lnSpc>
            </a:pPr>
            <a:endParaRPr lang="en-US"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592960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BAB3"/>
        </a:solidFill>
        <a:effectLst/>
      </p:bgPr>
    </p:bg>
    <p:spTree>
      <p:nvGrpSpPr>
        <p:cNvPr id="1" name=""/>
        <p:cNvGrpSpPr/>
        <p:nvPr/>
      </p:nvGrpSpPr>
      <p:grpSpPr>
        <a:xfrm>
          <a:off x="0" y="0"/>
          <a:ext cx="0" cy="0"/>
          <a:chOff x="0" y="0"/>
          <a:chExt cx="0" cy="0"/>
        </a:xfrm>
      </p:grpSpPr>
      <p:grpSp>
        <p:nvGrpSpPr>
          <p:cNvPr id="3" name="Group 3"/>
          <p:cNvGrpSpPr/>
          <p:nvPr/>
        </p:nvGrpSpPr>
        <p:grpSpPr>
          <a:xfrm>
            <a:off x="5751741" y="3565643"/>
            <a:ext cx="11507559" cy="2206912"/>
            <a:chOff x="0" y="0"/>
            <a:chExt cx="2745176" cy="746536"/>
          </a:xfrm>
        </p:grpSpPr>
        <p:sp>
          <p:nvSpPr>
            <p:cNvPr id="4" name="Freeform 4"/>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sp>
        <p:nvSpPr>
          <p:cNvPr id="7" name="AutoShape 7"/>
          <p:cNvSpPr/>
          <p:nvPr/>
        </p:nvSpPr>
        <p:spPr>
          <a:xfrm>
            <a:off x="0" y="8808068"/>
            <a:ext cx="18288000" cy="1478932"/>
          </a:xfrm>
          <a:prstGeom prst="rect">
            <a:avLst/>
          </a:prstGeom>
          <a:solidFill>
            <a:srgbClr val="84653C"/>
          </a:solidFill>
        </p:spPr>
      </p:sp>
      <p:grpSp>
        <p:nvGrpSpPr>
          <p:cNvPr id="9" name="Group 9"/>
          <p:cNvGrpSpPr/>
          <p:nvPr/>
        </p:nvGrpSpPr>
        <p:grpSpPr>
          <a:xfrm>
            <a:off x="5751741" y="6261618"/>
            <a:ext cx="11507559" cy="2206912"/>
            <a:chOff x="0" y="0"/>
            <a:chExt cx="2745176" cy="746536"/>
          </a:xfrm>
        </p:grpSpPr>
        <p:sp>
          <p:nvSpPr>
            <p:cNvPr id="10" name="Freeform 10"/>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grpSp>
        <p:nvGrpSpPr>
          <p:cNvPr id="14" name="Group 14"/>
          <p:cNvGrpSpPr/>
          <p:nvPr/>
        </p:nvGrpSpPr>
        <p:grpSpPr>
          <a:xfrm>
            <a:off x="5751741" y="844094"/>
            <a:ext cx="11507559" cy="2206912"/>
            <a:chOff x="0" y="0"/>
            <a:chExt cx="2745176" cy="746536"/>
          </a:xfrm>
        </p:grpSpPr>
        <p:sp>
          <p:nvSpPr>
            <p:cNvPr id="15" name="Freeform 15"/>
            <p:cNvSpPr/>
            <p:nvPr/>
          </p:nvSpPr>
          <p:spPr>
            <a:xfrm>
              <a:off x="0" y="0"/>
              <a:ext cx="2745176" cy="746536"/>
            </a:xfrm>
            <a:custGeom>
              <a:avLst/>
              <a:gdLst/>
              <a:ahLst/>
              <a:cxnLst/>
              <a:rect l="l" t="t" r="r" b="b"/>
              <a:pathLst>
                <a:path w="2745176" h="746536">
                  <a:moveTo>
                    <a:pt x="2620715" y="746536"/>
                  </a:moveTo>
                  <a:lnTo>
                    <a:pt x="124460" y="746536"/>
                  </a:lnTo>
                  <a:cubicBezTo>
                    <a:pt x="55880" y="746536"/>
                    <a:pt x="0" y="690656"/>
                    <a:pt x="0" y="622076"/>
                  </a:cubicBezTo>
                  <a:lnTo>
                    <a:pt x="0" y="124460"/>
                  </a:lnTo>
                  <a:cubicBezTo>
                    <a:pt x="0" y="55880"/>
                    <a:pt x="55880" y="0"/>
                    <a:pt x="124460" y="0"/>
                  </a:cubicBezTo>
                  <a:lnTo>
                    <a:pt x="2620716" y="0"/>
                  </a:lnTo>
                  <a:cubicBezTo>
                    <a:pt x="2689296" y="0"/>
                    <a:pt x="2745176" y="55880"/>
                    <a:pt x="2745176" y="124460"/>
                  </a:cubicBezTo>
                  <a:lnTo>
                    <a:pt x="2745176" y="622076"/>
                  </a:lnTo>
                  <a:cubicBezTo>
                    <a:pt x="2745176" y="690656"/>
                    <a:pt x="2689296" y="746536"/>
                    <a:pt x="2620716" y="746536"/>
                  </a:cubicBezTo>
                  <a:close/>
                </a:path>
              </a:pathLst>
            </a:custGeom>
            <a:solidFill>
              <a:srgbClr val="FDF9DE"/>
            </a:solidFill>
          </p:spPr>
        </p:sp>
      </p:grpSp>
      <p:sp>
        <p:nvSpPr>
          <p:cNvPr id="20" name="TextBox 20"/>
          <p:cNvSpPr txBox="1"/>
          <p:nvPr/>
        </p:nvSpPr>
        <p:spPr>
          <a:xfrm>
            <a:off x="762000" y="844094"/>
            <a:ext cx="6901883" cy="834909"/>
          </a:xfrm>
          <a:prstGeom prst="rect">
            <a:avLst/>
          </a:prstGeom>
        </p:spPr>
        <p:txBody>
          <a:bodyPr lIns="0" tIns="0" rIns="0" bIns="0" rtlCol="0" anchor="t">
            <a:spAutoFit/>
          </a:bodyPr>
          <a:lstStyle/>
          <a:p>
            <a:pPr>
              <a:lnSpc>
                <a:spcPts val="6390"/>
              </a:lnSpc>
            </a:pPr>
            <a:r>
              <a:rPr lang="en-US" sz="6000" b="1" smtClean="0">
                <a:solidFill>
                  <a:srgbClr val="000000"/>
                </a:solidFill>
                <a:latin typeface="Times New Roman" panose="02020603050405020304" pitchFamily="18" charset="0"/>
                <a:cs typeface="Times New Roman" panose="02020603050405020304" pitchFamily="18" charset="0"/>
              </a:rPr>
              <a:t>CHIA ĐOẠN</a:t>
            </a:r>
            <a:endParaRPr lang="en-US" sz="6000" b="1">
              <a:solidFill>
                <a:srgbClr val="000000"/>
              </a:solidFill>
              <a:latin typeface="Times New Roman" panose="02020603050405020304" pitchFamily="18" charset="0"/>
              <a:cs typeface="Times New Roman" panose="02020603050405020304" pitchFamily="18" charset="0"/>
            </a:endParaRPr>
          </a:p>
        </p:txBody>
      </p:sp>
      <p:sp>
        <p:nvSpPr>
          <p:cNvPr id="23" name="矩形 47">
            <a:extLst>
              <a:ext uri="{FF2B5EF4-FFF2-40B4-BE49-F238E27FC236}">
                <a16:creationId xmlns:a16="http://schemas.microsoft.com/office/drawing/2014/main" xmlns="" id="{DA97F165-A84A-47DD-A20E-FC4BAB5F222B}"/>
              </a:ext>
            </a:extLst>
          </p:cNvPr>
          <p:cNvSpPr/>
          <p:nvPr/>
        </p:nvSpPr>
        <p:spPr>
          <a:xfrm>
            <a:off x="6172200" y="1238178"/>
            <a:ext cx="9603217" cy="1446550"/>
          </a:xfrm>
          <a:prstGeom prst="rect">
            <a:avLst/>
          </a:prstGeom>
        </p:spPr>
        <p:txBody>
          <a:bodyPr wrap="square">
            <a:spAutoFit/>
          </a:bodyPr>
          <a:lstStyle/>
          <a:p>
            <a:r>
              <a:rPr lang="en-US" sz="4400" b="1" dirty="0" err="1">
                <a:latin typeface="Times New Roman" panose="02020603050405020304" pitchFamily="18" charset="0"/>
                <a:cs typeface="Times New Roman" panose="02020603050405020304" pitchFamily="18" charset="0"/>
              </a:rPr>
              <a:t>Đoạn</a:t>
            </a:r>
            <a:r>
              <a:rPr lang="en-US" sz="4400" b="1" dirty="0">
                <a:latin typeface="Times New Roman" panose="02020603050405020304" pitchFamily="18" charset="0"/>
                <a:cs typeface="Times New Roman" panose="02020603050405020304" pitchFamily="18" charset="0"/>
              </a:rPr>
              <a:t> 1</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đầu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đến</a:t>
            </a:r>
            <a:r>
              <a:rPr lang="en-US" sz="4400" dirty="0">
                <a:latin typeface="Times New Roman" panose="02020603050405020304" pitchFamily="18" charset="0"/>
                <a:cs typeface="Times New Roman" panose="02020603050405020304" pitchFamily="18" charset="0"/>
              </a:rPr>
              <a:t> </a:t>
            </a:r>
            <a:r>
              <a:rPr lang="en-US" sz="4400" err="1">
                <a:latin typeface="Times New Roman" panose="02020603050405020304" pitchFamily="18" charset="0"/>
                <a:cs typeface="Times New Roman" panose="02020603050405020304" pitchFamily="18" charset="0"/>
              </a:rPr>
              <a:t>lời</a:t>
            </a:r>
            <a:r>
              <a:rPr lang="en-US" sz="4400">
                <a:latin typeface="Times New Roman" panose="02020603050405020304" pitchFamily="18" charset="0"/>
                <a:cs typeface="Times New Roman" panose="02020603050405020304" pitchFamily="18" charset="0"/>
              </a:rPr>
              <a:t> chú cán bộ </a:t>
            </a:r>
            <a:r>
              <a:rPr lang="en-US" sz="4400" i="1">
                <a:latin typeface="Times New Roman" panose="02020603050405020304" pitchFamily="18" charset="0"/>
                <a:cs typeface="Times New Roman" panose="02020603050405020304" pitchFamily="18" charset="0"/>
              </a:rPr>
              <a:t>(Để tôi đi lấy)</a:t>
            </a:r>
            <a:endParaRPr lang="zh-CN" altLang="en-US" sz="4400" dirty="0">
              <a:solidFill>
                <a:schemeClr val="bg1">
                  <a:lumMod val="50000"/>
                </a:schemeClr>
              </a:solidFill>
              <a:latin typeface="Times New Roman" panose="02020603050405020304" pitchFamily="18" charset="0"/>
              <a:ea typeface="inpin heiti" charset="-122"/>
              <a:cs typeface="Times New Roman" panose="02020603050405020304" pitchFamily="18" charset="0"/>
            </a:endParaRPr>
          </a:p>
        </p:txBody>
      </p:sp>
      <p:sp>
        <p:nvSpPr>
          <p:cNvPr id="24" name="矩形 48">
            <a:extLst>
              <a:ext uri="{FF2B5EF4-FFF2-40B4-BE49-F238E27FC236}">
                <a16:creationId xmlns:a16="http://schemas.microsoft.com/office/drawing/2014/main" xmlns="" id="{96269B5B-BDAE-4503-840C-21BEA9C6F49D}"/>
              </a:ext>
            </a:extLst>
          </p:cNvPr>
          <p:cNvSpPr/>
          <p:nvPr/>
        </p:nvSpPr>
        <p:spPr>
          <a:xfrm>
            <a:off x="6160072" y="4020789"/>
            <a:ext cx="10690896" cy="1446550"/>
          </a:xfrm>
          <a:prstGeom prst="rect">
            <a:avLst/>
          </a:prstGeom>
        </p:spPr>
        <p:txBody>
          <a:bodyPr wrap="square">
            <a:spAutoFit/>
          </a:bodyPr>
          <a:lstStyle/>
          <a:p>
            <a:r>
              <a:rPr lang="en-US" sz="4400" b="1" dirty="0" err="1">
                <a:latin typeface="Times New Roman" panose="02020603050405020304" pitchFamily="18" charset="0"/>
                <a:cs typeface="Times New Roman" panose="02020603050405020304" pitchFamily="18" charset="0"/>
              </a:rPr>
              <a:t>Đoạn</a:t>
            </a:r>
            <a:r>
              <a:rPr lang="en-US" sz="4400" b="1" dirty="0">
                <a:latin typeface="Times New Roman" panose="02020603050405020304" pitchFamily="18" charset="0"/>
                <a:cs typeface="Times New Roman" panose="02020603050405020304" pitchFamily="18" charset="0"/>
              </a:rPr>
              <a:t> 2</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lời</a:t>
            </a:r>
            <a:r>
              <a:rPr lang="en-US" sz="4400" dirty="0">
                <a:latin typeface="Times New Roman" panose="02020603050405020304" pitchFamily="18" charset="0"/>
                <a:cs typeface="Times New Roman" panose="02020603050405020304" pitchFamily="18" charset="0"/>
              </a:rPr>
              <a:t> </a:t>
            </a:r>
            <a:r>
              <a:rPr lang="en-US" sz="4400" err="1">
                <a:latin typeface="Times New Roman" panose="02020603050405020304" pitchFamily="18" charset="0"/>
                <a:cs typeface="Times New Roman" panose="02020603050405020304" pitchFamily="18" charset="0"/>
              </a:rPr>
              <a:t>cai</a:t>
            </a:r>
            <a:r>
              <a:rPr lang="en-US" sz="4400">
                <a:latin typeface="Times New Roman" panose="02020603050405020304" pitchFamily="18" charset="0"/>
                <a:cs typeface="Times New Roman" panose="02020603050405020304" pitchFamily="18" charset="0"/>
              </a:rPr>
              <a:t> (</a:t>
            </a:r>
            <a:r>
              <a:rPr lang="en-US" sz="4400" i="1">
                <a:latin typeface="Times New Roman" panose="02020603050405020304" pitchFamily="18" charset="0"/>
                <a:cs typeface="Times New Roman" panose="02020603050405020304" pitchFamily="18" charset="0"/>
              </a:rPr>
              <a:t>Để chị này đi lấy) </a:t>
            </a:r>
            <a:r>
              <a:rPr lang="en-US" sz="4400" dirty="0" err="1">
                <a:latin typeface="Times New Roman" panose="02020603050405020304" pitchFamily="18" charset="0"/>
                <a:cs typeface="Times New Roman" panose="02020603050405020304" pitchFamily="18" charset="0"/>
              </a:rPr>
              <a:t>đến</a:t>
            </a:r>
            <a:r>
              <a:rPr lang="en-US" sz="4400" dirty="0">
                <a:latin typeface="Times New Roman" panose="02020603050405020304" pitchFamily="18" charset="0"/>
                <a:cs typeface="Times New Roman" panose="02020603050405020304" pitchFamily="18" charset="0"/>
              </a:rPr>
              <a:t> </a:t>
            </a:r>
            <a:r>
              <a:rPr lang="en-US" sz="4400" err="1">
                <a:latin typeface="Times New Roman" panose="02020603050405020304" pitchFamily="18" charset="0"/>
                <a:cs typeface="Times New Roman" panose="02020603050405020304" pitchFamily="18" charset="0"/>
              </a:rPr>
              <a:t>lời</a:t>
            </a:r>
            <a:r>
              <a:rPr lang="en-US" sz="4400">
                <a:latin typeface="Times New Roman" panose="02020603050405020304" pitchFamily="18" charset="0"/>
                <a:cs typeface="Times New Roman" panose="02020603050405020304" pitchFamily="18" charset="0"/>
              </a:rPr>
              <a:t> chị Năm (</a:t>
            </a:r>
            <a:r>
              <a:rPr lang="en-US" sz="4400" i="1">
                <a:latin typeface="Times New Roman" panose="02020603050405020304" pitchFamily="18" charset="0"/>
                <a:cs typeface="Times New Roman" panose="02020603050405020304" pitchFamily="18" charset="0"/>
              </a:rPr>
              <a:t>Chưa thấy)</a:t>
            </a:r>
            <a:endParaRPr lang="zh-CN" altLang="en-US" sz="4400" dirty="0">
              <a:solidFill>
                <a:schemeClr val="bg1">
                  <a:lumMod val="50000"/>
                </a:schemeClr>
              </a:solidFill>
              <a:latin typeface="Times New Roman" panose="02020603050405020304" pitchFamily="18" charset="0"/>
              <a:ea typeface="inpin heiti" charset="-122"/>
              <a:cs typeface="Times New Roman" panose="02020603050405020304" pitchFamily="18" charset="0"/>
            </a:endParaRPr>
          </a:p>
        </p:txBody>
      </p:sp>
      <p:sp>
        <p:nvSpPr>
          <p:cNvPr id="25" name="矩形 49">
            <a:extLst>
              <a:ext uri="{FF2B5EF4-FFF2-40B4-BE49-F238E27FC236}">
                <a16:creationId xmlns:a16="http://schemas.microsoft.com/office/drawing/2014/main" xmlns="" id="{874DB93B-E5CE-42A3-8DA6-88FA02B5904D}"/>
              </a:ext>
            </a:extLst>
          </p:cNvPr>
          <p:cNvSpPr/>
          <p:nvPr/>
        </p:nvSpPr>
        <p:spPr>
          <a:xfrm>
            <a:off x="6172200" y="6985095"/>
            <a:ext cx="4158349" cy="769441"/>
          </a:xfrm>
          <a:prstGeom prst="rect">
            <a:avLst/>
          </a:prstGeom>
        </p:spPr>
        <p:txBody>
          <a:bodyPr wrap="square">
            <a:spAutoFit/>
          </a:bodyPr>
          <a:lstStyle/>
          <a:p>
            <a:r>
              <a:rPr lang="en-US" sz="4400" b="1" dirty="0" err="1">
                <a:latin typeface="Times New Roman" panose="02020603050405020304" pitchFamily="18" charset="0"/>
                <a:cs typeface="Times New Roman" panose="02020603050405020304" pitchFamily="18" charset="0"/>
              </a:rPr>
              <a:t>Đoạn</a:t>
            </a:r>
            <a:r>
              <a:rPr lang="en-US" sz="4400" b="1" dirty="0">
                <a:latin typeface="Times New Roman" panose="02020603050405020304" pitchFamily="18" charset="0"/>
                <a:cs typeface="Times New Roman" panose="02020603050405020304" pitchFamily="18" charset="0"/>
              </a:rPr>
              <a:t> 3</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Còn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lại</a:t>
            </a:r>
            <a:r>
              <a:rPr lang="en-US" sz="4400" dirty="0">
                <a:latin typeface="Times New Roman" panose="02020603050405020304" pitchFamily="18" charset="0"/>
                <a:cs typeface="Times New Roman" panose="02020603050405020304" pitchFamily="18" charset="0"/>
              </a:rPr>
              <a:t>.</a:t>
            </a:r>
            <a:endParaRPr lang="zh-CN" altLang="en-US" sz="4400" dirty="0">
              <a:solidFill>
                <a:schemeClr val="bg1">
                  <a:lumMod val="50000"/>
                </a:schemeClr>
              </a:solidFill>
              <a:latin typeface="Times New Roman" panose="02020603050405020304" pitchFamily="18" charset="0"/>
              <a:ea typeface="inpin heiti" charset="-122"/>
              <a:cs typeface="Times New Roman" panose="02020603050405020304" pitchFamily="18" charset="0"/>
            </a:endParaRPr>
          </a:p>
        </p:txBody>
      </p:sp>
      <p:grpSp>
        <p:nvGrpSpPr>
          <p:cNvPr id="17" name="Group 16">
            <a:extLst>
              <a:ext uri="{FF2B5EF4-FFF2-40B4-BE49-F238E27FC236}">
                <a16:creationId xmlns:a16="http://schemas.microsoft.com/office/drawing/2014/main" xmlns="" id="{C5C7E565-34BB-41BB-B4DB-5F70A6F644CB}"/>
              </a:ext>
            </a:extLst>
          </p:cNvPr>
          <p:cNvGrpSpPr/>
          <p:nvPr/>
        </p:nvGrpSpPr>
        <p:grpSpPr>
          <a:xfrm>
            <a:off x="-593800" y="2514600"/>
            <a:ext cx="5248275" cy="7772400"/>
            <a:chOff x="-593800" y="2514600"/>
            <a:chExt cx="5248275" cy="7772400"/>
          </a:xfrm>
        </p:grpSpPr>
        <p:pic>
          <p:nvPicPr>
            <p:cNvPr id="18" name="Picture 4" descr="Thanh Ma&amp;#39;s Art: Vietnamese Traditional Female Costumes">
              <a:extLst>
                <a:ext uri="{FF2B5EF4-FFF2-40B4-BE49-F238E27FC236}">
                  <a16:creationId xmlns:a16="http://schemas.microsoft.com/office/drawing/2014/main" xmlns="" id="{F51FB9C0-5670-463D-83A3-BA09E672444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716" b="96814" l="9982" r="89837">
                          <a14:foregroundMark x1="56443" y1="54902" x2="54083" y2="87010"/>
                          <a14:foregroundMark x1="38838" y1="91176" x2="60980" y2="90931"/>
                          <a14:foregroundMark x1="56443" y1="69485" x2="58802" y2="89093"/>
                          <a14:backgroundMark x1="21053" y1="25980" x2="15789" y2="45588"/>
                          <a14:backgroundMark x1="27949" y1="57108" x2="24682" y2="89216"/>
                          <a14:backgroundMark x1="77677" y1="25735" x2="90381" y2="38725"/>
                          <a14:backgroundMark x1="56987" y1="37500" x2="69510" y2="49265"/>
                          <a14:backgroundMark x1="46824" y1="94975" x2="75862" y2="958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93800" y="2514600"/>
              <a:ext cx="5248275" cy="77724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Que chỉ bảng (teaching stick) đầu inox (dài 1m) - KKstore">
              <a:extLst>
                <a:ext uri="{FF2B5EF4-FFF2-40B4-BE49-F238E27FC236}">
                  <a16:creationId xmlns:a16="http://schemas.microsoft.com/office/drawing/2014/main" xmlns="" id="{4A562CA3-F0E5-4BC8-A2F7-952E0F6F1DF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6963065">
              <a:off x="2259112" y="4939710"/>
              <a:ext cx="3273912" cy="407579"/>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1000"/>
                                        <p:tgtEl>
                                          <p:spTgt spid="9"/>
                                        </p:tgtEl>
                                      </p:cBhvr>
                                    </p:animEffect>
                                    <p:anim calcmode="lin" valueType="num">
                                      <p:cBhvr>
                                        <p:cTn id="55" dur="1000" fill="hold"/>
                                        <p:tgtEl>
                                          <p:spTgt spid="9"/>
                                        </p:tgtEl>
                                        <p:attrNameLst>
                                          <p:attrName>ppt_x</p:attrName>
                                        </p:attrNameLst>
                                      </p:cBhvr>
                                      <p:tavLst>
                                        <p:tav tm="0">
                                          <p:val>
                                            <p:strVal val="#ppt_x"/>
                                          </p:val>
                                        </p:tav>
                                        <p:tav tm="100000">
                                          <p:val>
                                            <p:strVal val="#ppt_x"/>
                                          </p:val>
                                        </p:tav>
                                      </p:tavLst>
                                    </p:anim>
                                    <p:anim calcmode="lin" valueType="num">
                                      <p:cBhvr>
                                        <p:cTn id="5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4" grpId="0"/>
      <p:bldP spid="2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TotalTime>
  <Words>883</Words>
  <Application>Microsoft Office PowerPoint</Application>
  <PresentationFormat>Custom</PresentationFormat>
  <Paragraphs>138</Paragraphs>
  <Slides>30</Slides>
  <Notes>1</Notes>
  <HiddenSlides>0</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30</vt:i4>
      </vt:variant>
    </vt:vector>
  </HeadingPairs>
  <TitlesOfParts>
    <vt:vector size="46" baseType="lpstr">
      <vt:lpstr>Arial</vt:lpstr>
      <vt:lpstr>Script MT Bold</vt:lpstr>
      <vt:lpstr>UTM Magnesium</vt:lpstr>
      <vt:lpstr>宋体</vt:lpstr>
      <vt:lpstr>UTM Kona KT</vt:lpstr>
      <vt:lpstr>Calibri</vt:lpstr>
      <vt:lpstr>仓耳羽辰体-谷力 W05</vt:lpstr>
      <vt:lpstr>Varela Round</vt:lpstr>
      <vt:lpstr>Tahoma</vt:lpstr>
      <vt:lpstr>UTM A&amp;S Graceland</vt:lpstr>
      <vt:lpstr>Wingdings</vt:lpstr>
      <vt:lpstr>inpin heiti</vt:lpstr>
      <vt:lpstr>Times New Roman</vt:lpstr>
      <vt:lpstr>UTM Hanzel</vt:lpstr>
      <vt:lpstr>UVN Thoi Nay Nang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Trà My</cp:lastModifiedBy>
  <cp:revision>46</cp:revision>
  <dcterms:created xsi:type="dcterms:W3CDTF">2006-08-16T00:00:00Z</dcterms:created>
  <dcterms:modified xsi:type="dcterms:W3CDTF">2023-07-19T16:47:31Z</dcterms:modified>
  <dc:identifier>DAEqQ-f8N50</dc:identifier>
</cp:coreProperties>
</file>