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embeddedFontLst>
    <p:embeddedFont>
      <p:font typeface="Cambria" panose="02040503050406030204" pitchFamily="18" charset="0"/>
      <p:regular r:id="rId23"/>
      <p:bold r:id="rId24"/>
      <p:italic r:id="rId25"/>
      <p:boldItalic r:id="rId26"/>
    </p:embeddedFont>
    <p:embeddedFont>
      <p:font typeface="UTM A&amp;S Signwriter" panose="02040603050506020204" pitchFamily="18" charset="0"/>
      <p:regular r:id="rId27"/>
    </p:embeddedFont>
    <p:embeddedFont>
      <p:font typeface="UTM Americana" panose="02040603050506020204" pitchFamily="18" charset="0"/>
      <p:regular r:id="rId28"/>
      <p:bold r:id="rId29"/>
      <p:italic r:id="rId30"/>
    </p:embeddedFont>
    <p:embeddedFont>
      <p:font typeface="UTM Edwardian" panose="02040603050506020204" pitchFamily="18" charset="0"/>
      <p:regular r:id="rId31"/>
      <p:bold r:id="rId32"/>
    </p:embeddedFont>
    <p:embeddedFont>
      <p:font typeface="UTM Tam Le" panose="02040603050506020204" pitchFamily="18"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371181673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3187B-E510-4C6A-B32D-97FB006C300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386DE42-5A2D-44CF-A3AE-70E987E703D8}"/>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793DE87-164C-4656-A5F9-2B001BAB776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45FE468D-5F9A-41A6-859F-1696A47E59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42929840-4974-4DB8-BFC6-103289EB26BD}"/>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20677084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D6B7E98-729A-456D-A387-ABA90C2CE3D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2E20ABF-DB81-47C0-BFD0-A0B40E08F5FF}"/>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6EFA5D-658C-4445-BF28-FE335983C52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19206049-7557-4619-8DC6-D07F9CC8E61A}"/>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D88EDDE0-5DDA-4C50-9410-75FC69B41B8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27187595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225516153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3AD58E-93D0-470D-B3CA-E1E45E90DC2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2F740E2-433C-4B4F-8E7A-90978F215C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3BC0B9E-DF3A-4412-84DA-ED1478E8E19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页脚占位符 4">
            <a:extLst>
              <a:ext uri="{FF2B5EF4-FFF2-40B4-BE49-F238E27FC236}">
                <a16:creationId xmlns:a16="http://schemas.microsoft.com/office/drawing/2014/main" id="{D685BC12-7C17-47FD-B85B-CF5F5F7F467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灯片编号占位符 5">
            <a:extLst>
              <a:ext uri="{FF2B5EF4-FFF2-40B4-BE49-F238E27FC236}">
                <a16:creationId xmlns:a16="http://schemas.microsoft.com/office/drawing/2014/main" id="{40346CD6-1748-4DA1-B1CE-7E2ECEBC6556}"/>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26125820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DDAD3C-FD3E-4B78-8B53-DAF08C14D03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4D37D5-0F8C-475F-9CAE-9893DB599C7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2EAD17B-468D-4E5F-8C43-623450FD43CF}"/>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33682F0-6E72-43CD-B204-C07171CAB1A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页脚占位符 5">
            <a:extLst>
              <a:ext uri="{FF2B5EF4-FFF2-40B4-BE49-F238E27FC236}">
                <a16:creationId xmlns:a16="http://schemas.microsoft.com/office/drawing/2014/main" id="{86DF98BF-C7CD-4D27-B62F-9FB8239C62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7" name="灯片编号占位符 6">
            <a:extLst>
              <a:ext uri="{FF2B5EF4-FFF2-40B4-BE49-F238E27FC236}">
                <a16:creationId xmlns:a16="http://schemas.microsoft.com/office/drawing/2014/main" id="{8F3CFF30-8C08-4B0F-B080-208510DE3D4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94705251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DDEF7F-32D3-4943-ABB3-A3F334121AA1}"/>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4E0824-1507-43EB-A8D9-CF20749E0E6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1B12E97-EDA6-49BD-A2D8-ED29FB1E2C43}"/>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B3BDE9-72FF-4FF6-8D0E-B429DD34D3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C7B89A5-10DD-426E-8625-B2A13E8D6502}"/>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35187D-FD87-48E4-A4E3-2FFA50ADE2E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8" name="页脚占位符 7">
            <a:extLst>
              <a:ext uri="{FF2B5EF4-FFF2-40B4-BE49-F238E27FC236}">
                <a16:creationId xmlns:a16="http://schemas.microsoft.com/office/drawing/2014/main" id="{884AFB86-2EFF-46DF-984F-B80AF29870D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9" name="灯片编号占位符 8">
            <a:extLst>
              <a:ext uri="{FF2B5EF4-FFF2-40B4-BE49-F238E27FC236}">
                <a16:creationId xmlns:a16="http://schemas.microsoft.com/office/drawing/2014/main" id="{186914BC-814C-4A0F-BF82-9D81522FB4E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339906283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B41BF-5A95-4149-B996-D773A20F432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876C26-5951-4572-95AE-FC68D712989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4" name="页脚占位符 3">
            <a:extLst>
              <a:ext uri="{FF2B5EF4-FFF2-40B4-BE49-F238E27FC236}">
                <a16:creationId xmlns:a16="http://schemas.microsoft.com/office/drawing/2014/main" id="{5E5BBB4E-40EF-42EE-AE0E-94F18B117F1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5" name="灯片编号占位符 4">
            <a:extLst>
              <a:ext uri="{FF2B5EF4-FFF2-40B4-BE49-F238E27FC236}">
                <a16:creationId xmlns:a16="http://schemas.microsoft.com/office/drawing/2014/main" id="{80F11B66-E92B-4512-AC30-104DB9CF4FE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226332093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CBC602-D6D2-41EE-9D1B-CDB4C4F755D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3" name="页脚占位符 2">
            <a:extLst>
              <a:ext uri="{FF2B5EF4-FFF2-40B4-BE49-F238E27FC236}">
                <a16:creationId xmlns:a16="http://schemas.microsoft.com/office/drawing/2014/main" id="{1BF858F9-84EB-421C-BC73-CBCA62FBDF2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4" name="灯片编号占位符 3">
            <a:extLst>
              <a:ext uri="{FF2B5EF4-FFF2-40B4-BE49-F238E27FC236}">
                <a16:creationId xmlns:a16="http://schemas.microsoft.com/office/drawing/2014/main" id="{D32547D3-3A49-418D-B41A-8C7CC3D5D0F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81193762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71DEC4-111C-4378-B1E0-A6413B4208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5A8B7A1-3DD3-4C88-B847-A2DA5BCFD0C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2FF1518-EB0F-42F8-A04E-5688B8CB8F2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9923E56-85BD-4F08-AF59-715549B69B9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页脚占位符 5">
            <a:extLst>
              <a:ext uri="{FF2B5EF4-FFF2-40B4-BE49-F238E27FC236}">
                <a16:creationId xmlns:a16="http://schemas.microsoft.com/office/drawing/2014/main" id="{ECAD75BC-4C20-486C-9907-DD22AECE142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7" name="灯片编号占位符 6">
            <a:extLst>
              <a:ext uri="{FF2B5EF4-FFF2-40B4-BE49-F238E27FC236}">
                <a16:creationId xmlns:a16="http://schemas.microsoft.com/office/drawing/2014/main" id="{17A4D148-F536-4323-8CED-A281145FA1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15351570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1E5E0-F936-440E-AC84-AA71B4C3872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C05369F-9921-4409-96E1-A1C8CCAF362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1E6F79E-9C68-45C6-BEEB-83E030DA44E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410CA4-68C9-4067-BCF4-B0FF8A3532D2}"/>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E48561-6F99-411B-BF21-5175E2B06181}"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6" name="页脚占位符 5">
            <a:extLst>
              <a:ext uri="{FF2B5EF4-FFF2-40B4-BE49-F238E27FC236}">
                <a16:creationId xmlns:a16="http://schemas.microsoft.com/office/drawing/2014/main" id="{A576913E-07B7-4250-BD28-9DA5126D8F0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
        <p:nvSpPr>
          <p:cNvPr id="7" name="灯片编号占位符 6">
            <a:extLst>
              <a:ext uri="{FF2B5EF4-FFF2-40B4-BE49-F238E27FC236}">
                <a16:creationId xmlns:a16="http://schemas.microsoft.com/office/drawing/2014/main" id="{FDE5A8E6-5720-446E-84C1-4C80A639226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C20B5C-6BF8-4786-95F4-791A87CCADD0}" type="slidenum">
              <a:rPr kumimoji="0" lang="zh-CN" altLang="en-US" sz="1200" b="0" i="0" u="none" strike="noStrike" kern="1200" cap="none" spc="0" normalizeH="0" baseline="0" noProof="0" smtClean="0">
                <a:ln>
                  <a:noFill/>
                </a:ln>
                <a:solidFill>
                  <a:prstClr val="black">
                    <a:tint val="75000"/>
                  </a:prstClr>
                </a:solidFill>
                <a:effectLst/>
                <a:uLnTx/>
                <a:uFillTx/>
                <a:latin typeface="字魂107号-萌趣欢乐体"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107号-萌趣欢乐体" panose="020F0502020204030204"/>
              <a:cs typeface="+mn-cs"/>
            </a:endParaRPr>
          </a:p>
        </p:txBody>
      </p:sp>
    </p:spTree>
    <p:extLst>
      <p:ext uri="{BB962C8B-B14F-4D97-AF65-F5344CB8AC3E}">
        <p14:creationId xmlns:p14="http://schemas.microsoft.com/office/powerpoint/2010/main" val="305773899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9519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8.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8.png"/><Relationship Id="rId5" Type="http://schemas.openxmlformats.org/officeDocument/2006/relationships/image" Target="../media/image18.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30.png"/><Relationship Id="rId5" Type="http://schemas.openxmlformats.org/officeDocument/2006/relationships/image" Target="../media/image18.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7.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3.jpeg"/><Relationship Id="rId2" Type="http://schemas.openxmlformats.org/officeDocument/2006/relationships/image" Target="../media/image7.jp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BEA2"/>
        </a:solidFill>
        <a:effectLst/>
      </p:bgPr>
    </p:bg>
    <p:spTree>
      <p:nvGrpSpPr>
        <p:cNvPr id="1" name=""/>
        <p:cNvGrpSpPr/>
        <p:nvPr/>
      </p:nvGrpSpPr>
      <p:grpSpPr>
        <a:xfrm>
          <a:off x="0" y="0"/>
          <a:ext cx="0" cy="0"/>
          <a:chOff x="0" y="0"/>
          <a:chExt cx="0" cy="0"/>
        </a:xfrm>
      </p:grpSpPr>
      <p:pic>
        <p:nvPicPr>
          <p:cNvPr id="20"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375" r="-4801" b="26028"/>
          <a:stretch/>
        </p:blipFill>
        <p:spPr>
          <a:xfrm>
            <a:off x="6688899" y="-9477"/>
            <a:ext cx="3961381" cy="2655545"/>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4927" y="-58516"/>
            <a:ext cx="1403423" cy="1553227"/>
          </a:xfrm>
          <a:prstGeom prst="rect">
            <a:avLst/>
          </a:prstGeom>
        </p:spPr>
      </p:pic>
      <p:sp>
        <p:nvSpPr>
          <p:cNvPr id="3" name="Regular Pentagon 2"/>
          <p:cNvSpPr/>
          <p:nvPr/>
        </p:nvSpPr>
        <p:spPr>
          <a:xfrm rot="17631437">
            <a:off x="-73494" y="-246542"/>
            <a:ext cx="6324376" cy="6605288"/>
          </a:xfrm>
          <a:prstGeom prst="pentagon">
            <a:avLst/>
          </a:prstGeom>
          <a:solidFill>
            <a:srgbClr val="BBA687"/>
          </a:solidFill>
          <a:ln w="57150">
            <a:solidFill>
              <a:srgbClr val="E8E4D8"/>
            </a:solidFill>
            <a:prstDash val="sys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107号-萌趣欢乐体" panose="020F0502020204030204"/>
              <a:cs typeface="+mn-cs"/>
            </a:endParaRPr>
          </a:p>
        </p:txBody>
      </p:sp>
      <p:pic>
        <p:nvPicPr>
          <p:cNvPr id="1030" name="Picture 6" descr="High Five"/>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l="2923" t="731" r="13167" b="-731"/>
          <a:stretch/>
        </p:blipFill>
        <p:spPr bwMode="auto">
          <a:xfrm>
            <a:off x="5373666" y="1137703"/>
            <a:ext cx="6855269" cy="6039711"/>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17408" y="3839604"/>
            <a:ext cx="3834662" cy="3339330"/>
          </a:xfrm>
          <a:prstGeom prst="rect">
            <a:avLst/>
          </a:prstGeom>
        </p:spPr>
      </p:pic>
      <p:pic>
        <p:nvPicPr>
          <p:cNvPr id="18" name="图片 4">
            <a:extLst>
              <a:ext uri="{FF2B5EF4-FFF2-40B4-BE49-F238E27FC236}">
                <a16:creationId xmlns:a16="http://schemas.microsoft.com/office/drawing/2014/main" id="{DCD2EB64-AC13-4317-B79B-CF122112B9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7019" y="-328780"/>
            <a:ext cx="4873674" cy="3294149"/>
          </a:xfrm>
          <a:prstGeom prst="rect">
            <a:avLst/>
          </a:prstGeom>
        </p:spPr>
      </p:pic>
      <p:sp>
        <p:nvSpPr>
          <p:cNvPr id="6" name="TextBox 5"/>
          <p:cNvSpPr txBox="1"/>
          <p:nvPr/>
        </p:nvSpPr>
        <p:spPr>
          <a:xfrm>
            <a:off x="2528804" y="718097"/>
            <a:ext cx="196658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500C01"/>
                </a:solidFill>
                <a:effectLst/>
                <a:uLnTx/>
                <a:uFillTx/>
                <a:latin typeface="UTM A&amp;S Signwriter" panose="02040603050506020204" pitchFamily="18" charset="0"/>
                <a:cs typeface="+mn-cs"/>
              </a:rPr>
              <a:t>Tập</a:t>
            </a:r>
            <a:r>
              <a:rPr kumimoji="0" lang="en-US" sz="5400" b="0" i="0" u="none" strike="noStrike" kern="1200" cap="none" spc="0" normalizeH="0" baseline="0" noProof="0" dirty="0">
                <a:ln>
                  <a:noFill/>
                </a:ln>
                <a:solidFill>
                  <a:srgbClr val="500C01"/>
                </a:solidFill>
                <a:effectLst/>
                <a:uLnTx/>
                <a:uFillTx/>
                <a:latin typeface="UTM A&amp;S Signwriter" panose="02040603050506020204" pitchFamily="18" charset="0"/>
                <a:cs typeface="+mn-cs"/>
              </a:rPr>
              <a:t> </a:t>
            </a:r>
            <a:r>
              <a:rPr kumimoji="0" lang="en-US" sz="5400" b="0" i="0" u="none" strike="noStrike" kern="1200" cap="none" spc="0" normalizeH="0" baseline="0" noProof="0" dirty="0" err="1">
                <a:ln>
                  <a:noFill/>
                </a:ln>
                <a:solidFill>
                  <a:srgbClr val="500C01"/>
                </a:solidFill>
                <a:effectLst/>
                <a:uLnTx/>
                <a:uFillTx/>
                <a:latin typeface="UTM A&amp;S Signwriter" panose="02040603050506020204" pitchFamily="18" charset="0"/>
                <a:cs typeface="+mn-cs"/>
              </a:rPr>
              <a:t>đọc</a:t>
            </a:r>
            <a:r>
              <a:rPr kumimoji="0" lang="en-US" sz="5400" b="0" i="0" u="none" strike="noStrike" kern="1200" cap="none" spc="0" normalizeH="0" baseline="0" noProof="0" dirty="0">
                <a:ln>
                  <a:noFill/>
                </a:ln>
                <a:solidFill>
                  <a:srgbClr val="500C01"/>
                </a:solidFill>
                <a:effectLst/>
                <a:uLnTx/>
                <a:uFillTx/>
                <a:latin typeface="UTM A&amp;S Signwriter" panose="02040603050506020204" pitchFamily="18" charset="0"/>
                <a:cs typeface="+mn-cs"/>
              </a:rPr>
              <a:t> 4</a:t>
            </a:r>
          </a:p>
        </p:txBody>
      </p:sp>
      <p:sp>
        <p:nvSpPr>
          <p:cNvPr id="4" name="TextBox 3"/>
          <p:cNvSpPr txBox="1"/>
          <p:nvPr/>
        </p:nvSpPr>
        <p:spPr>
          <a:xfrm>
            <a:off x="598044" y="1711950"/>
            <a:ext cx="543842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Hơn</a:t>
            </a:r>
            <a:r>
              <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 </a:t>
            </a: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một</a:t>
            </a:r>
            <a:r>
              <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 </a:t>
            </a: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nghìn</a:t>
            </a:r>
            <a:r>
              <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 </a:t>
            </a: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ngày</a:t>
            </a:r>
            <a:r>
              <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 </a:t>
            </a: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vòng</a:t>
            </a:r>
            <a:r>
              <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 </a:t>
            </a:r>
            <a:r>
              <a:rPr kumimoji="0" lang="en-US" sz="8000" b="0" i="0" u="none" strike="noStrike" kern="1200" cap="none" spc="0" normalizeH="0" baseline="0" noProof="0" dirty="0" err="1">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quanh</a:t>
            </a:r>
            <a:endParaRPr kumimoji="0" lang="en-US" sz="8000" b="0" i="0" u="none" strike="noStrike" kern="1200" cap="none" spc="0" normalizeH="0" baseline="0" noProof="0" dirty="0">
              <a:ln>
                <a:noFill/>
              </a:ln>
              <a:solidFill>
                <a:prstClr val="white"/>
              </a:solidFill>
              <a:effectLst>
                <a:glow rad="228600">
                  <a:srgbClr val="FFC000">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endParaRPr>
          </a:p>
        </p:txBody>
      </p:sp>
      <p:grpSp>
        <p:nvGrpSpPr>
          <p:cNvPr id="2" name="Group 1"/>
          <p:cNvGrpSpPr/>
          <p:nvPr/>
        </p:nvGrpSpPr>
        <p:grpSpPr>
          <a:xfrm>
            <a:off x="2446455" y="4136021"/>
            <a:ext cx="7101798" cy="1573603"/>
            <a:chOff x="2446455" y="4136021"/>
            <a:chExt cx="7101798" cy="1573603"/>
          </a:xfrm>
        </p:grpSpPr>
        <p:sp>
          <p:nvSpPr>
            <p:cNvPr id="16" name="TextBox 15"/>
            <p:cNvSpPr txBox="1"/>
            <p:nvPr/>
          </p:nvSpPr>
          <p:spPr>
            <a:xfrm>
              <a:off x="2446455" y="4139964"/>
              <a:ext cx="71017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500C01"/>
                  </a:solidFill>
                  <a:effectLst>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TRÁI ĐẤT</a:t>
              </a:r>
            </a:p>
          </p:txBody>
        </p:sp>
        <p:sp>
          <p:nvSpPr>
            <p:cNvPr id="21" name="TextBox 20"/>
            <p:cNvSpPr txBox="1"/>
            <p:nvPr/>
          </p:nvSpPr>
          <p:spPr>
            <a:xfrm>
              <a:off x="2512920" y="4136021"/>
              <a:ext cx="668398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a:noFill/>
                  </a:ln>
                  <a:solidFill>
                    <a:srgbClr val="FEC41F"/>
                  </a:solidFill>
                  <a:effectLst>
                    <a:glow rad="101600">
                      <a:srgbClr val="ED7D31">
                        <a:satMod val="175000"/>
                        <a:alpha val="40000"/>
                      </a:srgbClr>
                    </a:glow>
                    <a:outerShdw blurRad="50800" dist="38100" dir="2700000" algn="tl" rotWithShape="0">
                      <a:prstClr val="black">
                        <a:alpha val="40000"/>
                      </a:prstClr>
                    </a:outerShdw>
                    <a:reflection blurRad="6350" stA="50000" endA="300" endPos="50000" dist="29997" dir="5400000" sy="-100000" algn="bl" rotWithShape="0"/>
                  </a:effectLst>
                  <a:uLnTx/>
                  <a:uFillTx/>
                  <a:latin typeface="UTM A&amp;S Signwriter" panose="02040603050506020204" pitchFamily="18" charset="0"/>
                  <a:cs typeface="+mn-cs"/>
                </a:rPr>
                <a:t>TRÁI ĐẤT</a:t>
              </a:r>
            </a:p>
          </p:txBody>
        </p:sp>
      </p:grpSp>
      <p:pic>
        <p:nvPicPr>
          <p:cNvPr id="1032" name="Picture 8" descr="TrÃ¡i Äáº¥t HÃ¬nh áº£nh | Äá»nh dáº¡ng hÃ¬nh áº£nh PNG 400238923| vn.lovepik.co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579209" y="2693027"/>
            <a:ext cx="1613195" cy="1613195"/>
          </a:xfrm>
          <a:prstGeom prst="rect">
            <a:avLst/>
          </a:prstGeom>
          <a:noFill/>
          <a:effectLst>
            <a:outerShdw blurRad="50800" dist="381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75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2" presetClass="entr" presetSubtype="12"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16" presetClass="entr" presetSubtype="37" fill="hold" nodeType="withEffect">
                                  <p:stCondLst>
                                    <p:cond delay="0"/>
                                  </p:stCondLst>
                                  <p:childTnLst>
                                    <p:set>
                                      <p:cBhvr>
                                        <p:cTn id="20" dur="1" fill="hold">
                                          <p:stCondLst>
                                            <p:cond delay="0"/>
                                          </p:stCondLst>
                                        </p:cTn>
                                        <p:tgtEl>
                                          <p:spTgt spid="1030"/>
                                        </p:tgtEl>
                                        <p:attrNameLst>
                                          <p:attrName>style.visibility</p:attrName>
                                        </p:attrNameLst>
                                      </p:cBhvr>
                                      <p:to>
                                        <p:strVal val="visible"/>
                                      </p:to>
                                    </p:set>
                                    <p:animEffect transition="in" filter="barn(outVertical)">
                                      <p:cBhvr>
                                        <p:cTn id="21" dur="500"/>
                                        <p:tgtEl>
                                          <p:spTgt spid="103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down)">
                                      <p:cBhvr>
                                        <p:cTn id="29" dur="580">
                                          <p:stCondLst>
                                            <p:cond delay="0"/>
                                          </p:stCondLst>
                                        </p:cTn>
                                        <p:tgtEl>
                                          <p:spTgt spid="18"/>
                                        </p:tgtEl>
                                      </p:cBhvr>
                                    </p:animEffect>
                                    <p:anim calcmode="lin" valueType="num">
                                      <p:cBhvr>
                                        <p:cTn id="3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35" dur="26">
                                          <p:stCondLst>
                                            <p:cond delay="650"/>
                                          </p:stCondLst>
                                        </p:cTn>
                                        <p:tgtEl>
                                          <p:spTgt spid="18"/>
                                        </p:tgtEl>
                                      </p:cBhvr>
                                      <p:to x="100000" y="60000"/>
                                    </p:animScale>
                                    <p:animScale>
                                      <p:cBhvr>
                                        <p:cTn id="36" dur="166" decel="50000">
                                          <p:stCondLst>
                                            <p:cond delay="676"/>
                                          </p:stCondLst>
                                        </p:cTn>
                                        <p:tgtEl>
                                          <p:spTgt spid="18"/>
                                        </p:tgtEl>
                                      </p:cBhvr>
                                      <p:to x="100000" y="100000"/>
                                    </p:animScale>
                                    <p:animScale>
                                      <p:cBhvr>
                                        <p:cTn id="37" dur="26">
                                          <p:stCondLst>
                                            <p:cond delay="1312"/>
                                          </p:stCondLst>
                                        </p:cTn>
                                        <p:tgtEl>
                                          <p:spTgt spid="18"/>
                                        </p:tgtEl>
                                      </p:cBhvr>
                                      <p:to x="100000" y="80000"/>
                                    </p:animScale>
                                    <p:animScale>
                                      <p:cBhvr>
                                        <p:cTn id="38" dur="166" decel="50000">
                                          <p:stCondLst>
                                            <p:cond delay="1338"/>
                                          </p:stCondLst>
                                        </p:cTn>
                                        <p:tgtEl>
                                          <p:spTgt spid="18"/>
                                        </p:tgtEl>
                                      </p:cBhvr>
                                      <p:to x="100000" y="100000"/>
                                    </p:animScale>
                                    <p:animScale>
                                      <p:cBhvr>
                                        <p:cTn id="39" dur="26">
                                          <p:stCondLst>
                                            <p:cond delay="1642"/>
                                          </p:stCondLst>
                                        </p:cTn>
                                        <p:tgtEl>
                                          <p:spTgt spid="18"/>
                                        </p:tgtEl>
                                      </p:cBhvr>
                                      <p:to x="100000" y="90000"/>
                                    </p:animScale>
                                    <p:animScale>
                                      <p:cBhvr>
                                        <p:cTn id="40" dur="166" decel="50000">
                                          <p:stCondLst>
                                            <p:cond delay="1668"/>
                                          </p:stCondLst>
                                        </p:cTn>
                                        <p:tgtEl>
                                          <p:spTgt spid="18"/>
                                        </p:tgtEl>
                                      </p:cBhvr>
                                      <p:to x="100000" y="100000"/>
                                    </p:animScale>
                                    <p:animScale>
                                      <p:cBhvr>
                                        <p:cTn id="41" dur="26">
                                          <p:stCondLst>
                                            <p:cond delay="1808"/>
                                          </p:stCondLst>
                                        </p:cTn>
                                        <p:tgtEl>
                                          <p:spTgt spid="18"/>
                                        </p:tgtEl>
                                      </p:cBhvr>
                                      <p:to x="100000" y="95000"/>
                                    </p:animScale>
                                    <p:animScale>
                                      <p:cBhvr>
                                        <p:cTn id="42" dur="166" decel="50000">
                                          <p:stCondLst>
                                            <p:cond delay="1834"/>
                                          </p:stCondLst>
                                        </p:cTn>
                                        <p:tgtEl>
                                          <p:spTgt spid="18"/>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580">
                                          <p:stCondLst>
                                            <p:cond delay="0"/>
                                          </p:stCondLst>
                                        </p:cTn>
                                        <p:tgtEl>
                                          <p:spTgt spid="6"/>
                                        </p:tgtEl>
                                      </p:cBhvr>
                                    </p:animEffect>
                                    <p:anim calcmode="lin" valueType="num">
                                      <p:cBhvr>
                                        <p:cTn id="4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1" dur="26">
                                          <p:stCondLst>
                                            <p:cond delay="650"/>
                                          </p:stCondLst>
                                        </p:cTn>
                                        <p:tgtEl>
                                          <p:spTgt spid="6"/>
                                        </p:tgtEl>
                                      </p:cBhvr>
                                      <p:to x="100000" y="60000"/>
                                    </p:animScale>
                                    <p:animScale>
                                      <p:cBhvr>
                                        <p:cTn id="52" dur="166" decel="50000">
                                          <p:stCondLst>
                                            <p:cond delay="676"/>
                                          </p:stCondLst>
                                        </p:cTn>
                                        <p:tgtEl>
                                          <p:spTgt spid="6"/>
                                        </p:tgtEl>
                                      </p:cBhvr>
                                      <p:to x="100000" y="100000"/>
                                    </p:animScale>
                                    <p:animScale>
                                      <p:cBhvr>
                                        <p:cTn id="53" dur="26">
                                          <p:stCondLst>
                                            <p:cond delay="1312"/>
                                          </p:stCondLst>
                                        </p:cTn>
                                        <p:tgtEl>
                                          <p:spTgt spid="6"/>
                                        </p:tgtEl>
                                      </p:cBhvr>
                                      <p:to x="100000" y="80000"/>
                                    </p:animScale>
                                    <p:animScale>
                                      <p:cBhvr>
                                        <p:cTn id="54" dur="166" decel="50000">
                                          <p:stCondLst>
                                            <p:cond delay="1338"/>
                                          </p:stCondLst>
                                        </p:cTn>
                                        <p:tgtEl>
                                          <p:spTgt spid="6"/>
                                        </p:tgtEl>
                                      </p:cBhvr>
                                      <p:to x="100000" y="100000"/>
                                    </p:animScale>
                                    <p:animScale>
                                      <p:cBhvr>
                                        <p:cTn id="55" dur="26">
                                          <p:stCondLst>
                                            <p:cond delay="1642"/>
                                          </p:stCondLst>
                                        </p:cTn>
                                        <p:tgtEl>
                                          <p:spTgt spid="6"/>
                                        </p:tgtEl>
                                      </p:cBhvr>
                                      <p:to x="100000" y="90000"/>
                                    </p:animScale>
                                    <p:animScale>
                                      <p:cBhvr>
                                        <p:cTn id="56" dur="166" decel="50000">
                                          <p:stCondLst>
                                            <p:cond delay="1668"/>
                                          </p:stCondLst>
                                        </p:cTn>
                                        <p:tgtEl>
                                          <p:spTgt spid="6"/>
                                        </p:tgtEl>
                                      </p:cBhvr>
                                      <p:to x="100000" y="100000"/>
                                    </p:animScale>
                                    <p:animScale>
                                      <p:cBhvr>
                                        <p:cTn id="57" dur="26">
                                          <p:stCondLst>
                                            <p:cond delay="1808"/>
                                          </p:stCondLst>
                                        </p:cTn>
                                        <p:tgtEl>
                                          <p:spTgt spid="6"/>
                                        </p:tgtEl>
                                      </p:cBhvr>
                                      <p:to x="100000" y="95000"/>
                                    </p:animScale>
                                    <p:animScale>
                                      <p:cBhvr>
                                        <p:cTn id="58" dur="166" decel="50000">
                                          <p:stCondLst>
                                            <p:cond delay="1834"/>
                                          </p:stCondLst>
                                        </p:cTn>
                                        <p:tgtEl>
                                          <p:spTgt spid="6"/>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grpId="0" nodeType="clickEffect">
                                  <p:stCondLst>
                                    <p:cond delay="0"/>
                                  </p:stCondLst>
                                  <p:iterate type="lt">
                                    <p:tmPct val="10000"/>
                                  </p:iterate>
                                  <p:childTnLst>
                                    <p:set>
                                      <p:cBhvr>
                                        <p:cTn id="62" dur="1" fill="hold">
                                          <p:stCondLst>
                                            <p:cond delay="0"/>
                                          </p:stCondLst>
                                        </p:cTn>
                                        <p:tgtEl>
                                          <p:spTgt spid="4"/>
                                        </p:tgtEl>
                                        <p:attrNameLst>
                                          <p:attrName>style.visibility</p:attrName>
                                        </p:attrNameLst>
                                      </p:cBhvr>
                                      <p:to>
                                        <p:strVal val="visible"/>
                                      </p:to>
                                    </p:set>
                                    <p:anim by="(-#ppt_w*2)" calcmode="lin" valueType="num">
                                      <p:cBhvr rctx="PPT">
                                        <p:cTn id="63" dur="500" autoRev="1" fill="hold">
                                          <p:stCondLst>
                                            <p:cond delay="0"/>
                                          </p:stCondLst>
                                        </p:cTn>
                                        <p:tgtEl>
                                          <p:spTgt spid="4"/>
                                        </p:tgtEl>
                                        <p:attrNameLst>
                                          <p:attrName>ppt_w</p:attrName>
                                        </p:attrNameLst>
                                      </p:cBhvr>
                                    </p:anim>
                                    <p:anim by="(#ppt_w*0.50)" calcmode="lin" valueType="num">
                                      <p:cBhvr>
                                        <p:cTn id="64" dur="500" decel="50000" autoRev="1" fill="hold">
                                          <p:stCondLst>
                                            <p:cond delay="0"/>
                                          </p:stCondLst>
                                        </p:cTn>
                                        <p:tgtEl>
                                          <p:spTgt spid="4"/>
                                        </p:tgtEl>
                                        <p:attrNameLst>
                                          <p:attrName>ppt_x</p:attrName>
                                        </p:attrNameLst>
                                      </p:cBhvr>
                                    </p:anim>
                                    <p:anim from="(-#ppt_h/2)" to="(#ppt_y)" calcmode="lin" valueType="num">
                                      <p:cBhvr>
                                        <p:cTn id="65" dur="1000" fill="hold">
                                          <p:stCondLst>
                                            <p:cond delay="0"/>
                                          </p:stCondLst>
                                        </p:cTn>
                                        <p:tgtEl>
                                          <p:spTgt spid="4"/>
                                        </p:tgtEl>
                                        <p:attrNameLst>
                                          <p:attrName>ppt_y</p:attrName>
                                        </p:attrNameLst>
                                      </p:cBhvr>
                                    </p:anim>
                                    <p:animRot by="21600000">
                                      <p:cBhvr>
                                        <p:cTn id="66" dur="1000" fill="hold">
                                          <p:stCondLst>
                                            <p:cond delay="0"/>
                                          </p:stCondLst>
                                        </p:cTn>
                                        <p:tgtEl>
                                          <p:spTgt spid="4"/>
                                        </p:tgtEl>
                                        <p:attrNameLst>
                                          <p:attrName>r</p:attrName>
                                        </p:attrNameLst>
                                      </p:cBhvr>
                                    </p:animRot>
                                  </p:childTnLst>
                                </p:cTn>
                              </p:par>
                            </p:childTnLst>
                          </p:cTn>
                        </p:par>
                        <p:par>
                          <p:cTn id="67" fill="hold">
                            <p:stCondLst>
                              <p:cond delay="3300"/>
                            </p:stCondLst>
                            <p:childTnLst>
                              <p:par>
                                <p:cTn id="68" presetID="43" presetClass="entr" presetSubtype="0" fill="hold"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100"/>
                                        <p:tgtEl>
                                          <p:spTgt spid="2"/>
                                        </p:tgtEl>
                                      </p:cBhvr>
                                    </p:animEffect>
                                    <p:anim calcmode="lin" valueType="num">
                                      <p:cBhvr>
                                        <p:cTn id="71" dur="400" fill="hold"/>
                                        <p:tgtEl>
                                          <p:spTgt spid="2"/>
                                        </p:tgtEl>
                                        <p:attrNameLst>
                                          <p:attrName>ppt_x</p:attrName>
                                        </p:attrNameLst>
                                      </p:cBhvr>
                                      <p:tavLst>
                                        <p:tav tm="0">
                                          <p:val>
                                            <p:strVal val="#ppt_x"/>
                                          </p:val>
                                        </p:tav>
                                        <p:tav tm="100000">
                                          <p:val>
                                            <p:strVal val="#ppt_x"/>
                                          </p:val>
                                        </p:tav>
                                      </p:tavLst>
                                    </p:anim>
                                    <p:anim calcmode="lin" valueType="num">
                                      <p:cBhvr>
                                        <p:cTn id="72" dur="400" fill="hold"/>
                                        <p:tgtEl>
                                          <p:spTgt spid="2"/>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75" presetID="26" presetClass="entr" presetSubtype="0" fill="hold" nodeType="withEffect">
                                  <p:stCondLst>
                                    <p:cond delay="0"/>
                                  </p:stCondLst>
                                  <p:childTnLst>
                                    <p:set>
                                      <p:cBhvr>
                                        <p:cTn id="76" dur="1" fill="hold">
                                          <p:stCondLst>
                                            <p:cond delay="0"/>
                                          </p:stCondLst>
                                        </p:cTn>
                                        <p:tgtEl>
                                          <p:spTgt spid="1032"/>
                                        </p:tgtEl>
                                        <p:attrNameLst>
                                          <p:attrName>style.visibility</p:attrName>
                                        </p:attrNameLst>
                                      </p:cBhvr>
                                      <p:to>
                                        <p:strVal val="visible"/>
                                      </p:to>
                                    </p:set>
                                    <p:animEffect transition="in" filter="wipe(down)">
                                      <p:cBhvr>
                                        <p:cTn id="77" dur="580">
                                          <p:stCondLst>
                                            <p:cond delay="0"/>
                                          </p:stCondLst>
                                        </p:cTn>
                                        <p:tgtEl>
                                          <p:spTgt spid="1032"/>
                                        </p:tgtEl>
                                      </p:cBhvr>
                                    </p:animEffect>
                                    <p:anim calcmode="lin" valueType="num">
                                      <p:cBhvr>
                                        <p:cTn id="78" dur="1822" tmFilter="0,0; 0.14,0.36; 0.43,0.73; 0.71,0.91; 1.0,1.0">
                                          <p:stCondLst>
                                            <p:cond delay="0"/>
                                          </p:stCondLst>
                                        </p:cTn>
                                        <p:tgtEl>
                                          <p:spTgt spid="1032"/>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1032"/>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1032"/>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1032"/>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1032"/>
                                        </p:tgtEl>
                                        <p:attrNameLst>
                                          <p:attrName>ppt_y</p:attrName>
                                        </p:attrNameLst>
                                      </p:cBhvr>
                                      <p:tavLst>
                                        <p:tav tm="0" fmla="#ppt_y-sin(pi*$)/81">
                                          <p:val>
                                            <p:fltVal val="0"/>
                                          </p:val>
                                        </p:tav>
                                        <p:tav tm="100000">
                                          <p:val>
                                            <p:fltVal val="1"/>
                                          </p:val>
                                        </p:tav>
                                      </p:tavLst>
                                    </p:anim>
                                    <p:animScale>
                                      <p:cBhvr>
                                        <p:cTn id="83" dur="26">
                                          <p:stCondLst>
                                            <p:cond delay="650"/>
                                          </p:stCondLst>
                                        </p:cTn>
                                        <p:tgtEl>
                                          <p:spTgt spid="1032"/>
                                        </p:tgtEl>
                                      </p:cBhvr>
                                      <p:to x="100000" y="60000"/>
                                    </p:animScale>
                                    <p:animScale>
                                      <p:cBhvr>
                                        <p:cTn id="84" dur="166" decel="50000">
                                          <p:stCondLst>
                                            <p:cond delay="676"/>
                                          </p:stCondLst>
                                        </p:cTn>
                                        <p:tgtEl>
                                          <p:spTgt spid="1032"/>
                                        </p:tgtEl>
                                      </p:cBhvr>
                                      <p:to x="100000" y="100000"/>
                                    </p:animScale>
                                    <p:animScale>
                                      <p:cBhvr>
                                        <p:cTn id="85" dur="26">
                                          <p:stCondLst>
                                            <p:cond delay="1312"/>
                                          </p:stCondLst>
                                        </p:cTn>
                                        <p:tgtEl>
                                          <p:spTgt spid="1032"/>
                                        </p:tgtEl>
                                      </p:cBhvr>
                                      <p:to x="100000" y="80000"/>
                                    </p:animScale>
                                    <p:animScale>
                                      <p:cBhvr>
                                        <p:cTn id="86" dur="166" decel="50000">
                                          <p:stCondLst>
                                            <p:cond delay="1338"/>
                                          </p:stCondLst>
                                        </p:cTn>
                                        <p:tgtEl>
                                          <p:spTgt spid="1032"/>
                                        </p:tgtEl>
                                      </p:cBhvr>
                                      <p:to x="100000" y="100000"/>
                                    </p:animScale>
                                    <p:animScale>
                                      <p:cBhvr>
                                        <p:cTn id="87" dur="26">
                                          <p:stCondLst>
                                            <p:cond delay="1642"/>
                                          </p:stCondLst>
                                        </p:cTn>
                                        <p:tgtEl>
                                          <p:spTgt spid="1032"/>
                                        </p:tgtEl>
                                      </p:cBhvr>
                                      <p:to x="100000" y="90000"/>
                                    </p:animScale>
                                    <p:animScale>
                                      <p:cBhvr>
                                        <p:cTn id="88" dur="166" decel="50000">
                                          <p:stCondLst>
                                            <p:cond delay="1668"/>
                                          </p:stCondLst>
                                        </p:cTn>
                                        <p:tgtEl>
                                          <p:spTgt spid="1032"/>
                                        </p:tgtEl>
                                      </p:cBhvr>
                                      <p:to x="100000" y="100000"/>
                                    </p:animScale>
                                    <p:animScale>
                                      <p:cBhvr>
                                        <p:cTn id="89" dur="26">
                                          <p:stCondLst>
                                            <p:cond delay="1808"/>
                                          </p:stCondLst>
                                        </p:cTn>
                                        <p:tgtEl>
                                          <p:spTgt spid="1032"/>
                                        </p:tgtEl>
                                      </p:cBhvr>
                                      <p:to x="100000" y="95000"/>
                                    </p:animScale>
                                    <p:animScale>
                                      <p:cBhvr>
                                        <p:cTn id="90" dur="166" decel="50000">
                                          <p:stCondLst>
                                            <p:cond delay="1834"/>
                                          </p:stCondLst>
                                        </p:cTn>
                                        <p:tgtEl>
                                          <p:spTgt spid="103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3897" y="-504930"/>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2" name="标题 1">
            <a:extLst>
              <a:ext uri="{FF2B5EF4-FFF2-40B4-BE49-F238E27FC236}">
                <a16:creationId xmlns:a16="http://schemas.microsoft.com/office/drawing/2014/main" id="{83207D33-C03A-46AF-B5F7-4DCC3571A9EF}"/>
              </a:ext>
            </a:extLst>
          </p:cNvPr>
          <p:cNvSpPr>
            <a:spLocks noGrp="1"/>
          </p:cNvSpPr>
          <p:nvPr>
            <p:ph type="title"/>
          </p:nvPr>
        </p:nvSpPr>
        <p:spPr>
          <a:xfrm>
            <a:off x="2905168" y="2436757"/>
            <a:ext cx="6228799" cy="1325563"/>
          </a:xfrm>
        </p:spPr>
        <p:txBody>
          <a:bodyPr>
            <a:noAutofit/>
          </a:bodyPr>
          <a:lstStyle/>
          <a:p>
            <a:pPr algn="ctr"/>
            <a:r>
              <a:rPr lang="en-US" altLang="zh-CN" sz="8800" dirty="0" err="1">
                <a:ln w="28575">
                  <a:noFill/>
                </a:ln>
                <a:solidFill>
                  <a:srgbClr val="DF767E"/>
                </a:solidFill>
                <a:latin typeface="UTM Tam Le" panose="02040603050506020204" pitchFamily="18" charset="0"/>
                <a:ea typeface="+mn-ea"/>
                <a:cs typeface="+mn-ea"/>
                <a:sym typeface="+mn-lt"/>
              </a:rPr>
              <a:t>Tìm</a:t>
            </a:r>
            <a:r>
              <a:rPr lang="en-US" altLang="zh-CN" sz="8800" dirty="0">
                <a:ln w="28575">
                  <a:noFill/>
                </a:ln>
                <a:solidFill>
                  <a:srgbClr val="DF767E"/>
                </a:solidFill>
                <a:latin typeface="UTM Tam Le" panose="02040603050506020204" pitchFamily="18" charset="0"/>
                <a:ea typeface="+mn-ea"/>
                <a:cs typeface="+mn-ea"/>
                <a:sym typeface="+mn-lt"/>
              </a:rPr>
              <a:t> </a:t>
            </a:r>
            <a:r>
              <a:rPr lang="en-US" altLang="zh-CN" sz="8800" dirty="0" err="1">
                <a:ln w="28575">
                  <a:noFill/>
                </a:ln>
                <a:solidFill>
                  <a:srgbClr val="DF767E"/>
                </a:solidFill>
                <a:latin typeface="UTM Tam Le" panose="02040603050506020204" pitchFamily="18" charset="0"/>
                <a:ea typeface="+mn-ea"/>
                <a:cs typeface="+mn-ea"/>
                <a:sym typeface="+mn-lt"/>
              </a:rPr>
              <a:t>hiểu</a:t>
            </a:r>
            <a:r>
              <a:rPr lang="en-US" altLang="zh-CN" sz="8800" dirty="0">
                <a:ln w="28575">
                  <a:noFill/>
                </a:ln>
                <a:solidFill>
                  <a:srgbClr val="DF767E"/>
                </a:solidFill>
                <a:latin typeface="UTM Tam Le" panose="02040603050506020204" pitchFamily="18" charset="0"/>
                <a:ea typeface="+mn-ea"/>
                <a:cs typeface="+mn-ea"/>
                <a:sym typeface="+mn-lt"/>
              </a:rPr>
              <a:t> </a:t>
            </a:r>
            <a:r>
              <a:rPr lang="en-US" altLang="zh-CN" sz="8800" dirty="0" err="1">
                <a:ln w="28575">
                  <a:noFill/>
                </a:ln>
                <a:solidFill>
                  <a:srgbClr val="DF767E"/>
                </a:solidFill>
                <a:latin typeface="UTM Tam Le" panose="02040603050506020204" pitchFamily="18" charset="0"/>
                <a:ea typeface="+mn-ea"/>
                <a:cs typeface="+mn-ea"/>
                <a:sym typeface="+mn-lt"/>
              </a:rPr>
              <a:t>bài</a:t>
            </a:r>
            <a:endParaRPr lang="zh-CN" altLang="en-US" sz="8800" dirty="0">
              <a:ln w="28575">
                <a:noFill/>
              </a:ln>
              <a:solidFill>
                <a:srgbClr val="DF767E"/>
              </a:solidFill>
              <a:latin typeface="UTM Tam Le" panose="02040603050506020204" pitchFamily="18" charset="0"/>
              <a:ea typeface="+mn-ea"/>
              <a:cs typeface="+mn-ea"/>
              <a:sym typeface="+mn-lt"/>
            </a:endParaRPr>
          </a:p>
        </p:txBody>
      </p:sp>
    </p:spTree>
    <p:extLst>
      <p:ext uri="{BB962C8B-B14F-4D97-AF65-F5344CB8AC3E}">
        <p14:creationId xmlns:p14="http://schemas.microsoft.com/office/powerpoint/2010/main" val="418240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out)">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870857"/>
            <a:ext cx="11131464" cy="5655202"/>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20" name="Text Box 9"/>
          <p:cNvSpPr txBox="1">
            <a:spLocks noChangeArrowheads="1"/>
          </p:cNvSpPr>
          <p:nvPr/>
        </p:nvSpPr>
        <p:spPr bwMode="auto">
          <a:xfrm>
            <a:off x="1030194" y="1099235"/>
            <a:ext cx="104651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1. Ma-</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gien</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lăng</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thực</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hiện</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cuộc</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thám</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hiểm</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với</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mục</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đích</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gì</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Arial" panose="020B0604020202020204" pitchFamily="34" charset="0"/>
              </a:rPr>
              <a:t>?</a:t>
            </a:r>
          </a:p>
        </p:txBody>
      </p:sp>
      <p:sp>
        <p:nvSpPr>
          <p:cNvPr id="24" name="Text Box 15"/>
          <p:cNvSpPr txBox="1">
            <a:spLocks noChangeArrowheads="1"/>
          </p:cNvSpPr>
          <p:nvPr/>
        </p:nvSpPr>
        <p:spPr bwMode="auto">
          <a:xfrm>
            <a:off x="949777" y="1621682"/>
            <a:ext cx="1040973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Ma-</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gien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thực</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hiện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cuộc</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thám</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hiểm</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mục</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đích</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khám</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phá</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con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đường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trên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biển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dẫn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đến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vùng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đất</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mới</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26" name="Text Box 17"/>
          <p:cNvSpPr txBox="1">
            <a:spLocks noChangeArrowheads="1"/>
          </p:cNvSpPr>
          <p:nvPr/>
        </p:nvSpPr>
        <p:spPr bwMode="auto">
          <a:xfrm>
            <a:off x="943852" y="2979887"/>
            <a:ext cx="102489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0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Thời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bấy</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giờ</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để</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sang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Đông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người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ta chỉ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biết</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con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bô</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còn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gọi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là “Con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tơ</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lụa</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Con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biển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còn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chưa</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được</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khám</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phá</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Những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chuyến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thám</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hiểm</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trước</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đây</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đều</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thất</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bại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họ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cho</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rằng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thể</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sang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Đông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bằng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biển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Ma-gen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nghĩ</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như</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vậy</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ông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quyết</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tâm</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khám</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phá</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ra</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con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đường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3000" b="0"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29" name="Text Box 22"/>
          <p:cNvSpPr txBox="1">
            <a:spLocks noChangeArrowheads="1"/>
          </p:cNvSpPr>
          <p:nvPr/>
        </p:nvSpPr>
        <p:spPr bwMode="auto">
          <a:xfrm>
            <a:off x="949775" y="3034033"/>
            <a:ext cx="1040973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Đi</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dọc</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theo</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bờ</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biển</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Nam Mỹ,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đoàn</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thám</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hiểm</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phát</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hiện</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ra</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điều</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gì</a:t>
            </a:r>
            <a:r>
              <a:rPr kumimoji="0" lang="en-US" altLang="en-US" sz="3000" b="1"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3000" b="0" i="0" u="none" strike="noStrike" kern="1200" cap="none" spc="0" normalizeH="0" baseline="0" noProof="0" dirty="0">
              <a:ln>
                <a:noFill/>
              </a:ln>
              <a:solidFill>
                <a:srgbClr val="ED7D31">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0" name="Text Box 23"/>
          <p:cNvSpPr txBox="1">
            <a:spLocks noChangeArrowheads="1"/>
          </p:cNvSpPr>
          <p:nvPr/>
        </p:nvSpPr>
        <p:spPr bwMode="auto">
          <a:xfrm>
            <a:off x="949775" y="4072158"/>
            <a:ext cx="1026976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Đoàn</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thám</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hiểm</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phát</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hiện</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ra</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eo</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biển</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dẫn</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tới</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một</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đại</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mênh</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mông</a:t>
            </a:r>
            <a:r>
              <a:rPr kumimoji="0" lang="en-US" altLang="en-US" sz="3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altLang="en-US" sz="3000" b="0"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6810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4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diamond(in)">
                                      <p:cBhvr>
                                        <p:cTn id="24" dur="1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randombar(horizontal)">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down)">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1" nodeType="clickEffect">
                                  <p:stCondLst>
                                    <p:cond delay="0"/>
                                  </p:stCondLst>
                                  <p:childTnLst>
                                    <p:animEffect transition="out" filter="randombar(horizontal)">
                                      <p:cBhvr>
                                        <p:cTn id="38" dur="500"/>
                                        <p:tgtEl>
                                          <p:spTgt spid="26"/>
                                        </p:tgtEl>
                                      </p:cBhvr>
                                    </p:animEffect>
                                    <p:set>
                                      <p:cBhvr>
                                        <p:cTn id="39" dur="1" fill="hold">
                                          <p:stCondLst>
                                            <p:cond delay="499"/>
                                          </p:stCondLst>
                                        </p:cTn>
                                        <p:tgtEl>
                                          <p:spTgt spid="26"/>
                                        </p:tgtEl>
                                        <p:attrNameLst>
                                          <p:attrName>style.visibility</p:attrName>
                                        </p:attrNameLst>
                                      </p:cBhvr>
                                      <p:to>
                                        <p:strVal val="hidden"/>
                                      </p:to>
                                    </p:set>
                                  </p:childTnLst>
                                </p:cTn>
                              </p:par>
                            </p:childTnLst>
                          </p:cTn>
                        </p:par>
                        <p:par>
                          <p:cTn id="40" fill="hold">
                            <p:stCondLst>
                              <p:cond delay="500"/>
                            </p:stCondLst>
                            <p:childTnLst>
                              <p:par>
                                <p:cTn id="41" presetID="27" presetClass="entr" presetSubtype="0" fill="hold" grpId="0" nodeType="afterEffect">
                                  <p:stCondLst>
                                    <p:cond delay="0"/>
                                  </p:stCondLst>
                                  <p:iterate type="lt">
                                    <p:tmPct val="50000"/>
                                  </p:iterate>
                                  <p:childTnLst>
                                    <p:set>
                                      <p:cBhvr>
                                        <p:cTn id="42" dur="1" fill="hold">
                                          <p:stCondLst>
                                            <p:cond delay="0"/>
                                          </p:stCondLst>
                                        </p:cTn>
                                        <p:tgtEl>
                                          <p:spTgt spid="29"/>
                                        </p:tgtEl>
                                        <p:attrNameLst>
                                          <p:attrName>style.visibility</p:attrName>
                                        </p:attrNameLst>
                                      </p:cBhvr>
                                      <p:to>
                                        <p:strVal val="visible"/>
                                      </p:to>
                                    </p:set>
                                    <p:anim calcmode="discrete" valueType="clr">
                                      <p:cBhvr override="childStyle">
                                        <p:cTn id="43"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29"/>
                                        </p:tgtEl>
                                        <p:attrNameLst>
                                          <p:attrName>fillcolor</p:attrName>
                                        </p:attrNameLst>
                                      </p:cBhvr>
                                      <p:tavLst>
                                        <p:tav tm="0">
                                          <p:val>
                                            <p:clrVal>
                                              <a:schemeClr val="accent2"/>
                                            </p:clrVal>
                                          </p:val>
                                        </p:tav>
                                        <p:tav tm="50000">
                                          <p:val>
                                            <p:clrVal>
                                              <a:schemeClr val="hlink"/>
                                            </p:clrVal>
                                          </p:val>
                                        </p:tav>
                                      </p:tavLst>
                                    </p:anim>
                                    <p:set>
                                      <p:cBhvr>
                                        <p:cTn id="45" dur="80"/>
                                        <p:tgtEl>
                                          <p:spTgt spid="29"/>
                                        </p:tgtEl>
                                        <p:attrNameLst>
                                          <p:attrName>fill.type</p:attrName>
                                        </p:attrNameLst>
                                      </p:cBhvr>
                                      <p:to>
                                        <p:strVal val="solid"/>
                                      </p:to>
                                    </p:set>
                                  </p:childTnLst>
                                </p:cTn>
                              </p:par>
                            </p:childTnLst>
                          </p:cTn>
                        </p:par>
                      </p:childTnLst>
                    </p:cTn>
                  </p:par>
                  <p:par>
                    <p:cTn id="46" fill="hold">
                      <p:stCondLst>
                        <p:cond delay="indefinite"/>
                      </p:stCondLst>
                      <p:childTnLst>
                        <p:par>
                          <p:cTn id="47" fill="hold">
                            <p:stCondLst>
                              <p:cond delay="0"/>
                            </p:stCondLst>
                            <p:childTnLst>
                              <p:par>
                                <p:cTn id="48" presetID="27" presetClass="entr" presetSubtype="0" fill="hold" grpId="0" nodeType="clickEffect">
                                  <p:stCondLst>
                                    <p:cond delay="0"/>
                                  </p:stCondLst>
                                  <p:iterate type="lt">
                                    <p:tmPct val="50000"/>
                                  </p:iterate>
                                  <p:childTnLst>
                                    <p:set>
                                      <p:cBhvr>
                                        <p:cTn id="49" dur="1" fill="hold">
                                          <p:stCondLst>
                                            <p:cond delay="0"/>
                                          </p:stCondLst>
                                        </p:cTn>
                                        <p:tgtEl>
                                          <p:spTgt spid="30"/>
                                        </p:tgtEl>
                                        <p:attrNameLst>
                                          <p:attrName>style.visibility</p:attrName>
                                        </p:attrNameLst>
                                      </p:cBhvr>
                                      <p:to>
                                        <p:strVal val="visible"/>
                                      </p:to>
                                    </p:set>
                                    <p:anim calcmode="discrete" valueType="clr">
                                      <p:cBhvr override="childStyle">
                                        <p:cTn id="50" dur="80"/>
                                        <p:tgtEl>
                                          <p:spTgt spid="30"/>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30"/>
                                        </p:tgtEl>
                                        <p:attrNameLst>
                                          <p:attrName>fillcolor</p:attrName>
                                        </p:attrNameLst>
                                      </p:cBhvr>
                                      <p:tavLst>
                                        <p:tav tm="0">
                                          <p:val>
                                            <p:clrVal>
                                              <a:schemeClr val="accent2"/>
                                            </p:clrVal>
                                          </p:val>
                                        </p:tav>
                                        <p:tav tm="50000">
                                          <p:val>
                                            <p:clrVal>
                                              <a:schemeClr val="hlink"/>
                                            </p:clrVal>
                                          </p:val>
                                        </p:tav>
                                      </p:tavLst>
                                    </p:anim>
                                    <p:set>
                                      <p:cBhvr>
                                        <p:cTn id="52" dur="80"/>
                                        <p:tgtEl>
                                          <p:spTgt spid="3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p:bldP spid="24" grpId="0"/>
      <p:bldP spid="26" grpId="0"/>
      <p:bldP spid="26" grpId="1"/>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500 nÄm chuyáº¿n thÃ¡m hiá»m vÄ© Äáº¡i cá»§a Ferdinand Magellan: Tham vá»ng tráº£ giÃ¡  báº±ng cÃ¡i cháº¿t | TTVH Online"/>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 y="0"/>
            <a:ext cx="1232262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圆角 7">
            <a:extLst>
              <a:ext uri="{FF2B5EF4-FFF2-40B4-BE49-F238E27FC236}">
                <a16:creationId xmlns:a16="http://schemas.microsoft.com/office/drawing/2014/main" id="{906F5B2A-5E1E-4B28-9109-C7990C6A42B2}"/>
              </a:ext>
            </a:extLst>
          </p:cNvPr>
          <p:cNvSpPr/>
          <p:nvPr/>
        </p:nvSpPr>
        <p:spPr>
          <a:xfrm>
            <a:off x="473024" y="465138"/>
            <a:ext cx="11376578" cy="6185892"/>
          </a:xfrm>
          <a:prstGeom prst="roundRect">
            <a:avLst>
              <a:gd name="adj" fmla="val 5318"/>
            </a:avLst>
          </a:prstGeom>
          <a:solidFill>
            <a:schemeClr val="bg1">
              <a:alpha val="89000"/>
            </a:schemeClr>
          </a:solidFill>
          <a:ln w="38100">
            <a:solidFill>
              <a:srgbClr val="A94900"/>
            </a:solidFill>
            <a:prstDash val="dash"/>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7" name="Text Box 7"/>
          <p:cNvSpPr txBox="1">
            <a:spLocks noChangeArrowheads="1"/>
          </p:cNvSpPr>
          <p:nvPr/>
        </p:nvSpPr>
        <p:spPr bwMode="auto">
          <a:xfrm>
            <a:off x="885371" y="491970"/>
            <a:ext cx="1096423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2.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Đoàn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thám</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hiểm</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gặp</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khó</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khăn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gì</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trên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dọc</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đường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khó</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khăn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đó</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gây</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nên</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những</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thiệt</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hại</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như</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thê</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en-US" sz="3000" b="1"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altLang="en-US" sz="3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Arial" panose="020B0604020202020204" pitchFamily="34" charset="0"/>
              </a:rPr>
              <a:t>?</a:t>
            </a:r>
          </a:p>
        </p:txBody>
      </p:sp>
      <p:sp>
        <p:nvSpPr>
          <p:cNvPr id="8" name="Text Box 14"/>
          <p:cNvSpPr txBox="1">
            <a:spLocks noChangeArrowheads="1"/>
          </p:cNvSpPr>
          <p:nvPr/>
        </p:nvSpPr>
        <p:spPr bwMode="auto">
          <a:xfrm>
            <a:off x="4281713" y="1479670"/>
            <a:ext cx="1063040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Khó</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khăn</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altLang="en-US" sz="3000" b="0"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9" name="Text Box 15"/>
          <p:cNvSpPr txBox="1">
            <a:spLocks noChangeArrowheads="1"/>
          </p:cNvSpPr>
          <p:nvPr/>
        </p:nvSpPr>
        <p:spPr bwMode="auto">
          <a:xfrm>
            <a:off x="627961" y="1908811"/>
            <a:ext cx="1088781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Char char="-"/>
              <a:tabLst/>
              <a:defRPr/>
            </a:pP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Thức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ăn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cạn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nước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ngọt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hết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sạch</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Thuỷ</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thủ</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phải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uống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nước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tiểu</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ninh</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nhừ</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giày</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thắt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lưng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da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để</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ăn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Mỗi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ngày</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vài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ba</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chết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phải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ném</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xác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xuống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biển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p>
        </p:txBody>
      </p:sp>
      <p:sp>
        <p:nvSpPr>
          <p:cNvPr id="10" name="Text Box 16"/>
          <p:cNvSpPr txBox="1">
            <a:spLocks noChangeArrowheads="1"/>
          </p:cNvSpPr>
          <p:nvPr/>
        </p:nvSpPr>
        <p:spPr bwMode="auto">
          <a:xfrm>
            <a:off x="627961" y="3295601"/>
            <a:ext cx="109642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trận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giao</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tranh</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dân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đảo</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Ma-tan, Ma-</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gien</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đã</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bỏ</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mình</a:t>
            </a:r>
            <a:r>
              <a:rPr kumimoji="0" lang="en-US" altLang="en-US" sz="3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11" name="Text Box 17"/>
          <p:cNvSpPr txBox="1">
            <a:spLocks noChangeArrowheads="1"/>
          </p:cNvSpPr>
          <p:nvPr/>
        </p:nvSpPr>
        <p:spPr bwMode="auto">
          <a:xfrm>
            <a:off x="2822525" y="4147592"/>
            <a:ext cx="1063040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Những</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thiệt</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hại</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của</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đoàn</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thám</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hiểm</a:t>
            </a:r>
            <a:r>
              <a:rPr kumimoji="0" lang="en-US" altLang="en-US" sz="30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3000" b="0"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 Box 18"/>
          <p:cNvSpPr txBox="1">
            <a:spLocks noChangeArrowheads="1"/>
          </p:cNvSpPr>
          <p:nvPr/>
        </p:nvSpPr>
        <p:spPr bwMode="auto">
          <a:xfrm>
            <a:off x="885371" y="4712038"/>
            <a:ext cx="1063040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Đoàn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thám</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hiểm</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5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chiếc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thuyền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thì</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bị</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mất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4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chiếc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lớn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gần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200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bỏ</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mạng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dọc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đường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chỉ</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huy</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Ma-</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gien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bỏ</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mình</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khi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giao</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chiến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dân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đảo</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Ma-tan.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Cuối</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cùng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chỉ</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còn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1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chiếc</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thuyền</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18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thủy</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thủ</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sống</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sót</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000" b="1" i="0" u="none" strike="noStrike" kern="1200" cap="none" spc="0" normalizeH="0" baseline="0" noProof="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trơ</a:t>
            </a:r>
            <a:r>
              <a:rPr kumimoji="0" lang="en-US" altLang="en-US" sz="3000" b="1" i="0" u="none" strike="noStrike" kern="1200" cap="none" spc="0" normalizeH="0" baseline="0" noProof="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về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 ban </a:t>
            </a:r>
            <a:r>
              <a:rPr kumimoji="0" lang="en-US" altLang="en-US" sz="3000" b="1" i="0" u="none" strike="noStrike" kern="1200" cap="none" spc="0" normalizeH="0" baseline="0" noProof="0" dirty="0" err="1">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Nha</a:t>
            </a:r>
            <a:r>
              <a:rPr kumimoji="0" lang="en-US" altLang="en-US" sz="3000" b="1" i="0" u="none" strike="noStrike" kern="1200" cap="none" spc="0" normalizeH="0" baseline="0" noProof="0" dirty="0">
                <a:ln>
                  <a:noFill/>
                </a:ln>
                <a:solidFill>
                  <a:srgbClr val="4472C4"/>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71241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8"/>
                                        </p:tgtEl>
                                        <p:attrNameLst>
                                          <p:attrName>style.visibility</p:attrName>
                                        </p:attrNameLst>
                                      </p:cBhvr>
                                      <p:to>
                                        <p:strVal val="visible"/>
                                      </p:to>
                                    </p:set>
                                    <p:anim calcmode="discrete" valueType="clr">
                                      <p:cBhvr override="childStyle">
                                        <p:cTn id="1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8"/>
                                        </p:tgtEl>
                                        <p:attrNameLst>
                                          <p:attrName>fillcolor</p:attrName>
                                        </p:attrNameLst>
                                      </p:cBhvr>
                                      <p:tavLst>
                                        <p:tav tm="0">
                                          <p:val>
                                            <p:clrVal>
                                              <a:schemeClr val="accent2"/>
                                            </p:clrVal>
                                          </p:val>
                                        </p:tav>
                                        <p:tav tm="50000">
                                          <p:val>
                                            <p:clrVal>
                                              <a:schemeClr val="hlink"/>
                                            </p:clrVal>
                                          </p:val>
                                        </p:tav>
                                      </p:tavLst>
                                    </p:anim>
                                    <p:set>
                                      <p:cBhvr>
                                        <p:cTn id="19" dur="80"/>
                                        <p:tgtEl>
                                          <p:spTgt spid="8"/>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11"/>
                                        </p:tgtEl>
                                        <p:attrNameLst>
                                          <p:attrName>style.visibility</p:attrName>
                                        </p:attrNameLst>
                                      </p:cBhvr>
                                      <p:to>
                                        <p:strVal val="visible"/>
                                      </p:to>
                                    </p:set>
                                    <p:anim calcmode="discrete" valueType="clr">
                                      <p:cBhvr override="childStyle">
                                        <p:cTn id="34"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1"/>
                                        </p:tgtEl>
                                        <p:attrNameLst>
                                          <p:attrName>fillcolor</p:attrName>
                                        </p:attrNameLst>
                                      </p:cBhvr>
                                      <p:tavLst>
                                        <p:tav tm="0">
                                          <p:val>
                                            <p:clrVal>
                                              <a:schemeClr val="accent2"/>
                                            </p:clrVal>
                                          </p:val>
                                        </p:tav>
                                        <p:tav tm="50000">
                                          <p:val>
                                            <p:clrVal>
                                              <a:schemeClr val="hlink"/>
                                            </p:clrVal>
                                          </p:val>
                                        </p:tav>
                                      </p:tavLst>
                                    </p:anim>
                                    <p:set>
                                      <p:cBhvr>
                                        <p:cTn id="36" dur="80"/>
                                        <p:tgtEl>
                                          <p:spTgt spid="11"/>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heel(1)">
                                      <p:cBhvr>
                                        <p:cTn id="4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Quand l'Europe dÃ©couvrait le monde avec Magel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0811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圆角 7">
            <a:extLst>
              <a:ext uri="{FF2B5EF4-FFF2-40B4-BE49-F238E27FC236}">
                <a16:creationId xmlns:a16="http://schemas.microsoft.com/office/drawing/2014/main" id="{906F5B2A-5E1E-4B28-9109-C7990C6A42B2}"/>
              </a:ext>
            </a:extLst>
          </p:cNvPr>
          <p:cNvSpPr/>
          <p:nvPr/>
        </p:nvSpPr>
        <p:spPr>
          <a:xfrm>
            <a:off x="603651" y="285618"/>
            <a:ext cx="8743548" cy="3206976"/>
          </a:xfrm>
          <a:prstGeom prst="roundRect">
            <a:avLst>
              <a:gd name="adj" fmla="val 5318"/>
            </a:avLst>
          </a:prstGeom>
          <a:solidFill>
            <a:schemeClr val="bg1">
              <a:alpha val="89000"/>
            </a:schemeClr>
          </a:solidFill>
          <a:ln w="38100">
            <a:solidFill>
              <a:srgbClr val="A94900"/>
            </a:solidFill>
            <a:prstDash val="dash"/>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6" name="Text Box 23"/>
          <p:cNvSpPr txBox="1">
            <a:spLocks noChangeArrowheads="1"/>
          </p:cNvSpPr>
          <p:nvPr/>
        </p:nvSpPr>
        <p:spPr bwMode="auto">
          <a:xfrm>
            <a:off x="764855" y="1091937"/>
            <a:ext cx="8759826"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a.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Đại</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Mĩ</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b.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Đại</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Thái</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Bình</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Á-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c.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Đại</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Tây</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Mĩ</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Thái</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Bình</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Á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Ấn</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Độ</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châu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4472C4"/>
                </a:solidFill>
                <a:effectLst/>
                <a:uLnTx/>
                <a:uFillTx/>
                <a:latin typeface="Times New Roman" panose="02020603050405020304" pitchFamily="18" charset="0"/>
                <a:cs typeface="Times New Roman" panose="02020603050405020304" pitchFamily="18" charset="0"/>
              </a:rPr>
              <a:t>Âu</a:t>
            </a:r>
            <a:r>
              <a:rPr kumimoji="0" lang="en-US" altLang="en-US" sz="30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a:t>
            </a:r>
          </a:p>
        </p:txBody>
      </p:sp>
      <p:sp>
        <p:nvSpPr>
          <p:cNvPr id="7" name="Oval 6"/>
          <p:cNvSpPr/>
          <p:nvPr/>
        </p:nvSpPr>
        <p:spPr>
          <a:xfrm>
            <a:off x="678079" y="2482061"/>
            <a:ext cx="570914"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107号-萌趣欢乐体" panose="020F0502020204030204"/>
              <a:cs typeface="+mn-cs"/>
            </a:endParaRPr>
          </a:p>
        </p:txBody>
      </p:sp>
      <p:sp>
        <p:nvSpPr>
          <p:cNvPr id="8" name="Text Box 22"/>
          <p:cNvSpPr txBox="1">
            <a:spLocks noChangeArrowheads="1"/>
          </p:cNvSpPr>
          <p:nvPr/>
        </p:nvSpPr>
        <p:spPr bwMode="auto">
          <a:xfrm>
            <a:off x="603651" y="317095"/>
            <a:ext cx="851132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3.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Hạm</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đội</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của</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Ma-</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gien</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đã</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đi</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theo</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hành</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trình</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ED7D31"/>
                </a:solidFill>
                <a:effectLst/>
                <a:uLnTx/>
                <a:uFillTx/>
                <a:latin typeface="Times New Roman" panose="02020603050405020304" pitchFamily="18" charset="0"/>
                <a:cs typeface="Times New Roman" panose="02020603050405020304" pitchFamily="18" charset="0"/>
              </a:rPr>
              <a:t>nào</a:t>
            </a:r>
            <a:r>
              <a:rPr kumimoji="0" lang="en-US" altLang="en-US" sz="3000" b="1" i="0" u="none" strike="noStrike" kern="1200" cap="none" spc="0" normalizeH="0" baseline="0" noProof="0" dirty="0">
                <a:ln>
                  <a:noFill/>
                </a:ln>
                <a:solidFill>
                  <a:srgbClr val="ED7D31"/>
                </a:solidFill>
                <a:effectLst/>
                <a:uLnTx/>
                <a:uFillTx/>
                <a:latin typeface="Times New Roman" panose="02020603050405020304" pitchFamily="18" charset="0"/>
                <a:cs typeface="Times New Roman" panose="02020603050405020304" pitchFamily="18" charset="0"/>
              </a:rPr>
              <a:t>?</a:t>
            </a:r>
          </a:p>
        </p:txBody>
      </p:sp>
      <p:sp>
        <p:nvSpPr>
          <p:cNvPr id="9" name="矩形: 圆角 7">
            <a:extLst>
              <a:ext uri="{FF2B5EF4-FFF2-40B4-BE49-F238E27FC236}">
                <a16:creationId xmlns:a16="http://schemas.microsoft.com/office/drawing/2014/main" id="{906F5B2A-5E1E-4B28-9109-C7990C6A42B2}"/>
              </a:ext>
            </a:extLst>
          </p:cNvPr>
          <p:cNvSpPr/>
          <p:nvPr/>
        </p:nvSpPr>
        <p:spPr>
          <a:xfrm>
            <a:off x="2993294" y="3677727"/>
            <a:ext cx="8743548" cy="2898889"/>
          </a:xfrm>
          <a:prstGeom prst="roundRect">
            <a:avLst>
              <a:gd name="adj" fmla="val 5318"/>
            </a:avLst>
          </a:prstGeom>
          <a:solidFill>
            <a:schemeClr val="bg1">
              <a:alpha val="89000"/>
            </a:schemeClr>
          </a:solidFill>
          <a:ln w="38100">
            <a:solidFill>
              <a:srgbClr val="A94900"/>
            </a:solidFill>
            <a:prstDash val="dash"/>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10" name="Text Box 27"/>
          <p:cNvSpPr txBox="1">
            <a:spLocks noChangeArrowheads="1"/>
          </p:cNvSpPr>
          <p:nvPr/>
        </p:nvSpPr>
        <p:spPr bwMode="auto">
          <a:xfrm>
            <a:off x="3079111" y="3898572"/>
            <a:ext cx="857191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4.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Đoàn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thám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hiểm</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Ma-</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gien</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lăng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đã</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đạt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những</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kết</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quả</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gì</a:t>
            </a:r>
            <a:r>
              <a:rPr kumimoji="0" lang="en-US" altLang="en-US" sz="3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p>
        </p:txBody>
      </p:sp>
      <p:sp>
        <p:nvSpPr>
          <p:cNvPr id="11" name="Text Box 28"/>
          <p:cNvSpPr txBox="1">
            <a:spLocks noChangeArrowheads="1"/>
          </p:cNvSpPr>
          <p:nvPr/>
        </p:nvSpPr>
        <p:spPr bwMode="auto">
          <a:xfrm>
            <a:off x="3079111" y="4899641"/>
            <a:ext cx="8283793"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Đoàn</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thám</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hiểm</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đã</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hoàn</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thành</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sứ</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mạng</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Khẳng</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định</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trái</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đất</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hình</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cầu</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phát</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hiện</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ra</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Thái</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Bình</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Dương</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và</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nhiều</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vùng</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đất</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 </a:t>
            </a:r>
            <a:r>
              <a:rPr kumimoji="0" lang="en-US" altLang="en-US" sz="3000" b="1" i="0" u="none" strike="noStrike" kern="1200" cap="none" spc="0" normalizeH="0" baseline="0" noProof="0" dirty="0" err="1">
                <a:ln>
                  <a:noFill/>
                </a:ln>
                <a:solidFill>
                  <a:srgbClr val="FF7D7D"/>
                </a:solidFill>
                <a:effectLst/>
                <a:uLnTx/>
                <a:uFillTx/>
                <a:latin typeface="Times New Roman" panose="02020603050405020304" pitchFamily="18" charset="0"/>
                <a:cs typeface="Times New Roman" panose="02020603050405020304" pitchFamily="18" charset="0"/>
              </a:rPr>
              <a:t>mới</a:t>
            </a:r>
            <a:r>
              <a:rPr kumimoji="0" lang="en-US" altLang="en-US" sz="3000" b="1" i="0" u="none" strike="noStrike" kern="1200" cap="none" spc="0" normalizeH="0" baseline="0" noProof="0" dirty="0">
                <a:ln>
                  <a:noFill/>
                </a:ln>
                <a:solidFill>
                  <a:srgbClr val="FF7D7D"/>
                </a:solidFill>
                <a:effectLst/>
                <a:uLnTx/>
                <a:uFillTx/>
                <a:latin typeface="Times New Roman" panose="02020603050405020304" pitchFamily="18" charset="0"/>
                <a:cs typeface="Times New Roman" panose="02020603050405020304" pitchFamily="18" charset="0"/>
              </a:rPr>
              <a:t>.</a:t>
            </a:r>
          </a:p>
        </p:txBody>
      </p:sp>
      <p:sp>
        <p:nvSpPr>
          <p:cNvPr id="12" name="TextBox 11"/>
          <p:cNvSpPr txBox="1"/>
          <p:nvPr/>
        </p:nvSpPr>
        <p:spPr>
          <a:xfrm rot="16200000">
            <a:off x="-1732457" y="4789924"/>
            <a:ext cx="37869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UTM A&amp;S Signwriter" panose="02040603050506020204" pitchFamily="18" charset="0"/>
                <a:cs typeface="+mn-cs"/>
              </a:rPr>
              <a:t>Măng</a:t>
            </a:r>
            <a:r>
              <a:rPr kumimoji="0" lang="en-US" sz="2800" b="0" i="0" u="none" strike="noStrike" kern="1200" cap="none" spc="0" normalizeH="0" baseline="0" noProof="0" dirty="0">
                <a:ln>
                  <a:noFill/>
                </a:ln>
                <a:solidFill>
                  <a:prstClr val="white"/>
                </a:solidFill>
                <a:effectLst/>
                <a:uLnTx/>
                <a:uFillTx/>
                <a:latin typeface="UTM A&amp;S Signwriter" panose="02040603050506020204" pitchFamily="18" charset="0"/>
                <a:cs typeface="+mn-cs"/>
              </a:rPr>
              <a:t> Non</a:t>
            </a:r>
          </a:p>
        </p:txBody>
      </p:sp>
    </p:spTree>
    <p:extLst>
      <p:ext uri="{BB962C8B-B14F-4D97-AF65-F5344CB8AC3E}">
        <p14:creationId xmlns:p14="http://schemas.microsoft.com/office/powerpoint/2010/main" val="3432135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20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7" presetClass="entr" presetSubtype="0" fill="hold" grpId="0" nodeType="clickEffect">
                                  <p:stCondLst>
                                    <p:cond delay="0"/>
                                  </p:stCondLst>
                                  <p:iterate type="lt">
                                    <p:tmPct val="50000"/>
                                  </p:iterate>
                                  <p:childTnLst>
                                    <p:set>
                                      <p:cBhvr>
                                        <p:cTn id="43" dur="1" fill="hold">
                                          <p:stCondLst>
                                            <p:cond delay="0"/>
                                          </p:stCondLst>
                                        </p:cTn>
                                        <p:tgtEl>
                                          <p:spTgt spid="10"/>
                                        </p:tgtEl>
                                        <p:attrNameLst>
                                          <p:attrName>style.visibility</p:attrName>
                                        </p:attrNameLst>
                                      </p:cBhvr>
                                      <p:to>
                                        <p:strVal val="visible"/>
                                      </p:to>
                                    </p:set>
                                    <p:anim calcmode="discrete" valueType="clr">
                                      <p:cBhvr override="childStyle">
                                        <p:cTn id="4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10"/>
                                        </p:tgtEl>
                                        <p:attrNameLst>
                                          <p:attrName>fillcolor</p:attrName>
                                        </p:attrNameLst>
                                      </p:cBhvr>
                                      <p:tavLst>
                                        <p:tav tm="0">
                                          <p:val>
                                            <p:clrVal>
                                              <a:schemeClr val="accent2"/>
                                            </p:clrVal>
                                          </p:val>
                                        </p:tav>
                                        <p:tav tm="50000">
                                          <p:val>
                                            <p:clrVal>
                                              <a:schemeClr val="hlink"/>
                                            </p:clrVal>
                                          </p:val>
                                        </p:tav>
                                      </p:tavLst>
                                    </p:anim>
                                    <p:set>
                                      <p:cBhvr>
                                        <p:cTn id="46" dur="80"/>
                                        <p:tgtEl>
                                          <p:spTgt spid="10"/>
                                        </p:tgtEl>
                                        <p:attrNameLst>
                                          <p:attrName>fill.type</p:attrName>
                                        </p:attrNameLst>
                                      </p:cBhvr>
                                      <p:to>
                                        <p:strVal val="solid"/>
                                      </p:to>
                                    </p:se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Effect transition="in" filter="fade">
                                      <p:cBhvr>
                                        <p:cTn id="5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69175" y="-230495"/>
            <a:ext cx="2165725" cy="2396898"/>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0612"/>
          <a:stretch/>
        </p:blipFill>
        <p:spPr>
          <a:xfrm>
            <a:off x="0" y="5725365"/>
            <a:ext cx="13614400" cy="1132633"/>
          </a:xfrm>
          <a:prstGeom prst="rect">
            <a:avLst/>
          </a:prstGeom>
        </p:spPr>
      </p:pic>
      <p:pic>
        <p:nvPicPr>
          <p:cNvPr id="15" name="Picture 2" descr="C:\Users\KTC_Computer\Desktop\ban do the gioi -2.jpg"/>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538514" y="1025298"/>
            <a:ext cx="9144000" cy="47783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 name="7-Point Star 15"/>
          <p:cNvSpPr/>
          <p:nvPr/>
        </p:nvSpPr>
        <p:spPr>
          <a:xfrm>
            <a:off x="8929914" y="2854098"/>
            <a:ext cx="76200" cy="762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字魂107号-萌趣欢乐体" panose="020F0502020204030204"/>
              <a:cs typeface="+mn-cs"/>
            </a:endParaRPr>
          </a:p>
        </p:txBody>
      </p:sp>
      <p:sp>
        <p:nvSpPr>
          <p:cNvPr id="17" name="7-Point Star 16"/>
          <p:cNvSpPr/>
          <p:nvPr/>
        </p:nvSpPr>
        <p:spPr>
          <a:xfrm>
            <a:off x="5683477" y="2168298"/>
            <a:ext cx="46037" cy="76200"/>
          </a:xfrm>
          <a:prstGeom prst="star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字魂107号-萌趣欢乐体" panose="020F0502020204030204"/>
              <a:cs typeface="+mn-cs"/>
            </a:endParaRPr>
          </a:p>
        </p:txBody>
      </p:sp>
      <p:sp>
        <p:nvSpPr>
          <p:cNvPr id="18" name="Freeform 17"/>
          <p:cNvSpPr>
            <a:spLocks/>
          </p:cNvSpPr>
          <p:nvPr/>
        </p:nvSpPr>
        <p:spPr bwMode="auto">
          <a:xfrm>
            <a:off x="5043714" y="2320698"/>
            <a:ext cx="609600" cy="685800"/>
          </a:xfrm>
          <a:custGeom>
            <a:avLst/>
            <a:gdLst>
              <a:gd name="T0" fmla="*/ 2147483647 w 336"/>
              <a:gd name="T1" fmla="*/ 0 h 288"/>
              <a:gd name="T2" fmla="*/ 2147483647 w 336"/>
              <a:gd name="T3" fmla="*/ 2147483647 h 288"/>
              <a:gd name="T4" fmla="*/ 0 w 336"/>
              <a:gd name="T5" fmla="*/ 2147483647 h 288"/>
              <a:gd name="T6" fmla="*/ 0 60000 65536"/>
              <a:gd name="T7" fmla="*/ 0 60000 65536"/>
              <a:gd name="T8" fmla="*/ 0 60000 65536"/>
              <a:gd name="T9" fmla="*/ 0 w 336"/>
              <a:gd name="T10" fmla="*/ 0 h 288"/>
              <a:gd name="T11" fmla="*/ 336 w 336"/>
              <a:gd name="T12" fmla="*/ 288 h 288"/>
            </a:gdLst>
            <a:ahLst/>
            <a:cxnLst>
              <a:cxn ang="T6">
                <a:pos x="T0" y="T1"/>
              </a:cxn>
              <a:cxn ang="T7">
                <a:pos x="T2" y="T3"/>
              </a:cxn>
              <a:cxn ang="T8">
                <a:pos x="T4" y="T5"/>
              </a:cxn>
            </a:cxnLst>
            <a:rect l="T9" t="T10" r="T11" b="T12"/>
            <a:pathLst>
              <a:path w="336" h="288">
                <a:moveTo>
                  <a:pt x="336" y="0"/>
                </a:moveTo>
                <a:cubicBezTo>
                  <a:pt x="292" y="0"/>
                  <a:pt x="248" y="0"/>
                  <a:pt x="192" y="48"/>
                </a:cubicBezTo>
                <a:cubicBezTo>
                  <a:pt x="136" y="96"/>
                  <a:pt x="32" y="248"/>
                  <a:pt x="0" y="288"/>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19" name="Freeform 7"/>
          <p:cNvSpPr>
            <a:spLocks/>
          </p:cNvSpPr>
          <p:nvPr/>
        </p:nvSpPr>
        <p:spPr bwMode="auto">
          <a:xfrm flipH="1">
            <a:off x="4967514" y="3006498"/>
            <a:ext cx="152400" cy="1143000"/>
          </a:xfrm>
          <a:custGeom>
            <a:avLst/>
            <a:gdLst>
              <a:gd name="T0" fmla="*/ 2147483647 w 192"/>
              <a:gd name="T1" fmla="*/ 0 h 528"/>
              <a:gd name="T2" fmla="*/ 2147483647 w 192"/>
              <a:gd name="T3" fmla="*/ 2147483647 h 528"/>
              <a:gd name="T4" fmla="*/ 0 w 192"/>
              <a:gd name="T5" fmla="*/ 2147483647 h 528"/>
              <a:gd name="T6" fmla="*/ 0 60000 65536"/>
              <a:gd name="T7" fmla="*/ 0 60000 65536"/>
              <a:gd name="T8" fmla="*/ 0 60000 65536"/>
              <a:gd name="T9" fmla="*/ 0 w 192"/>
              <a:gd name="T10" fmla="*/ 0 h 528"/>
              <a:gd name="T11" fmla="*/ 192 w 192"/>
              <a:gd name="T12" fmla="*/ 528 h 528"/>
            </a:gdLst>
            <a:ahLst/>
            <a:cxnLst>
              <a:cxn ang="T6">
                <a:pos x="T0" y="T1"/>
              </a:cxn>
              <a:cxn ang="T7">
                <a:pos x="T2" y="T3"/>
              </a:cxn>
              <a:cxn ang="T8">
                <a:pos x="T4" y="T5"/>
              </a:cxn>
            </a:cxnLst>
            <a:rect l="T9" t="T10" r="T11" b="T12"/>
            <a:pathLst>
              <a:path w="192" h="528">
                <a:moveTo>
                  <a:pt x="192" y="0"/>
                </a:moveTo>
                <a:cubicBezTo>
                  <a:pt x="160" y="100"/>
                  <a:pt x="128" y="200"/>
                  <a:pt x="96" y="288"/>
                </a:cubicBezTo>
                <a:cubicBezTo>
                  <a:pt x="64" y="376"/>
                  <a:pt x="24" y="480"/>
                  <a:pt x="0" y="528"/>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0" name="Freeform 9"/>
          <p:cNvSpPr>
            <a:spLocks/>
          </p:cNvSpPr>
          <p:nvPr/>
        </p:nvSpPr>
        <p:spPr bwMode="auto">
          <a:xfrm>
            <a:off x="3672114" y="4301898"/>
            <a:ext cx="304800" cy="304800"/>
          </a:xfrm>
          <a:custGeom>
            <a:avLst/>
            <a:gdLst>
              <a:gd name="T0" fmla="*/ 2147483647 w 288"/>
              <a:gd name="T1" fmla="*/ 2147483647 h 432"/>
              <a:gd name="T2" fmla="*/ 2147483647 w 288"/>
              <a:gd name="T3" fmla="*/ 2147483647 h 432"/>
              <a:gd name="T4" fmla="*/ 0 w 288"/>
              <a:gd name="T5" fmla="*/ 0 h 432"/>
              <a:gd name="T6" fmla="*/ 0 60000 65536"/>
              <a:gd name="T7" fmla="*/ 0 60000 65536"/>
              <a:gd name="T8" fmla="*/ 0 60000 65536"/>
              <a:gd name="T9" fmla="*/ 0 w 288"/>
              <a:gd name="T10" fmla="*/ 0 h 432"/>
              <a:gd name="T11" fmla="*/ 288 w 288"/>
              <a:gd name="T12" fmla="*/ 432 h 432"/>
            </a:gdLst>
            <a:ahLst/>
            <a:cxnLst>
              <a:cxn ang="T6">
                <a:pos x="T0" y="T1"/>
              </a:cxn>
              <a:cxn ang="T7">
                <a:pos x="T2" y="T3"/>
              </a:cxn>
              <a:cxn ang="T8">
                <a:pos x="T4" y="T5"/>
              </a:cxn>
            </a:cxnLst>
            <a:rect l="T9" t="T10" r="T11" b="T12"/>
            <a:pathLst>
              <a:path w="288" h="432">
                <a:moveTo>
                  <a:pt x="288" y="432"/>
                </a:moveTo>
                <a:cubicBezTo>
                  <a:pt x="240" y="348"/>
                  <a:pt x="192" y="264"/>
                  <a:pt x="144" y="192"/>
                </a:cubicBezTo>
                <a:cubicBezTo>
                  <a:pt x="96" y="120"/>
                  <a:pt x="32" y="40"/>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1" name="Freeform 10"/>
          <p:cNvSpPr>
            <a:spLocks/>
          </p:cNvSpPr>
          <p:nvPr/>
        </p:nvSpPr>
        <p:spPr bwMode="auto">
          <a:xfrm>
            <a:off x="2986314" y="3539898"/>
            <a:ext cx="609600" cy="762000"/>
          </a:xfrm>
          <a:custGeom>
            <a:avLst/>
            <a:gdLst>
              <a:gd name="T0" fmla="*/ 2147483647 w 384"/>
              <a:gd name="T1" fmla="*/ 2147483647 h 288"/>
              <a:gd name="T2" fmla="*/ 2147483647 w 384"/>
              <a:gd name="T3" fmla="*/ 2147483647 h 288"/>
              <a:gd name="T4" fmla="*/ 2147483647 w 384"/>
              <a:gd name="T5" fmla="*/ 2147483647 h 288"/>
              <a:gd name="T6" fmla="*/ 0 w 384"/>
              <a:gd name="T7" fmla="*/ 0 h 288"/>
              <a:gd name="T8" fmla="*/ 0 60000 65536"/>
              <a:gd name="T9" fmla="*/ 0 60000 65536"/>
              <a:gd name="T10" fmla="*/ 0 60000 65536"/>
              <a:gd name="T11" fmla="*/ 0 60000 65536"/>
              <a:gd name="T12" fmla="*/ 0 w 384"/>
              <a:gd name="T13" fmla="*/ 0 h 288"/>
              <a:gd name="T14" fmla="*/ 384 w 384"/>
              <a:gd name="T15" fmla="*/ 288 h 288"/>
            </a:gdLst>
            <a:ahLst/>
            <a:cxnLst>
              <a:cxn ang="T8">
                <a:pos x="T0" y="T1"/>
              </a:cxn>
              <a:cxn ang="T9">
                <a:pos x="T2" y="T3"/>
              </a:cxn>
              <a:cxn ang="T10">
                <a:pos x="T4" y="T5"/>
              </a:cxn>
              <a:cxn ang="T11">
                <a:pos x="T6" y="T7"/>
              </a:cxn>
            </a:cxnLst>
            <a:rect l="T12" t="T13" r="T14" b="T15"/>
            <a:pathLst>
              <a:path w="384" h="288">
                <a:moveTo>
                  <a:pt x="384" y="288"/>
                </a:moveTo>
                <a:cubicBezTo>
                  <a:pt x="356" y="236"/>
                  <a:pt x="328" y="184"/>
                  <a:pt x="288" y="144"/>
                </a:cubicBezTo>
                <a:cubicBezTo>
                  <a:pt x="248" y="104"/>
                  <a:pt x="192" y="72"/>
                  <a:pt x="144" y="48"/>
                </a:cubicBezTo>
                <a:cubicBezTo>
                  <a:pt x="96" y="24"/>
                  <a:pt x="24" y="8"/>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2" name="Freeform 12"/>
          <p:cNvSpPr>
            <a:spLocks/>
          </p:cNvSpPr>
          <p:nvPr/>
        </p:nvSpPr>
        <p:spPr bwMode="auto">
          <a:xfrm>
            <a:off x="1538514" y="3006498"/>
            <a:ext cx="1447800" cy="533400"/>
          </a:xfrm>
          <a:custGeom>
            <a:avLst/>
            <a:gdLst>
              <a:gd name="T0" fmla="*/ 2147483647 w 672"/>
              <a:gd name="T1" fmla="*/ 2147483647 h 240"/>
              <a:gd name="T2" fmla="*/ 2147483647 w 672"/>
              <a:gd name="T3" fmla="*/ 2147483647 h 240"/>
              <a:gd name="T4" fmla="*/ 2147483647 w 672"/>
              <a:gd name="T5" fmla="*/ 2147483647 h 240"/>
              <a:gd name="T6" fmla="*/ 0 w 672"/>
              <a:gd name="T7" fmla="*/ 0 h 240"/>
              <a:gd name="T8" fmla="*/ 0 60000 65536"/>
              <a:gd name="T9" fmla="*/ 0 60000 65536"/>
              <a:gd name="T10" fmla="*/ 0 60000 65536"/>
              <a:gd name="T11" fmla="*/ 0 60000 65536"/>
              <a:gd name="T12" fmla="*/ 0 w 672"/>
              <a:gd name="T13" fmla="*/ 0 h 240"/>
              <a:gd name="T14" fmla="*/ 672 w 672"/>
              <a:gd name="T15" fmla="*/ 240 h 240"/>
            </a:gdLst>
            <a:ahLst/>
            <a:cxnLst>
              <a:cxn ang="T8">
                <a:pos x="T0" y="T1"/>
              </a:cxn>
              <a:cxn ang="T9">
                <a:pos x="T2" y="T3"/>
              </a:cxn>
              <a:cxn ang="T10">
                <a:pos x="T4" y="T5"/>
              </a:cxn>
              <a:cxn ang="T11">
                <a:pos x="T6" y="T7"/>
              </a:cxn>
            </a:cxnLst>
            <a:rect l="T12" t="T13" r="T14" b="T15"/>
            <a:pathLst>
              <a:path w="672" h="240">
                <a:moveTo>
                  <a:pt x="672" y="240"/>
                </a:moveTo>
                <a:cubicBezTo>
                  <a:pt x="624" y="208"/>
                  <a:pt x="576" y="176"/>
                  <a:pt x="480" y="144"/>
                </a:cubicBezTo>
                <a:cubicBezTo>
                  <a:pt x="384" y="112"/>
                  <a:pt x="176" y="72"/>
                  <a:pt x="96" y="48"/>
                </a:cubicBezTo>
                <a:cubicBezTo>
                  <a:pt x="16" y="24"/>
                  <a:pt x="16" y="8"/>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3" name="Freeform 15"/>
          <p:cNvSpPr>
            <a:spLocks/>
          </p:cNvSpPr>
          <p:nvPr/>
        </p:nvSpPr>
        <p:spPr bwMode="auto">
          <a:xfrm>
            <a:off x="5958114" y="4301898"/>
            <a:ext cx="609600" cy="228600"/>
          </a:xfrm>
          <a:custGeom>
            <a:avLst/>
            <a:gdLst>
              <a:gd name="T0" fmla="*/ 2147483647 w 336"/>
              <a:gd name="T1" fmla="*/ 2147483647 h 544"/>
              <a:gd name="T2" fmla="*/ 2147483647 w 336"/>
              <a:gd name="T3" fmla="*/ 2147483647 h 544"/>
              <a:gd name="T4" fmla="*/ 2147483647 w 336"/>
              <a:gd name="T5" fmla="*/ 2147483647 h 544"/>
              <a:gd name="T6" fmla="*/ 2147483647 w 336"/>
              <a:gd name="T7" fmla="*/ 2147483647 h 544"/>
              <a:gd name="T8" fmla="*/ 0 w 336"/>
              <a:gd name="T9" fmla="*/ 0 h 544"/>
              <a:gd name="T10" fmla="*/ 0 60000 65536"/>
              <a:gd name="T11" fmla="*/ 0 60000 65536"/>
              <a:gd name="T12" fmla="*/ 0 60000 65536"/>
              <a:gd name="T13" fmla="*/ 0 60000 65536"/>
              <a:gd name="T14" fmla="*/ 0 60000 65536"/>
              <a:gd name="T15" fmla="*/ 0 w 336"/>
              <a:gd name="T16" fmla="*/ 0 h 544"/>
              <a:gd name="T17" fmla="*/ 336 w 336"/>
              <a:gd name="T18" fmla="*/ 544 h 544"/>
            </a:gdLst>
            <a:ahLst/>
            <a:cxnLst>
              <a:cxn ang="T10">
                <a:pos x="T0" y="T1"/>
              </a:cxn>
              <a:cxn ang="T11">
                <a:pos x="T2" y="T3"/>
              </a:cxn>
              <a:cxn ang="T12">
                <a:pos x="T4" y="T5"/>
              </a:cxn>
              <a:cxn ang="T13">
                <a:pos x="T6" y="T7"/>
              </a:cxn>
              <a:cxn ang="T14">
                <a:pos x="T8" y="T9"/>
              </a:cxn>
            </a:cxnLst>
            <a:rect l="T15" t="T16" r="T17" b="T18"/>
            <a:pathLst>
              <a:path w="336" h="544">
                <a:moveTo>
                  <a:pt x="336" y="528"/>
                </a:moveTo>
                <a:cubicBezTo>
                  <a:pt x="308" y="536"/>
                  <a:pt x="280" y="544"/>
                  <a:pt x="240" y="528"/>
                </a:cubicBezTo>
                <a:cubicBezTo>
                  <a:pt x="200" y="512"/>
                  <a:pt x="128" y="496"/>
                  <a:pt x="96" y="432"/>
                </a:cubicBezTo>
                <a:cubicBezTo>
                  <a:pt x="64" y="368"/>
                  <a:pt x="64" y="216"/>
                  <a:pt x="48" y="144"/>
                </a:cubicBezTo>
                <a:cubicBezTo>
                  <a:pt x="32" y="72"/>
                  <a:pt x="8" y="24"/>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4" name="Freeform 20"/>
          <p:cNvSpPr>
            <a:spLocks/>
          </p:cNvSpPr>
          <p:nvPr/>
        </p:nvSpPr>
        <p:spPr bwMode="auto">
          <a:xfrm>
            <a:off x="5196114" y="3004911"/>
            <a:ext cx="798513" cy="1230312"/>
          </a:xfrm>
          <a:custGeom>
            <a:avLst/>
            <a:gdLst>
              <a:gd name="T0" fmla="*/ 2147483647 w 672"/>
              <a:gd name="T1" fmla="*/ 2147483647 h 240"/>
              <a:gd name="T2" fmla="*/ 2147483647 w 672"/>
              <a:gd name="T3" fmla="*/ 2147483647 h 240"/>
              <a:gd name="T4" fmla="*/ 2147483647 w 672"/>
              <a:gd name="T5" fmla="*/ 2147483647 h 240"/>
              <a:gd name="T6" fmla="*/ 0 w 672"/>
              <a:gd name="T7" fmla="*/ 0 h 240"/>
              <a:gd name="T8" fmla="*/ 0 60000 65536"/>
              <a:gd name="T9" fmla="*/ 0 60000 65536"/>
              <a:gd name="T10" fmla="*/ 0 60000 65536"/>
              <a:gd name="T11" fmla="*/ 0 60000 65536"/>
              <a:gd name="T12" fmla="*/ 0 w 672"/>
              <a:gd name="T13" fmla="*/ 0 h 240"/>
              <a:gd name="T14" fmla="*/ 672 w 672"/>
              <a:gd name="T15" fmla="*/ 240 h 240"/>
            </a:gdLst>
            <a:ahLst/>
            <a:cxnLst>
              <a:cxn ang="T8">
                <a:pos x="T0" y="T1"/>
              </a:cxn>
              <a:cxn ang="T9">
                <a:pos x="T2" y="T3"/>
              </a:cxn>
              <a:cxn ang="T10">
                <a:pos x="T4" y="T5"/>
              </a:cxn>
              <a:cxn ang="T11">
                <a:pos x="T6" y="T7"/>
              </a:cxn>
            </a:cxnLst>
            <a:rect l="T12" t="T13" r="T14" b="T15"/>
            <a:pathLst>
              <a:path w="672" h="240">
                <a:moveTo>
                  <a:pt x="672" y="240"/>
                </a:moveTo>
                <a:cubicBezTo>
                  <a:pt x="624" y="208"/>
                  <a:pt x="576" y="176"/>
                  <a:pt x="480" y="144"/>
                </a:cubicBezTo>
                <a:cubicBezTo>
                  <a:pt x="384" y="112"/>
                  <a:pt x="176" y="72"/>
                  <a:pt x="96" y="48"/>
                </a:cubicBezTo>
                <a:cubicBezTo>
                  <a:pt x="16" y="24"/>
                  <a:pt x="16" y="8"/>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5" name="Freeform 21"/>
          <p:cNvSpPr>
            <a:spLocks/>
          </p:cNvSpPr>
          <p:nvPr/>
        </p:nvSpPr>
        <p:spPr bwMode="auto">
          <a:xfrm rot="5400000">
            <a:off x="5114358" y="2326254"/>
            <a:ext cx="628650" cy="617538"/>
          </a:xfrm>
          <a:custGeom>
            <a:avLst/>
            <a:gdLst>
              <a:gd name="T0" fmla="*/ 2147483647 w 336"/>
              <a:gd name="T1" fmla="*/ 2147483647 h 544"/>
              <a:gd name="T2" fmla="*/ 2147483647 w 336"/>
              <a:gd name="T3" fmla="*/ 2147483647 h 544"/>
              <a:gd name="T4" fmla="*/ 2147483647 w 336"/>
              <a:gd name="T5" fmla="*/ 2147483647 h 544"/>
              <a:gd name="T6" fmla="*/ 2147483647 w 336"/>
              <a:gd name="T7" fmla="*/ 2147483647 h 544"/>
              <a:gd name="T8" fmla="*/ 0 w 336"/>
              <a:gd name="T9" fmla="*/ 0 h 544"/>
              <a:gd name="T10" fmla="*/ 0 60000 65536"/>
              <a:gd name="T11" fmla="*/ 0 60000 65536"/>
              <a:gd name="T12" fmla="*/ 0 60000 65536"/>
              <a:gd name="T13" fmla="*/ 0 60000 65536"/>
              <a:gd name="T14" fmla="*/ 0 60000 65536"/>
              <a:gd name="T15" fmla="*/ 0 w 336"/>
              <a:gd name="T16" fmla="*/ 0 h 544"/>
              <a:gd name="T17" fmla="*/ 336 w 336"/>
              <a:gd name="T18" fmla="*/ 544 h 544"/>
            </a:gdLst>
            <a:ahLst/>
            <a:cxnLst>
              <a:cxn ang="T10">
                <a:pos x="T0" y="T1"/>
              </a:cxn>
              <a:cxn ang="T11">
                <a:pos x="T2" y="T3"/>
              </a:cxn>
              <a:cxn ang="T12">
                <a:pos x="T4" y="T5"/>
              </a:cxn>
              <a:cxn ang="T13">
                <a:pos x="T6" y="T7"/>
              </a:cxn>
              <a:cxn ang="T14">
                <a:pos x="T8" y="T9"/>
              </a:cxn>
            </a:cxnLst>
            <a:rect l="T15" t="T16" r="T17" b="T18"/>
            <a:pathLst>
              <a:path w="336" h="544">
                <a:moveTo>
                  <a:pt x="336" y="528"/>
                </a:moveTo>
                <a:cubicBezTo>
                  <a:pt x="308" y="536"/>
                  <a:pt x="280" y="544"/>
                  <a:pt x="240" y="528"/>
                </a:cubicBezTo>
                <a:cubicBezTo>
                  <a:pt x="200" y="512"/>
                  <a:pt x="128" y="496"/>
                  <a:pt x="96" y="432"/>
                </a:cubicBezTo>
                <a:cubicBezTo>
                  <a:pt x="64" y="368"/>
                  <a:pt x="64" y="216"/>
                  <a:pt x="48" y="144"/>
                </a:cubicBezTo>
                <a:cubicBezTo>
                  <a:pt x="32" y="72"/>
                  <a:pt x="8" y="24"/>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6" name="Freeform 14"/>
          <p:cNvSpPr>
            <a:spLocks/>
          </p:cNvSpPr>
          <p:nvPr/>
        </p:nvSpPr>
        <p:spPr bwMode="auto">
          <a:xfrm>
            <a:off x="6643914" y="3997098"/>
            <a:ext cx="914400" cy="546100"/>
          </a:xfrm>
          <a:custGeom>
            <a:avLst/>
            <a:gdLst>
              <a:gd name="T0" fmla="*/ 2147483647 w 864"/>
              <a:gd name="T1" fmla="*/ 2147483647 h 296"/>
              <a:gd name="T2" fmla="*/ 2147483647 w 864"/>
              <a:gd name="T3" fmla="*/ 2147483647 h 296"/>
              <a:gd name="T4" fmla="*/ 2147483647 w 864"/>
              <a:gd name="T5" fmla="*/ 2147483647 h 296"/>
              <a:gd name="T6" fmla="*/ 2147483647 w 864"/>
              <a:gd name="T7" fmla="*/ 2147483647 h 296"/>
              <a:gd name="T8" fmla="*/ 0 w 864"/>
              <a:gd name="T9" fmla="*/ 2147483647 h 296"/>
              <a:gd name="T10" fmla="*/ 0 60000 65536"/>
              <a:gd name="T11" fmla="*/ 0 60000 65536"/>
              <a:gd name="T12" fmla="*/ 0 60000 65536"/>
              <a:gd name="T13" fmla="*/ 0 60000 65536"/>
              <a:gd name="T14" fmla="*/ 0 60000 65536"/>
              <a:gd name="T15" fmla="*/ 0 w 864"/>
              <a:gd name="T16" fmla="*/ 0 h 296"/>
              <a:gd name="T17" fmla="*/ 864 w 864"/>
              <a:gd name="T18" fmla="*/ 296 h 296"/>
            </a:gdLst>
            <a:ahLst/>
            <a:cxnLst>
              <a:cxn ang="T10">
                <a:pos x="T0" y="T1"/>
              </a:cxn>
              <a:cxn ang="T11">
                <a:pos x="T2" y="T3"/>
              </a:cxn>
              <a:cxn ang="T12">
                <a:pos x="T4" y="T5"/>
              </a:cxn>
              <a:cxn ang="T13">
                <a:pos x="T6" y="T7"/>
              </a:cxn>
              <a:cxn ang="T14">
                <a:pos x="T8" y="T9"/>
              </a:cxn>
            </a:cxnLst>
            <a:rect l="T15" t="T16" r="T17" b="T18"/>
            <a:pathLst>
              <a:path w="864" h="296">
                <a:moveTo>
                  <a:pt x="864" y="8"/>
                </a:moveTo>
                <a:cubicBezTo>
                  <a:pt x="820" y="4"/>
                  <a:pt x="776" y="0"/>
                  <a:pt x="720" y="8"/>
                </a:cubicBezTo>
                <a:cubicBezTo>
                  <a:pt x="664" y="16"/>
                  <a:pt x="600" y="32"/>
                  <a:pt x="528" y="56"/>
                </a:cubicBezTo>
                <a:cubicBezTo>
                  <a:pt x="456" y="80"/>
                  <a:pt x="376" y="112"/>
                  <a:pt x="288" y="152"/>
                </a:cubicBezTo>
                <a:cubicBezTo>
                  <a:pt x="200" y="192"/>
                  <a:pt x="48" y="272"/>
                  <a:pt x="0" y="296"/>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7" name="Freeform 18"/>
          <p:cNvSpPr>
            <a:spLocks/>
          </p:cNvSpPr>
          <p:nvPr/>
        </p:nvSpPr>
        <p:spPr bwMode="auto">
          <a:xfrm rot="-3965034">
            <a:off x="9299801" y="2139724"/>
            <a:ext cx="938213" cy="1084262"/>
          </a:xfrm>
          <a:custGeom>
            <a:avLst/>
            <a:gdLst>
              <a:gd name="T0" fmla="*/ 2147483647 w 768"/>
              <a:gd name="T1" fmla="*/ 2147483647 h 152"/>
              <a:gd name="T2" fmla="*/ 2147483647 w 768"/>
              <a:gd name="T3" fmla="*/ 2147483647 h 152"/>
              <a:gd name="T4" fmla="*/ 2147483647 w 768"/>
              <a:gd name="T5" fmla="*/ 2147483647 h 152"/>
              <a:gd name="T6" fmla="*/ 2147483647 w 768"/>
              <a:gd name="T7" fmla="*/ 2147483647 h 152"/>
              <a:gd name="T8" fmla="*/ 0 w 768"/>
              <a:gd name="T9" fmla="*/ 2147483647 h 152"/>
              <a:gd name="T10" fmla="*/ 0 60000 65536"/>
              <a:gd name="T11" fmla="*/ 0 60000 65536"/>
              <a:gd name="T12" fmla="*/ 0 60000 65536"/>
              <a:gd name="T13" fmla="*/ 0 60000 65536"/>
              <a:gd name="T14" fmla="*/ 0 60000 65536"/>
              <a:gd name="T15" fmla="*/ 0 w 768"/>
              <a:gd name="T16" fmla="*/ 0 h 152"/>
              <a:gd name="T17" fmla="*/ 768 w 768"/>
              <a:gd name="T18" fmla="*/ 152 h 152"/>
            </a:gdLst>
            <a:ahLst/>
            <a:cxnLst>
              <a:cxn ang="T10">
                <a:pos x="T0" y="T1"/>
              </a:cxn>
              <a:cxn ang="T11">
                <a:pos x="T2" y="T3"/>
              </a:cxn>
              <a:cxn ang="T12">
                <a:pos x="T4" y="T5"/>
              </a:cxn>
              <a:cxn ang="T13">
                <a:pos x="T6" y="T7"/>
              </a:cxn>
              <a:cxn ang="T14">
                <a:pos x="T8" y="T9"/>
              </a:cxn>
            </a:cxnLst>
            <a:rect l="T15" t="T16" r="T17" b="T18"/>
            <a:pathLst>
              <a:path w="768" h="152">
                <a:moveTo>
                  <a:pt x="768" y="152"/>
                </a:moveTo>
                <a:cubicBezTo>
                  <a:pt x="728" y="116"/>
                  <a:pt x="688" y="80"/>
                  <a:pt x="624" y="56"/>
                </a:cubicBezTo>
                <a:cubicBezTo>
                  <a:pt x="560" y="32"/>
                  <a:pt x="456" y="16"/>
                  <a:pt x="384" y="8"/>
                </a:cubicBezTo>
                <a:cubicBezTo>
                  <a:pt x="312" y="0"/>
                  <a:pt x="256" y="8"/>
                  <a:pt x="192" y="8"/>
                </a:cubicBezTo>
                <a:cubicBezTo>
                  <a:pt x="128" y="8"/>
                  <a:pt x="32" y="8"/>
                  <a:pt x="0" y="8"/>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8" name="Freeform 14"/>
          <p:cNvSpPr>
            <a:spLocks/>
          </p:cNvSpPr>
          <p:nvPr/>
        </p:nvSpPr>
        <p:spPr bwMode="auto">
          <a:xfrm>
            <a:off x="8472714" y="2930298"/>
            <a:ext cx="609600" cy="609600"/>
          </a:xfrm>
          <a:custGeom>
            <a:avLst/>
            <a:gdLst>
              <a:gd name="T0" fmla="*/ 2147483647 w 864"/>
              <a:gd name="T1" fmla="*/ 2147483647 h 296"/>
              <a:gd name="T2" fmla="*/ 2147483647 w 864"/>
              <a:gd name="T3" fmla="*/ 2147483647 h 296"/>
              <a:gd name="T4" fmla="*/ 2147483647 w 864"/>
              <a:gd name="T5" fmla="*/ 2147483647 h 296"/>
              <a:gd name="T6" fmla="*/ 2147483647 w 864"/>
              <a:gd name="T7" fmla="*/ 2147483647 h 296"/>
              <a:gd name="T8" fmla="*/ 0 w 864"/>
              <a:gd name="T9" fmla="*/ 2147483647 h 296"/>
              <a:gd name="T10" fmla="*/ 0 60000 65536"/>
              <a:gd name="T11" fmla="*/ 0 60000 65536"/>
              <a:gd name="T12" fmla="*/ 0 60000 65536"/>
              <a:gd name="T13" fmla="*/ 0 60000 65536"/>
              <a:gd name="T14" fmla="*/ 0 60000 65536"/>
              <a:gd name="T15" fmla="*/ 0 w 864"/>
              <a:gd name="T16" fmla="*/ 0 h 296"/>
              <a:gd name="T17" fmla="*/ 864 w 864"/>
              <a:gd name="T18" fmla="*/ 296 h 296"/>
            </a:gdLst>
            <a:ahLst/>
            <a:cxnLst>
              <a:cxn ang="T10">
                <a:pos x="T0" y="T1"/>
              </a:cxn>
              <a:cxn ang="T11">
                <a:pos x="T2" y="T3"/>
              </a:cxn>
              <a:cxn ang="T12">
                <a:pos x="T4" y="T5"/>
              </a:cxn>
              <a:cxn ang="T13">
                <a:pos x="T6" y="T7"/>
              </a:cxn>
              <a:cxn ang="T14">
                <a:pos x="T8" y="T9"/>
              </a:cxn>
            </a:cxnLst>
            <a:rect l="T15" t="T16" r="T17" b="T18"/>
            <a:pathLst>
              <a:path w="864" h="296">
                <a:moveTo>
                  <a:pt x="864" y="8"/>
                </a:moveTo>
                <a:cubicBezTo>
                  <a:pt x="820" y="4"/>
                  <a:pt x="776" y="0"/>
                  <a:pt x="720" y="8"/>
                </a:cubicBezTo>
                <a:cubicBezTo>
                  <a:pt x="664" y="16"/>
                  <a:pt x="600" y="32"/>
                  <a:pt x="528" y="56"/>
                </a:cubicBezTo>
                <a:cubicBezTo>
                  <a:pt x="456" y="80"/>
                  <a:pt x="376" y="112"/>
                  <a:pt x="288" y="152"/>
                </a:cubicBezTo>
                <a:cubicBezTo>
                  <a:pt x="200" y="192"/>
                  <a:pt x="48" y="272"/>
                  <a:pt x="0" y="296"/>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29" name="Freeform 15"/>
          <p:cNvSpPr>
            <a:spLocks/>
          </p:cNvSpPr>
          <p:nvPr/>
        </p:nvSpPr>
        <p:spPr bwMode="auto">
          <a:xfrm flipV="1">
            <a:off x="7634514" y="3539898"/>
            <a:ext cx="914400" cy="457200"/>
          </a:xfrm>
          <a:custGeom>
            <a:avLst/>
            <a:gdLst>
              <a:gd name="T0" fmla="*/ 2147483647 w 336"/>
              <a:gd name="T1" fmla="*/ 2147483647 h 544"/>
              <a:gd name="T2" fmla="*/ 2147483647 w 336"/>
              <a:gd name="T3" fmla="*/ 2147483647 h 544"/>
              <a:gd name="T4" fmla="*/ 2147483647 w 336"/>
              <a:gd name="T5" fmla="*/ 2147483647 h 544"/>
              <a:gd name="T6" fmla="*/ 2147483647 w 336"/>
              <a:gd name="T7" fmla="*/ 2147483647 h 544"/>
              <a:gd name="T8" fmla="*/ 0 w 336"/>
              <a:gd name="T9" fmla="*/ 0 h 544"/>
              <a:gd name="T10" fmla="*/ 0 60000 65536"/>
              <a:gd name="T11" fmla="*/ 0 60000 65536"/>
              <a:gd name="T12" fmla="*/ 0 60000 65536"/>
              <a:gd name="T13" fmla="*/ 0 60000 65536"/>
              <a:gd name="T14" fmla="*/ 0 60000 65536"/>
              <a:gd name="T15" fmla="*/ 0 w 336"/>
              <a:gd name="T16" fmla="*/ 0 h 544"/>
              <a:gd name="T17" fmla="*/ 336 w 336"/>
              <a:gd name="T18" fmla="*/ 544 h 544"/>
            </a:gdLst>
            <a:ahLst/>
            <a:cxnLst>
              <a:cxn ang="T10">
                <a:pos x="T0" y="T1"/>
              </a:cxn>
              <a:cxn ang="T11">
                <a:pos x="T2" y="T3"/>
              </a:cxn>
              <a:cxn ang="T12">
                <a:pos x="T4" y="T5"/>
              </a:cxn>
              <a:cxn ang="T13">
                <a:pos x="T6" y="T7"/>
              </a:cxn>
              <a:cxn ang="T14">
                <a:pos x="T8" y="T9"/>
              </a:cxn>
            </a:cxnLst>
            <a:rect l="T15" t="T16" r="T17" b="T18"/>
            <a:pathLst>
              <a:path w="336" h="544">
                <a:moveTo>
                  <a:pt x="336" y="528"/>
                </a:moveTo>
                <a:cubicBezTo>
                  <a:pt x="308" y="536"/>
                  <a:pt x="280" y="544"/>
                  <a:pt x="240" y="528"/>
                </a:cubicBezTo>
                <a:cubicBezTo>
                  <a:pt x="200" y="512"/>
                  <a:pt x="128" y="496"/>
                  <a:pt x="96" y="432"/>
                </a:cubicBezTo>
                <a:cubicBezTo>
                  <a:pt x="64" y="368"/>
                  <a:pt x="64" y="216"/>
                  <a:pt x="48" y="144"/>
                </a:cubicBezTo>
                <a:cubicBezTo>
                  <a:pt x="32" y="72"/>
                  <a:pt x="8" y="24"/>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30" name="Freeform 9"/>
          <p:cNvSpPr>
            <a:spLocks/>
          </p:cNvSpPr>
          <p:nvPr/>
        </p:nvSpPr>
        <p:spPr bwMode="auto">
          <a:xfrm rot="-7090635">
            <a:off x="4608739" y="4008211"/>
            <a:ext cx="250825" cy="663575"/>
          </a:xfrm>
          <a:custGeom>
            <a:avLst/>
            <a:gdLst>
              <a:gd name="T0" fmla="*/ 2147483647 w 288"/>
              <a:gd name="T1" fmla="*/ 2147483647 h 432"/>
              <a:gd name="T2" fmla="*/ 2147483647 w 288"/>
              <a:gd name="T3" fmla="*/ 2147483647 h 432"/>
              <a:gd name="T4" fmla="*/ 0 w 288"/>
              <a:gd name="T5" fmla="*/ 0 h 432"/>
              <a:gd name="T6" fmla="*/ 0 60000 65536"/>
              <a:gd name="T7" fmla="*/ 0 60000 65536"/>
              <a:gd name="T8" fmla="*/ 0 60000 65536"/>
              <a:gd name="T9" fmla="*/ 0 w 288"/>
              <a:gd name="T10" fmla="*/ 0 h 432"/>
              <a:gd name="T11" fmla="*/ 288 w 288"/>
              <a:gd name="T12" fmla="*/ 432 h 432"/>
            </a:gdLst>
            <a:ahLst/>
            <a:cxnLst>
              <a:cxn ang="T6">
                <a:pos x="T0" y="T1"/>
              </a:cxn>
              <a:cxn ang="T7">
                <a:pos x="T2" y="T3"/>
              </a:cxn>
              <a:cxn ang="T8">
                <a:pos x="T4" y="T5"/>
              </a:cxn>
            </a:cxnLst>
            <a:rect l="T9" t="T10" r="T11" b="T12"/>
            <a:pathLst>
              <a:path w="288" h="432">
                <a:moveTo>
                  <a:pt x="288" y="432"/>
                </a:moveTo>
                <a:cubicBezTo>
                  <a:pt x="240" y="348"/>
                  <a:pt x="192" y="264"/>
                  <a:pt x="144" y="192"/>
                </a:cubicBezTo>
                <a:cubicBezTo>
                  <a:pt x="96" y="120"/>
                  <a:pt x="32" y="40"/>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31" name="Freeform 15"/>
          <p:cNvSpPr>
            <a:spLocks/>
          </p:cNvSpPr>
          <p:nvPr/>
        </p:nvSpPr>
        <p:spPr bwMode="auto">
          <a:xfrm rot="7954563" flipH="1" flipV="1">
            <a:off x="4029302" y="4468586"/>
            <a:ext cx="381000" cy="311150"/>
          </a:xfrm>
          <a:custGeom>
            <a:avLst/>
            <a:gdLst>
              <a:gd name="T0" fmla="*/ 2147483647 w 336"/>
              <a:gd name="T1" fmla="*/ 2147483647 h 544"/>
              <a:gd name="T2" fmla="*/ 2147483647 w 336"/>
              <a:gd name="T3" fmla="*/ 2147483647 h 544"/>
              <a:gd name="T4" fmla="*/ 2147483647 w 336"/>
              <a:gd name="T5" fmla="*/ 2147483647 h 544"/>
              <a:gd name="T6" fmla="*/ 2147483647 w 336"/>
              <a:gd name="T7" fmla="*/ 2147483647 h 544"/>
              <a:gd name="T8" fmla="*/ 0 w 336"/>
              <a:gd name="T9" fmla="*/ 0 h 544"/>
              <a:gd name="T10" fmla="*/ 0 60000 65536"/>
              <a:gd name="T11" fmla="*/ 0 60000 65536"/>
              <a:gd name="T12" fmla="*/ 0 60000 65536"/>
              <a:gd name="T13" fmla="*/ 0 60000 65536"/>
              <a:gd name="T14" fmla="*/ 0 60000 65536"/>
              <a:gd name="T15" fmla="*/ 0 w 336"/>
              <a:gd name="T16" fmla="*/ 0 h 544"/>
              <a:gd name="T17" fmla="*/ 336 w 336"/>
              <a:gd name="T18" fmla="*/ 544 h 544"/>
            </a:gdLst>
            <a:ahLst/>
            <a:cxnLst>
              <a:cxn ang="T10">
                <a:pos x="T0" y="T1"/>
              </a:cxn>
              <a:cxn ang="T11">
                <a:pos x="T2" y="T3"/>
              </a:cxn>
              <a:cxn ang="T12">
                <a:pos x="T4" y="T5"/>
              </a:cxn>
              <a:cxn ang="T13">
                <a:pos x="T6" y="T7"/>
              </a:cxn>
              <a:cxn ang="T14">
                <a:pos x="T8" y="T9"/>
              </a:cxn>
            </a:cxnLst>
            <a:rect l="T15" t="T16" r="T17" b="T18"/>
            <a:pathLst>
              <a:path w="336" h="544">
                <a:moveTo>
                  <a:pt x="336" y="528"/>
                </a:moveTo>
                <a:cubicBezTo>
                  <a:pt x="308" y="536"/>
                  <a:pt x="280" y="544"/>
                  <a:pt x="240" y="528"/>
                </a:cubicBezTo>
                <a:cubicBezTo>
                  <a:pt x="200" y="512"/>
                  <a:pt x="128" y="496"/>
                  <a:pt x="96" y="432"/>
                </a:cubicBezTo>
                <a:cubicBezTo>
                  <a:pt x="64" y="368"/>
                  <a:pt x="64" y="216"/>
                  <a:pt x="48" y="144"/>
                </a:cubicBezTo>
                <a:cubicBezTo>
                  <a:pt x="32" y="72"/>
                  <a:pt x="8" y="24"/>
                  <a:pt x="0" y="0"/>
                </a:cubicBezTo>
              </a:path>
            </a:pathLst>
          </a:custGeom>
          <a:noFill/>
          <a:ln w="57150">
            <a:solidFill>
              <a:srgbClr val="FF00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sp>
        <p:nvSpPr>
          <p:cNvPr id="32" name="TextBox 29"/>
          <p:cNvSpPr txBox="1">
            <a:spLocks noChangeArrowheads="1"/>
          </p:cNvSpPr>
          <p:nvPr/>
        </p:nvSpPr>
        <p:spPr bwMode="auto">
          <a:xfrm>
            <a:off x="1025069" y="335089"/>
            <a:ext cx="101708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rgbClr val="70AD47">
                    <a:lumMod val="75000"/>
                  </a:srgbClr>
                </a:solidFill>
                <a:effectLst>
                  <a:glow rad="63500">
                    <a:srgbClr val="FFC000">
                      <a:satMod val="175000"/>
                      <a:alpha val="40000"/>
                    </a:srgbClr>
                  </a:glow>
                </a:effectLst>
                <a:uLnTx/>
                <a:uFillTx/>
                <a:latin typeface="UTM Americana" panose="02040603050506020204" pitchFamily="18" charset="0"/>
                <a:ea typeface="Cambria" panose="02040503050406030204" pitchFamily="18" charset="0"/>
              </a:rPr>
              <a:t>CUỘC HÀNH </a:t>
            </a:r>
            <a:r>
              <a:rPr kumimoji="0" lang="en-US" altLang="en-US" sz="2800" b="1" i="0" u="none" strike="noStrike" kern="1200" cap="none" spc="0" normalizeH="0" baseline="0" noProof="0">
                <a:ln>
                  <a:noFill/>
                </a:ln>
                <a:solidFill>
                  <a:srgbClr val="70AD47">
                    <a:lumMod val="75000"/>
                  </a:srgbClr>
                </a:solidFill>
                <a:effectLst>
                  <a:glow rad="63500">
                    <a:srgbClr val="FFC000">
                      <a:satMod val="175000"/>
                      <a:alpha val="40000"/>
                    </a:srgbClr>
                  </a:glow>
                </a:effectLst>
                <a:uLnTx/>
                <a:uFillTx/>
                <a:latin typeface="UTM Americana" panose="02040603050506020204" pitchFamily="18" charset="0"/>
                <a:ea typeface="Cambria" panose="02040503050406030204" pitchFamily="18" charset="0"/>
              </a:rPr>
              <a:t>TRÌNH CỦA </a:t>
            </a:r>
            <a:r>
              <a:rPr kumimoji="0" lang="en-US" altLang="en-US" sz="2800" b="1" i="0" u="none" strike="noStrike" kern="1200" cap="none" spc="0" normalizeH="0" baseline="0" noProof="0" dirty="0">
                <a:ln>
                  <a:noFill/>
                </a:ln>
                <a:solidFill>
                  <a:srgbClr val="70AD47">
                    <a:lumMod val="75000"/>
                  </a:srgbClr>
                </a:solidFill>
                <a:effectLst>
                  <a:glow rad="63500">
                    <a:srgbClr val="FFC000">
                      <a:satMod val="175000"/>
                      <a:alpha val="40000"/>
                    </a:srgbClr>
                  </a:glow>
                </a:effectLst>
                <a:uLnTx/>
                <a:uFillTx/>
                <a:latin typeface="UTM Americana" panose="02040603050506020204" pitchFamily="18" charset="0"/>
                <a:ea typeface="Cambria" panose="02040503050406030204" pitchFamily="18" charset="0"/>
              </a:rPr>
              <a:t>HẠM ĐỘI MA-GEN-LĂNG</a:t>
            </a:r>
            <a:endParaRPr kumimoji="0" lang="vi-VN" altLang="en-US" sz="2800" b="1" i="0" u="none" strike="noStrike" kern="1200" cap="none" spc="0" normalizeH="0" baseline="0" noProof="0" dirty="0">
              <a:ln>
                <a:noFill/>
              </a:ln>
              <a:solidFill>
                <a:srgbClr val="70AD47">
                  <a:lumMod val="75000"/>
                </a:srgbClr>
              </a:solidFill>
              <a:effectLst>
                <a:glow rad="63500">
                  <a:srgbClr val="FFC000">
                    <a:satMod val="175000"/>
                    <a:alpha val="40000"/>
                  </a:srgbClr>
                </a:glow>
              </a:effectLst>
              <a:uLnTx/>
              <a:uFillTx/>
              <a:latin typeface="Cambria" panose="02040503050406030204" pitchFamily="18" charset="0"/>
              <a:ea typeface="Cambria" panose="02040503050406030204" pitchFamily="18" charset="0"/>
            </a:endParaRPr>
          </a:p>
        </p:txBody>
      </p:sp>
      <p:sp>
        <p:nvSpPr>
          <p:cNvPr id="33" name="TextBox 30"/>
          <p:cNvSpPr txBox="1">
            <a:spLocks noChangeArrowheads="1"/>
          </p:cNvSpPr>
          <p:nvPr/>
        </p:nvSpPr>
        <p:spPr bwMode="auto">
          <a:xfrm>
            <a:off x="4738914" y="2015898"/>
            <a:ext cx="13716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ĐẠI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TÂY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DƯƠNG</a:t>
            </a:r>
            <a:endParaRPr kumimoji="0" lang="vi-VN"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4" name="TextBox 31"/>
          <p:cNvSpPr txBox="1">
            <a:spLocks noChangeArrowheads="1"/>
          </p:cNvSpPr>
          <p:nvPr/>
        </p:nvSpPr>
        <p:spPr bwMode="auto">
          <a:xfrm>
            <a:off x="2148114" y="2396898"/>
            <a:ext cx="1219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BÌNH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DƯƠNG</a:t>
            </a:r>
            <a:endParaRPr kumimoji="0" lang="vi-VN"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TextBox 32"/>
          <p:cNvSpPr txBox="1">
            <a:spLocks noChangeArrowheads="1"/>
          </p:cNvSpPr>
          <p:nvPr/>
        </p:nvSpPr>
        <p:spPr bwMode="auto">
          <a:xfrm>
            <a:off x="9463314" y="2092098"/>
            <a:ext cx="1219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THÁI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BÌNH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DƯƠNGss</a:t>
            </a:r>
            <a:endParaRPr kumimoji="0" lang="vi-VN"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6" name="TextBox 33"/>
          <p:cNvSpPr txBox="1">
            <a:spLocks noChangeArrowheads="1"/>
          </p:cNvSpPr>
          <p:nvPr/>
        </p:nvSpPr>
        <p:spPr bwMode="auto">
          <a:xfrm>
            <a:off x="7253514" y="2777898"/>
            <a:ext cx="1905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ẤN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ĐỘ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DƯƠNG</a:t>
            </a:r>
            <a:endParaRPr kumimoji="0" lang="vi-VN"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7" name="TextBox 34"/>
          <p:cNvSpPr txBox="1">
            <a:spLocks noChangeArrowheads="1"/>
          </p:cNvSpPr>
          <p:nvPr/>
        </p:nvSpPr>
        <p:spPr bwMode="auto">
          <a:xfrm>
            <a:off x="4205514" y="3692298"/>
            <a:ext cx="685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MỸ</a:t>
            </a:r>
            <a:endParaRPr kumimoji="0" lang="vi-VN" altLang="en-US" sz="12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8" name="TextBox 35"/>
          <p:cNvSpPr txBox="1">
            <a:spLocks noChangeArrowheads="1"/>
          </p:cNvSpPr>
          <p:nvPr/>
        </p:nvSpPr>
        <p:spPr bwMode="auto">
          <a:xfrm>
            <a:off x="3367314" y="1634898"/>
            <a:ext cx="6858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BĂC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MỸ</a:t>
            </a:r>
            <a:endParaRPr kumimoji="0" lang="vi-VN" alt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9" name="TextBox 36"/>
          <p:cNvSpPr txBox="1">
            <a:spLocks noChangeArrowheads="1"/>
          </p:cNvSpPr>
          <p:nvPr/>
        </p:nvSpPr>
        <p:spPr bwMode="auto">
          <a:xfrm>
            <a:off x="6110514" y="2930298"/>
            <a:ext cx="762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CHÂU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PHI</a:t>
            </a:r>
            <a:endParaRPr kumimoji="0" lang="vi-VN"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0" name="TextBox 37"/>
          <p:cNvSpPr txBox="1">
            <a:spLocks noChangeArrowheads="1"/>
          </p:cNvSpPr>
          <p:nvPr/>
        </p:nvSpPr>
        <p:spPr bwMode="auto">
          <a:xfrm>
            <a:off x="6110514" y="1711098"/>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CHÂU   ÂU</a:t>
            </a:r>
            <a:endParaRPr kumimoji="0" lang="vi-VN"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1" name="TextBox 38"/>
          <p:cNvSpPr txBox="1">
            <a:spLocks noChangeArrowheads="1"/>
          </p:cNvSpPr>
          <p:nvPr/>
        </p:nvSpPr>
        <p:spPr bwMode="auto">
          <a:xfrm>
            <a:off x="7558314" y="1939698"/>
            <a:ext cx="114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CHÂU  Á</a:t>
            </a:r>
            <a:endParaRPr kumimoji="0" lang="vi-VN" altLang="en-US" sz="14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580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trips(downLeft)">
                                      <p:cBhvr>
                                        <p:cTn id="17" dur="500"/>
                                        <p:tgtEl>
                                          <p:spTgt spid="18"/>
                                        </p:tgtEl>
                                      </p:cBhvr>
                                    </p:animEffect>
                                  </p:childTnLst>
                                </p:cTn>
                              </p:par>
                              <p:par>
                                <p:cTn id="18" presetID="18" presetClass="entr" presetSubtype="12"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strips(downLeft)">
                                      <p:cBhvr>
                                        <p:cTn id="20" dur="2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strips(downLeft)">
                                      <p:cBhvr>
                                        <p:cTn id="25" dur="500"/>
                                        <p:tgtEl>
                                          <p:spTgt spid="30"/>
                                        </p:tgtEl>
                                      </p:cBhvr>
                                    </p:animEffect>
                                  </p:childTnLst>
                                </p:cTn>
                              </p:par>
                              <p:par>
                                <p:cTn id="26" presetID="18" presetClass="entr" presetSubtype="12"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strips(downLeft)">
                                      <p:cBhvr>
                                        <p:cTn id="28" dur="20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down)">
                                      <p:cBhvr>
                                        <p:cTn id="33" dur="500"/>
                                        <p:tgtEl>
                                          <p:spTgt spid="20"/>
                                        </p:tgtEl>
                                      </p:cBhvr>
                                    </p:animEffect>
                                  </p:childTnLst>
                                </p:cTn>
                              </p:par>
                              <p:par>
                                <p:cTn id="34" presetID="22" presetClass="entr" presetSubtype="4"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2000"/>
                                        <p:tgtEl>
                                          <p:spTgt spid="21"/>
                                        </p:tgtEl>
                                      </p:cBhvr>
                                    </p:animEffect>
                                  </p:childTnLst>
                                </p:cTn>
                              </p:par>
                              <p:par>
                                <p:cTn id="37" presetID="18" presetClass="entr" presetSubtype="12"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strips(downLeft)">
                                      <p:cBhvr>
                                        <p:cTn id="39" dur="5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strips(downLeft)">
                                      <p:cBhvr>
                                        <p:cTn id="44" dur="500"/>
                                        <p:tgtEl>
                                          <p:spTgt spid="27"/>
                                        </p:tgtEl>
                                      </p:cBhvr>
                                    </p:animEffect>
                                  </p:childTnLst>
                                </p:cTn>
                              </p:par>
                              <p:par>
                                <p:cTn id="45" presetID="18" presetClass="entr" presetSubtype="12"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strips(downLeft)">
                                      <p:cBhvr>
                                        <p:cTn id="47" dur="50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strips(downLeft)">
                                      <p:cBhvr>
                                        <p:cTn id="52" dur="500"/>
                                        <p:tgtEl>
                                          <p:spTgt spid="29"/>
                                        </p:tgtEl>
                                      </p:cBhvr>
                                    </p:animEffect>
                                  </p:childTnLst>
                                </p:cTn>
                              </p:par>
                              <p:par>
                                <p:cTn id="53" presetID="18" presetClass="entr" presetSubtype="12"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Left)">
                                      <p:cBhvr>
                                        <p:cTn id="55" dur="50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00"/>
                                        <p:tgtEl>
                                          <p:spTgt spid="23"/>
                                        </p:tgtEl>
                                      </p:cBhvr>
                                    </p:animEffect>
                                  </p:childTnLst>
                                </p:cTn>
                              </p:par>
                              <p:par>
                                <p:cTn id="61" presetID="22" presetClass="entr" presetSubtype="4"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down)">
                                      <p:cBhvr>
                                        <p:cTn id="63" dur="2000"/>
                                        <p:tgtEl>
                                          <p:spTgt spid="24"/>
                                        </p:tgtEl>
                                      </p:cBhvr>
                                    </p:animEffect>
                                  </p:childTnLst>
                                </p:cTn>
                              </p:par>
                              <p:par>
                                <p:cTn id="64" presetID="22" presetClass="entr" presetSubtype="4" fill="hold"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ipe(down)">
                                      <p:cBhvr>
                                        <p:cTn id="66"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1117599" y="491646"/>
            <a:ext cx="10555941"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Cambria" panose="02040503050406030204" pitchFamily="18" charset="0"/>
              <a:cs typeface="+mn-ea"/>
              <a:sym typeface="+mn-lt"/>
            </a:endParaRPr>
          </a:p>
        </p:txBody>
      </p:sp>
      <p:pic>
        <p:nvPicPr>
          <p:cNvPr id="5" name="图片 4">
            <a:extLst>
              <a:ext uri="{FF2B5EF4-FFF2-40B4-BE49-F238E27FC236}">
                <a16:creationId xmlns:a16="http://schemas.microsoft.com/office/drawing/2014/main" id="{3DB4F488-7971-46AA-910A-DA16A25FF7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0589" y="3282400"/>
            <a:ext cx="3722349" cy="3722349"/>
          </a:xfrm>
          <a:prstGeom prst="rect">
            <a:avLst/>
          </a:prstGeom>
        </p:spPr>
      </p:pic>
      <p:pic>
        <p:nvPicPr>
          <p:cNvPr id="27" name="Picture 2" descr="C:\Users\KTC_Computer\Desktop\Magellan-407x50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2839" y="1464727"/>
            <a:ext cx="3962400" cy="41148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 Box 9"/>
          <p:cNvSpPr txBox="1">
            <a:spLocks noChangeArrowheads="1"/>
          </p:cNvSpPr>
          <p:nvPr/>
        </p:nvSpPr>
        <p:spPr bwMode="auto">
          <a:xfrm>
            <a:off x="1108189" y="700179"/>
            <a:ext cx="872692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200" b="1" i="0" u="none" strike="noStrike" kern="1200" cap="none" spc="0" normalizeH="0" baseline="0" noProof="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5. Câu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chuyện</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giúp</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hiểu</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những</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gì</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về</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nhà</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thám</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hiểm</a:t>
            </a:r>
            <a:r>
              <a:rPr kumimoji="0" lang="en-US" altLang="en-US" sz="3200" b="1"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3200" b="0" i="0" u="none" strike="noStrike" kern="1200" cap="none" spc="0" normalizeH="0" baseline="0" noProof="0" dirty="0">
              <a:ln>
                <a:noFill/>
              </a:ln>
              <a:solidFill>
                <a:srgbClr val="006600"/>
              </a:solidFill>
              <a:effectLst>
                <a:glow rad="1016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1" name="Text Box 11"/>
          <p:cNvSpPr txBox="1">
            <a:spLocks noChangeArrowheads="1"/>
          </p:cNvSpPr>
          <p:nvPr/>
        </p:nvSpPr>
        <p:spPr bwMode="auto">
          <a:xfrm>
            <a:off x="1610639" y="1894803"/>
            <a:ext cx="61722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thám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hiểm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rất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dũng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cảm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dám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vượt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qua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mọi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khó</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khăn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để</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đạt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được</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mục</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đích</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đặt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ra.</a:t>
            </a:r>
            <a:endParaRPr kumimoji="0" lang="en-US" altLang="en-US" sz="32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3" name="Text Box 12"/>
          <p:cNvSpPr txBox="1">
            <a:spLocks noChangeArrowheads="1"/>
          </p:cNvSpPr>
          <p:nvPr/>
        </p:nvSpPr>
        <p:spPr bwMode="auto">
          <a:xfrm>
            <a:off x="1908351" y="4250982"/>
            <a:ext cx="62484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thám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hiểm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ham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hiểu</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biết</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ham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khám</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phá</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cái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mới</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lạ</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bí</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ẩn</a:t>
            </a:r>
            <a:r>
              <a:rPr kumimoji="0" lang="en-US" altLang="en-US" sz="3200" b="1"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altLang="en-US" sz="32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76639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
                                        </p:tgtEl>
                                        <p:attrNameLst>
                                          <p:attrName>style.visibility</p:attrName>
                                        </p:attrNameLst>
                                      </p:cBhvr>
                                      <p:to>
                                        <p:strVal val="visible"/>
                                      </p:to>
                                    </p:set>
                                    <p:anim calcmode="discrete" valueType="clr">
                                      <p:cBhvr override="childStyle">
                                        <p:cTn id="7"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
                                        </p:tgtEl>
                                        <p:attrNameLst>
                                          <p:attrName>fillcolor</p:attrName>
                                        </p:attrNameLst>
                                      </p:cBhvr>
                                      <p:tavLst>
                                        <p:tav tm="0">
                                          <p:val>
                                            <p:clrVal>
                                              <a:schemeClr val="accent2"/>
                                            </p:clrVal>
                                          </p:val>
                                        </p:tav>
                                        <p:tav tm="50000">
                                          <p:val>
                                            <p:clrVal>
                                              <a:schemeClr val="hlink"/>
                                            </p:clrVal>
                                          </p:val>
                                        </p:tav>
                                      </p:tavLst>
                                    </p:anim>
                                    <p:set>
                                      <p:cBhvr>
                                        <p:cTn id="9" dur="80"/>
                                        <p:tgtEl>
                                          <p:spTgt spid="2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circle(in)">
                                      <p:cBhvr>
                                        <p:cTn id="14" dur="20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circle(in)">
                                      <p:cBhvr>
                                        <p:cTn id="19"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26" y="-396555"/>
            <a:ext cx="10922317" cy="7651106"/>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0612"/>
          <a:stretch/>
        </p:blipFill>
        <p:spPr>
          <a:xfrm>
            <a:off x="-56367" y="5689600"/>
            <a:ext cx="13743338" cy="1168400"/>
          </a:xfrm>
          <a:prstGeom prst="rect">
            <a:avLst/>
          </a:prstGeom>
        </p:spPr>
      </p:pic>
      <p:sp>
        <p:nvSpPr>
          <p:cNvPr id="3" name="Rectangle 2"/>
          <p:cNvSpPr/>
          <p:nvPr/>
        </p:nvSpPr>
        <p:spPr>
          <a:xfrm>
            <a:off x="1163357" y="2037739"/>
            <a:ext cx="8924069" cy="332398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Bài</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văn</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ca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ngợi</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Ma-</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gien</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lăng</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và</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đoàn</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thám</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hiểm</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đã</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dũng</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cảm</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vượt</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bao</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khó</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khăn</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hi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sinh</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mất</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mát</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để</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hoàn</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thành</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sứ</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mạng</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lịch</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006600"/>
                </a:solidFill>
                <a:effectLst/>
                <a:uLnTx/>
                <a:uFillTx/>
                <a:latin typeface="UTM Americana" panose="02040603050506020204" pitchFamily="18" charset="0"/>
                <a:cs typeface="Times New Roman" panose="02020603050405020304" pitchFamily="18" charset="0"/>
              </a:rPr>
              <a:t>sử</a:t>
            </a:r>
            <a:r>
              <a:rPr kumimoji="0" lang="en-US" altLang="en-US" sz="3500" b="1" i="0" u="none" strike="noStrike" kern="1200" cap="none" spc="0" normalizeH="0" baseline="0" noProof="0" dirty="0">
                <a:ln>
                  <a:noFill/>
                </a:ln>
                <a:solidFill>
                  <a:srgbClr val="0066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Khẳng</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định</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trái</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đất</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hình</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cầu</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phát</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hiện</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Thái</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Bình</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Dương</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và</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những</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vùng</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đất</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r>
              <a:rPr kumimoji="0" lang="en-US" altLang="en-US" sz="3500" b="1" i="0" u="none" strike="noStrike" kern="1200" cap="none" spc="0" normalizeH="0" baseline="0" noProof="0" dirty="0" err="1">
                <a:ln>
                  <a:noFill/>
                </a:ln>
                <a:solidFill>
                  <a:srgbClr val="C00000"/>
                </a:solidFill>
                <a:effectLst/>
                <a:uLnTx/>
                <a:uFillTx/>
                <a:latin typeface="UTM Americana" panose="02040603050506020204" pitchFamily="18" charset="0"/>
                <a:cs typeface="Times New Roman" panose="02020603050405020304" pitchFamily="18" charset="0"/>
              </a:rPr>
              <a:t>mới</a:t>
            </a:r>
            <a:r>
              <a:rPr kumimoji="0" lang="en-US" altLang="en-US" sz="3500" b="1"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a:t>
            </a:r>
            <a:r>
              <a:rPr kumimoji="0" lang="en-US" altLang="en-US" sz="3500" b="0" i="0" u="none" strike="noStrike" kern="1200" cap="none" spc="0" normalizeH="0" baseline="0" noProof="0" dirty="0">
                <a:ln>
                  <a:noFill/>
                </a:ln>
                <a:solidFill>
                  <a:srgbClr val="C00000"/>
                </a:solidFill>
                <a:effectLst/>
                <a:uLnTx/>
                <a:uFillTx/>
                <a:latin typeface="UTM Americana" panose="02040603050506020204" pitchFamily="18" charset="0"/>
                <a:cs typeface="Times New Roman" panose="02020603050405020304" pitchFamily="18" charset="0"/>
              </a:rPr>
              <a:t> </a:t>
            </a:r>
            <a:endParaRPr kumimoji="0" lang="en-US" sz="3500" b="0" i="0" u="none" strike="noStrike" kern="1200" cap="none" spc="0" normalizeH="0" baseline="0" noProof="0" dirty="0">
              <a:ln>
                <a:noFill/>
              </a:ln>
              <a:solidFill>
                <a:srgbClr val="C00000"/>
              </a:solidFill>
              <a:effectLst/>
              <a:uLnTx/>
              <a:uFillTx/>
              <a:latin typeface="UTM Americana" panose="02040603050506020204" pitchFamily="18" charset="0"/>
            </a:endParaRPr>
          </a:p>
        </p:txBody>
      </p:sp>
      <p:sp>
        <p:nvSpPr>
          <p:cNvPr id="5" name="Rectangle 4"/>
          <p:cNvSpPr/>
          <p:nvPr/>
        </p:nvSpPr>
        <p:spPr>
          <a:xfrm>
            <a:off x="856963" y="480611"/>
            <a:ext cx="3897221"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6000" b="1"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Nội</a:t>
            </a:r>
            <a:r>
              <a:rPr kumimoji="0" lang="en-US" altLang="en-US" sz="6000" b="1" u="none" strike="noStrike" kern="1200" cap="none" spc="0" normalizeH="0" baseline="0" noProof="0" dirty="0">
                <a:ln>
                  <a:noFill/>
                </a:ln>
                <a:solidFill>
                  <a:srgbClr val="C00000"/>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dung </a:t>
            </a:r>
            <a:r>
              <a:rPr kumimoji="0" lang="en-US" altLang="en-US" sz="6000" b="1" u="none" strike="noStrike" kern="1200" cap="none" spc="0" normalizeH="0" baseline="0" noProof="0" dirty="0">
                <a:ln>
                  <a:noFill/>
                </a:ln>
                <a:solidFill>
                  <a:srgbClr val="006600"/>
                </a:solidFill>
                <a:effectLst>
                  <a:glow rad="139700">
                    <a:srgbClr val="FFC000">
                      <a:satMod val="175000"/>
                      <a:alpha val="40000"/>
                    </a:srgbClr>
                  </a:glow>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en-US" sz="6000" b="0" u="none" strike="noStrike" kern="1200" cap="none" spc="0" normalizeH="0" baseline="0" noProof="0" dirty="0">
              <a:ln>
                <a:noFill/>
              </a:ln>
              <a:solidFill>
                <a:prstClr val="black"/>
              </a:solidFill>
              <a:effectLst>
                <a:glow rad="139700">
                  <a:srgbClr val="FFC000">
                    <a:satMod val="175000"/>
                    <a:alpha val="40000"/>
                  </a:srgbClr>
                </a:glow>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4167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42"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1683657" y="740301"/>
            <a:ext cx="8795100" cy="5785758"/>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10" name="文本框 9">
            <a:extLst>
              <a:ext uri="{FF2B5EF4-FFF2-40B4-BE49-F238E27FC236}">
                <a16:creationId xmlns:a16="http://schemas.microsoft.com/office/drawing/2014/main" id="{5998B87C-DA76-4326-B0CA-1812A9B64163}"/>
              </a:ext>
            </a:extLst>
          </p:cNvPr>
          <p:cNvSpPr txBox="1"/>
          <p:nvPr/>
        </p:nvSpPr>
        <p:spPr>
          <a:xfrm>
            <a:off x="1840470" y="920442"/>
            <a:ext cx="8678073"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Em</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học</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tập</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được</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những</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đức</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tính</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tốt</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nào</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của</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các</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nhà</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thám</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0" i="0" u="none" strike="noStrike" kern="1200" cap="none" spc="0" normalizeH="0" baseline="0" noProof="0" dirty="0" err="1">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hiểm</a:t>
            </a:r>
            <a:r>
              <a:rPr kumimoji="0" lang="en-US" sz="6000" b="0" i="0" u="none" strike="noStrike" kern="1200" cap="none" spc="0" normalizeH="0" baseline="0" noProof="0" dirty="0">
                <a:ln>
                  <a:noFill/>
                </a:ln>
                <a:solidFill>
                  <a:srgbClr val="FC594A"/>
                </a:solidFill>
                <a:effectLst/>
                <a:uLnTx/>
                <a:uFillTx/>
                <a:latin typeface="Cambria" panose="02040503050406030204" pitchFamily="18" charset="0"/>
                <a:ea typeface="Cambria" panose="02040503050406030204" pitchFamily="18" charset="0"/>
                <a:cs typeface="Times New Roman" pitchFamily="18" charset="0"/>
              </a:rPr>
              <a:t> ?</a:t>
            </a:r>
          </a:p>
        </p:txBody>
      </p:sp>
      <p:pic>
        <p:nvPicPr>
          <p:cNvPr id="5" name="图片 4">
            <a:extLst>
              <a:ext uri="{FF2B5EF4-FFF2-40B4-BE49-F238E27FC236}">
                <a16:creationId xmlns:a16="http://schemas.microsoft.com/office/drawing/2014/main" id="{2BEBF206-1529-4696-96E2-F683D9CB53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9245" y="3010666"/>
            <a:ext cx="5063924" cy="3515393"/>
          </a:xfrm>
          <a:prstGeom prst="rect">
            <a:avLst/>
          </a:prstGeom>
        </p:spPr>
      </p:pic>
    </p:spTree>
    <p:custDataLst>
      <p:tags r:id="rId1"/>
    </p:custDataLst>
    <p:extLst>
      <p:ext uri="{BB962C8B-B14F-4D97-AF65-F5344CB8AC3E}">
        <p14:creationId xmlns:p14="http://schemas.microsoft.com/office/powerpoint/2010/main" val="378003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3897" y="-504930"/>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2" name="标题 1">
            <a:extLst>
              <a:ext uri="{FF2B5EF4-FFF2-40B4-BE49-F238E27FC236}">
                <a16:creationId xmlns:a16="http://schemas.microsoft.com/office/drawing/2014/main" id="{83207D33-C03A-46AF-B5F7-4DCC3571A9EF}"/>
              </a:ext>
            </a:extLst>
          </p:cNvPr>
          <p:cNvSpPr>
            <a:spLocks noGrp="1"/>
          </p:cNvSpPr>
          <p:nvPr>
            <p:ph type="title"/>
          </p:nvPr>
        </p:nvSpPr>
        <p:spPr>
          <a:xfrm>
            <a:off x="2981600" y="2007140"/>
            <a:ext cx="6228799" cy="1325563"/>
          </a:xfrm>
        </p:spPr>
        <p:txBody>
          <a:bodyPr>
            <a:noAutofit/>
          </a:bodyPr>
          <a:lstStyle/>
          <a:p>
            <a:pPr algn="ctr"/>
            <a:r>
              <a:rPr lang="en-US" altLang="zh-CN" sz="8800" dirty="0" err="1">
                <a:ln w="28575">
                  <a:noFill/>
                </a:ln>
                <a:solidFill>
                  <a:srgbClr val="DF767E"/>
                </a:solidFill>
                <a:latin typeface="UTM Tam Le" panose="02040603050506020204" pitchFamily="18" charset="0"/>
                <a:ea typeface="+mn-ea"/>
                <a:cs typeface="+mn-ea"/>
                <a:sym typeface="+mn-lt"/>
              </a:rPr>
              <a:t>Luyện</a:t>
            </a:r>
            <a:r>
              <a:rPr lang="en-US" altLang="zh-CN" sz="8800" dirty="0">
                <a:ln w="28575">
                  <a:noFill/>
                </a:ln>
                <a:solidFill>
                  <a:srgbClr val="DF767E"/>
                </a:solidFill>
                <a:latin typeface="UTM Tam Le" panose="02040603050506020204" pitchFamily="18" charset="0"/>
                <a:ea typeface="+mn-ea"/>
                <a:cs typeface="+mn-ea"/>
                <a:sym typeface="+mn-lt"/>
              </a:rPr>
              <a:t> </a:t>
            </a:r>
            <a:r>
              <a:rPr lang="en-US" altLang="zh-CN" sz="8800" dirty="0" err="1">
                <a:ln w="28575">
                  <a:noFill/>
                </a:ln>
                <a:solidFill>
                  <a:srgbClr val="DF767E"/>
                </a:solidFill>
                <a:latin typeface="UTM Tam Le" panose="02040603050506020204" pitchFamily="18" charset="0"/>
                <a:ea typeface="+mn-ea"/>
                <a:cs typeface="+mn-ea"/>
                <a:sym typeface="+mn-lt"/>
              </a:rPr>
              <a:t>đọc</a:t>
            </a:r>
            <a:r>
              <a:rPr lang="en-US" altLang="zh-CN" sz="8800" dirty="0">
                <a:ln w="28575">
                  <a:noFill/>
                </a:ln>
                <a:solidFill>
                  <a:srgbClr val="DF767E"/>
                </a:solidFill>
                <a:latin typeface="UTM Tam Le" panose="02040603050506020204" pitchFamily="18" charset="0"/>
                <a:ea typeface="+mn-ea"/>
                <a:cs typeface="+mn-ea"/>
                <a:sym typeface="+mn-lt"/>
              </a:rPr>
              <a:t> </a:t>
            </a:r>
            <a:r>
              <a:rPr lang="en-US" altLang="zh-CN" sz="8800" dirty="0" err="1">
                <a:ln w="28575">
                  <a:noFill/>
                </a:ln>
                <a:solidFill>
                  <a:srgbClr val="DF767E"/>
                </a:solidFill>
                <a:latin typeface="UTM Tam Le" panose="02040603050506020204" pitchFamily="18" charset="0"/>
                <a:ea typeface="+mn-ea"/>
                <a:cs typeface="+mn-ea"/>
                <a:sym typeface="+mn-lt"/>
              </a:rPr>
              <a:t>diễn</a:t>
            </a:r>
            <a:r>
              <a:rPr lang="en-US" altLang="zh-CN" sz="8800" dirty="0">
                <a:ln w="28575">
                  <a:noFill/>
                </a:ln>
                <a:solidFill>
                  <a:srgbClr val="DF767E"/>
                </a:solidFill>
                <a:latin typeface="UTM Tam Le" panose="02040603050506020204" pitchFamily="18" charset="0"/>
                <a:ea typeface="+mn-ea"/>
                <a:cs typeface="+mn-ea"/>
                <a:sym typeface="+mn-lt"/>
              </a:rPr>
              <a:t> </a:t>
            </a:r>
            <a:r>
              <a:rPr lang="en-US" altLang="zh-CN" sz="8800" dirty="0" err="1">
                <a:ln w="28575">
                  <a:noFill/>
                </a:ln>
                <a:solidFill>
                  <a:srgbClr val="DF767E"/>
                </a:solidFill>
                <a:latin typeface="UTM Tam Le" panose="02040603050506020204" pitchFamily="18" charset="0"/>
                <a:ea typeface="+mn-ea"/>
                <a:cs typeface="+mn-ea"/>
                <a:sym typeface="+mn-lt"/>
              </a:rPr>
              <a:t>cảm</a:t>
            </a:r>
            <a:endParaRPr lang="zh-CN" altLang="en-US" sz="8800" dirty="0">
              <a:ln w="28575">
                <a:noFill/>
              </a:ln>
              <a:solidFill>
                <a:srgbClr val="DF767E"/>
              </a:solidFill>
              <a:latin typeface="UTM Tam Le" panose="02040603050506020204" pitchFamily="18" charset="0"/>
              <a:ea typeface="+mn-ea"/>
              <a:cs typeface="+mn-ea"/>
              <a:sym typeface="+mn-lt"/>
            </a:endParaRPr>
          </a:p>
        </p:txBody>
      </p:sp>
    </p:spTree>
    <p:extLst>
      <p:ext uri="{BB962C8B-B14F-4D97-AF65-F5344CB8AC3E}">
        <p14:creationId xmlns:p14="http://schemas.microsoft.com/office/powerpoint/2010/main" val="336784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DCD2EB64-AC13-4317-B79B-CF122112B94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62836" y="-4784889"/>
            <a:ext cx="17376693" cy="18146927"/>
          </a:xfrm>
          <a:prstGeom prst="rect">
            <a:avLst/>
          </a:prstGeom>
        </p:spPr>
      </p:pic>
      <p:pic>
        <p:nvPicPr>
          <p:cNvPr id="70" name="图片 69">
            <a:extLst>
              <a:ext uri="{FF2B5EF4-FFF2-40B4-BE49-F238E27FC236}">
                <a16:creationId xmlns:a16="http://schemas.microsoft.com/office/drawing/2014/main" id="{6FBC1C42-85B0-4DC0-BD25-9DB78D0F9C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657" y="3434913"/>
            <a:ext cx="3591654" cy="3103084"/>
          </a:xfrm>
          <a:prstGeom prst="rect">
            <a:avLst/>
          </a:prstGeom>
        </p:spPr>
      </p:pic>
      <p:sp>
        <p:nvSpPr>
          <p:cNvPr id="3" name="Rectangle 2"/>
          <p:cNvSpPr/>
          <p:nvPr/>
        </p:nvSpPr>
        <p:spPr>
          <a:xfrm>
            <a:off x="2133600" y="1166842"/>
            <a:ext cx="9144000" cy="470898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4800" b="1" i="0" u="none" strike="noStrike" kern="1200" cap="none" spc="0" normalizeH="0" baseline="0" noProof="0" dirty="0">
                <a:ln>
                  <a:noFill/>
                </a:ln>
                <a:solidFill>
                  <a:srgbClr val="F45D4F"/>
                </a:solidFill>
                <a:effectLst/>
                <a:uLnTx/>
                <a:uFillTx/>
                <a:latin typeface="UTM Edwardian"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Vượt</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Đại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Tây</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Dương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Ma–</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gien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lăng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cho</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đoàn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thuyền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dọc</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theo</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bờ</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biển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Nam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Mĩ</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Tới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gần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mỏm</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cực</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nam</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thì</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phát</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hiện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một</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eo</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biển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dẫn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tới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một</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đại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dương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mênh</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mông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Thấy</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sóng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yên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biển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lặng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Ma–</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gien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lăng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đặt</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tên</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cho</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đại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dương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mới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tìm</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được</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là</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Thái</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Bình</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 </a:t>
            </a:r>
            <a:r>
              <a:rPr kumimoji="0" lang="en-US" altLang="en-US" sz="3600" b="1" i="0" u="none" strike="noStrike" kern="1200" cap="none" spc="0" normalizeH="0" baseline="0" noProof="0" dirty="0" err="1">
                <a:ln>
                  <a:noFill/>
                </a:ln>
                <a:solidFill>
                  <a:srgbClr val="F45D4F"/>
                </a:solidFill>
                <a:effectLst/>
                <a:uLnTx/>
                <a:uFillTx/>
                <a:latin typeface="UTM Americana" panose="02040603050506020204" pitchFamily="18" charset="0"/>
                <a:cs typeface="Times New Roman" panose="02020603050405020304" pitchFamily="18" charset="0"/>
              </a:rPr>
              <a:t>Dương</a:t>
            </a:r>
            <a:r>
              <a:rPr kumimoji="0" lang="en-US" altLang="en-US" sz="3600" b="1" i="0" u="none" strike="noStrike" kern="1200" cap="none" spc="0" normalizeH="0" baseline="0" noProof="0" dirty="0">
                <a:ln>
                  <a:noFill/>
                </a:ln>
                <a:solidFill>
                  <a:srgbClr val="F45D4F"/>
                </a:solidFill>
                <a:effectLst/>
                <a:uLnTx/>
                <a:uFillTx/>
                <a:latin typeface="UTM Americana" panose="02040603050506020204" pitchFamily="18" charset="0"/>
                <a:cs typeface="Times New Roman" panose="02020603050405020304" pitchFamily="18" charset="0"/>
              </a:rPr>
              <a:t>.</a:t>
            </a:r>
            <a:endParaRPr kumimoji="0" lang="en-US" sz="3600" b="0" i="0" u="none" strike="noStrike" kern="1200" cap="none" spc="0" normalizeH="0" baseline="0" noProof="0" dirty="0">
              <a:ln>
                <a:noFill/>
              </a:ln>
              <a:solidFill>
                <a:srgbClr val="F45D4F"/>
              </a:solidFill>
              <a:effectLst/>
              <a:uLnTx/>
              <a:uFillTx/>
              <a:latin typeface="UTM Americana" panose="02040603050506020204" pitchFamily="18" charset="0"/>
            </a:endParaRPr>
          </a:p>
        </p:txBody>
      </p:sp>
      <p:cxnSp>
        <p:nvCxnSpPr>
          <p:cNvPr id="28" name="Straight Connector 27"/>
          <p:cNvCxnSpPr/>
          <p:nvPr/>
        </p:nvCxnSpPr>
        <p:spPr>
          <a:xfrm flipH="1">
            <a:off x="7704534" y="1333500"/>
            <a:ext cx="271289" cy="591773"/>
          </a:xfrm>
          <a:prstGeom prst="line">
            <a:avLst/>
          </a:prstGeom>
          <a:effectLst>
            <a:glow rad="101600">
              <a:schemeClr val="accent4">
                <a:satMod val="175000"/>
                <a:alpha val="40000"/>
              </a:schemeClr>
            </a:glow>
          </a:effectLst>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flipH="1">
            <a:off x="11299030" y="3561126"/>
            <a:ext cx="271289" cy="591773"/>
          </a:xfrm>
          <a:prstGeom prst="line">
            <a:avLst/>
          </a:prstGeom>
          <a:effectLst>
            <a:glow rad="101600">
              <a:schemeClr val="accent4">
                <a:satMod val="175000"/>
                <a:alpha val="40000"/>
              </a:schemeClr>
            </a:glow>
          </a:effectLst>
        </p:spPr>
        <p:style>
          <a:lnRef idx="3">
            <a:schemeClr val="dk1"/>
          </a:lnRef>
          <a:fillRef idx="0">
            <a:schemeClr val="dk1"/>
          </a:fillRef>
          <a:effectRef idx="2">
            <a:schemeClr val="dk1"/>
          </a:effectRef>
          <a:fontRef idx="minor">
            <a:schemeClr val="tx1"/>
          </a:fontRef>
        </p:style>
      </p:cxnSp>
      <p:cxnSp>
        <p:nvCxnSpPr>
          <p:cNvPr id="31" name="Straight Connector 30"/>
          <p:cNvCxnSpPr/>
          <p:nvPr/>
        </p:nvCxnSpPr>
        <p:spPr>
          <a:xfrm flipH="1">
            <a:off x="4669295" y="4152899"/>
            <a:ext cx="271289" cy="591773"/>
          </a:xfrm>
          <a:prstGeom prst="line">
            <a:avLst/>
          </a:prstGeom>
          <a:effectLst>
            <a:glow rad="101600">
              <a:schemeClr val="accent4">
                <a:satMod val="175000"/>
                <a:alpha val="40000"/>
              </a:schemeClr>
            </a:glow>
          </a:effectLst>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flipH="1">
            <a:off x="8663181" y="4690568"/>
            <a:ext cx="271289" cy="591773"/>
          </a:xfrm>
          <a:prstGeom prst="line">
            <a:avLst/>
          </a:prstGeom>
          <a:effectLst>
            <a:glow rad="101600">
              <a:schemeClr val="accent4">
                <a:satMod val="175000"/>
                <a:alpha val="40000"/>
              </a:schemeClr>
            </a:glow>
          </a:effectLst>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1543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0-#ppt_w/2"/>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ppt_x"/>
                                          </p:val>
                                        </p:tav>
                                        <p:tav tm="100000">
                                          <p:val>
                                            <p:strVal val="#ppt_x"/>
                                          </p:val>
                                        </p:tav>
                                      </p:tavLst>
                                    </p:anim>
                                    <p:anim calcmode="lin" valueType="num">
                                      <p:cBhvr additive="base">
                                        <p:cTn id="4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7" y="1"/>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197309" y="298355"/>
            <a:ext cx="12062493" cy="7210617"/>
          </a:xfrm>
          <a:prstGeom prst="rect">
            <a:avLst/>
          </a:prstGeom>
        </p:spPr>
      </p:pic>
      <p:sp>
        <p:nvSpPr>
          <p:cNvPr id="11" name="文本框 10">
            <a:extLst>
              <a:ext uri="{FF2B5EF4-FFF2-40B4-BE49-F238E27FC236}">
                <a16:creationId xmlns:a16="http://schemas.microsoft.com/office/drawing/2014/main" id="{DE12D7AB-5AAC-4E2B-8515-390C572230EF}"/>
              </a:ext>
            </a:extLst>
          </p:cNvPr>
          <p:cNvSpPr txBox="1"/>
          <p:nvPr/>
        </p:nvSpPr>
        <p:spPr>
          <a:xfrm>
            <a:off x="1290160" y="1436771"/>
            <a:ext cx="9087554"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trôi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chảy</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toàn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bài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lưu</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loát</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các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tên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riêng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nước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ngoài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rành</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mạch</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các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chữ</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số</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chỉ</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ngày</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tháng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năm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a:t>
            </a:r>
          </a:p>
          <a:p>
            <a:pPr marL="0" marR="0" lvl="0" indent="0" algn="just"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Biết</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đọc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diễn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cảm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bài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văn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với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giọng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nhẹ</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nhàng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chậm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rãi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cảm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hứng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ca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ngợi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Ma-</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gien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lăng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và</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đoàn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thám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hiểm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Hiểu</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nghĩa</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các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từ</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trong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bài</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a:t>
            </a:r>
          </a:p>
          <a:p>
            <a:pPr marL="0" marR="0" lvl="0" indent="0" algn="just" defTabSz="914400" rtl="0" eaLnBrk="1" fontAlgn="auto" latinLnBrk="0" hangingPunct="1">
              <a:lnSpc>
                <a:spcPct val="100000"/>
              </a:lnSpc>
              <a:spcBef>
                <a:spcPts val="0"/>
              </a:spcBef>
              <a:spcAft>
                <a:spcPts val="0"/>
              </a:spcAft>
              <a:buClrTx/>
              <a:buSzTx/>
              <a:buFontTx/>
              <a:buChar char="-"/>
              <a:tabLst/>
              <a:defRPr/>
            </a:pPr>
            <a:r>
              <a:rPr kumimoji="0" lang="en-US" sz="2800" b="0" i="1"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Hiểu</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ý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nghĩa</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câu</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chuyện</a:t>
            </a:r>
            <a:endPar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Char char="-"/>
              <a:tabLst/>
              <a:defRPr/>
            </a:pPr>
            <a:r>
              <a:rPr kumimoji="0" lang="en-US" sz="2800" b="0" i="1"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GDKNS:</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Tự</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nhận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tức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xác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định</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giá</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trị</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bản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thân</a:t>
            </a:r>
            <a:endPar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Giao</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tiếp</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Trình</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bày</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suy</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nghĩ</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ý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tưởng</a:t>
            </a:r>
            <a:endPar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Phát</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triển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năng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lực</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ngôn</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ngữ</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tư</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duy</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thẩm</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mĩ</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sáng</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 </a:t>
            </a:r>
            <a:r>
              <a:rPr kumimoji="0" lang="en-US" sz="2800" b="0" i="0" u="none" strike="noStrike" kern="1200" cap="none" spc="0" normalizeH="0" baseline="0" noProof="0" dirty="0" err="1">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tạo</a:t>
            </a:r>
            <a:r>
              <a:rPr kumimoji="0" lang="en-US" sz="2800" b="0" i="0" u="none" strike="noStrike" kern="1200" cap="none" spc="0" normalizeH="0" baseline="0" noProof="0" dirty="0">
                <a:ln>
                  <a:noFill/>
                </a:ln>
                <a:solidFill>
                  <a:srgbClr val="ED7D31">
                    <a:lumMod val="50000"/>
                  </a:srgbClr>
                </a:solidFill>
                <a:effectLst/>
                <a:uLnTx/>
                <a:uFillTx/>
                <a:latin typeface="Cambria" panose="02040503050406030204" pitchFamily="18" charset="0"/>
                <a:ea typeface="Cambria" panose="02040503050406030204" pitchFamily="18" charset="0"/>
                <a:cs typeface="Times New Roman" pitchFamily="18" charset="0"/>
              </a:rPr>
              <a:t>.</a:t>
            </a:r>
          </a:p>
        </p:txBody>
      </p:sp>
      <p:sp>
        <p:nvSpPr>
          <p:cNvPr id="12" name="文本框 11">
            <a:extLst>
              <a:ext uri="{FF2B5EF4-FFF2-40B4-BE49-F238E27FC236}">
                <a16:creationId xmlns:a16="http://schemas.microsoft.com/office/drawing/2014/main" id="{0A6C640A-D42F-41CC-8A93-63E3A70AA6D6}"/>
              </a:ext>
            </a:extLst>
          </p:cNvPr>
          <p:cNvSpPr txBox="1"/>
          <p:nvPr/>
        </p:nvSpPr>
        <p:spPr>
          <a:xfrm>
            <a:off x="2409341" y="298355"/>
            <a:ext cx="6521772"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err="1">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Yêu</a:t>
            </a:r>
            <a:r>
              <a:rPr kumimoji="0" lang="en-US" altLang="zh-CN" sz="6600" b="1" i="0" u="none" strike="noStrike" kern="1200" cap="none" spc="0" normalizeH="0" baseline="0" noProof="0" dirty="0">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 </a:t>
            </a:r>
            <a:r>
              <a:rPr kumimoji="0" lang="en-US" altLang="zh-CN" sz="6600" b="1" i="0" u="none" strike="noStrike" kern="1200" cap="none" spc="0" normalizeH="0" baseline="0" noProof="0" dirty="0" err="1">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cầu</a:t>
            </a:r>
            <a:r>
              <a:rPr kumimoji="0" lang="en-US" altLang="zh-CN" sz="6600" b="1" i="0" u="none" strike="noStrike" kern="1200" cap="none" spc="0" normalizeH="0" baseline="0" noProof="0" dirty="0">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 </a:t>
            </a:r>
            <a:r>
              <a:rPr kumimoji="0" lang="en-US" altLang="zh-CN" sz="6600" b="1" i="0" u="none" strike="noStrike" kern="1200" cap="none" spc="0" normalizeH="0" baseline="0" noProof="0" dirty="0" err="1">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cần</a:t>
            </a:r>
            <a:r>
              <a:rPr kumimoji="0" lang="en-US" altLang="zh-CN" sz="6600" b="1" i="0" u="none" strike="noStrike" kern="1200" cap="none" spc="0" normalizeH="0" baseline="0" noProof="0" dirty="0">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 </a:t>
            </a:r>
            <a:r>
              <a:rPr kumimoji="0" lang="en-US" altLang="zh-CN" sz="6600" b="1" i="0" u="none" strike="noStrike" kern="1200" cap="none" spc="0" normalizeH="0" baseline="0" noProof="0" dirty="0" err="1">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ea typeface="Cambria" panose="02040503050406030204" pitchFamily="18" charset="0"/>
                <a:cs typeface="+mn-ea"/>
                <a:sym typeface="+mn-lt"/>
              </a:rPr>
              <a:t>đạt</a:t>
            </a:r>
            <a:endParaRPr kumimoji="0" lang="zh-CN" altLang="en-US" sz="6600" b="1" i="0" u="none" strike="noStrike" kern="1200" cap="none" spc="0" normalizeH="0" baseline="0" noProof="0" dirty="0">
              <a:ln>
                <a:solidFill>
                  <a:srgbClr val="FFC000">
                    <a:lumMod val="60000"/>
                    <a:lumOff val="40000"/>
                  </a:srgbClr>
                </a:solidFill>
              </a:ln>
              <a:solidFill>
                <a:prstClr val="black"/>
              </a:solidFill>
              <a:effectLst>
                <a:glow rad="228600">
                  <a:srgbClr val="FFC000">
                    <a:satMod val="175000"/>
                    <a:alpha val="40000"/>
                  </a:srgbClr>
                </a:glow>
              </a:effectLst>
              <a:uLnTx/>
              <a:uFillTx/>
              <a:latin typeface="Cambria" panose="02040503050406030204" pitchFamily="18" charset="0"/>
              <a:cs typeface="+mn-ea"/>
              <a:sym typeface="+mn-lt"/>
            </a:endParaRPr>
          </a:p>
        </p:txBody>
      </p:sp>
    </p:spTree>
    <p:extLst>
      <p:ext uri="{BB962C8B-B14F-4D97-AF65-F5344CB8AC3E}">
        <p14:creationId xmlns:p14="http://schemas.microsoft.com/office/powerpoint/2010/main" val="22019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wipe(left)">
                                      <p:cBhvr>
                                        <p:cTn id="19" dur="500"/>
                                        <p:tgtEl>
                                          <p:spTgt spid="1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Effect transition="in" filter="wipe(left)">
                                      <p:cBhvr>
                                        <p:cTn id="24" dur="500"/>
                                        <p:tgtEl>
                                          <p:spTgt spid="1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
                                            <p:txEl>
                                              <p:pRg st="2" end="2"/>
                                            </p:txEl>
                                          </p:spTgt>
                                        </p:tgtEl>
                                        <p:attrNameLst>
                                          <p:attrName>style.visibility</p:attrName>
                                        </p:attrNameLst>
                                      </p:cBhvr>
                                      <p:to>
                                        <p:strVal val="visible"/>
                                      </p:to>
                                    </p:set>
                                    <p:animEffect transition="in" filter="wipe(left)">
                                      <p:cBhvr>
                                        <p:cTn id="29" dur="500"/>
                                        <p:tgtEl>
                                          <p:spTgt spid="1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xEl>
                                              <p:pRg st="3" end="3"/>
                                            </p:txEl>
                                          </p:spTgt>
                                        </p:tgtEl>
                                        <p:attrNameLst>
                                          <p:attrName>style.visibility</p:attrName>
                                        </p:attrNameLst>
                                      </p:cBhvr>
                                      <p:to>
                                        <p:strVal val="visible"/>
                                      </p:to>
                                    </p:set>
                                    <p:animEffect transition="in" filter="wipe(left)">
                                      <p:cBhvr>
                                        <p:cTn id="34" dur="500"/>
                                        <p:tgtEl>
                                          <p:spTgt spid="11">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wipe(left)">
                                      <p:cBhvr>
                                        <p:cTn id="39" dur="500"/>
                                        <p:tgtEl>
                                          <p:spTgt spid="11">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xEl>
                                              <p:pRg st="5" end="5"/>
                                            </p:txEl>
                                          </p:spTgt>
                                        </p:tgtEl>
                                        <p:attrNameLst>
                                          <p:attrName>style.visibility</p:attrName>
                                        </p:attrNameLst>
                                      </p:cBhvr>
                                      <p:to>
                                        <p:strVal val="visible"/>
                                      </p:to>
                                    </p:set>
                                    <p:animEffect transition="in" filter="wipe(left)">
                                      <p:cBhvr>
                                        <p:cTn id="44" dur="500"/>
                                        <p:tgtEl>
                                          <p:spTgt spid="11">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1">
                                            <p:txEl>
                                              <p:pRg st="6" end="6"/>
                                            </p:txEl>
                                          </p:spTgt>
                                        </p:tgtEl>
                                        <p:attrNameLst>
                                          <p:attrName>style.visibility</p:attrName>
                                        </p:attrNameLst>
                                      </p:cBhvr>
                                      <p:to>
                                        <p:strVal val="visible"/>
                                      </p:to>
                                    </p:set>
                                    <p:animEffect transition="in" filter="wipe(left)">
                                      <p:cBhvr>
                                        <p:cTn id="49" dur="500"/>
                                        <p:tgtEl>
                                          <p:spTgt spid="11">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1">
                                            <p:txEl>
                                              <p:pRg st="7" end="7"/>
                                            </p:txEl>
                                          </p:spTgt>
                                        </p:tgtEl>
                                        <p:attrNameLst>
                                          <p:attrName>style.visibility</p:attrName>
                                        </p:attrNameLst>
                                      </p:cBhvr>
                                      <p:to>
                                        <p:strVal val="visible"/>
                                      </p:to>
                                    </p:set>
                                    <p:animEffect transition="in" filter="wipe(left)">
                                      <p:cBhvr>
                                        <p:cTn id="54"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59AFFEF-676B-431D-9C61-6822223CB7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71900"/>
            <a:ext cx="12192000" cy="3086100"/>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12" y="0"/>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2340" y="2062024"/>
            <a:ext cx="4334983" cy="3668318"/>
          </a:xfrm>
          <a:prstGeom prst="rect">
            <a:avLst/>
          </a:prstGeom>
        </p:spPr>
      </p:pic>
      <p:sp>
        <p:nvSpPr>
          <p:cNvPr id="10" name="标题 1">
            <a:extLst>
              <a:ext uri="{FF2B5EF4-FFF2-40B4-BE49-F238E27FC236}">
                <a16:creationId xmlns:a16="http://schemas.microsoft.com/office/drawing/2014/main" id="{83207D33-C03A-46AF-B5F7-4DCC3571A9EF}"/>
              </a:ext>
            </a:extLst>
          </p:cNvPr>
          <p:cNvSpPr txBox="1">
            <a:spLocks/>
          </p:cNvSpPr>
          <p:nvPr/>
        </p:nvSpPr>
        <p:spPr>
          <a:xfrm>
            <a:off x="344857" y="2852025"/>
            <a:ext cx="11502286"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sz="13800">
                <a:ln w="28575">
                  <a:noFill/>
                </a:ln>
                <a:solidFill>
                  <a:srgbClr val="DF767E"/>
                </a:solidFill>
                <a:latin typeface="UTM Tam Le" panose="02040603050506020204" pitchFamily="18" charset="0"/>
                <a:ea typeface="+mn-ea"/>
                <a:cs typeface="+mn-ea"/>
                <a:sym typeface="+mn-lt"/>
              </a:rPr>
              <a:t>DẶN DÒ</a:t>
            </a:r>
            <a:endParaRPr kumimoji="0" lang="zh-CN" altLang="en-US" sz="13800" b="0" i="0" u="none" strike="noStrike" kern="1200" cap="none" spc="0" normalizeH="0" baseline="0" noProof="0" dirty="0">
              <a:ln w="28575">
                <a:noFill/>
              </a:ln>
              <a:solidFill>
                <a:srgbClr val="DF767E"/>
              </a:solidFill>
              <a:effectLst/>
              <a:uLnTx/>
              <a:uFillTx/>
              <a:latin typeface="UTM Tam Le" panose="02040603050506020204" pitchFamily="18" charset="0"/>
              <a:ea typeface="+mn-ea"/>
              <a:cs typeface="+mn-ea"/>
              <a:sym typeface="+mn-lt"/>
            </a:endParaRPr>
          </a:p>
        </p:txBody>
      </p:sp>
    </p:spTree>
    <p:extLst>
      <p:ext uri="{BB962C8B-B14F-4D97-AF65-F5344CB8AC3E}">
        <p14:creationId xmlns:p14="http://schemas.microsoft.com/office/powerpoint/2010/main" val="394539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59AFFEF-676B-431D-9C61-6822223CB7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71900"/>
            <a:ext cx="12192000" cy="3086100"/>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12" y="0"/>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2340" y="2062024"/>
            <a:ext cx="4334983" cy="3668318"/>
          </a:xfrm>
          <a:prstGeom prst="rect">
            <a:avLst/>
          </a:prstGeom>
        </p:spPr>
      </p:pic>
      <p:sp>
        <p:nvSpPr>
          <p:cNvPr id="10" name="标题 1">
            <a:extLst>
              <a:ext uri="{FF2B5EF4-FFF2-40B4-BE49-F238E27FC236}">
                <a16:creationId xmlns:a16="http://schemas.microsoft.com/office/drawing/2014/main" id="{83207D33-C03A-46AF-B5F7-4DCC3571A9EF}"/>
              </a:ext>
            </a:extLst>
          </p:cNvPr>
          <p:cNvSpPr txBox="1">
            <a:spLocks/>
          </p:cNvSpPr>
          <p:nvPr/>
        </p:nvSpPr>
        <p:spPr>
          <a:xfrm>
            <a:off x="344857" y="2852025"/>
            <a:ext cx="11502286"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13800" b="0" i="0" u="none" strike="noStrike" kern="1200" cap="none" spc="0" normalizeH="0" baseline="0" noProof="0" dirty="0" err="1">
                <a:ln w="28575">
                  <a:noFill/>
                </a:ln>
                <a:solidFill>
                  <a:srgbClr val="DF767E"/>
                </a:solidFill>
                <a:effectLst/>
                <a:uLnTx/>
                <a:uFillTx/>
                <a:latin typeface="UTM Tam Le" panose="02040603050506020204" pitchFamily="18" charset="0"/>
                <a:ea typeface="+mn-ea"/>
                <a:cs typeface="+mn-ea"/>
                <a:sym typeface="+mn-lt"/>
              </a:rPr>
              <a:t>Chào</a:t>
            </a:r>
            <a:r>
              <a:rPr kumimoji="0" lang="en-US" altLang="zh-CN" sz="13800" b="0" i="0" u="none" strike="noStrike" kern="1200" cap="none" spc="0" normalizeH="0" baseline="0" noProof="0" dirty="0">
                <a:ln w="28575">
                  <a:noFill/>
                </a:ln>
                <a:solidFill>
                  <a:srgbClr val="DF767E"/>
                </a:solidFill>
                <a:effectLst/>
                <a:uLnTx/>
                <a:uFillTx/>
                <a:latin typeface="UTM Tam Le" panose="02040603050506020204" pitchFamily="18" charset="0"/>
                <a:ea typeface="+mn-ea"/>
                <a:cs typeface="+mn-ea"/>
                <a:sym typeface="+mn-lt"/>
              </a:rPr>
              <a:t>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13800" b="0" i="0" u="none" strike="noStrike" kern="1200" cap="none" spc="0" normalizeH="0" baseline="0" noProof="0" dirty="0" err="1">
                <a:ln w="28575">
                  <a:noFill/>
                </a:ln>
                <a:solidFill>
                  <a:srgbClr val="DF767E"/>
                </a:solidFill>
                <a:effectLst/>
                <a:uLnTx/>
                <a:uFillTx/>
                <a:latin typeface="UTM Tam Le" panose="02040603050506020204" pitchFamily="18" charset="0"/>
                <a:ea typeface="+mn-ea"/>
                <a:cs typeface="+mn-ea"/>
                <a:sym typeface="+mn-lt"/>
              </a:rPr>
              <a:t>các</a:t>
            </a:r>
            <a:r>
              <a:rPr kumimoji="0" lang="en-US" altLang="zh-CN" sz="13800" b="0" i="0" u="none" strike="noStrike" kern="1200" cap="none" spc="0" normalizeH="0" baseline="0" noProof="0" dirty="0">
                <a:ln w="28575">
                  <a:noFill/>
                </a:ln>
                <a:solidFill>
                  <a:srgbClr val="DF767E"/>
                </a:solidFill>
                <a:effectLst/>
                <a:uLnTx/>
                <a:uFillTx/>
                <a:latin typeface="UTM Tam Le" panose="02040603050506020204" pitchFamily="18" charset="0"/>
                <a:ea typeface="+mn-ea"/>
                <a:cs typeface="+mn-ea"/>
                <a:sym typeface="+mn-lt"/>
              </a:rPr>
              <a:t> </a:t>
            </a:r>
            <a:r>
              <a:rPr kumimoji="0" lang="en-US" altLang="zh-CN" sz="13800" b="0" i="0" u="none" strike="noStrike" kern="1200" cap="none" spc="0" normalizeH="0" baseline="0" noProof="0" dirty="0" err="1">
                <a:ln w="28575">
                  <a:noFill/>
                </a:ln>
                <a:solidFill>
                  <a:srgbClr val="DF767E"/>
                </a:solidFill>
                <a:effectLst/>
                <a:uLnTx/>
                <a:uFillTx/>
                <a:latin typeface="UTM Tam Le" panose="02040603050506020204" pitchFamily="18" charset="0"/>
                <a:ea typeface="+mn-ea"/>
                <a:cs typeface="+mn-ea"/>
                <a:sym typeface="+mn-lt"/>
              </a:rPr>
              <a:t>em</a:t>
            </a:r>
            <a:r>
              <a:rPr kumimoji="0" lang="en-US" altLang="zh-CN" sz="13800" b="0" i="0" u="none" strike="noStrike" kern="1200" cap="none" spc="0" normalizeH="0" baseline="0" noProof="0" dirty="0">
                <a:ln w="28575">
                  <a:noFill/>
                </a:ln>
                <a:solidFill>
                  <a:srgbClr val="DF767E"/>
                </a:solidFill>
                <a:effectLst/>
                <a:uLnTx/>
                <a:uFillTx/>
                <a:latin typeface="UTM Tam Le" panose="02040603050506020204" pitchFamily="18" charset="0"/>
                <a:ea typeface="+mn-ea"/>
                <a:cs typeface="+mn-ea"/>
                <a:sym typeface="+mn-lt"/>
              </a:rPr>
              <a:t> </a:t>
            </a:r>
            <a:endParaRPr kumimoji="0" lang="zh-CN" altLang="en-US" sz="13800" b="0" i="0" u="none" strike="noStrike" kern="1200" cap="none" spc="0" normalizeH="0" baseline="0" noProof="0" dirty="0">
              <a:ln w="28575">
                <a:noFill/>
              </a:ln>
              <a:solidFill>
                <a:srgbClr val="DF767E"/>
              </a:solidFill>
              <a:effectLst/>
              <a:uLnTx/>
              <a:uFillTx/>
              <a:latin typeface="UTM Tam Le" panose="02040603050506020204" pitchFamily="18" charset="0"/>
              <a:ea typeface="+mn-ea"/>
              <a:cs typeface="+mn-ea"/>
              <a:sym typeface="+mn-lt"/>
            </a:endParaRPr>
          </a:p>
        </p:txBody>
      </p:sp>
    </p:spTree>
    <p:extLst>
      <p:ext uri="{BB962C8B-B14F-4D97-AF65-F5344CB8AC3E}">
        <p14:creationId xmlns:p14="http://schemas.microsoft.com/office/powerpoint/2010/main" val="29312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1+#ppt_w/2"/>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36880"/>
            <a:ext cx="12192000" cy="1521120"/>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152895" y="680381"/>
            <a:ext cx="6901046" cy="5874707"/>
          </a:xfrm>
          <a:prstGeom prst="roundRect">
            <a:avLst>
              <a:gd name="adj" fmla="val 5318"/>
            </a:avLst>
          </a:prstGeom>
          <a:solidFill>
            <a:schemeClr val="bg1"/>
          </a:solidFill>
          <a:ln w="57150">
            <a:solidFill>
              <a:srgbClr val="F183BF"/>
            </a:solidFill>
            <a:prstDash val="sysDash"/>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pic>
        <p:nvPicPr>
          <p:cNvPr id="18" name="Picture 2" descr="C:\Users\KTC_Computer\Desktop\Magellan-407x5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962" y="287587"/>
            <a:ext cx="3217942" cy="33417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2"/>
          <p:cNvSpPr>
            <a:spLocks noChangeArrowheads="1"/>
          </p:cNvSpPr>
          <p:nvPr/>
        </p:nvSpPr>
        <p:spPr bwMode="auto">
          <a:xfrm>
            <a:off x="243567" y="860212"/>
            <a:ext cx="6719703" cy="624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2100"/>
              </a:spcAft>
              <a:buClrTx/>
              <a:buSzTx/>
              <a:buFontTx/>
              <a:buNone/>
              <a:tabLst/>
              <a:defRPr/>
            </a:pPr>
            <a:r>
              <a:rPr kumimoji="0" lang="vi-VN"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Ma-gien-lăn</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g </a:t>
            </a:r>
            <a:r>
              <a:rPr kumimoji="0" lang="en-US" altLang="en-US" sz="28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sinh</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năm</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(1480 – 1521) </a:t>
            </a:r>
            <a:r>
              <a:rPr kumimoji="0" lang="vi-VN" alt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là người đã thực hiện </a:t>
            </a:r>
            <a:r>
              <a:rPr kumimoji="0" lang="vi-VN" altLang="en-US" sz="28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Times New Roman" pitchFamily="18" charset="0"/>
              </a:rPr>
              <a:t>chuyến đi</a:t>
            </a:r>
            <a:r>
              <a:rPr kumimoji="0" lang="en-US" altLang="en-US" sz="28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Times New Roman" pitchFamily="18" charset="0"/>
              </a:rPr>
              <a:t>đầu</a:t>
            </a:r>
            <a:r>
              <a:rPr kumimoji="0" lang="en-US" altLang="en-US" sz="28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cs typeface="Times New Roman" pitchFamily="18" charset="0"/>
              </a:rPr>
              <a:t>tiên</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8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Times New Roman" pitchFamily="18" charset="0"/>
              </a:rPr>
              <a:t>vòng quanh thế giới</a:t>
            </a:r>
            <a:r>
              <a:rPr kumimoji="0" lang="vi-VN"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Times New Roman" pitchFamily="18" charset="0"/>
              </a:rPr>
              <a:t>bằng đường biển </a:t>
            </a:r>
            <a:r>
              <a:rPr kumimoji="0" lang="vi-VN"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từ năm 1519 đến năm 1522</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Nhà</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thám</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hiểm</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người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Bồ</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Đào</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Nha</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(Ma-</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gien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lăng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được</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cho</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là</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người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đầu</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tiên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vòng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quanh</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thế</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giới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qua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đường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biển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nhưng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trên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thực</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tế</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thì</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hành</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trình</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của</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ông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hơi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phức</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tạp</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một</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chút</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Ông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khởi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hành</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vào</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tháng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9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năm</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1519,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với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nỗ</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lực</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lớn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nhằm</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tìm</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ra</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một</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tuyến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đường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biển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từ</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phương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Tây</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tới</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vùng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Đông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Ấn</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giàu</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hương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liệu</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mà</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ngày</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nay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là</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800" b="0" i="0" u="none" strike="noStrike" kern="1200" cap="none" spc="0" normalizeH="0" baseline="0" noProof="0" dirty="0" err="1">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vùng</a:t>
            </a:r>
            <a:r>
              <a:rPr kumimoji="0" lang="en-US" altLang="en-US" sz="2800" b="0" i="0" u="none" strike="noStrike" kern="1200" cap="none" spc="0" normalizeH="0" baseline="0" noProof="0" dirty="0">
                <a:ln>
                  <a:noFill/>
                </a:ln>
                <a:solidFill>
                  <a:srgbClr val="1A1A1A"/>
                </a:solidFill>
                <a:effectLst/>
                <a:uLnTx/>
                <a:uFillTx/>
                <a:latin typeface="Cambria" panose="02040503050406030204" pitchFamily="18" charset="0"/>
                <a:ea typeface="Cambria" panose="02040503050406030204" pitchFamily="18" charset="0"/>
                <a:cs typeface="Times New Roman" pitchFamily="18" charset="0"/>
              </a:rPr>
              <a:t> Indonesia. </a:t>
            </a:r>
            <a:endParaRPr kumimoji="0" lang="en-US" alt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0" name="Picture 5" descr="Tiếng Việt 4 VNEN Bài 30A: Vòng quanh Trái đất | Soạn Tiếng Việt lớp 4 VNEN  hay nhấ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5910" y="3705328"/>
            <a:ext cx="3749657" cy="28415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0774047" y="6410812"/>
            <a:ext cx="37869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UTM A&amp;S Signwriter" panose="02040603050506020204" pitchFamily="18" charset="0"/>
                <a:cs typeface="+mn-cs"/>
              </a:rPr>
              <a:t>Măng</a:t>
            </a:r>
            <a:r>
              <a:rPr kumimoji="0" lang="en-US" sz="2800" b="0" i="0" u="none" strike="noStrike" kern="1200" cap="none" spc="0" normalizeH="0" baseline="0" noProof="0" dirty="0">
                <a:ln>
                  <a:noFill/>
                </a:ln>
                <a:solidFill>
                  <a:prstClr val="white"/>
                </a:solidFill>
                <a:effectLst/>
                <a:uLnTx/>
                <a:uFillTx/>
                <a:latin typeface="UTM A&amp;S Signwriter" panose="02040603050506020204" pitchFamily="18" charset="0"/>
                <a:cs typeface="+mn-cs"/>
              </a:rPr>
              <a:t> Non</a:t>
            </a:r>
          </a:p>
        </p:txBody>
      </p:sp>
    </p:spTree>
    <p:extLst>
      <p:ext uri="{BB962C8B-B14F-4D97-AF65-F5344CB8AC3E}">
        <p14:creationId xmlns:p14="http://schemas.microsoft.com/office/powerpoint/2010/main" val="400860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F6BC7B3-E496-48DE-BC9F-E2ECFDF9E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3897" y="-504930"/>
            <a:ext cx="6711340" cy="6711340"/>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2" name="标题 1">
            <a:extLst>
              <a:ext uri="{FF2B5EF4-FFF2-40B4-BE49-F238E27FC236}">
                <a16:creationId xmlns:a16="http://schemas.microsoft.com/office/drawing/2014/main" id="{83207D33-C03A-46AF-B5F7-4DCC3571A9EF}"/>
              </a:ext>
            </a:extLst>
          </p:cNvPr>
          <p:cNvSpPr>
            <a:spLocks noGrp="1"/>
          </p:cNvSpPr>
          <p:nvPr>
            <p:ph type="title"/>
          </p:nvPr>
        </p:nvSpPr>
        <p:spPr>
          <a:xfrm>
            <a:off x="2905168" y="2436757"/>
            <a:ext cx="6228799" cy="1325563"/>
          </a:xfrm>
        </p:spPr>
        <p:txBody>
          <a:bodyPr>
            <a:noAutofit/>
          </a:bodyPr>
          <a:lstStyle/>
          <a:p>
            <a:pPr algn="ctr"/>
            <a:r>
              <a:rPr lang="en-US" altLang="zh-CN" sz="8800" dirty="0">
                <a:ln w="28575">
                  <a:noFill/>
                </a:ln>
                <a:solidFill>
                  <a:srgbClr val="DF767E"/>
                </a:solidFill>
                <a:latin typeface="UTM Tam Le" panose="02040603050506020204" pitchFamily="18" charset="0"/>
                <a:ea typeface="+mn-ea"/>
                <a:cs typeface="+mn-ea"/>
                <a:sym typeface="+mn-lt"/>
              </a:rPr>
              <a:t>LUYỆN ĐỌC</a:t>
            </a:r>
            <a:endParaRPr lang="zh-CN" altLang="en-US" sz="8800" dirty="0">
              <a:ln w="28575">
                <a:noFill/>
              </a:ln>
              <a:solidFill>
                <a:srgbClr val="DF767E"/>
              </a:solidFill>
              <a:latin typeface="UTM Tam Le" panose="02040603050506020204" pitchFamily="18" charset="0"/>
              <a:ea typeface="+mn-ea"/>
              <a:cs typeface="+mn-ea"/>
              <a:sym typeface="+mn-lt"/>
            </a:endParaRPr>
          </a:p>
        </p:txBody>
      </p:sp>
    </p:spTree>
    <p:extLst>
      <p:ext uri="{BB962C8B-B14F-4D97-AF65-F5344CB8AC3E}">
        <p14:creationId xmlns:p14="http://schemas.microsoft.com/office/powerpoint/2010/main" val="271873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3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out)">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5595124" y="-2651448"/>
            <a:ext cx="6000402" cy="4308953"/>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335855" y="-1482368"/>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404104" y="244549"/>
            <a:ext cx="11376578" cy="6479052"/>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20" name="Text Box 4"/>
          <p:cNvSpPr txBox="1">
            <a:spLocks noChangeArrowheads="1"/>
          </p:cNvSpPr>
          <p:nvPr/>
        </p:nvSpPr>
        <p:spPr bwMode="auto">
          <a:xfrm>
            <a:off x="1520393" y="44127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Hơn</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một</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nghìn</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ngày</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vòng</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quanh</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Trái</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Đất</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5" name="Rectangle 1"/>
          <p:cNvSpPr>
            <a:spLocks noChangeArrowheads="1"/>
          </p:cNvSpPr>
          <p:nvPr/>
        </p:nvSpPr>
        <p:spPr bwMode="auto">
          <a:xfrm>
            <a:off x="428866" y="905382"/>
            <a:ext cx="1127957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Ngày 20 tháng 9 năm 1519, từ cảng Xê-vi-la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nước</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Tây</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Ban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Nha</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có</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năm</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chiếc</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thuyền</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lớn giong buồm ra khơi. Đó là hạm đội do Ma-gien-lăng chỉ huy, với nhiệm vụ khám phá con đường trên biển dẫn đến những vùng đất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Vượt Đại Tây Dương, Ma-gien-lăng cho đoàn thuyền đi dọc theo bờ biển Nam Mĩ. Tới gần mỏm cực nam thì phát hiện một eo biển dẫn tới một đại dương mênh mông. Thấy sóng yên biển lặng, Ma-gien-lăng đặt tên cho đại dương mới tìm được là Thái Bình Dương.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Thái Bình Dương bát ngát, đi mãi chẳng thấy bờ. Thức ăn cạn, nước ngọt hết sạch. Thủy thủ phải uống nước tiểu, ninh nhừ giày và thắt lưng da để ăn. Mỗi ngày có vài ba người chết phải ném xác xuống biển. May sao, gặp một hòn đảo nhỏ, được tiếp tế thức ăn và nước ngọt</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đ</a:t>
            </a: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oàn thám hiểm ổn định được tinh thần.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Đoạn đường từ đó có nhiều đảo hơn. Không phải lo thiếu thức ăn, nước uống nhưng lại nảy sinh những khó khăn mới. Trong một trận giao tranh với dân đảo Ma-tan, Ma-gien-lăng đã bỏ mình, không kịp nhìn thấy kết quả công việc mình làm.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Những thủy thủ còn lại tiếp tục vượt Ấn Độ Dương tìm đường trở về châu Âu. Ngày 8 tháng 9 năm 1522, đoàn thám hiểm chỉ còn một chiếc thuyền với mười tám thủy thủ trở về Tây Ban Nha.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Chuyến đi đầu tiên vòng quanh thế giới của Ma-gien-lăng kéo dài 1083 ngày, mất bốn chiếc thuyền lớn với gần hai trăm người bỏ mạng dọc đường. Nhưng đoàn thám hiểm đã hoàn thành </a:t>
            </a:r>
            <a:r>
              <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s</a:t>
            </a: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ứ mạng, khẳng định trái đất hình cầu, phát hiện Thái Bình Dương và nhiều vùng đất mới</a:t>
            </a:r>
            <a:endParaRPr kumimoji="0" lang="en-US" altLang="en-US" sz="20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altLang="en-US" sz="20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Theo </a:t>
            </a:r>
            <a:r>
              <a:rPr kumimoji="0" lang="vi-VN" alt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TRẦN DIỆU TẤN</a:t>
            </a: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và </a:t>
            </a:r>
            <a:r>
              <a:rPr kumimoji="0" lang="vi-VN" alt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ĐỖ THÁI</a:t>
            </a:r>
            <a:endPar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br>
            <a:endPar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p:txBody>
      </p:sp>
    </p:spTree>
    <p:custDataLst>
      <p:tags r:id="rId1"/>
    </p:custDataLst>
    <p:extLst>
      <p:ext uri="{BB962C8B-B14F-4D97-AF65-F5344CB8AC3E}">
        <p14:creationId xmlns:p14="http://schemas.microsoft.com/office/powerpoint/2010/main" val="342188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344936" y="642962"/>
            <a:ext cx="1303400" cy="1303400"/>
          </a:xfrm>
          <a:prstGeom prst="rect">
            <a:avLst/>
          </a:prstGeom>
        </p:spPr>
      </p:pic>
      <p:sp>
        <p:nvSpPr>
          <p:cNvPr id="10" name="文本框 9">
            <a:extLst>
              <a:ext uri="{FF2B5EF4-FFF2-40B4-BE49-F238E27FC236}">
                <a16:creationId xmlns:a16="http://schemas.microsoft.com/office/drawing/2014/main" id="{5998B87C-DA76-4326-B0CA-1812A9B64163}"/>
              </a:ext>
            </a:extLst>
          </p:cNvPr>
          <p:cNvSpPr txBox="1"/>
          <p:nvPr/>
        </p:nvSpPr>
        <p:spPr>
          <a:xfrm>
            <a:off x="2648336" y="802768"/>
            <a:ext cx="670413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Bài</a:t>
            </a:r>
            <a:r>
              <a:rPr kumimoji="0" lang="en-US"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chia </a:t>
            </a:r>
            <a:r>
              <a:rPr kumimoji="0" lang="en-US"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làm</a:t>
            </a:r>
            <a:r>
              <a:rPr kumimoji="0" lang="en-US"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 </a:t>
            </a:r>
            <a:r>
              <a:rPr kumimoji="0" lang="en-US" sz="48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đoạn</a:t>
            </a:r>
            <a:r>
              <a:rPr kumimoji="0" lang="en-US" sz="48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p>
        </p:txBody>
      </p:sp>
      <p:grpSp>
        <p:nvGrpSpPr>
          <p:cNvPr id="11" name="组合 10">
            <a:extLst>
              <a:ext uri="{FF2B5EF4-FFF2-40B4-BE49-F238E27FC236}">
                <a16:creationId xmlns:a16="http://schemas.microsoft.com/office/drawing/2014/main" id="{06393D4E-A604-47C8-924C-5FC5B2A5CCA1}"/>
              </a:ext>
            </a:extLst>
          </p:cNvPr>
          <p:cNvGrpSpPr/>
          <p:nvPr/>
        </p:nvGrpSpPr>
        <p:grpSpPr>
          <a:xfrm>
            <a:off x="594252" y="2096267"/>
            <a:ext cx="5401293" cy="4142930"/>
            <a:chOff x="5486400" y="1393087"/>
            <a:chExt cx="6032500" cy="4627082"/>
          </a:xfrm>
        </p:grpSpPr>
        <p:grpSp>
          <p:nvGrpSpPr>
            <p:cNvPr id="13" name="组合 12">
              <a:extLst>
                <a:ext uri="{FF2B5EF4-FFF2-40B4-BE49-F238E27FC236}">
                  <a16:creationId xmlns:a16="http://schemas.microsoft.com/office/drawing/2014/main" id="{5BDF4D5C-F1B5-458B-B629-7CAA0CCDC860}"/>
                </a:ext>
              </a:extLst>
            </p:cNvPr>
            <p:cNvGrpSpPr/>
            <p:nvPr/>
          </p:nvGrpSpPr>
          <p:grpSpPr>
            <a:xfrm>
              <a:off x="5486400" y="1393087"/>
              <a:ext cx="6032500" cy="1332000"/>
              <a:chOff x="5486400" y="1485533"/>
              <a:chExt cx="6032500" cy="1332000"/>
            </a:xfrm>
          </p:grpSpPr>
          <p:sp>
            <p:nvSpPr>
              <p:cNvPr id="22" name="圆角矩形 6">
                <a:extLst>
                  <a:ext uri="{FF2B5EF4-FFF2-40B4-BE49-F238E27FC236}">
                    <a16:creationId xmlns:a16="http://schemas.microsoft.com/office/drawing/2014/main" id="{FD7259AA-3123-4E31-B24C-FEBD2ACB0615}"/>
                  </a:ext>
                </a:extLst>
              </p:cNvPr>
              <p:cNvSpPr/>
              <p:nvPr/>
            </p:nvSpPr>
            <p:spPr>
              <a:xfrm flipH="1">
                <a:off x="5486400" y="1528024"/>
                <a:ext cx="6032500" cy="1247018"/>
              </a:xfrm>
              <a:prstGeom prst="roundRect">
                <a:avLst>
                  <a:gd name="adj" fmla="val 50000"/>
                </a:avLst>
              </a:prstGeom>
              <a:solidFill>
                <a:schemeClr val="accent3">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23" name="椭圆 22">
                <a:extLst>
                  <a:ext uri="{FF2B5EF4-FFF2-40B4-BE49-F238E27FC236}">
                    <a16:creationId xmlns:a16="http://schemas.microsoft.com/office/drawing/2014/main" id="{A729FDC4-E3E9-4713-BB38-F8D83F6588F8}"/>
                  </a:ext>
                </a:extLst>
              </p:cNvPr>
              <p:cNvSpPr/>
              <p:nvPr/>
            </p:nvSpPr>
            <p:spPr>
              <a:xfrm>
                <a:off x="5855387" y="1485533"/>
                <a:ext cx="1332000" cy="1332000"/>
              </a:xfrm>
              <a:prstGeom prst="ellipse">
                <a:avLst/>
              </a:prstGeom>
              <a:gradFill>
                <a:gsLst>
                  <a:gs pos="0">
                    <a:schemeClr val="accent3">
                      <a:lumMod val="60000"/>
                      <a:lumOff val="40000"/>
                    </a:schemeClr>
                  </a:gs>
                  <a:gs pos="60000">
                    <a:schemeClr val="accent3"/>
                  </a:gs>
                </a:gsLst>
                <a:lin ang="2700000" scaled="0"/>
              </a:gra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GB"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1</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24" name="文本框 23">
                <a:extLst>
                  <a:ext uri="{FF2B5EF4-FFF2-40B4-BE49-F238E27FC236}">
                    <a16:creationId xmlns:a16="http://schemas.microsoft.com/office/drawing/2014/main" id="{4D0F574D-5977-41E2-B493-A62C0A93143A}"/>
                  </a:ext>
                </a:extLst>
              </p:cNvPr>
              <p:cNvSpPr txBox="1"/>
              <p:nvPr/>
            </p:nvSpPr>
            <p:spPr>
              <a:xfrm>
                <a:off x="7187720" y="1618730"/>
                <a:ext cx="4060851" cy="1065606"/>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Từ đầu đến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những vùng đất mới</a:t>
                </a: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grpSp>
          <p:nvGrpSpPr>
            <p:cNvPr id="14" name="组合 13">
              <a:extLst>
                <a:ext uri="{FF2B5EF4-FFF2-40B4-BE49-F238E27FC236}">
                  <a16:creationId xmlns:a16="http://schemas.microsoft.com/office/drawing/2014/main" id="{DD192D99-B7A3-4073-82ED-1CBD51947391}"/>
                </a:ext>
              </a:extLst>
            </p:cNvPr>
            <p:cNvGrpSpPr/>
            <p:nvPr/>
          </p:nvGrpSpPr>
          <p:grpSpPr>
            <a:xfrm>
              <a:off x="5486400" y="2879013"/>
              <a:ext cx="6032500" cy="1546849"/>
              <a:chOff x="5486400" y="2997459"/>
              <a:chExt cx="6032500" cy="1546849"/>
            </a:xfrm>
          </p:grpSpPr>
          <p:sp>
            <p:nvSpPr>
              <p:cNvPr id="19" name="圆角矩形 23">
                <a:extLst>
                  <a:ext uri="{FF2B5EF4-FFF2-40B4-BE49-F238E27FC236}">
                    <a16:creationId xmlns:a16="http://schemas.microsoft.com/office/drawing/2014/main" id="{811ECB85-E77C-4A20-8FF1-0B2C1A2D17DF}"/>
                  </a:ext>
                </a:extLst>
              </p:cNvPr>
              <p:cNvSpPr/>
              <p:nvPr/>
            </p:nvSpPr>
            <p:spPr>
              <a:xfrm flipH="1">
                <a:off x="5486400" y="3147373"/>
                <a:ext cx="6032500" cy="1247018"/>
              </a:xfrm>
              <a:prstGeom prst="roundRect">
                <a:avLst>
                  <a:gd name="adj" fmla="val 50000"/>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20" name="椭圆 19">
                <a:extLst>
                  <a:ext uri="{FF2B5EF4-FFF2-40B4-BE49-F238E27FC236}">
                    <a16:creationId xmlns:a16="http://schemas.microsoft.com/office/drawing/2014/main" id="{2FC843C1-8441-4AF6-A1A2-EED126C8C5B7}"/>
                  </a:ext>
                </a:extLst>
              </p:cNvPr>
              <p:cNvSpPr/>
              <p:nvPr/>
            </p:nvSpPr>
            <p:spPr>
              <a:xfrm>
                <a:off x="5855387" y="3104882"/>
                <a:ext cx="1332000" cy="1332000"/>
              </a:xfrm>
              <a:prstGeom prst="ellipse">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762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GB"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2</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21" name="文本框 20">
                <a:extLst>
                  <a:ext uri="{FF2B5EF4-FFF2-40B4-BE49-F238E27FC236}">
                    <a16:creationId xmlns:a16="http://schemas.microsoft.com/office/drawing/2014/main" id="{2F0BA6D0-F6F7-4036-B8A7-787E1B3CBF68}"/>
                  </a:ext>
                </a:extLst>
              </p:cNvPr>
              <p:cNvSpPr txBox="1"/>
              <p:nvPr/>
            </p:nvSpPr>
            <p:spPr>
              <a:xfrm>
                <a:off x="7187720" y="2997459"/>
                <a:ext cx="4060851" cy="1546849"/>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Từ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Vượt Đại Tây Dương</a:t>
                </a: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đến</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là Thái Bình Dương</a:t>
                </a: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grpSp>
          <p:nvGrpSpPr>
            <p:cNvPr id="15" name="组合 14">
              <a:extLst>
                <a:ext uri="{FF2B5EF4-FFF2-40B4-BE49-F238E27FC236}">
                  <a16:creationId xmlns:a16="http://schemas.microsoft.com/office/drawing/2014/main" id="{C044ED38-1209-4B98-8437-1A9611493714}"/>
                </a:ext>
              </a:extLst>
            </p:cNvPr>
            <p:cNvGrpSpPr/>
            <p:nvPr/>
          </p:nvGrpSpPr>
          <p:grpSpPr>
            <a:xfrm>
              <a:off x="5486400" y="4473320"/>
              <a:ext cx="6032500" cy="1546849"/>
              <a:chOff x="5486400" y="4498361"/>
              <a:chExt cx="6032500" cy="1546849"/>
            </a:xfrm>
          </p:grpSpPr>
          <p:sp>
            <p:nvSpPr>
              <p:cNvPr id="16" name="圆角矩形 27">
                <a:extLst>
                  <a:ext uri="{FF2B5EF4-FFF2-40B4-BE49-F238E27FC236}">
                    <a16:creationId xmlns:a16="http://schemas.microsoft.com/office/drawing/2014/main" id="{E7D3DFB3-D6D8-4F59-BF29-112FA97B3018}"/>
                  </a:ext>
                </a:extLst>
              </p:cNvPr>
              <p:cNvSpPr/>
              <p:nvPr/>
            </p:nvSpPr>
            <p:spPr>
              <a:xfrm flipH="1">
                <a:off x="5486400" y="4648275"/>
                <a:ext cx="6032500" cy="1247018"/>
              </a:xfrm>
              <a:prstGeom prst="roundRect">
                <a:avLst>
                  <a:gd name="adj" fmla="val 50000"/>
                </a:avLst>
              </a:prstGeom>
              <a:solidFill>
                <a:srgbClr val="DF767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17" name="椭圆 16">
                <a:extLst>
                  <a:ext uri="{FF2B5EF4-FFF2-40B4-BE49-F238E27FC236}">
                    <a16:creationId xmlns:a16="http://schemas.microsoft.com/office/drawing/2014/main" id="{2F2390D8-50E0-467B-8766-90B9FD3CDFC6}"/>
                  </a:ext>
                </a:extLst>
              </p:cNvPr>
              <p:cNvSpPr/>
              <p:nvPr/>
            </p:nvSpPr>
            <p:spPr>
              <a:xfrm>
                <a:off x="5855056" y="4604827"/>
                <a:ext cx="1332663" cy="1332000"/>
              </a:xfrm>
              <a:prstGeom prst="ellipse">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GB"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3</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18" name="文本框 17">
                <a:extLst>
                  <a:ext uri="{FF2B5EF4-FFF2-40B4-BE49-F238E27FC236}">
                    <a16:creationId xmlns:a16="http://schemas.microsoft.com/office/drawing/2014/main" id="{D609982E-6B00-4D1B-A259-4313798814FC}"/>
                  </a:ext>
                </a:extLst>
              </p:cNvPr>
              <p:cNvSpPr txBox="1"/>
              <p:nvPr/>
            </p:nvSpPr>
            <p:spPr>
              <a:xfrm>
                <a:off x="7187720" y="4498361"/>
                <a:ext cx="4060851" cy="1546849"/>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Từ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Thái Bình Dương bát ngát</a:t>
                </a: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đến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ổn định được tinh thần</a:t>
                </a: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grpSp>
      <p:grpSp>
        <p:nvGrpSpPr>
          <p:cNvPr id="25" name="组合 10">
            <a:extLst>
              <a:ext uri="{FF2B5EF4-FFF2-40B4-BE49-F238E27FC236}">
                <a16:creationId xmlns:a16="http://schemas.microsoft.com/office/drawing/2014/main" id="{06393D4E-A604-47C8-924C-5FC5B2A5CCA1}"/>
              </a:ext>
            </a:extLst>
          </p:cNvPr>
          <p:cNvGrpSpPr/>
          <p:nvPr/>
        </p:nvGrpSpPr>
        <p:grpSpPr>
          <a:xfrm>
            <a:off x="6116567" y="2000084"/>
            <a:ext cx="5401293" cy="4142071"/>
            <a:chOff x="5486400" y="1285664"/>
            <a:chExt cx="6032500" cy="4626122"/>
          </a:xfrm>
        </p:grpSpPr>
        <p:grpSp>
          <p:nvGrpSpPr>
            <p:cNvPr id="26" name="组合 12">
              <a:extLst>
                <a:ext uri="{FF2B5EF4-FFF2-40B4-BE49-F238E27FC236}">
                  <a16:creationId xmlns:a16="http://schemas.microsoft.com/office/drawing/2014/main" id="{5BDF4D5C-F1B5-458B-B629-7CAA0CCDC860}"/>
                </a:ext>
              </a:extLst>
            </p:cNvPr>
            <p:cNvGrpSpPr/>
            <p:nvPr/>
          </p:nvGrpSpPr>
          <p:grpSpPr>
            <a:xfrm>
              <a:off x="5486400" y="1285664"/>
              <a:ext cx="6032500" cy="1546849"/>
              <a:chOff x="5486400" y="1378110"/>
              <a:chExt cx="6032500" cy="1546849"/>
            </a:xfrm>
          </p:grpSpPr>
          <p:sp>
            <p:nvSpPr>
              <p:cNvPr id="35" name="圆角矩形 6">
                <a:extLst>
                  <a:ext uri="{FF2B5EF4-FFF2-40B4-BE49-F238E27FC236}">
                    <a16:creationId xmlns:a16="http://schemas.microsoft.com/office/drawing/2014/main" id="{FD7259AA-3123-4E31-B24C-FEBD2ACB0615}"/>
                  </a:ext>
                </a:extLst>
              </p:cNvPr>
              <p:cNvSpPr/>
              <p:nvPr/>
            </p:nvSpPr>
            <p:spPr>
              <a:xfrm flipH="1">
                <a:off x="5486400" y="1528024"/>
                <a:ext cx="6032500" cy="1247018"/>
              </a:xfrm>
              <a:prstGeom prst="roundRect">
                <a:avLst>
                  <a:gd name="adj" fmla="val 50000"/>
                </a:avLst>
              </a:prstGeom>
              <a:solidFill>
                <a:schemeClr val="accent3">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36" name="椭圆 22">
                <a:extLst>
                  <a:ext uri="{FF2B5EF4-FFF2-40B4-BE49-F238E27FC236}">
                    <a16:creationId xmlns:a16="http://schemas.microsoft.com/office/drawing/2014/main" id="{A729FDC4-E3E9-4713-BB38-F8D83F6588F8}"/>
                  </a:ext>
                </a:extLst>
              </p:cNvPr>
              <p:cNvSpPr/>
              <p:nvPr/>
            </p:nvSpPr>
            <p:spPr>
              <a:xfrm>
                <a:off x="5855387" y="1485533"/>
                <a:ext cx="1332000" cy="1332000"/>
              </a:xfrm>
              <a:prstGeom prst="ellipse">
                <a:avLst/>
              </a:prstGeom>
              <a:gradFill>
                <a:gsLst>
                  <a:gs pos="0">
                    <a:schemeClr val="accent3">
                      <a:lumMod val="60000"/>
                      <a:lumOff val="40000"/>
                    </a:schemeClr>
                  </a:gs>
                  <a:gs pos="60000">
                    <a:schemeClr val="accent3"/>
                  </a:gs>
                </a:gsLst>
                <a:lin ang="2700000" scaled="0"/>
              </a:gra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4</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37" name="文本框 23">
                <a:extLst>
                  <a:ext uri="{FF2B5EF4-FFF2-40B4-BE49-F238E27FC236}">
                    <a16:creationId xmlns:a16="http://schemas.microsoft.com/office/drawing/2014/main" id="{4D0F574D-5977-41E2-B493-A62C0A93143A}"/>
                  </a:ext>
                </a:extLst>
              </p:cNvPr>
              <p:cNvSpPr txBox="1"/>
              <p:nvPr/>
            </p:nvSpPr>
            <p:spPr>
              <a:xfrm>
                <a:off x="7187720" y="1378110"/>
                <a:ext cx="4060851" cy="1546849"/>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Từ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Đoạn đường từ đó</a:t>
                </a: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đến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công việc mình làm</a:t>
                </a: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grpSp>
          <p:nvGrpSpPr>
            <p:cNvPr id="27" name="组合 13">
              <a:extLst>
                <a:ext uri="{FF2B5EF4-FFF2-40B4-BE49-F238E27FC236}">
                  <a16:creationId xmlns:a16="http://schemas.microsoft.com/office/drawing/2014/main" id="{DD192D99-B7A3-4073-82ED-1CBD51947391}"/>
                </a:ext>
              </a:extLst>
            </p:cNvPr>
            <p:cNvGrpSpPr/>
            <p:nvPr/>
          </p:nvGrpSpPr>
          <p:grpSpPr>
            <a:xfrm>
              <a:off x="5486400" y="2879013"/>
              <a:ext cx="6032500" cy="1546849"/>
              <a:chOff x="5486400" y="2997459"/>
              <a:chExt cx="6032500" cy="1546849"/>
            </a:xfrm>
          </p:grpSpPr>
          <p:sp>
            <p:nvSpPr>
              <p:cNvPr id="32" name="圆角矩形 23">
                <a:extLst>
                  <a:ext uri="{FF2B5EF4-FFF2-40B4-BE49-F238E27FC236}">
                    <a16:creationId xmlns:a16="http://schemas.microsoft.com/office/drawing/2014/main" id="{811ECB85-E77C-4A20-8FF1-0B2C1A2D17DF}"/>
                  </a:ext>
                </a:extLst>
              </p:cNvPr>
              <p:cNvSpPr/>
              <p:nvPr/>
            </p:nvSpPr>
            <p:spPr>
              <a:xfrm flipH="1">
                <a:off x="5486400" y="3147373"/>
                <a:ext cx="6032500" cy="1247018"/>
              </a:xfrm>
              <a:prstGeom prst="roundRect">
                <a:avLst>
                  <a:gd name="adj" fmla="val 50000"/>
                </a:avLst>
              </a:prstGeom>
              <a:solidFill>
                <a:schemeClr val="accent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33" name="椭圆 19">
                <a:extLst>
                  <a:ext uri="{FF2B5EF4-FFF2-40B4-BE49-F238E27FC236}">
                    <a16:creationId xmlns:a16="http://schemas.microsoft.com/office/drawing/2014/main" id="{2FC843C1-8441-4AF6-A1A2-EED126C8C5B7}"/>
                  </a:ext>
                </a:extLst>
              </p:cNvPr>
              <p:cNvSpPr/>
              <p:nvPr/>
            </p:nvSpPr>
            <p:spPr>
              <a:xfrm>
                <a:off x="5855387" y="3104882"/>
                <a:ext cx="1332000" cy="1332000"/>
              </a:xfrm>
              <a:prstGeom prst="ellipse">
                <a:avLst/>
              </a:prstGeom>
              <a:gradFill>
                <a:gsLst>
                  <a:gs pos="0">
                    <a:schemeClr val="accent2">
                      <a:lumMod val="60000"/>
                      <a:lumOff val="40000"/>
                    </a:schemeClr>
                  </a:gs>
                  <a:gs pos="60000">
                    <a:schemeClr val="accent2"/>
                  </a:gs>
                </a:gsLst>
                <a:lin ang="2700000" scaled="0"/>
              </a:gradFill>
              <a:ln w="57150" cap="rnd">
                <a:noFill/>
                <a:prstDash val="solid"/>
                <a:round/>
              </a:ln>
              <a:effectLst>
                <a:outerShdw blurRad="76200" dist="50800" dir="5400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GB"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5</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34" name="文本框 20">
                <a:extLst>
                  <a:ext uri="{FF2B5EF4-FFF2-40B4-BE49-F238E27FC236}">
                    <a16:creationId xmlns:a16="http://schemas.microsoft.com/office/drawing/2014/main" id="{2F0BA6D0-F6F7-4036-B8A7-787E1B3CBF68}"/>
                  </a:ext>
                </a:extLst>
              </p:cNvPr>
              <p:cNvSpPr txBox="1"/>
              <p:nvPr/>
            </p:nvSpPr>
            <p:spPr>
              <a:xfrm>
                <a:off x="7187720" y="2997459"/>
                <a:ext cx="4060851" cy="1546849"/>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Từ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Những thủy thủ còn lạ</a:t>
                </a: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i đến </a:t>
                </a:r>
                <a:r>
                  <a:rPr kumimoji="0" lang="vi-VN" sz="28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trở về Tây Ban Nha</a:t>
                </a: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grpSp>
          <p:nvGrpSpPr>
            <p:cNvPr id="28" name="组合 14">
              <a:extLst>
                <a:ext uri="{FF2B5EF4-FFF2-40B4-BE49-F238E27FC236}">
                  <a16:creationId xmlns:a16="http://schemas.microsoft.com/office/drawing/2014/main" id="{C044ED38-1209-4B98-8437-1A9611493714}"/>
                </a:ext>
              </a:extLst>
            </p:cNvPr>
            <p:cNvGrpSpPr/>
            <p:nvPr/>
          </p:nvGrpSpPr>
          <p:grpSpPr>
            <a:xfrm>
              <a:off x="5486400" y="4579786"/>
              <a:ext cx="6032500" cy="1332000"/>
              <a:chOff x="5486400" y="4604827"/>
              <a:chExt cx="6032500" cy="1332000"/>
            </a:xfrm>
          </p:grpSpPr>
          <p:sp>
            <p:nvSpPr>
              <p:cNvPr id="29" name="圆角矩形 27">
                <a:extLst>
                  <a:ext uri="{FF2B5EF4-FFF2-40B4-BE49-F238E27FC236}">
                    <a16:creationId xmlns:a16="http://schemas.microsoft.com/office/drawing/2014/main" id="{E7D3DFB3-D6D8-4F59-BF29-112FA97B3018}"/>
                  </a:ext>
                </a:extLst>
              </p:cNvPr>
              <p:cNvSpPr/>
              <p:nvPr/>
            </p:nvSpPr>
            <p:spPr>
              <a:xfrm flipH="1">
                <a:off x="5486400" y="4648275"/>
                <a:ext cx="6032500" cy="1247018"/>
              </a:xfrm>
              <a:prstGeom prst="roundRect">
                <a:avLst>
                  <a:gd name="adj" fmla="val 50000"/>
                </a:avLst>
              </a:prstGeom>
              <a:solidFill>
                <a:srgbClr val="DF767E">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ea"/>
                  <a:sym typeface="+mn-lt"/>
                </a:endParaRPr>
              </a:p>
            </p:txBody>
          </p:sp>
          <p:sp>
            <p:nvSpPr>
              <p:cNvPr id="30" name="椭圆 16">
                <a:extLst>
                  <a:ext uri="{FF2B5EF4-FFF2-40B4-BE49-F238E27FC236}">
                    <a16:creationId xmlns:a16="http://schemas.microsoft.com/office/drawing/2014/main" id="{2F2390D8-50E0-467B-8766-90B9FD3CDFC6}"/>
                  </a:ext>
                </a:extLst>
              </p:cNvPr>
              <p:cNvSpPr/>
              <p:nvPr/>
            </p:nvSpPr>
            <p:spPr>
              <a:xfrm>
                <a:off x="5855056" y="4604827"/>
                <a:ext cx="1332663" cy="1332000"/>
              </a:xfrm>
              <a:prstGeom prst="ellipse">
                <a:avLst/>
              </a:prstGeom>
              <a:solidFill>
                <a:srgbClr val="DF767E"/>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tabLst/>
                  <a:defRPr/>
                </a:pPr>
                <a:r>
                  <a:rPr kumimoji="0" lang="en-GB" altLang="zh-CN" sz="2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ea"/>
                    <a:sym typeface="+mn-lt"/>
                  </a:rPr>
                  <a:t>6</a:t>
                </a:r>
                <a:endParaRPr kumimoji="0" lang="zh-CN" altLang="en-US" sz="2800" b="1" i="0" u="none" strike="noStrike" kern="1200" cap="none" spc="0" normalizeH="0" baseline="0" noProof="0" dirty="0">
                  <a:ln>
                    <a:noFill/>
                  </a:ln>
                  <a:solidFill>
                    <a:prstClr val="white"/>
                  </a:solidFill>
                  <a:effectLst/>
                  <a:uLnTx/>
                  <a:uFillTx/>
                  <a:latin typeface="Cambria" panose="02040503050406030204" pitchFamily="18" charset="0"/>
                  <a:cs typeface="+mn-ea"/>
                  <a:sym typeface="+mn-lt"/>
                </a:endParaRPr>
              </a:p>
            </p:txBody>
          </p:sp>
          <p:sp>
            <p:nvSpPr>
              <p:cNvPr id="31" name="文本框 17">
                <a:extLst>
                  <a:ext uri="{FF2B5EF4-FFF2-40B4-BE49-F238E27FC236}">
                    <a16:creationId xmlns:a16="http://schemas.microsoft.com/office/drawing/2014/main" id="{D609982E-6B00-4D1B-A259-4313798814FC}"/>
                  </a:ext>
                </a:extLst>
              </p:cNvPr>
              <p:cNvSpPr txBox="1"/>
              <p:nvPr/>
            </p:nvSpPr>
            <p:spPr>
              <a:xfrm>
                <a:off x="7187720" y="4979602"/>
                <a:ext cx="4060851" cy="584365"/>
              </a:xfrm>
              <a:prstGeom prst="rect">
                <a:avLst/>
              </a:prstGeom>
              <a:noFill/>
            </p:spPr>
            <p:txBody>
              <a:bodyPr wrap="square" rtlCol="0"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Phần còn lại</a:t>
                </a:r>
              </a:p>
            </p:txBody>
          </p:sp>
        </p:grpSp>
      </p:grpSp>
      <p:sp>
        <p:nvSpPr>
          <p:cNvPr id="2" name="TextBox 1"/>
          <p:cNvSpPr txBox="1"/>
          <p:nvPr/>
        </p:nvSpPr>
        <p:spPr>
          <a:xfrm>
            <a:off x="6697316" y="582635"/>
            <a:ext cx="59508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6</a:t>
            </a:r>
          </a:p>
        </p:txBody>
      </p:sp>
    </p:spTree>
    <p:custDataLst>
      <p:tags r:id="rId1"/>
    </p:custDataLst>
    <p:extLst>
      <p:ext uri="{BB962C8B-B14F-4D97-AF65-F5344CB8AC3E}">
        <p14:creationId xmlns:p14="http://schemas.microsoft.com/office/powerpoint/2010/main" val="362588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left)">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5595124" y="-2651448"/>
            <a:ext cx="6000402" cy="4308953"/>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335855" y="-1482368"/>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404104" y="233916"/>
            <a:ext cx="11376578" cy="6489685"/>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7号-萌趣欢乐体" panose="020F0502020204030204"/>
              <a:cs typeface="+mn-ea"/>
              <a:sym typeface="+mn-lt"/>
            </a:endParaRPr>
          </a:p>
        </p:txBody>
      </p:sp>
      <p:sp>
        <p:nvSpPr>
          <p:cNvPr id="20" name="Text Box 4"/>
          <p:cNvSpPr txBox="1">
            <a:spLocks noChangeArrowheads="1"/>
          </p:cNvSpPr>
          <p:nvPr/>
        </p:nvSpPr>
        <p:spPr bwMode="auto">
          <a:xfrm>
            <a:off x="1520393" y="44127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Hơn</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một</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nghìn</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ngày</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vòng</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quanh</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Trái</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Đất</a:t>
            </a:r>
            <a:r>
              <a:rPr kumimoji="0" lang="en-US" altLang="en-US" sz="2400" b="1" i="0" u="none" strike="noStrike" kern="1200" cap="none" spc="0" normalizeH="0" baseline="0" noProof="0" dirty="0">
                <a:ln>
                  <a:noFill/>
                </a:ln>
                <a:solidFill>
                  <a:srgbClr val="C00000"/>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5" name="Rectangle 1"/>
          <p:cNvSpPr>
            <a:spLocks noChangeArrowheads="1"/>
          </p:cNvSpPr>
          <p:nvPr/>
        </p:nvSpPr>
        <p:spPr bwMode="auto">
          <a:xfrm>
            <a:off x="428866" y="905382"/>
            <a:ext cx="1127957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Ngày 20 tháng 9 năm 1519, từ cảng Xê-vi-la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nước</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Tây</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Ban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Nha</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có</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năm</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chiếc</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en-US" altLang="en-US" sz="2000" b="0" i="0" u="none" strike="noStrike" kern="1200" cap="none" spc="0" normalizeH="0" baseline="0" noProof="0" dirty="0" err="1">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thuyền</a:t>
            </a:r>
            <a:r>
              <a:rPr kumimoji="0" lang="en-US"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Times New Roman" pitchFamily="18" charset="0"/>
              </a:rPr>
              <a:t>lớn giong buồm ra khơi. Đó là hạm đội do Ma-gien-lăng chỉ huy, với nhiệm vụ khám phá con đường trên biển dẫn đến những vùng đất mới.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4472C4">
                    <a:lumMod val="75000"/>
                  </a:srgbClr>
                </a:solidFill>
                <a:effectLst/>
                <a:uLnTx/>
                <a:uFillTx/>
                <a:latin typeface="Cambria" panose="02040503050406030204" pitchFamily="18" charset="0"/>
                <a:ea typeface="Cambria" panose="02040503050406030204" pitchFamily="18" charset="0"/>
                <a:cs typeface="Times New Roman" pitchFamily="18" charset="0"/>
              </a:rPr>
              <a:t>Vượt Đại Tây Dương, Ma-gien-lăng cho đoàn thuyền đi dọc theo bờ biển Nam Mĩ. Tới gần mỏm cực nam thì phát hiện một eo biển dẫn tới một đại dương mênh mông. Thấy sóng yên biển lặng, Ma-gien-lăng đặt tên cho đại dương mới tìm được là Thái Bình Dương.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Cambria" panose="02040503050406030204" pitchFamily="18" charset="0"/>
                <a:cs typeface="Times New Roman" pitchFamily="18" charset="0"/>
              </a:rPr>
              <a:t>Thái Bình Dương bát ngát, đi mãi chẳng thấy bờ. Thức ăn cạn, nước ngọt hết sạch. Thủy thủ phải uống nước tiểu, ninh nhừ giày và thắt lưng da để ăn. Mỗi ngày có vài ba người chết phải ném xác xuống biển. May sao, gặp một hòn đảo nhỏ, được tiếp tế thức ăn và nước ngọt</a:t>
            </a:r>
            <a:r>
              <a:rPr kumimoji="0" lang="en-US" altLang="en-US" sz="20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Cambria" panose="02040503050406030204" pitchFamily="18" charset="0"/>
                <a:cs typeface="Times New Roman" pitchFamily="18" charset="0"/>
              </a:rPr>
              <a:t>, đ</a:t>
            </a:r>
            <a:r>
              <a:rPr kumimoji="0" lang="vi-VN" altLang="en-US" sz="2000" b="0" i="0" u="none" strike="noStrike" kern="1200" cap="none" spc="0" normalizeH="0" baseline="0" noProof="0" dirty="0">
                <a:ln>
                  <a:noFill/>
                </a:ln>
                <a:solidFill>
                  <a:srgbClr val="FFC000">
                    <a:lumMod val="75000"/>
                  </a:srgbClr>
                </a:solidFill>
                <a:effectLst/>
                <a:uLnTx/>
                <a:uFillTx/>
                <a:latin typeface="Cambria" panose="02040503050406030204" pitchFamily="18" charset="0"/>
                <a:ea typeface="Cambria" panose="02040503050406030204" pitchFamily="18" charset="0"/>
                <a:cs typeface="Times New Roman" pitchFamily="18" charset="0"/>
              </a:rPr>
              <a:t>oàn thám hiểm ổn định được tinh thần.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DF767E"/>
                </a:solidFill>
                <a:effectLst/>
                <a:uLnTx/>
                <a:uFillTx/>
                <a:latin typeface="Cambria" panose="02040503050406030204" pitchFamily="18" charset="0"/>
                <a:ea typeface="Cambria" panose="02040503050406030204" pitchFamily="18" charset="0"/>
                <a:cs typeface="Times New Roman" pitchFamily="18" charset="0"/>
              </a:rPr>
              <a:t>Đoạn đường từ đó có nhiều đảo hơn. Không phải lo thiếu thức ăn, nước uống nhưng lại nảy sinh những khó khăn mới. Trong một trận giao tranh với dân đảo Ma-tan, Ma-gien-lăng đã bỏ mình, không kịp nhìn thấy kết quả công việc mình làm.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Times New Roman" pitchFamily="18" charset="0"/>
              </a:rPr>
              <a:t> Những thủy thủ còn lại tiếp tục vượt Ấn Độ Dương tìm đường trở về châu Âu. Ngày 8 tháng 9 năm 1522, đoàn thám hiểm chỉ còn một chiếc thuyền với mười tám thủy thủ trở về Tây Ban Nha.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a:t>
            </a:r>
            <a:r>
              <a:rPr kumimoji="0" lang="vi-VN" altLang="en-US" sz="2000" b="0" i="0" u="none" strike="noStrike" kern="1200" cap="none" spc="0" normalizeH="0" baseline="0" noProof="0" dirty="0">
                <a:ln>
                  <a:noFill/>
                </a:ln>
                <a:solidFill>
                  <a:srgbClr val="500C01"/>
                </a:solidFill>
                <a:effectLst/>
                <a:uLnTx/>
                <a:uFillTx/>
                <a:latin typeface="Cambria" panose="02040503050406030204" pitchFamily="18" charset="0"/>
                <a:ea typeface="Cambria" panose="02040503050406030204" pitchFamily="18" charset="0"/>
                <a:cs typeface="Times New Roman" pitchFamily="18" charset="0"/>
              </a:rPr>
              <a:t>Chuyến đi đầu tiên vòng quanh thế giới của Ma-gien-lăng kéo dài 1083 ngày, mất bốn chiếc thuyền lớn với gần hai trăm người bỏ mạng dọc đường. Nhưng đoàn thám hiểm đã hoàn thành </a:t>
            </a:r>
            <a:r>
              <a:rPr kumimoji="0" lang="en-US" altLang="en-US" sz="2000" b="0" i="0" u="none" strike="noStrike" kern="1200" cap="none" spc="0" normalizeH="0" baseline="0" noProof="0" dirty="0">
                <a:ln>
                  <a:noFill/>
                </a:ln>
                <a:solidFill>
                  <a:srgbClr val="500C01"/>
                </a:solidFill>
                <a:effectLst/>
                <a:uLnTx/>
                <a:uFillTx/>
                <a:latin typeface="Cambria" panose="02040503050406030204" pitchFamily="18" charset="0"/>
                <a:ea typeface="Cambria" panose="02040503050406030204" pitchFamily="18" charset="0"/>
                <a:cs typeface="Times New Roman" pitchFamily="18" charset="0"/>
              </a:rPr>
              <a:t>s</a:t>
            </a:r>
            <a:r>
              <a:rPr kumimoji="0" lang="vi-VN" altLang="en-US" sz="2000" b="0" i="0" u="none" strike="noStrike" kern="1200" cap="none" spc="0" normalizeH="0" baseline="0" noProof="0" dirty="0">
                <a:ln>
                  <a:noFill/>
                </a:ln>
                <a:solidFill>
                  <a:srgbClr val="500C01"/>
                </a:solidFill>
                <a:effectLst/>
                <a:uLnTx/>
                <a:uFillTx/>
                <a:latin typeface="Cambria" panose="02040503050406030204" pitchFamily="18" charset="0"/>
                <a:ea typeface="Cambria" panose="02040503050406030204" pitchFamily="18" charset="0"/>
                <a:cs typeface="Times New Roman" pitchFamily="18" charset="0"/>
              </a:rPr>
              <a:t>ứ mạng, khẳng định trái đất hình cầu, phát hiện Thái Bình Dương và nhiều vùng đất mới</a:t>
            </a:r>
            <a:r>
              <a:rPr kumimoji="0" lang="en-US" altLang="en-US" sz="2000" b="0" i="0" u="none" strike="noStrike" kern="1200" cap="none" spc="0" normalizeH="0" baseline="0" noProof="0" dirty="0">
                <a:ln>
                  <a:noFill/>
                </a:ln>
                <a:solidFill>
                  <a:srgbClr val="500C01"/>
                </a:solidFill>
                <a:effectLst/>
                <a:uLnTx/>
                <a:uFillTx/>
                <a:latin typeface="Cambria" panose="02040503050406030204" pitchFamily="18" charset="0"/>
                <a:ea typeface="Cambria" panose="02040503050406030204" pitchFamily="18" charset="0"/>
                <a:cs typeface="Times New Roman" pitchFamily="18" charset="0"/>
              </a:rPr>
              <a:t>.</a:t>
            </a:r>
            <a:endParaRPr kumimoji="0" lang="en-US" altLang="en-US" sz="2000" b="0" i="1" u="none" strike="noStrike" kern="1200" cap="none" spc="0" normalizeH="0" baseline="0" noProof="0" dirty="0">
              <a:ln>
                <a:noFill/>
              </a:ln>
              <a:solidFill>
                <a:srgbClr val="500C01"/>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altLang="en-US" sz="2000" b="0" i="1"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Theo </a:t>
            </a:r>
            <a:r>
              <a:rPr kumimoji="0" lang="vi-VN" alt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TRẦN DIỆU TẤN</a:t>
            </a:r>
            <a: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 và </a:t>
            </a:r>
            <a:r>
              <a:rPr kumimoji="0" lang="vi-VN" altLang="en-US" sz="2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t>ĐỖ THÁI</a:t>
            </a:r>
            <a:endPar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rPr>
            </a:br>
            <a:endParaRPr kumimoji="0" lang="en-US" altLang="en-US" sz="20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itchFamily="18" charset="0"/>
            </a:endParaRPr>
          </a:p>
        </p:txBody>
      </p:sp>
    </p:spTree>
    <p:custDataLst>
      <p:tags r:id="rId1"/>
    </p:custDataLst>
    <p:extLst>
      <p:ext uri="{BB962C8B-B14F-4D97-AF65-F5344CB8AC3E}">
        <p14:creationId xmlns:p14="http://schemas.microsoft.com/office/powerpoint/2010/main" val="270863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UTM Americana" panose="02040603050506020204" pitchFamily="18" charset="0"/>
              <a:cs typeface="+mn-ea"/>
              <a:sym typeface="+mn-lt"/>
            </a:endParaRPr>
          </a:p>
        </p:txBody>
      </p:sp>
      <p:pic>
        <p:nvPicPr>
          <p:cNvPr id="37" name="图片 36">
            <a:extLst>
              <a:ext uri="{FF2B5EF4-FFF2-40B4-BE49-F238E27FC236}">
                <a16:creationId xmlns:a16="http://schemas.microsoft.com/office/drawing/2014/main" id="{A050F63D-C620-460E-AF39-B2F87C0263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39434" y="2868458"/>
            <a:ext cx="4308953" cy="4308953"/>
          </a:xfrm>
          <a:prstGeom prst="rect">
            <a:avLst/>
          </a:prstGeom>
        </p:spPr>
      </p:pic>
      <p:sp>
        <p:nvSpPr>
          <p:cNvPr id="18" name="Text Box 3"/>
          <p:cNvSpPr txBox="1">
            <a:spLocks noChangeArrowheads="1"/>
          </p:cNvSpPr>
          <p:nvPr/>
        </p:nvSpPr>
        <p:spPr bwMode="auto">
          <a:xfrm>
            <a:off x="3066143" y="909094"/>
            <a:ext cx="23948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Đọc</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đúng</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19" name="Text Box 4"/>
          <p:cNvSpPr txBox="1">
            <a:spLocks noChangeArrowheads="1"/>
          </p:cNvSpPr>
          <p:nvPr/>
        </p:nvSpPr>
        <p:spPr bwMode="auto">
          <a:xfrm>
            <a:off x="682172" y="1350834"/>
            <a:ext cx="9753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1"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Ma-</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gien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lăng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Xê</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-vi-la, Ma-tan, Nam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Mĩ</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sóng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yên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biển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lặng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ninh</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nhừ</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nước</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uống</a:t>
            </a:r>
            <a:r>
              <a:rPr kumimoji="0" lang="en-US" altLang="en-US" sz="2400" b="1" i="0" u="none" strike="noStrike" kern="1200" cap="none" spc="0" normalizeH="0" baseline="0" noProof="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ném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xác</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nảy</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sinh</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0" name="Text Box 5"/>
          <p:cNvSpPr txBox="1">
            <a:spLocks noChangeArrowheads="1"/>
          </p:cNvSpPr>
          <p:nvPr/>
        </p:nvSpPr>
        <p:spPr bwMode="auto">
          <a:xfrm>
            <a:off x="3066143" y="2415542"/>
            <a:ext cx="23948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Ngắt</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câu</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1" name="Text Box 6"/>
          <p:cNvSpPr txBox="1">
            <a:spLocks noChangeArrowheads="1"/>
          </p:cNvSpPr>
          <p:nvPr/>
        </p:nvSpPr>
        <p:spPr bwMode="auto">
          <a:xfrm>
            <a:off x="682172" y="2874834"/>
            <a:ext cx="10058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altLang="en-US" sz="2400" b="1" i="0" u="none" strike="noStrike" kern="1200" cap="none" spc="0" normalizeH="0" baseline="0" noProof="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Đó</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là</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hạm</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đội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do Ma-</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gien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lăng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chỉ</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huy</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với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nhiệm</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vụ</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khám</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phá</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con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đường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trên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biển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dẫn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đến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những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vùng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đất</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mới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2" name="Text Box 7"/>
          <p:cNvSpPr txBox="1">
            <a:spLocks noChangeArrowheads="1"/>
          </p:cNvSpPr>
          <p:nvPr/>
        </p:nvSpPr>
        <p:spPr bwMode="auto">
          <a:xfrm>
            <a:off x="3066144" y="3952441"/>
            <a:ext cx="33261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Giải</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nghĩa</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từ</a:t>
            </a:r>
            <a:r>
              <a:rPr kumimoji="0" lang="en-US" altLang="en-US" sz="2400" b="1" i="0" u="none" strike="noStrike" kern="1200" cap="none" spc="0" normalizeH="0" baseline="0" noProof="0" dirty="0">
                <a:ln>
                  <a:noFill/>
                </a:ln>
                <a:solidFill>
                  <a:srgbClr val="ED7D31">
                    <a:lumMod val="50000"/>
                  </a:srgbClr>
                </a:solidFill>
                <a:effectLst>
                  <a:glow rad="139700">
                    <a:srgbClr val="FFC000">
                      <a:satMod val="175000"/>
                      <a:alpha val="40000"/>
                    </a:srgbClr>
                  </a:glow>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3" name="Text Box 8"/>
          <p:cNvSpPr txBox="1">
            <a:spLocks noChangeArrowheads="1"/>
          </p:cNvSpPr>
          <p:nvPr/>
        </p:nvSpPr>
        <p:spPr bwMode="auto">
          <a:xfrm>
            <a:off x="682172" y="4322634"/>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Ma-tan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Một</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đảo</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thuộc</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quần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đảo</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Phi-</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líp</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-pin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ngày</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nay.</a:t>
            </a:r>
          </a:p>
        </p:txBody>
      </p:sp>
      <p:sp>
        <p:nvSpPr>
          <p:cNvPr id="24" name="Text Box 9"/>
          <p:cNvSpPr txBox="1">
            <a:spLocks noChangeArrowheads="1"/>
          </p:cNvSpPr>
          <p:nvPr/>
        </p:nvSpPr>
        <p:spPr bwMode="auto">
          <a:xfrm>
            <a:off x="707572" y="480550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Sứ</a:t>
            </a:r>
            <a:r>
              <a:rPr kumimoji="0" lang="en-US" altLang="en-US" sz="2400" b="1" i="0" u="none" strike="noStrike" kern="1200" cap="none" spc="0" normalizeH="0" baseline="0" noProof="0" dirty="0">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mạng</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Nhiệm</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vụ</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cao</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cả</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sp>
        <p:nvSpPr>
          <p:cNvPr id="27" name="Text Box 9"/>
          <p:cNvSpPr txBox="1">
            <a:spLocks noChangeArrowheads="1"/>
          </p:cNvSpPr>
          <p:nvPr/>
        </p:nvSpPr>
        <p:spPr bwMode="auto">
          <a:xfrm>
            <a:off x="682172" y="5290398"/>
            <a:ext cx="9829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Hạm</a:t>
            </a:r>
            <a:r>
              <a:rPr kumimoji="0" lang="en-US" altLang="en-US" sz="2400" b="1" i="0" u="none" strike="noStrike" kern="1200" cap="none" spc="0" normalizeH="0" baseline="0" noProof="0" dirty="0">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70AD47">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đội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là</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một</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đội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hình</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quân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sự</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gồm</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nhiều</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tàu</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chiến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và</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là</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đội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hình</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lớn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nhất</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của</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hải</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 </a:t>
            </a:r>
            <a:r>
              <a:rPr kumimoji="0" lang="en-US" altLang="en-US" sz="2400" b="1" i="0" u="none" strike="noStrike" kern="1200" cap="none" spc="0" normalizeH="0" baseline="0" noProof="0" dirty="0" err="1">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quân</a:t>
            </a:r>
            <a:r>
              <a:rPr kumimoji="0" lang="en-US" altLang="en-US" sz="2400" b="1" i="0" u="none" strike="noStrike" kern="1200" cap="none" spc="0" normalizeH="0" baseline="0" noProof="0" dirty="0">
                <a:ln>
                  <a:noFill/>
                </a:ln>
                <a:solidFill>
                  <a:srgbClr val="ED7D31">
                    <a:lumMod val="75000"/>
                  </a:srgbClr>
                </a:solidFill>
                <a:effectLst/>
                <a:uLnTx/>
                <a:uFillTx/>
                <a:latin typeface="UTM Americana" panose="02040603050506020204" pitchFamily="18" charset="0"/>
                <a:ea typeface="Cambria" panose="02040503050406030204" pitchFamily="18" charset="0"/>
                <a:cs typeface="Times New Roman" panose="02020603050405020304" pitchFamily="18" charset="0"/>
              </a:rPr>
              <a:t>.</a:t>
            </a:r>
          </a:p>
        </p:txBody>
      </p:sp>
      <p:cxnSp>
        <p:nvCxnSpPr>
          <p:cNvPr id="28" name="Straight Connector 27"/>
          <p:cNvCxnSpPr/>
          <p:nvPr/>
        </p:nvCxnSpPr>
        <p:spPr>
          <a:xfrm rot="5400000">
            <a:off x="4521878" y="3400918"/>
            <a:ext cx="381000" cy="228600"/>
          </a:xfrm>
          <a:prstGeom prst="line">
            <a:avLst/>
          </a:prstGeom>
          <a:effectLst>
            <a:glow rad="101600">
              <a:schemeClr val="accent4">
                <a:satMod val="175000"/>
                <a:alpha val="40000"/>
              </a:schemeClr>
            </a:glow>
          </a:effectLst>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216944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anim calcmode="lin" valueType="num">
                                      <p:cBhvr>
                                        <p:cTn id="25" dur="1000" fill="hold"/>
                                        <p:tgtEl>
                                          <p:spTgt spid="37"/>
                                        </p:tgtEl>
                                        <p:attrNameLst>
                                          <p:attrName>ppt_x</p:attrName>
                                        </p:attrNameLst>
                                      </p:cBhvr>
                                      <p:tavLst>
                                        <p:tav tm="0">
                                          <p:val>
                                            <p:strVal val="#ppt_x"/>
                                          </p:val>
                                        </p:tav>
                                        <p:tav tm="100000">
                                          <p:val>
                                            <p:strVal val="#ppt_x"/>
                                          </p:val>
                                        </p:tav>
                                      </p:tavLst>
                                    </p:anim>
                                    <p:anim calcmode="lin" valueType="num">
                                      <p:cBhvr>
                                        <p:cTn id="2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8"/>
                                        </p:tgtEl>
                                        <p:attrNameLst>
                                          <p:attrName>style.visibility</p:attrName>
                                        </p:attrNameLst>
                                      </p:cBhvr>
                                      <p:to>
                                        <p:strVal val="visible"/>
                                      </p:to>
                                    </p:set>
                                    <p:anim calcmode="discrete" valueType="clr">
                                      <p:cBhvr override="childStyle">
                                        <p:cTn id="31"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8"/>
                                        </p:tgtEl>
                                        <p:attrNameLst>
                                          <p:attrName>fillcolor</p:attrName>
                                        </p:attrNameLst>
                                      </p:cBhvr>
                                      <p:tavLst>
                                        <p:tav tm="0">
                                          <p:val>
                                            <p:clrVal>
                                              <a:schemeClr val="accent2"/>
                                            </p:clrVal>
                                          </p:val>
                                        </p:tav>
                                        <p:tav tm="50000">
                                          <p:val>
                                            <p:clrVal>
                                              <a:schemeClr val="hlink"/>
                                            </p:clrVal>
                                          </p:val>
                                        </p:tav>
                                      </p:tavLst>
                                    </p:anim>
                                    <p:set>
                                      <p:cBhvr>
                                        <p:cTn id="33" dur="80"/>
                                        <p:tgtEl>
                                          <p:spTgt spid="18"/>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9"/>
                                        </p:tgtEl>
                                        <p:attrNameLst>
                                          <p:attrName>style.visibility</p:attrName>
                                        </p:attrNameLst>
                                      </p:cBhvr>
                                      <p:to>
                                        <p:strVal val="visible"/>
                                      </p:to>
                                    </p:set>
                                    <p:anim calcmode="discrete" valueType="clr">
                                      <p:cBhvr override="childStyle">
                                        <p:cTn id="38"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9"/>
                                        </p:tgtEl>
                                        <p:attrNameLst>
                                          <p:attrName>fillcolor</p:attrName>
                                        </p:attrNameLst>
                                      </p:cBhvr>
                                      <p:tavLst>
                                        <p:tav tm="0">
                                          <p:val>
                                            <p:clrVal>
                                              <a:schemeClr val="accent2"/>
                                            </p:clrVal>
                                          </p:val>
                                        </p:tav>
                                        <p:tav tm="50000">
                                          <p:val>
                                            <p:clrVal>
                                              <a:schemeClr val="hlink"/>
                                            </p:clrVal>
                                          </p:val>
                                        </p:tav>
                                      </p:tavLst>
                                    </p:anim>
                                    <p:set>
                                      <p:cBhvr>
                                        <p:cTn id="40" dur="80"/>
                                        <p:tgtEl>
                                          <p:spTgt spid="19"/>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27" presetClass="entr" presetSubtype="0" fill="hold" grpId="0" nodeType="clickEffect">
                                  <p:stCondLst>
                                    <p:cond delay="0"/>
                                  </p:stCondLst>
                                  <p:iterate type="lt">
                                    <p:tmPct val="50000"/>
                                  </p:iterate>
                                  <p:childTnLst>
                                    <p:set>
                                      <p:cBhvr>
                                        <p:cTn id="44" dur="1" fill="hold">
                                          <p:stCondLst>
                                            <p:cond delay="0"/>
                                          </p:stCondLst>
                                        </p:cTn>
                                        <p:tgtEl>
                                          <p:spTgt spid="20"/>
                                        </p:tgtEl>
                                        <p:attrNameLst>
                                          <p:attrName>style.visibility</p:attrName>
                                        </p:attrNameLst>
                                      </p:cBhvr>
                                      <p:to>
                                        <p:strVal val="visible"/>
                                      </p:to>
                                    </p:set>
                                    <p:anim calcmode="discrete" valueType="clr">
                                      <p:cBhvr override="childStyle">
                                        <p:cTn id="45"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20"/>
                                        </p:tgtEl>
                                        <p:attrNameLst>
                                          <p:attrName>fillcolor</p:attrName>
                                        </p:attrNameLst>
                                      </p:cBhvr>
                                      <p:tavLst>
                                        <p:tav tm="0">
                                          <p:val>
                                            <p:clrVal>
                                              <a:schemeClr val="accent2"/>
                                            </p:clrVal>
                                          </p:val>
                                        </p:tav>
                                        <p:tav tm="50000">
                                          <p:val>
                                            <p:clrVal>
                                              <a:schemeClr val="hlink"/>
                                            </p:clrVal>
                                          </p:val>
                                        </p:tav>
                                      </p:tavLst>
                                    </p:anim>
                                    <p:set>
                                      <p:cBhvr>
                                        <p:cTn id="47" dur="80"/>
                                        <p:tgtEl>
                                          <p:spTgt spid="20"/>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27" presetClass="entr" presetSubtype="0" fill="hold" grpId="0" nodeType="clickEffect">
                                  <p:stCondLst>
                                    <p:cond delay="0"/>
                                  </p:stCondLst>
                                  <p:iterate type="lt">
                                    <p:tmPct val="50000"/>
                                  </p:iterate>
                                  <p:childTnLst>
                                    <p:set>
                                      <p:cBhvr>
                                        <p:cTn id="51" dur="1" fill="hold">
                                          <p:stCondLst>
                                            <p:cond delay="0"/>
                                          </p:stCondLst>
                                        </p:cTn>
                                        <p:tgtEl>
                                          <p:spTgt spid="21"/>
                                        </p:tgtEl>
                                        <p:attrNameLst>
                                          <p:attrName>style.visibility</p:attrName>
                                        </p:attrNameLst>
                                      </p:cBhvr>
                                      <p:to>
                                        <p:strVal val="visible"/>
                                      </p:to>
                                    </p:set>
                                    <p:anim calcmode="discrete" valueType="clr">
                                      <p:cBhvr override="childStyle">
                                        <p:cTn id="52"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21"/>
                                        </p:tgtEl>
                                        <p:attrNameLst>
                                          <p:attrName>fillcolor</p:attrName>
                                        </p:attrNameLst>
                                      </p:cBhvr>
                                      <p:tavLst>
                                        <p:tav tm="0">
                                          <p:val>
                                            <p:clrVal>
                                              <a:schemeClr val="accent2"/>
                                            </p:clrVal>
                                          </p:val>
                                        </p:tav>
                                        <p:tav tm="50000">
                                          <p:val>
                                            <p:clrVal>
                                              <a:schemeClr val="hlink"/>
                                            </p:clrVal>
                                          </p:val>
                                        </p:tav>
                                      </p:tavLst>
                                    </p:anim>
                                    <p:set>
                                      <p:cBhvr>
                                        <p:cTn id="54" dur="80"/>
                                        <p:tgtEl>
                                          <p:spTgt spid="21"/>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ppt_x"/>
                                          </p:val>
                                        </p:tav>
                                        <p:tav tm="100000">
                                          <p:val>
                                            <p:strVal val="#ppt_x"/>
                                          </p:val>
                                        </p:tav>
                                      </p:tavLst>
                                    </p:anim>
                                    <p:anim calcmode="lin" valueType="num">
                                      <p:cBhvr additive="base">
                                        <p:cTn id="6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7" presetClass="entr" presetSubtype="0" fill="hold" grpId="0" nodeType="clickEffect">
                                  <p:stCondLst>
                                    <p:cond delay="0"/>
                                  </p:stCondLst>
                                  <p:iterate type="lt">
                                    <p:tmPct val="50000"/>
                                  </p:iterate>
                                  <p:childTnLst>
                                    <p:set>
                                      <p:cBhvr>
                                        <p:cTn id="64" dur="1" fill="hold">
                                          <p:stCondLst>
                                            <p:cond delay="0"/>
                                          </p:stCondLst>
                                        </p:cTn>
                                        <p:tgtEl>
                                          <p:spTgt spid="22"/>
                                        </p:tgtEl>
                                        <p:attrNameLst>
                                          <p:attrName>style.visibility</p:attrName>
                                        </p:attrNameLst>
                                      </p:cBhvr>
                                      <p:to>
                                        <p:strVal val="visible"/>
                                      </p:to>
                                    </p:set>
                                    <p:anim calcmode="discrete" valueType="clr">
                                      <p:cBhvr override="childStyle">
                                        <p:cTn id="65"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22"/>
                                        </p:tgtEl>
                                        <p:attrNameLst>
                                          <p:attrName>fillcolor</p:attrName>
                                        </p:attrNameLst>
                                      </p:cBhvr>
                                      <p:tavLst>
                                        <p:tav tm="0">
                                          <p:val>
                                            <p:clrVal>
                                              <a:schemeClr val="accent2"/>
                                            </p:clrVal>
                                          </p:val>
                                        </p:tav>
                                        <p:tav tm="50000">
                                          <p:val>
                                            <p:clrVal>
                                              <a:schemeClr val="hlink"/>
                                            </p:clrVal>
                                          </p:val>
                                        </p:tav>
                                      </p:tavLst>
                                    </p:anim>
                                    <p:set>
                                      <p:cBhvr>
                                        <p:cTn id="67" dur="80"/>
                                        <p:tgtEl>
                                          <p:spTgt spid="22"/>
                                        </p:tgtEl>
                                        <p:attrNameLst>
                                          <p:attrName>fill.type</p:attrName>
                                        </p:attrNameLst>
                                      </p:cBhvr>
                                      <p:to>
                                        <p:strVal val="solid"/>
                                      </p:to>
                                    </p:set>
                                  </p:childTnLst>
                                </p:cTn>
                              </p:par>
                            </p:childTnLst>
                          </p:cTn>
                        </p:par>
                      </p:childTnLst>
                    </p:cTn>
                  </p:par>
                  <p:par>
                    <p:cTn id="68" fill="hold">
                      <p:stCondLst>
                        <p:cond delay="indefinite"/>
                      </p:stCondLst>
                      <p:childTnLst>
                        <p:par>
                          <p:cTn id="69" fill="hold">
                            <p:stCondLst>
                              <p:cond delay="0"/>
                            </p:stCondLst>
                            <p:childTnLst>
                              <p:par>
                                <p:cTn id="70" presetID="27" presetClass="entr" presetSubtype="0" fill="hold" grpId="0" nodeType="clickEffect">
                                  <p:stCondLst>
                                    <p:cond delay="0"/>
                                  </p:stCondLst>
                                  <p:iterate type="lt">
                                    <p:tmPct val="50000"/>
                                  </p:iterate>
                                  <p:childTnLst>
                                    <p:set>
                                      <p:cBhvr>
                                        <p:cTn id="71" dur="1" fill="hold">
                                          <p:stCondLst>
                                            <p:cond delay="0"/>
                                          </p:stCondLst>
                                        </p:cTn>
                                        <p:tgtEl>
                                          <p:spTgt spid="23"/>
                                        </p:tgtEl>
                                        <p:attrNameLst>
                                          <p:attrName>style.visibility</p:attrName>
                                        </p:attrNameLst>
                                      </p:cBhvr>
                                      <p:to>
                                        <p:strVal val="visible"/>
                                      </p:to>
                                    </p:set>
                                    <p:anim calcmode="discrete" valueType="clr">
                                      <p:cBhvr override="childStyle">
                                        <p:cTn id="72"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73" dur="80"/>
                                        <p:tgtEl>
                                          <p:spTgt spid="23"/>
                                        </p:tgtEl>
                                        <p:attrNameLst>
                                          <p:attrName>fillcolor</p:attrName>
                                        </p:attrNameLst>
                                      </p:cBhvr>
                                      <p:tavLst>
                                        <p:tav tm="0">
                                          <p:val>
                                            <p:clrVal>
                                              <a:schemeClr val="accent2"/>
                                            </p:clrVal>
                                          </p:val>
                                        </p:tav>
                                        <p:tav tm="50000">
                                          <p:val>
                                            <p:clrVal>
                                              <a:schemeClr val="hlink"/>
                                            </p:clrVal>
                                          </p:val>
                                        </p:tav>
                                      </p:tavLst>
                                    </p:anim>
                                    <p:set>
                                      <p:cBhvr>
                                        <p:cTn id="74" dur="80"/>
                                        <p:tgtEl>
                                          <p:spTgt spid="23"/>
                                        </p:tgtEl>
                                        <p:attrNameLst>
                                          <p:attrName>fill.type</p:attrName>
                                        </p:attrNameLst>
                                      </p:cBhvr>
                                      <p:to>
                                        <p:strVal val="solid"/>
                                      </p:to>
                                    </p:set>
                                  </p:childTnLst>
                                </p:cTn>
                              </p:par>
                            </p:childTnLst>
                          </p:cTn>
                        </p:par>
                      </p:childTnLst>
                    </p:cTn>
                  </p:par>
                  <p:par>
                    <p:cTn id="75" fill="hold">
                      <p:stCondLst>
                        <p:cond delay="indefinite"/>
                      </p:stCondLst>
                      <p:childTnLst>
                        <p:par>
                          <p:cTn id="76" fill="hold">
                            <p:stCondLst>
                              <p:cond delay="0"/>
                            </p:stCondLst>
                            <p:childTnLst>
                              <p:par>
                                <p:cTn id="77" presetID="27" presetClass="entr" presetSubtype="0" fill="hold" grpId="0" nodeType="clickEffect">
                                  <p:stCondLst>
                                    <p:cond delay="0"/>
                                  </p:stCondLst>
                                  <p:iterate type="lt">
                                    <p:tmPct val="50000"/>
                                  </p:iterate>
                                  <p:childTnLst>
                                    <p:set>
                                      <p:cBhvr>
                                        <p:cTn id="78" dur="1" fill="hold">
                                          <p:stCondLst>
                                            <p:cond delay="0"/>
                                          </p:stCondLst>
                                        </p:cTn>
                                        <p:tgtEl>
                                          <p:spTgt spid="24"/>
                                        </p:tgtEl>
                                        <p:attrNameLst>
                                          <p:attrName>style.visibility</p:attrName>
                                        </p:attrNameLst>
                                      </p:cBhvr>
                                      <p:to>
                                        <p:strVal val="visible"/>
                                      </p:to>
                                    </p:set>
                                    <p:anim calcmode="discrete" valueType="clr">
                                      <p:cBhvr override="childStyle">
                                        <p:cTn id="79"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80" dur="80"/>
                                        <p:tgtEl>
                                          <p:spTgt spid="24"/>
                                        </p:tgtEl>
                                        <p:attrNameLst>
                                          <p:attrName>fillcolor</p:attrName>
                                        </p:attrNameLst>
                                      </p:cBhvr>
                                      <p:tavLst>
                                        <p:tav tm="0">
                                          <p:val>
                                            <p:clrVal>
                                              <a:schemeClr val="accent2"/>
                                            </p:clrVal>
                                          </p:val>
                                        </p:tav>
                                        <p:tav tm="50000">
                                          <p:val>
                                            <p:clrVal>
                                              <a:schemeClr val="hlink"/>
                                            </p:clrVal>
                                          </p:val>
                                        </p:tav>
                                      </p:tavLst>
                                    </p:anim>
                                    <p:set>
                                      <p:cBhvr>
                                        <p:cTn id="81" dur="80"/>
                                        <p:tgtEl>
                                          <p:spTgt spid="24"/>
                                        </p:tgtEl>
                                        <p:attrNameLst>
                                          <p:attrName>fill.type</p:attrName>
                                        </p:attrNameLst>
                                      </p:cBhvr>
                                      <p:to>
                                        <p:strVal val="solid"/>
                                      </p:to>
                                    </p:set>
                                  </p:childTnLst>
                                </p:cTn>
                              </p:par>
                            </p:childTnLst>
                          </p:cTn>
                        </p:par>
                      </p:childTnLst>
                    </p:cTn>
                  </p:par>
                  <p:par>
                    <p:cTn id="82" fill="hold">
                      <p:stCondLst>
                        <p:cond delay="indefinite"/>
                      </p:stCondLst>
                      <p:childTnLst>
                        <p:par>
                          <p:cTn id="83" fill="hold">
                            <p:stCondLst>
                              <p:cond delay="0"/>
                            </p:stCondLst>
                            <p:childTnLst>
                              <p:par>
                                <p:cTn id="84" presetID="27" presetClass="entr" presetSubtype="0" fill="hold" grpId="0" nodeType="clickEffect">
                                  <p:stCondLst>
                                    <p:cond delay="0"/>
                                  </p:stCondLst>
                                  <p:iterate type="lt">
                                    <p:tmPct val="50000"/>
                                  </p:iterate>
                                  <p:childTnLst>
                                    <p:set>
                                      <p:cBhvr>
                                        <p:cTn id="85" dur="1" fill="hold">
                                          <p:stCondLst>
                                            <p:cond delay="0"/>
                                          </p:stCondLst>
                                        </p:cTn>
                                        <p:tgtEl>
                                          <p:spTgt spid="27"/>
                                        </p:tgtEl>
                                        <p:attrNameLst>
                                          <p:attrName>style.visibility</p:attrName>
                                        </p:attrNameLst>
                                      </p:cBhvr>
                                      <p:to>
                                        <p:strVal val="visible"/>
                                      </p:to>
                                    </p:set>
                                    <p:anim calcmode="discrete" valueType="clr">
                                      <p:cBhvr override="childStyle">
                                        <p:cTn id="86"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87" dur="80"/>
                                        <p:tgtEl>
                                          <p:spTgt spid="27"/>
                                        </p:tgtEl>
                                        <p:attrNameLst>
                                          <p:attrName>fillcolor</p:attrName>
                                        </p:attrNameLst>
                                      </p:cBhvr>
                                      <p:tavLst>
                                        <p:tav tm="0">
                                          <p:val>
                                            <p:clrVal>
                                              <a:schemeClr val="accent2"/>
                                            </p:clrVal>
                                          </p:val>
                                        </p:tav>
                                        <p:tav tm="50000">
                                          <p:val>
                                            <p:clrVal>
                                              <a:schemeClr val="hlink"/>
                                            </p:clrVal>
                                          </p:val>
                                        </p:tav>
                                      </p:tavLst>
                                    </p:anim>
                                    <p:set>
                                      <p:cBhvr>
                                        <p:cTn id="88" dur="80"/>
                                        <p:tgtEl>
                                          <p:spTgt spid="2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p:bldP spid="19" grpId="0"/>
      <p:bldP spid="20" grpId="0"/>
      <p:bldP spid="21" grpId="0"/>
      <p:bldP spid="22" grpId="0"/>
      <p:bldP spid="23" grpId="0"/>
      <p:bldP spid="24"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2A4F852A-142F-40C2-9F42-DD15D6DBD1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5">
            <a:extLst>
              <a:ext uri="{FF2B5EF4-FFF2-40B4-BE49-F238E27FC236}">
                <a16:creationId xmlns:a16="http://schemas.microsoft.com/office/drawing/2014/main" id="{5F69B91F-AA5E-43E1-BDFD-B03191B594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2469"/>
          <a:stretch/>
        </p:blipFill>
        <p:spPr>
          <a:xfrm>
            <a:off x="0" y="4956232"/>
            <a:ext cx="12192000" cy="1901768"/>
          </a:xfrm>
          <a:prstGeom prst="rect">
            <a:avLst/>
          </a:prstGeom>
        </p:spPr>
      </p:pic>
      <p:pic>
        <p:nvPicPr>
          <p:cNvPr id="8" name="图片 69">
            <a:extLst>
              <a:ext uri="{FF2B5EF4-FFF2-40B4-BE49-F238E27FC236}">
                <a16:creationId xmlns:a16="http://schemas.microsoft.com/office/drawing/2014/main" id="{6FBC1C42-85B0-4DC0-BD25-9DB78D0F9C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3657" y="0"/>
            <a:ext cx="3591654" cy="3103084"/>
          </a:xfrm>
          <a:prstGeom prst="rect">
            <a:avLst/>
          </a:prstGeom>
        </p:spPr>
      </p:pic>
      <p:pic>
        <p:nvPicPr>
          <p:cNvPr id="1026" name="Picture 2" descr="Äi tÃ¬m nhá»¯ng nÃ©t láº¡ trong &quot;xá»© sá» nghÃ¬n Äáº£o&quot; Philippines - ELLE Viá»t Nam"/>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1093095">
            <a:off x="253194" y="467556"/>
            <a:ext cx="6655694" cy="39383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Top 10 hÃ²n Äáº£o Äáº¹p nháº¥t Philippines hiá»n nay 2022, ÄÃ¡ng Äi du lá»ch - NÃ o  Tá»t Nháº¥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9898">
            <a:off x="5624731" y="2492320"/>
            <a:ext cx="6091688" cy="4229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 Box 3"/>
          <p:cNvSpPr txBox="1">
            <a:spLocks noChangeArrowheads="1"/>
          </p:cNvSpPr>
          <p:nvPr/>
        </p:nvSpPr>
        <p:spPr bwMode="auto">
          <a:xfrm rot="21124201">
            <a:off x="1148590" y="4448400"/>
            <a:ext cx="433708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6000" b="1" i="0" u="none" strike="noStrike" kern="1200" cap="none" spc="0" normalizeH="0" baseline="0" noProof="0" dirty="0" err="1">
                <a:ln>
                  <a:noFill/>
                </a:ln>
                <a:solidFill>
                  <a:srgbClr val="70AD47">
                    <a:lumMod val="75000"/>
                  </a:srgbClr>
                </a:solidFill>
                <a:effectLst>
                  <a:glow rad="139700">
                    <a:srgbClr val="FFC000">
                      <a:satMod val="175000"/>
                      <a:alpha val="40000"/>
                    </a:srgbClr>
                  </a:glow>
                </a:effectLst>
                <a:uLnTx/>
                <a:uFillTx/>
                <a:latin typeface="UTM Edwardian" panose="02040603050506020204" pitchFamily="18" charset="0"/>
                <a:ea typeface="Cambria" panose="02040503050406030204" pitchFamily="18" charset="0"/>
                <a:cs typeface="Times New Roman" panose="02020603050405020304" pitchFamily="18" charset="0"/>
              </a:rPr>
              <a:t>Đảo</a:t>
            </a:r>
            <a:r>
              <a:rPr kumimoji="0" lang="en-US" altLang="en-US" sz="6000" b="1" i="0" u="none" strike="noStrike" kern="1200" cap="none" spc="0" normalizeH="0" baseline="0" noProof="0" dirty="0">
                <a:ln>
                  <a:noFill/>
                </a:ln>
                <a:solidFill>
                  <a:srgbClr val="70AD47">
                    <a:lumMod val="75000"/>
                  </a:srgbClr>
                </a:solidFill>
                <a:effectLst>
                  <a:glow rad="139700">
                    <a:srgbClr val="FFC000">
                      <a:satMod val="175000"/>
                      <a:alpha val="40000"/>
                    </a:srgbClr>
                  </a:glow>
                </a:effectLst>
                <a:uLnTx/>
                <a:uFillTx/>
                <a:latin typeface="UTM Edwardian" panose="02040603050506020204" pitchFamily="18" charset="0"/>
                <a:ea typeface="Cambria" panose="02040503050406030204" pitchFamily="18" charset="0"/>
                <a:cs typeface="Times New Roman" panose="02020603050405020304" pitchFamily="18" charset="0"/>
              </a:rPr>
              <a:t> Ma-tan</a:t>
            </a:r>
          </a:p>
        </p:txBody>
      </p:sp>
      <p:sp>
        <p:nvSpPr>
          <p:cNvPr id="9" name="TextBox 8"/>
          <p:cNvSpPr txBox="1"/>
          <p:nvPr/>
        </p:nvSpPr>
        <p:spPr>
          <a:xfrm>
            <a:off x="1423644" y="6427142"/>
            <a:ext cx="37869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UTM A&amp;S Signwriter" panose="02040603050506020204" pitchFamily="18" charset="0"/>
                <a:cs typeface="+mn-cs"/>
              </a:rPr>
              <a:t>Măng</a:t>
            </a:r>
            <a:r>
              <a:rPr kumimoji="0" lang="en-US" sz="2800" b="0" i="0" u="none" strike="noStrike" kern="1200" cap="none" spc="0" normalizeH="0" baseline="0" noProof="0" dirty="0">
                <a:ln>
                  <a:noFill/>
                </a:ln>
                <a:solidFill>
                  <a:prstClr val="white"/>
                </a:solidFill>
                <a:effectLst/>
                <a:uLnTx/>
                <a:uFillTx/>
                <a:latin typeface="UTM A&amp;S Signwriter" panose="02040603050506020204" pitchFamily="18" charset="0"/>
                <a:cs typeface="+mn-cs"/>
              </a:rPr>
              <a:t> Non</a:t>
            </a:r>
          </a:p>
        </p:txBody>
      </p:sp>
    </p:spTree>
    <p:extLst>
      <p:ext uri="{BB962C8B-B14F-4D97-AF65-F5344CB8AC3E}">
        <p14:creationId xmlns:p14="http://schemas.microsoft.com/office/powerpoint/2010/main" val="3418857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80">
                                          <p:stCondLst>
                                            <p:cond delay="0"/>
                                          </p:stCondLst>
                                        </p:cTn>
                                        <p:tgtEl>
                                          <p:spTgt spid="10"/>
                                        </p:tgtEl>
                                      </p:cBhvr>
                                    </p:animEffect>
                                    <p:anim calcmode="lin" valueType="num">
                                      <p:cBhvr>
                                        <p:cTn id="1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9" dur="26">
                                          <p:stCondLst>
                                            <p:cond delay="650"/>
                                          </p:stCondLst>
                                        </p:cTn>
                                        <p:tgtEl>
                                          <p:spTgt spid="10"/>
                                        </p:tgtEl>
                                      </p:cBhvr>
                                      <p:to x="100000" y="60000"/>
                                    </p:animScale>
                                    <p:animScale>
                                      <p:cBhvr>
                                        <p:cTn id="20" dur="166" decel="50000">
                                          <p:stCondLst>
                                            <p:cond delay="676"/>
                                          </p:stCondLst>
                                        </p:cTn>
                                        <p:tgtEl>
                                          <p:spTgt spid="10"/>
                                        </p:tgtEl>
                                      </p:cBhvr>
                                      <p:to x="100000" y="100000"/>
                                    </p:animScale>
                                    <p:animScale>
                                      <p:cBhvr>
                                        <p:cTn id="21" dur="26">
                                          <p:stCondLst>
                                            <p:cond delay="1312"/>
                                          </p:stCondLst>
                                        </p:cTn>
                                        <p:tgtEl>
                                          <p:spTgt spid="10"/>
                                        </p:tgtEl>
                                      </p:cBhvr>
                                      <p:to x="100000" y="80000"/>
                                    </p:animScale>
                                    <p:animScale>
                                      <p:cBhvr>
                                        <p:cTn id="22" dur="166" decel="50000">
                                          <p:stCondLst>
                                            <p:cond delay="1338"/>
                                          </p:stCondLst>
                                        </p:cTn>
                                        <p:tgtEl>
                                          <p:spTgt spid="10"/>
                                        </p:tgtEl>
                                      </p:cBhvr>
                                      <p:to x="100000" y="100000"/>
                                    </p:animScale>
                                    <p:animScale>
                                      <p:cBhvr>
                                        <p:cTn id="23" dur="26">
                                          <p:stCondLst>
                                            <p:cond delay="1642"/>
                                          </p:stCondLst>
                                        </p:cTn>
                                        <p:tgtEl>
                                          <p:spTgt spid="10"/>
                                        </p:tgtEl>
                                      </p:cBhvr>
                                      <p:to x="100000" y="90000"/>
                                    </p:animScale>
                                    <p:animScale>
                                      <p:cBhvr>
                                        <p:cTn id="24" dur="166" decel="50000">
                                          <p:stCondLst>
                                            <p:cond delay="1668"/>
                                          </p:stCondLst>
                                        </p:cTn>
                                        <p:tgtEl>
                                          <p:spTgt spid="10"/>
                                        </p:tgtEl>
                                      </p:cBhvr>
                                      <p:to x="100000" y="100000"/>
                                    </p:animScale>
                                    <p:animScale>
                                      <p:cBhvr>
                                        <p:cTn id="25" dur="26">
                                          <p:stCondLst>
                                            <p:cond delay="1808"/>
                                          </p:stCondLst>
                                        </p:cTn>
                                        <p:tgtEl>
                                          <p:spTgt spid="10"/>
                                        </p:tgtEl>
                                      </p:cBhvr>
                                      <p:to x="100000" y="95000"/>
                                    </p:animScale>
                                    <p:animScale>
                                      <p:cBhvr>
                                        <p:cTn id="26" dur="166" decel="50000">
                                          <p:stCondLst>
                                            <p:cond delay="1834"/>
                                          </p:stCondLst>
                                        </p:cTn>
                                        <p:tgtEl>
                                          <p:spTgt spid="10"/>
                                        </p:tgtEl>
                                      </p:cBhvr>
                                      <p:to x="100000" y="100000"/>
                                    </p:animScale>
                                  </p:childTnLst>
                                </p:cTn>
                              </p:par>
                              <p:par>
                                <p:cTn id="27" presetID="26" presetClass="entr" presetSubtype="0" fill="hold" nodeType="with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down)">
                                      <p:cBhvr>
                                        <p:cTn id="29" dur="580">
                                          <p:stCondLst>
                                            <p:cond delay="0"/>
                                          </p:stCondLst>
                                        </p:cTn>
                                        <p:tgtEl>
                                          <p:spTgt spid="1026"/>
                                        </p:tgtEl>
                                      </p:cBhvr>
                                    </p:animEffect>
                                    <p:anim calcmode="lin" valueType="num">
                                      <p:cBhvr>
                                        <p:cTn id="30"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35" dur="26">
                                          <p:stCondLst>
                                            <p:cond delay="650"/>
                                          </p:stCondLst>
                                        </p:cTn>
                                        <p:tgtEl>
                                          <p:spTgt spid="1026"/>
                                        </p:tgtEl>
                                      </p:cBhvr>
                                      <p:to x="100000" y="60000"/>
                                    </p:animScale>
                                    <p:animScale>
                                      <p:cBhvr>
                                        <p:cTn id="36" dur="166" decel="50000">
                                          <p:stCondLst>
                                            <p:cond delay="676"/>
                                          </p:stCondLst>
                                        </p:cTn>
                                        <p:tgtEl>
                                          <p:spTgt spid="1026"/>
                                        </p:tgtEl>
                                      </p:cBhvr>
                                      <p:to x="100000" y="100000"/>
                                    </p:animScale>
                                    <p:animScale>
                                      <p:cBhvr>
                                        <p:cTn id="37" dur="26">
                                          <p:stCondLst>
                                            <p:cond delay="1312"/>
                                          </p:stCondLst>
                                        </p:cTn>
                                        <p:tgtEl>
                                          <p:spTgt spid="1026"/>
                                        </p:tgtEl>
                                      </p:cBhvr>
                                      <p:to x="100000" y="80000"/>
                                    </p:animScale>
                                    <p:animScale>
                                      <p:cBhvr>
                                        <p:cTn id="38" dur="166" decel="50000">
                                          <p:stCondLst>
                                            <p:cond delay="1338"/>
                                          </p:stCondLst>
                                        </p:cTn>
                                        <p:tgtEl>
                                          <p:spTgt spid="1026"/>
                                        </p:tgtEl>
                                      </p:cBhvr>
                                      <p:to x="100000" y="100000"/>
                                    </p:animScale>
                                    <p:animScale>
                                      <p:cBhvr>
                                        <p:cTn id="39" dur="26">
                                          <p:stCondLst>
                                            <p:cond delay="1642"/>
                                          </p:stCondLst>
                                        </p:cTn>
                                        <p:tgtEl>
                                          <p:spTgt spid="1026"/>
                                        </p:tgtEl>
                                      </p:cBhvr>
                                      <p:to x="100000" y="90000"/>
                                    </p:animScale>
                                    <p:animScale>
                                      <p:cBhvr>
                                        <p:cTn id="40" dur="166" decel="50000">
                                          <p:stCondLst>
                                            <p:cond delay="1668"/>
                                          </p:stCondLst>
                                        </p:cTn>
                                        <p:tgtEl>
                                          <p:spTgt spid="1026"/>
                                        </p:tgtEl>
                                      </p:cBhvr>
                                      <p:to x="100000" y="100000"/>
                                    </p:animScale>
                                    <p:animScale>
                                      <p:cBhvr>
                                        <p:cTn id="41" dur="26">
                                          <p:stCondLst>
                                            <p:cond delay="1808"/>
                                          </p:stCondLst>
                                        </p:cTn>
                                        <p:tgtEl>
                                          <p:spTgt spid="1026"/>
                                        </p:tgtEl>
                                      </p:cBhvr>
                                      <p:to x="100000" y="95000"/>
                                    </p:animScale>
                                    <p:animScale>
                                      <p:cBhvr>
                                        <p:cTn id="42" dur="166" decel="50000">
                                          <p:stCondLst>
                                            <p:cond delay="1834"/>
                                          </p:stCondLst>
                                        </p:cTn>
                                        <p:tgtEl>
                                          <p:spTgt spid="1026"/>
                                        </p:tgtEl>
                                      </p:cBhvr>
                                      <p:to x="100000" y="100000"/>
                                    </p:animScale>
                                  </p:childTnLst>
                                </p:cTn>
                              </p:par>
                            </p:childTnLst>
                          </p:cTn>
                        </p:par>
                        <p:par>
                          <p:cTn id="43" fill="hold">
                            <p:stCondLst>
                              <p:cond delay="2000"/>
                            </p:stCondLst>
                            <p:childTnLst>
                              <p:par>
                                <p:cTn id="44" presetID="26" presetClass="entr" presetSubtype="0" fill="hold" nodeType="afterEffect">
                                  <p:stCondLst>
                                    <p:cond delay="0"/>
                                  </p:stCondLst>
                                  <p:childTnLst>
                                    <p:set>
                                      <p:cBhvr>
                                        <p:cTn id="45" dur="1" fill="hold">
                                          <p:stCondLst>
                                            <p:cond delay="0"/>
                                          </p:stCondLst>
                                        </p:cTn>
                                        <p:tgtEl>
                                          <p:spTgt spid="1028"/>
                                        </p:tgtEl>
                                        <p:attrNameLst>
                                          <p:attrName>style.visibility</p:attrName>
                                        </p:attrNameLst>
                                      </p:cBhvr>
                                      <p:to>
                                        <p:strVal val="visible"/>
                                      </p:to>
                                    </p:set>
                                    <p:animEffect transition="in" filter="wipe(down)">
                                      <p:cBhvr>
                                        <p:cTn id="46" dur="580">
                                          <p:stCondLst>
                                            <p:cond delay="0"/>
                                          </p:stCondLst>
                                        </p:cTn>
                                        <p:tgtEl>
                                          <p:spTgt spid="1028"/>
                                        </p:tgtEl>
                                      </p:cBhvr>
                                    </p:animEffect>
                                    <p:anim calcmode="lin" valueType="num">
                                      <p:cBhvr>
                                        <p:cTn id="47"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52" dur="26">
                                          <p:stCondLst>
                                            <p:cond delay="650"/>
                                          </p:stCondLst>
                                        </p:cTn>
                                        <p:tgtEl>
                                          <p:spTgt spid="1028"/>
                                        </p:tgtEl>
                                      </p:cBhvr>
                                      <p:to x="100000" y="60000"/>
                                    </p:animScale>
                                    <p:animScale>
                                      <p:cBhvr>
                                        <p:cTn id="53" dur="166" decel="50000">
                                          <p:stCondLst>
                                            <p:cond delay="676"/>
                                          </p:stCondLst>
                                        </p:cTn>
                                        <p:tgtEl>
                                          <p:spTgt spid="1028"/>
                                        </p:tgtEl>
                                      </p:cBhvr>
                                      <p:to x="100000" y="100000"/>
                                    </p:animScale>
                                    <p:animScale>
                                      <p:cBhvr>
                                        <p:cTn id="54" dur="26">
                                          <p:stCondLst>
                                            <p:cond delay="1312"/>
                                          </p:stCondLst>
                                        </p:cTn>
                                        <p:tgtEl>
                                          <p:spTgt spid="1028"/>
                                        </p:tgtEl>
                                      </p:cBhvr>
                                      <p:to x="100000" y="80000"/>
                                    </p:animScale>
                                    <p:animScale>
                                      <p:cBhvr>
                                        <p:cTn id="55" dur="166" decel="50000">
                                          <p:stCondLst>
                                            <p:cond delay="1338"/>
                                          </p:stCondLst>
                                        </p:cTn>
                                        <p:tgtEl>
                                          <p:spTgt spid="1028"/>
                                        </p:tgtEl>
                                      </p:cBhvr>
                                      <p:to x="100000" y="100000"/>
                                    </p:animScale>
                                    <p:animScale>
                                      <p:cBhvr>
                                        <p:cTn id="56" dur="26">
                                          <p:stCondLst>
                                            <p:cond delay="1642"/>
                                          </p:stCondLst>
                                        </p:cTn>
                                        <p:tgtEl>
                                          <p:spTgt spid="1028"/>
                                        </p:tgtEl>
                                      </p:cBhvr>
                                      <p:to x="100000" y="90000"/>
                                    </p:animScale>
                                    <p:animScale>
                                      <p:cBhvr>
                                        <p:cTn id="57" dur="166" decel="50000">
                                          <p:stCondLst>
                                            <p:cond delay="1668"/>
                                          </p:stCondLst>
                                        </p:cTn>
                                        <p:tgtEl>
                                          <p:spTgt spid="1028"/>
                                        </p:tgtEl>
                                      </p:cBhvr>
                                      <p:to x="100000" y="100000"/>
                                    </p:animScale>
                                    <p:animScale>
                                      <p:cBhvr>
                                        <p:cTn id="58" dur="26">
                                          <p:stCondLst>
                                            <p:cond delay="1808"/>
                                          </p:stCondLst>
                                        </p:cTn>
                                        <p:tgtEl>
                                          <p:spTgt spid="1028"/>
                                        </p:tgtEl>
                                      </p:cBhvr>
                                      <p:to x="100000" y="95000"/>
                                    </p:animScale>
                                    <p:animScale>
                                      <p:cBhvr>
                                        <p:cTn id="59" dur="166" decel="50000">
                                          <p:stCondLst>
                                            <p:cond delay="1834"/>
                                          </p:stCondLst>
                                        </p:cTn>
                                        <p:tgtEl>
                                          <p:spTgt spid="10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815275;"/>
</p:tagLst>
</file>

<file path=ppt/tags/tag2.xml><?xml version="1.0" encoding="utf-8"?>
<p:tagLst xmlns:a="http://schemas.openxmlformats.org/drawingml/2006/main" xmlns:r="http://schemas.openxmlformats.org/officeDocument/2006/relationships" xmlns:p="http://schemas.openxmlformats.org/presentationml/2006/main">
  <p:tag name="ISLIDE.DIAGRAM" val="#602608;"/>
</p:tagLst>
</file>

<file path=ppt/tags/tag3.xml><?xml version="1.0" encoding="utf-8"?>
<p:tagLst xmlns:a="http://schemas.openxmlformats.org/drawingml/2006/main" xmlns:r="http://schemas.openxmlformats.org/officeDocument/2006/relationships" xmlns:p="http://schemas.openxmlformats.org/presentationml/2006/main">
  <p:tag name="ISLIDE.DIAGRAM" val="#815275;"/>
</p:tagLst>
</file>

<file path=ppt/tags/tag4.xml><?xml version="1.0" encoding="utf-8"?>
<p:tagLst xmlns:a="http://schemas.openxmlformats.org/drawingml/2006/main" xmlns:r="http://schemas.openxmlformats.org/officeDocument/2006/relationships" xmlns:p="http://schemas.openxmlformats.org/presentationml/2006/main">
  <p:tag name="ISLIDE.DIAGRAM" val="#602608;"/>
</p:tagLst>
</file>

<file path=ppt/tags/tag5.xml><?xml version="1.0" encoding="utf-8"?>
<p:tagLst xmlns:a="http://schemas.openxmlformats.org/drawingml/2006/main" xmlns:r="http://schemas.openxmlformats.org/officeDocument/2006/relationships" xmlns:p="http://schemas.openxmlformats.org/presentationml/2006/main">
  <p:tag name="ISLIDE.DIAGRAM" val="#816144;"/>
</p:tagLst>
</file>

<file path=ppt/tags/tag6.xml><?xml version="1.0" encoding="utf-8"?>
<p:tagLst xmlns:a="http://schemas.openxmlformats.org/drawingml/2006/main" xmlns:r="http://schemas.openxmlformats.org/officeDocument/2006/relationships" xmlns:p="http://schemas.openxmlformats.org/presentationml/2006/main">
  <p:tag name="ISLIDE.DIAGRAM" val="#602608;#816144;"/>
</p:tagLst>
</file>

<file path=ppt/tags/tag7.xml><?xml version="1.0" encoding="utf-8"?>
<p:tagLst xmlns:a="http://schemas.openxmlformats.org/drawingml/2006/main" xmlns:r="http://schemas.openxmlformats.org/officeDocument/2006/relationships" xmlns:p="http://schemas.openxmlformats.org/presentationml/2006/main">
  <p:tag name="ISLIDE.DIAGRAM" val="#602608;#60267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z1s5q4d">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1805</Words>
  <Application>Microsoft Office PowerPoint</Application>
  <PresentationFormat>Widescreen</PresentationFormat>
  <Paragraphs>134</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UTM A&amp;S Signwriter</vt:lpstr>
      <vt:lpstr>Wingdings</vt:lpstr>
      <vt:lpstr>字魂107号-萌趣欢乐体</vt:lpstr>
      <vt:lpstr>UTM Americana</vt:lpstr>
      <vt:lpstr>Arial</vt:lpstr>
      <vt:lpstr>UTM Edwardian</vt:lpstr>
      <vt:lpstr>Cambria</vt:lpstr>
      <vt:lpstr>Times New Roman</vt:lpstr>
      <vt:lpstr>UTM Tam Le</vt:lpstr>
      <vt:lpstr>Office 主题​​</vt:lpstr>
      <vt:lpstr>PowerPoint Presentation</vt:lpstr>
      <vt:lpstr>PowerPoint Presentation</vt:lpstr>
      <vt:lpstr>PowerPoint Presentation</vt:lpstr>
      <vt:lpstr>LUYỆN ĐỌC</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diễn cảm</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MANGNON</cp:keywords>
  <cp:lastModifiedBy>Lan Anh Dương</cp:lastModifiedBy>
  <cp:revision>4</cp:revision>
  <dcterms:created xsi:type="dcterms:W3CDTF">2022-03-23T16:56:55Z</dcterms:created>
  <dcterms:modified xsi:type="dcterms:W3CDTF">2023-07-24T17:18:44Z</dcterms:modified>
</cp:coreProperties>
</file>